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png" ContentType="image/png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x="12192000" cy="6858000"/>
  <p:notesSz cx="12192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7170995" y="1948179"/>
            <a:ext cx="3755390" cy="35045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699764" y="2264155"/>
            <a:ext cx="1654809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7030A0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878637" y="2232122"/>
            <a:ext cx="5187315" cy="37725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Relationship Id="rId3" Type="http://schemas.openxmlformats.org/officeDocument/2006/relationships/image" Target="../media/image11.jpg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Relationship Id="rId4" Type="http://schemas.openxmlformats.org/officeDocument/2006/relationships/image" Target="../media/image14.jpg"/><Relationship Id="rId5" Type="http://schemas.openxmlformats.org/officeDocument/2006/relationships/image" Target="../media/image15.png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jpg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7" Type="http://schemas.openxmlformats.org/officeDocument/2006/relationships/image" Target="../media/image23.png"/><Relationship Id="rId8" Type="http://schemas.openxmlformats.org/officeDocument/2006/relationships/image" Target="../media/image24.png"/><Relationship Id="rId9" Type="http://schemas.openxmlformats.org/officeDocument/2006/relationships/image" Target="../media/image25.png"/><Relationship Id="rId10" Type="http://schemas.openxmlformats.org/officeDocument/2006/relationships/image" Target="../media/image26.png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png"/><Relationship Id="rId4" Type="http://schemas.openxmlformats.org/officeDocument/2006/relationships/image" Target="../media/image29.png"/><Relationship Id="rId5" Type="http://schemas.openxmlformats.org/officeDocument/2006/relationships/image" Target="../media/image30.png"/><Relationship Id="rId6" Type="http://schemas.openxmlformats.org/officeDocument/2006/relationships/image" Target="../media/image31.png"/><Relationship Id="rId7" Type="http://schemas.openxmlformats.org/officeDocument/2006/relationships/image" Target="../media/image32.png"/><Relationship Id="rId8" Type="http://schemas.openxmlformats.org/officeDocument/2006/relationships/image" Target="../media/image33.png"/><Relationship Id="rId9" Type="http://schemas.openxmlformats.org/officeDocument/2006/relationships/image" Target="../media/image34.png"/><Relationship Id="rId10" Type="http://schemas.openxmlformats.org/officeDocument/2006/relationships/image" Target="../media/image35.png"/><Relationship Id="rId11" Type="http://schemas.openxmlformats.org/officeDocument/2006/relationships/image" Target="../media/image36.png"/><Relationship Id="rId12" Type="http://schemas.openxmlformats.org/officeDocument/2006/relationships/image" Target="../media/image37.png"/><Relationship Id="rId13" Type="http://schemas.openxmlformats.org/officeDocument/2006/relationships/image" Target="../media/image38.png"/><Relationship Id="rId14" Type="http://schemas.openxmlformats.org/officeDocument/2006/relationships/image" Target="../media/image39.png"/><Relationship Id="rId15" Type="http://schemas.openxmlformats.org/officeDocument/2006/relationships/image" Target="../media/image7.jpg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6" Type="http://schemas.openxmlformats.org/officeDocument/2006/relationships/image" Target="../media/image44.png"/><Relationship Id="rId7" Type="http://schemas.openxmlformats.org/officeDocument/2006/relationships/image" Target="../media/image32.png"/><Relationship Id="rId8" Type="http://schemas.openxmlformats.org/officeDocument/2006/relationships/image" Target="../media/image45.png"/><Relationship Id="rId9" Type="http://schemas.openxmlformats.org/officeDocument/2006/relationships/image" Target="../media/image46.png"/><Relationship Id="rId10" Type="http://schemas.openxmlformats.org/officeDocument/2006/relationships/image" Target="../media/image47.png"/><Relationship Id="rId11" Type="http://schemas.openxmlformats.org/officeDocument/2006/relationships/image" Target="../media/image48.png"/><Relationship Id="rId12" Type="http://schemas.openxmlformats.org/officeDocument/2006/relationships/image" Target="../media/image49.png"/><Relationship Id="rId13" Type="http://schemas.openxmlformats.org/officeDocument/2006/relationships/image" Target="../media/image50.png"/><Relationship Id="rId14" Type="http://schemas.openxmlformats.org/officeDocument/2006/relationships/image" Target="../media/image51.png"/><Relationship Id="rId15" Type="http://schemas.openxmlformats.org/officeDocument/2006/relationships/image" Target="../media/image52.png"/><Relationship Id="rId16" Type="http://schemas.openxmlformats.org/officeDocument/2006/relationships/image" Target="../media/image7.jpg"/><Relationship Id="rId17" Type="http://schemas.openxmlformats.org/officeDocument/2006/relationships/image" Target="../media/image53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4.jpg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png"/><Relationship Id="rId6" Type="http://schemas.openxmlformats.org/officeDocument/2006/relationships/image" Target="../media/image57.png"/><Relationship Id="rId7" Type="http://schemas.openxmlformats.org/officeDocument/2006/relationships/image" Target="../media/image58.png"/><Relationship Id="rId8" Type="http://schemas.openxmlformats.org/officeDocument/2006/relationships/image" Target="../media/image59.png"/><Relationship Id="rId9" Type="http://schemas.openxmlformats.org/officeDocument/2006/relationships/image" Target="../media/image60.png"/><Relationship Id="rId10" Type="http://schemas.openxmlformats.org/officeDocument/2006/relationships/image" Target="../media/image61.png"/><Relationship Id="rId11" Type="http://schemas.openxmlformats.org/officeDocument/2006/relationships/image" Target="../media/image62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3.png"/><Relationship Id="rId3" Type="http://schemas.openxmlformats.org/officeDocument/2006/relationships/image" Target="../media/image64.png"/><Relationship Id="rId4" Type="http://schemas.openxmlformats.org/officeDocument/2006/relationships/image" Target="../media/image65.png"/><Relationship Id="rId5" Type="http://schemas.openxmlformats.org/officeDocument/2006/relationships/image" Target="../media/image66.png"/><Relationship Id="rId6" Type="http://schemas.openxmlformats.org/officeDocument/2006/relationships/image" Target="../media/image67.png"/><Relationship Id="rId7" Type="http://schemas.openxmlformats.org/officeDocument/2006/relationships/image" Target="../media/image68.png"/><Relationship Id="rId8" Type="http://schemas.openxmlformats.org/officeDocument/2006/relationships/image" Target="../media/image69.png"/><Relationship Id="rId9" Type="http://schemas.openxmlformats.org/officeDocument/2006/relationships/image" Target="../media/image70.png"/><Relationship Id="rId10" Type="http://schemas.openxmlformats.org/officeDocument/2006/relationships/image" Target="../media/image71.png"/><Relationship Id="rId11" Type="http://schemas.openxmlformats.org/officeDocument/2006/relationships/image" Target="../media/image72.png"/><Relationship Id="rId12" Type="http://schemas.openxmlformats.org/officeDocument/2006/relationships/image" Target="../media/image73.png"/><Relationship Id="rId13" Type="http://schemas.openxmlformats.org/officeDocument/2006/relationships/image" Target="../media/image74.png"/><Relationship Id="rId14" Type="http://schemas.openxmlformats.org/officeDocument/2006/relationships/image" Target="../media/image75.png"/><Relationship Id="rId15" Type="http://schemas.openxmlformats.org/officeDocument/2006/relationships/image" Target="../media/image76.png"/><Relationship Id="rId16" Type="http://schemas.openxmlformats.org/officeDocument/2006/relationships/image" Target="../media/image77.png"/><Relationship Id="rId17" Type="http://schemas.openxmlformats.org/officeDocument/2006/relationships/image" Target="../media/image78.png"/><Relationship Id="rId18" Type="http://schemas.openxmlformats.org/officeDocument/2006/relationships/image" Target="../media/image79.png"/><Relationship Id="rId19" Type="http://schemas.openxmlformats.org/officeDocument/2006/relationships/image" Target="../media/image80.png"/><Relationship Id="rId20" Type="http://schemas.openxmlformats.org/officeDocument/2006/relationships/image" Target="../media/image81.png"/><Relationship Id="rId21" Type="http://schemas.openxmlformats.org/officeDocument/2006/relationships/image" Target="../media/image82.png"/><Relationship Id="rId22" Type="http://schemas.openxmlformats.org/officeDocument/2006/relationships/image" Target="../media/image83.png"/><Relationship Id="rId23" Type="http://schemas.openxmlformats.org/officeDocument/2006/relationships/image" Target="../media/image84.png"/><Relationship Id="rId24" Type="http://schemas.openxmlformats.org/officeDocument/2006/relationships/image" Target="../media/image85.png"/><Relationship Id="rId25" Type="http://schemas.openxmlformats.org/officeDocument/2006/relationships/image" Target="../media/image86.png"/><Relationship Id="rId26" Type="http://schemas.openxmlformats.org/officeDocument/2006/relationships/image" Target="../media/image87.png"/><Relationship Id="rId27" Type="http://schemas.openxmlformats.org/officeDocument/2006/relationships/image" Target="../media/image88.png"/><Relationship Id="rId28" Type="http://schemas.openxmlformats.org/officeDocument/2006/relationships/image" Target="../media/image89.png"/><Relationship Id="rId29" Type="http://schemas.openxmlformats.org/officeDocument/2006/relationships/image" Target="../media/image90.png"/><Relationship Id="rId30" Type="http://schemas.openxmlformats.org/officeDocument/2006/relationships/image" Target="../media/image91.png"/><Relationship Id="rId31" Type="http://schemas.openxmlformats.org/officeDocument/2006/relationships/image" Target="../media/image92.png"/><Relationship Id="rId32" Type="http://schemas.openxmlformats.org/officeDocument/2006/relationships/image" Target="../media/image93.png"/><Relationship Id="rId33" Type="http://schemas.openxmlformats.org/officeDocument/2006/relationships/image" Target="../media/image94.png"/><Relationship Id="rId34" Type="http://schemas.openxmlformats.org/officeDocument/2006/relationships/image" Target="../media/image95.png"/><Relationship Id="rId35" Type="http://schemas.openxmlformats.org/officeDocument/2006/relationships/image" Target="../media/image96.png"/><Relationship Id="rId36" Type="http://schemas.openxmlformats.org/officeDocument/2006/relationships/image" Target="../media/image97.png"/><Relationship Id="rId37" Type="http://schemas.openxmlformats.org/officeDocument/2006/relationships/image" Target="../media/image98.png"/><Relationship Id="rId38" Type="http://schemas.openxmlformats.org/officeDocument/2006/relationships/image" Target="../media/image99.png"/><Relationship Id="rId39" Type="http://schemas.openxmlformats.org/officeDocument/2006/relationships/image" Target="../media/image100.png"/><Relationship Id="rId40" Type="http://schemas.openxmlformats.org/officeDocument/2006/relationships/image" Target="../media/image101.png"/><Relationship Id="rId41" Type="http://schemas.openxmlformats.org/officeDocument/2006/relationships/image" Target="../media/image102.png"/><Relationship Id="rId42" Type="http://schemas.openxmlformats.org/officeDocument/2006/relationships/image" Target="../media/image103.png"/><Relationship Id="rId43" Type="http://schemas.openxmlformats.org/officeDocument/2006/relationships/image" Target="../media/image104.png"/><Relationship Id="rId44" Type="http://schemas.openxmlformats.org/officeDocument/2006/relationships/image" Target="../media/image105.png"/><Relationship Id="rId45" Type="http://schemas.openxmlformats.org/officeDocument/2006/relationships/image" Target="../media/image106.png"/><Relationship Id="rId46" Type="http://schemas.openxmlformats.org/officeDocument/2006/relationships/image" Target="../media/image107.png"/><Relationship Id="rId47" Type="http://schemas.openxmlformats.org/officeDocument/2006/relationships/image" Target="../media/image108.png"/><Relationship Id="rId48" Type="http://schemas.openxmlformats.org/officeDocument/2006/relationships/image" Target="../media/image109.png"/><Relationship Id="rId49" Type="http://schemas.openxmlformats.org/officeDocument/2006/relationships/image" Target="../media/image110.png"/><Relationship Id="rId50" Type="http://schemas.openxmlformats.org/officeDocument/2006/relationships/image" Target="../media/image111.png"/><Relationship Id="rId51" Type="http://schemas.openxmlformats.org/officeDocument/2006/relationships/image" Target="../media/image112.png"/><Relationship Id="rId52" Type="http://schemas.openxmlformats.org/officeDocument/2006/relationships/image" Target="../media/image113.png"/><Relationship Id="rId53" Type="http://schemas.openxmlformats.org/officeDocument/2006/relationships/image" Target="../media/image114.png"/><Relationship Id="rId54" Type="http://schemas.openxmlformats.org/officeDocument/2006/relationships/image" Target="../media/image115.png"/><Relationship Id="rId55" Type="http://schemas.openxmlformats.org/officeDocument/2006/relationships/image" Target="../media/image116.png"/><Relationship Id="rId56" Type="http://schemas.openxmlformats.org/officeDocument/2006/relationships/image" Target="../media/image117.png"/><Relationship Id="rId57" Type="http://schemas.openxmlformats.org/officeDocument/2006/relationships/image" Target="../media/image118.png"/><Relationship Id="rId58" Type="http://schemas.openxmlformats.org/officeDocument/2006/relationships/image" Target="../media/image119.png"/><Relationship Id="rId59" Type="http://schemas.openxmlformats.org/officeDocument/2006/relationships/image" Target="../media/image120.png"/><Relationship Id="rId60" Type="http://schemas.openxmlformats.org/officeDocument/2006/relationships/image" Target="../media/image121.png"/><Relationship Id="rId61" Type="http://schemas.openxmlformats.org/officeDocument/2006/relationships/image" Target="../media/image122.png"/><Relationship Id="rId62" Type="http://schemas.openxmlformats.org/officeDocument/2006/relationships/image" Target="../media/image123.png"/><Relationship Id="rId63" Type="http://schemas.openxmlformats.org/officeDocument/2006/relationships/image" Target="../media/image124.png"/><Relationship Id="rId64" Type="http://schemas.openxmlformats.org/officeDocument/2006/relationships/image" Target="../media/image125.png"/><Relationship Id="rId65" Type="http://schemas.openxmlformats.org/officeDocument/2006/relationships/image" Target="../media/image126.png"/><Relationship Id="rId66" Type="http://schemas.openxmlformats.org/officeDocument/2006/relationships/image" Target="../media/image127.png"/><Relationship Id="rId67" Type="http://schemas.openxmlformats.org/officeDocument/2006/relationships/image" Target="../media/image128.png"/><Relationship Id="rId68" Type="http://schemas.openxmlformats.org/officeDocument/2006/relationships/image" Target="../media/image129.png"/><Relationship Id="rId69" Type="http://schemas.openxmlformats.org/officeDocument/2006/relationships/image" Target="../media/image130.png"/><Relationship Id="rId70" Type="http://schemas.openxmlformats.org/officeDocument/2006/relationships/image" Target="../media/image131.png"/><Relationship Id="rId71" Type="http://schemas.openxmlformats.org/officeDocument/2006/relationships/image" Target="../media/image132.png"/><Relationship Id="rId72" Type="http://schemas.openxmlformats.org/officeDocument/2006/relationships/image" Target="../media/image133.png"/><Relationship Id="rId73" Type="http://schemas.openxmlformats.org/officeDocument/2006/relationships/image" Target="../media/image134.png"/><Relationship Id="rId74" Type="http://schemas.openxmlformats.org/officeDocument/2006/relationships/image" Target="../media/image135.png"/><Relationship Id="rId75" Type="http://schemas.openxmlformats.org/officeDocument/2006/relationships/image" Target="../media/image136.png"/><Relationship Id="rId76" Type="http://schemas.openxmlformats.org/officeDocument/2006/relationships/image" Target="../media/image137.png"/><Relationship Id="rId77" Type="http://schemas.openxmlformats.org/officeDocument/2006/relationships/image" Target="../media/image138.png"/><Relationship Id="rId78" Type="http://schemas.openxmlformats.org/officeDocument/2006/relationships/image" Target="../media/image139.png"/><Relationship Id="rId79" Type="http://schemas.openxmlformats.org/officeDocument/2006/relationships/image" Target="../media/image140.png"/><Relationship Id="rId80" Type="http://schemas.openxmlformats.org/officeDocument/2006/relationships/image" Target="../media/image141.png"/><Relationship Id="rId81" Type="http://schemas.openxmlformats.org/officeDocument/2006/relationships/image" Target="../media/image142.png"/><Relationship Id="rId82" Type="http://schemas.openxmlformats.org/officeDocument/2006/relationships/image" Target="../media/image143.png"/><Relationship Id="rId83" Type="http://schemas.openxmlformats.org/officeDocument/2006/relationships/image" Target="../media/image7.jpg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4.png"/><Relationship Id="rId3" Type="http://schemas.openxmlformats.org/officeDocument/2006/relationships/image" Target="../media/image145.png"/><Relationship Id="rId4" Type="http://schemas.openxmlformats.org/officeDocument/2006/relationships/image" Target="../media/image146.png"/><Relationship Id="rId5" Type="http://schemas.openxmlformats.org/officeDocument/2006/relationships/image" Target="../media/image147.png"/><Relationship Id="rId6" Type="http://schemas.openxmlformats.org/officeDocument/2006/relationships/image" Target="../media/image58.png"/><Relationship Id="rId7" Type="http://schemas.openxmlformats.org/officeDocument/2006/relationships/image" Target="../media/image148.png"/><Relationship Id="rId8" Type="http://schemas.openxmlformats.org/officeDocument/2006/relationships/image" Target="../media/image149.png"/><Relationship Id="rId9" Type="http://schemas.openxmlformats.org/officeDocument/2006/relationships/image" Target="../media/image150.png"/><Relationship Id="rId10" Type="http://schemas.openxmlformats.org/officeDocument/2006/relationships/image" Target="../media/image62.png"/><Relationship Id="rId11" Type="http://schemas.openxmlformats.org/officeDocument/2006/relationships/image" Target="../media/image7.jp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51.png"/><Relationship Id="rId4" Type="http://schemas.openxmlformats.org/officeDocument/2006/relationships/image" Target="../media/image152.png"/><Relationship Id="rId5" Type="http://schemas.openxmlformats.org/officeDocument/2006/relationships/image" Target="../media/image153.png"/><Relationship Id="rId6" Type="http://schemas.openxmlformats.org/officeDocument/2006/relationships/image" Target="../media/image154.png"/><Relationship Id="rId7" Type="http://schemas.openxmlformats.org/officeDocument/2006/relationships/image" Target="../media/image155.png"/><Relationship Id="rId8" Type="http://schemas.openxmlformats.org/officeDocument/2006/relationships/image" Target="../media/image156.png"/><Relationship Id="rId9" Type="http://schemas.openxmlformats.org/officeDocument/2006/relationships/image" Target="../media/image157.png"/><Relationship Id="rId10" Type="http://schemas.openxmlformats.org/officeDocument/2006/relationships/image" Target="../media/image158.png"/><Relationship Id="rId11" Type="http://schemas.openxmlformats.org/officeDocument/2006/relationships/image" Target="../media/image159.png"/><Relationship Id="rId12" Type="http://schemas.openxmlformats.org/officeDocument/2006/relationships/image" Target="../media/image160.png"/><Relationship Id="rId13" Type="http://schemas.openxmlformats.org/officeDocument/2006/relationships/image" Target="../media/image161.png"/><Relationship Id="rId14" Type="http://schemas.openxmlformats.org/officeDocument/2006/relationships/image" Target="../media/image162.png"/><Relationship Id="rId15" Type="http://schemas.openxmlformats.org/officeDocument/2006/relationships/image" Target="../media/image163.png"/><Relationship Id="rId16" Type="http://schemas.openxmlformats.org/officeDocument/2006/relationships/image" Target="../media/image164.png"/><Relationship Id="rId17" Type="http://schemas.openxmlformats.org/officeDocument/2006/relationships/image" Target="../media/image165.png"/><Relationship Id="rId18" Type="http://schemas.openxmlformats.org/officeDocument/2006/relationships/image" Target="../media/image166.png"/><Relationship Id="rId19" Type="http://schemas.openxmlformats.org/officeDocument/2006/relationships/image" Target="../media/image167.png"/><Relationship Id="rId20" Type="http://schemas.openxmlformats.org/officeDocument/2006/relationships/image" Target="../media/image168.png"/><Relationship Id="rId21" Type="http://schemas.openxmlformats.org/officeDocument/2006/relationships/image" Target="../media/image169.png"/><Relationship Id="rId22" Type="http://schemas.openxmlformats.org/officeDocument/2006/relationships/image" Target="../media/image170.png"/><Relationship Id="rId23" Type="http://schemas.openxmlformats.org/officeDocument/2006/relationships/image" Target="../media/image171.png"/><Relationship Id="rId24" Type="http://schemas.openxmlformats.org/officeDocument/2006/relationships/image" Target="../media/image172.png"/><Relationship Id="rId25" Type="http://schemas.openxmlformats.org/officeDocument/2006/relationships/image" Target="../media/image173.png"/><Relationship Id="rId26" Type="http://schemas.openxmlformats.org/officeDocument/2006/relationships/image" Target="../media/image174.png"/><Relationship Id="rId27" Type="http://schemas.openxmlformats.org/officeDocument/2006/relationships/image" Target="../media/image175.png"/><Relationship Id="rId28" Type="http://schemas.openxmlformats.org/officeDocument/2006/relationships/image" Target="../media/image176.png"/><Relationship Id="rId29" Type="http://schemas.openxmlformats.org/officeDocument/2006/relationships/image" Target="../media/image177.png"/><Relationship Id="rId30" Type="http://schemas.openxmlformats.org/officeDocument/2006/relationships/image" Target="../media/image178.png"/><Relationship Id="rId31" Type="http://schemas.openxmlformats.org/officeDocument/2006/relationships/image" Target="../media/image179.png"/><Relationship Id="rId32" Type="http://schemas.openxmlformats.org/officeDocument/2006/relationships/image" Target="../media/image180.png"/><Relationship Id="rId33" Type="http://schemas.openxmlformats.org/officeDocument/2006/relationships/image" Target="../media/image181.png"/><Relationship Id="rId34" Type="http://schemas.openxmlformats.org/officeDocument/2006/relationships/image" Target="../media/image182.png"/><Relationship Id="rId35" Type="http://schemas.openxmlformats.org/officeDocument/2006/relationships/image" Target="../media/image183.png"/><Relationship Id="rId36" Type="http://schemas.openxmlformats.org/officeDocument/2006/relationships/image" Target="../media/image184.png"/><Relationship Id="rId37" Type="http://schemas.openxmlformats.org/officeDocument/2006/relationships/image" Target="../media/image185.png"/><Relationship Id="rId38" Type="http://schemas.openxmlformats.org/officeDocument/2006/relationships/image" Target="../media/image186.png"/><Relationship Id="rId39" Type="http://schemas.openxmlformats.org/officeDocument/2006/relationships/image" Target="../media/image187.png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188.png"/><Relationship Id="rId4" Type="http://schemas.openxmlformats.org/officeDocument/2006/relationships/image" Target="../media/image189.png"/><Relationship Id="rId5" Type="http://schemas.openxmlformats.org/officeDocument/2006/relationships/image" Target="../media/image18.jpg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0.png"/><Relationship Id="rId3" Type="http://schemas.openxmlformats.org/officeDocument/2006/relationships/image" Target="../media/image191.jpg"/><Relationship Id="rId4" Type="http://schemas.openxmlformats.org/officeDocument/2006/relationships/image" Target="../media/image192.jpg"/><Relationship Id="rId5" Type="http://schemas.openxmlformats.org/officeDocument/2006/relationships/image" Target="../media/image193.jpg"/><Relationship Id="rId6" Type="http://schemas.openxmlformats.org/officeDocument/2006/relationships/image" Target="../media/image194.png"/><Relationship Id="rId7" Type="http://schemas.openxmlformats.org/officeDocument/2006/relationships/image" Target="../media/image195.png"/><Relationship Id="rId8" Type="http://schemas.openxmlformats.org/officeDocument/2006/relationships/image" Target="../media/image196.png"/><Relationship Id="rId9" Type="http://schemas.openxmlformats.org/officeDocument/2006/relationships/image" Target="../media/image197.png"/><Relationship Id="rId10" Type="http://schemas.openxmlformats.org/officeDocument/2006/relationships/image" Target="../media/image198.png"/><Relationship Id="rId11" Type="http://schemas.openxmlformats.org/officeDocument/2006/relationships/image" Target="../media/image199.png"/><Relationship Id="rId12" Type="http://schemas.openxmlformats.org/officeDocument/2006/relationships/image" Target="../media/image200.jpg"/><Relationship Id="rId13" Type="http://schemas.openxmlformats.org/officeDocument/2006/relationships/image" Target="../media/image201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image" Target="../media/image5.jpg"/><Relationship Id="rId4" Type="http://schemas.openxmlformats.org/officeDocument/2006/relationships/image" Target="../media/image6.jp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Relationship Id="rId3" Type="http://schemas.openxmlformats.org/officeDocument/2006/relationships/image" Target="../media/image7.jpg"/><Relationship Id="rId4" Type="http://schemas.openxmlformats.org/officeDocument/2006/relationships/image" Target="../media/image8.jpg"/><Relationship Id="rId5" Type="http://schemas.openxmlformats.org/officeDocument/2006/relationships/image" Target="../media/image9.jp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Relationship Id="rId3" Type="http://schemas.openxmlformats.org/officeDocument/2006/relationships/image" Target="../media/image7.jp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3060" y="635508"/>
            <a:ext cx="5638165" cy="236347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19800"/>
              </a:lnSpc>
              <a:spcBef>
                <a:spcPts val="105"/>
              </a:spcBef>
            </a:pPr>
            <a:r>
              <a:rPr dirty="0" sz="3200">
                <a:latin typeface="Arial"/>
                <a:cs typeface="Arial"/>
              </a:rPr>
              <a:t>Effect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of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Myocardial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Viability, </a:t>
            </a:r>
            <a:r>
              <a:rPr dirty="0" sz="3200">
                <a:latin typeface="Arial"/>
                <a:cs typeface="Arial"/>
              </a:rPr>
              <a:t>Functional</a:t>
            </a:r>
            <a:r>
              <a:rPr dirty="0" sz="3200" spc="-5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Recovery</a:t>
            </a:r>
            <a:r>
              <a:rPr dirty="0" sz="3200" spc="-5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and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PCI </a:t>
            </a:r>
            <a:r>
              <a:rPr dirty="0" sz="3200">
                <a:latin typeface="Arial"/>
                <a:cs typeface="Arial"/>
              </a:rPr>
              <a:t>on</a:t>
            </a:r>
            <a:r>
              <a:rPr dirty="0" sz="3200" spc="-4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Clinical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Outcomes</a:t>
            </a:r>
            <a:r>
              <a:rPr dirty="0" sz="3200" spc="-35">
                <a:latin typeface="Arial"/>
                <a:cs typeface="Arial"/>
              </a:rPr>
              <a:t> </a:t>
            </a:r>
            <a:r>
              <a:rPr dirty="0" sz="3200">
                <a:latin typeface="Arial"/>
                <a:cs typeface="Arial"/>
              </a:rPr>
              <a:t>in</a:t>
            </a:r>
            <a:r>
              <a:rPr dirty="0" sz="3200" spc="-30">
                <a:latin typeface="Arial"/>
                <a:cs typeface="Arial"/>
              </a:rPr>
              <a:t> </a:t>
            </a:r>
            <a:r>
              <a:rPr dirty="0" sz="3200" spc="-25">
                <a:latin typeface="Arial"/>
                <a:cs typeface="Arial"/>
              </a:rPr>
              <a:t>the </a:t>
            </a:r>
            <a:r>
              <a:rPr dirty="0" sz="3200" spc="-10">
                <a:latin typeface="Arial"/>
                <a:cs typeface="Arial"/>
              </a:rPr>
              <a:t>REVIVED-</a:t>
            </a:r>
            <a:r>
              <a:rPr dirty="0" sz="3200">
                <a:latin typeface="Arial"/>
                <a:cs typeface="Arial"/>
              </a:rPr>
              <a:t>BCIS2</a:t>
            </a:r>
            <a:r>
              <a:rPr dirty="0" sz="3200" spc="55">
                <a:latin typeface="Arial"/>
                <a:cs typeface="Arial"/>
              </a:rPr>
              <a:t> </a:t>
            </a:r>
            <a:r>
              <a:rPr dirty="0" sz="3200" spc="-10">
                <a:latin typeface="Arial"/>
                <a:cs typeface="Arial"/>
              </a:rPr>
              <a:t>Trial</a:t>
            </a:r>
            <a:endParaRPr sz="320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53059" y="3405801"/>
            <a:ext cx="4679315" cy="1737995"/>
          </a:xfrm>
          <a:prstGeom prst="rect">
            <a:avLst/>
          </a:prstGeom>
        </p:spPr>
        <p:txBody>
          <a:bodyPr wrap="square" lIns="0" tIns="27940" rIns="0" bIns="0" rtlCol="0" vert="horz">
            <a:spAutoFit/>
          </a:bodyPr>
          <a:lstStyle/>
          <a:p>
            <a:pPr marL="12700" marR="5080">
              <a:lnSpc>
                <a:spcPct val="121900"/>
              </a:lnSpc>
              <a:spcBef>
                <a:spcPts val="220"/>
              </a:spcBef>
            </a:pPr>
            <a:r>
              <a:rPr dirty="0" sz="2800" b="1">
                <a:solidFill>
                  <a:srgbClr val="B71777"/>
                </a:solidFill>
                <a:latin typeface="Arial"/>
                <a:cs typeface="Arial"/>
              </a:rPr>
              <a:t>Prof</a:t>
            </a:r>
            <a:r>
              <a:rPr dirty="0" sz="2800" spc="-5" b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2800" b="1">
                <a:solidFill>
                  <a:srgbClr val="B71777"/>
                </a:solidFill>
                <a:latin typeface="Arial"/>
                <a:cs typeface="Arial"/>
              </a:rPr>
              <a:t>Divaka Perera</a:t>
            </a:r>
            <a:r>
              <a:rPr dirty="0" sz="2800" spc="-5" b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71777"/>
                </a:solidFill>
                <a:latin typeface="Arial"/>
                <a:cs typeface="Arial"/>
              </a:rPr>
              <a:t>MD </a:t>
            </a:r>
            <a:r>
              <a:rPr dirty="0" sz="2400" spc="-20">
                <a:solidFill>
                  <a:srgbClr val="B71777"/>
                </a:solidFill>
                <a:latin typeface="Arial"/>
                <a:cs typeface="Arial"/>
              </a:rPr>
              <a:t>FRCP </a:t>
            </a:r>
            <a:r>
              <a:rPr dirty="0" sz="2400">
                <a:solidFill>
                  <a:srgbClr val="B71777"/>
                </a:solidFill>
                <a:latin typeface="Arial"/>
                <a:cs typeface="Arial"/>
              </a:rPr>
              <a:t>King’s</a:t>
            </a:r>
            <a:r>
              <a:rPr dirty="0" sz="2400" spc="-20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71777"/>
                </a:solidFill>
                <a:latin typeface="Arial"/>
                <a:cs typeface="Arial"/>
              </a:rPr>
              <a:t>College</a:t>
            </a:r>
            <a:r>
              <a:rPr dirty="0" sz="2400" spc="-25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2400">
                <a:solidFill>
                  <a:srgbClr val="B71777"/>
                </a:solidFill>
                <a:latin typeface="Arial"/>
                <a:cs typeface="Arial"/>
              </a:rPr>
              <a:t>London,</a:t>
            </a:r>
            <a:r>
              <a:rPr dirty="0" sz="2400" spc="-20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2400" spc="-25">
                <a:solidFill>
                  <a:srgbClr val="B71777"/>
                </a:solidFill>
                <a:latin typeface="Arial"/>
                <a:cs typeface="Arial"/>
              </a:rPr>
              <a:t>UK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40"/>
              </a:spcBef>
            </a:pPr>
            <a:r>
              <a:rPr dirty="0" sz="1800" i="1">
                <a:solidFill>
                  <a:srgbClr val="B71777"/>
                </a:solidFill>
                <a:latin typeface="Arial"/>
                <a:cs typeface="Arial"/>
              </a:rPr>
              <a:t>On</a:t>
            </a:r>
            <a:r>
              <a:rPr dirty="0" sz="1800" spc="-30" i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B71777"/>
                </a:solidFill>
                <a:latin typeface="Arial"/>
                <a:cs typeface="Arial"/>
              </a:rPr>
              <a:t>behalf</a:t>
            </a:r>
            <a:r>
              <a:rPr dirty="0" sz="1800" spc="-20" i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B71777"/>
                </a:solidFill>
                <a:latin typeface="Arial"/>
                <a:cs typeface="Arial"/>
              </a:rPr>
              <a:t>of</a:t>
            </a:r>
            <a:r>
              <a:rPr dirty="0" sz="1800" spc="-15" i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B71777"/>
                </a:solidFill>
                <a:latin typeface="Arial"/>
                <a:cs typeface="Arial"/>
              </a:rPr>
              <a:t>the</a:t>
            </a:r>
            <a:r>
              <a:rPr dirty="0" sz="1800" spc="-20" i="1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800" i="1">
                <a:solidFill>
                  <a:srgbClr val="B71777"/>
                </a:solidFill>
                <a:latin typeface="Arial"/>
                <a:cs typeface="Arial"/>
              </a:rPr>
              <a:t>REVIVED</a:t>
            </a:r>
            <a:r>
              <a:rPr dirty="0" sz="1800" spc="-10" i="1">
                <a:solidFill>
                  <a:srgbClr val="B71777"/>
                </a:solidFill>
                <a:latin typeface="Arial"/>
                <a:cs typeface="Arial"/>
              </a:rPr>
              <a:t> Investigators</a:t>
            </a:r>
            <a:endParaRPr sz="1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30"/>
              </a:spcBef>
            </a:pPr>
            <a:r>
              <a:rPr dirty="0" sz="1600">
                <a:solidFill>
                  <a:srgbClr val="B71777"/>
                </a:solidFill>
                <a:latin typeface="Arial"/>
                <a:cs typeface="Arial"/>
              </a:rPr>
              <a:t>@divaka_perera</a:t>
            </a:r>
            <a:r>
              <a:rPr dirty="0" sz="1600" spc="-25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B71777"/>
                </a:solidFill>
                <a:latin typeface="Arial"/>
                <a:cs typeface="Arial"/>
              </a:rPr>
              <a:t>|</a:t>
            </a:r>
            <a:r>
              <a:rPr dirty="0" sz="1600" spc="-20">
                <a:solidFill>
                  <a:srgbClr val="B71777"/>
                </a:solidFill>
                <a:latin typeface="Arial"/>
                <a:cs typeface="Arial"/>
              </a:rPr>
              <a:t> </a:t>
            </a:r>
            <a:r>
              <a:rPr dirty="0" sz="1600" spc="-10">
                <a:solidFill>
                  <a:srgbClr val="B71777"/>
                </a:solidFill>
                <a:latin typeface="Arial"/>
                <a:cs typeface="Arial"/>
              </a:rPr>
              <a:t>@REVIVED_BCIS2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2240905"/>
            <a:ext cx="12192000" cy="4617720"/>
            <a:chOff x="0" y="2240905"/>
            <a:chExt cx="12192000" cy="461772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75770" y="6090011"/>
              <a:ext cx="2673328" cy="754822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87419" y="2240905"/>
              <a:ext cx="5169475" cy="3758520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144609" y="1617497"/>
            <a:ext cx="6254750" cy="979805"/>
          </a:xfrm>
          <a:prstGeom prst="rect">
            <a:avLst/>
          </a:prstGeom>
          <a:solidFill>
            <a:srgbClr val="B5B5B5">
              <a:alpha val="54899"/>
            </a:srgbClr>
          </a:solidFill>
          <a:ln w="24346">
            <a:solidFill>
              <a:srgbClr val="401D62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2050">
                <a:solidFill>
                  <a:srgbClr val="401D62"/>
                </a:solidFill>
                <a:latin typeface="Calibri"/>
                <a:cs typeface="Calibri"/>
              </a:rPr>
              <a:t>Viable</a:t>
            </a:r>
            <a:r>
              <a:rPr dirty="0" sz="2050" spc="-7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spc="-10">
                <a:solidFill>
                  <a:srgbClr val="401D62"/>
                </a:solidFill>
                <a:latin typeface="Calibri"/>
                <a:cs typeface="Calibri"/>
              </a:rPr>
              <a:t>Myocardium</a:t>
            </a:r>
            <a:endParaRPr sz="2050">
              <a:latin typeface="Calibri"/>
              <a:cs typeface="Calibri"/>
            </a:endParaRPr>
          </a:p>
          <a:p>
            <a:pPr algn="ctr">
              <a:lnSpc>
                <a:spcPts val="1620"/>
              </a:lnSpc>
              <a:spcBef>
                <a:spcPts val="114"/>
              </a:spcBef>
            </a:pP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on CMR,</a:t>
            </a:r>
            <a:r>
              <a:rPr dirty="0" sz="1350" spc="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DSE,</a:t>
            </a:r>
            <a:r>
              <a:rPr dirty="0" sz="1350" spc="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SPECT</a:t>
            </a:r>
            <a:r>
              <a:rPr dirty="0" sz="1350" spc="-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or</a:t>
            </a:r>
            <a:r>
              <a:rPr dirty="0" sz="1350" spc="1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 spc="-25">
                <a:solidFill>
                  <a:srgbClr val="401D62"/>
                </a:solidFill>
                <a:latin typeface="Calibri"/>
                <a:cs typeface="Calibri"/>
              </a:rPr>
              <a:t>PET</a:t>
            </a:r>
            <a:endParaRPr sz="13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PCI</a:t>
            </a:r>
            <a:r>
              <a:rPr dirty="0" sz="1350" spc="-3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feasible</a:t>
            </a:r>
            <a:r>
              <a:rPr dirty="0" sz="1350" spc="-1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to</a:t>
            </a:r>
            <a:r>
              <a:rPr dirty="0" sz="1350" spc="-1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lesions</a:t>
            </a:r>
            <a:r>
              <a:rPr dirty="0" sz="1350" spc="-2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subtending</a:t>
            </a:r>
            <a:r>
              <a:rPr dirty="0" sz="1350" spc="-2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≥4</a:t>
            </a:r>
            <a:r>
              <a:rPr dirty="0" sz="1350" spc="-2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dysfunctional</a:t>
            </a:r>
            <a:r>
              <a:rPr dirty="0" sz="1350" spc="-2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but</a:t>
            </a:r>
            <a:r>
              <a:rPr dirty="0" sz="1350" spc="-2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350">
                <a:solidFill>
                  <a:srgbClr val="401D62"/>
                </a:solidFill>
                <a:latin typeface="Calibri"/>
                <a:cs typeface="Calibri"/>
              </a:rPr>
              <a:t>viable</a:t>
            </a:r>
            <a:r>
              <a:rPr dirty="0" sz="1350" spc="-10">
                <a:solidFill>
                  <a:srgbClr val="401D62"/>
                </a:solidFill>
                <a:latin typeface="Calibri"/>
                <a:cs typeface="Calibri"/>
              </a:rPr>
              <a:t> segments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44609" y="362301"/>
            <a:ext cx="6254750" cy="876935"/>
          </a:xfrm>
          <a:prstGeom prst="rect"/>
          <a:solidFill>
            <a:srgbClr val="B5B5B5">
              <a:alpha val="54899"/>
            </a:srgbClr>
          </a:solidFill>
          <a:ln w="24346">
            <a:solidFill>
              <a:srgbClr val="151230"/>
            </a:solidFill>
          </a:ln>
        </p:spPr>
        <p:txBody>
          <a:bodyPr wrap="square" lIns="0" tIns="97790" rIns="0" bIns="0" rtlCol="0" vert="horz">
            <a:spAutoFit/>
          </a:bodyPr>
          <a:lstStyle/>
          <a:p>
            <a:pPr marL="1036955" marR="1035685" indent="697230">
              <a:lnSpc>
                <a:spcPct val="100400"/>
              </a:lnSpc>
              <a:spcBef>
                <a:spcPts val="770"/>
              </a:spcBef>
            </a:pP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LV</a:t>
            </a:r>
            <a:r>
              <a:rPr dirty="0" sz="2050" spc="-60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Ejection</a:t>
            </a:r>
            <a:r>
              <a:rPr dirty="0" sz="2050" spc="-55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Fraction</a:t>
            </a:r>
            <a:r>
              <a:rPr dirty="0" sz="2050" spc="-60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≤</a:t>
            </a:r>
            <a:r>
              <a:rPr dirty="0" sz="2050" spc="-60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spc="-25" b="0">
                <a:solidFill>
                  <a:srgbClr val="401D62"/>
                </a:solidFill>
                <a:latin typeface="Calibri"/>
                <a:cs typeface="Calibri"/>
              </a:rPr>
              <a:t>35%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Extensive</a:t>
            </a:r>
            <a:r>
              <a:rPr dirty="0" sz="2050" spc="-65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Coronary</a:t>
            </a:r>
            <a:r>
              <a:rPr dirty="0" sz="2050" spc="-65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Disease</a:t>
            </a:r>
            <a:r>
              <a:rPr dirty="0" sz="2050" spc="-65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spc="-20" b="0">
                <a:solidFill>
                  <a:srgbClr val="401D62"/>
                </a:solidFill>
                <a:latin typeface="Calibri"/>
                <a:cs typeface="Calibri"/>
              </a:rPr>
              <a:t>(BCIS-</a:t>
            </a:r>
            <a:r>
              <a:rPr dirty="0" sz="2050" b="0">
                <a:solidFill>
                  <a:srgbClr val="401D62"/>
                </a:solidFill>
                <a:latin typeface="Calibri"/>
                <a:cs typeface="Calibri"/>
              </a:rPr>
              <a:t>JS</a:t>
            </a:r>
            <a:r>
              <a:rPr dirty="0" sz="2050" spc="-70" b="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50" spc="-25" b="0">
                <a:solidFill>
                  <a:srgbClr val="401D62"/>
                </a:solidFill>
                <a:latin typeface="Calibri"/>
                <a:cs typeface="Calibri"/>
              </a:rPr>
              <a:t>≥6)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3133813" y="1230658"/>
            <a:ext cx="270510" cy="330200"/>
            <a:chOff x="3133813" y="1230658"/>
            <a:chExt cx="270510" cy="330200"/>
          </a:xfrm>
        </p:grpSpPr>
        <p:sp>
          <p:nvSpPr>
            <p:cNvPr id="8" name="object 8" descr=""/>
            <p:cNvSpPr/>
            <p:nvPr/>
          </p:nvSpPr>
          <p:spPr>
            <a:xfrm>
              <a:off x="3144634" y="1241479"/>
              <a:ext cx="248920" cy="308610"/>
            </a:xfrm>
            <a:custGeom>
              <a:avLst/>
              <a:gdLst/>
              <a:ahLst/>
              <a:cxnLst/>
              <a:rect l="l" t="t" r="r" b="b"/>
              <a:pathLst>
                <a:path w="248920" h="308609">
                  <a:moveTo>
                    <a:pt x="186655" y="0"/>
                  </a:moveTo>
                  <a:lnTo>
                    <a:pt x="62218" y="0"/>
                  </a:lnTo>
                  <a:lnTo>
                    <a:pt x="62218" y="183950"/>
                  </a:lnTo>
                  <a:lnTo>
                    <a:pt x="0" y="183950"/>
                  </a:lnTo>
                  <a:lnTo>
                    <a:pt x="124437" y="308387"/>
                  </a:lnTo>
                  <a:lnTo>
                    <a:pt x="248874" y="183950"/>
                  </a:lnTo>
                  <a:lnTo>
                    <a:pt x="186655" y="183950"/>
                  </a:lnTo>
                  <a:lnTo>
                    <a:pt x="186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3144634" y="1241479"/>
              <a:ext cx="248920" cy="308610"/>
            </a:xfrm>
            <a:custGeom>
              <a:avLst/>
              <a:gdLst/>
              <a:ahLst/>
              <a:cxnLst/>
              <a:rect l="l" t="t" r="r" b="b"/>
              <a:pathLst>
                <a:path w="248920" h="308609">
                  <a:moveTo>
                    <a:pt x="0" y="183951"/>
                  </a:moveTo>
                  <a:lnTo>
                    <a:pt x="62218" y="183951"/>
                  </a:lnTo>
                  <a:lnTo>
                    <a:pt x="62218" y="0"/>
                  </a:lnTo>
                  <a:lnTo>
                    <a:pt x="186656" y="0"/>
                  </a:lnTo>
                  <a:lnTo>
                    <a:pt x="186656" y="183951"/>
                  </a:lnTo>
                  <a:lnTo>
                    <a:pt x="248874" y="183951"/>
                  </a:lnTo>
                  <a:lnTo>
                    <a:pt x="124437" y="308388"/>
                  </a:lnTo>
                  <a:lnTo>
                    <a:pt x="0" y="183951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1483664" y="3502993"/>
            <a:ext cx="265430" cy="325120"/>
            <a:chOff x="1483664" y="3502993"/>
            <a:chExt cx="265430" cy="325120"/>
          </a:xfrm>
        </p:grpSpPr>
        <p:sp>
          <p:nvSpPr>
            <p:cNvPr id="11" name="object 11" descr=""/>
            <p:cNvSpPr/>
            <p:nvPr/>
          </p:nvSpPr>
          <p:spPr>
            <a:xfrm>
              <a:off x="1494485" y="3513814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182598" y="0"/>
                  </a:moveTo>
                  <a:lnTo>
                    <a:pt x="60866" y="0"/>
                  </a:lnTo>
                  <a:lnTo>
                    <a:pt x="60866" y="181246"/>
                  </a:lnTo>
                  <a:lnTo>
                    <a:pt x="0" y="181246"/>
                  </a:lnTo>
                  <a:lnTo>
                    <a:pt x="121732" y="302978"/>
                  </a:lnTo>
                  <a:lnTo>
                    <a:pt x="243464" y="181246"/>
                  </a:lnTo>
                  <a:lnTo>
                    <a:pt x="182598" y="181246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1494485" y="3513814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0" y="181246"/>
                  </a:moveTo>
                  <a:lnTo>
                    <a:pt x="60866" y="181246"/>
                  </a:lnTo>
                  <a:lnTo>
                    <a:pt x="60866" y="0"/>
                  </a:lnTo>
                  <a:lnTo>
                    <a:pt x="182598" y="0"/>
                  </a:lnTo>
                  <a:lnTo>
                    <a:pt x="182598" y="181246"/>
                  </a:lnTo>
                  <a:lnTo>
                    <a:pt x="243464" y="181246"/>
                  </a:lnTo>
                  <a:lnTo>
                    <a:pt x="121732" y="302978"/>
                  </a:lnTo>
                  <a:lnTo>
                    <a:pt x="0" y="181246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4789371" y="3502993"/>
            <a:ext cx="265430" cy="325120"/>
            <a:chOff x="4789371" y="3502993"/>
            <a:chExt cx="265430" cy="325120"/>
          </a:xfrm>
        </p:grpSpPr>
        <p:sp>
          <p:nvSpPr>
            <p:cNvPr id="14" name="object 14" descr=""/>
            <p:cNvSpPr/>
            <p:nvPr/>
          </p:nvSpPr>
          <p:spPr>
            <a:xfrm>
              <a:off x="4800192" y="3513814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182598" y="0"/>
                  </a:moveTo>
                  <a:lnTo>
                    <a:pt x="60866" y="0"/>
                  </a:lnTo>
                  <a:lnTo>
                    <a:pt x="60866" y="181246"/>
                  </a:lnTo>
                  <a:lnTo>
                    <a:pt x="0" y="181246"/>
                  </a:lnTo>
                  <a:lnTo>
                    <a:pt x="121732" y="302978"/>
                  </a:lnTo>
                  <a:lnTo>
                    <a:pt x="243464" y="181246"/>
                  </a:lnTo>
                  <a:lnTo>
                    <a:pt x="182598" y="181246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800192" y="3513814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0" y="181246"/>
                  </a:moveTo>
                  <a:lnTo>
                    <a:pt x="60866" y="181246"/>
                  </a:lnTo>
                  <a:lnTo>
                    <a:pt x="60866" y="0"/>
                  </a:lnTo>
                  <a:lnTo>
                    <a:pt x="182598" y="0"/>
                  </a:lnTo>
                  <a:lnTo>
                    <a:pt x="182598" y="181246"/>
                  </a:lnTo>
                  <a:lnTo>
                    <a:pt x="243464" y="181246"/>
                  </a:lnTo>
                  <a:lnTo>
                    <a:pt x="121732" y="302978"/>
                  </a:lnTo>
                  <a:lnTo>
                    <a:pt x="0" y="181246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144609" y="2970077"/>
            <a:ext cx="6254750" cy="563245"/>
          </a:xfrm>
          <a:prstGeom prst="rect">
            <a:avLst/>
          </a:prstGeom>
          <a:solidFill>
            <a:srgbClr val="FF0000"/>
          </a:solidFill>
          <a:ln w="24346">
            <a:solidFill>
              <a:srgbClr val="401D62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2050" spc="-10">
                <a:solidFill>
                  <a:srgbClr val="FFFFFF"/>
                </a:solidFill>
                <a:latin typeface="Calibri"/>
                <a:cs typeface="Calibri"/>
              </a:rPr>
              <a:t>RANDOMISE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3133813" y="2604880"/>
            <a:ext cx="270510" cy="330200"/>
            <a:chOff x="3133813" y="2604880"/>
            <a:chExt cx="270510" cy="330200"/>
          </a:xfrm>
        </p:grpSpPr>
        <p:sp>
          <p:nvSpPr>
            <p:cNvPr id="18" name="object 18" descr=""/>
            <p:cNvSpPr/>
            <p:nvPr/>
          </p:nvSpPr>
          <p:spPr>
            <a:xfrm>
              <a:off x="3144634" y="2615700"/>
              <a:ext cx="248920" cy="308610"/>
            </a:xfrm>
            <a:custGeom>
              <a:avLst/>
              <a:gdLst/>
              <a:ahLst/>
              <a:cxnLst/>
              <a:rect l="l" t="t" r="r" b="b"/>
              <a:pathLst>
                <a:path w="248920" h="308610">
                  <a:moveTo>
                    <a:pt x="186655" y="0"/>
                  </a:moveTo>
                  <a:lnTo>
                    <a:pt x="62218" y="0"/>
                  </a:lnTo>
                  <a:lnTo>
                    <a:pt x="62218" y="183951"/>
                  </a:lnTo>
                  <a:lnTo>
                    <a:pt x="0" y="183951"/>
                  </a:lnTo>
                  <a:lnTo>
                    <a:pt x="124437" y="308389"/>
                  </a:lnTo>
                  <a:lnTo>
                    <a:pt x="248874" y="183951"/>
                  </a:lnTo>
                  <a:lnTo>
                    <a:pt x="186655" y="183951"/>
                  </a:lnTo>
                  <a:lnTo>
                    <a:pt x="186655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3144634" y="2615700"/>
              <a:ext cx="248920" cy="308610"/>
            </a:xfrm>
            <a:custGeom>
              <a:avLst/>
              <a:gdLst/>
              <a:ahLst/>
              <a:cxnLst/>
              <a:rect l="l" t="t" r="r" b="b"/>
              <a:pathLst>
                <a:path w="248920" h="308610">
                  <a:moveTo>
                    <a:pt x="0" y="183951"/>
                  </a:moveTo>
                  <a:lnTo>
                    <a:pt x="62218" y="183951"/>
                  </a:lnTo>
                  <a:lnTo>
                    <a:pt x="62218" y="0"/>
                  </a:lnTo>
                  <a:lnTo>
                    <a:pt x="186656" y="0"/>
                  </a:lnTo>
                  <a:lnTo>
                    <a:pt x="186656" y="183951"/>
                  </a:lnTo>
                  <a:lnTo>
                    <a:pt x="248874" y="183951"/>
                  </a:lnTo>
                  <a:lnTo>
                    <a:pt x="124437" y="308388"/>
                  </a:lnTo>
                  <a:lnTo>
                    <a:pt x="0" y="183951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144609" y="3895242"/>
            <a:ext cx="2851785" cy="563245"/>
          </a:xfrm>
          <a:prstGeom prst="rect">
            <a:avLst/>
          </a:prstGeom>
          <a:solidFill>
            <a:srgbClr val="7030A0"/>
          </a:solidFill>
          <a:ln w="16230">
            <a:solidFill>
              <a:srgbClr val="000000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80"/>
              </a:spcBef>
            </a:pPr>
            <a:r>
              <a:rPr dirty="0" sz="2050" spc="-25">
                <a:solidFill>
                  <a:srgbClr val="FFFFFF"/>
                </a:solidFill>
                <a:latin typeface="Calibri"/>
                <a:cs typeface="Calibri"/>
              </a:rPr>
              <a:t>PCI</a:t>
            </a:r>
            <a:endParaRPr sz="2050">
              <a:latin typeface="Calibri"/>
              <a:cs typeface="Calibri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3499010" y="3895242"/>
            <a:ext cx="2851785" cy="563245"/>
          </a:xfrm>
          <a:prstGeom prst="rect">
            <a:avLst/>
          </a:prstGeom>
          <a:solidFill>
            <a:srgbClr val="D54B9A"/>
          </a:solidFill>
          <a:ln w="16230">
            <a:solidFill>
              <a:srgbClr val="000000"/>
            </a:solidFill>
          </a:ln>
        </p:spPr>
        <p:txBody>
          <a:bodyPr wrap="square" lIns="0" tIns="99060" rIns="0" bIns="0" rtlCol="0" vert="horz">
            <a:spAutoFit/>
          </a:bodyPr>
          <a:lstStyle/>
          <a:p>
            <a:pPr marL="88900">
              <a:lnSpc>
                <a:spcPct val="100000"/>
              </a:lnSpc>
              <a:spcBef>
                <a:spcPts val="780"/>
              </a:spcBef>
            </a:pPr>
            <a:r>
              <a:rPr dirty="0" sz="2050">
                <a:solidFill>
                  <a:srgbClr val="FFFFFF"/>
                </a:solidFill>
                <a:latin typeface="Calibri"/>
                <a:cs typeface="Calibri"/>
              </a:rPr>
              <a:t>Optimal</a:t>
            </a:r>
            <a:r>
              <a:rPr dirty="0" sz="20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50">
                <a:solidFill>
                  <a:srgbClr val="FFFFFF"/>
                </a:solidFill>
                <a:latin typeface="Calibri"/>
                <a:cs typeface="Calibri"/>
              </a:rPr>
              <a:t>Medical</a:t>
            </a:r>
            <a:r>
              <a:rPr dirty="0" sz="20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50" spc="-10">
                <a:solidFill>
                  <a:srgbClr val="FFFFFF"/>
                </a:solidFill>
                <a:latin typeface="Calibri"/>
                <a:cs typeface="Calibri"/>
              </a:rPr>
              <a:t>Therapy</a:t>
            </a:r>
            <a:endParaRPr sz="2050">
              <a:latin typeface="Calibri"/>
              <a:cs typeface="Calibri"/>
            </a:endParaRPr>
          </a:p>
        </p:txBody>
      </p:sp>
      <p:grpSp>
        <p:nvGrpSpPr>
          <p:cNvPr id="22" name="object 22" descr=""/>
          <p:cNvGrpSpPr/>
          <p:nvPr/>
        </p:nvGrpSpPr>
        <p:grpSpPr>
          <a:xfrm>
            <a:off x="4789371" y="4438979"/>
            <a:ext cx="265430" cy="325120"/>
            <a:chOff x="4789371" y="4438979"/>
            <a:chExt cx="265430" cy="325120"/>
          </a:xfrm>
        </p:grpSpPr>
        <p:sp>
          <p:nvSpPr>
            <p:cNvPr id="23" name="object 23" descr=""/>
            <p:cNvSpPr/>
            <p:nvPr/>
          </p:nvSpPr>
          <p:spPr>
            <a:xfrm>
              <a:off x="4800192" y="4449800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182598" y="0"/>
                  </a:moveTo>
                  <a:lnTo>
                    <a:pt x="60866" y="0"/>
                  </a:lnTo>
                  <a:lnTo>
                    <a:pt x="60866" y="181246"/>
                  </a:lnTo>
                  <a:lnTo>
                    <a:pt x="0" y="181246"/>
                  </a:lnTo>
                  <a:lnTo>
                    <a:pt x="121732" y="302978"/>
                  </a:lnTo>
                  <a:lnTo>
                    <a:pt x="243464" y="181246"/>
                  </a:lnTo>
                  <a:lnTo>
                    <a:pt x="182598" y="181246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4800192" y="4449800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0" y="181246"/>
                  </a:moveTo>
                  <a:lnTo>
                    <a:pt x="60866" y="181246"/>
                  </a:lnTo>
                  <a:lnTo>
                    <a:pt x="60866" y="0"/>
                  </a:lnTo>
                  <a:lnTo>
                    <a:pt x="182598" y="0"/>
                  </a:lnTo>
                  <a:lnTo>
                    <a:pt x="182598" y="181246"/>
                  </a:lnTo>
                  <a:lnTo>
                    <a:pt x="243464" y="181246"/>
                  </a:lnTo>
                  <a:lnTo>
                    <a:pt x="121732" y="302978"/>
                  </a:lnTo>
                  <a:lnTo>
                    <a:pt x="0" y="181246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5" name="object 25" descr=""/>
          <p:cNvGrpSpPr/>
          <p:nvPr/>
        </p:nvGrpSpPr>
        <p:grpSpPr>
          <a:xfrm>
            <a:off x="1483664" y="4438979"/>
            <a:ext cx="265430" cy="325120"/>
            <a:chOff x="1483664" y="4438979"/>
            <a:chExt cx="265430" cy="325120"/>
          </a:xfrm>
        </p:grpSpPr>
        <p:sp>
          <p:nvSpPr>
            <p:cNvPr id="26" name="object 26" descr=""/>
            <p:cNvSpPr/>
            <p:nvPr/>
          </p:nvSpPr>
          <p:spPr>
            <a:xfrm>
              <a:off x="1494485" y="4449800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182598" y="0"/>
                  </a:moveTo>
                  <a:lnTo>
                    <a:pt x="60866" y="0"/>
                  </a:lnTo>
                  <a:lnTo>
                    <a:pt x="60866" y="181246"/>
                  </a:lnTo>
                  <a:lnTo>
                    <a:pt x="0" y="181246"/>
                  </a:lnTo>
                  <a:lnTo>
                    <a:pt x="121732" y="302978"/>
                  </a:lnTo>
                  <a:lnTo>
                    <a:pt x="243464" y="181246"/>
                  </a:lnTo>
                  <a:lnTo>
                    <a:pt x="182598" y="181246"/>
                  </a:lnTo>
                  <a:lnTo>
                    <a:pt x="18259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 descr=""/>
            <p:cNvSpPr/>
            <p:nvPr/>
          </p:nvSpPr>
          <p:spPr>
            <a:xfrm>
              <a:off x="1494485" y="4449800"/>
              <a:ext cx="243840" cy="303530"/>
            </a:xfrm>
            <a:custGeom>
              <a:avLst/>
              <a:gdLst/>
              <a:ahLst/>
              <a:cxnLst/>
              <a:rect l="l" t="t" r="r" b="b"/>
              <a:pathLst>
                <a:path w="243839" h="303529">
                  <a:moveTo>
                    <a:pt x="0" y="181246"/>
                  </a:moveTo>
                  <a:lnTo>
                    <a:pt x="60866" y="181246"/>
                  </a:lnTo>
                  <a:lnTo>
                    <a:pt x="60866" y="0"/>
                  </a:lnTo>
                  <a:lnTo>
                    <a:pt x="182598" y="0"/>
                  </a:lnTo>
                  <a:lnTo>
                    <a:pt x="182598" y="181246"/>
                  </a:lnTo>
                  <a:lnTo>
                    <a:pt x="243464" y="181246"/>
                  </a:lnTo>
                  <a:lnTo>
                    <a:pt x="121732" y="302978"/>
                  </a:lnTo>
                  <a:lnTo>
                    <a:pt x="0" y="181246"/>
                  </a:lnTo>
                  <a:close/>
                </a:path>
              </a:pathLst>
            </a:custGeom>
            <a:ln w="21641">
              <a:solidFill>
                <a:srgbClr val="55268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 descr=""/>
          <p:cNvSpPr txBox="1"/>
          <p:nvPr/>
        </p:nvSpPr>
        <p:spPr>
          <a:xfrm>
            <a:off x="144609" y="4820408"/>
            <a:ext cx="6254750" cy="806450"/>
          </a:xfrm>
          <a:prstGeom prst="rect">
            <a:avLst/>
          </a:prstGeom>
          <a:ln w="16230">
            <a:solidFill>
              <a:srgbClr val="7030A0"/>
            </a:solidFill>
          </a:ln>
        </p:spPr>
        <p:txBody>
          <a:bodyPr wrap="square" lIns="0" tIns="115570" rIns="0" bIns="0" rtlCol="0" vert="horz">
            <a:spAutoFit/>
          </a:bodyPr>
          <a:lstStyle/>
          <a:p>
            <a:pPr algn="ctr" marR="635">
              <a:lnSpc>
                <a:spcPct val="100000"/>
              </a:lnSpc>
              <a:spcBef>
                <a:spcPts val="910"/>
              </a:spcBef>
            </a:pP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Echocardiography</a:t>
            </a:r>
            <a:r>
              <a:rPr dirty="0" sz="1750" spc="20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at</a:t>
            </a:r>
            <a:r>
              <a:rPr dirty="0" sz="1750" spc="20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6m,</a:t>
            </a:r>
            <a:r>
              <a:rPr dirty="0" sz="1750" spc="21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401D62"/>
                </a:solidFill>
                <a:latin typeface="Calibri"/>
                <a:cs typeface="Calibri"/>
              </a:rPr>
              <a:t>12m</a:t>
            </a:r>
            <a:endParaRPr sz="1750">
              <a:latin typeface="Calibri"/>
              <a:cs typeface="Calibri"/>
            </a:endParaRPr>
          </a:p>
          <a:p>
            <a:pPr algn="ctr" marR="2540">
              <a:lnSpc>
                <a:spcPct val="100000"/>
              </a:lnSpc>
              <a:spcBef>
                <a:spcPts val="114"/>
              </a:spcBef>
            </a:pP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Clinical,</a:t>
            </a:r>
            <a:r>
              <a:rPr dirty="0" sz="1750" spc="14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ICD,</a:t>
            </a:r>
            <a:r>
              <a:rPr dirty="0" sz="1750" spc="14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biochemical</a:t>
            </a:r>
            <a:r>
              <a:rPr dirty="0" sz="1750" spc="13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follow</a:t>
            </a:r>
            <a:r>
              <a:rPr dirty="0" sz="1750" spc="15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up</a:t>
            </a:r>
            <a:r>
              <a:rPr dirty="0" sz="1750" spc="15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at</a:t>
            </a:r>
            <a:r>
              <a:rPr dirty="0" sz="1750" spc="13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6m,</a:t>
            </a:r>
            <a:r>
              <a:rPr dirty="0" sz="1750" spc="14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401D62"/>
                </a:solidFill>
                <a:latin typeface="Calibri"/>
                <a:cs typeface="Calibri"/>
              </a:rPr>
              <a:t>12m,</a:t>
            </a:r>
            <a:r>
              <a:rPr dirty="0" sz="1750" spc="14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401D62"/>
                </a:solidFill>
                <a:latin typeface="Calibri"/>
                <a:cs typeface="Calibri"/>
              </a:rPr>
              <a:t>24m+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6878637" y="2232122"/>
            <a:ext cx="5187315" cy="377253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250">
              <a:latin typeface="Times New Roman"/>
              <a:cs typeface="Times New Roman"/>
            </a:endParaRPr>
          </a:p>
          <a:p>
            <a:pPr algn="ctr" marL="418465">
              <a:lnSpc>
                <a:spcPct val="100000"/>
              </a:lnSpc>
            </a:pPr>
            <a:r>
              <a:rPr dirty="0" sz="1050">
                <a:solidFill>
                  <a:srgbClr val="7030A0"/>
                </a:solidFill>
                <a:latin typeface="Calibri"/>
                <a:cs typeface="Calibri"/>
              </a:rPr>
              <a:t>129</a:t>
            </a:r>
            <a:r>
              <a:rPr dirty="0" sz="1050" spc="7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7030A0"/>
                </a:solidFill>
                <a:latin typeface="Calibri"/>
                <a:cs typeface="Calibri"/>
              </a:rPr>
              <a:t>events</a:t>
            </a:r>
            <a:r>
              <a:rPr dirty="0" sz="1050" spc="6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7030A0"/>
                </a:solidFill>
                <a:latin typeface="Calibri"/>
                <a:cs typeface="Calibri"/>
              </a:rPr>
              <a:t>(37.2%)</a:t>
            </a:r>
            <a:endParaRPr sz="1050">
              <a:latin typeface="Calibri"/>
              <a:cs typeface="Calibri"/>
            </a:endParaRPr>
          </a:p>
          <a:p>
            <a:pPr algn="ctr" marL="418465">
              <a:lnSpc>
                <a:spcPct val="100000"/>
              </a:lnSpc>
              <a:spcBef>
                <a:spcPts val="580"/>
              </a:spcBef>
            </a:pPr>
            <a:r>
              <a:rPr dirty="0" sz="1050">
                <a:solidFill>
                  <a:srgbClr val="D54B9A"/>
                </a:solidFill>
                <a:latin typeface="Calibri"/>
                <a:cs typeface="Calibri"/>
              </a:rPr>
              <a:t>134</a:t>
            </a:r>
            <a:r>
              <a:rPr dirty="0" sz="1050" spc="70">
                <a:solidFill>
                  <a:srgbClr val="D54B9A"/>
                </a:solidFill>
                <a:latin typeface="Calibri"/>
                <a:cs typeface="Calibri"/>
              </a:rPr>
              <a:t> </a:t>
            </a:r>
            <a:r>
              <a:rPr dirty="0" sz="1050">
                <a:solidFill>
                  <a:srgbClr val="D54B9A"/>
                </a:solidFill>
                <a:latin typeface="Calibri"/>
                <a:cs typeface="Calibri"/>
              </a:rPr>
              <a:t>events</a:t>
            </a:r>
            <a:r>
              <a:rPr dirty="0" sz="1050" spc="65">
                <a:solidFill>
                  <a:srgbClr val="D54B9A"/>
                </a:solidFill>
                <a:latin typeface="Calibri"/>
                <a:cs typeface="Calibri"/>
              </a:rPr>
              <a:t> </a:t>
            </a:r>
            <a:r>
              <a:rPr dirty="0" sz="1050" spc="-10">
                <a:solidFill>
                  <a:srgbClr val="D54B9A"/>
                </a:solidFill>
                <a:latin typeface="Calibri"/>
                <a:cs typeface="Calibri"/>
              </a:rPr>
              <a:t>(38.0%)</a:t>
            </a:r>
            <a:endParaRPr sz="10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3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algn="ctr" marL="3058795">
              <a:lnSpc>
                <a:spcPct val="100000"/>
              </a:lnSpc>
            </a:pPr>
            <a:r>
              <a:rPr dirty="0" sz="1200" spc="-10">
                <a:solidFill>
                  <a:srgbClr val="401D62"/>
                </a:solidFill>
                <a:latin typeface="Calibri"/>
                <a:cs typeface="Calibri"/>
              </a:rPr>
              <a:t>Hazard</a:t>
            </a:r>
            <a:r>
              <a:rPr dirty="0" sz="1200" spc="-5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 spc="-10">
                <a:solidFill>
                  <a:srgbClr val="401D62"/>
                </a:solidFill>
                <a:latin typeface="Calibri"/>
                <a:cs typeface="Calibri"/>
              </a:rPr>
              <a:t>Ratio</a:t>
            </a:r>
            <a:r>
              <a:rPr dirty="0" sz="1200" spc="-3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401D62"/>
                </a:solidFill>
                <a:latin typeface="Calibri"/>
                <a:cs typeface="Calibri"/>
              </a:rPr>
              <a:t>0.99</a:t>
            </a:r>
            <a:endParaRPr sz="1200">
              <a:latin typeface="Calibri"/>
              <a:cs typeface="Calibri"/>
            </a:endParaRPr>
          </a:p>
          <a:p>
            <a:pPr algn="ctr" marL="3550285" marR="450215">
              <a:lnSpc>
                <a:spcPts val="1390"/>
              </a:lnSpc>
              <a:spcBef>
                <a:spcPts val="105"/>
              </a:spcBef>
            </a:pPr>
            <a:r>
              <a:rPr dirty="0" sz="1200">
                <a:solidFill>
                  <a:srgbClr val="401D62"/>
                </a:solidFill>
                <a:latin typeface="Calibri"/>
                <a:cs typeface="Calibri"/>
              </a:rPr>
              <a:t>95%</a:t>
            </a:r>
            <a:r>
              <a:rPr dirty="0" sz="1200" spc="-4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1D62"/>
                </a:solidFill>
                <a:latin typeface="Calibri"/>
                <a:cs typeface="Calibri"/>
              </a:rPr>
              <a:t>CI</a:t>
            </a:r>
            <a:r>
              <a:rPr dirty="0" sz="1200" spc="-2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1D62"/>
                </a:solidFill>
                <a:latin typeface="Calibri"/>
                <a:cs typeface="Calibri"/>
              </a:rPr>
              <a:t>0.78</a:t>
            </a:r>
            <a:r>
              <a:rPr dirty="0" sz="1200" spc="-3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401D62"/>
                </a:solidFill>
                <a:latin typeface="Calibri"/>
                <a:cs typeface="Calibri"/>
              </a:rPr>
              <a:t>to</a:t>
            </a:r>
            <a:r>
              <a:rPr dirty="0" sz="1200" spc="-30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1200" spc="-20">
                <a:solidFill>
                  <a:srgbClr val="401D62"/>
                </a:solidFill>
                <a:latin typeface="Calibri"/>
                <a:cs typeface="Calibri"/>
              </a:rPr>
              <a:t>1.27 </a:t>
            </a:r>
            <a:r>
              <a:rPr dirty="0" sz="1200" spc="-10">
                <a:solidFill>
                  <a:srgbClr val="401D62"/>
                </a:solidFill>
                <a:latin typeface="Calibri"/>
                <a:cs typeface="Calibri"/>
              </a:rPr>
              <a:t>p=0.96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883400" y="241767"/>
            <a:ext cx="5177790" cy="1733550"/>
          </a:xfrm>
          <a:prstGeom prst="rect">
            <a:avLst/>
          </a:prstGeom>
          <a:ln w="19050">
            <a:solidFill>
              <a:srgbClr val="552682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algn="ctr" marL="50165">
              <a:lnSpc>
                <a:spcPct val="100000"/>
              </a:lnSpc>
              <a:spcBef>
                <a:spcPts val="245"/>
              </a:spcBef>
            </a:pPr>
            <a:r>
              <a:rPr dirty="0" sz="2000">
                <a:solidFill>
                  <a:srgbClr val="401D62"/>
                </a:solidFill>
                <a:latin typeface="Calibri"/>
                <a:cs typeface="Calibri"/>
              </a:rPr>
              <a:t>Primary</a:t>
            </a:r>
            <a:r>
              <a:rPr dirty="0" sz="2000" spc="-10">
                <a:solidFill>
                  <a:srgbClr val="401D62"/>
                </a:solidFill>
                <a:latin typeface="Calibri"/>
                <a:cs typeface="Calibri"/>
              </a:rPr>
              <a:t> Outcome</a:t>
            </a:r>
            <a:endParaRPr sz="2000">
              <a:latin typeface="Calibri"/>
              <a:cs typeface="Calibri"/>
            </a:endParaRPr>
          </a:p>
          <a:p>
            <a:pPr algn="ctr" marL="52069">
              <a:lnSpc>
                <a:spcPct val="100000"/>
              </a:lnSpc>
              <a:spcBef>
                <a:spcPts val="10"/>
              </a:spcBef>
            </a:pPr>
            <a:r>
              <a:rPr dirty="0" sz="1800" spc="-10">
                <a:solidFill>
                  <a:srgbClr val="B62A79"/>
                </a:solidFill>
                <a:latin typeface="Calibri"/>
                <a:cs typeface="Calibri"/>
              </a:rPr>
              <a:t>All-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cause</a:t>
            </a:r>
            <a:r>
              <a:rPr dirty="0" sz="1800" spc="-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death</a:t>
            </a:r>
            <a:r>
              <a:rPr dirty="0" sz="1800" spc="10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or hospitalisation</a:t>
            </a:r>
            <a:r>
              <a:rPr dirty="0" sz="1800" spc="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for heart </a:t>
            </a:r>
            <a:r>
              <a:rPr dirty="0" sz="1800" spc="-10">
                <a:solidFill>
                  <a:srgbClr val="B62A79"/>
                </a:solidFill>
                <a:latin typeface="Calibri"/>
                <a:cs typeface="Calibri"/>
              </a:rPr>
              <a:t>failure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60"/>
              </a:spcBef>
            </a:pPr>
            <a:endParaRPr sz="1950">
              <a:latin typeface="Calibri"/>
              <a:cs typeface="Calibri"/>
            </a:endParaRPr>
          </a:p>
          <a:p>
            <a:pPr algn="ctr" marL="50165">
              <a:lnSpc>
                <a:spcPct val="100000"/>
              </a:lnSpc>
            </a:pPr>
            <a:r>
              <a:rPr dirty="0" sz="2000">
                <a:solidFill>
                  <a:srgbClr val="401D62"/>
                </a:solidFill>
                <a:latin typeface="Calibri"/>
                <a:cs typeface="Calibri"/>
              </a:rPr>
              <a:t>Major</a:t>
            </a:r>
            <a:r>
              <a:rPr dirty="0" sz="2000" spc="-1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401D62"/>
                </a:solidFill>
                <a:latin typeface="Calibri"/>
                <a:cs typeface="Calibri"/>
              </a:rPr>
              <a:t>Secondary</a:t>
            </a:r>
            <a:r>
              <a:rPr dirty="0" sz="2000" spc="-15">
                <a:solidFill>
                  <a:srgbClr val="401D62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401D62"/>
                </a:solidFill>
                <a:latin typeface="Calibri"/>
                <a:cs typeface="Calibri"/>
              </a:rPr>
              <a:t>Outcome</a:t>
            </a:r>
            <a:endParaRPr sz="2000">
              <a:latin typeface="Calibri"/>
              <a:cs typeface="Calibri"/>
            </a:endParaRPr>
          </a:p>
          <a:p>
            <a:pPr algn="ctr" marL="51435">
              <a:lnSpc>
                <a:spcPct val="100000"/>
              </a:lnSpc>
              <a:spcBef>
                <a:spcPts val="509"/>
              </a:spcBef>
            </a:pP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Left</a:t>
            </a:r>
            <a:r>
              <a:rPr dirty="0" sz="1800" spc="-1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ventricular</a:t>
            </a:r>
            <a:r>
              <a:rPr dirty="0" sz="1800" spc="-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ejection</a:t>
            </a:r>
            <a:r>
              <a:rPr dirty="0" sz="1800" spc="10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fraction</a:t>
            </a:r>
            <a:r>
              <a:rPr dirty="0" sz="1800" spc="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at 6-</a:t>
            </a:r>
            <a:r>
              <a:rPr dirty="0" sz="1800" spc="-5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>
                <a:solidFill>
                  <a:srgbClr val="B62A79"/>
                </a:solidFill>
                <a:latin typeface="Calibri"/>
                <a:cs typeface="Calibri"/>
              </a:rPr>
              <a:t>and</a:t>
            </a:r>
            <a:r>
              <a:rPr dirty="0" sz="1800" spc="10">
                <a:solidFill>
                  <a:srgbClr val="B62A79"/>
                </a:solidFill>
                <a:latin typeface="Calibri"/>
                <a:cs typeface="Calibri"/>
              </a:rPr>
              <a:t> </a:t>
            </a:r>
            <a:r>
              <a:rPr dirty="0" sz="1800" spc="-10">
                <a:solidFill>
                  <a:srgbClr val="B62A79"/>
                </a:solidFill>
                <a:latin typeface="Calibri"/>
                <a:cs typeface="Calibri"/>
              </a:rPr>
              <a:t>12-months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4193540" y="6259067"/>
            <a:ext cx="3751579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Perera</a:t>
            </a:r>
            <a:r>
              <a:rPr dirty="0" sz="20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et</a:t>
            </a:r>
            <a:r>
              <a:rPr dirty="0" sz="20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al,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NEJM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FFFF"/>
                </a:solidFill>
                <a:latin typeface="Calibri"/>
                <a:cs typeface="Calibri"/>
              </a:rPr>
              <a:t>2022:</a:t>
            </a:r>
            <a:r>
              <a:rPr dirty="0" sz="20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FFFF"/>
                </a:solidFill>
                <a:latin typeface="Calibri"/>
                <a:cs typeface="Calibri"/>
              </a:rPr>
              <a:t>1351-</a:t>
            </a:r>
            <a:r>
              <a:rPr dirty="0" sz="2000" spc="-20" b="1">
                <a:solidFill>
                  <a:srgbClr val="FFFFFF"/>
                </a:solidFill>
                <a:latin typeface="Calibri"/>
                <a:cs typeface="Calibri"/>
              </a:rPr>
              <a:t>1360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3DA8AA"/>
          </a:solidFill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7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</a:p>
        </p:txBody>
      </p:sp>
      <p:grpSp>
        <p:nvGrpSpPr>
          <p:cNvPr id="3" name="object 3" descr=""/>
          <p:cNvGrpSpPr/>
          <p:nvPr/>
        </p:nvGrpSpPr>
        <p:grpSpPr>
          <a:xfrm>
            <a:off x="1279793" y="1359311"/>
            <a:ext cx="4353560" cy="4383405"/>
            <a:chOff x="1279793" y="1359311"/>
            <a:chExt cx="4353560" cy="4383405"/>
          </a:xfrm>
        </p:grpSpPr>
        <p:pic>
          <p:nvPicPr>
            <p:cNvPr id="4" name="object 4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286143" y="1365661"/>
              <a:ext cx="4340463" cy="4370118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1286143" y="1365661"/>
              <a:ext cx="4340860" cy="4370705"/>
            </a:xfrm>
            <a:custGeom>
              <a:avLst/>
              <a:gdLst/>
              <a:ahLst/>
              <a:cxnLst/>
              <a:rect l="l" t="t" r="r" b="b"/>
              <a:pathLst>
                <a:path w="4340860" h="4370705">
                  <a:moveTo>
                    <a:pt x="0" y="723425"/>
                  </a:moveTo>
                  <a:lnTo>
                    <a:pt x="1538" y="675860"/>
                  </a:lnTo>
                  <a:lnTo>
                    <a:pt x="6091" y="629116"/>
                  </a:lnTo>
                  <a:lnTo>
                    <a:pt x="13563" y="583289"/>
                  </a:lnTo>
                  <a:lnTo>
                    <a:pt x="23857" y="538474"/>
                  </a:lnTo>
                  <a:lnTo>
                    <a:pt x="36880" y="494767"/>
                  </a:lnTo>
                  <a:lnTo>
                    <a:pt x="52536" y="452262"/>
                  </a:lnTo>
                  <a:lnTo>
                    <a:pt x="70729" y="411056"/>
                  </a:lnTo>
                  <a:lnTo>
                    <a:pt x="91364" y="371243"/>
                  </a:lnTo>
                  <a:lnTo>
                    <a:pt x="114346" y="332919"/>
                  </a:lnTo>
                  <a:lnTo>
                    <a:pt x="139579" y="296179"/>
                  </a:lnTo>
                  <a:lnTo>
                    <a:pt x="166968" y="261119"/>
                  </a:lnTo>
                  <a:lnTo>
                    <a:pt x="196418" y="227833"/>
                  </a:lnTo>
                  <a:lnTo>
                    <a:pt x="227833" y="196418"/>
                  </a:lnTo>
                  <a:lnTo>
                    <a:pt x="261119" y="166968"/>
                  </a:lnTo>
                  <a:lnTo>
                    <a:pt x="296179" y="139579"/>
                  </a:lnTo>
                  <a:lnTo>
                    <a:pt x="332919" y="114346"/>
                  </a:lnTo>
                  <a:lnTo>
                    <a:pt x="371243" y="91364"/>
                  </a:lnTo>
                  <a:lnTo>
                    <a:pt x="411056" y="70729"/>
                  </a:lnTo>
                  <a:lnTo>
                    <a:pt x="452262" y="52536"/>
                  </a:lnTo>
                  <a:lnTo>
                    <a:pt x="494767" y="36880"/>
                  </a:lnTo>
                  <a:lnTo>
                    <a:pt x="538474" y="23857"/>
                  </a:lnTo>
                  <a:lnTo>
                    <a:pt x="583289" y="13563"/>
                  </a:lnTo>
                  <a:lnTo>
                    <a:pt x="629116" y="6091"/>
                  </a:lnTo>
                  <a:lnTo>
                    <a:pt x="675860" y="1538"/>
                  </a:lnTo>
                  <a:lnTo>
                    <a:pt x="723425" y="0"/>
                  </a:lnTo>
                  <a:lnTo>
                    <a:pt x="3617038" y="0"/>
                  </a:lnTo>
                  <a:lnTo>
                    <a:pt x="3664603" y="1538"/>
                  </a:lnTo>
                  <a:lnTo>
                    <a:pt x="3711347" y="6091"/>
                  </a:lnTo>
                  <a:lnTo>
                    <a:pt x="3757174" y="13563"/>
                  </a:lnTo>
                  <a:lnTo>
                    <a:pt x="3801989" y="23857"/>
                  </a:lnTo>
                  <a:lnTo>
                    <a:pt x="3845696" y="36880"/>
                  </a:lnTo>
                  <a:lnTo>
                    <a:pt x="3888201" y="52536"/>
                  </a:lnTo>
                  <a:lnTo>
                    <a:pt x="3929407" y="70729"/>
                  </a:lnTo>
                  <a:lnTo>
                    <a:pt x="3969220" y="91364"/>
                  </a:lnTo>
                  <a:lnTo>
                    <a:pt x="4007544" y="114346"/>
                  </a:lnTo>
                  <a:lnTo>
                    <a:pt x="4044283" y="139579"/>
                  </a:lnTo>
                  <a:lnTo>
                    <a:pt x="4079344" y="166968"/>
                  </a:lnTo>
                  <a:lnTo>
                    <a:pt x="4112629" y="196418"/>
                  </a:lnTo>
                  <a:lnTo>
                    <a:pt x="4144045" y="227833"/>
                  </a:lnTo>
                  <a:lnTo>
                    <a:pt x="4173495" y="261119"/>
                  </a:lnTo>
                  <a:lnTo>
                    <a:pt x="4200884" y="296179"/>
                  </a:lnTo>
                  <a:lnTo>
                    <a:pt x="4226117" y="332919"/>
                  </a:lnTo>
                  <a:lnTo>
                    <a:pt x="4249099" y="371243"/>
                  </a:lnTo>
                  <a:lnTo>
                    <a:pt x="4269734" y="411056"/>
                  </a:lnTo>
                  <a:lnTo>
                    <a:pt x="4287927" y="452262"/>
                  </a:lnTo>
                  <a:lnTo>
                    <a:pt x="4303583" y="494767"/>
                  </a:lnTo>
                  <a:lnTo>
                    <a:pt x="4316606" y="538474"/>
                  </a:lnTo>
                  <a:lnTo>
                    <a:pt x="4326901" y="583289"/>
                  </a:lnTo>
                  <a:lnTo>
                    <a:pt x="4334372" y="629116"/>
                  </a:lnTo>
                  <a:lnTo>
                    <a:pt x="4338925" y="675860"/>
                  </a:lnTo>
                  <a:lnTo>
                    <a:pt x="4340464" y="723425"/>
                  </a:lnTo>
                  <a:lnTo>
                    <a:pt x="4340464" y="3646693"/>
                  </a:lnTo>
                  <a:lnTo>
                    <a:pt x="4338925" y="3694258"/>
                  </a:lnTo>
                  <a:lnTo>
                    <a:pt x="4334372" y="3741002"/>
                  </a:lnTo>
                  <a:lnTo>
                    <a:pt x="4326901" y="3786829"/>
                  </a:lnTo>
                  <a:lnTo>
                    <a:pt x="4316606" y="3831644"/>
                  </a:lnTo>
                  <a:lnTo>
                    <a:pt x="4303583" y="3875351"/>
                  </a:lnTo>
                  <a:lnTo>
                    <a:pt x="4287927" y="3917856"/>
                  </a:lnTo>
                  <a:lnTo>
                    <a:pt x="4269734" y="3959062"/>
                  </a:lnTo>
                  <a:lnTo>
                    <a:pt x="4249099" y="3998875"/>
                  </a:lnTo>
                  <a:lnTo>
                    <a:pt x="4226117" y="4037199"/>
                  </a:lnTo>
                  <a:lnTo>
                    <a:pt x="4200884" y="4073938"/>
                  </a:lnTo>
                  <a:lnTo>
                    <a:pt x="4173495" y="4108999"/>
                  </a:lnTo>
                  <a:lnTo>
                    <a:pt x="4144045" y="4142284"/>
                  </a:lnTo>
                  <a:lnTo>
                    <a:pt x="4112629" y="4173700"/>
                  </a:lnTo>
                  <a:lnTo>
                    <a:pt x="4079344" y="4203150"/>
                  </a:lnTo>
                  <a:lnTo>
                    <a:pt x="4044283" y="4230539"/>
                  </a:lnTo>
                  <a:lnTo>
                    <a:pt x="4007544" y="4255772"/>
                  </a:lnTo>
                  <a:lnTo>
                    <a:pt x="3969220" y="4278754"/>
                  </a:lnTo>
                  <a:lnTo>
                    <a:pt x="3929407" y="4299389"/>
                  </a:lnTo>
                  <a:lnTo>
                    <a:pt x="3888201" y="4317582"/>
                  </a:lnTo>
                  <a:lnTo>
                    <a:pt x="3845696" y="4333238"/>
                  </a:lnTo>
                  <a:lnTo>
                    <a:pt x="3801989" y="4346261"/>
                  </a:lnTo>
                  <a:lnTo>
                    <a:pt x="3757174" y="4356556"/>
                  </a:lnTo>
                  <a:lnTo>
                    <a:pt x="3711347" y="4364027"/>
                  </a:lnTo>
                  <a:lnTo>
                    <a:pt x="3664603" y="4368580"/>
                  </a:lnTo>
                  <a:lnTo>
                    <a:pt x="3617038" y="4370119"/>
                  </a:lnTo>
                  <a:lnTo>
                    <a:pt x="723425" y="4370119"/>
                  </a:lnTo>
                  <a:lnTo>
                    <a:pt x="675860" y="4368580"/>
                  </a:lnTo>
                  <a:lnTo>
                    <a:pt x="629116" y="4364027"/>
                  </a:lnTo>
                  <a:lnTo>
                    <a:pt x="583289" y="4356556"/>
                  </a:lnTo>
                  <a:lnTo>
                    <a:pt x="538474" y="4346261"/>
                  </a:lnTo>
                  <a:lnTo>
                    <a:pt x="494767" y="4333238"/>
                  </a:lnTo>
                  <a:lnTo>
                    <a:pt x="452262" y="4317582"/>
                  </a:lnTo>
                  <a:lnTo>
                    <a:pt x="411056" y="4299389"/>
                  </a:lnTo>
                  <a:lnTo>
                    <a:pt x="371243" y="4278754"/>
                  </a:lnTo>
                  <a:lnTo>
                    <a:pt x="332919" y="4255772"/>
                  </a:lnTo>
                  <a:lnTo>
                    <a:pt x="296179" y="4230539"/>
                  </a:lnTo>
                  <a:lnTo>
                    <a:pt x="261119" y="4203150"/>
                  </a:lnTo>
                  <a:lnTo>
                    <a:pt x="227833" y="4173700"/>
                  </a:lnTo>
                  <a:lnTo>
                    <a:pt x="196418" y="4142284"/>
                  </a:lnTo>
                  <a:lnTo>
                    <a:pt x="166968" y="4108999"/>
                  </a:lnTo>
                  <a:lnTo>
                    <a:pt x="139579" y="4073938"/>
                  </a:lnTo>
                  <a:lnTo>
                    <a:pt x="114346" y="4037199"/>
                  </a:lnTo>
                  <a:lnTo>
                    <a:pt x="91364" y="3998875"/>
                  </a:lnTo>
                  <a:lnTo>
                    <a:pt x="70729" y="3959062"/>
                  </a:lnTo>
                  <a:lnTo>
                    <a:pt x="52536" y="3917856"/>
                  </a:lnTo>
                  <a:lnTo>
                    <a:pt x="36880" y="3875351"/>
                  </a:lnTo>
                  <a:lnTo>
                    <a:pt x="23857" y="3831644"/>
                  </a:lnTo>
                  <a:lnTo>
                    <a:pt x="13563" y="3786829"/>
                  </a:lnTo>
                  <a:lnTo>
                    <a:pt x="6091" y="3741002"/>
                  </a:lnTo>
                  <a:lnTo>
                    <a:pt x="1538" y="3694258"/>
                  </a:lnTo>
                  <a:lnTo>
                    <a:pt x="0" y="3646693"/>
                  </a:lnTo>
                  <a:lnTo>
                    <a:pt x="0" y="723425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1922659" y="1727708"/>
            <a:ext cx="3067685" cy="11201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12700" marR="5080" indent="295275">
              <a:lnSpc>
                <a:spcPts val="4300"/>
              </a:lnSpc>
              <a:spcBef>
                <a:spcPts val="215"/>
              </a:spcBef>
            </a:pPr>
            <a:r>
              <a:rPr dirty="0" sz="3600" b="1">
                <a:solidFill>
                  <a:srgbClr val="7030A0"/>
                </a:solidFill>
                <a:latin typeface="Calibri"/>
                <a:cs typeface="Calibri"/>
              </a:rPr>
              <a:t>Blinded</a:t>
            </a:r>
            <a:r>
              <a:rPr dirty="0" sz="3600" spc="1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7030A0"/>
                </a:solidFill>
                <a:latin typeface="Calibri"/>
                <a:cs typeface="Calibri"/>
              </a:rPr>
              <a:t>CMR </a:t>
            </a:r>
            <a:r>
              <a:rPr dirty="0" sz="3600" b="1">
                <a:solidFill>
                  <a:srgbClr val="7030A0"/>
                </a:solidFill>
                <a:latin typeface="Calibri"/>
                <a:cs typeface="Calibri"/>
              </a:rPr>
              <a:t>Core</a:t>
            </a:r>
            <a:r>
              <a:rPr dirty="0" sz="3600" spc="-6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7030A0"/>
                </a:solidFill>
                <a:latin typeface="Calibri"/>
                <a:cs typeface="Calibri"/>
              </a:rPr>
              <a:t>Laboratory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2077091" y="4571492"/>
            <a:ext cx="2759075" cy="7600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400" spc="-10" b="1">
                <a:solidFill>
                  <a:srgbClr val="7030A0"/>
                </a:solidFill>
                <a:latin typeface="Calibri"/>
                <a:cs typeface="Calibri"/>
              </a:rPr>
              <a:t>Director: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0"/>
              </a:spcBef>
            </a:pPr>
            <a:r>
              <a:rPr dirty="0" sz="2400" b="1">
                <a:solidFill>
                  <a:srgbClr val="7030A0"/>
                </a:solidFill>
                <a:latin typeface="Calibri"/>
                <a:cs typeface="Calibri"/>
              </a:rPr>
              <a:t>Prof</a:t>
            </a:r>
            <a:r>
              <a:rPr dirty="0" sz="2400" spc="-40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7030A0"/>
                </a:solidFill>
                <a:latin typeface="Calibri"/>
                <a:cs typeface="Calibri"/>
              </a:rPr>
              <a:t>Amedeo</a:t>
            </a:r>
            <a:r>
              <a:rPr dirty="0" sz="2400" spc="-35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7030A0"/>
                </a:solidFill>
                <a:latin typeface="Calibri"/>
                <a:cs typeface="Calibri"/>
              </a:rPr>
              <a:t>Chiribiri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6559042" y="1359311"/>
            <a:ext cx="4353560" cy="4383405"/>
            <a:chOff x="6559042" y="1359311"/>
            <a:chExt cx="4353560" cy="438340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565392" y="1365662"/>
              <a:ext cx="4340465" cy="4370119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6565392" y="1365661"/>
              <a:ext cx="4340860" cy="4370705"/>
            </a:xfrm>
            <a:custGeom>
              <a:avLst/>
              <a:gdLst/>
              <a:ahLst/>
              <a:cxnLst/>
              <a:rect l="l" t="t" r="r" b="b"/>
              <a:pathLst>
                <a:path w="4340859" h="4370705">
                  <a:moveTo>
                    <a:pt x="0" y="723426"/>
                  </a:moveTo>
                  <a:lnTo>
                    <a:pt x="1538" y="675860"/>
                  </a:lnTo>
                  <a:lnTo>
                    <a:pt x="6091" y="629116"/>
                  </a:lnTo>
                  <a:lnTo>
                    <a:pt x="13563" y="583289"/>
                  </a:lnTo>
                  <a:lnTo>
                    <a:pt x="23857" y="538474"/>
                  </a:lnTo>
                  <a:lnTo>
                    <a:pt x="36880" y="494767"/>
                  </a:lnTo>
                  <a:lnTo>
                    <a:pt x="52536" y="452262"/>
                  </a:lnTo>
                  <a:lnTo>
                    <a:pt x="70729" y="411056"/>
                  </a:lnTo>
                  <a:lnTo>
                    <a:pt x="91364" y="371243"/>
                  </a:lnTo>
                  <a:lnTo>
                    <a:pt x="114346" y="332919"/>
                  </a:lnTo>
                  <a:lnTo>
                    <a:pt x="139579" y="296180"/>
                  </a:lnTo>
                  <a:lnTo>
                    <a:pt x="166968" y="261119"/>
                  </a:lnTo>
                  <a:lnTo>
                    <a:pt x="196418" y="227834"/>
                  </a:lnTo>
                  <a:lnTo>
                    <a:pt x="227834" y="196418"/>
                  </a:lnTo>
                  <a:lnTo>
                    <a:pt x="261119" y="166968"/>
                  </a:lnTo>
                  <a:lnTo>
                    <a:pt x="296180" y="139579"/>
                  </a:lnTo>
                  <a:lnTo>
                    <a:pt x="332919" y="114346"/>
                  </a:lnTo>
                  <a:lnTo>
                    <a:pt x="371243" y="91364"/>
                  </a:lnTo>
                  <a:lnTo>
                    <a:pt x="411056" y="70729"/>
                  </a:lnTo>
                  <a:lnTo>
                    <a:pt x="452262" y="52536"/>
                  </a:lnTo>
                  <a:lnTo>
                    <a:pt x="494767" y="36880"/>
                  </a:lnTo>
                  <a:lnTo>
                    <a:pt x="538474" y="23857"/>
                  </a:lnTo>
                  <a:lnTo>
                    <a:pt x="583289" y="13563"/>
                  </a:lnTo>
                  <a:lnTo>
                    <a:pt x="629116" y="6091"/>
                  </a:lnTo>
                  <a:lnTo>
                    <a:pt x="675860" y="1538"/>
                  </a:lnTo>
                  <a:lnTo>
                    <a:pt x="723426" y="0"/>
                  </a:lnTo>
                  <a:lnTo>
                    <a:pt x="3617039" y="0"/>
                  </a:lnTo>
                  <a:lnTo>
                    <a:pt x="3664604" y="1538"/>
                  </a:lnTo>
                  <a:lnTo>
                    <a:pt x="3711348" y="6091"/>
                  </a:lnTo>
                  <a:lnTo>
                    <a:pt x="3757175" y="13563"/>
                  </a:lnTo>
                  <a:lnTo>
                    <a:pt x="3801990" y="23857"/>
                  </a:lnTo>
                  <a:lnTo>
                    <a:pt x="3845697" y="36880"/>
                  </a:lnTo>
                  <a:lnTo>
                    <a:pt x="3888202" y="52536"/>
                  </a:lnTo>
                  <a:lnTo>
                    <a:pt x="3929408" y="70729"/>
                  </a:lnTo>
                  <a:lnTo>
                    <a:pt x="3969221" y="91364"/>
                  </a:lnTo>
                  <a:lnTo>
                    <a:pt x="4007545" y="114346"/>
                  </a:lnTo>
                  <a:lnTo>
                    <a:pt x="4044284" y="139579"/>
                  </a:lnTo>
                  <a:lnTo>
                    <a:pt x="4079345" y="166968"/>
                  </a:lnTo>
                  <a:lnTo>
                    <a:pt x="4112630" y="196418"/>
                  </a:lnTo>
                  <a:lnTo>
                    <a:pt x="4144046" y="227834"/>
                  </a:lnTo>
                  <a:lnTo>
                    <a:pt x="4173496" y="261119"/>
                  </a:lnTo>
                  <a:lnTo>
                    <a:pt x="4200885" y="296180"/>
                  </a:lnTo>
                  <a:lnTo>
                    <a:pt x="4226118" y="332919"/>
                  </a:lnTo>
                  <a:lnTo>
                    <a:pt x="4249100" y="371243"/>
                  </a:lnTo>
                  <a:lnTo>
                    <a:pt x="4269735" y="411056"/>
                  </a:lnTo>
                  <a:lnTo>
                    <a:pt x="4287928" y="452262"/>
                  </a:lnTo>
                  <a:lnTo>
                    <a:pt x="4303584" y="494767"/>
                  </a:lnTo>
                  <a:lnTo>
                    <a:pt x="4316607" y="538474"/>
                  </a:lnTo>
                  <a:lnTo>
                    <a:pt x="4326902" y="583289"/>
                  </a:lnTo>
                  <a:lnTo>
                    <a:pt x="4334373" y="629116"/>
                  </a:lnTo>
                  <a:lnTo>
                    <a:pt x="4338926" y="675860"/>
                  </a:lnTo>
                  <a:lnTo>
                    <a:pt x="4340465" y="723426"/>
                  </a:lnTo>
                  <a:lnTo>
                    <a:pt x="4340465" y="3646694"/>
                  </a:lnTo>
                  <a:lnTo>
                    <a:pt x="4338926" y="3694259"/>
                  </a:lnTo>
                  <a:lnTo>
                    <a:pt x="4334373" y="3741003"/>
                  </a:lnTo>
                  <a:lnTo>
                    <a:pt x="4326902" y="3786830"/>
                  </a:lnTo>
                  <a:lnTo>
                    <a:pt x="4316607" y="3831645"/>
                  </a:lnTo>
                  <a:lnTo>
                    <a:pt x="4303584" y="3875352"/>
                  </a:lnTo>
                  <a:lnTo>
                    <a:pt x="4287928" y="3917857"/>
                  </a:lnTo>
                  <a:lnTo>
                    <a:pt x="4269735" y="3959063"/>
                  </a:lnTo>
                  <a:lnTo>
                    <a:pt x="4249100" y="3998876"/>
                  </a:lnTo>
                  <a:lnTo>
                    <a:pt x="4226118" y="4037200"/>
                  </a:lnTo>
                  <a:lnTo>
                    <a:pt x="4200885" y="4073939"/>
                  </a:lnTo>
                  <a:lnTo>
                    <a:pt x="4173496" y="4109000"/>
                  </a:lnTo>
                  <a:lnTo>
                    <a:pt x="4144046" y="4142285"/>
                  </a:lnTo>
                  <a:lnTo>
                    <a:pt x="4112630" y="4173701"/>
                  </a:lnTo>
                  <a:lnTo>
                    <a:pt x="4079345" y="4203151"/>
                  </a:lnTo>
                  <a:lnTo>
                    <a:pt x="4044284" y="4230540"/>
                  </a:lnTo>
                  <a:lnTo>
                    <a:pt x="4007545" y="4255773"/>
                  </a:lnTo>
                  <a:lnTo>
                    <a:pt x="3969221" y="4278755"/>
                  </a:lnTo>
                  <a:lnTo>
                    <a:pt x="3929408" y="4299390"/>
                  </a:lnTo>
                  <a:lnTo>
                    <a:pt x="3888202" y="4317583"/>
                  </a:lnTo>
                  <a:lnTo>
                    <a:pt x="3845697" y="4333239"/>
                  </a:lnTo>
                  <a:lnTo>
                    <a:pt x="3801990" y="4346262"/>
                  </a:lnTo>
                  <a:lnTo>
                    <a:pt x="3757175" y="4356557"/>
                  </a:lnTo>
                  <a:lnTo>
                    <a:pt x="3711348" y="4364028"/>
                  </a:lnTo>
                  <a:lnTo>
                    <a:pt x="3664604" y="4368581"/>
                  </a:lnTo>
                  <a:lnTo>
                    <a:pt x="3617039" y="4370120"/>
                  </a:lnTo>
                  <a:lnTo>
                    <a:pt x="723426" y="4370120"/>
                  </a:lnTo>
                  <a:lnTo>
                    <a:pt x="675860" y="4368581"/>
                  </a:lnTo>
                  <a:lnTo>
                    <a:pt x="629116" y="4364028"/>
                  </a:lnTo>
                  <a:lnTo>
                    <a:pt x="583289" y="4356557"/>
                  </a:lnTo>
                  <a:lnTo>
                    <a:pt x="538474" y="4346262"/>
                  </a:lnTo>
                  <a:lnTo>
                    <a:pt x="494767" y="4333239"/>
                  </a:lnTo>
                  <a:lnTo>
                    <a:pt x="452262" y="4317583"/>
                  </a:lnTo>
                  <a:lnTo>
                    <a:pt x="411056" y="4299390"/>
                  </a:lnTo>
                  <a:lnTo>
                    <a:pt x="371243" y="4278755"/>
                  </a:lnTo>
                  <a:lnTo>
                    <a:pt x="332919" y="4255773"/>
                  </a:lnTo>
                  <a:lnTo>
                    <a:pt x="296180" y="4230540"/>
                  </a:lnTo>
                  <a:lnTo>
                    <a:pt x="261119" y="4203151"/>
                  </a:lnTo>
                  <a:lnTo>
                    <a:pt x="227834" y="4173701"/>
                  </a:lnTo>
                  <a:lnTo>
                    <a:pt x="196418" y="4142285"/>
                  </a:lnTo>
                  <a:lnTo>
                    <a:pt x="166968" y="4109000"/>
                  </a:lnTo>
                  <a:lnTo>
                    <a:pt x="139579" y="4073939"/>
                  </a:lnTo>
                  <a:lnTo>
                    <a:pt x="114346" y="4037200"/>
                  </a:lnTo>
                  <a:lnTo>
                    <a:pt x="91364" y="3998876"/>
                  </a:lnTo>
                  <a:lnTo>
                    <a:pt x="70729" y="3959063"/>
                  </a:lnTo>
                  <a:lnTo>
                    <a:pt x="52536" y="3917857"/>
                  </a:lnTo>
                  <a:lnTo>
                    <a:pt x="36880" y="3875352"/>
                  </a:lnTo>
                  <a:lnTo>
                    <a:pt x="23857" y="3831645"/>
                  </a:lnTo>
                  <a:lnTo>
                    <a:pt x="13563" y="3786830"/>
                  </a:lnTo>
                  <a:lnTo>
                    <a:pt x="6091" y="3741003"/>
                  </a:lnTo>
                  <a:lnTo>
                    <a:pt x="1538" y="3694259"/>
                  </a:lnTo>
                  <a:lnTo>
                    <a:pt x="0" y="3646694"/>
                  </a:lnTo>
                  <a:lnTo>
                    <a:pt x="0" y="723426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6881233" y="1727708"/>
            <a:ext cx="3709035" cy="1120140"/>
          </a:xfrm>
          <a:prstGeom prst="rect">
            <a:avLst/>
          </a:prstGeom>
        </p:spPr>
        <p:txBody>
          <a:bodyPr wrap="square" lIns="0" tIns="27305" rIns="0" bIns="0" rtlCol="0" vert="horz">
            <a:spAutoFit/>
          </a:bodyPr>
          <a:lstStyle/>
          <a:p>
            <a:pPr marL="333375" marR="5080" indent="-320675">
              <a:lnSpc>
                <a:spcPts val="4300"/>
              </a:lnSpc>
              <a:spcBef>
                <a:spcPts val="215"/>
              </a:spcBef>
            </a:pP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Blinded</a:t>
            </a:r>
            <a:r>
              <a:rPr dirty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Stress</a:t>
            </a:r>
            <a:r>
              <a:rPr dirty="0" sz="36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25" b="1">
                <a:solidFill>
                  <a:srgbClr val="FFFFFF"/>
                </a:solidFill>
                <a:latin typeface="Calibri"/>
                <a:cs typeface="Calibri"/>
              </a:rPr>
              <a:t>Echo </a:t>
            </a:r>
            <a:r>
              <a:rPr dirty="0" sz="3600" b="1">
                <a:solidFill>
                  <a:srgbClr val="FFFFFF"/>
                </a:solidFill>
                <a:latin typeface="Calibri"/>
                <a:cs typeface="Calibri"/>
              </a:rPr>
              <a:t>Core</a:t>
            </a:r>
            <a:r>
              <a:rPr dirty="0" sz="360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600" spc="-10" b="1">
                <a:solidFill>
                  <a:srgbClr val="FFFFFF"/>
                </a:solidFill>
                <a:latin typeface="Calibri"/>
                <a:cs typeface="Calibri"/>
              </a:rPr>
              <a:t>Laboratory</a:t>
            </a:r>
            <a:endParaRPr sz="36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7712257" y="4571492"/>
            <a:ext cx="2045970" cy="7600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 indent="466725">
              <a:lnSpc>
                <a:spcPct val="100800"/>
              </a:lnSpc>
              <a:spcBef>
                <a:spcPts val="75"/>
              </a:spcBef>
            </a:pP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Director: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Prof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Roxy</a:t>
            </a:r>
            <a:r>
              <a:rPr dirty="0" sz="240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Senior</a:t>
            </a:r>
            <a:endParaRPr sz="2400">
              <a:latin typeface="Calibri"/>
              <a:cs typeface="Calibri"/>
            </a:endParaRPr>
          </a:p>
        </p:txBody>
      </p:sp>
      <p:pic>
        <p:nvPicPr>
          <p:cNvPr id="13" name="object 13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530142" y="3429000"/>
            <a:ext cx="2410960" cy="1103938"/>
          </a:xfrm>
          <a:prstGeom prst="rect">
            <a:avLst/>
          </a:prstGeom>
        </p:spPr>
      </p:pic>
      <p:pic>
        <p:nvPicPr>
          <p:cNvPr id="14" name="object 14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2807367" y="3550719"/>
            <a:ext cx="1287909" cy="9822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31377" y="5597718"/>
            <a:ext cx="9946005" cy="866140"/>
          </a:xfrm>
          <a:custGeom>
            <a:avLst/>
            <a:gdLst/>
            <a:ahLst/>
            <a:cxnLst/>
            <a:rect l="l" t="t" r="r" b="b"/>
            <a:pathLst>
              <a:path w="9946005" h="866139">
                <a:moveTo>
                  <a:pt x="9945926" y="0"/>
                </a:moveTo>
                <a:lnTo>
                  <a:pt x="0" y="0"/>
                </a:lnTo>
                <a:lnTo>
                  <a:pt x="0" y="865756"/>
                </a:lnTo>
                <a:lnTo>
                  <a:pt x="9945926" y="865756"/>
                </a:lnTo>
                <a:lnTo>
                  <a:pt x="9945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95668" y="2472524"/>
            <a:ext cx="3051810" cy="2514600"/>
            <a:chOff x="595668" y="2472524"/>
            <a:chExt cx="3051810" cy="2514600"/>
          </a:xfrm>
        </p:grpSpPr>
        <p:sp>
          <p:nvSpPr>
            <p:cNvPr id="4" name="object 4" descr=""/>
            <p:cNvSpPr/>
            <p:nvPr/>
          </p:nvSpPr>
          <p:spPr>
            <a:xfrm>
              <a:off x="2612730" y="3740663"/>
              <a:ext cx="631825" cy="76200"/>
            </a:xfrm>
            <a:custGeom>
              <a:avLst/>
              <a:gdLst/>
              <a:ahLst/>
              <a:cxnLst/>
              <a:rect l="l" t="t" r="r" b="b"/>
              <a:pathLst>
                <a:path w="631825" h="76200">
                  <a:moveTo>
                    <a:pt x="612335" y="28575"/>
                  </a:moveTo>
                  <a:lnTo>
                    <a:pt x="567885" y="28575"/>
                  </a:lnTo>
                  <a:lnTo>
                    <a:pt x="567885" y="47625"/>
                  </a:lnTo>
                  <a:lnTo>
                    <a:pt x="555185" y="47625"/>
                  </a:lnTo>
                  <a:lnTo>
                    <a:pt x="555185" y="76200"/>
                  </a:lnTo>
                  <a:lnTo>
                    <a:pt x="631385" y="38100"/>
                  </a:lnTo>
                  <a:lnTo>
                    <a:pt x="612335" y="28575"/>
                  </a:lnTo>
                  <a:close/>
                </a:path>
                <a:path w="631825" h="76200">
                  <a:moveTo>
                    <a:pt x="555185" y="28575"/>
                  </a:moveTo>
                  <a:lnTo>
                    <a:pt x="0" y="28576"/>
                  </a:lnTo>
                  <a:lnTo>
                    <a:pt x="0" y="47626"/>
                  </a:lnTo>
                  <a:lnTo>
                    <a:pt x="555185" y="47625"/>
                  </a:lnTo>
                  <a:lnTo>
                    <a:pt x="555185" y="28575"/>
                  </a:lnTo>
                  <a:close/>
                </a:path>
                <a:path w="631825" h="76200">
                  <a:moveTo>
                    <a:pt x="567885" y="28575"/>
                  </a:moveTo>
                  <a:lnTo>
                    <a:pt x="555185" y="28575"/>
                  </a:lnTo>
                  <a:lnTo>
                    <a:pt x="555185" y="47625"/>
                  </a:lnTo>
                  <a:lnTo>
                    <a:pt x="567885" y="47625"/>
                  </a:lnTo>
                  <a:lnTo>
                    <a:pt x="567885" y="28575"/>
                  </a:lnTo>
                  <a:close/>
                </a:path>
                <a:path w="631825" h="76200">
                  <a:moveTo>
                    <a:pt x="555185" y="0"/>
                  </a:moveTo>
                  <a:lnTo>
                    <a:pt x="555185" y="28575"/>
                  </a:lnTo>
                  <a:lnTo>
                    <a:pt x="612335" y="28575"/>
                  </a:lnTo>
                  <a:lnTo>
                    <a:pt x="555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44115" y="2510273"/>
              <a:ext cx="7620" cy="2434590"/>
            </a:xfrm>
            <a:custGeom>
              <a:avLst/>
              <a:gdLst/>
              <a:ahLst/>
              <a:cxnLst/>
              <a:rect l="l" t="t" r="r" b="b"/>
              <a:pathLst>
                <a:path w="7620" h="2434590">
                  <a:moveTo>
                    <a:pt x="7573" y="0"/>
                  </a:moveTo>
                  <a:lnTo>
                    <a:pt x="0" y="2434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51606" y="2472524"/>
              <a:ext cx="396240" cy="2514600"/>
            </a:xfrm>
            <a:custGeom>
              <a:avLst/>
              <a:gdLst/>
              <a:ahLst/>
              <a:cxnLst/>
              <a:rect l="l" t="t" r="r" b="b"/>
              <a:pathLst>
                <a:path w="396239" h="2514600">
                  <a:moveTo>
                    <a:pt x="374459" y="2475725"/>
                  </a:moveTo>
                  <a:lnTo>
                    <a:pt x="356031" y="2466695"/>
                  </a:lnTo>
                  <a:lnTo>
                    <a:pt x="297967" y="2438222"/>
                  </a:lnTo>
                  <a:lnTo>
                    <a:pt x="298183" y="2466797"/>
                  </a:lnTo>
                  <a:lnTo>
                    <a:pt x="0" y="2469083"/>
                  </a:lnTo>
                  <a:lnTo>
                    <a:pt x="152" y="2488133"/>
                  </a:lnTo>
                  <a:lnTo>
                    <a:pt x="298335" y="2485847"/>
                  </a:lnTo>
                  <a:lnTo>
                    <a:pt x="298551" y="2514409"/>
                  </a:lnTo>
                  <a:lnTo>
                    <a:pt x="374459" y="2475725"/>
                  </a:lnTo>
                  <a:close/>
                </a:path>
                <a:path w="396239" h="2514600">
                  <a:moveTo>
                    <a:pt x="395744" y="37757"/>
                  </a:moveTo>
                  <a:lnTo>
                    <a:pt x="377063" y="28524"/>
                  </a:lnTo>
                  <a:lnTo>
                    <a:pt x="319366" y="0"/>
                  </a:lnTo>
                  <a:lnTo>
                    <a:pt x="319493" y="28575"/>
                  </a:lnTo>
                  <a:lnTo>
                    <a:pt x="12839" y="29984"/>
                  </a:lnTo>
                  <a:lnTo>
                    <a:pt x="12928" y="49034"/>
                  </a:lnTo>
                  <a:lnTo>
                    <a:pt x="319582" y="47625"/>
                  </a:lnTo>
                  <a:lnTo>
                    <a:pt x="319722" y="76200"/>
                  </a:lnTo>
                  <a:lnTo>
                    <a:pt x="395744" y="37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2018" y="2840732"/>
              <a:ext cx="2014855" cy="1876425"/>
            </a:xfrm>
            <a:custGeom>
              <a:avLst/>
              <a:gdLst/>
              <a:ahLst/>
              <a:cxnLst/>
              <a:rect l="l" t="t" r="r" b="b"/>
              <a:pathLst>
                <a:path w="2014855" h="1876425">
                  <a:moveTo>
                    <a:pt x="0" y="938031"/>
                  </a:moveTo>
                  <a:lnTo>
                    <a:pt x="1232" y="891214"/>
                  </a:lnTo>
                  <a:lnTo>
                    <a:pt x="4892" y="844991"/>
                  </a:lnTo>
                  <a:lnTo>
                    <a:pt x="10921" y="799416"/>
                  </a:lnTo>
                  <a:lnTo>
                    <a:pt x="19261" y="754542"/>
                  </a:lnTo>
                  <a:lnTo>
                    <a:pt x="29855" y="710424"/>
                  </a:lnTo>
                  <a:lnTo>
                    <a:pt x="42645" y="667115"/>
                  </a:lnTo>
                  <a:lnTo>
                    <a:pt x="57574" y="624669"/>
                  </a:lnTo>
                  <a:lnTo>
                    <a:pt x="74583" y="583140"/>
                  </a:lnTo>
                  <a:lnTo>
                    <a:pt x="93615" y="542581"/>
                  </a:lnTo>
                  <a:lnTo>
                    <a:pt x="114613" y="503046"/>
                  </a:lnTo>
                  <a:lnTo>
                    <a:pt x="137518" y="464589"/>
                  </a:lnTo>
                  <a:lnTo>
                    <a:pt x="162272" y="427263"/>
                  </a:lnTo>
                  <a:lnTo>
                    <a:pt x="188819" y="391123"/>
                  </a:lnTo>
                  <a:lnTo>
                    <a:pt x="217101" y="356222"/>
                  </a:lnTo>
                  <a:lnTo>
                    <a:pt x="247059" y="322613"/>
                  </a:lnTo>
                  <a:lnTo>
                    <a:pt x="278636" y="290352"/>
                  </a:lnTo>
                  <a:lnTo>
                    <a:pt x="311775" y="259490"/>
                  </a:lnTo>
                  <a:lnTo>
                    <a:pt x="346417" y="230083"/>
                  </a:lnTo>
                  <a:lnTo>
                    <a:pt x="382505" y="202183"/>
                  </a:lnTo>
                  <a:lnTo>
                    <a:pt x="419981" y="175845"/>
                  </a:lnTo>
                  <a:lnTo>
                    <a:pt x="458788" y="151122"/>
                  </a:lnTo>
                  <a:lnTo>
                    <a:pt x="498867" y="128068"/>
                  </a:lnTo>
                  <a:lnTo>
                    <a:pt x="540162" y="106737"/>
                  </a:lnTo>
                  <a:lnTo>
                    <a:pt x="582614" y="87183"/>
                  </a:lnTo>
                  <a:lnTo>
                    <a:pt x="626165" y="69458"/>
                  </a:lnTo>
                  <a:lnTo>
                    <a:pt x="670759" y="53618"/>
                  </a:lnTo>
                  <a:lnTo>
                    <a:pt x="716337" y="39715"/>
                  </a:lnTo>
                  <a:lnTo>
                    <a:pt x="762841" y="27804"/>
                  </a:lnTo>
                  <a:lnTo>
                    <a:pt x="810214" y="17937"/>
                  </a:lnTo>
                  <a:lnTo>
                    <a:pt x="858399" y="10170"/>
                  </a:lnTo>
                  <a:lnTo>
                    <a:pt x="907336" y="4556"/>
                  </a:lnTo>
                  <a:lnTo>
                    <a:pt x="956970" y="1147"/>
                  </a:lnTo>
                  <a:lnTo>
                    <a:pt x="1007242" y="0"/>
                  </a:lnTo>
                  <a:lnTo>
                    <a:pt x="1057513" y="1147"/>
                  </a:lnTo>
                  <a:lnTo>
                    <a:pt x="1107147" y="4556"/>
                  </a:lnTo>
                  <a:lnTo>
                    <a:pt x="1156085" y="10170"/>
                  </a:lnTo>
                  <a:lnTo>
                    <a:pt x="1204269" y="17937"/>
                  </a:lnTo>
                  <a:lnTo>
                    <a:pt x="1251642" y="27804"/>
                  </a:lnTo>
                  <a:lnTo>
                    <a:pt x="1298147" y="39715"/>
                  </a:lnTo>
                  <a:lnTo>
                    <a:pt x="1343725" y="53618"/>
                  </a:lnTo>
                  <a:lnTo>
                    <a:pt x="1388318" y="69458"/>
                  </a:lnTo>
                  <a:lnTo>
                    <a:pt x="1431870" y="87183"/>
                  </a:lnTo>
                  <a:lnTo>
                    <a:pt x="1474322" y="106737"/>
                  </a:lnTo>
                  <a:lnTo>
                    <a:pt x="1515616" y="128068"/>
                  </a:lnTo>
                  <a:lnTo>
                    <a:pt x="1555696" y="151122"/>
                  </a:lnTo>
                  <a:lnTo>
                    <a:pt x="1594503" y="175845"/>
                  </a:lnTo>
                  <a:lnTo>
                    <a:pt x="1631979" y="202183"/>
                  </a:lnTo>
                  <a:lnTo>
                    <a:pt x="1668067" y="230083"/>
                  </a:lnTo>
                  <a:lnTo>
                    <a:pt x="1702709" y="259490"/>
                  </a:lnTo>
                  <a:lnTo>
                    <a:pt x="1735848" y="290352"/>
                  </a:lnTo>
                  <a:lnTo>
                    <a:pt x="1767425" y="322613"/>
                  </a:lnTo>
                  <a:lnTo>
                    <a:pt x="1797383" y="356222"/>
                  </a:lnTo>
                  <a:lnTo>
                    <a:pt x="1825664" y="391123"/>
                  </a:lnTo>
                  <a:lnTo>
                    <a:pt x="1852211" y="427263"/>
                  </a:lnTo>
                  <a:lnTo>
                    <a:pt x="1876966" y="464589"/>
                  </a:lnTo>
                  <a:lnTo>
                    <a:pt x="1899871" y="503046"/>
                  </a:lnTo>
                  <a:lnTo>
                    <a:pt x="1920869" y="542581"/>
                  </a:lnTo>
                  <a:lnTo>
                    <a:pt x="1939901" y="583140"/>
                  </a:lnTo>
                  <a:lnTo>
                    <a:pt x="1956910" y="624669"/>
                  </a:lnTo>
                  <a:lnTo>
                    <a:pt x="1971839" y="667115"/>
                  </a:lnTo>
                  <a:lnTo>
                    <a:pt x="1984629" y="710424"/>
                  </a:lnTo>
                  <a:lnTo>
                    <a:pt x="1995223" y="754542"/>
                  </a:lnTo>
                  <a:lnTo>
                    <a:pt x="2003563" y="799416"/>
                  </a:lnTo>
                  <a:lnTo>
                    <a:pt x="2009592" y="844991"/>
                  </a:lnTo>
                  <a:lnTo>
                    <a:pt x="2013252" y="891214"/>
                  </a:lnTo>
                  <a:lnTo>
                    <a:pt x="2014485" y="938031"/>
                  </a:lnTo>
                  <a:lnTo>
                    <a:pt x="2013252" y="984848"/>
                  </a:lnTo>
                  <a:lnTo>
                    <a:pt x="2009592" y="1031071"/>
                  </a:lnTo>
                  <a:lnTo>
                    <a:pt x="2003563" y="1076646"/>
                  </a:lnTo>
                  <a:lnTo>
                    <a:pt x="1995223" y="1121520"/>
                  </a:lnTo>
                  <a:lnTo>
                    <a:pt x="1984629" y="1165638"/>
                  </a:lnTo>
                  <a:lnTo>
                    <a:pt x="1971839" y="1208947"/>
                  </a:lnTo>
                  <a:lnTo>
                    <a:pt x="1956910" y="1251393"/>
                  </a:lnTo>
                  <a:lnTo>
                    <a:pt x="1939901" y="1292922"/>
                  </a:lnTo>
                  <a:lnTo>
                    <a:pt x="1920869" y="1333481"/>
                  </a:lnTo>
                  <a:lnTo>
                    <a:pt x="1899871" y="1373016"/>
                  </a:lnTo>
                  <a:lnTo>
                    <a:pt x="1876966" y="1411473"/>
                  </a:lnTo>
                  <a:lnTo>
                    <a:pt x="1852211" y="1448799"/>
                  </a:lnTo>
                  <a:lnTo>
                    <a:pt x="1825664" y="1484939"/>
                  </a:lnTo>
                  <a:lnTo>
                    <a:pt x="1797383" y="1519840"/>
                  </a:lnTo>
                  <a:lnTo>
                    <a:pt x="1767425" y="1553449"/>
                  </a:lnTo>
                  <a:lnTo>
                    <a:pt x="1735848" y="1585710"/>
                  </a:lnTo>
                  <a:lnTo>
                    <a:pt x="1702709" y="1616572"/>
                  </a:lnTo>
                  <a:lnTo>
                    <a:pt x="1668067" y="1645979"/>
                  </a:lnTo>
                  <a:lnTo>
                    <a:pt x="1631979" y="1673879"/>
                  </a:lnTo>
                  <a:lnTo>
                    <a:pt x="1594503" y="1700217"/>
                  </a:lnTo>
                  <a:lnTo>
                    <a:pt x="1555696" y="1724940"/>
                  </a:lnTo>
                  <a:lnTo>
                    <a:pt x="1515616" y="1747994"/>
                  </a:lnTo>
                  <a:lnTo>
                    <a:pt x="1474322" y="1769325"/>
                  </a:lnTo>
                  <a:lnTo>
                    <a:pt x="1431870" y="1788880"/>
                  </a:lnTo>
                  <a:lnTo>
                    <a:pt x="1388318" y="1806604"/>
                  </a:lnTo>
                  <a:lnTo>
                    <a:pt x="1343725" y="1822444"/>
                  </a:lnTo>
                  <a:lnTo>
                    <a:pt x="1298147" y="1836347"/>
                  </a:lnTo>
                  <a:lnTo>
                    <a:pt x="1251642" y="1848259"/>
                  </a:lnTo>
                  <a:lnTo>
                    <a:pt x="1204269" y="1858125"/>
                  </a:lnTo>
                  <a:lnTo>
                    <a:pt x="1156085" y="1865892"/>
                  </a:lnTo>
                  <a:lnTo>
                    <a:pt x="1107147" y="1871506"/>
                  </a:lnTo>
                  <a:lnTo>
                    <a:pt x="1057513" y="1874915"/>
                  </a:lnTo>
                  <a:lnTo>
                    <a:pt x="1007242" y="1876063"/>
                  </a:lnTo>
                  <a:lnTo>
                    <a:pt x="956970" y="1874915"/>
                  </a:lnTo>
                  <a:lnTo>
                    <a:pt x="907336" y="1871506"/>
                  </a:lnTo>
                  <a:lnTo>
                    <a:pt x="858399" y="1865892"/>
                  </a:lnTo>
                  <a:lnTo>
                    <a:pt x="810214" y="1858125"/>
                  </a:lnTo>
                  <a:lnTo>
                    <a:pt x="762841" y="1848259"/>
                  </a:lnTo>
                  <a:lnTo>
                    <a:pt x="716337" y="1836347"/>
                  </a:lnTo>
                  <a:lnTo>
                    <a:pt x="670759" y="1822444"/>
                  </a:lnTo>
                  <a:lnTo>
                    <a:pt x="626165" y="1806604"/>
                  </a:lnTo>
                  <a:lnTo>
                    <a:pt x="582614" y="1788880"/>
                  </a:lnTo>
                  <a:lnTo>
                    <a:pt x="540162" y="1769325"/>
                  </a:lnTo>
                  <a:lnTo>
                    <a:pt x="498867" y="1747994"/>
                  </a:lnTo>
                  <a:lnTo>
                    <a:pt x="458788" y="1724940"/>
                  </a:lnTo>
                  <a:lnTo>
                    <a:pt x="419981" y="1700217"/>
                  </a:lnTo>
                  <a:lnTo>
                    <a:pt x="382505" y="1673879"/>
                  </a:lnTo>
                  <a:lnTo>
                    <a:pt x="346417" y="1645979"/>
                  </a:lnTo>
                  <a:lnTo>
                    <a:pt x="311775" y="1616572"/>
                  </a:lnTo>
                  <a:lnTo>
                    <a:pt x="278636" y="1585710"/>
                  </a:lnTo>
                  <a:lnTo>
                    <a:pt x="247059" y="1553449"/>
                  </a:lnTo>
                  <a:lnTo>
                    <a:pt x="217101" y="1519840"/>
                  </a:lnTo>
                  <a:lnTo>
                    <a:pt x="188819" y="1484939"/>
                  </a:lnTo>
                  <a:lnTo>
                    <a:pt x="162272" y="1448799"/>
                  </a:lnTo>
                  <a:lnTo>
                    <a:pt x="137518" y="1411473"/>
                  </a:lnTo>
                  <a:lnTo>
                    <a:pt x="114613" y="1373016"/>
                  </a:lnTo>
                  <a:lnTo>
                    <a:pt x="93615" y="1333481"/>
                  </a:lnTo>
                  <a:lnTo>
                    <a:pt x="74583" y="1292922"/>
                  </a:lnTo>
                  <a:lnTo>
                    <a:pt x="57574" y="1251393"/>
                  </a:lnTo>
                  <a:lnTo>
                    <a:pt x="42645" y="1208947"/>
                  </a:lnTo>
                  <a:lnTo>
                    <a:pt x="29855" y="1165638"/>
                  </a:lnTo>
                  <a:lnTo>
                    <a:pt x="19261" y="1121520"/>
                  </a:lnTo>
                  <a:lnTo>
                    <a:pt x="10921" y="1076646"/>
                  </a:lnTo>
                  <a:lnTo>
                    <a:pt x="4892" y="1031071"/>
                  </a:lnTo>
                  <a:lnTo>
                    <a:pt x="1232" y="984848"/>
                  </a:lnTo>
                  <a:lnTo>
                    <a:pt x="0" y="938031"/>
                  </a:lnTo>
                  <a:close/>
                </a:path>
              </a:pathLst>
            </a:custGeom>
            <a:ln w="1270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46492" y="3448811"/>
            <a:ext cx="11258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767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All </a:t>
            </a:r>
            <a:r>
              <a:rPr dirty="0" sz="2000" spc="-10">
                <a:latin typeface="Arial"/>
                <a:cs typeface="Arial"/>
              </a:rPr>
              <a:t>segments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52277" y="4590199"/>
            <a:ext cx="1850389" cy="725805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wrap="square" lIns="0" tIns="225425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775"/>
              </a:spcBef>
            </a:pPr>
            <a:r>
              <a:rPr dirty="0" sz="1800" spc="-10">
                <a:latin typeface="Arial"/>
                <a:cs typeface="Arial"/>
              </a:rPr>
              <a:t>Dysfunctional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86618" y="2145356"/>
            <a:ext cx="1807845" cy="7258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1336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680"/>
              </a:spcBef>
            </a:pPr>
            <a:r>
              <a:rPr dirty="0" sz="1800" spc="-10">
                <a:latin typeface="Calibri"/>
                <a:cs typeface="Calibri"/>
              </a:rPr>
              <a:t>Normokinetic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612732" y="3740663"/>
            <a:ext cx="631825" cy="76200"/>
          </a:xfrm>
          <a:custGeom>
            <a:avLst/>
            <a:gdLst/>
            <a:ahLst/>
            <a:cxnLst/>
            <a:rect l="l" t="t" r="r" b="b"/>
            <a:pathLst>
              <a:path w="631825" h="76200">
                <a:moveTo>
                  <a:pt x="612334" y="28575"/>
                </a:moveTo>
                <a:lnTo>
                  <a:pt x="567884" y="28575"/>
                </a:lnTo>
                <a:lnTo>
                  <a:pt x="567884" y="47625"/>
                </a:lnTo>
                <a:lnTo>
                  <a:pt x="555184" y="47625"/>
                </a:lnTo>
                <a:lnTo>
                  <a:pt x="555184" y="76200"/>
                </a:lnTo>
                <a:lnTo>
                  <a:pt x="631384" y="38100"/>
                </a:lnTo>
                <a:lnTo>
                  <a:pt x="612334" y="28575"/>
                </a:lnTo>
                <a:close/>
              </a:path>
              <a:path w="631825" h="76200">
                <a:moveTo>
                  <a:pt x="555184" y="28575"/>
                </a:moveTo>
                <a:lnTo>
                  <a:pt x="0" y="28576"/>
                </a:lnTo>
                <a:lnTo>
                  <a:pt x="0" y="47626"/>
                </a:lnTo>
                <a:lnTo>
                  <a:pt x="555184" y="47625"/>
                </a:lnTo>
                <a:lnTo>
                  <a:pt x="555184" y="28575"/>
                </a:lnTo>
                <a:close/>
              </a:path>
              <a:path w="631825" h="76200">
                <a:moveTo>
                  <a:pt x="567884" y="28575"/>
                </a:moveTo>
                <a:lnTo>
                  <a:pt x="555184" y="28575"/>
                </a:lnTo>
                <a:lnTo>
                  <a:pt x="555184" y="47625"/>
                </a:lnTo>
                <a:lnTo>
                  <a:pt x="567884" y="47625"/>
                </a:lnTo>
                <a:lnTo>
                  <a:pt x="567884" y="28575"/>
                </a:lnTo>
                <a:close/>
              </a:path>
              <a:path w="631825" h="76200">
                <a:moveTo>
                  <a:pt x="555184" y="0"/>
                </a:moveTo>
                <a:lnTo>
                  <a:pt x="555184" y="28575"/>
                </a:lnTo>
                <a:lnTo>
                  <a:pt x="612334" y="28575"/>
                </a:lnTo>
                <a:lnTo>
                  <a:pt x="55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502530" y="4907477"/>
            <a:ext cx="572770" cy="76200"/>
          </a:xfrm>
          <a:custGeom>
            <a:avLst/>
            <a:gdLst/>
            <a:ahLst/>
            <a:cxnLst/>
            <a:rect l="l" t="t" r="r" b="b"/>
            <a:pathLst>
              <a:path w="572770" h="76200">
                <a:moveTo>
                  <a:pt x="554959" y="28381"/>
                </a:moveTo>
                <a:lnTo>
                  <a:pt x="509134" y="28381"/>
                </a:lnTo>
                <a:lnTo>
                  <a:pt x="509418" y="47429"/>
                </a:lnTo>
                <a:lnTo>
                  <a:pt x="496720" y="47619"/>
                </a:lnTo>
                <a:lnTo>
                  <a:pt x="497147" y="76191"/>
                </a:lnTo>
                <a:lnTo>
                  <a:pt x="572769" y="36956"/>
                </a:lnTo>
                <a:lnTo>
                  <a:pt x="554959" y="28381"/>
                </a:lnTo>
                <a:close/>
              </a:path>
              <a:path w="572770" h="76200">
                <a:moveTo>
                  <a:pt x="496435" y="28571"/>
                </a:moveTo>
                <a:lnTo>
                  <a:pt x="0" y="35993"/>
                </a:lnTo>
                <a:lnTo>
                  <a:pt x="284" y="55040"/>
                </a:lnTo>
                <a:lnTo>
                  <a:pt x="496720" y="47619"/>
                </a:lnTo>
                <a:lnTo>
                  <a:pt x="496435" y="28571"/>
                </a:lnTo>
                <a:close/>
              </a:path>
              <a:path w="572770" h="76200">
                <a:moveTo>
                  <a:pt x="509134" y="28381"/>
                </a:moveTo>
                <a:lnTo>
                  <a:pt x="496435" y="28571"/>
                </a:lnTo>
                <a:lnTo>
                  <a:pt x="496720" y="47619"/>
                </a:lnTo>
                <a:lnTo>
                  <a:pt x="509418" y="47429"/>
                </a:lnTo>
                <a:lnTo>
                  <a:pt x="509134" y="28381"/>
                </a:lnTo>
                <a:close/>
              </a:path>
              <a:path w="572770" h="76200">
                <a:moveTo>
                  <a:pt x="496008" y="0"/>
                </a:moveTo>
                <a:lnTo>
                  <a:pt x="496435" y="28571"/>
                </a:lnTo>
                <a:lnTo>
                  <a:pt x="509134" y="28381"/>
                </a:lnTo>
                <a:lnTo>
                  <a:pt x="554959" y="28381"/>
                </a:lnTo>
                <a:lnTo>
                  <a:pt x="496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858642" y="1370076"/>
            <a:ext cx="50571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6495" algn="l"/>
              </a:tabLst>
            </a:pP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Wall</a:t>
            </a:r>
            <a:r>
              <a:rPr dirty="0" sz="2000" spc="-100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DA8AA"/>
                </a:solidFill>
                <a:latin typeface="Arial"/>
                <a:cs typeface="Arial"/>
              </a:rPr>
              <a:t>motion</a:t>
            </a: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	Potential</a:t>
            </a:r>
            <a:r>
              <a:rPr dirty="0" sz="2000" spc="-45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for</a:t>
            </a:r>
            <a:r>
              <a:rPr dirty="0" sz="2000" spc="-25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DA8AA"/>
                </a:solidFill>
                <a:latin typeface="Arial"/>
                <a:cs typeface="Arial"/>
              </a:rPr>
              <a:t>recovery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89334" y="3220021"/>
            <a:ext cx="2014855" cy="1154430"/>
          </a:xfrm>
          <a:prstGeom prst="rect">
            <a:avLst/>
          </a:prstGeom>
          <a:solidFill>
            <a:srgbClr val="FFAB81"/>
          </a:solidFill>
        </p:spPr>
        <p:txBody>
          <a:bodyPr wrap="square" lIns="0" tIns="64769" rIns="0" bIns="0" rtlCol="0" vert="horz">
            <a:spAutoFit/>
          </a:bodyPr>
          <a:lstStyle/>
          <a:p>
            <a:pPr marL="672465" marR="205740" indent="-459740">
              <a:lnSpc>
                <a:spcPts val="2110"/>
              </a:lnSpc>
              <a:spcBef>
                <a:spcPts val="509"/>
              </a:spcBef>
            </a:pPr>
            <a:r>
              <a:rPr dirty="0" sz="1800" spc="-10" b="1">
                <a:latin typeface="Arial"/>
                <a:cs typeface="Arial"/>
              </a:rPr>
              <a:t>Dysfunctional- Viable</a:t>
            </a:r>
            <a:endParaRPr sz="1800">
              <a:latin typeface="Arial"/>
              <a:cs typeface="Arial"/>
            </a:endParaRPr>
          </a:p>
          <a:p>
            <a:pPr marL="445134" marR="436880" indent="223520">
              <a:lnSpc>
                <a:spcPts val="1420"/>
              </a:lnSpc>
              <a:spcBef>
                <a:spcPts val="1130"/>
              </a:spcBef>
            </a:pPr>
            <a:r>
              <a:rPr dirty="0" sz="1200">
                <a:latin typeface="Arial"/>
                <a:cs typeface="Arial"/>
              </a:rPr>
              <a:t>DSE</a:t>
            </a:r>
            <a:r>
              <a:rPr dirty="0" sz="1200" spc="-20">
                <a:latin typeface="Arial"/>
                <a:cs typeface="Arial"/>
              </a:rPr>
              <a:t> (CR) </a:t>
            </a:r>
            <a:r>
              <a:rPr dirty="0" sz="1200">
                <a:latin typeface="Arial"/>
                <a:cs typeface="Arial"/>
              </a:rPr>
              <a:t>CMR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LGE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≤25%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96663" y="5094907"/>
            <a:ext cx="2014855" cy="1154430"/>
          </a:xfrm>
          <a:prstGeom prst="rect">
            <a:avLst/>
          </a:prstGeom>
          <a:solidFill>
            <a:srgbClr val="C84300"/>
          </a:solidFill>
        </p:spPr>
        <p:txBody>
          <a:bodyPr wrap="square" lIns="0" tIns="8636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80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Viable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>
              <a:latin typeface="Arial"/>
              <a:cs typeface="Arial"/>
            </a:endParaRPr>
          </a:p>
          <a:p>
            <a:pPr algn="ctr" marL="442595" marR="434340" indent="-1270">
              <a:lnSpc>
                <a:spcPts val="1420"/>
              </a:lnSpc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DSE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CR)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CMR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LGE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&gt;25%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091878" y="1604859"/>
            <a:ext cx="394335" cy="4751705"/>
            <a:chOff x="6091878" y="1604859"/>
            <a:chExt cx="394335" cy="4751705"/>
          </a:xfrm>
        </p:grpSpPr>
        <p:sp>
          <p:nvSpPr>
            <p:cNvPr id="17" name="object 17" descr=""/>
            <p:cNvSpPr/>
            <p:nvPr/>
          </p:nvSpPr>
          <p:spPr>
            <a:xfrm>
              <a:off x="6127507" y="16048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01403" y="3769673"/>
              <a:ext cx="1905" cy="1917700"/>
            </a:xfrm>
            <a:custGeom>
              <a:avLst/>
              <a:gdLst/>
              <a:ahLst/>
              <a:cxnLst/>
              <a:rect l="l" t="t" r="r" b="b"/>
              <a:pathLst>
                <a:path w="1904" h="1917700">
                  <a:moveTo>
                    <a:pt x="0" y="0"/>
                  </a:moveTo>
                  <a:lnTo>
                    <a:pt x="1837" y="191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03086" y="3743235"/>
              <a:ext cx="382905" cy="1977389"/>
            </a:xfrm>
            <a:custGeom>
              <a:avLst/>
              <a:gdLst/>
              <a:ahLst/>
              <a:cxnLst/>
              <a:rect l="l" t="t" r="r" b="b"/>
              <a:pathLst>
                <a:path w="382904" h="1977389">
                  <a:moveTo>
                    <a:pt x="378028" y="1938223"/>
                  </a:moveTo>
                  <a:lnTo>
                    <a:pt x="359600" y="1929180"/>
                  </a:lnTo>
                  <a:lnTo>
                    <a:pt x="301536" y="1900707"/>
                  </a:lnTo>
                  <a:lnTo>
                    <a:pt x="301752" y="1929282"/>
                  </a:lnTo>
                  <a:lnTo>
                    <a:pt x="3568" y="1931568"/>
                  </a:lnTo>
                  <a:lnTo>
                    <a:pt x="3708" y="1950618"/>
                  </a:lnTo>
                  <a:lnTo>
                    <a:pt x="301904" y="1948332"/>
                  </a:lnTo>
                  <a:lnTo>
                    <a:pt x="302120" y="1976907"/>
                  </a:lnTo>
                  <a:lnTo>
                    <a:pt x="378028" y="1938223"/>
                  </a:lnTo>
                  <a:close/>
                </a:path>
                <a:path w="382904" h="1977389">
                  <a:moveTo>
                    <a:pt x="382905" y="37744"/>
                  </a:moveTo>
                  <a:lnTo>
                    <a:pt x="364223" y="28511"/>
                  </a:lnTo>
                  <a:lnTo>
                    <a:pt x="306527" y="0"/>
                  </a:lnTo>
                  <a:lnTo>
                    <a:pt x="306654" y="28575"/>
                  </a:lnTo>
                  <a:lnTo>
                    <a:pt x="0" y="29984"/>
                  </a:lnTo>
                  <a:lnTo>
                    <a:pt x="76" y="49034"/>
                  </a:lnTo>
                  <a:lnTo>
                    <a:pt x="306743" y="47625"/>
                  </a:lnTo>
                  <a:lnTo>
                    <a:pt x="306882" y="76187"/>
                  </a:lnTo>
                  <a:lnTo>
                    <a:pt x="382905" y="377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/>
          <p:nvPr/>
        </p:nvSpPr>
        <p:spPr>
          <a:xfrm>
            <a:off x="9852490" y="79085"/>
            <a:ext cx="1442720" cy="1325880"/>
          </a:xfrm>
          <a:custGeom>
            <a:avLst/>
            <a:gdLst/>
            <a:ahLst/>
            <a:cxnLst/>
            <a:rect l="l" t="t" r="r" b="b"/>
            <a:pathLst>
              <a:path w="1442720" h="1325880">
                <a:moveTo>
                  <a:pt x="0" y="662781"/>
                </a:moveTo>
                <a:lnTo>
                  <a:pt x="1664" y="617402"/>
                </a:lnTo>
                <a:lnTo>
                  <a:pt x="6584" y="572845"/>
                </a:lnTo>
                <a:lnTo>
                  <a:pt x="14653" y="529207"/>
                </a:lnTo>
                <a:lnTo>
                  <a:pt x="25764" y="486587"/>
                </a:lnTo>
                <a:lnTo>
                  <a:pt x="39809" y="445084"/>
                </a:lnTo>
                <a:lnTo>
                  <a:pt x="56681" y="404796"/>
                </a:lnTo>
                <a:lnTo>
                  <a:pt x="76272" y="365823"/>
                </a:lnTo>
                <a:lnTo>
                  <a:pt x="98475" y="328262"/>
                </a:lnTo>
                <a:lnTo>
                  <a:pt x="123183" y="292213"/>
                </a:lnTo>
                <a:lnTo>
                  <a:pt x="150287" y="257775"/>
                </a:lnTo>
                <a:lnTo>
                  <a:pt x="179681" y="225045"/>
                </a:lnTo>
                <a:lnTo>
                  <a:pt x="211257" y="194124"/>
                </a:lnTo>
                <a:lnTo>
                  <a:pt x="244908" y="165108"/>
                </a:lnTo>
                <a:lnTo>
                  <a:pt x="280527" y="138098"/>
                </a:lnTo>
                <a:lnTo>
                  <a:pt x="318005" y="113192"/>
                </a:lnTo>
                <a:lnTo>
                  <a:pt x="357235" y="90489"/>
                </a:lnTo>
                <a:lnTo>
                  <a:pt x="398111" y="70086"/>
                </a:lnTo>
                <a:lnTo>
                  <a:pt x="440524" y="52084"/>
                </a:lnTo>
                <a:lnTo>
                  <a:pt x="484368" y="36581"/>
                </a:lnTo>
                <a:lnTo>
                  <a:pt x="529534" y="23675"/>
                </a:lnTo>
                <a:lnTo>
                  <a:pt x="575916" y="13465"/>
                </a:lnTo>
                <a:lnTo>
                  <a:pt x="623406" y="6050"/>
                </a:lnTo>
                <a:lnTo>
                  <a:pt x="671896" y="1529"/>
                </a:lnTo>
                <a:lnTo>
                  <a:pt x="721279" y="0"/>
                </a:lnTo>
                <a:lnTo>
                  <a:pt x="770662" y="1529"/>
                </a:lnTo>
                <a:lnTo>
                  <a:pt x="819152" y="6050"/>
                </a:lnTo>
                <a:lnTo>
                  <a:pt x="866642" y="13465"/>
                </a:lnTo>
                <a:lnTo>
                  <a:pt x="913024" y="23675"/>
                </a:lnTo>
                <a:lnTo>
                  <a:pt x="958190" y="36581"/>
                </a:lnTo>
                <a:lnTo>
                  <a:pt x="1002033" y="52084"/>
                </a:lnTo>
                <a:lnTo>
                  <a:pt x="1044447" y="70086"/>
                </a:lnTo>
                <a:lnTo>
                  <a:pt x="1085323" y="90489"/>
                </a:lnTo>
                <a:lnTo>
                  <a:pt x="1124553" y="113192"/>
                </a:lnTo>
                <a:lnTo>
                  <a:pt x="1162031" y="138098"/>
                </a:lnTo>
                <a:lnTo>
                  <a:pt x="1197650" y="165108"/>
                </a:lnTo>
                <a:lnTo>
                  <a:pt x="1231301" y="194124"/>
                </a:lnTo>
                <a:lnTo>
                  <a:pt x="1262877" y="225045"/>
                </a:lnTo>
                <a:lnTo>
                  <a:pt x="1292271" y="257775"/>
                </a:lnTo>
                <a:lnTo>
                  <a:pt x="1319375" y="292213"/>
                </a:lnTo>
                <a:lnTo>
                  <a:pt x="1344083" y="328262"/>
                </a:lnTo>
                <a:lnTo>
                  <a:pt x="1366286" y="365823"/>
                </a:lnTo>
                <a:lnTo>
                  <a:pt x="1385877" y="404796"/>
                </a:lnTo>
                <a:lnTo>
                  <a:pt x="1402749" y="445084"/>
                </a:lnTo>
                <a:lnTo>
                  <a:pt x="1416794" y="486587"/>
                </a:lnTo>
                <a:lnTo>
                  <a:pt x="1427905" y="529207"/>
                </a:lnTo>
                <a:lnTo>
                  <a:pt x="1435974" y="572845"/>
                </a:lnTo>
                <a:lnTo>
                  <a:pt x="1440895" y="617402"/>
                </a:lnTo>
                <a:lnTo>
                  <a:pt x="1442559" y="662781"/>
                </a:lnTo>
                <a:lnTo>
                  <a:pt x="1440895" y="708159"/>
                </a:lnTo>
                <a:lnTo>
                  <a:pt x="1435974" y="752716"/>
                </a:lnTo>
                <a:lnTo>
                  <a:pt x="1427905" y="796354"/>
                </a:lnTo>
                <a:lnTo>
                  <a:pt x="1416794" y="838974"/>
                </a:lnTo>
                <a:lnTo>
                  <a:pt x="1402749" y="880477"/>
                </a:lnTo>
                <a:lnTo>
                  <a:pt x="1385877" y="920765"/>
                </a:lnTo>
                <a:lnTo>
                  <a:pt x="1366286" y="959738"/>
                </a:lnTo>
                <a:lnTo>
                  <a:pt x="1344083" y="997299"/>
                </a:lnTo>
                <a:lnTo>
                  <a:pt x="1319375" y="1033348"/>
                </a:lnTo>
                <a:lnTo>
                  <a:pt x="1292271" y="1067786"/>
                </a:lnTo>
                <a:lnTo>
                  <a:pt x="1262877" y="1100516"/>
                </a:lnTo>
                <a:lnTo>
                  <a:pt x="1231301" y="1131438"/>
                </a:lnTo>
                <a:lnTo>
                  <a:pt x="1197650" y="1160453"/>
                </a:lnTo>
                <a:lnTo>
                  <a:pt x="1162031" y="1187463"/>
                </a:lnTo>
                <a:lnTo>
                  <a:pt x="1124553" y="1212369"/>
                </a:lnTo>
                <a:lnTo>
                  <a:pt x="1085323" y="1235073"/>
                </a:lnTo>
                <a:lnTo>
                  <a:pt x="1044447" y="1255475"/>
                </a:lnTo>
                <a:lnTo>
                  <a:pt x="1002033" y="1273477"/>
                </a:lnTo>
                <a:lnTo>
                  <a:pt x="958190" y="1288980"/>
                </a:lnTo>
                <a:lnTo>
                  <a:pt x="913024" y="1301886"/>
                </a:lnTo>
                <a:lnTo>
                  <a:pt x="866642" y="1312096"/>
                </a:lnTo>
                <a:lnTo>
                  <a:pt x="819152" y="1319511"/>
                </a:lnTo>
                <a:lnTo>
                  <a:pt x="770662" y="1324032"/>
                </a:lnTo>
                <a:lnTo>
                  <a:pt x="721279" y="1325562"/>
                </a:lnTo>
                <a:lnTo>
                  <a:pt x="671896" y="1324032"/>
                </a:lnTo>
                <a:lnTo>
                  <a:pt x="623406" y="1319511"/>
                </a:lnTo>
                <a:lnTo>
                  <a:pt x="575916" y="1312096"/>
                </a:lnTo>
                <a:lnTo>
                  <a:pt x="529534" y="1301886"/>
                </a:lnTo>
                <a:lnTo>
                  <a:pt x="484368" y="1288980"/>
                </a:lnTo>
                <a:lnTo>
                  <a:pt x="440524" y="1273477"/>
                </a:lnTo>
                <a:lnTo>
                  <a:pt x="398111" y="1255475"/>
                </a:lnTo>
                <a:lnTo>
                  <a:pt x="357235" y="1235073"/>
                </a:lnTo>
                <a:lnTo>
                  <a:pt x="318005" y="1212369"/>
                </a:lnTo>
                <a:lnTo>
                  <a:pt x="280527" y="1187463"/>
                </a:lnTo>
                <a:lnTo>
                  <a:pt x="244908" y="1160453"/>
                </a:lnTo>
                <a:lnTo>
                  <a:pt x="211257" y="1131438"/>
                </a:lnTo>
                <a:lnTo>
                  <a:pt x="179681" y="1100516"/>
                </a:lnTo>
                <a:lnTo>
                  <a:pt x="150287" y="1067786"/>
                </a:lnTo>
                <a:lnTo>
                  <a:pt x="123183" y="1033348"/>
                </a:lnTo>
                <a:lnTo>
                  <a:pt x="98475" y="997299"/>
                </a:lnTo>
                <a:lnTo>
                  <a:pt x="76272" y="959738"/>
                </a:lnTo>
                <a:lnTo>
                  <a:pt x="56681" y="920765"/>
                </a:lnTo>
                <a:lnTo>
                  <a:pt x="39809" y="880477"/>
                </a:lnTo>
                <a:lnTo>
                  <a:pt x="25764" y="838974"/>
                </a:lnTo>
                <a:lnTo>
                  <a:pt x="14653" y="796354"/>
                </a:lnTo>
                <a:lnTo>
                  <a:pt x="6584" y="752716"/>
                </a:lnTo>
                <a:lnTo>
                  <a:pt x="1664" y="708159"/>
                </a:lnTo>
                <a:lnTo>
                  <a:pt x="0" y="662781"/>
                </a:lnTo>
                <a:close/>
              </a:path>
            </a:pathLst>
          </a:custGeom>
          <a:ln w="12700">
            <a:solidFill>
              <a:srgbClr val="3B3838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10205470" y="485139"/>
            <a:ext cx="737235" cy="5105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191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610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ts val="1910"/>
              </a:lnSpc>
            </a:pPr>
            <a:r>
              <a:rPr dirty="0" sz="1600" spc="-10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371143" y="3219631"/>
            <a:ext cx="2181225" cy="1154430"/>
          </a:xfrm>
          <a:prstGeom prst="rect">
            <a:avLst/>
          </a:prstGeom>
          <a:solidFill>
            <a:srgbClr val="FFAB81"/>
          </a:solidFill>
        </p:spPr>
        <p:txBody>
          <a:bodyPr wrap="square" lIns="0" tIns="85090" rIns="0" bIns="0" rtlCol="0" vert="horz">
            <a:spAutoFit/>
          </a:bodyPr>
          <a:lstStyle/>
          <a:p>
            <a:pPr algn="ctr" marL="169545" marR="161925" indent="-1270">
              <a:lnSpc>
                <a:spcPct val="103800"/>
              </a:lnSpc>
              <a:spcBef>
                <a:spcPts val="670"/>
              </a:spcBef>
            </a:pPr>
            <a:r>
              <a:rPr dirty="0" sz="1600" b="1">
                <a:latin typeface="Arial"/>
                <a:cs typeface="Arial"/>
              </a:rPr>
              <a:t>Dysfunctional</a:t>
            </a:r>
            <a:r>
              <a:rPr dirty="0" sz="1600" spc="-50" b="1">
                <a:latin typeface="Arial"/>
                <a:cs typeface="Arial"/>
              </a:rPr>
              <a:t> </a:t>
            </a:r>
            <a:r>
              <a:rPr dirty="0" sz="1600" spc="-25" b="1">
                <a:latin typeface="Arial"/>
                <a:cs typeface="Arial"/>
              </a:rPr>
              <a:t>yet </a:t>
            </a:r>
            <a:r>
              <a:rPr dirty="0" sz="1600" b="1">
                <a:latin typeface="Arial"/>
                <a:cs typeface="Arial"/>
              </a:rPr>
              <a:t>viable</a:t>
            </a:r>
            <a:r>
              <a:rPr dirty="0" sz="1600" spc="-5" b="1">
                <a:latin typeface="Arial"/>
                <a:cs typeface="Arial"/>
              </a:rPr>
              <a:t> </a:t>
            </a:r>
            <a:r>
              <a:rPr dirty="0" sz="1600" spc="-10" b="1">
                <a:latin typeface="Arial"/>
                <a:cs typeface="Arial"/>
              </a:rPr>
              <a:t>myocardium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15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(%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LV)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8502309" y="1604859"/>
            <a:ext cx="860425" cy="4751705"/>
            <a:chOff x="8502309" y="1604859"/>
            <a:chExt cx="860425" cy="4751705"/>
          </a:xfrm>
        </p:grpSpPr>
        <p:sp>
          <p:nvSpPr>
            <p:cNvPr id="24" name="object 24" descr=""/>
            <p:cNvSpPr/>
            <p:nvPr/>
          </p:nvSpPr>
          <p:spPr>
            <a:xfrm>
              <a:off x="8502309" y="3764231"/>
              <a:ext cx="860425" cy="76200"/>
            </a:xfrm>
            <a:custGeom>
              <a:avLst/>
              <a:gdLst/>
              <a:ahLst/>
              <a:cxnLst/>
              <a:rect l="l" t="t" r="r" b="b"/>
              <a:pathLst>
                <a:path w="860425" h="76200">
                  <a:moveTo>
                    <a:pt x="784052" y="0"/>
                  </a:moveTo>
                  <a:lnTo>
                    <a:pt x="783898" y="28573"/>
                  </a:lnTo>
                  <a:lnTo>
                    <a:pt x="796598" y="28642"/>
                  </a:lnTo>
                  <a:lnTo>
                    <a:pt x="796495" y="47692"/>
                  </a:lnTo>
                  <a:lnTo>
                    <a:pt x="783795" y="47692"/>
                  </a:lnTo>
                  <a:lnTo>
                    <a:pt x="783642" y="76198"/>
                  </a:lnTo>
                  <a:lnTo>
                    <a:pt x="841432" y="47692"/>
                  </a:lnTo>
                  <a:lnTo>
                    <a:pt x="796495" y="47692"/>
                  </a:lnTo>
                  <a:lnTo>
                    <a:pt x="841570" y="47623"/>
                  </a:lnTo>
                  <a:lnTo>
                    <a:pt x="860046" y="38510"/>
                  </a:lnTo>
                  <a:lnTo>
                    <a:pt x="784052" y="0"/>
                  </a:lnTo>
                  <a:close/>
                </a:path>
                <a:path w="860425" h="76200">
                  <a:moveTo>
                    <a:pt x="783898" y="28573"/>
                  </a:moveTo>
                  <a:lnTo>
                    <a:pt x="783795" y="47623"/>
                  </a:lnTo>
                  <a:lnTo>
                    <a:pt x="796495" y="47692"/>
                  </a:lnTo>
                  <a:lnTo>
                    <a:pt x="796598" y="28642"/>
                  </a:lnTo>
                  <a:lnTo>
                    <a:pt x="783898" y="28573"/>
                  </a:lnTo>
                  <a:close/>
                </a:path>
                <a:path w="860425" h="76200">
                  <a:moveTo>
                    <a:pt x="102" y="24344"/>
                  </a:moveTo>
                  <a:lnTo>
                    <a:pt x="0" y="43394"/>
                  </a:lnTo>
                  <a:lnTo>
                    <a:pt x="783795" y="47623"/>
                  </a:lnTo>
                  <a:lnTo>
                    <a:pt x="783898" y="28573"/>
                  </a:lnTo>
                  <a:lnTo>
                    <a:pt x="102" y="2434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141001" y="16048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3DA8AA"/>
          </a:solidFill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Characterization: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231377" y="5597718"/>
            <a:ext cx="9946005" cy="866140"/>
          </a:xfrm>
          <a:custGeom>
            <a:avLst/>
            <a:gdLst/>
            <a:ahLst/>
            <a:cxnLst/>
            <a:rect l="l" t="t" r="r" b="b"/>
            <a:pathLst>
              <a:path w="9946005" h="866139">
                <a:moveTo>
                  <a:pt x="9945926" y="0"/>
                </a:moveTo>
                <a:lnTo>
                  <a:pt x="0" y="0"/>
                </a:lnTo>
                <a:lnTo>
                  <a:pt x="0" y="865756"/>
                </a:lnTo>
                <a:lnTo>
                  <a:pt x="9945926" y="865756"/>
                </a:lnTo>
                <a:lnTo>
                  <a:pt x="9945926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595668" y="2472524"/>
            <a:ext cx="3051810" cy="2514600"/>
            <a:chOff x="595668" y="2472524"/>
            <a:chExt cx="3051810" cy="2514600"/>
          </a:xfrm>
        </p:grpSpPr>
        <p:sp>
          <p:nvSpPr>
            <p:cNvPr id="4" name="object 4" descr=""/>
            <p:cNvSpPr/>
            <p:nvPr/>
          </p:nvSpPr>
          <p:spPr>
            <a:xfrm>
              <a:off x="2612730" y="3740663"/>
              <a:ext cx="631825" cy="76200"/>
            </a:xfrm>
            <a:custGeom>
              <a:avLst/>
              <a:gdLst/>
              <a:ahLst/>
              <a:cxnLst/>
              <a:rect l="l" t="t" r="r" b="b"/>
              <a:pathLst>
                <a:path w="631825" h="76200">
                  <a:moveTo>
                    <a:pt x="612335" y="28575"/>
                  </a:moveTo>
                  <a:lnTo>
                    <a:pt x="567885" y="28575"/>
                  </a:lnTo>
                  <a:lnTo>
                    <a:pt x="567885" y="47625"/>
                  </a:lnTo>
                  <a:lnTo>
                    <a:pt x="555185" y="47625"/>
                  </a:lnTo>
                  <a:lnTo>
                    <a:pt x="555185" y="76200"/>
                  </a:lnTo>
                  <a:lnTo>
                    <a:pt x="631385" y="38100"/>
                  </a:lnTo>
                  <a:lnTo>
                    <a:pt x="612335" y="28575"/>
                  </a:lnTo>
                  <a:close/>
                </a:path>
                <a:path w="631825" h="76200">
                  <a:moveTo>
                    <a:pt x="555185" y="28575"/>
                  </a:moveTo>
                  <a:lnTo>
                    <a:pt x="0" y="28576"/>
                  </a:lnTo>
                  <a:lnTo>
                    <a:pt x="0" y="47626"/>
                  </a:lnTo>
                  <a:lnTo>
                    <a:pt x="555185" y="47625"/>
                  </a:lnTo>
                  <a:lnTo>
                    <a:pt x="555185" y="28575"/>
                  </a:lnTo>
                  <a:close/>
                </a:path>
                <a:path w="631825" h="76200">
                  <a:moveTo>
                    <a:pt x="567885" y="28575"/>
                  </a:moveTo>
                  <a:lnTo>
                    <a:pt x="555185" y="28575"/>
                  </a:lnTo>
                  <a:lnTo>
                    <a:pt x="555185" y="47625"/>
                  </a:lnTo>
                  <a:lnTo>
                    <a:pt x="567885" y="47625"/>
                  </a:lnTo>
                  <a:lnTo>
                    <a:pt x="567885" y="28575"/>
                  </a:lnTo>
                  <a:close/>
                </a:path>
                <a:path w="631825" h="76200">
                  <a:moveTo>
                    <a:pt x="555185" y="0"/>
                  </a:moveTo>
                  <a:lnTo>
                    <a:pt x="555185" y="28575"/>
                  </a:lnTo>
                  <a:lnTo>
                    <a:pt x="612335" y="28575"/>
                  </a:lnTo>
                  <a:lnTo>
                    <a:pt x="55518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3244115" y="2510273"/>
              <a:ext cx="7620" cy="2434590"/>
            </a:xfrm>
            <a:custGeom>
              <a:avLst/>
              <a:gdLst/>
              <a:ahLst/>
              <a:cxnLst/>
              <a:rect l="l" t="t" r="r" b="b"/>
              <a:pathLst>
                <a:path w="7620" h="2434590">
                  <a:moveTo>
                    <a:pt x="7573" y="0"/>
                  </a:moveTo>
                  <a:lnTo>
                    <a:pt x="0" y="2434162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51606" y="2472524"/>
              <a:ext cx="396240" cy="2514600"/>
            </a:xfrm>
            <a:custGeom>
              <a:avLst/>
              <a:gdLst/>
              <a:ahLst/>
              <a:cxnLst/>
              <a:rect l="l" t="t" r="r" b="b"/>
              <a:pathLst>
                <a:path w="396239" h="2514600">
                  <a:moveTo>
                    <a:pt x="374459" y="2475725"/>
                  </a:moveTo>
                  <a:lnTo>
                    <a:pt x="356031" y="2466695"/>
                  </a:lnTo>
                  <a:lnTo>
                    <a:pt x="297967" y="2438222"/>
                  </a:lnTo>
                  <a:lnTo>
                    <a:pt x="298183" y="2466797"/>
                  </a:lnTo>
                  <a:lnTo>
                    <a:pt x="0" y="2469083"/>
                  </a:lnTo>
                  <a:lnTo>
                    <a:pt x="152" y="2488133"/>
                  </a:lnTo>
                  <a:lnTo>
                    <a:pt x="298335" y="2485847"/>
                  </a:lnTo>
                  <a:lnTo>
                    <a:pt x="298551" y="2514409"/>
                  </a:lnTo>
                  <a:lnTo>
                    <a:pt x="374459" y="2475725"/>
                  </a:lnTo>
                  <a:close/>
                </a:path>
                <a:path w="396239" h="2514600">
                  <a:moveTo>
                    <a:pt x="395744" y="37757"/>
                  </a:moveTo>
                  <a:lnTo>
                    <a:pt x="377063" y="28524"/>
                  </a:lnTo>
                  <a:lnTo>
                    <a:pt x="319366" y="0"/>
                  </a:lnTo>
                  <a:lnTo>
                    <a:pt x="319493" y="28575"/>
                  </a:lnTo>
                  <a:lnTo>
                    <a:pt x="12839" y="29984"/>
                  </a:lnTo>
                  <a:lnTo>
                    <a:pt x="12928" y="49034"/>
                  </a:lnTo>
                  <a:lnTo>
                    <a:pt x="319582" y="47625"/>
                  </a:lnTo>
                  <a:lnTo>
                    <a:pt x="319722" y="76200"/>
                  </a:lnTo>
                  <a:lnTo>
                    <a:pt x="395744" y="3775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2018" y="2840732"/>
              <a:ext cx="2014855" cy="1876425"/>
            </a:xfrm>
            <a:custGeom>
              <a:avLst/>
              <a:gdLst/>
              <a:ahLst/>
              <a:cxnLst/>
              <a:rect l="l" t="t" r="r" b="b"/>
              <a:pathLst>
                <a:path w="2014855" h="1876425">
                  <a:moveTo>
                    <a:pt x="0" y="938031"/>
                  </a:moveTo>
                  <a:lnTo>
                    <a:pt x="1232" y="891214"/>
                  </a:lnTo>
                  <a:lnTo>
                    <a:pt x="4892" y="844991"/>
                  </a:lnTo>
                  <a:lnTo>
                    <a:pt x="10921" y="799416"/>
                  </a:lnTo>
                  <a:lnTo>
                    <a:pt x="19261" y="754542"/>
                  </a:lnTo>
                  <a:lnTo>
                    <a:pt x="29855" y="710424"/>
                  </a:lnTo>
                  <a:lnTo>
                    <a:pt x="42645" y="667115"/>
                  </a:lnTo>
                  <a:lnTo>
                    <a:pt x="57574" y="624669"/>
                  </a:lnTo>
                  <a:lnTo>
                    <a:pt x="74583" y="583140"/>
                  </a:lnTo>
                  <a:lnTo>
                    <a:pt x="93615" y="542581"/>
                  </a:lnTo>
                  <a:lnTo>
                    <a:pt x="114613" y="503046"/>
                  </a:lnTo>
                  <a:lnTo>
                    <a:pt x="137518" y="464589"/>
                  </a:lnTo>
                  <a:lnTo>
                    <a:pt x="162272" y="427263"/>
                  </a:lnTo>
                  <a:lnTo>
                    <a:pt x="188819" y="391123"/>
                  </a:lnTo>
                  <a:lnTo>
                    <a:pt x="217101" y="356222"/>
                  </a:lnTo>
                  <a:lnTo>
                    <a:pt x="247059" y="322613"/>
                  </a:lnTo>
                  <a:lnTo>
                    <a:pt x="278636" y="290352"/>
                  </a:lnTo>
                  <a:lnTo>
                    <a:pt x="311775" y="259490"/>
                  </a:lnTo>
                  <a:lnTo>
                    <a:pt x="346417" y="230083"/>
                  </a:lnTo>
                  <a:lnTo>
                    <a:pt x="382505" y="202183"/>
                  </a:lnTo>
                  <a:lnTo>
                    <a:pt x="419981" y="175845"/>
                  </a:lnTo>
                  <a:lnTo>
                    <a:pt x="458788" y="151122"/>
                  </a:lnTo>
                  <a:lnTo>
                    <a:pt x="498867" y="128068"/>
                  </a:lnTo>
                  <a:lnTo>
                    <a:pt x="540162" y="106737"/>
                  </a:lnTo>
                  <a:lnTo>
                    <a:pt x="582614" y="87183"/>
                  </a:lnTo>
                  <a:lnTo>
                    <a:pt x="626165" y="69458"/>
                  </a:lnTo>
                  <a:lnTo>
                    <a:pt x="670759" y="53618"/>
                  </a:lnTo>
                  <a:lnTo>
                    <a:pt x="716337" y="39715"/>
                  </a:lnTo>
                  <a:lnTo>
                    <a:pt x="762841" y="27804"/>
                  </a:lnTo>
                  <a:lnTo>
                    <a:pt x="810214" y="17937"/>
                  </a:lnTo>
                  <a:lnTo>
                    <a:pt x="858399" y="10170"/>
                  </a:lnTo>
                  <a:lnTo>
                    <a:pt x="907336" y="4556"/>
                  </a:lnTo>
                  <a:lnTo>
                    <a:pt x="956970" y="1147"/>
                  </a:lnTo>
                  <a:lnTo>
                    <a:pt x="1007242" y="0"/>
                  </a:lnTo>
                  <a:lnTo>
                    <a:pt x="1057513" y="1147"/>
                  </a:lnTo>
                  <a:lnTo>
                    <a:pt x="1107147" y="4556"/>
                  </a:lnTo>
                  <a:lnTo>
                    <a:pt x="1156085" y="10170"/>
                  </a:lnTo>
                  <a:lnTo>
                    <a:pt x="1204269" y="17937"/>
                  </a:lnTo>
                  <a:lnTo>
                    <a:pt x="1251642" y="27804"/>
                  </a:lnTo>
                  <a:lnTo>
                    <a:pt x="1298147" y="39715"/>
                  </a:lnTo>
                  <a:lnTo>
                    <a:pt x="1343725" y="53618"/>
                  </a:lnTo>
                  <a:lnTo>
                    <a:pt x="1388318" y="69458"/>
                  </a:lnTo>
                  <a:lnTo>
                    <a:pt x="1431870" y="87183"/>
                  </a:lnTo>
                  <a:lnTo>
                    <a:pt x="1474322" y="106737"/>
                  </a:lnTo>
                  <a:lnTo>
                    <a:pt x="1515616" y="128068"/>
                  </a:lnTo>
                  <a:lnTo>
                    <a:pt x="1555696" y="151122"/>
                  </a:lnTo>
                  <a:lnTo>
                    <a:pt x="1594503" y="175845"/>
                  </a:lnTo>
                  <a:lnTo>
                    <a:pt x="1631979" y="202183"/>
                  </a:lnTo>
                  <a:lnTo>
                    <a:pt x="1668067" y="230083"/>
                  </a:lnTo>
                  <a:lnTo>
                    <a:pt x="1702709" y="259490"/>
                  </a:lnTo>
                  <a:lnTo>
                    <a:pt x="1735848" y="290352"/>
                  </a:lnTo>
                  <a:lnTo>
                    <a:pt x="1767425" y="322613"/>
                  </a:lnTo>
                  <a:lnTo>
                    <a:pt x="1797383" y="356222"/>
                  </a:lnTo>
                  <a:lnTo>
                    <a:pt x="1825664" y="391123"/>
                  </a:lnTo>
                  <a:lnTo>
                    <a:pt x="1852211" y="427263"/>
                  </a:lnTo>
                  <a:lnTo>
                    <a:pt x="1876966" y="464589"/>
                  </a:lnTo>
                  <a:lnTo>
                    <a:pt x="1899871" y="503046"/>
                  </a:lnTo>
                  <a:lnTo>
                    <a:pt x="1920869" y="542581"/>
                  </a:lnTo>
                  <a:lnTo>
                    <a:pt x="1939901" y="583140"/>
                  </a:lnTo>
                  <a:lnTo>
                    <a:pt x="1956910" y="624669"/>
                  </a:lnTo>
                  <a:lnTo>
                    <a:pt x="1971839" y="667115"/>
                  </a:lnTo>
                  <a:lnTo>
                    <a:pt x="1984629" y="710424"/>
                  </a:lnTo>
                  <a:lnTo>
                    <a:pt x="1995223" y="754542"/>
                  </a:lnTo>
                  <a:lnTo>
                    <a:pt x="2003563" y="799416"/>
                  </a:lnTo>
                  <a:lnTo>
                    <a:pt x="2009592" y="844991"/>
                  </a:lnTo>
                  <a:lnTo>
                    <a:pt x="2013252" y="891214"/>
                  </a:lnTo>
                  <a:lnTo>
                    <a:pt x="2014485" y="938031"/>
                  </a:lnTo>
                  <a:lnTo>
                    <a:pt x="2013252" y="984848"/>
                  </a:lnTo>
                  <a:lnTo>
                    <a:pt x="2009592" y="1031071"/>
                  </a:lnTo>
                  <a:lnTo>
                    <a:pt x="2003563" y="1076646"/>
                  </a:lnTo>
                  <a:lnTo>
                    <a:pt x="1995223" y="1121520"/>
                  </a:lnTo>
                  <a:lnTo>
                    <a:pt x="1984629" y="1165638"/>
                  </a:lnTo>
                  <a:lnTo>
                    <a:pt x="1971839" y="1208947"/>
                  </a:lnTo>
                  <a:lnTo>
                    <a:pt x="1956910" y="1251393"/>
                  </a:lnTo>
                  <a:lnTo>
                    <a:pt x="1939901" y="1292922"/>
                  </a:lnTo>
                  <a:lnTo>
                    <a:pt x="1920869" y="1333481"/>
                  </a:lnTo>
                  <a:lnTo>
                    <a:pt x="1899871" y="1373016"/>
                  </a:lnTo>
                  <a:lnTo>
                    <a:pt x="1876966" y="1411473"/>
                  </a:lnTo>
                  <a:lnTo>
                    <a:pt x="1852211" y="1448799"/>
                  </a:lnTo>
                  <a:lnTo>
                    <a:pt x="1825664" y="1484939"/>
                  </a:lnTo>
                  <a:lnTo>
                    <a:pt x="1797383" y="1519840"/>
                  </a:lnTo>
                  <a:lnTo>
                    <a:pt x="1767425" y="1553449"/>
                  </a:lnTo>
                  <a:lnTo>
                    <a:pt x="1735848" y="1585710"/>
                  </a:lnTo>
                  <a:lnTo>
                    <a:pt x="1702709" y="1616572"/>
                  </a:lnTo>
                  <a:lnTo>
                    <a:pt x="1668067" y="1645979"/>
                  </a:lnTo>
                  <a:lnTo>
                    <a:pt x="1631979" y="1673879"/>
                  </a:lnTo>
                  <a:lnTo>
                    <a:pt x="1594503" y="1700217"/>
                  </a:lnTo>
                  <a:lnTo>
                    <a:pt x="1555696" y="1724940"/>
                  </a:lnTo>
                  <a:lnTo>
                    <a:pt x="1515616" y="1747994"/>
                  </a:lnTo>
                  <a:lnTo>
                    <a:pt x="1474322" y="1769325"/>
                  </a:lnTo>
                  <a:lnTo>
                    <a:pt x="1431870" y="1788880"/>
                  </a:lnTo>
                  <a:lnTo>
                    <a:pt x="1388318" y="1806604"/>
                  </a:lnTo>
                  <a:lnTo>
                    <a:pt x="1343725" y="1822444"/>
                  </a:lnTo>
                  <a:lnTo>
                    <a:pt x="1298147" y="1836347"/>
                  </a:lnTo>
                  <a:lnTo>
                    <a:pt x="1251642" y="1848259"/>
                  </a:lnTo>
                  <a:lnTo>
                    <a:pt x="1204269" y="1858125"/>
                  </a:lnTo>
                  <a:lnTo>
                    <a:pt x="1156085" y="1865892"/>
                  </a:lnTo>
                  <a:lnTo>
                    <a:pt x="1107147" y="1871506"/>
                  </a:lnTo>
                  <a:lnTo>
                    <a:pt x="1057513" y="1874915"/>
                  </a:lnTo>
                  <a:lnTo>
                    <a:pt x="1007242" y="1876063"/>
                  </a:lnTo>
                  <a:lnTo>
                    <a:pt x="956970" y="1874915"/>
                  </a:lnTo>
                  <a:lnTo>
                    <a:pt x="907336" y="1871506"/>
                  </a:lnTo>
                  <a:lnTo>
                    <a:pt x="858399" y="1865892"/>
                  </a:lnTo>
                  <a:lnTo>
                    <a:pt x="810214" y="1858125"/>
                  </a:lnTo>
                  <a:lnTo>
                    <a:pt x="762841" y="1848259"/>
                  </a:lnTo>
                  <a:lnTo>
                    <a:pt x="716337" y="1836347"/>
                  </a:lnTo>
                  <a:lnTo>
                    <a:pt x="670759" y="1822444"/>
                  </a:lnTo>
                  <a:lnTo>
                    <a:pt x="626165" y="1806604"/>
                  </a:lnTo>
                  <a:lnTo>
                    <a:pt x="582614" y="1788880"/>
                  </a:lnTo>
                  <a:lnTo>
                    <a:pt x="540162" y="1769325"/>
                  </a:lnTo>
                  <a:lnTo>
                    <a:pt x="498867" y="1747994"/>
                  </a:lnTo>
                  <a:lnTo>
                    <a:pt x="458788" y="1724940"/>
                  </a:lnTo>
                  <a:lnTo>
                    <a:pt x="419981" y="1700217"/>
                  </a:lnTo>
                  <a:lnTo>
                    <a:pt x="382505" y="1673879"/>
                  </a:lnTo>
                  <a:lnTo>
                    <a:pt x="346417" y="1645979"/>
                  </a:lnTo>
                  <a:lnTo>
                    <a:pt x="311775" y="1616572"/>
                  </a:lnTo>
                  <a:lnTo>
                    <a:pt x="278636" y="1585710"/>
                  </a:lnTo>
                  <a:lnTo>
                    <a:pt x="247059" y="1553449"/>
                  </a:lnTo>
                  <a:lnTo>
                    <a:pt x="217101" y="1519840"/>
                  </a:lnTo>
                  <a:lnTo>
                    <a:pt x="188819" y="1484939"/>
                  </a:lnTo>
                  <a:lnTo>
                    <a:pt x="162272" y="1448799"/>
                  </a:lnTo>
                  <a:lnTo>
                    <a:pt x="137518" y="1411473"/>
                  </a:lnTo>
                  <a:lnTo>
                    <a:pt x="114613" y="1373016"/>
                  </a:lnTo>
                  <a:lnTo>
                    <a:pt x="93615" y="1333481"/>
                  </a:lnTo>
                  <a:lnTo>
                    <a:pt x="74583" y="1292922"/>
                  </a:lnTo>
                  <a:lnTo>
                    <a:pt x="57574" y="1251393"/>
                  </a:lnTo>
                  <a:lnTo>
                    <a:pt x="42645" y="1208947"/>
                  </a:lnTo>
                  <a:lnTo>
                    <a:pt x="29855" y="1165638"/>
                  </a:lnTo>
                  <a:lnTo>
                    <a:pt x="19261" y="1121520"/>
                  </a:lnTo>
                  <a:lnTo>
                    <a:pt x="10921" y="1076646"/>
                  </a:lnTo>
                  <a:lnTo>
                    <a:pt x="4892" y="1031071"/>
                  </a:lnTo>
                  <a:lnTo>
                    <a:pt x="1232" y="984848"/>
                  </a:lnTo>
                  <a:lnTo>
                    <a:pt x="0" y="938031"/>
                  </a:lnTo>
                  <a:close/>
                </a:path>
              </a:pathLst>
            </a:custGeom>
            <a:ln w="1270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046492" y="3448811"/>
            <a:ext cx="11258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767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All </a:t>
            </a:r>
            <a:r>
              <a:rPr dirty="0" sz="2000" spc="-10">
                <a:latin typeface="Arial"/>
                <a:cs typeface="Arial"/>
              </a:rPr>
              <a:t>segments</a:t>
            </a:r>
            <a:endParaRPr sz="20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3652277" y="4590199"/>
            <a:ext cx="1850389" cy="725805"/>
          </a:xfrm>
          <a:prstGeom prst="rect">
            <a:avLst/>
          </a:prstGeom>
          <a:ln w="12700">
            <a:solidFill>
              <a:srgbClr val="3B3838"/>
            </a:solidFill>
          </a:ln>
        </p:spPr>
        <p:txBody>
          <a:bodyPr wrap="square" lIns="0" tIns="225425" rIns="0" bIns="0" rtlCol="0" vert="horz">
            <a:spAutoFit/>
          </a:bodyPr>
          <a:lstStyle/>
          <a:p>
            <a:pPr marL="239395">
              <a:lnSpc>
                <a:spcPct val="100000"/>
              </a:lnSpc>
              <a:spcBef>
                <a:spcPts val="1775"/>
              </a:spcBef>
            </a:pPr>
            <a:r>
              <a:rPr dirty="0" sz="1800" spc="-10">
                <a:latin typeface="Arial"/>
                <a:cs typeface="Arial"/>
              </a:rPr>
              <a:t>Dysfunctional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3686618" y="2145356"/>
            <a:ext cx="1807845" cy="725805"/>
          </a:xfrm>
          <a:prstGeom prst="rect">
            <a:avLst/>
          </a:prstGeom>
          <a:ln w="12700">
            <a:solidFill>
              <a:srgbClr val="000000"/>
            </a:solidFill>
          </a:ln>
        </p:spPr>
        <p:txBody>
          <a:bodyPr wrap="square" lIns="0" tIns="213360" rIns="0" bIns="0" rtlCol="0" vert="horz">
            <a:spAutoFit/>
          </a:bodyPr>
          <a:lstStyle/>
          <a:p>
            <a:pPr marL="269875">
              <a:lnSpc>
                <a:spcPct val="100000"/>
              </a:lnSpc>
              <a:spcBef>
                <a:spcPts val="1680"/>
              </a:spcBef>
            </a:pPr>
            <a:r>
              <a:rPr dirty="0" sz="1800" spc="-10">
                <a:latin typeface="Calibri"/>
                <a:cs typeface="Calibri"/>
              </a:rPr>
              <a:t>Normokinetic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2612732" y="3740663"/>
            <a:ext cx="631825" cy="76200"/>
          </a:xfrm>
          <a:custGeom>
            <a:avLst/>
            <a:gdLst/>
            <a:ahLst/>
            <a:cxnLst/>
            <a:rect l="l" t="t" r="r" b="b"/>
            <a:pathLst>
              <a:path w="631825" h="76200">
                <a:moveTo>
                  <a:pt x="612334" y="28575"/>
                </a:moveTo>
                <a:lnTo>
                  <a:pt x="567884" y="28575"/>
                </a:lnTo>
                <a:lnTo>
                  <a:pt x="567884" y="47625"/>
                </a:lnTo>
                <a:lnTo>
                  <a:pt x="555184" y="47625"/>
                </a:lnTo>
                <a:lnTo>
                  <a:pt x="555184" y="76200"/>
                </a:lnTo>
                <a:lnTo>
                  <a:pt x="631384" y="38100"/>
                </a:lnTo>
                <a:lnTo>
                  <a:pt x="612334" y="28575"/>
                </a:lnTo>
                <a:close/>
              </a:path>
              <a:path w="631825" h="76200">
                <a:moveTo>
                  <a:pt x="555184" y="28575"/>
                </a:moveTo>
                <a:lnTo>
                  <a:pt x="0" y="28576"/>
                </a:lnTo>
                <a:lnTo>
                  <a:pt x="0" y="47626"/>
                </a:lnTo>
                <a:lnTo>
                  <a:pt x="555184" y="47625"/>
                </a:lnTo>
                <a:lnTo>
                  <a:pt x="555184" y="28575"/>
                </a:lnTo>
                <a:close/>
              </a:path>
              <a:path w="631825" h="76200">
                <a:moveTo>
                  <a:pt x="567884" y="28575"/>
                </a:moveTo>
                <a:lnTo>
                  <a:pt x="555184" y="28575"/>
                </a:lnTo>
                <a:lnTo>
                  <a:pt x="555184" y="47625"/>
                </a:lnTo>
                <a:lnTo>
                  <a:pt x="567884" y="47625"/>
                </a:lnTo>
                <a:lnTo>
                  <a:pt x="567884" y="28575"/>
                </a:lnTo>
                <a:close/>
              </a:path>
              <a:path w="631825" h="76200">
                <a:moveTo>
                  <a:pt x="555184" y="0"/>
                </a:moveTo>
                <a:lnTo>
                  <a:pt x="555184" y="28575"/>
                </a:lnTo>
                <a:lnTo>
                  <a:pt x="612334" y="28575"/>
                </a:lnTo>
                <a:lnTo>
                  <a:pt x="555184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/>
          <p:nvPr/>
        </p:nvSpPr>
        <p:spPr>
          <a:xfrm>
            <a:off x="5502530" y="4907477"/>
            <a:ext cx="572770" cy="76200"/>
          </a:xfrm>
          <a:custGeom>
            <a:avLst/>
            <a:gdLst/>
            <a:ahLst/>
            <a:cxnLst/>
            <a:rect l="l" t="t" r="r" b="b"/>
            <a:pathLst>
              <a:path w="572770" h="76200">
                <a:moveTo>
                  <a:pt x="554959" y="28381"/>
                </a:moveTo>
                <a:lnTo>
                  <a:pt x="509134" y="28381"/>
                </a:lnTo>
                <a:lnTo>
                  <a:pt x="509418" y="47429"/>
                </a:lnTo>
                <a:lnTo>
                  <a:pt x="496720" y="47619"/>
                </a:lnTo>
                <a:lnTo>
                  <a:pt x="497147" y="76191"/>
                </a:lnTo>
                <a:lnTo>
                  <a:pt x="572769" y="36956"/>
                </a:lnTo>
                <a:lnTo>
                  <a:pt x="554959" y="28381"/>
                </a:lnTo>
                <a:close/>
              </a:path>
              <a:path w="572770" h="76200">
                <a:moveTo>
                  <a:pt x="496435" y="28571"/>
                </a:moveTo>
                <a:lnTo>
                  <a:pt x="0" y="35993"/>
                </a:lnTo>
                <a:lnTo>
                  <a:pt x="284" y="55040"/>
                </a:lnTo>
                <a:lnTo>
                  <a:pt x="496720" y="47619"/>
                </a:lnTo>
                <a:lnTo>
                  <a:pt x="496435" y="28571"/>
                </a:lnTo>
                <a:close/>
              </a:path>
              <a:path w="572770" h="76200">
                <a:moveTo>
                  <a:pt x="509134" y="28381"/>
                </a:moveTo>
                <a:lnTo>
                  <a:pt x="496435" y="28571"/>
                </a:lnTo>
                <a:lnTo>
                  <a:pt x="496720" y="47619"/>
                </a:lnTo>
                <a:lnTo>
                  <a:pt x="509418" y="47429"/>
                </a:lnTo>
                <a:lnTo>
                  <a:pt x="509134" y="28381"/>
                </a:lnTo>
                <a:close/>
              </a:path>
              <a:path w="572770" h="76200">
                <a:moveTo>
                  <a:pt x="496008" y="0"/>
                </a:moveTo>
                <a:lnTo>
                  <a:pt x="496435" y="28571"/>
                </a:lnTo>
                <a:lnTo>
                  <a:pt x="509134" y="28381"/>
                </a:lnTo>
                <a:lnTo>
                  <a:pt x="554959" y="28381"/>
                </a:lnTo>
                <a:lnTo>
                  <a:pt x="496008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 descr=""/>
          <p:cNvSpPr txBox="1"/>
          <p:nvPr/>
        </p:nvSpPr>
        <p:spPr>
          <a:xfrm>
            <a:off x="3858642" y="1370076"/>
            <a:ext cx="505714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436495" algn="l"/>
              </a:tabLst>
            </a:pP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Wall</a:t>
            </a:r>
            <a:r>
              <a:rPr dirty="0" sz="2000" spc="-100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DA8AA"/>
                </a:solidFill>
                <a:latin typeface="Arial"/>
                <a:cs typeface="Arial"/>
              </a:rPr>
              <a:t>motion</a:t>
            </a: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	Potential</a:t>
            </a:r>
            <a:r>
              <a:rPr dirty="0" sz="2000" spc="-45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for</a:t>
            </a:r>
            <a:r>
              <a:rPr dirty="0" sz="2000" spc="-25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3DA8AA"/>
                </a:solidFill>
                <a:latin typeface="Arial"/>
                <a:cs typeface="Arial"/>
              </a:rPr>
              <a:t>recovery</a:t>
            </a:r>
            <a:endParaRPr sz="2000">
              <a:latin typeface="Arial"/>
              <a:cs typeface="Arial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6489334" y="3220021"/>
            <a:ext cx="2014855" cy="1154430"/>
          </a:xfrm>
          <a:prstGeom prst="rect">
            <a:avLst/>
          </a:prstGeom>
          <a:solidFill>
            <a:srgbClr val="FFAB81"/>
          </a:solidFill>
        </p:spPr>
        <p:txBody>
          <a:bodyPr wrap="square" lIns="0" tIns="49530" rIns="0" bIns="0" rtlCol="0" vert="horz">
            <a:spAutoFit/>
          </a:bodyPr>
          <a:lstStyle/>
          <a:p>
            <a:pPr marL="672465" marR="205740" indent="-459740">
              <a:lnSpc>
                <a:spcPts val="2110"/>
              </a:lnSpc>
              <a:spcBef>
                <a:spcPts val="390"/>
              </a:spcBef>
            </a:pPr>
            <a:r>
              <a:rPr dirty="0" sz="1800" spc="-10" b="1">
                <a:latin typeface="Arial"/>
                <a:cs typeface="Arial"/>
              </a:rPr>
              <a:t>Dysfunctional- Viable</a:t>
            </a:r>
            <a:endParaRPr sz="1800">
              <a:latin typeface="Arial"/>
              <a:cs typeface="Arial"/>
            </a:endParaRPr>
          </a:p>
          <a:p>
            <a:pPr marL="445134" marR="436880" indent="223520">
              <a:lnSpc>
                <a:spcPts val="1390"/>
              </a:lnSpc>
              <a:spcBef>
                <a:spcPts val="1370"/>
              </a:spcBef>
            </a:pPr>
            <a:r>
              <a:rPr dirty="0" sz="1200">
                <a:latin typeface="Arial"/>
                <a:cs typeface="Arial"/>
              </a:rPr>
              <a:t>DSE</a:t>
            </a:r>
            <a:r>
              <a:rPr dirty="0" sz="1200" spc="-20">
                <a:latin typeface="Arial"/>
                <a:cs typeface="Arial"/>
              </a:rPr>
              <a:t> (CR) </a:t>
            </a:r>
            <a:r>
              <a:rPr dirty="0" sz="1200">
                <a:latin typeface="Arial"/>
                <a:cs typeface="Arial"/>
              </a:rPr>
              <a:t>CMR</a:t>
            </a:r>
            <a:r>
              <a:rPr dirty="0" sz="1200" spc="-20">
                <a:latin typeface="Arial"/>
                <a:cs typeface="Arial"/>
              </a:rPr>
              <a:t> </a:t>
            </a:r>
            <a:r>
              <a:rPr dirty="0" sz="1200">
                <a:latin typeface="Arial"/>
                <a:cs typeface="Arial"/>
              </a:rPr>
              <a:t>LGE</a:t>
            </a:r>
            <a:r>
              <a:rPr dirty="0" sz="1200" spc="-5">
                <a:latin typeface="Arial"/>
                <a:cs typeface="Arial"/>
              </a:rPr>
              <a:t> </a:t>
            </a:r>
            <a:r>
              <a:rPr dirty="0" sz="1200" spc="-20">
                <a:latin typeface="Arial"/>
                <a:cs typeface="Arial"/>
              </a:rPr>
              <a:t>≤25%</a:t>
            </a:r>
            <a:endParaRPr sz="1200">
              <a:latin typeface="Arial"/>
              <a:cs typeface="Arial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6496663" y="5094907"/>
            <a:ext cx="2014855" cy="1154430"/>
          </a:xfrm>
          <a:prstGeom prst="rect">
            <a:avLst/>
          </a:prstGeom>
          <a:solidFill>
            <a:srgbClr val="C84300"/>
          </a:solidFill>
        </p:spPr>
        <p:txBody>
          <a:bodyPr wrap="square" lIns="0" tIns="698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55"/>
              </a:spcBef>
            </a:pPr>
            <a:r>
              <a:rPr dirty="0" sz="1800" b="1">
                <a:solidFill>
                  <a:srgbClr val="FFFFFF"/>
                </a:solidFill>
                <a:latin typeface="Arial"/>
                <a:cs typeface="Arial"/>
              </a:rPr>
              <a:t>Non-</a:t>
            </a:r>
            <a:r>
              <a:rPr dirty="0" sz="1800" spc="-10" b="1">
                <a:solidFill>
                  <a:srgbClr val="FFFFFF"/>
                </a:solidFill>
                <a:latin typeface="Arial"/>
                <a:cs typeface="Arial"/>
              </a:rPr>
              <a:t>Viable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000">
              <a:latin typeface="Arial"/>
              <a:cs typeface="Arial"/>
            </a:endParaRPr>
          </a:p>
          <a:p>
            <a:pPr algn="ctr" marL="442595" marR="434340" indent="-1270">
              <a:lnSpc>
                <a:spcPts val="1390"/>
              </a:lnSpc>
              <a:spcBef>
                <a:spcPts val="1725"/>
              </a:spcBef>
            </a:pP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DSE</a:t>
            </a:r>
            <a:r>
              <a:rPr dirty="0" sz="120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(no</a:t>
            </a:r>
            <a:r>
              <a:rPr dirty="0" sz="12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5">
                <a:solidFill>
                  <a:srgbClr val="FFFFFF"/>
                </a:solidFill>
                <a:latin typeface="Arial"/>
                <a:cs typeface="Arial"/>
              </a:rPr>
              <a:t>CR)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CMR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>
                <a:solidFill>
                  <a:srgbClr val="FFFFFF"/>
                </a:solidFill>
                <a:latin typeface="Arial"/>
                <a:cs typeface="Arial"/>
              </a:rPr>
              <a:t>LGE</a:t>
            </a:r>
            <a:r>
              <a:rPr dirty="0" sz="12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200" spc="-20">
                <a:solidFill>
                  <a:srgbClr val="FFFFFF"/>
                </a:solidFill>
                <a:latin typeface="Arial"/>
                <a:cs typeface="Arial"/>
              </a:rPr>
              <a:t>&gt;25%</a:t>
            </a:r>
            <a:endParaRPr sz="1200">
              <a:latin typeface="Arial"/>
              <a:cs typeface="Arial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493862" y="1600097"/>
            <a:ext cx="3877310" cy="4761230"/>
            <a:chOff x="5493862" y="1600097"/>
            <a:chExt cx="3877310" cy="4761230"/>
          </a:xfrm>
        </p:grpSpPr>
        <p:sp>
          <p:nvSpPr>
            <p:cNvPr id="17" name="object 17" descr=""/>
            <p:cNvSpPr/>
            <p:nvPr/>
          </p:nvSpPr>
          <p:spPr>
            <a:xfrm>
              <a:off x="6127507" y="16048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101403" y="3769673"/>
              <a:ext cx="1905" cy="1917700"/>
            </a:xfrm>
            <a:custGeom>
              <a:avLst/>
              <a:gdLst/>
              <a:ahLst/>
              <a:cxnLst/>
              <a:rect l="l" t="t" r="r" b="b"/>
              <a:pathLst>
                <a:path w="1904" h="1917700">
                  <a:moveTo>
                    <a:pt x="0" y="0"/>
                  </a:moveTo>
                  <a:lnTo>
                    <a:pt x="1837" y="1917106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103086" y="3743235"/>
              <a:ext cx="3259454" cy="1977389"/>
            </a:xfrm>
            <a:custGeom>
              <a:avLst/>
              <a:gdLst/>
              <a:ahLst/>
              <a:cxnLst/>
              <a:rect l="l" t="t" r="r" b="b"/>
              <a:pathLst>
                <a:path w="3259454" h="1977389">
                  <a:moveTo>
                    <a:pt x="378028" y="1938223"/>
                  </a:moveTo>
                  <a:lnTo>
                    <a:pt x="359600" y="1929180"/>
                  </a:lnTo>
                  <a:lnTo>
                    <a:pt x="301536" y="1900707"/>
                  </a:lnTo>
                  <a:lnTo>
                    <a:pt x="301752" y="1929282"/>
                  </a:lnTo>
                  <a:lnTo>
                    <a:pt x="3568" y="1931568"/>
                  </a:lnTo>
                  <a:lnTo>
                    <a:pt x="3708" y="1950618"/>
                  </a:lnTo>
                  <a:lnTo>
                    <a:pt x="301904" y="1948332"/>
                  </a:lnTo>
                  <a:lnTo>
                    <a:pt x="302120" y="1976907"/>
                  </a:lnTo>
                  <a:lnTo>
                    <a:pt x="378028" y="1938223"/>
                  </a:lnTo>
                  <a:close/>
                </a:path>
                <a:path w="3259454" h="1977389">
                  <a:moveTo>
                    <a:pt x="382905" y="37744"/>
                  </a:moveTo>
                  <a:lnTo>
                    <a:pt x="364223" y="28511"/>
                  </a:lnTo>
                  <a:lnTo>
                    <a:pt x="306527" y="0"/>
                  </a:lnTo>
                  <a:lnTo>
                    <a:pt x="306654" y="28575"/>
                  </a:lnTo>
                  <a:lnTo>
                    <a:pt x="0" y="29984"/>
                  </a:lnTo>
                  <a:lnTo>
                    <a:pt x="76" y="49034"/>
                  </a:lnTo>
                  <a:lnTo>
                    <a:pt x="306743" y="47625"/>
                  </a:lnTo>
                  <a:lnTo>
                    <a:pt x="306882" y="76187"/>
                  </a:lnTo>
                  <a:lnTo>
                    <a:pt x="382905" y="37744"/>
                  </a:lnTo>
                  <a:close/>
                </a:path>
                <a:path w="3259454" h="1977389">
                  <a:moveTo>
                    <a:pt x="3240646" y="68694"/>
                  </a:moveTo>
                  <a:lnTo>
                    <a:pt x="3195713" y="68694"/>
                  </a:lnTo>
                  <a:lnTo>
                    <a:pt x="3183013" y="68694"/>
                  </a:lnTo>
                  <a:lnTo>
                    <a:pt x="3182861" y="97205"/>
                  </a:lnTo>
                  <a:lnTo>
                    <a:pt x="3240646" y="68694"/>
                  </a:lnTo>
                  <a:close/>
                </a:path>
                <a:path w="3259454" h="1977389">
                  <a:moveTo>
                    <a:pt x="3259264" y="59512"/>
                  </a:moveTo>
                  <a:lnTo>
                    <a:pt x="3183267" y="21005"/>
                  </a:lnTo>
                  <a:lnTo>
                    <a:pt x="3183115" y="49580"/>
                  </a:lnTo>
                  <a:lnTo>
                    <a:pt x="2399322" y="45351"/>
                  </a:lnTo>
                  <a:lnTo>
                    <a:pt x="2399220" y="64401"/>
                  </a:lnTo>
                  <a:lnTo>
                    <a:pt x="3183013" y="68630"/>
                  </a:lnTo>
                  <a:lnTo>
                    <a:pt x="3195713" y="68694"/>
                  </a:lnTo>
                  <a:lnTo>
                    <a:pt x="3240786" y="68630"/>
                  </a:lnTo>
                  <a:lnTo>
                    <a:pt x="3259264" y="59512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9141001" y="16048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5493862" y="2470688"/>
              <a:ext cx="3877310" cy="76200"/>
            </a:xfrm>
            <a:custGeom>
              <a:avLst/>
              <a:gdLst/>
              <a:ahLst/>
              <a:cxnLst/>
              <a:rect l="l" t="t" r="r" b="b"/>
              <a:pathLst>
                <a:path w="3877309" h="76200">
                  <a:moveTo>
                    <a:pt x="3801078" y="47624"/>
                  </a:moveTo>
                  <a:lnTo>
                    <a:pt x="3801074" y="76200"/>
                  </a:lnTo>
                  <a:lnTo>
                    <a:pt x="3858244" y="47626"/>
                  </a:lnTo>
                  <a:lnTo>
                    <a:pt x="3801078" y="47624"/>
                  </a:lnTo>
                  <a:close/>
                </a:path>
                <a:path w="3877309" h="76200">
                  <a:moveTo>
                    <a:pt x="3801081" y="28574"/>
                  </a:moveTo>
                  <a:lnTo>
                    <a:pt x="3801078" y="47624"/>
                  </a:lnTo>
                  <a:lnTo>
                    <a:pt x="3813787" y="47626"/>
                  </a:lnTo>
                  <a:lnTo>
                    <a:pt x="3813789" y="28576"/>
                  </a:lnTo>
                  <a:lnTo>
                    <a:pt x="3801081" y="28574"/>
                  </a:lnTo>
                  <a:close/>
                </a:path>
                <a:path w="3877309" h="76200">
                  <a:moveTo>
                    <a:pt x="3801085" y="0"/>
                  </a:moveTo>
                  <a:lnTo>
                    <a:pt x="3801081" y="28574"/>
                  </a:lnTo>
                  <a:lnTo>
                    <a:pt x="3813789" y="28576"/>
                  </a:lnTo>
                  <a:lnTo>
                    <a:pt x="3813787" y="47626"/>
                  </a:lnTo>
                  <a:lnTo>
                    <a:pt x="3858249" y="47624"/>
                  </a:lnTo>
                  <a:lnTo>
                    <a:pt x="3877279" y="38112"/>
                  </a:lnTo>
                  <a:lnTo>
                    <a:pt x="3801085" y="0"/>
                  </a:lnTo>
                  <a:close/>
                </a:path>
                <a:path w="3877309" h="76200">
                  <a:moveTo>
                    <a:pt x="3" y="27939"/>
                  </a:moveTo>
                  <a:lnTo>
                    <a:pt x="0" y="46989"/>
                  </a:lnTo>
                  <a:lnTo>
                    <a:pt x="3801078" y="47624"/>
                  </a:lnTo>
                  <a:lnTo>
                    <a:pt x="3801081" y="28574"/>
                  </a:lnTo>
                  <a:lnTo>
                    <a:pt x="3" y="279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3DA8AA"/>
          </a:solidFill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Characterization: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</a:p>
        </p:txBody>
      </p:sp>
      <p:sp>
        <p:nvSpPr>
          <p:cNvPr id="23" name="object 23" descr=""/>
          <p:cNvSpPr txBox="1"/>
          <p:nvPr/>
        </p:nvSpPr>
        <p:spPr>
          <a:xfrm>
            <a:off x="9371143" y="3418049"/>
            <a:ext cx="2181225" cy="777240"/>
          </a:xfrm>
          <a:prstGeom prst="rect">
            <a:avLst/>
          </a:prstGeom>
          <a:solidFill>
            <a:srgbClr val="FFAB81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750">
              <a:latin typeface="Times New Roman"/>
              <a:cs typeface="Times New Roman"/>
            </a:endParaRPr>
          </a:p>
          <a:p>
            <a:pPr marL="228600">
              <a:lnSpc>
                <a:spcPct val="100000"/>
              </a:lnSpc>
            </a:pPr>
            <a:r>
              <a:rPr dirty="0" sz="1500" spc="-10">
                <a:latin typeface="Arial"/>
                <a:cs typeface="Arial"/>
              </a:rPr>
              <a:t>Dysfunctional-Viable</a:t>
            </a:r>
            <a:endParaRPr sz="15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9371143" y="2120286"/>
            <a:ext cx="2181225" cy="777240"/>
          </a:xfrm>
          <a:prstGeom prst="rect">
            <a:avLst/>
          </a:prstGeom>
          <a:solidFill>
            <a:srgbClr val="A9D18E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0" spc="-10">
                <a:latin typeface="Arial"/>
                <a:cs typeface="Arial"/>
              </a:rPr>
              <a:t>Normal</a:t>
            </a:r>
            <a:endParaRPr sz="1500">
              <a:latin typeface="Arial"/>
              <a:cs typeface="Arial"/>
            </a:endParaRPr>
          </a:p>
        </p:txBody>
      </p:sp>
      <p:sp>
        <p:nvSpPr>
          <p:cNvPr id="25" name="object 25" descr=""/>
          <p:cNvSpPr/>
          <p:nvPr/>
        </p:nvSpPr>
        <p:spPr>
          <a:xfrm>
            <a:off x="9133671" y="1145894"/>
            <a:ext cx="2719070" cy="3806825"/>
          </a:xfrm>
          <a:custGeom>
            <a:avLst/>
            <a:gdLst/>
            <a:ahLst/>
            <a:cxnLst/>
            <a:rect l="l" t="t" r="r" b="b"/>
            <a:pathLst>
              <a:path w="2719070" h="3806825">
                <a:moveTo>
                  <a:pt x="0" y="453131"/>
                </a:moveTo>
                <a:lnTo>
                  <a:pt x="2339" y="406801"/>
                </a:lnTo>
                <a:lnTo>
                  <a:pt x="9206" y="361809"/>
                </a:lnTo>
                <a:lnTo>
                  <a:pt x="20371" y="318384"/>
                </a:lnTo>
                <a:lnTo>
                  <a:pt x="35609" y="276752"/>
                </a:lnTo>
                <a:lnTo>
                  <a:pt x="54690" y="237142"/>
                </a:lnTo>
                <a:lnTo>
                  <a:pt x="77387" y="199781"/>
                </a:lnTo>
                <a:lnTo>
                  <a:pt x="103473" y="164897"/>
                </a:lnTo>
                <a:lnTo>
                  <a:pt x="132719" y="132719"/>
                </a:lnTo>
                <a:lnTo>
                  <a:pt x="164898" y="103473"/>
                </a:lnTo>
                <a:lnTo>
                  <a:pt x="199781" y="77387"/>
                </a:lnTo>
                <a:lnTo>
                  <a:pt x="237142" y="54690"/>
                </a:lnTo>
                <a:lnTo>
                  <a:pt x="276752" y="35609"/>
                </a:lnTo>
                <a:lnTo>
                  <a:pt x="318384" y="20371"/>
                </a:lnTo>
                <a:lnTo>
                  <a:pt x="361810" y="9206"/>
                </a:lnTo>
                <a:lnTo>
                  <a:pt x="406802" y="2339"/>
                </a:lnTo>
                <a:lnTo>
                  <a:pt x="453132" y="0"/>
                </a:lnTo>
                <a:lnTo>
                  <a:pt x="2265607" y="0"/>
                </a:lnTo>
                <a:lnTo>
                  <a:pt x="2311937" y="2339"/>
                </a:lnTo>
                <a:lnTo>
                  <a:pt x="2356928" y="9206"/>
                </a:lnTo>
                <a:lnTo>
                  <a:pt x="2400354" y="20371"/>
                </a:lnTo>
                <a:lnTo>
                  <a:pt x="2441986" y="35609"/>
                </a:lnTo>
                <a:lnTo>
                  <a:pt x="2481596" y="54690"/>
                </a:lnTo>
                <a:lnTo>
                  <a:pt x="2518957" y="77387"/>
                </a:lnTo>
                <a:lnTo>
                  <a:pt x="2553841" y="103473"/>
                </a:lnTo>
                <a:lnTo>
                  <a:pt x="2586019" y="132719"/>
                </a:lnTo>
                <a:lnTo>
                  <a:pt x="2615265" y="164897"/>
                </a:lnTo>
                <a:lnTo>
                  <a:pt x="2641351" y="199781"/>
                </a:lnTo>
                <a:lnTo>
                  <a:pt x="2664048" y="237142"/>
                </a:lnTo>
                <a:lnTo>
                  <a:pt x="2683129" y="276752"/>
                </a:lnTo>
                <a:lnTo>
                  <a:pt x="2698367" y="318384"/>
                </a:lnTo>
                <a:lnTo>
                  <a:pt x="2709533" y="361809"/>
                </a:lnTo>
                <a:lnTo>
                  <a:pt x="2716399" y="406801"/>
                </a:lnTo>
                <a:lnTo>
                  <a:pt x="2718739" y="453131"/>
                </a:lnTo>
                <a:lnTo>
                  <a:pt x="2718739" y="3353109"/>
                </a:lnTo>
                <a:lnTo>
                  <a:pt x="2716399" y="3399439"/>
                </a:lnTo>
                <a:lnTo>
                  <a:pt x="2709533" y="3444430"/>
                </a:lnTo>
                <a:lnTo>
                  <a:pt x="2698367" y="3487856"/>
                </a:lnTo>
                <a:lnTo>
                  <a:pt x="2683129" y="3529487"/>
                </a:lnTo>
                <a:lnTo>
                  <a:pt x="2664048" y="3569098"/>
                </a:lnTo>
                <a:lnTo>
                  <a:pt x="2641351" y="3606458"/>
                </a:lnTo>
                <a:lnTo>
                  <a:pt x="2615265" y="3641342"/>
                </a:lnTo>
                <a:lnTo>
                  <a:pt x="2586019" y="3673520"/>
                </a:lnTo>
                <a:lnTo>
                  <a:pt x="2553841" y="3702766"/>
                </a:lnTo>
                <a:lnTo>
                  <a:pt x="2518957" y="3728852"/>
                </a:lnTo>
                <a:lnTo>
                  <a:pt x="2481596" y="3751549"/>
                </a:lnTo>
                <a:lnTo>
                  <a:pt x="2441986" y="3770630"/>
                </a:lnTo>
                <a:lnTo>
                  <a:pt x="2400354" y="3785868"/>
                </a:lnTo>
                <a:lnTo>
                  <a:pt x="2356928" y="3797034"/>
                </a:lnTo>
                <a:lnTo>
                  <a:pt x="2311937" y="3803900"/>
                </a:lnTo>
                <a:lnTo>
                  <a:pt x="2265607" y="3806240"/>
                </a:lnTo>
                <a:lnTo>
                  <a:pt x="453132" y="3806240"/>
                </a:lnTo>
                <a:lnTo>
                  <a:pt x="406802" y="3803900"/>
                </a:lnTo>
                <a:lnTo>
                  <a:pt x="361810" y="3797034"/>
                </a:lnTo>
                <a:lnTo>
                  <a:pt x="318384" y="3785868"/>
                </a:lnTo>
                <a:lnTo>
                  <a:pt x="276752" y="3770630"/>
                </a:lnTo>
                <a:lnTo>
                  <a:pt x="237142" y="3751549"/>
                </a:lnTo>
                <a:lnTo>
                  <a:pt x="199781" y="3728852"/>
                </a:lnTo>
                <a:lnTo>
                  <a:pt x="164898" y="3702766"/>
                </a:lnTo>
                <a:lnTo>
                  <a:pt x="132719" y="3673520"/>
                </a:lnTo>
                <a:lnTo>
                  <a:pt x="103473" y="3641342"/>
                </a:lnTo>
                <a:lnTo>
                  <a:pt x="77387" y="3606458"/>
                </a:lnTo>
                <a:lnTo>
                  <a:pt x="54690" y="3569098"/>
                </a:lnTo>
                <a:lnTo>
                  <a:pt x="35609" y="3529487"/>
                </a:lnTo>
                <a:lnTo>
                  <a:pt x="20371" y="3487856"/>
                </a:lnTo>
                <a:lnTo>
                  <a:pt x="9206" y="3444430"/>
                </a:lnTo>
                <a:lnTo>
                  <a:pt x="2339" y="3399439"/>
                </a:lnTo>
                <a:lnTo>
                  <a:pt x="0" y="3353109"/>
                </a:lnTo>
                <a:lnTo>
                  <a:pt x="0" y="453131"/>
                </a:lnTo>
                <a:close/>
              </a:path>
            </a:pathLst>
          </a:custGeom>
          <a:ln w="3810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 txBox="1"/>
          <p:nvPr/>
        </p:nvSpPr>
        <p:spPr>
          <a:xfrm>
            <a:off x="9696846" y="1278635"/>
            <a:ext cx="1521460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17907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Arial"/>
                <a:cs typeface="Arial"/>
              </a:rPr>
              <a:t>All</a:t>
            </a:r>
            <a:r>
              <a:rPr dirty="0" sz="2000" spc="-20" b="1">
                <a:latin typeface="Arial"/>
                <a:cs typeface="Arial"/>
              </a:rPr>
              <a:t> </a:t>
            </a:r>
            <a:r>
              <a:rPr dirty="0" sz="2000" spc="-10" b="1">
                <a:latin typeface="Arial"/>
                <a:cs typeface="Arial"/>
              </a:rPr>
              <a:t>Viable Myocardium</a:t>
            </a:r>
            <a:endParaRPr sz="20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10362887" y="2906268"/>
            <a:ext cx="262890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b="1">
                <a:latin typeface="Arial"/>
                <a:cs typeface="Arial"/>
              </a:rPr>
              <a:t>+</a:t>
            </a:r>
            <a:endParaRPr sz="3200">
              <a:latin typeface="Arial"/>
              <a:cs typeface="Arial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9976786" y="4495292"/>
            <a:ext cx="96075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Arial"/>
                <a:cs typeface="Arial"/>
              </a:rPr>
              <a:t>(%</a:t>
            </a:r>
            <a:r>
              <a:rPr dirty="0" sz="1800" spc="-10">
                <a:latin typeface="Arial"/>
                <a:cs typeface="Arial"/>
              </a:rPr>
              <a:t> </a:t>
            </a:r>
            <a:r>
              <a:rPr dirty="0" sz="1800">
                <a:latin typeface="Arial"/>
                <a:cs typeface="Arial"/>
              </a:rPr>
              <a:t>of</a:t>
            </a:r>
            <a:r>
              <a:rPr dirty="0" sz="1800" spc="-5">
                <a:latin typeface="Arial"/>
                <a:cs typeface="Arial"/>
              </a:rPr>
              <a:t> </a:t>
            </a:r>
            <a:r>
              <a:rPr dirty="0" sz="1800" spc="-30">
                <a:latin typeface="Arial"/>
                <a:cs typeface="Arial"/>
              </a:rPr>
              <a:t>LV)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1108690" y="6450076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898989"/>
                </a:solidFill>
                <a:latin typeface="Arial"/>
                <a:cs typeface="Arial"/>
              </a:rPr>
              <a:t>14</a:t>
            </a:r>
            <a:endParaRPr sz="1000">
              <a:latin typeface="Arial"/>
              <a:cs typeface="Arial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2146852" y="1552596"/>
            <a:ext cx="10045700" cy="4911090"/>
            <a:chOff x="2146852" y="1552596"/>
            <a:chExt cx="10045700" cy="4911090"/>
          </a:xfrm>
        </p:grpSpPr>
        <p:sp>
          <p:nvSpPr>
            <p:cNvPr id="4" name="object 4" descr=""/>
            <p:cNvSpPr/>
            <p:nvPr/>
          </p:nvSpPr>
          <p:spPr>
            <a:xfrm>
              <a:off x="2146852" y="5597718"/>
              <a:ext cx="10045700" cy="866140"/>
            </a:xfrm>
            <a:custGeom>
              <a:avLst/>
              <a:gdLst/>
              <a:ahLst/>
              <a:cxnLst/>
              <a:rect l="l" t="t" r="r" b="b"/>
              <a:pathLst>
                <a:path w="10045700" h="866139">
                  <a:moveTo>
                    <a:pt x="10045148" y="0"/>
                  </a:moveTo>
                  <a:lnTo>
                    <a:pt x="0" y="0"/>
                  </a:lnTo>
                  <a:lnTo>
                    <a:pt x="0" y="865756"/>
                  </a:lnTo>
                  <a:lnTo>
                    <a:pt x="10045148" y="865756"/>
                  </a:lnTo>
                  <a:lnTo>
                    <a:pt x="1004514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9069750" y="15573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238865" y="3979463"/>
              <a:ext cx="3328035" cy="76200"/>
            </a:xfrm>
            <a:custGeom>
              <a:avLst/>
              <a:gdLst/>
              <a:ahLst/>
              <a:cxnLst/>
              <a:rect l="l" t="t" r="r" b="b"/>
              <a:pathLst>
                <a:path w="3328034" h="76200">
                  <a:moveTo>
                    <a:pt x="3251344" y="47624"/>
                  </a:moveTo>
                  <a:lnTo>
                    <a:pt x="3251344" y="76199"/>
                  </a:lnTo>
                  <a:lnTo>
                    <a:pt x="3308494" y="47624"/>
                  </a:lnTo>
                  <a:lnTo>
                    <a:pt x="3251344" y="47624"/>
                  </a:lnTo>
                  <a:close/>
                </a:path>
                <a:path w="3328034" h="76200">
                  <a:moveTo>
                    <a:pt x="3251344" y="28574"/>
                  </a:moveTo>
                  <a:lnTo>
                    <a:pt x="3251344" y="47624"/>
                  </a:lnTo>
                  <a:lnTo>
                    <a:pt x="3264047" y="47624"/>
                  </a:lnTo>
                  <a:lnTo>
                    <a:pt x="3264047" y="28574"/>
                  </a:lnTo>
                  <a:lnTo>
                    <a:pt x="3251344" y="28574"/>
                  </a:lnTo>
                  <a:close/>
                </a:path>
                <a:path w="3328034" h="76200">
                  <a:moveTo>
                    <a:pt x="3251344" y="0"/>
                  </a:moveTo>
                  <a:lnTo>
                    <a:pt x="3251344" y="28574"/>
                  </a:lnTo>
                  <a:lnTo>
                    <a:pt x="3264047" y="28574"/>
                  </a:lnTo>
                  <a:lnTo>
                    <a:pt x="3264047" y="47624"/>
                  </a:lnTo>
                  <a:lnTo>
                    <a:pt x="3308497" y="47623"/>
                  </a:lnTo>
                  <a:lnTo>
                    <a:pt x="3327544" y="38099"/>
                  </a:lnTo>
                  <a:lnTo>
                    <a:pt x="3251344" y="0"/>
                  </a:lnTo>
                  <a:close/>
                </a:path>
                <a:path w="3328034" h="76200">
                  <a:moveTo>
                    <a:pt x="0" y="28573"/>
                  </a:moveTo>
                  <a:lnTo>
                    <a:pt x="0" y="47623"/>
                  </a:lnTo>
                  <a:lnTo>
                    <a:pt x="3251344" y="47624"/>
                  </a:lnTo>
                  <a:lnTo>
                    <a:pt x="3251344" y="28574"/>
                  </a:lnTo>
                  <a:lnTo>
                    <a:pt x="0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9067912" y="2330598"/>
              <a:ext cx="14604" cy="3374390"/>
            </a:xfrm>
            <a:custGeom>
              <a:avLst/>
              <a:gdLst/>
              <a:ahLst/>
              <a:cxnLst/>
              <a:rect l="l" t="t" r="r" b="b"/>
              <a:pathLst>
                <a:path w="14604" h="3374390">
                  <a:moveTo>
                    <a:pt x="0" y="0"/>
                  </a:moveTo>
                  <a:lnTo>
                    <a:pt x="14261" y="3373928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6735698" y="2854379"/>
            <a:ext cx="1579245" cy="637540"/>
          </a:xfrm>
          <a:prstGeom prst="rect">
            <a:avLst/>
          </a:prstGeom>
          <a:solidFill>
            <a:srgbClr val="FBE5D6"/>
          </a:solidFill>
        </p:spPr>
        <p:txBody>
          <a:bodyPr wrap="square" lIns="0" tIns="698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5"/>
              </a:spcBef>
            </a:pPr>
            <a:endParaRPr sz="135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1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25</a:t>
            </a:r>
            <a:endParaRPr sz="15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6735698" y="3702280"/>
            <a:ext cx="1579245" cy="637540"/>
          </a:xfrm>
          <a:prstGeom prst="rect">
            <a:avLst/>
          </a:prstGeom>
          <a:solidFill>
            <a:srgbClr val="F8CBAD"/>
          </a:solidFill>
        </p:spPr>
        <p:txBody>
          <a:bodyPr wrap="square" lIns="0" tIns="635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26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50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6723457" y="4539739"/>
            <a:ext cx="1579245" cy="637540"/>
          </a:xfrm>
          <a:prstGeom prst="rect">
            <a:avLst/>
          </a:prstGeom>
          <a:solidFill>
            <a:srgbClr val="F4B183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ct val="100000"/>
              </a:lnSpc>
            </a:pPr>
            <a:endParaRPr sz="14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51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-</a:t>
            </a:r>
            <a:r>
              <a:rPr dirty="0" sz="1500" spc="-10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75</a:t>
            </a:r>
            <a:endParaRPr sz="15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9597573" y="3440847"/>
            <a:ext cx="1988820" cy="1133475"/>
          </a:xfrm>
          <a:prstGeom prst="rect">
            <a:avLst/>
          </a:prstGeom>
          <a:solidFill>
            <a:srgbClr val="FFE699"/>
          </a:solidFill>
        </p:spPr>
        <p:txBody>
          <a:bodyPr wrap="square" lIns="0" tIns="19240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515"/>
              </a:spcBef>
            </a:pPr>
            <a:r>
              <a:rPr dirty="0" sz="1800" b="1">
                <a:latin typeface="Arial"/>
                <a:cs typeface="Arial"/>
              </a:rPr>
              <a:t>Scar</a:t>
            </a:r>
            <a:r>
              <a:rPr dirty="0" sz="1800" spc="-20" b="1">
                <a:latin typeface="Arial"/>
                <a:cs typeface="Arial"/>
              </a:rPr>
              <a:t> </a:t>
            </a:r>
            <a:r>
              <a:rPr dirty="0" sz="1800" spc="-10" b="1">
                <a:latin typeface="Arial"/>
                <a:cs typeface="Arial"/>
              </a:rPr>
              <a:t>Burden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55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(%</a:t>
            </a:r>
            <a:r>
              <a:rPr dirty="0" sz="1500" spc="-20">
                <a:latin typeface="Arial"/>
                <a:cs typeface="Arial"/>
              </a:rPr>
              <a:t> </a:t>
            </a:r>
            <a:r>
              <a:rPr dirty="0" sz="1500">
                <a:latin typeface="Arial"/>
                <a:cs typeface="Arial"/>
              </a:rPr>
              <a:t>of</a:t>
            </a:r>
            <a:r>
              <a:rPr dirty="0" sz="1500" spc="-15">
                <a:latin typeface="Arial"/>
                <a:cs typeface="Arial"/>
              </a:rPr>
              <a:t> </a:t>
            </a:r>
            <a:r>
              <a:rPr dirty="0" sz="1500" spc="-25">
                <a:latin typeface="Arial"/>
                <a:cs typeface="Arial"/>
              </a:rPr>
              <a:t>LV)</a:t>
            </a:r>
            <a:endParaRPr sz="15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912407" y="1328927"/>
            <a:ext cx="4595495" cy="3640454"/>
            <a:chOff x="912407" y="1328927"/>
            <a:chExt cx="4595495" cy="3640454"/>
          </a:xfrm>
        </p:grpSpPr>
        <p:pic>
          <p:nvPicPr>
            <p:cNvPr id="13" name="object 1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773424" y="1328927"/>
              <a:ext cx="1734312" cy="536448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18757" y="3086808"/>
              <a:ext cx="2014855" cy="1876425"/>
            </a:xfrm>
            <a:custGeom>
              <a:avLst/>
              <a:gdLst/>
              <a:ahLst/>
              <a:cxnLst/>
              <a:rect l="l" t="t" r="r" b="b"/>
              <a:pathLst>
                <a:path w="2014855" h="1876425">
                  <a:moveTo>
                    <a:pt x="0" y="938031"/>
                  </a:moveTo>
                  <a:lnTo>
                    <a:pt x="1232" y="891214"/>
                  </a:lnTo>
                  <a:lnTo>
                    <a:pt x="4892" y="844991"/>
                  </a:lnTo>
                  <a:lnTo>
                    <a:pt x="10921" y="799416"/>
                  </a:lnTo>
                  <a:lnTo>
                    <a:pt x="19261" y="754542"/>
                  </a:lnTo>
                  <a:lnTo>
                    <a:pt x="29855" y="710424"/>
                  </a:lnTo>
                  <a:lnTo>
                    <a:pt x="42645" y="667115"/>
                  </a:lnTo>
                  <a:lnTo>
                    <a:pt x="57574" y="624669"/>
                  </a:lnTo>
                  <a:lnTo>
                    <a:pt x="74583" y="583140"/>
                  </a:lnTo>
                  <a:lnTo>
                    <a:pt x="93615" y="542581"/>
                  </a:lnTo>
                  <a:lnTo>
                    <a:pt x="114613" y="503046"/>
                  </a:lnTo>
                  <a:lnTo>
                    <a:pt x="137518" y="464589"/>
                  </a:lnTo>
                  <a:lnTo>
                    <a:pt x="162272" y="427263"/>
                  </a:lnTo>
                  <a:lnTo>
                    <a:pt x="188819" y="391123"/>
                  </a:lnTo>
                  <a:lnTo>
                    <a:pt x="217101" y="356222"/>
                  </a:lnTo>
                  <a:lnTo>
                    <a:pt x="247059" y="322613"/>
                  </a:lnTo>
                  <a:lnTo>
                    <a:pt x="278636" y="290352"/>
                  </a:lnTo>
                  <a:lnTo>
                    <a:pt x="311775" y="259490"/>
                  </a:lnTo>
                  <a:lnTo>
                    <a:pt x="346417" y="230083"/>
                  </a:lnTo>
                  <a:lnTo>
                    <a:pt x="382505" y="202183"/>
                  </a:lnTo>
                  <a:lnTo>
                    <a:pt x="419981" y="175845"/>
                  </a:lnTo>
                  <a:lnTo>
                    <a:pt x="458788" y="151122"/>
                  </a:lnTo>
                  <a:lnTo>
                    <a:pt x="498867" y="128068"/>
                  </a:lnTo>
                  <a:lnTo>
                    <a:pt x="540162" y="106737"/>
                  </a:lnTo>
                  <a:lnTo>
                    <a:pt x="582614" y="87183"/>
                  </a:lnTo>
                  <a:lnTo>
                    <a:pt x="626165" y="69458"/>
                  </a:lnTo>
                  <a:lnTo>
                    <a:pt x="670759" y="53618"/>
                  </a:lnTo>
                  <a:lnTo>
                    <a:pt x="716337" y="39715"/>
                  </a:lnTo>
                  <a:lnTo>
                    <a:pt x="762841" y="27804"/>
                  </a:lnTo>
                  <a:lnTo>
                    <a:pt x="810214" y="17937"/>
                  </a:lnTo>
                  <a:lnTo>
                    <a:pt x="858399" y="10170"/>
                  </a:lnTo>
                  <a:lnTo>
                    <a:pt x="907336" y="4556"/>
                  </a:lnTo>
                  <a:lnTo>
                    <a:pt x="956970" y="1147"/>
                  </a:lnTo>
                  <a:lnTo>
                    <a:pt x="1007242" y="0"/>
                  </a:lnTo>
                  <a:lnTo>
                    <a:pt x="1057513" y="1147"/>
                  </a:lnTo>
                  <a:lnTo>
                    <a:pt x="1107147" y="4556"/>
                  </a:lnTo>
                  <a:lnTo>
                    <a:pt x="1156085" y="10170"/>
                  </a:lnTo>
                  <a:lnTo>
                    <a:pt x="1204269" y="17937"/>
                  </a:lnTo>
                  <a:lnTo>
                    <a:pt x="1251642" y="27804"/>
                  </a:lnTo>
                  <a:lnTo>
                    <a:pt x="1298147" y="39715"/>
                  </a:lnTo>
                  <a:lnTo>
                    <a:pt x="1343725" y="53618"/>
                  </a:lnTo>
                  <a:lnTo>
                    <a:pt x="1388318" y="69458"/>
                  </a:lnTo>
                  <a:lnTo>
                    <a:pt x="1431870" y="87183"/>
                  </a:lnTo>
                  <a:lnTo>
                    <a:pt x="1474322" y="106737"/>
                  </a:lnTo>
                  <a:lnTo>
                    <a:pt x="1515616" y="128068"/>
                  </a:lnTo>
                  <a:lnTo>
                    <a:pt x="1555696" y="151122"/>
                  </a:lnTo>
                  <a:lnTo>
                    <a:pt x="1594503" y="175845"/>
                  </a:lnTo>
                  <a:lnTo>
                    <a:pt x="1631979" y="202183"/>
                  </a:lnTo>
                  <a:lnTo>
                    <a:pt x="1668067" y="230083"/>
                  </a:lnTo>
                  <a:lnTo>
                    <a:pt x="1702709" y="259490"/>
                  </a:lnTo>
                  <a:lnTo>
                    <a:pt x="1735848" y="290352"/>
                  </a:lnTo>
                  <a:lnTo>
                    <a:pt x="1767425" y="322613"/>
                  </a:lnTo>
                  <a:lnTo>
                    <a:pt x="1797383" y="356222"/>
                  </a:lnTo>
                  <a:lnTo>
                    <a:pt x="1825664" y="391123"/>
                  </a:lnTo>
                  <a:lnTo>
                    <a:pt x="1852211" y="427263"/>
                  </a:lnTo>
                  <a:lnTo>
                    <a:pt x="1876966" y="464589"/>
                  </a:lnTo>
                  <a:lnTo>
                    <a:pt x="1899871" y="503046"/>
                  </a:lnTo>
                  <a:lnTo>
                    <a:pt x="1920869" y="542581"/>
                  </a:lnTo>
                  <a:lnTo>
                    <a:pt x="1939901" y="583140"/>
                  </a:lnTo>
                  <a:lnTo>
                    <a:pt x="1956910" y="624669"/>
                  </a:lnTo>
                  <a:lnTo>
                    <a:pt x="1971839" y="667115"/>
                  </a:lnTo>
                  <a:lnTo>
                    <a:pt x="1984629" y="710424"/>
                  </a:lnTo>
                  <a:lnTo>
                    <a:pt x="1995223" y="754542"/>
                  </a:lnTo>
                  <a:lnTo>
                    <a:pt x="2003563" y="799416"/>
                  </a:lnTo>
                  <a:lnTo>
                    <a:pt x="2009592" y="844991"/>
                  </a:lnTo>
                  <a:lnTo>
                    <a:pt x="2013252" y="891214"/>
                  </a:lnTo>
                  <a:lnTo>
                    <a:pt x="2014485" y="938031"/>
                  </a:lnTo>
                  <a:lnTo>
                    <a:pt x="2013252" y="984848"/>
                  </a:lnTo>
                  <a:lnTo>
                    <a:pt x="2009592" y="1031071"/>
                  </a:lnTo>
                  <a:lnTo>
                    <a:pt x="2003563" y="1076646"/>
                  </a:lnTo>
                  <a:lnTo>
                    <a:pt x="1995223" y="1121520"/>
                  </a:lnTo>
                  <a:lnTo>
                    <a:pt x="1984629" y="1165638"/>
                  </a:lnTo>
                  <a:lnTo>
                    <a:pt x="1971839" y="1208947"/>
                  </a:lnTo>
                  <a:lnTo>
                    <a:pt x="1956910" y="1251393"/>
                  </a:lnTo>
                  <a:lnTo>
                    <a:pt x="1939901" y="1292922"/>
                  </a:lnTo>
                  <a:lnTo>
                    <a:pt x="1920869" y="1333481"/>
                  </a:lnTo>
                  <a:lnTo>
                    <a:pt x="1899871" y="1373016"/>
                  </a:lnTo>
                  <a:lnTo>
                    <a:pt x="1876966" y="1411473"/>
                  </a:lnTo>
                  <a:lnTo>
                    <a:pt x="1852211" y="1448799"/>
                  </a:lnTo>
                  <a:lnTo>
                    <a:pt x="1825664" y="1484939"/>
                  </a:lnTo>
                  <a:lnTo>
                    <a:pt x="1797383" y="1519840"/>
                  </a:lnTo>
                  <a:lnTo>
                    <a:pt x="1767425" y="1553449"/>
                  </a:lnTo>
                  <a:lnTo>
                    <a:pt x="1735848" y="1585710"/>
                  </a:lnTo>
                  <a:lnTo>
                    <a:pt x="1702709" y="1616572"/>
                  </a:lnTo>
                  <a:lnTo>
                    <a:pt x="1668067" y="1645979"/>
                  </a:lnTo>
                  <a:lnTo>
                    <a:pt x="1631979" y="1673879"/>
                  </a:lnTo>
                  <a:lnTo>
                    <a:pt x="1594503" y="1700217"/>
                  </a:lnTo>
                  <a:lnTo>
                    <a:pt x="1555696" y="1724940"/>
                  </a:lnTo>
                  <a:lnTo>
                    <a:pt x="1515616" y="1747994"/>
                  </a:lnTo>
                  <a:lnTo>
                    <a:pt x="1474322" y="1769325"/>
                  </a:lnTo>
                  <a:lnTo>
                    <a:pt x="1431870" y="1788880"/>
                  </a:lnTo>
                  <a:lnTo>
                    <a:pt x="1388318" y="1806604"/>
                  </a:lnTo>
                  <a:lnTo>
                    <a:pt x="1343725" y="1822444"/>
                  </a:lnTo>
                  <a:lnTo>
                    <a:pt x="1298147" y="1836347"/>
                  </a:lnTo>
                  <a:lnTo>
                    <a:pt x="1251642" y="1848259"/>
                  </a:lnTo>
                  <a:lnTo>
                    <a:pt x="1204269" y="1858125"/>
                  </a:lnTo>
                  <a:lnTo>
                    <a:pt x="1156085" y="1865892"/>
                  </a:lnTo>
                  <a:lnTo>
                    <a:pt x="1107147" y="1871506"/>
                  </a:lnTo>
                  <a:lnTo>
                    <a:pt x="1057513" y="1874915"/>
                  </a:lnTo>
                  <a:lnTo>
                    <a:pt x="1007242" y="1876063"/>
                  </a:lnTo>
                  <a:lnTo>
                    <a:pt x="956970" y="1874915"/>
                  </a:lnTo>
                  <a:lnTo>
                    <a:pt x="907336" y="1871506"/>
                  </a:lnTo>
                  <a:lnTo>
                    <a:pt x="858399" y="1865892"/>
                  </a:lnTo>
                  <a:lnTo>
                    <a:pt x="810214" y="1858125"/>
                  </a:lnTo>
                  <a:lnTo>
                    <a:pt x="762841" y="1848259"/>
                  </a:lnTo>
                  <a:lnTo>
                    <a:pt x="716337" y="1836347"/>
                  </a:lnTo>
                  <a:lnTo>
                    <a:pt x="670759" y="1822444"/>
                  </a:lnTo>
                  <a:lnTo>
                    <a:pt x="626165" y="1806604"/>
                  </a:lnTo>
                  <a:lnTo>
                    <a:pt x="582614" y="1788880"/>
                  </a:lnTo>
                  <a:lnTo>
                    <a:pt x="540162" y="1769325"/>
                  </a:lnTo>
                  <a:lnTo>
                    <a:pt x="498867" y="1747994"/>
                  </a:lnTo>
                  <a:lnTo>
                    <a:pt x="458788" y="1724940"/>
                  </a:lnTo>
                  <a:lnTo>
                    <a:pt x="419981" y="1700217"/>
                  </a:lnTo>
                  <a:lnTo>
                    <a:pt x="382505" y="1673879"/>
                  </a:lnTo>
                  <a:lnTo>
                    <a:pt x="346417" y="1645979"/>
                  </a:lnTo>
                  <a:lnTo>
                    <a:pt x="311775" y="1616572"/>
                  </a:lnTo>
                  <a:lnTo>
                    <a:pt x="278636" y="1585710"/>
                  </a:lnTo>
                  <a:lnTo>
                    <a:pt x="247059" y="1553449"/>
                  </a:lnTo>
                  <a:lnTo>
                    <a:pt x="217101" y="1519840"/>
                  </a:lnTo>
                  <a:lnTo>
                    <a:pt x="188819" y="1484939"/>
                  </a:lnTo>
                  <a:lnTo>
                    <a:pt x="162272" y="1448799"/>
                  </a:lnTo>
                  <a:lnTo>
                    <a:pt x="137518" y="1411473"/>
                  </a:lnTo>
                  <a:lnTo>
                    <a:pt x="114613" y="1373016"/>
                  </a:lnTo>
                  <a:lnTo>
                    <a:pt x="93615" y="1333481"/>
                  </a:lnTo>
                  <a:lnTo>
                    <a:pt x="74583" y="1292922"/>
                  </a:lnTo>
                  <a:lnTo>
                    <a:pt x="57574" y="1251393"/>
                  </a:lnTo>
                  <a:lnTo>
                    <a:pt x="42645" y="1208947"/>
                  </a:lnTo>
                  <a:lnTo>
                    <a:pt x="29855" y="1165638"/>
                  </a:lnTo>
                  <a:lnTo>
                    <a:pt x="19261" y="1121520"/>
                  </a:lnTo>
                  <a:lnTo>
                    <a:pt x="10921" y="1076646"/>
                  </a:lnTo>
                  <a:lnTo>
                    <a:pt x="4892" y="1031071"/>
                  </a:lnTo>
                  <a:lnTo>
                    <a:pt x="1232" y="984848"/>
                  </a:lnTo>
                  <a:lnTo>
                    <a:pt x="0" y="938031"/>
                  </a:lnTo>
                  <a:close/>
                </a:path>
              </a:pathLst>
            </a:custGeom>
            <a:ln w="1270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645151" y="1354835"/>
            <a:ext cx="190182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3DA8AA"/>
                </a:solidFill>
                <a:latin typeface="Arial"/>
                <a:cs typeface="Arial"/>
              </a:rPr>
              <a:t>Segmental</a:t>
            </a:r>
            <a:r>
              <a:rPr dirty="0" sz="2000" spc="-40" b="1">
                <a:solidFill>
                  <a:srgbClr val="3DA8AA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3DA8AA"/>
                </a:solidFill>
                <a:latin typeface="Arial"/>
                <a:cs typeface="Arial"/>
              </a:rPr>
              <a:t>scar</a:t>
            </a:r>
            <a:endParaRPr sz="20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1363230" y="3695700"/>
            <a:ext cx="112585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40767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latin typeface="Arial"/>
                <a:cs typeface="Arial"/>
              </a:rPr>
              <a:t>All </a:t>
            </a:r>
            <a:r>
              <a:rPr dirty="0" sz="2000" spc="-10">
                <a:latin typeface="Arial"/>
                <a:cs typeface="Arial"/>
              </a:rPr>
              <a:t>segments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6051495" y="1137353"/>
            <a:ext cx="5179060" cy="5176520"/>
            <a:chOff x="6051495" y="1137353"/>
            <a:chExt cx="5179060" cy="5176520"/>
          </a:xfrm>
        </p:grpSpPr>
        <p:sp>
          <p:nvSpPr>
            <p:cNvPr id="18" name="object 18" descr=""/>
            <p:cNvSpPr/>
            <p:nvPr/>
          </p:nvSpPr>
          <p:spPr>
            <a:xfrm>
              <a:off x="6056257" y="1557359"/>
              <a:ext cx="0" cy="4751705"/>
            </a:xfrm>
            <a:custGeom>
              <a:avLst/>
              <a:gdLst/>
              <a:ahLst/>
              <a:cxnLst/>
              <a:rect l="l" t="t" r="r" b="b"/>
              <a:pathLst>
                <a:path w="0" h="4751705">
                  <a:moveTo>
                    <a:pt x="0" y="0"/>
                  </a:moveTo>
                  <a:lnTo>
                    <a:pt x="1" y="4751491"/>
                  </a:lnTo>
                </a:path>
              </a:pathLst>
            </a:custGeom>
            <a:ln w="9525">
              <a:solidFill>
                <a:srgbClr val="4472C4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9071569" y="3977542"/>
              <a:ext cx="530225" cy="76200"/>
            </a:xfrm>
            <a:custGeom>
              <a:avLst/>
              <a:gdLst/>
              <a:ahLst/>
              <a:cxnLst/>
              <a:rect l="l" t="t" r="r" b="b"/>
              <a:pathLst>
                <a:path w="530225" h="76200">
                  <a:moveTo>
                    <a:pt x="453605" y="47624"/>
                  </a:moveTo>
                  <a:lnTo>
                    <a:pt x="453544" y="76200"/>
                  </a:lnTo>
                  <a:lnTo>
                    <a:pt x="510945" y="47651"/>
                  </a:lnTo>
                  <a:lnTo>
                    <a:pt x="466305" y="47651"/>
                  </a:lnTo>
                  <a:lnTo>
                    <a:pt x="453605" y="47624"/>
                  </a:lnTo>
                  <a:close/>
                </a:path>
                <a:path w="530225" h="76200">
                  <a:moveTo>
                    <a:pt x="453645" y="28574"/>
                  </a:moveTo>
                  <a:lnTo>
                    <a:pt x="453605" y="47624"/>
                  </a:lnTo>
                  <a:lnTo>
                    <a:pt x="466305" y="47651"/>
                  </a:lnTo>
                  <a:lnTo>
                    <a:pt x="466345" y="28601"/>
                  </a:lnTo>
                  <a:lnTo>
                    <a:pt x="453645" y="28574"/>
                  </a:lnTo>
                  <a:close/>
                </a:path>
                <a:path w="530225" h="76200">
                  <a:moveTo>
                    <a:pt x="453706" y="0"/>
                  </a:moveTo>
                  <a:lnTo>
                    <a:pt x="453645" y="28574"/>
                  </a:lnTo>
                  <a:lnTo>
                    <a:pt x="466345" y="28601"/>
                  </a:lnTo>
                  <a:lnTo>
                    <a:pt x="466305" y="47651"/>
                  </a:lnTo>
                  <a:lnTo>
                    <a:pt x="510945" y="47651"/>
                  </a:lnTo>
                  <a:lnTo>
                    <a:pt x="529826" y="38261"/>
                  </a:lnTo>
                  <a:lnTo>
                    <a:pt x="453706" y="0"/>
                  </a:lnTo>
                  <a:close/>
                </a:path>
                <a:path w="530225" h="76200">
                  <a:moveTo>
                    <a:pt x="39" y="27613"/>
                  </a:moveTo>
                  <a:lnTo>
                    <a:pt x="0" y="46663"/>
                  </a:lnTo>
                  <a:lnTo>
                    <a:pt x="453605" y="47624"/>
                  </a:lnTo>
                  <a:lnTo>
                    <a:pt x="453645" y="28574"/>
                  </a:lnTo>
                  <a:lnTo>
                    <a:pt x="39" y="2761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079865" y="4896338"/>
              <a:ext cx="1050876" cy="120373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8314376" y="3177720"/>
              <a:ext cx="753745" cy="0"/>
            </a:xfrm>
            <a:custGeom>
              <a:avLst/>
              <a:gdLst/>
              <a:ahLst/>
              <a:cxnLst/>
              <a:rect l="l" t="t" r="r" b="b"/>
              <a:pathLst>
                <a:path w="753745" h="0">
                  <a:moveTo>
                    <a:pt x="0" y="0"/>
                  </a:moveTo>
                  <a:lnTo>
                    <a:pt x="75353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8299136" y="4841897"/>
              <a:ext cx="767715" cy="0"/>
            </a:xfrm>
            <a:custGeom>
              <a:avLst/>
              <a:gdLst/>
              <a:ahLst/>
              <a:cxnLst/>
              <a:rect l="l" t="t" r="r" b="b"/>
              <a:pathLst>
                <a:path w="767715" h="0">
                  <a:moveTo>
                    <a:pt x="0" y="0"/>
                  </a:moveTo>
                  <a:lnTo>
                    <a:pt x="76739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8314376" y="4014680"/>
              <a:ext cx="775970" cy="0"/>
            </a:xfrm>
            <a:custGeom>
              <a:avLst/>
              <a:gdLst/>
              <a:ahLst/>
              <a:cxnLst/>
              <a:rect l="l" t="t" r="r" b="b"/>
              <a:pathLst>
                <a:path w="775970" h="0">
                  <a:moveTo>
                    <a:pt x="0" y="0"/>
                  </a:moveTo>
                  <a:lnTo>
                    <a:pt x="775907" y="1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8300516" y="5704527"/>
              <a:ext cx="788035" cy="0"/>
            </a:xfrm>
            <a:custGeom>
              <a:avLst/>
              <a:gdLst/>
              <a:ahLst/>
              <a:cxnLst/>
              <a:rect l="l" t="t" r="r" b="b"/>
              <a:pathLst>
                <a:path w="788034" h="0">
                  <a:moveTo>
                    <a:pt x="0" y="0"/>
                  </a:moveTo>
                  <a:lnTo>
                    <a:pt x="787601" y="0"/>
                  </a:lnTo>
                </a:path>
              </a:pathLst>
            </a:custGeom>
            <a:ln w="190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9781241" y="1143703"/>
              <a:ext cx="1442720" cy="1325880"/>
            </a:xfrm>
            <a:custGeom>
              <a:avLst/>
              <a:gdLst/>
              <a:ahLst/>
              <a:cxnLst/>
              <a:rect l="l" t="t" r="r" b="b"/>
              <a:pathLst>
                <a:path w="1442720" h="1325880">
                  <a:moveTo>
                    <a:pt x="0" y="662781"/>
                  </a:moveTo>
                  <a:lnTo>
                    <a:pt x="1664" y="617402"/>
                  </a:lnTo>
                  <a:lnTo>
                    <a:pt x="6584" y="572845"/>
                  </a:lnTo>
                  <a:lnTo>
                    <a:pt x="14653" y="529207"/>
                  </a:lnTo>
                  <a:lnTo>
                    <a:pt x="25764" y="486587"/>
                  </a:lnTo>
                  <a:lnTo>
                    <a:pt x="39809" y="445084"/>
                  </a:lnTo>
                  <a:lnTo>
                    <a:pt x="56681" y="404796"/>
                  </a:lnTo>
                  <a:lnTo>
                    <a:pt x="76272" y="365823"/>
                  </a:lnTo>
                  <a:lnTo>
                    <a:pt x="98475" y="328262"/>
                  </a:lnTo>
                  <a:lnTo>
                    <a:pt x="123183" y="292213"/>
                  </a:lnTo>
                  <a:lnTo>
                    <a:pt x="150287" y="257775"/>
                  </a:lnTo>
                  <a:lnTo>
                    <a:pt x="179681" y="225045"/>
                  </a:lnTo>
                  <a:lnTo>
                    <a:pt x="211257" y="194124"/>
                  </a:lnTo>
                  <a:lnTo>
                    <a:pt x="244908" y="165108"/>
                  </a:lnTo>
                  <a:lnTo>
                    <a:pt x="280527" y="138098"/>
                  </a:lnTo>
                  <a:lnTo>
                    <a:pt x="318005" y="113192"/>
                  </a:lnTo>
                  <a:lnTo>
                    <a:pt x="357235" y="90489"/>
                  </a:lnTo>
                  <a:lnTo>
                    <a:pt x="398111" y="70086"/>
                  </a:lnTo>
                  <a:lnTo>
                    <a:pt x="440524" y="52084"/>
                  </a:lnTo>
                  <a:lnTo>
                    <a:pt x="484368" y="36581"/>
                  </a:lnTo>
                  <a:lnTo>
                    <a:pt x="529534" y="23675"/>
                  </a:lnTo>
                  <a:lnTo>
                    <a:pt x="575916" y="13465"/>
                  </a:lnTo>
                  <a:lnTo>
                    <a:pt x="623406" y="6050"/>
                  </a:lnTo>
                  <a:lnTo>
                    <a:pt x="671896" y="1529"/>
                  </a:lnTo>
                  <a:lnTo>
                    <a:pt x="721279" y="0"/>
                  </a:lnTo>
                  <a:lnTo>
                    <a:pt x="770662" y="1529"/>
                  </a:lnTo>
                  <a:lnTo>
                    <a:pt x="819152" y="6050"/>
                  </a:lnTo>
                  <a:lnTo>
                    <a:pt x="866642" y="13465"/>
                  </a:lnTo>
                  <a:lnTo>
                    <a:pt x="913024" y="23675"/>
                  </a:lnTo>
                  <a:lnTo>
                    <a:pt x="958190" y="36581"/>
                  </a:lnTo>
                  <a:lnTo>
                    <a:pt x="1002033" y="52084"/>
                  </a:lnTo>
                  <a:lnTo>
                    <a:pt x="1044447" y="70086"/>
                  </a:lnTo>
                  <a:lnTo>
                    <a:pt x="1085323" y="90489"/>
                  </a:lnTo>
                  <a:lnTo>
                    <a:pt x="1124553" y="113192"/>
                  </a:lnTo>
                  <a:lnTo>
                    <a:pt x="1162031" y="138098"/>
                  </a:lnTo>
                  <a:lnTo>
                    <a:pt x="1197650" y="165108"/>
                  </a:lnTo>
                  <a:lnTo>
                    <a:pt x="1231301" y="194124"/>
                  </a:lnTo>
                  <a:lnTo>
                    <a:pt x="1262877" y="225045"/>
                  </a:lnTo>
                  <a:lnTo>
                    <a:pt x="1292271" y="257775"/>
                  </a:lnTo>
                  <a:lnTo>
                    <a:pt x="1319375" y="292213"/>
                  </a:lnTo>
                  <a:lnTo>
                    <a:pt x="1344083" y="328262"/>
                  </a:lnTo>
                  <a:lnTo>
                    <a:pt x="1366286" y="365823"/>
                  </a:lnTo>
                  <a:lnTo>
                    <a:pt x="1385877" y="404796"/>
                  </a:lnTo>
                  <a:lnTo>
                    <a:pt x="1402749" y="445084"/>
                  </a:lnTo>
                  <a:lnTo>
                    <a:pt x="1416794" y="486587"/>
                  </a:lnTo>
                  <a:lnTo>
                    <a:pt x="1427905" y="529207"/>
                  </a:lnTo>
                  <a:lnTo>
                    <a:pt x="1435974" y="572845"/>
                  </a:lnTo>
                  <a:lnTo>
                    <a:pt x="1440895" y="617402"/>
                  </a:lnTo>
                  <a:lnTo>
                    <a:pt x="1442559" y="662781"/>
                  </a:lnTo>
                  <a:lnTo>
                    <a:pt x="1440895" y="708159"/>
                  </a:lnTo>
                  <a:lnTo>
                    <a:pt x="1435974" y="752716"/>
                  </a:lnTo>
                  <a:lnTo>
                    <a:pt x="1427905" y="796354"/>
                  </a:lnTo>
                  <a:lnTo>
                    <a:pt x="1416794" y="838974"/>
                  </a:lnTo>
                  <a:lnTo>
                    <a:pt x="1402749" y="880477"/>
                  </a:lnTo>
                  <a:lnTo>
                    <a:pt x="1385877" y="920765"/>
                  </a:lnTo>
                  <a:lnTo>
                    <a:pt x="1366286" y="959738"/>
                  </a:lnTo>
                  <a:lnTo>
                    <a:pt x="1344083" y="997299"/>
                  </a:lnTo>
                  <a:lnTo>
                    <a:pt x="1319375" y="1033348"/>
                  </a:lnTo>
                  <a:lnTo>
                    <a:pt x="1292271" y="1067786"/>
                  </a:lnTo>
                  <a:lnTo>
                    <a:pt x="1262877" y="1100516"/>
                  </a:lnTo>
                  <a:lnTo>
                    <a:pt x="1231301" y="1131438"/>
                  </a:lnTo>
                  <a:lnTo>
                    <a:pt x="1197650" y="1160453"/>
                  </a:lnTo>
                  <a:lnTo>
                    <a:pt x="1162031" y="1187463"/>
                  </a:lnTo>
                  <a:lnTo>
                    <a:pt x="1124553" y="1212369"/>
                  </a:lnTo>
                  <a:lnTo>
                    <a:pt x="1085323" y="1235073"/>
                  </a:lnTo>
                  <a:lnTo>
                    <a:pt x="1044447" y="1255475"/>
                  </a:lnTo>
                  <a:lnTo>
                    <a:pt x="1002033" y="1273477"/>
                  </a:lnTo>
                  <a:lnTo>
                    <a:pt x="958190" y="1288980"/>
                  </a:lnTo>
                  <a:lnTo>
                    <a:pt x="913024" y="1301886"/>
                  </a:lnTo>
                  <a:lnTo>
                    <a:pt x="866642" y="1312096"/>
                  </a:lnTo>
                  <a:lnTo>
                    <a:pt x="819152" y="1319511"/>
                  </a:lnTo>
                  <a:lnTo>
                    <a:pt x="770662" y="1324032"/>
                  </a:lnTo>
                  <a:lnTo>
                    <a:pt x="721279" y="1325562"/>
                  </a:lnTo>
                  <a:lnTo>
                    <a:pt x="671896" y="1324032"/>
                  </a:lnTo>
                  <a:lnTo>
                    <a:pt x="623406" y="1319511"/>
                  </a:lnTo>
                  <a:lnTo>
                    <a:pt x="575916" y="1312096"/>
                  </a:lnTo>
                  <a:lnTo>
                    <a:pt x="529534" y="1301886"/>
                  </a:lnTo>
                  <a:lnTo>
                    <a:pt x="484368" y="1288980"/>
                  </a:lnTo>
                  <a:lnTo>
                    <a:pt x="440524" y="1273477"/>
                  </a:lnTo>
                  <a:lnTo>
                    <a:pt x="398111" y="1255475"/>
                  </a:lnTo>
                  <a:lnTo>
                    <a:pt x="357235" y="1235073"/>
                  </a:lnTo>
                  <a:lnTo>
                    <a:pt x="318005" y="1212369"/>
                  </a:lnTo>
                  <a:lnTo>
                    <a:pt x="280527" y="1187463"/>
                  </a:lnTo>
                  <a:lnTo>
                    <a:pt x="244908" y="1160453"/>
                  </a:lnTo>
                  <a:lnTo>
                    <a:pt x="211257" y="1131438"/>
                  </a:lnTo>
                  <a:lnTo>
                    <a:pt x="179681" y="1100516"/>
                  </a:lnTo>
                  <a:lnTo>
                    <a:pt x="150287" y="1067786"/>
                  </a:lnTo>
                  <a:lnTo>
                    <a:pt x="123183" y="1033348"/>
                  </a:lnTo>
                  <a:lnTo>
                    <a:pt x="98475" y="997299"/>
                  </a:lnTo>
                  <a:lnTo>
                    <a:pt x="76272" y="959738"/>
                  </a:lnTo>
                  <a:lnTo>
                    <a:pt x="56681" y="920765"/>
                  </a:lnTo>
                  <a:lnTo>
                    <a:pt x="39809" y="880477"/>
                  </a:lnTo>
                  <a:lnTo>
                    <a:pt x="25764" y="838974"/>
                  </a:lnTo>
                  <a:lnTo>
                    <a:pt x="14653" y="796354"/>
                  </a:lnTo>
                  <a:lnTo>
                    <a:pt x="6584" y="752716"/>
                  </a:lnTo>
                  <a:lnTo>
                    <a:pt x="1664" y="708159"/>
                  </a:lnTo>
                  <a:lnTo>
                    <a:pt x="0" y="662781"/>
                  </a:lnTo>
                  <a:close/>
                </a:path>
              </a:pathLst>
            </a:custGeom>
            <a:ln w="12700">
              <a:solidFill>
                <a:srgbClr val="3B3838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10134220" y="1548891"/>
            <a:ext cx="737235" cy="5130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1600" spc="-25">
                <a:latin typeface="Arial"/>
                <a:cs typeface="Arial"/>
              </a:rPr>
              <a:t>478</a:t>
            </a:r>
            <a:endParaRPr sz="16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</a:pPr>
            <a:r>
              <a:rPr dirty="0" sz="1600" spc="-10">
                <a:latin typeface="Arial"/>
                <a:cs typeface="Arial"/>
              </a:rPr>
              <a:t>patients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6725075" y="5385807"/>
            <a:ext cx="1575435" cy="637540"/>
          </a:xfrm>
          <a:prstGeom prst="rect">
            <a:avLst/>
          </a:prstGeom>
          <a:solidFill>
            <a:srgbClr val="C55A11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400">
              <a:latin typeface="Times New Roman"/>
              <a:cs typeface="Times New Roman"/>
            </a:endParaRPr>
          </a:p>
          <a:p>
            <a:pPr marL="441325">
              <a:lnSpc>
                <a:spcPct val="100000"/>
              </a:lnSpc>
            </a:pP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76</a:t>
            </a:r>
            <a:r>
              <a:rPr dirty="0" sz="15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>
                <a:solidFill>
                  <a:srgbClr val="FFFFFF"/>
                </a:solidFill>
                <a:latin typeface="Arial"/>
                <a:cs typeface="Arial"/>
              </a:rPr>
              <a:t>-</a:t>
            </a:r>
            <a:r>
              <a:rPr dirty="0" sz="15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500" spc="-25">
                <a:solidFill>
                  <a:srgbClr val="FFFFFF"/>
                </a:solidFill>
                <a:latin typeface="Arial"/>
                <a:cs typeface="Arial"/>
              </a:rPr>
              <a:t>100</a:t>
            </a:r>
            <a:endParaRPr sz="1500">
              <a:latin typeface="Arial"/>
              <a:cs typeface="Arial"/>
            </a:endParaRPr>
          </a:p>
        </p:txBody>
      </p:sp>
      <p:sp>
        <p:nvSpPr>
          <p:cNvPr id="28" name="object 28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3DA8AA"/>
          </a:solidFill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Characterization:</a:t>
            </a:r>
            <a:r>
              <a:rPr dirty="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dirty="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Burden</a:t>
            </a:r>
          </a:p>
        </p:txBody>
      </p:sp>
      <p:sp>
        <p:nvSpPr>
          <p:cNvPr id="29" name="object 29" descr=""/>
          <p:cNvSpPr txBox="1"/>
          <p:nvPr/>
        </p:nvSpPr>
        <p:spPr>
          <a:xfrm>
            <a:off x="6723457" y="2011879"/>
            <a:ext cx="1579245" cy="637540"/>
          </a:xfrm>
          <a:prstGeom prst="rect">
            <a:avLst/>
          </a:prstGeom>
          <a:solidFill>
            <a:srgbClr val="FBE5D6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400">
              <a:latin typeface="Times New Roman"/>
              <a:cs typeface="Times New Roman"/>
            </a:endParaRPr>
          </a:p>
          <a:p>
            <a:pPr algn="ctr" marL="635">
              <a:lnSpc>
                <a:spcPct val="100000"/>
              </a:lnSpc>
            </a:pPr>
            <a:r>
              <a:rPr dirty="0" sz="1500">
                <a:latin typeface="Arial"/>
                <a:cs typeface="Arial"/>
              </a:rPr>
              <a:t>0</a:t>
            </a:r>
            <a:endParaRPr sz="1500">
              <a:latin typeface="Arial"/>
              <a:cs typeface="Arial"/>
            </a:endParaRPr>
          </a:p>
        </p:txBody>
      </p:sp>
      <p:sp>
        <p:nvSpPr>
          <p:cNvPr id="30" name="object 30" descr=""/>
          <p:cNvSpPr/>
          <p:nvPr/>
        </p:nvSpPr>
        <p:spPr>
          <a:xfrm>
            <a:off x="8299136" y="2330598"/>
            <a:ext cx="775970" cy="0"/>
          </a:xfrm>
          <a:custGeom>
            <a:avLst/>
            <a:gdLst/>
            <a:ahLst/>
            <a:cxnLst/>
            <a:rect l="l" t="t" r="r" b="b"/>
            <a:pathLst>
              <a:path w="775970" h="0">
                <a:moveTo>
                  <a:pt x="0" y="0"/>
                </a:moveTo>
                <a:lnTo>
                  <a:pt x="775907" y="1"/>
                </a:lnTo>
              </a:path>
            </a:pathLst>
          </a:custGeom>
          <a:ln w="190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425645" y="35559"/>
            <a:ext cx="1684107" cy="1605288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636711" y="1327223"/>
            <a:ext cx="311150" cy="24257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51435" rIns="0" bIns="0" rtlCol="0" vert="horz">
            <a:spAutoFit/>
          </a:bodyPr>
          <a:lstStyle/>
          <a:p>
            <a:pPr marL="86360" marR="22860" indent="-56515">
              <a:lnSpc>
                <a:spcPct val="102899"/>
              </a:lnSpc>
              <a:spcBef>
                <a:spcPts val="405"/>
              </a:spcBef>
            </a:pPr>
            <a:r>
              <a:rPr dirty="0" sz="5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50" spc="-1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5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163005" y="949791"/>
            <a:ext cx="205104" cy="179705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00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100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574609" y="1315332"/>
            <a:ext cx="342265" cy="24257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8740" marR="49530" indent="-57785">
              <a:lnSpc>
                <a:spcPct val="102899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sp>
        <p:nvSpPr>
          <p:cNvPr id="6" name="object 6" descr=""/>
          <p:cNvSpPr/>
          <p:nvPr/>
        </p:nvSpPr>
        <p:spPr>
          <a:xfrm>
            <a:off x="1007550" y="1742267"/>
            <a:ext cx="4044950" cy="4216400"/>
          </a:xfrm>
          <a:custGeom>
            <a:avLst/>
            <a:gdLst/>
            <a:ahLst/>
            <a:cxnLst/>
            <a:rect l="l" t="t" r="r" b="b"/>
            <a:pathLst>
              <a:path w="4044950" h="4216400">
                <a:moveTo>
                  <a:pt x="0" y="674163"/>
                </a:moveTo>
                <a:lnTo>
                  <a:pt x="1692" y="626017"/>
                </a:lnTo>
                <a:lnTo>
                  <a:pt x="6694" y="578784"/>
                </a:lnTo>
                <a:lnTo>
                  <a:pt x="14892" y="532580"/>
                </a:lnTo>
                <a:lnTo>
                  <a:pt x="26170" y="487517"/>
                </a:lnTo>
                <a:lnTo>
                  <a:pt x="40416" y="443710"/>
                </a:lnTo>
                <a:lnTo>
                  <a:pt x="57515" y="401273"/>
                </a:lnTo>
                <a:lnTo>
                  <a:pt x="77352" y="360321"/>
                </a:lnTo>
                <a:lnTo>
                  <a:pt x="99815" y="320966"/>
                </a:lnTo>
                <a:lnTo>
                  <a:pt x="124788" y="283324"/>
                </a:lnTo>
                <a:lnTo>
                  <a:pt x="152158" y="247508"/>
                </a:lnTo>
                <a:lnTo>
                  <a:pt x="181811" y="213632"/>
                </a:lnTo>
                <a:lnTo>
                  <a:pt x="213632" y="181811"/>
                </a:lnTo>
                <a:lnTo>
                  <a:pt x="247508" y="152158"/>
                </a:lnTo>
                <a:lnTo>
                  <a:pt x="283324" y="124788"/>
                </a:lnTo>
                <a:lnTo>
                  <a:pt x="320966" y="99815"/>
                </a:lnTo>
                <a:lnTo>
                  <a:pt x="360321" y="77352"/>
                </a:lnTo>
                <a:lnTo>
                  <a:pt x="401274" y="57515"/>
                </a:lnTo>
                <a:lnTo>
                  <a:pt x="443710" y="40416"/>
                </a:lnTo>
                <a:lnTo>
                  <a:pt x="487517" y="26170"/>
                </a:lnTo>
                <a:lnTo>
                  <a:pt x="532580" y="14892"/>
                </a:lnTo>
                <a:lnTo>
                  <a:pt x="578785" y="6694"/>
                </a:lnTo>
                <a:lnTo>
                  <a:pt x="626017" y="1692"/>
                </a:lnTo>
                <a:lnTo>
                  <a:pt x="674163" y="0"/>
                </a:lnTo>
                <a:lnTo>
                  <a:pt x="3370734" y="0"/>
                </a:lnTo>
                <a:lnTo>
                  <a:pt x="3418880" y="1692"/>
                </a:lnTo>
                <a:lnTo>
                  <a:pt x="3466112" y="6694"/>
                </a:lnTo>
                <a:lnTo>
                  <a:pt x="3512316" y="14892"/>
                </a:lnTo>
                <a:lnTo>
                  <a:pt x="3557379" y="26170"/>
                </a:lnTo>
                <a:lnTo>
                  <a:pt x="3601186" y="40416"/>
                </a:lnTo>
                <a:lnTo>
                  <a:pt x="3643623" y="57515"/>
                </a:lnTo>
                <a:lnTo>
                  <a:pt x="3684576" y="77352"/>
                </a:lnTo>
                <a:lnTo>
                  <a:pt x="3723930" y="99815"/>
                </a:lnTo>
                <a:lnTo>
                  <a:pt x="3761573" y="124788"/>
                </a:lnTo>
                <a:lnTo>
                  <a:pt x="3797389" y="152158"/>
                </a:lnTo>
                <a:lnTo>
                  <a:pt x="3831265" y="181811"/>
                </a:lnTo>
                <a:lnTo>
                  <a:pt x="3863086" y="213632"/>
                </a:lnTo>
                <a:lnTo>
                  <a:pt x="3892739" y="247508"/>
                </a:lnTo>
                <a:lnTo>
                  <a:pt x="3920109" y="283324"/>
                </a:lnTo>
                <a:lnTo>
                  <a:pt x="3945082" y="320966"/>
                </a:lnTo>
                <a:lnTo>
                  <a:pt x="3967545" y="360321"/>
                </a:lnTo>
                <a:lnTo>
                  <a:pt x="3987382" y="401273"/>
                </a:lnTo>
                <a:lnTo>
                  <a:pt x="4004481" y="443710"/>
                </a:lnTo>
                <a:lnTo>
                  <a:pt x="4018727" y="487517"/>
                </a:lnTo>
                <a:lnTo>
                  <a:pt x="4030005" y="532580"/>
                </a:lnTo>
                <a:lnTo>
                  <a:pt x="4038203" y="578784"/>
                </a:lnTo>
                <a:lnTo>
                  <a:pt x="4043205" y="626017"/>
                </a:lnTo>
                <a:lnTo>
                  <a:pt x="4044898" y="674163"/>
                </a:lnTo>
                <a:lnTo>
                  <a:pt x="4044898" y="3541778"/>
                </a:lnTo>
                <a:lnTo>
                  <a:pt x="4043205" y="3589924"/>
                </a:lnTo>
                <a:lnTo>
                  <a:pt x="4038203" y="3637156"/>
                </a:lnTo>
                <a:lnTo>
                  <a:pt x="4030005" y="3683360"/>
                </a:lnTo>
                <a:lnTo>
                  <a:pt x="4018727" y="3728423"/>
                </a:lnTo>
                <a:lnTo>
                  <a:pt x="4004481" y="3772230"/>
                </a:lnTo>
                <a:lnTo>
                  <a:pt x="3987382" y="3814667"/>
                </a:lnTo>
                <a:lnTo>
                  <a:pt x="3967545" y="3855620"/>
                </a:lnTo>
                <a:lnTo>
                  <a:pt x="3945082" y="3894974"/>
                </a:lnTo>
                <a:lnTo>
                  <a:pt x="3920109" y="3932617"/>
                </a:lnTo>
                <a:lnTo>
                  <a:pt x="3892739" y="3968433"/>
                </a:lnTo>
                <a:lnTo>
                  <a:pt x="3863086" y="4002308"/>
                </a:lnTo>
                <a:lnTo>
                  <a:pt x="3831265" y="4034129"/>
                </a:lnTo>
                <a:lnTo>
                  <a:pt x="3797389" y="4063782"/>
                </a:lnTo>
                <a:lnTo>
                  <a:pt x="3761573" y="4091152"/>
                </a:lnTo>
                <a:lnTo>
                  <a:pt x="3723930" y="4116125"/>
                </a:lnTo>
                <a:lnTo>
                  <a:pt x="3684576" y="4138588"/>
                </a:lnTo>
                <a:lnTo>
                  <a:pt x="3643623" y="4158426"/>
                </a:lnTo>
                <a:lnTo>
                  <a:pt x="3601186" y="4175524"/>
                </a:lnTo>
                <a:lnTo>
                  <a:pt x="3557379" y="4189770"/>
                </a:lnTo>
                <a:lnTo>
                  <a:pt x="3512316" y="4201048"/>
                </a:lnTo>
                <a:lnTo>
                  <a:pt x="3466112" y="4209246"/>
                </a:lnTo>
                <a:lnTo>
                  <a:pt x="3418880" y="4214248"/>
                </a:lnTo>
                <a:lnTo>
                  <a:pt x="3370734" y="4215941"/>
                </a:lnTo>
                <a:lnTo>
                  <a:pt x="674163" y="4215941"/>
                </a:lnTo>
                <a:lnTo>
                  <a:pt x="626017" y="4214248"/>
                </a:lnTo>
                <a:lnTo>
                  <a:pt x="578785" y="4209246"/>
                </a:lnTo>
                <a:lnTo>
                  <a:pt x="532580" y="4201048"/>
                </a:lnTo>
                <a:lnTo>
                  <a:pt x="487517" y="4189770"/>
                </a:lnTo>
                <a:lnTo>
                  <a:pt x="443710" y="4175524"/>
                </a:lnTo>
                <a:lnTo>
                  <a:pt x="401274" y="4158426"/>
                </a:lnTo>
                <a:lnTo>
                  <a:pt x="360321" y="4138588"/>
                </a:lnTo>
                <a:lnTo>
                  <a:pt x="320966" y="4116125"/>
                </a:lnTo>
                <a:lnTo>
                  <a:pt x="283324" y="4091152"/>
                </a:lnTo>
                <a:lnTo>
                  <a:pt x="247508" y="4063782"/>
                </a:lnTo>
                <a:lnTo>
                  <a:pt x="213632" y="4034129"/>
                </a:lnTo>
                <a:lnTo>
                  <a:pt x="181811" y="4002308"/>
                </a:lnTo>
                <a:lnTo>
                  <a:pt x="152158" y="3968433"/>
                </a:lnTo>
                <a:lnTo>
                  <a:pt x="124788" y="3932617"/>
                </a:lnTo>
                <a:lnTo>
                  <a:pt x="99815" y="3894974"/>
                </a:lnTo>
                <a:lnTo>
                  <a:pt x="77352" y="3855620"/>
                </a:lnTo>
                <a:lnTo>
                  <a:pt x="57515" y="3814667"/>
                </a:lnTo>
                <a:lnTo>
                  <a:pt x="40416" y="3772230"/>
                </a:lnTo>
                <a:lnTo>
                  <a:pt x="26170" y="3728423"/>
                </a:lnTo>
                <a:lnTo>
                  <a:pt x="14892" y="3683360"/>
                </a:lnTo>
                <a:lnTo>
                  <a:pt x="6694" y="3637156"/>
                </a:lnTo>
                <a:lnTo>
                  <a:pt x="1692" y="3589924"/>
                </a:lnTo>
                <a:lnTo>
                  <a:pt x="0" y="3541778"/>
                </a:lnTo>
                <a:lnTo>
                  <a:pt x="0" y="674163"/>
                </a:lnTo>
                <a:close/>
              </a:path>
            </a:pathLst>
          </a:custGeom>
          <a:ln w="38100">
            <a:solidFill>
              <a:srgbClr val="703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 txBox="1"/>
          <p:nvPr/>
        </p:nvSpPr>
        <p:spPr>
          <a:xfrm>
            <a:off x="1397064" y="1948179"/>
            <a:ext cx="3411220" cy="2990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R="136525">
              <a:lnSpc>
                <a:spcPct val="100000"/>
              </a:lnSpc>
              <a:spcBef>
                <a:spcPts val="100"/>
              </a:spcBef>
            </a:pPr>
            <a:r>
              <a:rPr dirty="0" sz="2800" b="1">
                <a:solidFill>
                  <a:srgbClr val="7030A0"/>
                </a:solidFill>
                <a:latin typeface="Calibri"/>
                <a:cs typeface="Calibri"/>
              </a:rPr>
              <a:t>Outcome</a:t>
            </a:r>
            <a:r>
              <a:rPr dirty="0" sz="2800" spc="-65" b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800" spc="-10" b="1">
                <a:solidFill>
                  <a:srgbClr val="7030A0"/>
                </a:solidFill>
                <a:latin typeface="Calibri"/>
                <a:cs typeface="Calibri"/>
              </a:rPr>
              <a:t>measures</a:t>
            </a:r>
            <a:endParaRPr sz="2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4750">
              <a:latin typeface="Calibri"/>
              <a:cs typeface="Calibri"/>
            </a:endParaRPr>
          </a:p>
          <a:p>
            <a:pPr marL="208915" marR="5080" indent="661670">
              <a:lnSpc>
                <a:spcPct val="100000"/>
              </a:lnSpc>
              <a:buAutoNum type="arabicPeriod"/>
              <a:tabLst>
                <a:tab pos="870585" algn="l"/>
                <a:tab pos="871219" algn="l"/>
              </a:tabLst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All-cause</a:t>
            </a:r>
            <a:r>
              <a:rPr dirty="0" sz="2000" spc="-1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death</a:t>
            </a:r>
            <a:r>
              <a:rPr dirty="0" sz="2000" spc="-1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7030A0"/>
                </a:solidFill>
                <a:latin typeface="Calibri"/>
                <a:cs typeface="Calibri"/>
              </a:rPr>
              <a:t>or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hospitalization</a:t>
            </a:r>
            <a:r>
              <a:rPr dirty="0" sz="2000" spc="-6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for</a:t>
            </a:r>
            <a:r>
              <a:rPr dirty="0" sz="2000" spc="-4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heart</a:t>
            </a:r>
            <a:r>
              <a:rPr dirty="0" sz="2000" spc="-4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failure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buClr>
                <a:srgbClr val="7030A0"/>
              </a:buClr>
              <a:buFont typeface="Calibri"/>
              <a:buAutoNum type="arabicPeriod"/>
            </a:pPr>
            <a:endParaRPr sz="2400">
              <a:latin typeface="Calibri"/>
              <a:cs typeface="Calibri"/>
            </a:endParaRPr>
          </a:p>
          <a:p>
            <a:pPr algn="ctr" marL="342265" marR="138430" indent="-342265">
              <a:lnSpc>
                <a:spcPts val="2390"/>
              </a:lnSpc>
              <a:spcBef>
                <a:spcPts val="1870"/>
              </a:spcBef>
              <a:buAutoNum type="arabicPeriod"/>
              <a:tabLst>
                <a:tab pos="342265" algn="l"/>
                <a:tab pos="342900" algn="l"/>
              </a:tabLst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Change</a:t>
            </a:r>
            <a:r>
              <a:rPr dirty="0" sz="2000" spc="-2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in</a:t>
            </a:r>
            <a:r>
              <a:rPr dirty="0" sz="2000" spc="-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45">
                <a:solidFill>
                  <a:srgbClr val="7030A0"/>
                </a:solidFill>
                <a:latin typeface="Calibri"/>
                <a:cs typeface="Calibri"/>
              </a:rPr>
              <a:t>LV</a:t>
            </a:r>
            <a:r>
              <a:rPr dirty="0" sz="2000" spc="-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EF</a:t>
            </a:r>
            <a:r>
              <a:rPr dirty="0" sz="2000" spc="-2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at</a:t>
            </a:r>
            <a:r>
              <a:rPr dirty="0" sz="2000" spc="-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6</a:t>
            </a:r>
            <a:r>
              <a:rPr dirty="0" sz="2000" spc="-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months</a:t>
            </a:r>
            <a:endParaRPr sz="2000">
              <a:latin typeface="Calibri"/>
              <a:cs typeface="Calibri"/>
            </a:endParaRPr>
          </a:p>
          <a:p>
            <a:pPr algn="ctr" marR="137160">
              <a:lnSpc>
                <a:spcPts val="2150"/>
              </a:lnSpc>
            </a:pPr>
            <a:r>
              <a:rPr dirty="0" sz="1800" i="1">
                <a:solidFill>
                  <a:srgbClr val="7030A0"/>
                </a:solidFill>
                <a:latin typeface="Calibri"/>
                <a:cs typeface="Calibri"/>
              </a:rPr>
              <a:t>Binary</a:t>
            </a:r>
            <a:r>
              <a:rPr dirty="0" sz="1800" spc="-10" i="1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1800" i="1">
                <a:solidFill>
                  <a:srgbClr val="7030A0"/>
                </a:solidFill>
                <a:latin typeface="Calibri"/>
                <a:cs typeface="Calibri"/>
              </a:rPr>
              <a:t>(≥ median </a:t>
            </a:r>
            <a:r>
              <a:rPr dirty="0" sz="1800" spc="-10" i="1">
                <a:solidFill>
                  <a:srgbClr val="7030A0"/>
                </a:solidFill>
                <a:latin typeface="Calibri"/>
                <a:cs typeface="Calibri"/>
              </a:rPr>
              <a:t>change)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6913946" y="1733447"/>
            <a:ext cx="4271010" cy="4216400"/>
          </a:xfrm>
          <a:custGeom>
            <a:avLst/>
            <a:gdLst/>
            <a:ahLst/>
            <a:cxnLst/>
            <a:rect l="l" t="t" r="r" b="b"/>
            <a:pathLst>
              <a:path w="4271009" h="4216400">
                <a:moveTo>
                  <a:pt x="0" y="702672"/>
                </a:moveTo>
                <a:lnTo>
                  <a:pt x="1621" y="654563"/>
                </a:lnTo>
                <a:lnTo>
                  <a:pt x="6414" y="607323"/>
                </a:lnTo>
                <a:lnTo>
                  <a:pt x="14275" y="561059"/>
                </a:lnTo>
                <a:lnTo>
                  <a:pt x="25100" y="515874"/>
                </a:lnTo>
                <a:lnTo>
                  <a:pt x="38782" y="471873"/>
                </a:lnTo>
                <a:lnTo>
                  <a:pt x="55219" y="429160"/>
                </a:lnTo>
                <a:lnTo>
                  <a:pt x="74305" y="387841"/>
                </a:lnTo>
                <a:lnTo>
                  <a:pt x="95935" y="348020"/>
                </a:lnTo>
                <a:lnTo>
                  <a:pt x="120005" y="309801"/>
                </a:lnTo>
                <a:lnTo>
                  <a:pt x="146410" y="273290"/>
                </a:lnTo>
                <a:lnTo>
                  <a:pt x="175046" y="238590"/>
                </a:lnTo>
                <a:lnTo>
                  <a:pt x="205807" y="205808"/>
                </a:lnTo>
                <a:lnTo>
                  <a:pt x="238590" y="175046"/>
                </a:lnTo>
                <a:lnTo>
                  <a:pt x="273290" y="146410"/>
                </a:lnTo>
                <a:lnTo>
                  <a:pt x="309801" y="120005"/>
                </a:lnTo>
                <a:lnTo>
                  <a:pt x="348019" y="95935"/>
                </a:lnTo>
                <a:lnTo>
                  <a:pt x="387841" y="74305"/>
                </a:lnTo>
                <a:lnTo>
                  <a:pt x="429160" y="55219"/>
                </a:lnTo>
                <a:lnTo>
                  <a:pt x="471872" y="38782"/>
                </a:lnTo>
                <a:lnTo>
                  <a:pt x="515873" y="25100"/>
                </a:lnTo>
                <a:lnTo>
                  <a:pt x="561058" y="14275"/>
                </a:lnTo>
                <a:lnTo>
                  <a:pt x="607323" y="6414"/>
                </a:lnTo>
                <a:lnTo>
                  <a:pt x="654562" y="1621"/>
                </a:lnTo>
                <a:lnTo>
                  <a:pt x="702671" y="0"/>
                </a:lnTo>
                <a:lnTo>
                  <a:pt x="3567833" y="0"/>
                </a:lnTo>
                <a:lnTo>
                  <a:pt x="3615942" y="1621"/>
                </a:lnTo>
                <a:lnTo>
                  <a:pt x="3663181" y="6414"/>
                </a:lnTo>
                <a:lnTo>
                  <a:pt x="3709445" y="14275"/>
                </a:lnTo>
                <a:lnTo>
                  <a:pt x="3754631" y="25100"/>
                </a:lnTo>
                <a:lnTo>
                  <a:pt x="3798632" y="38782"/>
                </a:lnTo>
                <a:lnTo>
                  <a:pt x="3841344" y="55219"/>
                </a:lnTo>
                <a:lnTo>
                  <a:pt x="3882663" y="74305"/>
                </a:lnTo>
                <a:lnTo>
                  <a:pt x="3922485" y="95935"/>
                </a:lnTo>
                <a:lnTo>
                  <a:pt x="3960703" y="120005"/>
                </a:lnTo>
                <a:lnTo>
                  <a:pt x="3997214" y="146410"/>
                </a:lnTo>
                <a:lnTo>
                  <a:pt x="4031914" y="175046"/>
                </a:lnTo>
                <a:lnTo>
                  <a:pt x="4064697" y="205808"/>
                </a:lnTo>
                <a:lnTo>
                  <a:pt x="4095458" y="238590"/>
                </a:lnTo>
                <a:lnTo>
                  <a:pt x="4124094" y="273290"/>
                </a:lnTo>
                <a:lnTo>
                  <a:pt x="4150499" y="309801"/>
                </a:lnTo>
                <a:lnTo>
                  <a:pt x="4174569" y="348020"/>
                </a:lnTo>
                <a:lnTo>
                  <a:pt x="4196199" y="387841"/>
                </a:lnTo>
                <a:lnTo>
                  <a:pt x="4215285" y="429160"/>
                </a:lnTo>
                <a:lnTo>
                  <a:pt x="4231722" y="471873"/>
                </a:lnTo>
                <a:lnTo>
                  <a:pt x="4245404" y="515874"/>
                </a:lnTo>
                <a:lnTo>
                  <a:pt x="4256229" y="561059"/>
                </a:lnTo>
                <a:lnTo>
                  <a:pt x="4264090" y="607323"/>
                </a:lnTo>
                <a:lnTo>
                  <a:pt x="4268883" y="654563"/>
                </a:lnTo>
                <a:lnTo>
                  <a:pt x="4270505" y="702672"/>
                </a:lnTo>
                <a:lnTo>
                  <a:pt x="4270505" y="3513269"/>
                </a:lnTo>
                <a:lnTo>
                  <a:pt x="4268883" y="3561378"/>
                </a:lnTo>
                <a:lnTo>
                  <a:pt x="4264090" y="3608617"/>
                </a:lnTo>
                <a:lnTo>
                  <a:pt x="4256229" y="3654881"/>
                </a:lnTo>
                <a:lnTo>
                  <a:pt x="4245404" y="3700067"/>
                </a:lnTo>
                <a:lnTo>
                  <a:pt x="4231722" y="3744068"/>
                </a:lnTo>
                <a:lnTo>
                  <a:pt x="4215285" y="3786780"/>
                </a:lnTo>
                <a:lnTo>
                  <a:pt x="4196199" y="3828099"/>
                </a:lnTo>
                <a:lnTo>
                  <a:pt x="4174569" y="3867921"/>
                </a:lnTo>
                <a:lnTo>
                  <a:pt x="4150499" y="3906139"/>
                </a:lnTo>
                <a:lnTo>
                  <a:pt x="4124094" y="3942650"/>
                </a:lnTo>
                <a:lnTo>
                  <a:pt x="4095458" y="3977350"/>
                </a:lnTo>
                <a:lnTo>
                  <a:pt x="4064697" y="4010133"/>
                </a:lnTo>
                <a:lnTo>
                  <a:pt x="4031914" y="4040894"/>
                </a:lnTo>
                <a:lnTo>
                  <a:pt x="3997214" y="4069530"/>
                </a:lnTo>
                <a:lnTo>
                  <a:pt x="3960703" y="4095935"/>
                </a:lnTo>
                <a:lnTo>
                  <a:pt x="3922485" y="4120005"/>
                </a:lnTo>
                <a:lnTo>
                  <a:pt x="3882663" y="4141635"/>
                </a:lnTo>
                <a:lnTo>
                  <a:pt x="3841344" y="4160721"/>
                </a:lnTo>
                <a:lnTo>
                  <a:pt x="3798632" y="4177158"/>
                </a:lnTo>
                <a:lnTo>
                  <a:pt x="3754631" y="4190840"/>
                </a:lnTo>
                <a:lnTo>
                  <a:pt x="3709445" y="4201665"/>
                </a:lnTo>
                <a:lnTo>
                  <a:pt x="3663181" y="4209526"/>
                </a:lnTo>
                <a:lnTo>
                  <a:pt x="3615942" y="4214319"/>
                </a:lnTo>
                <a:lnTo>
                  <a:pt x="3567833" y="4215941"/>
                </a:lnTo>
                <a:lnTo>
                  <a:pt x="702671" y="4215941"/>
                </a:lnTo>
                <a:lnTo>
                  <a:pt x="654562" y="4214319"/>
                </a:lnTo>
                <a:lnTo>
                  <a:pt x="607323" y="4209526"/>
                </a:lnTo>
                <a:lnTo>
                  <a:pt x="561058" y="4201665"/>
                </a:lnTo>
                <a:lnTo>
                  <a:pt x="515873" y="4190840"/>
                </a:lnTo>
                <a:lnTo>
                  <a:pt x="471872" y="4177158"/>
                </a:lnTo>
                <a:lnTo>
                  <a:pt x="429160" y="4160721"/>
                </a:lnTo>
                <a:lnTo>
                  <a:pt x="387841" y="4141635"/>
                </a:lnTo>
                <a:lnTo>
                  <a:pt x="348019" y="4120005"/>
                </a:lnTo>
                <a:lnTo>
                  <a:pt x="309801" y="4095935"/>
                </a:lnTo>
                <a:lnTo>
                  <a:pt x="273290" y="4069530"/>
                </a:lnTo>
                <a:lnTo>
                  <a:pt x="238590" y="4040894"/>
                </a:lnTo>
                <a:lnTo>
                  <a:pt x="205807" y="4010133"/>
                </a:lnTo>
                <a:lnTo>
                  <a:pt x="175046" y="3977350"/>
                </a:lnTo>
                <a:lnTo>
                  <a:pt x="146410" y="3942650"/>
                </a:lnTo>
                <a:lnTo>
                  <a:pt x="120005" y="3906139"/>
                </a:lnTo>
                <a:lnTo>
                  <a:pt x="95935" y="3867921"/>
                </a:lnTo>
                <a:lnTo>
                  <a:pt x="74305" y="3828099"/>
                </a:lnTo>
                <a:lnTo>
                  <a:pt x="55219" y="3786780"/>
                </a:lnTo>
                <a:lnTo>
                  <a:pt x="38782" y="3744068"/>
                </a:lnTo>
                <a:lnTo>
                  <a:pt x="25100" y="3700067"/>
                </a:lnTo>
                <a:lnTo>
                  <a:pt x="14275" y="3654881"/>
                </a:lnTo>
                <a:lnTo>
                  <a:pt x="6414" y="3608617"/>
                </a:lnTo>
                <a:lnTo>
                  <a:pt x="1621" y="3561378"/>
                </a:lnTo>
                <a:lnTo>
                  <a:pt x="0" y="3513269"/>
                </a:lnTo>
                <a:lnTo>
                  <a:pt x="0" y="702672"/>
                </a:lnTo>
                <a:close/>
              </a:path>
            </a:pathLst>
          </a:custGeom>
          <a:ln w="38100">
            <a:solidFill>
              <a:srgbClr val="7030A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>
            <a:spLocks noGrp="1"/>
          </p:cNvSpPr>
          <p:nvPr>
            <p:ph idx="3" sz="half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/>
              <a:t>Cox</a:t>
            </a:r>
            <a:r>
              <a:rPr dirty="0" spc="-80"/>
              <a:t> </a:t>
            </a:r>
            <a:r>
              <a:rPr dirty="0"/>
              <a:t>Proportional</a:t>
            </a:r>
            <a:r>
              <a:rPr dirty="0" spc="-65"/>
              <a:t> </a:t>
            </a:r>
            <a:r>
              <a:rPr dirty="0" spc="-10"/>
              <a:t>Hazards</a:t>
            </a:r>
          </a:p>
          <a:p>
            <a:pPr algn="ctr" marL="1270">
              <a:lnSpc>
                <a:spcPct val="100000"/>
              </a:lnSpc>
              <a:spcBef>
                <a:spcPts val="2430"/>
              </a:spcBef>
            </a:pPr>
            <a:r>
              <a:rPr dirty="0" sz="2000" b="0" i="1">
                <a:latin typeface="Calibri"/>
                <a:cs typeface="Calibri"/>
              </a:rPr>
              <a:t>adjusted</a:t>
            </a:r>
            <a:r>
              <a:rPr dirty="0" sz="2000" spc="-95" b="0" i="1">
                <a:latin typeface="Calibri"/>
                <a:cs typeface="Calibri"/>
              </a:rPr>
              <a:t> </a:t>
            </a:r>
            <a:r>
              <a:rPr dirty="0" sz="2000" spc="-25" b="0" i="1">
                <a:latin typeface="Calibri"/>
                <a:cs typeface="Calibri"/>
              </a:rPr>
              <a:t>for</a:t>
            </a:r>
            <a:endParaRPr sz="2000">
              <a:latin typeface="Calibri"/>
              <a:cs typeface="Calibri"/>
            </a:endParaRPr>
          </a:p>
          <a:p>
            <a:pPr algn="ctr" marL="1694814" marR="1686560">
              <a:lnSpc>
                <a:spcPct val="100000"/>
              </a:lnSpc>
            </a:pPr>
            <a:r>
              <a:rPr dirty="0" sz="2000" spc="-25" b="0">
                <a:latin typeface="Calibri"/>
                <a:cs typeface="Calibri"/>
              </a:rPr>
              <a:t>age sex</a:t>
            </a:r>
            <a:endParaRPr sz="2000">
              <a:latin typeface="Calibri"/>
              <a:cs typeface="Calibri"/>
            </a:endParaRPr>
          </a:p>
          <a:p>
            <a:pPr algn="ctr" marL="1189990" marR="1181100" indent="-635">
              <a:lnSpc>
                <a:spcPct val="100000"/>
              </a:lnSpc>
            </a:pPr>
            <a:r>
              <a:rPr dirty="0" sz="2000" spc="-10" b="0">
                <a:latin typeface="Calibri"/>
                <a:cs typeface="Calibri"/>
              </a:rPr>
              <a:t>diabetes </a:t>
            </a:r>
            <a:r>
              <a:rPr dirty="0" sz="2000" b="0">
                <a:latin typeface="Calibri"/>
                <a:cs typeface="Calibri"/>
              </a:rPr>
              <a:t>previous</a:t>
            </a:r>
            <a:r>
              <a:rPr dirty="0" sz="2000" spc="-70" b="0">
                <a:latin typeface="Calibri"/>
                <a:cs typeface="Calibri"/>
              </a:rPr>
              <a:t> </a:t>
            </a:r>
            <a:r>
              <a:rPr dirty="0" sz="2000" spc="-25" b="0">
                <a:latin typeface="Calibri"/>
                <a:cs typeface="Calibri"/>
              </a:rPr>
              <a:t>HFH</a:t>
            </a:r>
            <a:endParaRPr sz="2000">
              <a:latin typeface="Calibri"/>
              <a:cs typeface="Calibri"/>
            </a:endParaRPr>
          </a:p>
          <a:p>
            <a:pPr algn="ctr" marL="695325" marR="686435" indent="-635">
              <a:lnSpc>
                <a:spcPct val="100000"/>
              </a:lnSpc>
            </a:pPr>
            <a:r>
              <a:rPr dirty="0" sz="2000" b="0">
                <a:latin typeface="Calibri"/>
                <a:cs typeface="Calibri"/>
              </a:rPr>
              <a:t>chronic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renal</a:t>
            </a:r>
            <a:r>
              <a:rPr dirty="0" sz="2000" spc="-4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failure </a:t>
            </a:r>
            <a:r>
              <a:rPr dirty="0" sz="2000" b="0">
                <a:latin typeface="Calibri"/>
                <a:cs typeface="Calibri"/>
              </a:rPr>
              <a:t>extent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of</a:t>
            </a:r>
            <a:r>
              <a:rPr dirty="0" sz="2000" spc="-15" b="0">
                <a:latin typeface="Calibri"/>
                <a:cs typeface="Calibri"/>
              </a:rPr>
              <a:t> </a:t>
            </a:r>
            <a:r>
              <a:rPr dirty="0" sz="2000" b="0">
                <a:latin typeface="Calibri"/>
                <a:cs typeface="Calibri"/>
              </a:rPr>
              <a:t>CAD</a:t>
            </a:r>
            <a:r>
              <a:rPr dirty="0" sz="2000" spc="-20" b="0">
                <a:latin typeface="Calibri"/>
                <a:cs typeface="Calibri"/>
              </a:rPr>
              <a:t> </a:t>
            </a:r>
            <a:r>
              <a:rPr dirty="0" sz="2000" spc="-10" b="0">
                <a:latin typeface="Calibri"/>
                <a:cs typeface="Calibri"/>
              </a:rPr>
              <a:t>(BCIS-</a:t>
            </a:r>
            <a:r>
              <a:rPr dirty="0" sz="2000" spc="-25" b="0">
                <a:latin typeface="Calibri"/>
                <a:cs typeface="Calibri"/>
              </a:rPr>
              <a:t>JS)</a:t>
            </a:r>
            <a:endParaRPr sz="2000">
              <a:latin typeface="Calibri"/>
              <a:cs typeface="Calibri"/>
            </a:endParaRPr>
          </a:p>
          <a:p>
            <a:pPr algn="ctr" marL="396875" marR="388620" indent="-635">
              <a:lnSpc>
                <a:spcPct val="100000"/>
              </a:lnSpc>
            </a:pPr>
            <a:r>
              <a:rPr dirty="0" sz="2000"/>
              <a:t>modality</a:t>
            </a:r>
            <a:r>
              <a:rPr dirty="0" sz="2000" spc="-25"/>
              <a:t> </a:t>
            </a:r>
            <a:r>
              <a:rPr dirty="0" sz="2000"/>
              <a:t>of</a:t>
            </a:r>
            <a:r>
              <a:rPr dirty="0" sz="2000" spc="-25"/>
              <a:t> </a:t>
            </a:r>
            <a:r>
              <a:rPr dirty="0" sz="2000"/>
              <a:t>viability</a:t>
            </a:r>
            <a:r>
              <a:rPr dirty="0" sz="2000" spc="-25"/>
              <a:t> </a:t>
            </a:r>
            <a:r>
              <a:rPr dirty="0" sz="2000" spc="-10"/>
              <a:t>testing </a:t>
            </a:r>
            <a:r>
              <a:rPr dirty="0" sz="2000"/>
              <a:t>baseline</a:t>
            </a:r>
            <a:r>
              <a:rPr dirty="0" sz="2000" spc="-30"/>
              <a:t> </a:t>
            </a:r>
            <a:r>
              <a:rPr dirty="0" sz="2000" spc="-50"/>
              <a:t>LV</a:t>
            </a:r>
            <a:r>
              <a:rPr dirty="0" sz="2000" spc="-25"/>
              <a:t> </a:t>
            </a:r>
            <a:r>
              <a:rPr dirty="0" sz="2000"/>
              <a:t>ejection</a:t>
            </a:r>
            <a:r>
              <a:rPr dirty="0" sz="2000" spc="-25"/>
              <a:t> </a:t>
            </a:r>
            <a:r>
              <a:rPr dirty="0" sz="2000" spc="-10"/>
              <a:t>fraction</a:t>
            </a:r>
            <a:endParaRPr sz="2000"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Statistical</a:t>
            </a:r>
            <a:r>
              <a:rPr dirty="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considerations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46852" y="5559566"/>
            <a:ext cx="10045700" cy="866140"/>
          </a:xfrm>
          <a:custGeom>
            <a:avLst/>
            <a:gdLst/>
            <a:ahLst/>
            <a:cxnLst/>
            <a:rect l="l" t="t" r="r" b="b"/>
            <a:pathLst>
              <a:path w="10045700" h="866139">
                <a:moveTo>
                  <a:pt x="10045147" y="0"/>
                </a:moveTo>
                <a:lnTo>
                  <a:pt x="0" y="0"/>
                </a:lnTo>
                <a:lnTo>
                  <a:pt x="0" y="865756"/>
                </a:lnTo>
                <a:lnTo>
                  <a:pt x="10045147" y="865756"/>
                </a:lnTo>
                <a:lnTo>
                  <a:pt x="10045147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 descr=""/>
          <p:cNvGrpSpPr/>
          <p:nvPr/>
        </p:nvGrpSpPr>
        <p:grpSpPr>
          <a:xfrm>
            <a:off x="4927953" y="684082"/>
            <a:ext cx="4572000" cy="1026794"/>
            <a:chOff x="4927953" y="684082"/>
            <a:chExt cx="4572000" cy="1026794"/>
          </a:xfrm>
        </p:grpSpPr>
        <p:sp>
          <p:nvSpPr>
            <p:cNvPr id="4" name="object 4" descr=""/>
            <p:cNvSpPr/>
            <p:nvPr/>
          </p:nvSpPr>
          <p:spPr>
            <a:xfrm>
              <a:off x="7173713" y="684082"/>
              <a:ext cx="76200" cy="631825"/>
            </a:xfrm>
            <a:custGeom>
              <a:avLst/>
              <a:gdLst/>
              <a:ahLst/>
              <a:cxnLst/>
              <a:rect l="l" t="t" r="r" b="b"/>
              <a:pathLst>
                <a:path w="76200" h="631825">
                  <a:moveTo>
                    <a:pt x="28575" y="555185"/>
                  </a:moveTo>
                  <a:lnTo>
                    <a:pt x="0" y="555185"/>
                  </a:lnTo>
                  <a:lnTo>
                    <a:pt x="38100" y="631385"/>
                  </a:lnTo>
                  <a:lnTo>
                    <a:pt x="69849" y="567885"/>
                  </a:lnTo>
                  <a:lnTo>
                    <a:pt x="28575" y="567885"/>
                  </a:lnTo>
                  <a:lnTo>
                    <a:pt x="28575" y="555185"/>
                  </a:lnTo>
                  <a:close/>
                </a:path>
                <a:path w="76200" h="631825">
                  <a:moveTo>
                    <a:pt x="47625" y="555184"/>
                  </a:moveTo>
                  <a:lnTo>
                    <a:pt x="28575" y="555185"/>
                  </a:lnTo>
                  <a:lnTo>
                    <a:pt x="28575" y="567885"/>
                  </a:lnTo>
                  <a:lnTo>
                    <a:pt x="47625" y="567885"/>
                  </a:lnTo>
                  <a:lnTo>
                    <a:pt x="47625" y="555184"/>
                  </a:lnTo>
                  <a:close/>
                </a:path>
                <a:path w="76200" h="631825">
                  <a:moveTo>
                    <a:pt x="76200" y="555184"/>
                  </a:moveTo>
                  <a:lnTo>
                    <a:pt x="47625" y="555184"/>
                  </a:lnTo>
                  <a:lnTo>
                    <a:pt x="47625" y="567885"/>
                  </a:lnTo>
                  <a:lnTo>
                    <a:pt x="69849" y="567885"/>
                  </a:lnTo>
                  <a:lnTo>
                    <a:pt x="76200" y="555184"/>
                  </a:lnTo>
                  <a:close/>
                </a:path>
                <a:path w="76200" h="631825">
                  <a:moveTo>
                    <a:pt x="47625" y="0"/>
                  </a:moveTo>
                  <a:lnTo>
                    <a:pt x="28575" y="0"/>
                  </a:lnTo>
                  <a:lnTo>
                    <a:pt x="28575" y="555185"/>
                  </a:lnTo>
                  <a:lnTo>
                    <a:pt x="47625" y="555184"/>
                  </a:lnTo>
                  <a:lnTo>
                    <a:pt x="4762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964641" y="1322454"/>
              <a:ext cx="4505325" cy="5715"/>
            </a:xfrm>
            <a:custGeom>
              <a:avLst/>
              <a:gdLst/>
              <a:ahLst/>
              <a:cxnLst/>
              <a:rect l="l" t="t" r="r" b="b"/>
              <a:pathLst>
                <a:path w="4505325" h="5715">
                  <a:moveTo>
                    <a:pt x="4505226" y="5191"/>
                  </a:moveTo>
                  <a:lnTo>
                    <a:pt x="0" y="0"/>
                  </a:lnTo>
                </a:path>
              </a:pathLst>
            </a:custGeom>
            <a:ln w="190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4927943" y="1327606"/>
              <a:ext cx="4572000" cy="382905"/>
            </a:xfrm>
            <a:custGeom>
              <a:avLst/>
              <a:gdLst/>
              <a:ahLst/>
              <a:cxnLst/>
              <a:rect l="l" t="t" r="r" b="b"/>
              <a:pathLst>
                <a:path w="4572000" h="382905">
                  <a:moveTo>
                    <a:pt x="76200" y="306527"/>
                  </a:moveTo>
                  <a:lnTo>
                    <a:pt x="47625" y="306666"/>
                  </a:lnTo>
                  <a:lnTo>
                    <a:pt x="46215" y="0"/>
                  </a:lnTo>
                  <a:lnTo>
                    <a:pt x="27165" y="88"/>
                  </a:lnTo>
                  <a:lnTo>
                    <a:pt x="28575" y="306755"/>
                  </a:lnTo>
                  <a:lnTo>
                    <a:pt x="0" y="306882"/>
                  </a:lnTo>
                  <a:lnTo>
                    <a:pt x="38455" y="382905"/>
                  </a:lnTo>
                  <a:lnTo>
                    <a:pt x="69811" y="319455"/>
                  </a:lnTo>
                  <a:lnTo>
                    <a:pt x="76200" y="306527"/>
                  </a:lnTo>
                  <a:close/>
                </a:path>
                <a:path w="4572000" h="382905">
                  <a:moveTo>
                    <a:pt x="4571479" y="305714"/>
                  </a:moveTo>
                  <a:lnTo>
                    <a:pt x="4542904" y="305930"/>
                  </a:lnTo>
                  <a:lnTo>
                    <a:pt x="4540618" y="7747"/>
                  </a:lnTo>
                  <a:lnTo>
                    <a:pt x="4521568" y="7886"/>
                  </a:lnTo>
                  <a:lnTo>
                    <a:pt x="4523854" y="306070"/>
                  </a:lnTo>
                  <a:lnTo>
                    <a:pt x="4495279" y="306298"/>
                  </a:lnTo>
                  <a:lnTo>
                    <a:pt x="4533963" y="382193"/>
                  </a:lnTo>
                  <a:lnTo>
                    <a:pt x="4565078" y="318770"/>
                  </a:lnTo>
                  <a:lnTo>
                    <a:pt x="4571479" y="30571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426875" y="304712"/>
            <a:ext cx="7772400" cy="571500"/>
          </a:xfrm>
          <a:prstGeom prst="rect"/>
          <a:solidFill>
            <a:srgbClr val="FBFBFB"/>
          </a:solidFill>
          <a:ln w="9525">
            <a:solidFill>
              <a:srgbClr val="000000"/>
            </a:solidFill>
          </a:ln>
        </p:spPr>
        <p:txBody>
          <a:bodyPr wrap="square" lIns="0" tIns="146685" rIns="0" bIns="0" rtlCol="0" vert="horz">
            <a:spAutoFit/>
          </a:bodyPr>
          <a:lstStyle/>
          <a:p>
            <a:pPr algn="ctr" marL="2540">
              <a:lnSpc>
                <a:spcPct val="100000"/>
              </a:lnSpc>
              <a:spcBef>
                <a:spcPts val="1155"/>
              </a:spcBef>
            </a:pPr>
            <a:r>
              <a:rPr dirty="0" sz="1700">
                <a:solidFill>
                  <a:srgbClr val="000000"/>
                </a:solidFill>
              </a:rPr>
              <a:t>700</a:t>
            </a:r>
            <a:r>
              <a:rPr dirty="0" sz="1700" spc="-65">
                <a:solidFill>
                  <a:srgbClr val="000000"/>
                </a:solidFill>
              </a:rPr>
              <a:t> </a:t>
            </a:r>
            <a:r>
              <a:rPr dirty="0" sz="1700" spc="-25">
                <a:solidFill>
                  <a:srgbClr val="000000"/>
                </a:solidFill>
              </a:rPr>
              <a:t>underwent</a:t>
            </a:r>
            <a:r>
              <a:rPr dirty="0" sz="1700" spc="-50">
                <a:solidFill>
                  <a:srgbClr val="000000"/>
                </a:solidFill>
              </a:rPr>
              <a:t> </a:t>
            </a:r>
            <a:r>
              <a:rPr dirty="0" sz="1700" spc="-10">
                <a:solidFill>
                  <a:srgbClr val="000000"/>
                </a:solidFill>
              </a:rPr>
              <a:t>randomisation</a:t>
            </a:r>
            <a:endParaRPr sz="1700"/>
          </a:p>
        </p:txBody>
      </p:sp>
      <p:sp>
        <p:nvSpPr>
          <p:cNvPr id="8" name="object 8" descr=""/>
          <p:cNvSpPr txBox="1"/>
          <p:nvPr/>
        </p:nvSpPr>
        <p:spPr>
          <a:xfrm>
            <a:off x="3425117" y="1719677"/>
            <a:ext cx="3079115" cy="685165"/>
          </a:xfrm>
          <a:prstGeom prst="rect">
            <a:avLst/>
          </a:prstGeom>
          <a:solidFill>
            <a:srgbClr val="7030A0">
              <a:alpha val="78039"/>
            </a:srgbClr>
          </a:solidFill>
          <a:ln w="9525">
            <a:solidFill>
              <a:srgbClr val="000000"/>
            </a:solidFill>
          </a:ln>
        </p:spPr>
        <p:txBody>
          <a:bodyPr wrap="square" lIns="0" tIns="101600" rIns="0" bIns="0" rtlCol="0" vert="horz">
            <a:spAutoFit/>
          </a:bodyPr>
          <a:lstStyle/>
          <a:p>
            <a:pPr marL="1130300" marR="922019" indent="-200025">
              <a:lnSpc>
                <a:spcPct val="100000"/>
              </a:lnSpc>
              <a:spcBef>
                <a:spcPts val="800"/>
              </a:spcBef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347</a:t>
            </a:r>
            <a:r>
              <a:rPr dirty="0" sz="15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PCI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+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 OMT</a:t>
            </a:r>
            <a:endParaRPr sz="1500">
              <a:latin typeface="Calibri"/>
              <a:cs typeface="Calibri"/>
            </a:endParaRPr>
          </a:p>
        </p:txBody>
      </p:sp>
      <p:pic>
        <p:nvPicPr>
          <p:cNvPr id="9" name="object 9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74408" y="113077"/>
            <a:ext cx="1268606" cy="597023"/>
          </a:xfrm>
          <a:prstGeom prst="rect">
            <a:avLst/>
          </a:prstGeom>
        </p:spPr>
      </p:pic>
      <p:sp>
        <p:nvSpPr>
          <p:cNvPr id="10" name="object 10" descr=""/>
          <p:cNvSpPr txBox="1"/>
          <p:nvPr/>
        </p:nvSpPr>
        <p:spPr>
          <a:xfrm>
            <a:off x="8133912" y="1719677"/>
            <a:ext cx="3075305" cy="685165"/>
          </a:xfrm>
          <a:prstGeom prst="rect">
            <a:avLst/>
          </a:prstGeom>
          <a:solidFill>
            <a:srgbClr val="D32D64">
              <a:alpha val="70979"/>
            </a:srgbClr>
          </a:solidFill>
          <a:ln w="9525">
            <a:solidFill>
              <a:srgbClr val="000000"/>
            </a:solidFill>
          </a:ln>
        </p:spPr>
        <p:txBody>
          <a:bodyPr wrap="square" lIns="0" tIns="104139" rIns="0" bIns="0" rtlCol="0" vert="horz">
            <a:spAutoFit/>
          </a:bodyPr>
          <a:lstStyle/>
          <a:p>
            <a:pPr marL="1153160" marR="920115" indent="-224790">
              <a:lnSpc>
                <a:spcPct val="100000"/>
              </a:lnSpc>
              <a:spcBef>
                <a:spcPts val="819"/>
              </a:spcBef>
            </a:pP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353</a:t>
            </a:r>
            <a:r>
              <a:rPr dirty="0" sz="15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assigned</a:t>
            </a:r>
            <a:r>
              <a:rPr dirty="0" sz="15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5" b="1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500" b="1">
                <a:solidFill>
                  <a:srgbClr val="FFFFFF"/>
                </a:solidFill>
                <a:latin typeface="Calibri"/>
                <a:cs typeface="Calibri"/>
              </a:rPr>
              <a:t>OMT</a:t>
            </a:r>
            <a:r>
              <a:rPr dirty="0" sz="15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00" spc="-20" b="1">
                <a:solidFill>
                  <a:srgbClr val="FFFFFF"/>
                </a:solidFill>
                <a:latin typeface="Calibri"/>
                <a:cs typeface="Calibri"/>
              </a:rPr>
              <a:t>only</a:t>
            </a:r>
            <a:endParaRPr sz="1500">
              <a:latin typeface="Calibri"/>
              <a:cs typeface="Calibri"/>
            </a:endParaRPr>
          </a:p>
        </p:txBody>
      </p:sp>
      <p:sp>
        <p:nvSpPr>
          <p:cNvPr id="11" name="object 11" descr=""/>
          <p:cNvSpPr/>
          <p:nvPr/>
        </p:nvSpPr>
        <p:spPr>
          <a:xfrm>
            <a:off x="8098842" y="5438701"/>
            <a:ext cx="1221740" cy="692785"/>
          </a:xfrm>
          <a:custGeom>
            <a:avLst/>
            <a:gdLst/>
            <a:ahLst/>
            <a:cxnLst/>
            <a:rect l="l" t="t" r="r" b="b"/>
            <a:pathLst>
              <a:path w="1221740" h="692785">
                <a:moveTo>
                  <a:pt x="0" y="0"/>
                </a:moveTo>
                <a:lnTo>
                  <a:pt x="1221681" y="0"/>
                </a:lnTo>
                <a:lnTo>
                  <a:pt x="1221681" y="692497"/>
                </a:lnTo>
                <a:lnTo>
                  <a:pt x="0" y="69249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E06A91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2" name="object 12" descr=""/>
          <p:cNvSpPr txBox="1"/>
          <p:nvPr/>
        </p:nvSpPr>
        <p:spPr>
          <a:xfrm>
            <a:off x="8434599" y="5457952"/>
            <a:ext cx="5511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Primary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8316108" y="5662167"/>
            <a:ext cx="78676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7960" marR="5080" indent="-175260">
              <a:lnSpc>
                <a:spcPts val="1510"/>
              </a:lnSpc>
              <a:spcBef>
                <a:spcPts val="190"/>
              </a:spcBef>
            </a:pPr>
            <a:r>
              <a:rPr dirty="0" sz="1300">
                <a:latin typeface="Calibri"/>
                <a:cs typeface="Calibri"/>
              </a:rPr>
              <a:t>outcome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in </a:t>
            </a:r>
            <a:r>
              <a:rPr dirty="0" sz="1300" spc="-10">
                <a:latin typeface="Calibri"/>
                <a:cs typeface="Calibri"/>
              </a:rPr>
              <a:t>99.2%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4" name="object 14" descr=""/>
          <p:cNvSpPr/>
          <p:nvPr/>
        </p:nvSpPr>
        <p:spPr>
          <a:xfrm>
            <a:off x="3419500" y="5458156"/>
            <a:ext cx="1214120" cy="692785"/>
          </a:xfrm>
          <a:custGeom>
            <a:avLst/>
            <a:gdLst/>
            <a:ahLst/>
            <a:cxnLst/>
            <a:rect l="l" t="t" r="r" b="b"/>
            <a:pathLst>
              <a:path w="1214120" h="692785">
                <a:moveTo>
                  <a:pt x="0" y="0"/>
                </a:moveTo>
                <a:lnTo>
                  <a:pt x="1213922" y="0"/>
                </a:lnTo>
                <a:lnTo>
                  <a:pt x="1213922" y="692497"/>
                </a:lnTo>
                <a:lnTo>
                  <a:pt x="0" y="69249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8F5D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 txBox="1"/>
          <p:nvPr/>
        </p:nvSpPr>
        <p:spPr>
          <a:xfrm>
            <a:off x="3751442" y="5479288"/>
            <a:ext cx="5511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Primary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3632888" y="5680455"/>
            <a:ext cx="786765" cy="415925"/>
          </a:xfrm>
          <a:prstGeom prst="rect">
            <a:avLst/>
          </a:prstGeom>
        </p:spPr>
        <p:txBody>
          <a:bodyPr wrap="square" lIns="0" tIns="24130" rIns="0" bIns="0" rtlCol="0" vert="horz">
            <a:spAutoFit/>
          </a:bodyPr>
          <a:lstStyle/>
          <a:p>
            <a:pPr marL="187960" marR="5080" indent="-175895">
              <a:lnSpc>
                <a:spcPts val="1510"/>
              </a:lnSpc>
              <a:spcBef>
                <a:spcPts val="190"/>
              </a:spcBef>
            </a:pPr>
            <a:r>
              <a:rPr dirty="0" sz="1300">
                <a:latin typeface="Calibri"/>
                <a:cs typeface="Calibri"/>
              </a:rPr>
              <a:t>outcome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in </a:t>
            </a:r>
            <a:r>
              <a:rPr dirty="0" sz="1300" spc="-10">
                <a:latin typeface="Calibri"/>
                <a:cs typeface="Calibri"/>
              </a:rPr>
              <a:t>98.7%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4752693" y="5459173"/>
            <a:ext cx="1214120" cy="692785"/>
          </a:xfrm>
          <a:custGeom>
            <a:avLst/>
            <a:gdLst/>
            <a:ahLst/>
            <a:cxnLst/>
            <a:rect l="l" t="t" r="r" b="b"/>
            <a:pathLst>
              <a:path w="1214120" h="692785">
                <a:moveTo>
                  <a:pt x="0" y="0"/>
                </a:moveTo>
                <a:lnTo>
                  <a:pt x="1213922" y="0"/>
                </a:lnTo>
                <a:lnTo>
                  <a:pt x="1213922" y="692497"/>
                </a:lnTo>
                <a:lnTo>
                  <a:pt x="0" y="692497"/>
                </a:lnTo>
                <a:lnTo>
                  <a:pt x="0" y="0"/>
                </a:lnTo>
                <a:close/>
              </a:path>
            </a:pathLst>
          </a:custGeom>
          <a:ln w="28575">
            <a:solidFill>
              <a:srgbClr val="8F5DB5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5084635" y="5479288"/>
            <a:ext cx="5511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Primary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19" name="object 19" descr=""/>
          <p:cNvSpPr txBox="1"/>
          <p:nvPr/>
        </p:nvSpPr>
        <p:spPr>
          <a:xfrm>
            <a:off x="4966080" y="5683503"/>
            <a:ext cx="786765" cy="4127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08279" marR="5080" indent="-196215">
              <a:lnSpc>
                <a:spcPts val="1490"/>
              </a:lnSpc>
              <a:spcBef>
                <a:spcPts val="204"/>
              </a:spcBef>
            </a:pPr>
            <a:r>
              <a:rPr dirty="0" sz="1300">
                <a:latin typeface="Calibri"/>
                <a:cs typeface="Calibri"/>
              </a:rPr>
              <a:t>outcome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in </a:t>
            </a:r>
            <a:r>
              <a:rPr dirty="0" sz="1300" spc="-20">
                <a:latin typeface="Calibri"/>
                <a:cs typeface="Calibri"/>
              </a:rPr>
              <a:t>100%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0" name="object 20" descr=""/>
          <p:cNvSpPr/>
          <p:nvPr/>
        </p:nvSpPr>
        <p:spPr>
          <a:xfrm>
            <a:off x="3996055" y="5004561"/>
            <a:ext cx="5986780" cy="434975"/>
          </a:xfrm>
          <a:custGeom>
            <a:avLst/>
            <a:gdLst/>
            <a:ahLst/>
            <a:cxnLst/>
            <a:rect l="l" t="t" r="r" b="b"/>
            <a:pathLst>
              <a:path w="5986780" h="434975">
                <a:moveTo>
                  <a:pt x="76200" y="350012"/>
                </a:moveTo>
                <a:lnTo>
                  <a:pt x="47625" y="350062"/>
                </a:lnTo>
                <a:lnTo>
                  <a:pt x="47028" y="3429"/>
                </a:lnTo>
                <a:lnTo>
                  <a:pt x="27978" y="3467"/>
                </a:lnTo>
                <a:lnTo>
                  <a:pt x="28575" y="350088"/>
                </a:lnTo>
                <a:lnTo>
                  <a:pt x="0" y="350139"/>
                </a:lnTo>
                <a:lnTo>
                  <a:pt x="38227" y="426275"/>
                </a:lnTo>
                <a:lnTo>
                  <a:pt x="69837" y="362788"/>
                </a:lnTo>
                <a:lnTo>
                  <a:pt x="76200" y="350012"/>
                </a:lnTo>
                <a:close/>
              </a:path>
              <a:path w="5986780" h="434975">
                <a:moveTo>
                  <a:pt x="1282903" y="349923"/>
                </a:moveTo>
                <a:lnTo>
                  <a:pt x="1254315" y="349973"/>
                </a:lnTo>
                <a:lnTo>
                  <a:pt x="1253731" y="3352"/>
                </a:lnTo>
                <a:lnTo>
                  <a:pt x="1234681" y="3390"/>
                </a:lnTo>
                <a:lnTo>
                  <a:pt x="1235265" y="350012"/>
                </a:lnTo>
                <a:lnTo>
                  <a:pt x="1206703" y="350062"/>
                </a:lnTo>
                <a:lnTo>
                  <a:pt x="1244930" y="426199"/>
                </a:lnTo>
                <a:lnTo>
                  <a:pt x="1276527" y="362712"/>
                </a:lnTo>
                <a:lnTo>
                  <a:pt x="1282903" y="349923"/>
                </a:lnTo>
                <a:close/>
              </a:path>
              <a:path w="5986780" h="434975">
                <a:moveTo>
                  <a:pt x="4737798" y="358406"/>
                </a:moveTo>
                <a:lnTo>
                  <a:pt x="4709223" y="358457"/>
                </a:lnTo>
                <a:lnTo>
                  <a:pt x="4708626" y="11823"/>
                </a:lnTo>
                <a:lnTo>
                  <a:pt x="4689576" y="11861"/>
                </a:lnTo>
                <a:lnTo>
                  <a:pt x="4690173" y="358482"/>
                </a:lnTo>
                <a:lnTo>
                  <a:pt x="4661598" y="358533"/>
                </a:lnTo>
                <a:lnTo>
                  <a:pt x="4699825" y="434670"/>
                </a:lnTo>
                <a:lnTo>
                  <a:pt x="4731436" y="371182"/>
                </a:lnTo>
                <a:lnTo>
                  <a:pt x="4737798" y="358406"/>
                </a:lnTo>
                <a:close/>
              </a:path>
              <a:path w="5986780" h="434975">
                <a:moveTo>
                  <a:pt x="5986361" y="346583"/>
                </a:moveTo>
                <a:lnTo>
                  <a:pt x="5957786" y="346621"/>
                </a:lnTo>
                <a:lnTo>
                  <a:pt x="5957201" y="0"/>
                </a:lnTo>
                <a:lnTo>
                  <a:pt x="5938151" y="38"/>
                </a:lnTo>
                <a:lnTo>
                  <a:pt x="5938736" y="346659"/>
                </a:lnTo>
                <a:lnTo>
                  <a:pt x="5910161" y="346710"/>
                </a:lnTo>
                <a:lnTo>
                  <a:pt x="5948400" y="422846"/>
                </a:lnTo>
                <a:lnTo>
                  <a:pt x="5979998" y="359359"/>
                </a:lnTo>
                <a:lnTo>
                  <a:pt x="5986361" y="346583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1" name="object 21" descr=""/>
          <p:cNvSpPr txBox="1"/>
          <p:nvPr/>
        </p:nvSpPr>
        <p:spPr>
          <a:xfrm>
            <a:off x="9729604" y="5457952"/>
            <a:ext cx="551180" cy="2235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10">
                <a:latin typeface="Calibri"/>
                <a:cs typeface="Calibri"/>
              </a:rPr>
              <a:t>Primary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9611049" y="5662167"/>
            <a:ext cx="786765" cy="412750"/>
          </a:xfrm>
          <a:prstGeom prst="rect">
            <a:avLst/>
          </a:prstGeom>
        </p:spPr>
        <p:txBody>
          <a:bodyPr wrap="square" lIns="0" tIns="26034" rIns="0" bIns="0" rtlCol="0" vert="horz">
            <a:spAutoFit/>
          </a:bodyPr>
          <a:lstStyle/>
          <a:p>
            <a:pPr marL="208279" marR="5080" indent="-196215">
              <a:lnSpc>
                <a:spcPts val="1490"/>
              </a:lnSpc>
              <a:spcBef>
                <a:spcPts val="204"/>
              </a:spcBef>
            </a:pPr>
            <a:r>
              <a:rPr dirty="0" sz="1300">
                <a:latin typeface="Calibri"/>
                <a:cs typeface="Calibri"/>
              </a:rPr>
              <a:t>outcome</a:t>
            </a:r>
            <a:r>
              <a:rPr dirty="0" sz="1300" spc="-40">
                <a:latin typeface="Calibri"/>
                <a:cs typeface="Calibri"/>
              </a:rPr>
              <a:t> </a:t>
            </a:r>
            <a:r>
              <a:rPr dirty="0" sz="1300" spc="-25">
                <a:latin typeface="Calibri"/>
                <a:cs typeface="Calibri"/>
              </a:rPr>
              <a:t>in </a:t>
            </a:r>
            <a:r>
              <a:rPr dirty="0" sz="1300" spc="-20">
                <a:latin typeface="Calibri"/>
                <a:cs typeface="Calibri"/>
              </a:rPr>
              <a:t>100%</a:t>
            </a:r>
            <a:endParaRPr sz="130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-3175" y="3855549"/>
            <a:ext cx="12198350" cy="1148080"/>
            <a:chOff x="-3175" y="3855549"/>
            <a:chExt cx="12198350" cy="1148080"/>
          </a:xfrm>
        </p:grpSpPr>
        <p:sp>
          <p:nvSpPr>
            <p:cNvPr id="24" name="object 24" descr=""/>
            <p:cNvSpPr/>
            <p:nvPr/>
          </p:nvSpPr>
          <p:spPr>
            <a:xfrm>
              <a:off x="0" y="5000022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3419060" y="0"/>
                  </a:lnTo>
                </a:path>
                <a:path w="12192000" h="0">
                  <a:moveTo>
                    <a:pt x="4644277" y="0"/>
                  </a:moveTo>
                  <a:lnTo>
                    <a:pt x="4704906" y="0"/>
                  </a:lnTo>
                </a:path>
                <a:path w="12192000" h="0">
                  <a:moveTo>
                    <a:pt x="5858142" y="0"/>
                  </a:moveTo>
                  <a:lnTo>
                    <a:pt x="8072545" y="0"/>
                  </a:lnTo>
                </a:path>
                <a:path w="12192000" h="0">
                  <a:moveTo>
                    <a:pt x="9320523" y="0"/>
                  </a:moveTo>
                  <a:lnTo>
                    <a:pt x="9384322" y="0"/>
                  </a:lnTo>
                </a:path>
                <a:path w="12192000" h="0">
                  <a:moveTo>
                    <a:pt x="10606121" y="0"/>
                  </a:moveTo>
                  <a:lnTo>
                    <a:pt x="12192000" y="0"/>
                  </a:lnTo>
                </a:path>
              </a:pathLst>
            </a:custGeom>
            <a:ln w="635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3347497" y="3855549"/>
              <a:ext cx="682625" cy="76200"/>
            </a:xfrm>
            <a:custGeom>
              <a:avLst/>
              <a:gdLst/>
              <a:ahLst/>
              <a:cxnLst/>
              <a:rect l="l" t="t" r="r" b="b"/>
              <a:pathLst>
                <a:path w="68262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500" y="47625"/>
                  </a:lnTo>
                  <a:lnTo>
                    <a:pt x="63500" y="28575"/>
                  </a:lnTo>
                  <a:lnTo>
                    <a:pt x="76200" y="28574"/>
                  </a:lnTo>
                  <a:lnTo>
                    <a:pt x="76200" y="0"/>
                  </a:lnTo>
                  <a:close/>
                </a:path>
                <a:path w="682625" h="76200">
                  <a:moveTo>
                    <a:pt x="76200" y="28574"/>
                  </a:moveTo>
                  <a:lnTo>
                    <a:pt x="63500" y="28575"/>
                  </a:lnTo>
                  <a:lnTo>
                    <a:pt x="63500" y="47625"/>
                  </a:lnTo>
                  <a:lnTo>
                    <a:pt x="76200" y="47624"/>
                  </a:lnTo>
                  <a:lnTo>
                    <a:pt x="76200" y="28574"/>
                  </a:lnTo>
                  <a:close/>
                </a:path>
                <a:path w="682625" h="76200">
                  <a:moveTo>
                    <a:pt x="76200" y="47624"/>
                  </a:moveTo>
                  <a:lnTo>
                    <a:pt x="63500" y="47625"/>
                  </a:lnTo>
                  <a:lnTo>
                    <a:pt x="76200" y="47625"/>
                  </a:lnTo>
                  <a:close/>
                </a:path>
                <a:path w="682625" h="76200">
                  <a:moveTo>
                    <a:pt x="682133" y="28573"/>
                  </a:moveTo>
                  <a:lnTo>
                    <a:pt x="76200" y="28574"/>
                  </a:lnTo>
                  <a:lnTo>
                    <a:pt x="76200" y="47624"/>
                  </a:lnTo>
                  <a:lnTo>
                    <a:pt x="682133" y="47623"/>
                  </a:lnTo>
                  <a:lnTo>
                    <a:pt x="682133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27380" y="5250179"/>
            <a:ext cx="85153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7030A0"/>
                </a:solidFill>
                <a:latin typeface="Arial"/>
                <a:cs typeface="Arial"/>
              </a:rPr>
              <a:t>Follow</a:t>
            </a:r>
            <a:r>
              <a:rPr dirty="0" sz="1400" spc="-45" b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400" spc="-25" b="1">
                <a:solidFill>
                  <a:srgbClr val="7030A0"/>
                </a:solidFill>
                <a:latin typeface="Arial"/>
                <a:cs typeface="Arial"/>
              </a:rPr>
              <a:t>up</a:t>
            </a:r>
            <a:endParaRPr sz="1400">
              <a:latin typeface="Arial"/>
              <a:cs typeface="Arial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385794" y="3606510"/>
            <a:ext cx="927100" cy="622300"/>
          </a:xfrm>
          <a:prstGeom prst="rect">
            <a:avLst/>
          </a:prstGeom>
          <a:solidFill>
            <a:srgbClr val="EDEDED"/>
          </a:solidFill>
          <a:ln w="12700">
            <a:solidFill>
              <a:srgbClr val="7F7F7F"/>
            </a:solidFill>
          </a:ln>
        </p:spPr>
        <p:txBody>
          <a:bodyPr wrap="square" lIns="0" tIns="9207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725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6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unavailable</a:t>
            </a:r>
            <a:endParaRPr sz="900">
              <a:latin typeface="Calibri"/>
              <a:cs typeface="Calibri"/>
            </a:endParaRPr>
          </a:p>
          <a:p>
            <a:pPr marL="90805" marR="225425">
              <a:lnSpc>
                <a:spcPct val="102200"/>
              </a:lnSpc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4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insufficient</a:t>
            </a:r>
            <a:r>
              <a:rPr dirty="0" sz="900" spc="50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quality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8" name="object 28" descr=""/>
          <p:cNvGrpSpPr/>
          <p:nvPr/>
        </p:nvGrpSpPr>
        <p:grpSpPr>
          <a:xfrm>
            <a:off x="3419061" y="4381878"/>
            <a:ext cx="1225550" cy="630555"/>
            <a:chOff x="3419061" y="4381878"/>
            <a:chExt cx="1225550" cy="630555"/>
          </a:xfrm>
        </p:grpSpPr>
        <p:pic>
          <p:nvPicPr>
            <p:cNvPr id="29" name="object 2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19061" y="4381878"/>
              <a:ext cx="1225217" cy="630000"/>
            </a:xfrm>
            <a:prstGeom prst="rect">
              <a:avLst/>
            </a:prstGeom>
          </p:spPr>
        </p:pic>
        <p:sp>
          <p:nvSpPr>
            <p:cNvPr id="30" name="object 30" descr=""/>
            <p:cNvSpPr/>
            <p:nvPr/>
          </p:nvSpPr>
          <p:spPr>
            <a:xfrm>
              <a:off x="3764165" y="4427600"/>
              <a:ext cx="535305" cy="431800"/>
            </a:xfrm>
            <a:custGeom>
              <a:avLst/>
              <a:gdLst/>
              <a:ahLst/>
              <a:cxnLst/>
              <a:rect l="l" t="t" r="r" b="b"/>
              <a:pathLst>
                <a:path w="535304" h="431800">
                  <a:moveTo>
                    <a:pt x="534987" y="215900"/>
                  </a:moveTo>
                  <a:lnTo>
                    <a:pt x="442912" y="215900"/>
                  </a:lnTo>
                  <a:lnTo>
                    <a:pt x="442912" y="0"/>
                  </a:lnTo>
                  <a:lnTo>
                    <a:pt x="92075" y="0"/>
                  </a:lnTo>
                  <a:lnTo>
                    <a:pt x="92075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534987" y="431800"/>
                  </a:lnTo>
                  <a:lnTo>
                    <a:pt x="534987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1" name="object 31" descr=""/>
          <p:cNvSpPr txBox="1"/>
          <p:nvPr/>
        </p:nvSpPr>
        <p:spPr>
          <a:xfrm>
            <a:off x="3419061" y="4382419"/>
            <a:ext cx="1225550" cy="617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344805" marR="337185" indent="92075">
              <a:lnSpc>
                <a:spcPct val="101400"/>
              </a:lnSpc>
              <a:spcBef>
                <a:spcPts val="235"/>
              </a:spcBef>
            </a:pPr>
            <a:r>
              <a:rPr dirty="0" sz="1400" spc="-25" b="1">
                <a:latin typeface="Calibri"/>
                <a:cs typeface="Calibri"/>
              </a:rPr>
              <a:t>CMR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236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2" name="object 32" descr=""/>
          <p:cNvGrpSpPr/>
          <p:nvPr/>
        </p:nvGrpSpPr>
        <p:grpSpPr>
          <a:xfrm>
            <a:off x="4704906" y="4380654"/>
            <a:ext cx="1153795" cy="630555"/>
            <a:chOff x="4704906" y="4380654"/>
            <a:chExt cx="1153795" cy="630555"/>
          </a:xfrm>
        </p:grpSpPr>
        <p:pic>
          <p:nvPicPr>
            <p:cNvPr id="33" name="object 3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704906" y="4380654"/>
              <a:ext cx="1153235" cy="630000"/>
            </a:xfrm>
            <a:prstGeom prst="rect">
              <a:avLst/>
            </a:prstGeom>
          </p:spPr>
        </p:pic>
        <p:sp>
          <p:nvSpPr>
            <p:cNvPr id="34" name="object 34" descr=""/>
            <p:cNvSpPr/>
            <p:nvPr/>
          </p:nvSpPr>
          <p:spPr>
            <a:xfrm>
              <a:off x="5059273" y="4426381"/>
              <a:ext cx="444500" cy="431800"/>
            </a:xfrm>
            <a:custGeom>
              <a:avLst/>
              <a:gdLst/>
              <a:ahLst/>
              <a:cxnLst/>
              <a:rect l="l" t="t" r="r" b="b"/>
              <a:pathLst>
                <a:path w="444500" h="431800">
                  <a:moveTo>
                    <a:pt x="444500" y="215900"/>
                  </a:moveTo>
                  <a:lnTo>
                    <a:pt x="364363" y="215900"/>
                  </a:lnTo>
                  <a:lnTo>
                    <a:pt x="364363" y="0"/>
                  </a:lnTo>
                  <a:lnTo>
                    <a:pt x="80200" y="0"/>
                  </a:lnTo>
                  <a:lnTo>
                    <a:pt x="80200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444500" y="431800"/>
                  </a:lnTo>
                  <a:lnTo>
                    <a:pt x="444500" y="215900"/>
                  </a:lnTo>
                  <a:close/>
                </a:path>
              </a:pathLst>
            </a:custGeom>
            <a:solidFill>
              <a:srgbClr val="C7AE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5" name="object 35" descr=""/>
          <p:cNvSpPr txBox="1"/>
          <p:nvPr/>
        </p:nvSpPr>
        <p:spPr>
          <a:xfrm>
            <a:off x="4704906" y="4382419"/>
            <a:ext cx="1153795" cy="617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6670" rIns="0" bIns="0" rtlCol="0" vert="horz">
            <a:spAutoFit/>
          </a:bodyPr>
          <a:lstStyle/>
          <a:p>
            <a:pPr marL="354330" marR="346710" indent="80010">
              <a:lnSpc>
                <a:spcPct val="101400"/>
              </a:lnSpc>
              <a:spcBef>
                <a:spcPts val="210"/>
              </a:spcBef>
            </a:pPr>
            <a:r>
              <a:rPr dirty="0" sz="1400" spc="-25" b="1">
                <a:latin typeface="Calibri"/>
                <a:cs typeface="Calibri"/>
              </a:rPr>
              <a:t>DSE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59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36" name="object 36" descr=""/>
          <p:cNvGrpSpPr/>
          <p:nvPr/>
        </p:nvGrpSpPr>
        <p:grpSpPr>
          <a:xfrm>
            <a:off x="3993451" y="3423057"/>
            <a:ext cx="6612890" cy="1590675"/>
            <a:chOff x="3993451" y="3423057"/>
            <a:chExt cx="6612890" cy="1590675"/>
          </a:xfrm>
        </p:grpSpPr>
        <p:pic>
          <p:nvPicPr>
            <p:cNvPr id="37" name="object 37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384322" y="4383227"/>
              <a:ext cx="1221798" cy="630000"/>
            </a:xfrm>
            <a:prstGeom prst="rect">
              <a:avLst/>
            </a:prstGeom>
          </p:spPr>
        </p:pic>
        <p:sp>
          <p:nvSpPr>
            <p:cNvPr id="38" name="object 38" descr=""/>
            <p:cNvSpPr/>
            <p:nvPr/>
          </p:nvSpPr>
          <p:spPr>
            <a:xfrm>
              <a:off x="9772968" y="4428959"/>
              <a:ext cx="444500" cy="431800"/>
            </a:xfrm>
            <a:custGeom>
              <a:avLst/>
              <a:gdLst/>
              <a:ahLst/>
              <a:cxnLst/>
              <a:rect l="l" t="t" r="r" b="b"/>
              <a:pathLst>
                <a:path w="444500" h="431800">
                  <a:moveTo>
                    <a:pt x="444500" y="215887"/>
                  </a:moveTo>
                  <a:lnTo>
                    <a:pt x="364299" y="215887"/>
                  </a:lnTo>
                  <a:lnTo>
                    <a:pt x="364299" y="0"/>
                  </a:lnTo>
                  <a:lnTo>
                    <a:pt x="80137" y="0"/>
                  </a:lnTo>
                  <a:lnTo>
                    <a:pt x="80137" y="215887"/>
                  </a:lnTo>
                  <a:lnTo>
                    <a:pt x="0" y="215887"/>
                  </a:lnTo>
                  <a:lnTo>
                    <a:pt x="0" y="431787"/>
                  </a:lnTo>
                  <a:lnTo>
                    <a:pt x="444500" y="431787"/>
                  </a:lnTo>
                  <a:lnTo>
                    <a:pt x="444500" y="215887"/>
                  </a:lnTo>
                  <a:close/>
                </a:path>
              </a:pathLst>
            </a:custGeom>
            <a:solidFill>
              <a:srgbClr val="F4C8D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8046452" y="3872699"/>
              <a:ext cx="655955" cy="76200"/>
            </a:xfrm>
            <a:custGeom>
              <a:avLst/>
              <a:gdLst/>
              <a:ahLst/>
              <a:cxnLst/>
              <a:rect l="l" t="t" r="r" b="b"/>
              <a:pathLst>
                <a:path w="655954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7625"/>
                  </a:lnTo>
                  <a:lnTo>
                    <a:pt x="63498" y="47625"/>
                  </a:lnTo>
                  <a:lnTo>
                    <a:pt x="63498" y="28575"/>
                  </a:lnTo>
                  <a:lnTo>
                    <a:pt x="76200" y="28574"/>
                  </a:lnTo>
                  <a:lnTo>
                    <a:pt x="76200" y="0"/>
                  </a:lnTo>
                  <a:close/>
                </a:path>
                <a:path w="655954" h="76200">
                  <a:moveTo>
                    <a:pt x="76200" y="28574"/>
                  </a:moveTo>
                  <a:lnTo>
                    <a:pt x="63498" y="28575"/>
                  </a:lnTo>
                  <a:lnTo>
                    <a:pt x="63498" y="47625"/>
                  </a:lnTo>
                  <a:lnTo>
                    <a:pt x="76200" y="47624"/>
                  </a:lnTo>
                  <a:lnTo>
                    <a:pt x="76200" y="28574"/>
                  </a:lnTo>
                  <a:close/>
                </a:path>
                <a:path w="655954" h="76200">
                  <a:moveTo>
                    <a:pt x="76200" y="47624"/>
                  </a:moveTo>
                  <a:lnTo>
                    <a:pt x="63498" y="47625"/>
                  </a:lnTo>
                  <a:lnTo>
                    <a:pt x="76200" y="47625"/>
                  </a:lnTo>
                  <a:close/>
                </a:path>
                <a:path w="655954" h="76200">
                  <a:moveTo>
                    <a:pt x="655524" y="28573"/>
                  </a:moveTo>
                  <a:lnTo>
                    <a:pt x="76200" y="28574"/>
                  </a:lnTo>
                  <a:lnTo>
                    <a:pt x="76200" y="47624"/>
                  </a:lnTo>
                  <a:lnTo>
                    <a:pt x="655524" y="47623"/>
                  </a:lnTo>
                  <a:lnTo>
                    <a:pt x="655524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0" name="object 40" descr=""/>
            <p:cNvSpPr/>
            <p:nvPr/>
          </p:nvSpPr>
          <p:spPr>
            <a:xfrm>
              <a:off x="9943005" y="3868964"/>
              <a:ext cx="610235" cy="76200"/>
            </a:xfrm>
            <a:custGeom>
              <a:avLst/>
              <a:gdLst/>
              <a:ahLst/>
              <a:cxnLst/>
              <a:rect l="l" t="t" r="r" b="b"/>
              <a:pathLst>
                <a:path w="610234" h="76200">
                  <a:moveTo>
                    <a:pt x="533594" y="47624"/>
                  </a:moveTo>
                  <a:lnTo>
                    <a:pt x="533594" y="76200"/>
                  </a:lnTo>
                  <a:lnTo>
                    <a:pt x="590744" y="47625"/>
                  </a:lnTo>
                  <a:lnTo>
                    <a:pt x="533594" y="47624"/>
                  </a:lnTo>
                  <a:close/>
                </a:path>
                <a:path w="610234" h="76200">
                  <a:moveTo>
                    <a:pt x="533594" y="28574"/>
                  </a:moveTo>
                  <a:lnTo>
                    <a:pt x="533594" y="47624"/>
                  </a:lnTo>
                  <a:lnTo>
                    <a:pt x="546294" y="47625"/>
                  </a:lnTo>
                  <a:lnTo>
                    <a:pt x="546294" y="28575"/>
                  </a:lnTo>
                  <a:lnTo>
                    <a:pt x="533594" y="28574"/>
                  </a:lnTo>
                  <a:close/>
                </a:path>
                <a:path w="610234" h="76200">
                  <a:moveTo>
                    <a:pt x="533594" y="0"/>
                  </a:moveTo>
                  <a:lnTo>
                    <a:pt x="533594" y="28574"/>
                  </a:lnTo>
                  <a:lnTo>
                    <a:pt x="546294" y="28575"/>
                  </a:lnTo>
                  <a:lnTo>
                    <a:pt x="546294" y="47625"/>
                  </a:lnTo>
                  <a:lnTo>
                    <a:pt x="590746" y="47623"/>
                  </a:lnTo>
                  <a:lnTo>
                    <a:pt x="609794" y="38100"/>
                  </a:lnTo>
                  <a:lnTo>
                    <a:pt x="533594" y="0"/>
                  </a:lnTo>
                  <a:close/>
                </a:path>
                <a:path w="610234" h="76200">
                  <a:moveTo>
                    <a:pt x="1" y="28573"/>
                  </a:moveTo>
                  <a:lnTo>
                    <a:pt x="0" y="47623"/>
                  </a:lnTo>
                  <a:lnTo>
                    <a:pt x="533594" y="47624"/>
                  </a:lnTo>
                  <a:lnTo>
                    <a:pt x="533594" y="28574"/>
                  </a:lnTo>
                  <a:lnTo>
                    <a:pt x="1" y="2857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1" name="object 41" descr=""/>
            <p:cNvSpPr/>
            <p:nvPr/>
          </p:nvSpPr>
          <p:spPr>
            <a:xfrm>
              <a:off x="3993451" y="3423057"/>
              <a:ext cx="76200" cy="897890"/>
            </a:xfrm>
            <a:custGeom>
              <a:avLst/>
              <a:gdLst/>
              <a:ahLst/>
              <a:cxnLst/>
              <a:rect l="l" t="t" r="r" b="b"/>
              <a:pathLst>
                <a:path w="76200" h="897889">
                  <a:moveTo>
                    <a:pt x="0" y="821197"/>
                  </a:moveTo>
                  <a:lnTo>
                    <a:pt x="37688" y="897601"/>
                  </a:lnTo>
                  <a:lnTo>
                    <a:pt x="69840" y="834155"/>
                  </a:lnTo>
                  <a:lnTo>
                    <a:pt x="47556" y="834155"/>
                  </a:lnTo>
                  <a:lnTo>
                    <a:pt x="28506" y="834052"/>
                  </a:lnTo>
                  <a:lnTo>
                    <a:pt x="28574" y="821351"/>
                  </a:lnTo>
                  <a:lnTo>
                    <a:pt x="0" y="821197"/>
                  </a:lnTo>
                  <a:close/>
                </a:path>
                <a:path w="76200" h="897889">
                  <a:moveTo>
                    <a:pt x="28574" y="821351"/>
                  </a:moveTo>
                  <a:lnTo>
                    <a:pt x="28506" y="834052"/>
                  </a:lnTo>
                  <a:lnTo>
                    <a:pt x="47556" y="834155"/>
                  </a:lnTo>
                  <a:lnTo>
                    <a:pt x="47624" y="821454"/>
                  </a:lnTo>
                  <a:lnTo>
                    <a:pt x="28574" y="821351"/>
                  </a:lnTo>
                  <a:close/>
                </a:path>
                <a:path w="76200" h="897889">
                  <a:moveTo>
                    <a:pt x="47624" y="821454"/>
                  </a:moveTo>
                  <a:lnTo>
                    <a:pt x="47556" y="834155"/>
                  </a:lnTo>
                  <a:lnTo>
                    <a:pt x="69840" y="834155"/>
                  </a:lnTo>
                  <a:lnTo>
                    <a:pt x="76198" y="821608"/>
                  </a:lnTo>
                  <a:lnTo>
                    <a:pt x="47624" y="821454"/>
                  </a:lnTo>
                  <a:close/>
                </a:path>
                <a:path w="76200" h="897889">
                  <a:moveTo>
                    <a:pt x="33006" y="0"/>
                  </a:moveTo>
                  <a:lnTo>
                    <a:pt x="28574" y="821351"/>
                  </a:lnTo>
                  <a:lnTo>
                    <a:pt x="47624" y="821454"/>
                  </a:lnTo>
                  <a:lnTo>
                    <a:pt x="52054" y="102"/>
                  </a:lnTo>
                  <a:lnTo>
                    <a:pt x="3300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2" name="object 42" descr=""/>
          <p:cNvSpPr txBox="1"/>
          <p:nvPr/>
        </p:nvSpPr>
        <p:spPr>
          <a:xfrm>
            <a:off x="7019931" y="3606509"/>
            <a:ext cx="927100" cy="622300"/>
          </a:xfrm>
          <a:prstGeom prst="rect">
            <a:avLst/>
          </a:prstGeom>
          <a:solidFill>
            <a:srgbClr val="EDEDED"/>
          </a:solidFill>
          <a:ln w="12700">
            <a:solidFill>
              <a:srgbClr val="7F7F7F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100">
              <a:latin typeface="Times New Roman"/>
              <a:cs typeface="Times New Roman"/>
            </a:endParaRPr>
          </a:p>
          <a:p>
            <a:pPr marL="91440" marR="225425">
              <a:lnSpc>
                <a:spcPct val="100000"/>
              </a:lnSpc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4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insufficient</a:t>
            </a:r>
            <a:r>
              <a:rPr dirty="0" sz="900" spc="50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quality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10594033" y="3601204"/>
            <a:ext cx="979805" cy="627380"/>
          </a:xfrm>
          <a:prstGeom prst="rect">
            <a:avLst/>
          </a:prstGeom>
          <a:solidFill>
            <a:srgbClr val="EDEDED"/>
          </a:solidFill>
          <a:ln w="12700">
            <a:solidFill>
              <a:srgbClr val="7F7F7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91440">
              <a:lnSpc>
                <a:spcPct val="100000"/>
              </a:lnSpc>
              <a:spcBef>
                <a:spcPts val="215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16</a:t>
            </a:r>
            <a:r>
              <a:rPr dirty="0" sz="900" spc="-2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unavailable</a:t>
            </a:r>
            <a:endParaRPr sz="900">
              <a:latin typeface="Calibri"/>
              <a:cs typeface="Calibri"/>
            </a:endParaRPr>
          </a:p>
          <a:p>
            <a:pPr marL="91440">
              <a:lnSpc>
                <a:spcPct val="100000"/>
              </a:lnSpc>
              <a:spcBef>
                <a:spcPts val="25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3</a:t>
            </a:r>
            <a:r>
              <a:rPr dirty="0" sz="900" spc="-15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had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01F1E"/>
                </a:solidFill>
                <a:latin typeface="Calibri"/>
                <a:cs typeface="Calibri"/>
              </a:rPr>
              <a:t>CMR</a:t>
            </a:r>
            <a:endParaRPr sz="900">
              <a:latin typeface="Calibri"/>
              <a:cs typeface="Calibri"/>
            </a:endParaRPr>
          </a:p>
          <a:p>
            <a:pPr marL="91440" marR="278130">
              <a:lnSpc>
                <a:spcPts val="1100"/>
              </a:lnSpc>
              <a:spcBef>
                <a:spcPts val="20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2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insufficient</a:t>
            </a:r>
            <a:r>
              <a:rPr dirty="0" sz="900" spc="50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quality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9384321" y="4382419"/>
            <a:ext cx="1222375" cy="617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29845" rIns="0" bIns="0" rtlCol="0" vert="horz">
            <a:spAutoFit/>
          </a:bodyPr>
          <a:lstStyle/>
          <a:p>
            <a:pPr marL="388620" marR="381000" indent="80010">
              <a:lnSpc>
                <a:spcPct val="101400"/>
              </a:lnSpc>
              <a:spcBef>
                <a:spcPts val="235"/>
              </a:spcBef>
            </a:pPr>
            <a:r>
              <a:rPr dirty="0" sz="1400" spc="-25" b="1">
                <a:latin typeface="Calibri"/>
                <a:cs typeface="Calibri"/>
              </a:rPr>
              <a:t>DSE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72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5" name="object 45" descr=""/>
          <p:cNvGrpSpPr/>
          <p:nvPr/>
        </p:nvGrpSpPr>
        <p:grpSpPr>
          <a:xfrm>
            <a:off x="8072545" y="4385878"/>
            <a:ext cx="1248410" cy="630555"/>
            <a:chOff x="8072545" y="4385878"/>
            <a:chExt cx="1248410" cy="630555"/>
          </a:xfrm>
        </p:grpSpPr>
        <p:pic>
          <p:nvPicPr>
            <p:cNvPr id="46" name="object 46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72545" y="4385878"/>
              <a:ext cx="1247977" cy="630000"/>
            </a:xfrm>
            <a:prstGeom prst="rect">
              <a:avLst/>
            </a:prstGeom>
          </p:spPr>
        </p:pic>
        <p:sp>
          <p:nvSpPr>
            <p:cNvPr id="47" name="object 47" descr=""/>
            <p:cNvSpPr/>
            <p:nvPr/>
          </p:nvSpPr>
          <p:spPr>
            <a:xfrm>
              <a:off x="8429040" y="4431601"/>
              <a:ext cx="535305" cy="431800"/>
            </a:xfrm>
            <a:custGeom>
              <a:avLst/>
              <a:gdLst/>
              <a:ahLst/>
              <a:cxnLst/>
              <a:rect l="l" t="t" r="r" b="b"/>
              <a:pathLst>
                <a:path w="535304" h="431800">
                  <a:moveTo>
                    <a:pt x="534987" y="215900"/>
                  </a:moveTo>
                  <a:lnTo>
                    <a:pt x="442912" y="215900"/>
                  </a:lnTo>
                  <a:lnTo>
                    <a:pt x="442912" y="0"/>
                  </a:lnTo>
                  <a:lnTo>
                    <a:pt x="92075" y="0"/>
                  </a:lnTo>
                  <a:lnTo>
                    <a:pt x="92075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534987" y="431800"/>
                  </a:lnTo>
                  <a:lnTo>
                    <a:pt x="534987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8" name="object 48" descr=""/>
          <p:cNvSpPr txBox="1"/>
          <p:nvPr/>
        </p:nvSpPr>
        <p:spPr>
          <a:xfrm>
            <a:off x="8072545" y="4382419"/>
            <a:ext cx="1248410" cy="61785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356235" marR="348615" indent="92075">
              <a:lnSpc>
                <a:spcPct val="101400"/>
              </a:lnSpc>
              <a:spcBef>
                <a:spcPts val="260"/>
              </a:spcBef>
            </a:pPr>
            <a:r>
              <a:rPr dirty="0" sz="1400" spc="-25" b="1">
                <a:latin typeface="Calibri"/>
                <a:cs typeface="Calibri"/>
              </a:rPr>
              <a:t>CMR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243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947948" y="3601203"/>
            <a:ext cx="979805" cy="627380"/>
          </a:xfrm>
          <a:prstGeom prst="rect">
            <a:avLst/>
          </a:prstGeom>
          <a:solidFill>
            <a:srgbClr val="EDEDED"/>
          </a:solidFill>
          <a:ln w="12700">
            <a:solidFill>
              <a:srgbClr val="7F7F7F"/>
            </a:solidFill>
          </a:ln>
        </p:spPr>
        <p:txBody>
          <a:bodyPr wrap="square" lIns="0" tIns="27305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215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24</a:t>
            </a:r>
            <a:r>
              <a:rPr dirty="0" sz="900" spc="-2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unavailable</a:t>
            </a:r>
            <a:endParaRPr sz="900">
              <a:latin typeface="Calibri"/>
              <a:cs typeface="Calibri"/>
            </a:endParaRPr>
          </a:p>
          <a:p>
            <a:pPr marL="90805">
              <a:lnSpc>
                <a:spcPct val="100000"/>
              </a:lnSpc>
              <a:spcBef>
                <a:spcPts val="25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4</a:t>
            </a:r>
            <a:r>
              <a:rPr dirty="0" sz="900" spc="-15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had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25">
                <a:solidFill>
                  <a:srgbClr val="201F1E"/>
                </a:solidFill>
                <a:latin typeface="Calibri"/>
                <a:cs typeface="Calibri"/>
              </a:rPr>
              <a:t>CMR</a:t>
            </a:r>
            <a:endParaRPr sz="900">
              <a:latin typeface="Calibri"/>
              <a:cs typeface="Calibri"/>
            </a:endParaRPr>
          </a:p>
          <a:p>
            <a:pPr marL="90805" marR="278130">
              <a:lnSpc>
                <a:spcPts val="1100"/>
              </a:lnSpc>
              <a:spcBef>
                <a:spcPts val="20"/>
              </a:spcBef>
            </a:pPr>
            <a:r>
              <a:rPr dirty="0" sz="900">
                <a:solidFill>
                  <a:srgbClr val="201F1E"/>
                </a:solidFill>
                <a:latin typeface="Calibri"/>
                <a:cs typeface="Calibri"/>
              </a:rPr>
              <a:t>4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 insufficient</a:t>
            </a:r>
            <a:r>
              <a:rPr dirty="0" sz="900" spc="500">
                <a:solidFill>
                  <a:srgbClr val="201F1E"/>
                </a:solidFill>
                <a:latin typeface="Calibri"/>
                <a:cs typeface="Calibri"/>
              </a:rPr>
              <a:t> </a:t>
            </a:r>
            <a:r>
              <a:rPr dirty="0" sz="900" spc="-10">
                <a:solidFill>
                  <a:srgbClr val="201F1E"/>
                </a:solidFill>
                <a:latin typeface="Calibri"/>
                <a:cs typeface="Calibri"/>
              </a:rPr>
              <a:t>quality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0" name="object 50" descr=""/>
          <p:cNvGrpSpPr/>
          <p:nvPr/>
        </p:nvGrpSpPr>
        <p:grpSpPr>
          <a:xfrm>
            <a:off x="-3175" y="2792591"/>
            <a:ext cx="12198350" cy="1546225"/>
            <a:chOff x="-3175" y="2792591"/>
            <a:chExt cx="12198350" cy="1546225"/>
          </a:xfrm>
        </p:grpSpPr>
        <p:sp>
          <p:nvSpPr>
            <p:cNvPr id="51" name="object 51" descr=""/>
            <p:cNvSpPr/>
            <p:nvPr/>
          </p:nvSpPr>
          <p:spPr>
            <a:xfrm>
              <a:off x="5203368" y="3430828"/>
              <a:ext cx="4772025" cy="908050"/>
            </a:xfrm>
            <a:custGeom>
              <a:avLst/>
              <a:gdLst/>
              <a:ahLst/>
              <a:cxnLst/>
              <a:rect l="l" t="t" r="r" b="b"/>
              <a:pathLst>
                <a:path w="4772025" h="908050">
                  <a:moveTo>
                    <a:pt x="712812" y="476237"/>
                  </a:moveTo>
                  <a:lnTo>
                    <a:pt x="636612" y="438137"/>
                  </a:lnTo>
                  <a:lnTo>
                    <a:pt x="636612" y="466712"/>
                  </a:lnTo>
                  <a:lnTo>
                    <a:pt x="49530" y="466712"/>
                  </a:lnTo>
                  <a:lnTo>
                    <a:pt x="52057" y="101"/>
                  </a:lnTo>
                  <a:lnTo>
                    <a:pt x="33007" y="0"/>
                  </a:lnTo>
                  <a:lnTo>
                    <a:pt x="28575" y="821347"/>
                  </a:lnTo>
                  <a:lnTo>
                    <a:pt x="0" y="821194"/>
                  </a:lnTo>
                  <a:lnTo>
                    <a:pt x="37680" y="897597"/>
                  </a:lnTo>
                  <a:lnTo>
                    <a:pt x="69837" y="834148"/>
                  </a:lnTo>
                  <a:lnTo>
                    <a:pt x="76200" y="821601"/>
                  </a:lnTo>
                  <a:lnTo>
                    <a:pt x="47625" y="821448"/>
                  </a:lnTo>
                  <a:lnTo>
                    <a:pt x="49428" y="485762"/>
                  </a:lnTo>
                  <a:lnTo>
                    <a:pt x="636612" y="485762"/>
                  </a:lnTo>
                  <a:lnTo>
                    <a:pt x="636612" y="514337"/>
                  </a:lnTo>
                  <a:lnTo>
                    <a:pt x="693762" y="485762"/>
                  </a:lnTo>
                  <a:lnTo>
                    <a:pt x="712812" y="476237"/>
                  </a:lnTo>
                  <a:close/>
                </a:path>
                <a:path w="4772025" h="908050">
                  <a:moveTo>
                    <a:pt x="3545903" y="831684"/>
                  </a:moveTo>
                  <a:lnTo>
                    <a:pt x="3517328" y="831532"/>
                  </a:lnTo>
                  <a:lnTo>
                    <a:pt x="3517252" y="844232"/>
                  </a:lnTo>
                  <a:lnTo>
                    <a:pt x="3517315" y="831532"/>
                  </a:lnTo>
                  <a:lnTo>
                    <a:pt x="3521760" y="10172"/>
                  </a:lnTo>
                  <a:lnTo>
                    <a:pt x="3502710" y="10071"/>
                  </a:lnTo>
                  <a:lnTo>
                    <a:pt x="3498265" y="831430"/>
                  </a:lnTo>
                  <a:lnTo>
                    <a:pt x="3469703" y="831265"/>
                  </a:lnTo>
                  <a:lnTo>
                    <a:pt x="3507384" y="907669"/>
                  </a:lnTo>
                  <a:lnTo>
                    <a:pt x="3539540" y="844232"/>
                  </a:lnTo>
                  <a:lnTo>
                    <a:pt x="3545903" y="831684"/>
                  </a:lnTo>
                  <a:close/>
                </a:path>
                <a:path w="4772025" h="908050">
                  <a:moveTo>
                    <a:pt x="4771682" y="831684"/>
                  </a:moveTo>
                  <a:lnTo>
                    <a:pt x="4743107" y="831532"/>
                  </a:lnTo>
                  <a:lnTo>
                    <a:pt x="4747539" y="10172"/>
                  </a:lnTo>
                  <a:lnTo>
                    <a:pt x="4728489" y="10071"/>
                  </a:lnTo>
                  <a:lnTo>
                    <a:pt x="4724057" y="831430"/>
                  </a:lnTo>
                  <a:lnTo>
                    <a:pt x="4695482" y="831265"/>
                  </a:lnTo>
                  <a:lnTo>
                    <a:pt x="4733163" y="907669"/>
                  </a:lnTo>
                  <a:lnTo>
                    <a:pt x="4765319" y="844232"/>
                  </a:lnTo>
                  <a:lnTo>
                    <a:pt x="4771682" y="83168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0" y="3440946"/>
              <a:ext cx="12192000" cy="0"/>
            </a:xfrm>
            <a:custGeom>
              <a:avLst/>
              <a:gdLst/>
              <a:ahLst/>
              <a:cxnLst/>
              <a:rect l="l" t="t" r="r" b="b"/>
              <a:pathLst>
                <a:path w="12192000" h="0">
                  <a:moveTo>
                    <a:pt x="0" y="0"/>
                  </a:moveTo>
                  <a:lnTo>
                    <a:pt x="12192000" y="1"/>
                  </a:lnTo>
                </a:path>
              </a:pathLst>
            </a:custGeom>
            <a:ln w="635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33557" y="2797354"/>
              <a:ext cx="1221798" cy="630000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9333557" y="2797354"/>
              <a:ext cx="1222375" cy="630555"/>
            </a:xfrm>
            <a:custGeom>
              <a:avLst/>
              <a:gdLst/>
              <a:ahLst/>
              <a:cxnLst/>
              <a:rect l="l" t="t" r="r" b="b"/>
              <a:pathLst>
                <a:path w="1222375" h="630554">
                  <a:moveTo>
                    <a:pt x="0" y="0"/>
                  </a:moveTo>
                  <a:lnTo>
                    <a:pt x="1221799" y="0"/>
                  </a:lnTo>
                  <a:lnTo>
                    <a:pt x="1221799" y="630000"/>
                  </a:lnTo>
                  <a:lnTo>
                    <a:pt x="0" y="630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9722205" y="2843085"/>
              <a:ext cx="444500" cy="431800"/>
            </a:xfrm>
            <a:custGeom>
              <a:avLst/>
              <a:gdLst/>
              <a:ahLst/>
              <a:cxnLst/>
              <a:rect l="l" t="t" r="r" b="b"/>
              <a:pathLst>
                <a:path w="444500" h="431800">
                  <a:moveTo>
                    <a:pt x="444500" y="215900"/>
                  </a:moveTo>
                  <a:lnTo>
                    <a:pt x="364299" y="215900"/>
                  </a:lnTo>
                  <a:lnTo>
                    <a:pt x="364299" y="0"/>
                  </a:lnTo>
                  <a:lnTo>
                    <a:pt x="80137" y="0"/>
                  </a:lnTo>
                  <a:lnTo>
                    <a:pt x="80137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444500" y="431800"/>
                  </a:lnTo>
                  <a:lnTo>
                    <a:pt x="444500" y="215900"/>
                  </a:lnTo>
                  <a:close/>
                </a:path>
              </a:pathLst>
            </a:custGeom>
            <a:solidFill>
              <a:srgbClr val="F4C8D7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640089" y="3640835"/>
            <a:ext cx="8343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7030A0"/>
                </a:solidFill>
                <a:latin typeface="Arial"/>
                <a:cs typeface="Arial"/>
              </a:rPr>
              <a:t>Core</a:t>
            </a:r>
            <a:r>
              <a:rPr dirty="0" sz="1400" spc="-10" b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400" spc="-20" b="1">
                <a:solidFill>
                  <a:srgbClr val="7030A0"/>
                </a:solidFill>
                <a:latin typeface="Arial"/>
                <a:cs typeface="Arial"/>
              </a:rPr>
              <a:t>labs</a:t>
            </a:r>
            <a:endParaRPr sz="1400">
              <a:latin typeface="Arial"/>
              <a:cs typeface="Arial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9338319" y="2817876"/>
            <a:ext cx="121031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3540" marR="373380" indent="80010">
              <a:lnSpc>
                <a:spcPct val="101400"/>
              </a:lnSpc>
              <a:spcBef>
                <a:spcPts val="75"/>
              </a:spcBef>
            </a:pPr>
            <a:r>
              <a:rPr dirty="0" sz="1400" spc="-25" b="1">
                <a:latin typeface="Calibri"/>
                <a:cs typeface="Calibri"/>
              </a:rPr>
              <a:t>DSE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93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8" name="object 58" descr=""/>
          <p:cNvGrpSpPr/>
          <p:nvPr/>
        </p:nvGrpSpPr>
        <p:grpSpPr>
          <a:xfrm>
            <a:off x="4639517" y="2404841"/>
            <a:ext cx="5059680" cy="1029969"/>
            <a:chOff x="4639517" y="2404841"/>
            <a:chExt cx="5059680" cy="1029969"/>
          </a:xfrm>
        </p:grpSpPr>
        <p:sp>
          <p:nvSpPr>
            <p:cNvPr id="59" name="object 59" descr=""/>
            <p:cNvSpPr/>
            <p:nvPr/>
          </p:nvSpPr>
          <p:spPr>
            <a:xfrm>
              <a:off x="4926533" y="2404846"/>
              <a:ext cx="4772660" cy="364490"/>
            </a:xfrm>
            <a:custGeom>
              <a:avLst/>
              <a:gdLst/>
              <a:ahLst/>
              <a:cxnLst/>
              <a:rect l="l" t="t" r="r" b="b"/>
              <a:pathLst>
                <a:path w="4772659" h="364489">
                  <a:moveTo>
                    <a:pt x="76200" y="287997"/>
                  </a:moveTo>
                  <a:lnTo>
                    <a:pt x="47625" y="287997"/>
                  </a:lnTo>
                  <a:lnTo>
                    <a:pt x="47625" y="0"/>
                  </a:lnTo>
                  <a:lnTo>
                    <a:pt x="28575" y="0"/>
                  </a:lnTo>
                  <a:lnTo>
                    <a:pt x="28575" y="287997"/>
                  </a:lnTo>
                  <a:lnTo>
                    <a:pt x="0" y="287997"/>
                  </a:lnTo>
                  <a:lnTo>
                    <a:pt x="38100" y="364197"/>
                  </a:lnTo>
                  <a:lnTo>
                    <a:pt x="69850" y="300697"/>
                  </a:lnTo>
                  <a:lnTo>
                    <a:pt x="76200" y="287997"/>
                  </a:lnTo>
                  <a:close/>
                </a:path>
                <a:path w="4772659" h="364489">
                  <a:moveTo>
                    <a:pt x="4772266" y="287997"/>
                  </a:moveTo>
                  <a:lnTo>
                    <a:pt x="4743691" y="287997"/>
                  </a:lnTo>
                  <a:lnTo>
                    <a:pt x="4743691" y="787"/>
                  </a:lnTo>
                  <a:lnTo>
                    <a:pt x="4724641" y="787"/>
                  </a:lnTo>
                  <a:lnTo>
                    <a:pt x="4724641" y="287997"/>
                  </a:lnTo>
                  <a:lnTo>
                    <a:pt x="4696066" y="287997"/>
                  </a:lnTo>
                  <a:lnTo>
                    <a:pt x="4734166" y="364197"/>
                  </a:lnTo>
                  <a:lnTo>
                    <a:pt x="4765916" y="300697"/>
                  </a:lnTo>
                  <a:lnTo>
                    <a:pt x="4772266" y="287997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644279" y="2799638"/>
              <a:ext cx="1218765" cy="630000"/>
            </a:xfrm>
            <a:prstGeom prst="rect">
              <a:avLst/>
            </a:prstGeom>
          </p:spPr>
        </p:pic>
        <p:sp>
          <p:nvSpPr>
            <p:cNvPr id="61" name="object 61" descr=""/>
            <p:cNvSpPr/>
            <p:nvPr/>
          </p:nvSpPr>
          <p:spPr>
            <a:xfrm>
              <a:off x="4644279" y="2799638"/>
              <a:ext cx="1219200" cy="630555"/>
            </a:xfrm>
            <a:custGeom>
              <a:avLst/>
              <a:gdLst/>
              <a:ahLst/>
              <a:cxnLst/>
              <a:rect l="l" t="t" r="r" b="b"/>
              <a:pathLst>
                <a:path w="1219200" h="630554">
                  <a:moveTo>
                    <a:pt x="0" y="0"/>
                  </a:moveTo>
                  <a:lnTo>
                    <a:pt x="1218766" y="0"/>
                  </a:lnTo>
                  <a:lnTo>
                    <a:pt x="1218766" y="630000"/>
                  </a:lnTo>
                  <a:lnTo>
                    <a:pt x="0" y="630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 descr=""/>
            <p:cNvSpPr/>
            <p:nvPr/>
          </p:nvSpPr>
          <p:spPr>
            <a:xfrm>
              <a:off x="5031410" y="2845358"/>
              <a:ext cx="444500" cy="431800"/>
            </a:xfrm>
            <a:custGeom>
              <a:avLst/>
              <a:gdLst/>
              <a:ahLst/>
              <a:cxnLst/>
              <a:rect l="l" t="t" r="r" b="b"/>
              <a:pathLst>
                <a:path w="444500" h="431800">
                  <a:moveTo>
                    <a:pt x="444500" y="215900"/>
                  </a:moveTo>
                  <a:lnTo>
                    <a:pt x="364299" y="215900"/>
                  </a:lnTo>
                  <a:lnTo>
                    <a:pt x="364299" y="0"/>
                  </a:lnTo>
                  <a:lnTo>
                    <a:pt x="80137" y="0"/>
                  </a:lnTo>
                  <a:lnTo>
                    <a:pt x="80137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444500" y="431800"/>
                  </a:lnTo>
                  <a:lnTo>
                    <a:pt x="444500" y="215900"/>
                  </a:lnTo>
                  <a:close/>
                </a:path>
              </a:pathLst>
            </a:custGeom>
            <a:solidFill>
              <a:srgbClr val="C7AED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3" name="object 63" descr=""/>
          <p:cNvSpPr txBox="1"/>
          <p:nvPr/>
        </p:nvSpPr>
        <p:spPr>
          <a:xfrm>
            <a:off x="4649042" y="2820923"/>
            <a:ext cx="119824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82270" marR="363855" indent="80010">
              <a:lnSpc>
                <a:spcPct val="101400"/>
              </a:lnSpc>
              <a:spcBef>
                <a:spcPts val="75"/>
              </a:spcBef>
            </a:pPr>
            <a:r>
              <a:rPr dirty="0" sz="1400" spc="-25" b="1">
                <a:latin typeface="Calibri"/>
                <a:cs typeface="Calibri"/>
              </a:rPr>
              <a:t>DSE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35" b="1">
                <a:latin typeface="Calibri"/>
                <a:cs typeface="Calibri"/>
              </a:rPr>
              <a:t>91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4" name="object 64" descr=""/>
          <p:cNvGrpSpPr/>
          <p:nvPr/>
        </p:nvGrpSpPr>
        <p:grpSpPr>
          <a:xfrm>
            <a:off x="3414738" y="2792158"/>
            <a:ext cx="1229995" cy="640080"/>
            <a:chOff x="3414738" y="2792158"/>
            <a:chExt cx="1229995" cy="640080"/>
          </a:xfrm>
        </p:grpSpPr>
        <p:pic>
          <p:nvPicPr>
            <p:cNvPr id="65" name="object 6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419500" y="2796920"/>
              <a:ext cx="1220262" cy="630000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3419500" y="2796920"/>
              <a:ext cx="1220470" cy="630555"/>
            </a:xfrm>
            <a:custGeom>
              <a:avLst/>
              <a:gdLst/>
              <a:ahLst/>
              <a:cxnLst/>
              <a:rect l="l" t="t" r="r" b="b"/>
              <a:pathLst>
                <a:path w="1220470" h="630554">
                  <a:moveTo>
                    <a:pt x="0" y="0"/>
                  </a:moveTo>
                  <a:lnTo>
                    <a:pt x="1220263" y="0"/>
                  </a:lnTo>
                  <a:lnTo>
                    <a:pt x="1220263" y="630000"/>
                  </a:lnTo>
                  <a:lnTo>
                    <a:pt x="0" y="630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3762134" y="2842640"/>
              <a:ext cx="535305" cy="431800"/>
            </a:xfrm>
            <a:custGeom>
              <a:avLst/>
              <a:gdLst/>
              <a:ahLst/>
              <a:cxnLst/>
              <a:rect l="l" t="t" r="r" b="b"/>
              <a:pathLst>
                <a:path w="535304" h="431800">
                  <a:moveTo>
                    <a:pt x="534987" y="215900"/>
                  </a:moveTo>
                  <a:lnTo>
                    <a:pt x="442912" y="215900"/>
                  </a:lnTo>
                  <a:lnTo>
                    <a:pt x="442912" y="0"/>
                  </a:lnTo>
                  <a:lnTo>
                    <a:pt x="92075" y="0"/>
                  </a:lnTo>
                  <a:lnTo>
                    <a:pt x="92075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534987" y="431800"/>
                  </a:lnTo>
                  <a:lnTo>
                    <a:pt x="534987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 descr=""/>
          <p:cNvSpPr txBox="1"/>
          <p:nvPr/>
        </p:nvSpPr>
        <p:spPr>
          <a:xfrm>
            <a:off x="3424263" y="2817876"/>
            <a:ext cx="1210945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37820" marR="330200" indent="92075">
              <a:lnSpc>
                <a:spcPct val="101400"/>
              </a:lnSpc>
              <a:spcBef>
                <a:spcPts val="75"/>
              </a:spcBef>
            </a:pPr>
            <a:r>
              <a:rPr dirty="0" sz="1400" spc="-25" b="1">
                <a:latin typeface="Calibri"/>
                <a:cs typeface="Calibri"/>
              </a:rPr>
              <a:t>CMR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246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69" name="object 69" descr=""/>
          <p:cNvGrpSpPr/>
          <p:nvPr/>
        </p:nvGrpSpPr>
        <p:grpSpPr>
          <a:xfrm>
            <a:off x="8103402" y="2794876"/>
            <a:ext cx="1231900" cy="640080"/>
            <a:chOff x="8103402" y="2794876"/>
            <a:chExt cx="1231900" cy="640080"/>
          </a:xfrm>
        </p:grpSpPr>
        <p:pic>
          <p:nvPicPr>
            <p:cNvPr id="70" name="object 7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08164" y="2799638"/>
              <a:ext cx="1221799" cy="630000"/>
            </a:xfrm>
            <a:prstGeom prst="rect">
              <a:avLst/>
            </a:prstGeom>
          </p:spPr>
        </p:pic>
        <p:sp>
          <p:nvSpPr>
            <p:cNvPr id="71" name="object 71" descr=""/>
            <p:cNvSpPr/>
            <p:nvPr/>
          </p:nvSpPr>
          <p:spPr>
            <a:xfrm>
              <a:off x="8108164" y="2799638"/>
              <a:ext cx="1222375" cy="630555"/>
            </a:xfrm>
            <a:custGeom>
              <a:avLst/>
              <a:gdLst/>
              <a:ahLst/>
              <a:cxnLst/>
              <a:rect l="l" t="t" r="r" b="b"/>
              <a:pathLst>
                <a:path w="1222375" h="630554">
                  <a:moveTo>
                    <a:pt x="0" y="0"/>
                  </a:moveTo>
                  <a:lnTo>
                    <a:pt x="1221800" y="0"/>
                  </a:lnTo>
                  <a:lnTo>
                    <a:pt x="1221800" y="630000"/>
                  </a:lnTo>
                  <a:lnTo>
                    <a:pt x="0" y="63000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2" name="object 72" descr=""/>
            <p:cNvSpPr/>
            <p:nvPr/>
          </p:nvSpPr>
          <p:spPr>
            <a:xfrm>
              <a:off x="8451570" y="2845358"/>
              <a:ext cx="535305" cy="431800"/>
            </a:xfrm>
            <a:custGeom>
              <a:avLst/>
              <a:gdLst/>
              <a:ahLst/>
              <a:cxnLst/>
              <a:rect l="l" t="t" r="r" b="b"/>
              <a:pathLst>
                <a:path w="535304" h="431800">
                  <a:moveTo>
                    <a:pt x="534987" y="215900"/>
                  </a:moveTo>
                  <a:lnTo>
                    <a:pt x="442912" y="215900"/>
                  </a:lnTo>
                  <a:lnTo>
                    <a:pt x="442912" y="0"/>
                  </a:lnTo>
                  <a:lnTo>
                    <a:pt x="92075" y="0"/>
                  </a:lnTo>
                  <a:lnTo>
                    <a:pt x="92075" y="215900"/>
                  </a:lnTo>
                  <a:lnTo>
                    <a:pt x="0" y="215900"/>
                  </a:lnTo>
                  <a:lnTo>
                    <a:pt x="0" y="431800"/>
                  </a:lnTo>
                  <a:lnTo>
                    <a:pt x="534987" y="431800"/>
                  </a:lnTo>
                  <a:lnTo>
                    <a:pt x="534987" y="21590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3" name="object 73" descr=""/>
          <p:cNvSpPr txBox="1"/>
          <p:nvPr/>
        </p:nvSpPr>
        <p:spPr>
          <a:xfrm>
            <a:off x="8112927" y="2820923"/>
            <a:ext cx="1212850" cy="45529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338455" marR="330835" indent="92075">
              <a:lnSpc>
                <a:spcPct val="101400"/>
              </a:lnSpc>
              <a:spcBef>
                <a:spcPts val="75"/>
              </a:spcBef>
            </a:pPr>
            <a:r>
              <a:rPr dirty="0" sz="1400" spc="-25" b="1">
                <a:latin typeface="Calibri"/>
                <a:cs typeface="Calibri"/>
              </a:rPr>
              <a:t>CMR </a:t>
            </a:r>
            <a:r>
              <a:rPr dirty="0" sz="1400" b="1">
                <a:latin typeface="Calibri"/>
                <a:cs typeface="Calibri"/>
              </a:rPr>
              <a:t>n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=</a:t>
            </a:r>
            <a:r>
              <a:rPr dirty="0" sz="1400" spc="-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247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74" name="object 74" descr=""/>
          <p:cNvSpPr/>
          <p:nvPr/>
        </p:nvSpPr>
        <p:spPr>
          <a:xfrm>
            <a:off x="5851954" y="2800869"/>
            <a:ext cx="648335" cy="630555"/>
          </a:xfrm>
          <a:custGeom>
            <a:avLst/>
            <a:gdLst/>
            <a:ahLst/>
            <a:cxnLst/>
            <a:rect l="l" t="t" r="r" b="b"/>
            <a:pathLst>
              <a:path w="648335" h="630554">
                <a:moveTo>
                  <a:pt x="0" y="0"/>
                </a:moveTo>
                <a:lnTo>
                  <a:pt x="647982" y="0"/>
                </a:lnTo>
                <a:lnTo>
                  <a:pt x="647982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5" name="object 75" descr=""/>
          <p:cNvSpPr txBox="1"/>
          <p:nvPr/>
        </p:nvSpPr>
        <p:spPr>
          <a:xfrm>
            <a:off x="5851954" y="2800869"/>
            <a:ext cx="648335" cy="630555"/>
          </a:xfrm>
          <a:prstGeom prst="rect">
            <a:avLst/>
          </a:prstGeom>
          <a:solidFill>
            <a:srgbClr val="F2F2F2">
              <a:alpha val="78039"/>
            </a:srgbClr>
          </a:solidFill>
        </p:spPr>
        <p:txBody>
          <a:bodyPr wrap="square" lIns="0" tIns="120650" rIns="0" bIns="0" rtlCol="0" vert="horz">
            <a:spAutoFit/>
          </a:bodyPr>
          <a:lstStyle/>
          <a:p>
            <a:pPr marL="140335" marR="130175" indent="9525">
              <a:lnSpc>
                <a:spcPts val="1390"/>
              </a:lnSpc>
              <a:spcBef>
                <a:spcPts val="950"/>
              </a:spcBef>
            </a:pPr>
            <a:r>
              <a:rPr dirty="0" sz="1200" spc="-10">
                <a:latin typeface="Calibri"/>
                <a:cs typeface="Calibri"/>
              </a:rPr>
              <a:t>Other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14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6" name="object 76" descr=""/>
          <p:cNvSpPr/>
          <p:nvPr/>
        </p:nvSpPr>
        <p:spPr>
          <a:xfrm>
            <a:off x="10552799" y="2797354"/>
            <a:ext cx="648335" cy="630555"/>
          </a:xfrm>
          <a:custGeom>
            <a:avLst/>
            <a:gdLst/>
            <a:ahLst/>
            <a:cxnLst/>
            <a:rect l="l" t="t" r="r" b="b"/>
            <a:pathLst>
              <a:path w="648334" h="630554">
                <a:moveTo>
                  <a:pt x="0" y="0"/>
                </a:moveTo>
                <a:lnTo>
                  <a:pt x="647983" y="0"/>
                </a:lnTo>
                <a:lnTo>
                  <a:pt x="647983" y="630000"/>
                </a:lnTo>
                <a:lnTo>
                  <a:pt x="0" y="630000"/>
                </a:lnTo>
                <a:lnTo>
                  <a:pt x="0" y="0"/>
                </a:lnTo>
                <a:close/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7" name="object 77" descr=""/>
          <p:cNvSpPr txBox="1"/>
          <p:nvPr/>
        </p:nvSpPr>
        <p:spPr>
          <a:xfrm>
            <a:off x="10552799" y="2797354"/>
            <a:ext cx="648335" cy="630555"/>
          </a:xfrm>
          <a:prstGeom prst="rect">
            <a:avLst/>
          </a:prstGeom>
          <a:solidFill>
            <a:srgbClr val="F2F2F2">
              <a:alpha val="78039"/>
            </a:srgbClr>
          </a:solidFill>
        </p:spPr>
        <p:txBody>
          <a:bodyPr wrap="square" lIns="0" tIns="121285" rIns="0" bIns="0" rtlCol="0" vert="horz">
            <a:spAutoFit/>
          </a:bodyPr>
          <a:lstStyle/>
          <a:p>
            <a:pPr marL="140335" marR="130175" indent="9525">
              <a:lnSpc>
                <a:spcPts val="1390"/>
              </a:lnSpc>
              <a:spcBef>
                <a:spcPts val="955"/>
              </a:spcBef>
            </a:pPr>
            <a:r>
              <a:rPr dirty="0" sz="1200" spc="-10">
                <a:latin typeface="Calibri"/>
                <a:cs typeface="Calibri"/>
              </a:rPr>
              <a:t>Other </a:t>
            </a:r>
            <a:r>
              <a:rPr dirty="0" sz="1200">
                <a:latin typeface="Calibri"/>
                <a:cs typeface="Calibri"/>
              </a:rPr>
              <a:t>n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17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8" name="object 78" descr=""/>
          <p:cNvSpPr/>
          <p:nvPr/>
        </p:nvSpPr>
        <p:spPr>
          <a:xfrm>
            <a:off x="0" y="2404841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79" name="object 79" descr=""/>
          <p:cNvSpPr txBox="1"/>
          <p:nvPr/>
        </p:nvSpPr>
        <p:spPr>
          <a:xfrm>
            <a:off x="636361" y="2537459"/>
            <a:ext cx="133096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7030A0"/>
                </a:solidFill>
                <a:latin typeface="Arial"/>
                <a:cs typeface="Arial"/>
              </a:rPr>
              <a:t>Viability</a:t>
            </a:r>
            <a:r>
              <a:rPr dirty="0" sz="1400" spc="-70" b="1">
                <a:solidFill>
                  <a:srgbClr val="7030A0"/>
                </a:solidFill>
                <a:latin typeface="Arial"/>
                <a:cs typeface="Arial"/>
              </a:rPr>
              <a:t> </a:t>
            </a:r>
            <a:r>
              <a:rPr dirty="0" sz="1400" spc="-10" b="1">
                <a:solidFill>
                  <a:srgbClr val="7030A0"/>
                </a:solidFill>
                <a:latin typeface="Arial"/>
                <a:cs typeface="Arial"/>
              </a:rPr>
              <a:t>testing</a:t>
            </a:r>
            <a:endParaRPr sz="1400">
              <a:latin typeface="Arial"/>
              <a:cs typeface="Arial"/>
            </a:endParaRPr>
          </a:p>
        </p:txBody>
      </p:sp>
      <p:sp>
        <p:nvSpPr>
          <p:cNvPr id="80" name="object 80" descr=""/>
          <p:cNvSpPr/>
          <p:nvPr/>
        </p:nvSpPr>
        <p:spPr>
          <a:xfrm>
            <a:off x="0" y="875719"/>
            <a:ext cx="12192000" cy="0"/>
          </a:xfrm>
          <a:custGeom>
            <a:avLst/>
            <a:gdLst/>
            <a:ahLst/>
            <a:cxnLst/>
            <a:rect l="l" t="t" r="r" b="b"/>
            <a:pathLst>
              <a:path w="12192000" h="0">
                <a:moveTo>
                  <a:pt x="0" y="0"/>
                </a:moveTo>
                <a:lnTo>
                  <a:pt x="12192000" y="1"/>
                </a:lnTo>
              </a:path>
            </a:pathLst>
          </a:custGeom>
          <a:ln w="6350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81" name="object 81" descr=""/>
          <p:cNvSpPr txBox="1"/>
          <p:nvPr/>
        </p:nvSpPr>
        <p:spPr>
          <a:xfrm>
            <a:off x="627380" y="1028700"/>
            <a:ext cx="130619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spc="-10" b="1">
                <a:solidFill>
                  <a:srgbClr val="7030A0"/>
                </a:solidFill>
                <a:latin typeface="Arial"/>
                <a:cs typeface="Arial"/>
              </a:rPr>
              <a:t>Randomisation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2146852" y="5597718"/>
            <a:ext cx="10045700" cy="866140"/>
          </a:xfrm>
          <a:custGeom>
            <a:avLst/>
            <a:gdLst/>
            <a:ahLst/>
            <a:cxnLst/>
            <a:rect l="l" t="t" r="r" b="b"/>
            <a:pathLst>
              <a:path w="10045700" h="866139">
                <a:moveTo>
                  <a:pt x="10045148" y="0"/>
                </a:moveTo>
                <a:lnTo>
                  <a:pt x="0" y="0"/>
                </a:lnTo>
                <a:lnTo>
                  <a:pt x="0" y="865756"/>
                </a:lnTo>
                <a:lnTo>
                  <a:pt x="10045148" y="865756"/>
                </a:lnTo>
                <a:lnTo>
                  <a:pt x="1004514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11108690" y="6450076"/>
            <a:ext cx="1651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25">
                <a:solidFill>
                  <a:srgbClr val="898989"/>
                </a:solidFill>
                <a:latin typeface="Arial"/>
                <a:cs typeface="Arial"/>
              </a:rPr>
              <a:t>17</a:t>
            </a:r>
            <a:endParaRPr sz="1000">
              <a:latin typeface="Arial"/>
              <a:cs typeface="Arial"/>
            </a:endParaRP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2595278" y="1136369"/>
          <a:ext cx="9062720" cy="5275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46220"/>
                <a:gridCol w="1640204"/>
                <a:gridCol w="1640204"/>
                <a:gridCol w="1640204"/>
              </a:tblGrid>
              <a:tr h="8610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800" spc="-25" b="1">
                          <a:latin typeface="Calibri"/>
                          <a:cs typeface="Calibri"/>
                        </a:rPr>
                        <a:t>PCI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n=295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marL="456565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800" spc="-25" b="1">
                          <a:latin typeface="Calibri"/>
                          <a:cs typeface="Calibri"/>
                        </a:rPr>
                        <a:t>OMT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marL="528320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n=315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390"/>
                        </a:spcBef>
                      </a:pPr>
                      <a:r>
                        <a:rPr dirty="0" sz="2800" spc="-25" b="1">
                          <a:latin typeface="Calibri"/>
                          <a:cs typeface="Calibri"/>
                        </a:rPr>
                        <a:t>All</a:t>
                      </a:r>
                      <a:endParaRPr sz="28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800" spc="-10">
                          <a:latin typeface="Calibri"/>
                          <a:cs typeface="Calibri"/>
                        </a:rPr>
                        <a:t>n=610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495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Age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(yrs)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69.8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(9.1)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95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68.8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(8.9)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95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69.3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(9.0)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Female</a:t>
                      </a:r>
                      <a:r>
                        <a:rPr dirty="0" sz="1800" spc="-6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sex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(12.5)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981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38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(12.1)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98145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(12.3)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Diabetes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116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(39.3)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03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134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(42.5)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4036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250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(41.0)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BCIS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jeopardy</a:t>
                      </a:r>
                      <a:r>
                        <a:rPr dirty="0" sz="1800" spc="-3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score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10 [8,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12]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14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10 [8,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12]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71475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10 [8,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12]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800" spc="-4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800" spc="-4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fraction</a:t>
                      </a:r>
                      <a:r>
                        <a:rPr dirty="0" sz="1800" spc="3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(%)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marL="37719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32.0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(9.9)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95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32.0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(9.7)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algn="r" marR="36957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32.0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(9.8)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960119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Viability</a:t>
                      </a:r>
                      <a:r>
                        <a:rPr dirty="0" sz="1800" spc="-5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0" b="1">
                          <a:latin typeface="Calibri"/>
                          <a:cs typeface="Calibri"/>
                        </a:rPr>
                        <a:t>test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271780" marR="3324860">
                        <a:lnSpc>
                          <a:spcPts val="2500"/>
                        </a:lnSpc>
                        <a:spcBef>
                          <a:spcPts val="40"/>
                        </a:spcBef>
                      </a:pPr>
                      <a:r>
                        <a:rPr dirty="0" sz="1800" spc="-25">
                          <a:latin typeface="Calibri"/>
                          <a:cs typeface="Calibri"/>
                        </a:rPr>
                        <a:t>CMR DSE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236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(80.0)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59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(20.0)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243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(77.1)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40576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72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(22.9)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endParaRPr sz="2150">
                        <a:latin typeface="Times New Roman"/>
                        <a:cs typeface="Times New Roman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479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(78.5)</a:t>
                      </a:r>
                      <a:endParaRPr sz="1800">
                        <a:latin typeface="Calibri"/>
                        <a:cs typeface="Calibri"/>
                      </a:endParaRPr>
                    </a:p>
                    <a:p>
                      <a:pPr marL="347345">
                        <a:lnSpc>
                          <a:spcPct val="100000"/>
                        </a:lnSpc>
                        <a:spcBef>
                          <a:spcPts val="33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131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>
                          <a:latin typeface="Calibri"/>
                          <a:cs typeface="Calibri"/>
                        </a:rPr>
                        <a:t>(21.5)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 b="1">
                          <a:latin typeface="Calibri"/>
                          <a:cs typeface="Calibri"/>
                        </a:rPr>
                        <a:t>Normal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segments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 [4,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 [4,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90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6 [4,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1430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Dysfunctional-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Viable</a:t>
                      </a:r>
                      <a:r>
                        <a:rPr dirty="0" sz="1800" spc="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segments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[3,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9]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[2,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8]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9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[2,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8]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206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  <a:tr h="431800">
                <a:tc>
                  <a:txBody>
                    <a:bodyPr/>
                    <a:lstStyle/>
                    <a:p>
                      <a:pPr marL="622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 spc="-10" b="1">
                          <a:latin typeface="Calibri"/>
                          <a:cs typeface="Calibri"/>
                        </a:rPr>
                        <a:t>Non-</a:t>
                      </a:r>
                      <a:r>
                        <a:rPr dirty="0" sz="1800" b="1">
                          <a:latin typeface="Calibri"/>
                          <a:cs typeface="Calibri"/>
                        </a:rPr>
                        <a:t>viable</a:t>
                      </a:r>
                      <a:r>
                        <a:rPr dirty="0" sz="18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10" b="1">
                          <a:latin typeface="Calibri"/>
                          <a:cs typeface="Calibri"/>
                        </a:rPr>
                        <a:t>segments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E7E6E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[2,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7]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C7AEDA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[2,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7]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F4C8D7"/>
                    </a:solidFill>
                  </a:tcPr>
                </a:tc>
                <a:tc>
                  <a:txBody>
                    <a:bodyPr/>
                    <a:lstStyle/>
                    <a:p>
                      <a:pPr marL="49530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800">
                          <a:latin typeface="Calibri"/>
                          <a:cs typeface="Calibri"/>
                        </a:rPr>
                        <a:t>5 [2,</a:t>
                      </a:r>
                      <a:r>
                        <a:rPr dirty="0" sz="1800" spc="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800" spc="-25">
                          <a:latin typeface="Calibri"/>
                          <a:cs typeface="Calibri"/>
                        </a:rPr>
                        <a:t>7]</a:t>
                      </a:r>
                      <a:endParaRPr sz="180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FFFFFF"/>
                      </a:solidFill>
                      <a:prstDash val="solid"/>
                    </a:lnL>
                    <a:lnR w="19050">
                      <a:solidFill>
                        <a:srgbClr val="FFFFFF"/>
                      </a:solidFill>
                      <a:prstDash val="solid"/>
                    </a:lnR>
                    <a:lnT w="19050">
                      <a:solidFill>
                        <a:srgbClr val="FFFFFF"/>
                      </a:solidFill>
                      <a:prstDash val="solid"/>
                    </a:lnT>
                    <a:lnB w="19050">
                      <a:solidFill>
                        <a:srgbClr val="FFFFFF"/>
                      </a:solidFill>
                      <a:prstDash val="solid"/>
                    </a:lnB>
                    <a:solidFill>
                      <a:srgbClr val="BFBFBF"/>
                    </a:solidFill>
                  </a:tcPr>
                </a:tc>
              </a:tr>
            </a:tbl>
          </a:graphicData>
        </a:graphic>
      </p:graphicFrame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Baseline</a:t>
            </a:r>
            <a:r>
              <a:rPr dirty="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characteristics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55901"/>
            <a:ext cx="12192000" cy="5602605"/>
            <a:chOff x="0" y="1255901"/>
            <a:chExt cx="12192000" cy="5602605"/>
          </a:xfrm>
        </p:grpSpPr>
        <p:sp>
          <p:nvSpPr>
            <p:cNvPr id="3" name="object 3" descr=""/>
            <p:cNvSpPr/>
            <p:nvPr/>
          </p:nvSpPr>
          <p:spPr>
            <a:xfrm>
              <a:off x="737446" y="1260558"/>
              <a:ext cx="6400165" cy="4642485"/>
            </a:xfrm>
            <a:custGeom>
              <a:avLst/>
              <a:gdLst/>
              <a:ahLst/>
              <a:cxnLst/>
              <a:rect l="l" t="t" r="r" b="b"/>
              <a:pathLst>
                <a:path w="6400165" h="4642485">
                  <a:moveTo>
                    <a:pt x="0" y="4642286"/>
                  </a:moveTo>
                  <a:lnTo>
                    <a:pt x="6399953" y="4642286"/>
                  </a:lnTo>
                </a:path>
                <a:path w="6400165" h="4642485">
                  <a:moveTo>
                    <a:pt x="6399953" y="0"/>
                  </a:moveTo>
                  <a:lnTo>
                    <a:pt x="0" y="0"/>
                  </a:lnTo>
                  <a:lnTo>
                    <a:pt x="0" y="4642286"/>
                  </a:lnTo>
                </a:path>
                <a:path w="6400165" h="4642485">
                  <a:moveTo>
                    <a:pt x="779134" y="3940092"/>
                  </a:moveTo>
                  <a:lnTo>
                    <a:pt x="6246202" y="3940092"/>
                  </a:lnTo>
                  <a:lnTo>
                    <a:pt x="6246202" y="162761"/>
                  </a:lnTo>
                  <a:lnTo>
                    <a:pt x="779134" y="162761"/>
                  </a:lnTo>
                  <a:lnTo>
                    <a:pt x="779134" y="3940092"/>
                  </a:lnTo>
                  <a:close/>
                </a:path>
              </a:pathLst>
            </a:custGeom>
            <a:ln w="9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3164873" y="3061370"/>
              <a:ext cx="3100705" cy="606425"/>
            </a:xfrm>
            <a:custGeom>
              <a:avLst/>
              <a:gdLst/>
              <a:ahLst/>
              <a:cxnLst/>
              <a:rect l="l" t="t" r="r" b="b"/>
              <a:pathLst>
                <a:path w="3100704" h="606425">
                  <a:moveTo>
                    <a:pt x="0" y="80630"/>
                  </a:moveTo>
                  <a:lnTo>
                    <a:pt x="32105" y="99696"/>
                  </a:lnTo>
                </a:path>
                <a:path w="3100704" h="606425">
                  <a:moveTo>
                    <a:pt x="59995" y="116501"/>
                  </a:moveTo>
                  <a:lnTo>
                    <a:pt x="92101" y="135729"/>
                  </a:lnTo>
                </a:path>
                <a:path w="3100704" h="606425">
                  <a:moveTo>
                    <a:pt x="120153" y="152696"/>
                  </a:moveTo>
                  <a:lnTo>
                    <a:pt x="152097" y="171924"/>
                  </a:lnTo>
                </a:path>
                <a:path w="3100704" h="606425">
                  <a:moveTo>
                    <a:pt x="180149" y="188729"/>
                  </a:moveTo>
                  <a:lnTo>
                    <a:pt x="212255" y="207957"/>
                  </a:lnTo>
                </a:path>
                <a:path w="3100704" h="606425">
                  <a:moveTo>
                    <a:pt x="240144" y="224600"/>
                  </a:moveTo>
                  <a:lnTo>
                    <a:pt x="272250" y="243829"/>
                  </a:lnTo>
                </a:path>
                <a:path w="3100704" h="606425">
                  <a:moveTo>
                    <a:pt x="300302" y="260633"/>
                  </a:moveTo>
                  <a:lnTo>
                    <a:pt x="332246" y="279862"/>
                  </a:lnTo>
                </a:path>
                <a:path w="3100704" h="606425">
                  <a:moveTo>
                    <a:pt x="360298" y="296666"/>
                  </a:moveTo>
                  <a:lnTo>
                    <a:pt x="392404" y="315895"/>
                  </a:lnTo>
                </a:path>
                <a:path w="3100704" h="606425">
                  <a:moveTo>
                    <a:pt x="420294" y="332538"/>
                  </a:moveTo>
                  <a:lnTo>
                    <a:pt x="452400" y="351766"/>
                  </a:lnTo>
                </a:path>
                <a:path w="3100704" h="606425">
                  <a:moveTo>
                    <a:pt x="480452" y="368571"/>
                  </a:moveTo>
                  <a:lnTo>
                    <a:pt x="512395" y="387799"/>
                  </a:lnTo>
                </a:path>
                <a:path w="3100704" h="606425">
                  <a:moveTo>
                    <a:pt x="540447" y="404442"/>
                  </a:moveTo>
                  <a:lnTo>
                    <a:pt x="572229" y="423509"/>
                  </a:lnTo>
                </a:path>
                <a:path w="3100704" h="606425">
                  <a:moveTo>
                    <a:pt x="600443" y="440314"/>
                  </a:moveTo>
                  <a:lnTo>
                    <a:pt x="620063" y="452109"/>
                  </a:lnTo>
                </a:path>
                <a:path w="3100704" h="606425">
                  <a:moveTo>
                    <a:pt x="620063" y="452109"/>
                  </a:moveTo>
                  <a:lnTo>
                    <a:pt x="631738" y="443707"/>
                  </a:lnTo>
                </a:path>
                <a:path w="3100704" h="606425">
                  <a:moveTo>
                    <a:pt x="658006" y="424479"/>
                  </a:moveTo>
                  <a:lnTo>
                    <a:pt x="688004" y="402503"/>
                  </a:lnTo>
                </a:path>
                <a:path w="3100704" h="606425">
                  <a:moveTo>
                    <a:pt x="714597" y="383437"/>
                  </a:moveTo>
                  <a:lnTo>
                    <a:pt x="744595" y="361461"/>
                  </a:lnTo>
                </a:path>
                <a:path w="3100704" h="606425">
                  <a:moveTo>
                    <a:pt x="771025" y="342071"/>
                  </a:moveTo>
                  <a:lnTo>
                    <a:pt x="801185" y="320096"/>
                  </a:lnTo>
                </a:path>
                <a:path w="3100704" h="606425">
                  <a:moveTo>
                    <a:pt x="827454" y="300867"/>
                  </a:moveTo>
                  <a:lnTo>
                    <a:pt x="857614" y="279054"/>
                  </a:lnTo>
                </a:path>
                <a:path w="3100704" h="606425">
                  <a:moveTo>
                    <a:pt x="884044" y="259825"/>
                  </a:moveTo>
                  <a:lnTo>
                    <a:pt x="914042" y="237850"/>
                  </a:lnTo>
                </a:path>
                <a:path w="3100704" h="606425">
                  <a:moveTo>
                    <a:pt x="940473" y="218460"/>
                  </a:moveTo>
                  <a:lnTo>
                    <a:pt x="970471" y="196646"/>
                  </a:lnTo>
                </a:path>
                <a:path w="3100704" h="606425">
                  <a:moveTo>
                    <a:pt x="996901" y="177256"/>
                  </a:moveTo>
                  <a:lnTo>
                    <a:pt x="1027061" y="155281"/>
                  </a:lnTo>
                </a:path>
                <a:path w="3100704" h="606425">
                  <a:moveTo>
                    <a:pt x="1053492" y="136053"/>
                  </a:moveTo>
                  <a:lnTo>
                    <a:pt x="1083652" y="114077"/>
                  </a:lnTo>
                </a:path>
                <a:path w="3100704" h="606425">
                  <a:moveTo>
                    <a:pt x="1109920" y="95010"/>
                  </a:moveTo>
                  <a:lnTo>
                    <a:pt x="1139918" y="73035"/>
                  </a:lnTo>
                </a:path>
                <a:path w="3100704" h="606425">
                  <a:moveTo>
                    <a:pt x="1166511" y="53807"/>
                  </a:moveTo>
                  <a:lnTo>
                    <a:pt x="1196508" y="31831"/>
                  </a:lnTo>
                </a:path>
                <a:path w="3100704" h="606425">
                  <a:moveTo>
                    <a:pt x="1222777" y="12603"/>
                  </a:moveTo>
                  <a:lnTo>
                    <a:pt x="1240127" y="0"/>
                  </a:lnTo>
                </a:path>
                <a:path w="3100704" h="606425">
                  <a:moveTo>
                    <a:pt x="1240127" y="0"/>
                  </a:moveTo>
                  <a:lnTo>
                    <a:pt x="1251477" y="11149"/>
                  </a:lnTo>
                </a:path>
                <a:path w="3100704" h="606425">
                  <a:moveTo>
                    <a:pt x="1274665" y="34255"/>
                  </a:moveTo>
                  <a:lnTo>
                    <a:pt x="1301095" y="60432"/>
                  </a:lnTo>
                </a:path>
                <a:path w="3100704" h="606425">
                  <a:moveTo>
                    <a:pt x="1324283" y="83215"/>
                  </a:moveTo>
                  <a:lnTo>
                    <a:pt x="1350876" y="109391"/>
                  </a:lnTo>
                </a:path>
                <a:path w="3100704" h="606425">
                  <a:moveTo>
                    <a:pt x="1374063" y="132336"/>
                  </a:moveTo>
                  <a:lnTo>
                    <a:pt x="1400332" y="158513"/>
                  </a:lnTo>
                </a:path>
                <a:path w="3100704" h="606425">
                  <a:moveTo>
                    <a:pt x="1423681" y="181457"/>
                  </a:moveTo>
                  <a:lnTo>
                    <a:pt x="1450112" y="207634"/>
                  </a:lnTo>
                </a:path>
                <a:path w="3100704" h="606425">
                  <a:moveTo>
                    <a:pt x="1473462" y="230417"/>
                  </a:moveTo>
                  <a:lnTo>
                    <a:pt x="1499892" y="256594"/>
                  </a:lnTo>
                </a:path>
                <a:path w="3100704" h="606425">
                  <a:moveTo>
                    <a:pt x="1522917" y="279700"/>
                  </a:moveTo>
                  <a:lnTo>
                    <a:pt x="1549348" y="305877"/>
                  </a:lnTo>
                </a:path>
                <a:path w="3100704" h="606425">
                  <a:moveTo>
                    <a:pt x="1572698" y="328821"/>
                  </a:moveTo>
                  <a:lnTo>
                    <a:pt x="1599128" y="354998"/>
                  </a:lnTo>
                </a:path>
                <a:path w="3100704" h="606425">
                  <a:moveTo>
                    <a:pt x="1622478" y="377781"/>
                  </a:moveTo>
                  <a:lnTo>
                    <a:pt x="1648908" y="403958"/>
                  </a:lnTo>
                </a:path>
                <a:path w="3100704" h="606425">
                  <a:moveTo>
                    <a:pt x="1671934" y="426902"/>
                  </a:moveTo>
                  <a:lnTo>
                    <a:pt x="1698526" y="453079"/>
                  </a:lnTo>
                </a:path>
                <a:path w="3100704" h="606425">
                  <a:moveTo>
                    <a:pt x="1721714" y="476185"/>
                  </a:moveTo>
                  <a:lnTo>
                    <a:pt x="1748145" y="502362"/>
                  </a:lnTo>
                </a:path>
                <a:path w="3100704" h="606425">
                  <a:moveTo>
                    <a:pt x="1771494" y="525145"/>
                  </a:moveTo>
                  <a:lnTo>
                    <a:pt x="1797925" y="551322"/>
                  </a:lnTo>
                </a:path>
                <a:path w="3100704" h="606425">
                  <a:moveTo>
                    <a:pt x="1821112" y="574266"/>
                  </a:moveTo>
                  <a:lnTo>
                    <a:pt x="1847543" y="600604"/>
                  </a:lnTo>
                </a:path>
                <a:path w="3100704" h="606425">
                  <a:moveTo>
                    <a:pt x="1873163" y="606260"/>
                  </a:moveTo>
                  <a:lnTo>
                    <a:pt x="1906079" y="588486"/>
                  </a:lnTo>
                </a:path>
                <a:path w="3100704" h="606425">
                  <a:moveTo>
                    <a:pt x="1934780" y="572812"/>
                  </a:moveTo>
                  <a:lnTo>
                    <a:pt x="1967534" y="555038"/>
                  </a:lnTo>
                </a:path>
                <a:path w="3100704" h="606425">
                  <a:moveTo>
                    <a:pt x="1996397" y="539526"/>
                  </a:moveTo>
                  <a:lnTo>
                    <a:pt x="2028989" y="521913"/>
                  </a:lnTo>
                </a:path>
                <a:path w="3100704" h="606425">
                  <a:moveTo>
                    <a:pt x="2057690" y="506240"/>
                  </a:moveTo>
                  <a:lnTo>
                    <a:pt x="2090606" y="488466"/>
                  </a:lnTo>
                </a:path>
                <a:path w="3100704" h="606425">
                  <a:moveTo>
                    <a:pt x="2119307" y="472954"/>
                  </a:moveTo>
                  <a:lnTo>
                    <a:pt x="2152062" y="455179"/>
                  </a:lnTo>
                </a:path>
                <a:path w="3100704" h="606425">
                  <a:moveTo>
                    <a:pt x="2180924" y="439506"/>
                  </a:moveTo>
                  <a:lnTo>
                    <a:pt x="2213679" y="421893"/>
                  </a:lnTo>
                </a:path>
                <a:path w="3100704" h="606425">
                  <a:moveTo>
                    <a:pt x="2242217" y="406381"/>
                  </a:moveTo>
                  <a:lnTo>
                    <a:pt x="2275134" y="388607"/>
                  </a:lnTo>
                </a:path>
                <a:path w="3100704" h="606425">
                  <a:moveTo>
                    <a:pt x="2303834" y="372934"/>
                  </a:moveTo>
                  <a:lnTo>
                    <a:pt x="2336751" y="355159"/>
                  </a:lnTo>
                </a:path>
                <a:path w="3100704" h="606425">
                  <a:moveTo>
                    <a:pt x="2365452" y="339647"/>
                  </a:moveTo>
                  <a:lnTo>
                    <a:pt x="2398206" y="321873"/>
                  </a:lnTo>
                </a:path>
                <a:path w="3100704" h="606425">
                  <a:moveTo>
                    <a:pt x="2427069" y="306361"/>
                  </a:moveTo>
                  <a:lnTo>
                    <a:pt x="2459823" y="288587"/>
                  </a:lnTo>
                </a:path>
                <a:path w="3100704" h="606425">
                  <a:moveTo>
                    <a:pt x="2489010" y="280670"/>
                  </a:moveTo>
                  <a:lnTo>
                    <a:pt x="2523873" y="293273"/>
                  </a:lnTo>
                </a:path>
                <a:path w="3100704" h="606425">
                  <a:moveTo>
                    <a:pt x="2554844" y="304422"/>
                  </a:moveTo>
                  <a:lnTo>
                    <a:pt x="2589706" y="317026"/>
                  </a:lnTo>
                </a:path>
                <a:path w="3100704" h="606425">
                  <a:moveTo>
                    <a:pt x="2620352" y="328175"/>
                  </a:moveTo>
                  <a:lnTo>
                    <a:pt x="2655539" y="340779"/>
                  </a:lnTo>
                </a:path>
                <a:path w="3100704" h="606425">
                  <a:moveTo>
                    <a:pt x="2686185" y="351928"/>
                  </a:moveTo>
                  <a:lnTo>
                    <a:pt x="2721372" y="364531"/>
                  </a:lnTo>
                </a:path>
                <a:path w="3100704" h="606425">
                  <a:moveTo>
                    <a:pt x="2752019" y="375842"/>
                  </a:moveTo>
                  <a:lnTo>
                    <a:pt x="2787205" y="388446"/>
                  </a:lnTo>
                </a:path>
                <a:path w="3100704" h="606425">
                  <a:moveTo>
                    <a:pt x="2817852" y="399433"/>
                  </a:moveTo>
                  <a:lnTo>
                    <a:pt x="2852876" y="412037"/>
                  </a:lnTo>
                </a:path>
                <a:path w="3100704" h="606425">
                  <a:moveTo>
                    <a:pt x="2883685" y="423186"/>
                  </a:moveTo>
                  <a:lnTo>
                    <a:pt x="2918871" y="435789"/>
                  </a:lnTo>
                </a:path>
                <a:path w="3100704" h="606425">
                  <a:moveTo>
                    <a:pt x="2949680" y="446939"/>
                  </a:moveTo>
                  <a:lnTo>
                    <a:pt x="2984705" y="459542"/>
                  </a:lnTo>
                </a:path>
                <a:path w="3100704" h="606425">
                  <a:moveTo>
                    <a:pt x="3015351" y="470530"/>
                  </a:moveTo>
                  <a:lnTo>
                    <a:pt x="3050376" y="483133"/>
                  </a:lnTo>
                </a:path>
                <a:path w="3100704" h="606425">
                  <a:moveTo>
                    <a:pt x="3081184" y="494283"/>
                  </a:moveTo>
                  <a:lnTo>
                    <a:pt x="3100642" y="501231"/>
                  </a:lnTo>
                </a:path>
              </a:pathLst>
            </a:custGeom>
            <a:ln w="1398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924551" y="3034385"/>
              <a:ext cx="4341495" cy="1191260"/>
            </a:xfrm>
            <a:custGeom>
              <a:avLst/>
              <a:gdLst/>
              <a:ahLst/>
              <a:cxnLst/>
              <a:rect l="l" t="t" r="r" b="b"/>
              <a:pathLst>
                <a:path w="4341495" h="1191260">
                  <a:moveTo>
                    <a:pt x="0" y="698524"/>
                  </a:moveTo>
                  <a:lnTo>
                    <a:pt x="29284" y="721792"/>
                  </a:lnTo>
                </a:path>
                <a:path w="4341495" h="1191260">
                  <a:moveTo>
                    <a:pt x="54758" y="742151"/>
                  </a:moveTo>
                  <a:lnTo>
                    <a:pt x="84042" y="765419"/>
                  </a:lnTo>
                </a:path>
                <a:path w="4341495" h="1191260">
                  <a:moveTo>
                    <a:pt x="109727" y="785617"/>
                  </a:moveTo>
                  <a:lnTo>
                    <a:pt x="138817" y="808724"/>
                  </a:lnTo>
                </a:path>
                <a:path w="4341495" h="1191260">
                  <a:moveTo>
                    <a:pt x="164485" y="829083"/>
                  </a:moveTo>
                  <a:lnTo>
                    <a:pt x="193769" y="852351"/>
                  </a:lnTo>
                </a:path>
                <a:path w="4341495" h="1191260">
                  <a:moveTo>
                    <a:pt x="219243" y="872549"/>
                  </a:moveTo>
                  <a:lnTo>
                    <a:pt x="248333" y="895817"/>
                  </a:lnTo>
                </a:path>
                <a:path w="4341495" h="1191260">
                  <a:moveTo>
                    <a:pt x="274018" y="916015"/>
                  </a:moveTo>
                  <a:lnTo>
                    <a:pt x="303302" y="939283"/>
                  </a:lnTo>
                </a:path>
                <a:path w="4341495" h="1191260">
                  <a:moveTo>
                    <a:pt x="328776" y="959642"/>
                  </a:moveTo>
                  <a:lnTo>
                    <a:pt x="357866" y="982749"/>
                  </a:lnTo>
                </a:path>
                <a:path w="4341495" h="1191260">
                  <a:moveTo>
                    <a:pt x="383534" y="1002947"/>
                  </a:moveTo>
                  <a:lnTo>
                    <a:pt x="412624" y="1026215"/>
                  </a:lnTo>
                </a:path>
                <a:path w="4341495" h="1191260">
                  <a:moveTo>
                    <a:pt x="438325" y="1046574"/>
                  </a:moveTo>
                  <a:lnTo>
                    <a:pt x="467350" y="1069842"/>
                  </a:lnTo>
                </a:path>
                <a:path w="4341495" h="1191260">
                  <a:moveTo>
                    <a:pt x="492807" y="1090040"/>
                  </a:moveTo>
                  <a:lnTo>
                    <a:pt x="522157" y="1113308"/>
                  </a:lnTo>
                </a:path>
                <a:path w="4341495" h="1191260">
                  <a:moveTo>
                    <a:pt x="547614" y="1133506"/>
                  </a:moveTo>
                  <a:lnTo>
                    <a:pt x="576639" y="1156774"/>
                  </a:lnTo>
                </a:path>
                <a:path w="4341495" h="1191260">
                  <a:moveTo>
                    <a:pt x="602421" y="1177133"/>
                  </a:moveTo>
                  <a:lnTo>
                    <a:pt x="620096" y="1191030"/>
                  </a:lnTo>
                </a:path>
                <a:path w="4341495" h="1191260">
                  <a:moveTo>
                    <a:pt x="620096" y="1191030"/>
                  </a:moveTo>
                  <a:lnTo>
                    <a:pt x="627879" y="1178749"/>
                  </a:lnTo>
                </a:path>
                <a:path w="4341495" h="1191260">
                  <a:moveTo>
                    <a:pt x="645553" y="1151280"/>
                  </a:moveTo>
                  <a:lnTo>
                    <a:pt x="665660" y="1119933"/>
                  </a:lnTo>
                </a:path>
                <a:path w="4341495" h="1191260">
                  <a:moveTo>
                    <a:pt x="683172" y="1092302"/>
                  </a:moveTo>
                  <a:lnTo>
                    <a:pt x="703279" y="1061117"/>
                  </a:lnTo>
                </a:path>
                <a:path w="4341495" h="1191260">
                  <a:moveTo>
                    <a:pt x="720953" y="1033647"/>
                  </a:moveTo>
                  <a:lnTo>
                    <a:pt x="741060" y="1002139"/>
                  </a:lnTo>
                </a:path>
                <a:path w="4341495" h="1191260">
                  <a:moveTo>
                    <a:pt x="758734" y="974831"/>
                  </a:moveTo>
                  <a:lnTo>
                    <a:pt x="779003" y="943484"/>
                  </a:lnTo>
                </a:path>
                <a:path w="4341495" h="1191260">
                  <a:moveTo>
                    <a:pt x="796353" y="915853"/>
                  </a:moveTo>
                  <a:lnTo>
                    <a:pt x="816622" y="884668"/>
                  </a:lnTo>
                </a:path>
                <a:path w="4341495" h="1191260">
                  <a:moveTo>
                    <a:pt x="834134" y="857360"/>
                  </a:moveTo>
                  <a:lnTo>
                    <a:pt x="854403" y="825851"/>
                  </a:lnTo>
                </a:path>
                <a:path w="4341495" h="1191260">
                  <a:moveTo>
                    <a:pt x="871753" y="798382"/>
                  </a:moveTo>
                  <a:lnTo>
                    <a:pt x="892022" y="766874"/>
                  </a:lnTo>
                </a:path>
                <a:path w="4341495" h="1191260">
                  <a:moveTo>
                    <a:pt x="909534" y="739566"/>
                  </a:moveTo>
                  <a:lnTo>
                    <a:pt x="929803" y="708219"/>
                  </a:lnTo>
                </a:path>
                <a:path w="4341495" h="1191260">
                  <a:moveTo>
                    <a:pt x="947153" y="680750"/>
                  </a:moveTo>
                  <a:lnTo>
                    <a:pt x="967422" y="649403"/>
                  </a:lnTo>
                </a:path>
                <a:path w="4341495" h="1191260">
                  <a:moveTo>
                    <a:pt x="984934" y="621772"/>
                  </a:moveTo>
                  <a:lnTo>
                    <a:pt x="1005203" y="590425"/>
                  </a:lnTo>
                </a:path>
                <a:path w="4341495" h="1191260">
                  <a:moveTo>
                    <a:pt x="1022878" y="563117"/>
                  </a:moveTo>
                  <a:lnTo>
                    <a:pt x="1042984" y="531932"/>
                  </a:lnTo>
                </a:path>
                <a:path w="4341495" h="1191260">
                  <a:moveTo>
                    <a:pt x="1060497" y="504301"/>
                  </a:moveTo>
                  <a:lnTo>
                    <a:pt x="1080603" y="472954"/>
                  </a:lnTo>
                </a:path>
                <a:path w="4341495" h="1191260">
                  <a:moveTo>
                    <a:pt x="1098278" y="445484"/>
                  </a:moveTo>
                  <a:lnTo>
                    <a:pt x="1118384" y="414137"/>
                  </a:lnTo>
                </a:path>
                <a:path w="4341495" h="1191260">
                  <a:moveTo>
                    <a:pt x="1136059" y="386507"/>
                  </a:moveTo>
                  <a:lnTo>
                    <a:pt x="1156003" y="355321"/>
                  </a:lnTo>
                </a:path>
                <a:path w="4341495" h="1191260">
                  <a:moveTo>
                    <a:pt x="1173678" y="327852"/>
                  </a:moveTo>
                  <a:lnTo>
                    <a:pt x="1193784" y="296505"/>
                  </a:lnTo>
                </a:path>
                <a:path w="4341495" h="1191260">
                  <a:moveTo>
                    <a:pt x="1211297" y="269036"/>
                  </a:moveTo>
                  <a:lnTo>
                    <a:pt x="1231403" y="237850"/>
                  </a:lnTo>
                </a:path>
                <a:path w="4341495" h="1191260">
                  <a:moveTo>
                    <a:pt x="1255564" y="218460"/>
                  </a:moveTo>
                  <a:lnTo>
                    <a:pt x="1290912" y="206018"/>
                  </a:lnTo>
                </a:path>
                <a:path w="4341495" h="1191260">
                  <a:moveTo>
                    <a:pt x="1321559" y="195030"/>
                  </a:moveTo>
                  <a:lnTo>
                    <a:pt x="1356583" y="182750"/>
                  </a:lnTo>
                </a:path>
                <a:path w="4341495" h="1191260">
                  <a:moveTo>
                    <a:pt x="1387554" y="171924"/>
                  </a:moveTo>
                  <a:lnTo>
                    <a:pt x="1422579" y="159482"/>
                  </a:lnTo>
                </a:path>
                <a:path w="4341495" h="1191260">
                  <a:moveTo>
                    <a:pt x="1453549" y="148494"/>
                  </a:moveTo>
                  <a:lnTo>
                    <a:pt x="1488574" y="136053"/>
                  </a:lnTo>
                </a:path>
                <a:path w="4341495" h="1191260">
                  <a:moveTo>
                    <a:pt x="1519545" y="125065"/>
                  </a:moveTo>
                  <a:lnTo>
                    <a:pt x="1554569" y="112785"/>
                  </a:lnTo>
                </a:path>
                <a:path w="4341495" h="1191260">
                  <a:moveTo>
                    <a:pt x="1585540" y="101959"/>
                  </a:moveTo>
                  <a:lnTo>
                    <a:pt x="1620564" y="89517"/>
                  </a:lnTo>
                </a:path>
                <a:path w="4341495" h="1191260">
                  <a:moveTo>
                    <a:pt x="1651535" y="78529"/>
                  </a:moveTo>
                  <a:lnTo>
                    <a:pt x="1686722" y="65925"/>
                  </a:lnTo>
                </a:path>
                <a:path w="4341495" h="1191260">
                  <a:moveTo>
                    <a:pt x="1717368" y="55099"/>
                  </a:moveTo>
                  <a:lnTo>
                    <a:pt x="1752717" y="42819"/>
                  </a:lnTo>
                </a:path>
                <a:path w="4341495" h="1191260">
                  <a:moveTo>
                    <a:pt x="1783364" y="31831"/>
                  </a:moveTo>
                  <a:lnTo>
                    <a:pt x="1818712" y="19389"/>
                  </a:lnTo>
                </a:path>
                <a:path w="4341495" h="1191260">
                  <a:moveTo>
                    <a:pt x="1849359" y="8402"/>
                  </a:moveTo>
                  <a:lnTo>
                    <a:pt x="1860385" y="4524"/>
                  </a:lnTo>
                </a:path>
                <a:path w="4341495" h="1191260">
                  <a:moveTo>
                    <a:pt x="1860385" y="4524"/>
                  </a:moveTo>
                  <a:lnTo>
                    <a:pt x="1882762" y="16804"/>
                  </a:lnTo>
                </a:path>
                <a:path w="4341495" h="1191260">
                  <a:moveTo>
                    <a:pt x="1911463" y="32316"/>
                  </a:moveTo>
                  <a:lnTo>
                    <a:pt x="1944379" y="50252"/>
                  </a:lnTo>
                </a:path>
                <a:path w="4341495" h="1191260">
                  <a:moveTo>
                    <a:pt x="1973080" y="65602"/>
                  </a:moveTo>
                  <a:lnTo>
                    <a:pt x="2005834" y="83376"/>
                  </a:lnTo>
                </a:path>
                <a:path w="4341495" h="1191260">
                  <a:moveTo>
                    <a:pt x="2034697" y="98888"/>
                  </a:moveTo>
                  <a:lnTo>
                    <a:pt x="2067451" y="116663"/>
                  </a:lnTo>
                </a:path>
                <a:path w="4341495" h="1191260">
                  <a:moveTo>
                    <a:pt x="2095990" y="132336"/>
                  </a:moveTo>
                  <a:lnTo>
                    <a:pt x="2128906" y="150110"/>
                  </a:lnTo>
                </a:path>
                <a:path w="4341495" h="1191260">
                  <a:moveTo>
                    <a:pt x="2157607" y="165784"/>
                  </a:moveTo>
                  <a:lnTo>
                    <a:pt x="2190524" y="183558"/>
                  </a:lnTo>
                </a:path>
                <a:path w="4341495" h="1191260">
                  <a:moveTo>
                    <a:pt x="2219224" y="199070"/>
                  </a:moveTo>
                  <a:lnTo>
                    <a:pt x="2251979" y="216683"/>
                  </a:lnTo>
                </a:path>
                <a:path w="4341495" h="1191260">
                  <a:moveTo>
                    <a:pt x="2280842" y="232195"/>
                  </a:moveTo>
                  <a:lnTo>
                    <a:pt x="2313596" y="250130"/>
                  </a:lnTo>
                </a:path>
                <a:path w="4341495" h="1191260">
                  <a:moveTo>
                    <a:pt x="2342134" y="265642"/>
                  </a:moveTo>
                  <a:lnTo>
                    <a:pt x="2375051" y="283255"/>
                  </a:lnTo>
                </a:path>
                <a:path w="4341495" h="1191260">
                  <a:moveTo>
                    <a:pt x="2403752" y="298767"/>
                  </a:moveTo>
                  <a:lnTo>
                    <a:pt x="2436506" y="316541"/>
                  </a:lnTo>
                </a:path>
                <a:path w="4341495" h="1191260">
                  <a:moveTo>
                    <a:pt x="2465369" y="332215"/>
                  </a:moveTo>
                  <a:lnTo>
                    <a:pt x="2480449" y="340455"/>
                  </a:lnTo>
                </a:path>
                <a:path w="4341495" h="1191260">
                  <a:moveTo>
                    <a:pt x="2480449" y="340455"/>
                  </a:moveTo>
                  <a:lnTo>
                    <a:pt x="2495853" y="353382"/>
                  </a:lnTo>
                </a:path>
                <a:path w="4341495" h="1191260">
                  <a:moveTo>
                    <a:pt x="2520662" y="374388"/>
                  </a:moveTo>
                  <a:lnTo>
                    <a:pt x="2549201" y="398302"/>
                  </a:lnTo>
                </a:path>
                <a:path w="4341495" h="1191260">
                  <a:moveTo>
                    <a:pt x="2574334" y="419631"/>
                  </a:moveTo>
                  <a:lnTo>
                    <a:pt x="2602548" y="443545"/>
                  </a:lnTo>
                </a:path>
                <a:path w="4341495" h="1191260">
                  <a:moveTo>
                    <a:pt x="2627682" y="464551"/>
                  </a:moveTo>
                  <a:lnTo>
                    <a:pt x="2655896" y="488466"/>
                  </a:lnTo>
                </a:path>
                <a:path w="4341495" h="1191260">
                  <a:moveTo>
                    <a:pt x="2681029" y="509633"/>
                  </a:moveTo>
                  <a:lnTo>
                    <a:pt x="2709568" y="533709"/>
                  </a:lnTo>
                </a:path>
                <a:path w="4341495" h="1191260">
                  <a:moveTo>
                    <a:pt x="2734377" y="554715"/>
                  </a:moveTo>
                  <a:lnTo>
                    <a:pt x="2762591" y="578629"/>
                  </a:lnTo>
                </a:path>
                <a:path w="4341495" h="1191260">
                  <a:moveTo>
                    <a:pt x="2787724" y="599796"/>
                  </a:moveTo>
                  <a:lnTo>
                    <a:pt x="2816100" y="623872"/>
                  </a:lnTo>
                </a:path>
                <a:path w="4341495" h="1191260">
                  <a:moveTo>
                    <a:pt x="2841072" y="644878"/>
                  </a:moveTo>
                  <a:lnTo>
                    <a:pt x="2869610" y="668793"/>
                  </a:lnTo>
                </a:path>
                <a:path w="4341495" h="1191260">
                  <a:moveTo>
                    <a:pt x="2894419" y="689960"/>
                  </a:moveTo>
                  <a:lnTo>
                    <a:pt x="2922958" y="714036"/>
                  </a:lnTo>
                </a:path>
                <a:path w="4341495" h="1191260">
                  <a:moveTo>
                    <a:pt x="2947767" y="735042"/>
                  </a:moveTo>
                  <a:lnTo>
                    <a:pt x="2976143" y="758956"/>
                  </a:lnTo>
                </a:path>
                <a:path w="4341495" h="1191260">
                  <a:moveTo>
                    <a:pt x="3001114" y="780123"/>
                  </a:moveTo>
                  <a:lnTo>
                    <a:pt x="3029653" y="804199"/>
                  </a:lnTo>
                </a:path>
                <a:path w="4341495" h="1191260">
                  <a:moveTo>
                    <a:pt x="3054462" y="825044"/>
                  </a:moveTo>
                  <a:lnTo>
                    <a:pt x="3083000" y="849119"/>
                  </a:lnTo>
                </a:path>
                <a:path w="4341495" h="1191260">
                  <a:moveTo>
                    <a:pt x="3108944" y="859138"/>
                  </a:moveTo>
                  <a:lnTo>
                    <a:pt x="3140726" y="839748"/>
                  </a:lnTo>
                </a:path>
                <a:path w="4341495" h="1191260">
                  <a:moveTo>
                    <a:pt x="3168616" y="822943"/>
                  </a:moveTo>
                  <a:lnTo>
                    <a:pt x="3200559" y="803553"/>
                  </a:lnTo>
                </a:path>
                <a:path w="4341495" h="1191260">
                  <a:moveTo>
                    <a:pt x="3228449" y="786587"/>
                  </a:moveTo>
                  <a:lnTo>
                    <a:pt x="3260393" y="767197"/>
                  </a:lnTo>
                </a:path>
                <a:path w="4341495" h="1191260">
                  <a:moveTo>
                    <a:pt x="3288445" y="750230"/>
                  </a:moveTo>
                  <a:lnTo>
                    <a:pt x="3320389" y="731002"/>
                  </a:lnTo>
                </a:path>
                <a:path w="4341495" h="1191260">
                  <a:moveTo>
                    <a:pt x="3348279" y="714036"/>
                  </a:moveTo>
                  <a:lnTo>
                    <a:pt x="3380060" y="694646"/>
                  </a:lnTo>
                </a:path>
                <a:path w="4341495" h="1191260">
                  <a:moveTo>
                    <a:pt x="3407950" y="677841"/>
                  </a:moveTo>
                  <a:lnTo>
                    <a:pt x="3439894" y="658451"/>
                  </a:lnTo>
                </a:path>
                <a:path w="4341495" h="1191260">
                  <a:moveTo>
                    <a:pt x="3467946" y="641485"/>
                  </a:moveTo>
                  <a:lnTo>
                    <a:pt x="3499889" y="622095"/>
                  </a:lnTo>
                </a:path>
                <a:path w="4341495" h="1191260">
                  <a:moveTo>
                    <a:pt x="3527779" y="604967"/>
                  </a:moveTo>
                  <a:lnTo>
                    <a:pt x="3559723" y="585739"/>
                  </a:lnTo>
                </a:path>
                <a:path w="4341495" h="1191260">
                  <a:moveTo>
                    <a:pt x="3587613" y="568934"/>
                  </a:moveTo>
                  <a:lnTo>
                    <a:pt x="3619394" y="549544"/>
                  </a:lnTo>
                </a:path>
                <a:path w="4341495" h="1191260">
                  <a:moveTo>
                    <a:pt x="3647446" y="532416"/>
                  </a:moveTo>
                  <a:lnTo>
                    <a:pt x="3679390" y="513026"/>
                  </a:lnTo>
                </a:path>
                <a:path w="4341495" h="1191260">
                  <a:moveTo>
                    <a:pt x="3707280" y="496383"/>
                  </a:moveTo>
                  <a:lnTo>
                    <a:pt x="3720738" y="488142"/>
                  </a:lnTo>
                </a:path>
                <a:path w="4341495" h="1191260">
                  <a:moveTo>
                    <a:pt x="3720738" y="488142"/>
                  </a:moveTo>
                  <a:lnTo>
                    <a:pt x="3737764" y="474731"/>
                  </a:lnTo>
                </a:path>
                <a:path w="4341495" h="1191260">
                  <a:moveTo>
                    <a:pt x="3763384" y="454533"/>
                  </a:moveTo>
                  <a:lnTo>
                    <a:pt x="3792733" y="431588"/>
                  </a:lnTo>
                </a:path>
                <a:path w="4341495" h="1191260">
                  <a:moveTo>
                    <a:pt x="3818353" y="411390"/>
                  </a:moveTo>
                  <a:lnTo>
                    <a:pt x="3847702" y="388446"/>
                  </a:lnTo>
                </a:path>
                <a:path w="4341495" h="1191260">
                  <a:moveTo>
                    <a:pt x="3873322" y="368248"/>
                  </a:moveTo>
                  <a:lnTo>
                    <a:pt x="3902671" y="345141"/>
                  </a:lnTo>
                </a:path>
                <a:path w="4341495" h="1191260">
                  <a:moveTo>
                    <a:pt x="3928291" y="324943"/>
                  </a:moveTo>
                  <a:lnTo>
                    <a:pt x="3957640" y="301837"/>
                  </a:lnTo>
                </a:path>
                <a:path w="4341495" h="1191260">
                  <a:moveTo>
                    <a:pt x="3983260" y="281801"/>
                  </a:moveTo>
                  <a:lnTo>
                    <a:pt x="4012772" y="258694"/>
                  </a:lnTo>
                </a:path>
                <a:path w="4341495" h="1191260">
                  <a:moveTo>
                    <a:pt x="4038553" y="238496"/>
                  </a:moveTo>
                  <a:lnTo>
                    <a:pt x="4067578" y="215552"/>
                  </a:lnTo>
                </a:path>
                <a:path w="4341495" h="1191260">
                  <a:moveTo>
                    <a:pt x="4093198" y="195354"/>
                  </a:moveTo>
                  <a:lnTo>
                    <a:pt x="4122547" y="172086"/>
                  </a:lnTo>
                </a:path>
                <a:path w="4341495" h="1191260">
                  <a:moveTo>
                    <a:pt x="4148167" y="151888"/>
                  </a:moveTo>
                  <a:lnTo>
                    <a:pt x="4177516" y="128943"/>
                  </a:lnTo>
                </a:path>
                <a:path w="4341495" h="1191260">
                  <a:moveTo>
                    <a:pt x="4203136" y="108745"/>
                  </a:moveTo>
                  <a:lnTo>
                    <a:pt x="4232485" y="85477"/>
                  </a:lnTo>
                </a:path>
                <a:path w="4341495" h="1191260">
                  <a:moveTo>
                    <a:pt x="4258105" y="65441"/>
                  </a:moveTo>
                  <a:lnTo>
                    <a:pt x="4287292" y="42334"/>
                  </a:lnTo>
                </a:path>
                <a:path w="4341495" h="1191260">
                  <a:moveTo>
                    <a:pt x="4312912" y="22136"/>
                  </a:moveTo>
                  <a:lnTo>
                    <a:pt x="4340964" y="0"/>
                  </a:lnTo>
                </a:path>
              </a:pathLst>
            </a:custGeom>
            <a:ln w="1398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3164873" y="2752746"/>
              <a:ext cx="3100705" cy="807085"/>
            </a:xfrm>
            <a:custGeom>
              <a:avLst/>
              <a:gdLst/>
              <a:ahLst/>
              <a:cxnLst/>
              <a:rect l="l" t="t" r="r" b="b"/>
              <a:pathLst>
                <a:path w="3100704" h="807085">
                  <a:moveTo>
                    <a:pt x="0" y="0"/>
                  </a:moveTo>
                  <a:lnTo>
                    <a:pt x="620063" y="189537"/>
                  </a:lnTo>
                  <a:lnTo>
                    <a:pt x="1240127" y="363562"/>
                  </a:lnTo>
                  <a:lnTo>
                    <a:pt x="1860353" y="523852"/>
                  </a:lnTo>
                  <a:lnTo>
                    <a:pt x="2480416" y="671055"/>
                  </a:lnTo>
                  <a:lnTo>
                    <a:pt x="3100642" y="806461"/>
                  </a:lnTo>
                </a:path>
              </a:pathLst>
            </a:custGeom>
            <a:ln w="1395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924551" y="3732910"/>
              <a:ext cx="4341495" cy="166370"/>
            </a:xfrm>
            <a:custGeom>
              <a:avLst/>
              <a:gdLst/>
              <a:ahLst/>
              <a:cxnLst/>
              <a:rect l="l" t="t" r="r" b="b"/>
              <a:pathLst>
                <a:path w="4341495" h="166370">
                  <a:moveTo>
                    <a:pt x="0" y="0"/>
                  </a:moveTo>
                  <a:lnTo>
                    <a:pt x="620096" y="25045"/>
                  </a:lnTo>
                  <a:lnTo>
                    <a:pt x="1240321" y="49606"/>
                  </a:lnTo>
                  <a:lnTo>
                    <a:pt x="1860385" y="73681"/>
                  </a:lnTo>
                  <a:lnTo>
                    <a:pt x="2480449" y="97434"/>
                  </a:lnTo>
                  <a:lnTo>
                    <a:pt x="3100675" y="120541"/>
                  </a:lnTo>
                  <a:lnTo>
                    <a:pt x="3720738" y="143324"/>
                  </a:lnTo>
                  <a:lnTo>
                    <a:pt x="4340964" y="165945"/>
                  </a:lnTo>
                </a:path>
              </a:pathLst>
            </a:custGeom>
            <a:ln w="13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447115" y="1418715"/>
              <a:ext cx="65405" cy="3787140"/>
            </a:xfrm>
            <a:custGeom>
              <a:avLst/>
              <a:gdLst/>
              <a:ahLst/>
              <a:cxnLst/>
              <a:rect l="l" t="t" r="r" b="b"/>
              <a:pathLst>
                <a:path w="65405" h="3787140">
                  <a:moveTo>
                    <a:pt x="64795" y="3786590"/>
                  </a:moveTo>
                  <a:lnTo>
                    <a:pt x="64795" y="0"/>
                  </a:lnTo>
                </a:path>
                <a:path w="65405" h="3787140">
                  <a:moveTo>
                    <a:pt x="64795" y="3684259"/>
                  </a:moveTo>
                  <a:lnTo>
                    <a:pt x="0" y="3684259"/>
                  </a:lnTo>
                </a:path>
              </a:pathLst>
            </a:custGeom>
            <a:ln w="9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9654" y="5049572"/>
              <a:ext cx="73193" cy="114206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47115" y="4207480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795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8282" y="4154158"/>
              <a:ext cx="164858" cy="114077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447115" y="3311986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795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5622" y="3258663"/>
              <a:ext cx="167517" cy="114240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47115" y="2416491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795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603" y="2363170"/>
              <a:ext cx="163537" cy="11423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1447115" y="1521158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795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984" y="1467675"/>
              <a:ext cx="163155" cy="114240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8011" y="2335862"/>
              <a:ext cx="147151" cy="1960488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1511911" y="5205305"/>
              <a:ext cx="5476875" cy="64769"/>
            </a:xfrm>
            <a:custGeom>
              <a:avLst/>
              <a:gdLst/>
              <a:ahLst/>
              <a:cxnLst/>
              <a:rect l="l" t="t" r="r" b="b"/>
              <a:pathLst>
                <a:path w="5476875" h="64770">
                  <a:moveTo>
                    <a:pt x="0" y="0"/>
                  </a:moveTo>
                  <a:lnTo>
                    <a:pt x="5476472" y="0"/>
                  </a:lnTo>
                </a:path>
                <a:path w="5476875" h="64770">
                  <a:moveTo>
                    <a:pt x="102706" y="0"/>
                  </a:moveTo>
                  <a:lnTo>
                    <a:pt x="102706" y="64568"/>
                  </a:lnTo>
                </a:path>
              </a:pathLst>
            </a:custGeom>
            <a:ln w="9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5376" y="5331194"/>
              <a:ext cx="73195" cy="11422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2668693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582915" y="5331194"/>
              <a:ext cx="164906" cy="11422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3722996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34461" y="5331194"/>
              <a:ext cx="167501" cy="114223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777299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692726" y="5331194"/>
              <a:ext cx="163539" cy="11422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5831439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747283" y="5331194"/>
              <a:ext cx="163123" cy="11422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885742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767534" y="5331194"/>
              <a:ext cx="242253" cy="11422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071457" y="5560304"/>
              <a:ext cx="372745" cy="118110"/>
            </a:xfrm>
            <a:custGeom>
              <a:avLst/>
              <a:gdLst/>
              <a:ahLst/>
              <a:cxnLst/>
              <a:rect l="l" t="t" r="r" b="b"/>
              <a:pathLst>
                <a:path w="372745" h="118110">
                  <a:moveTo>
                    <a:pt x="96641" y="0"/>
                  </a:moveTo>
                  <a:lnTo>
                    <a:pt x="85453" y="0"/>
                  </a:lnTo>
                  <a:lnTo>
                    <a:pt x="23997" y="117874"/>
                  </a:lnTo>
                  <a:lnTo>
                    <a:pt x="35349" y="117874"/>
                  </a:lnTo>
                  <a:lnTo>
                    <a:pt x="96641" y="0"/>
                  </a:lnTo>
                  <a:close/>
                </a:path>
                <a:path w="372745" h="118110">
                  <a:moveTo>
                    <a:pt x="103290" y="58751"/>
                  </a:moveTo>
                  <a:lnTo>
                    <a:pt x="88534" y="58751"/>
                  </a:lnTo>
                  <a:lnTo>
                    <a:pt x="82697" y="61530"/>
                  </a:lnTo>
                  <a:lnTo>
                    <a:pt x="74589" y="72679"/>
                  </a:lnTo>
                  <a:lnTo>
                    <a:pt x="72481" y="79482"/>
                  </a:lnTo>
                  <a:lnTo>
                    <a:pt x="72534" y="97822"/>
                  </a:lnTo>
                  <a:lnTo>
                    <a:pt x="74750" y="105222"/>
                  </a:lnTo>
                  <a:lnTo>
                    <a:pt x="83831" y="115354"/>
                  </a:lnTo>
                  <a:lnTo>
                    <a:pt x="89507" y="117874"/>
                  </a:lnTo>
                  <a:lnTo>
                    <a:pt x="103127" y="117874"/>
                  </a:lnTo>
                  <a:lnTo>
                    <a:pt x="108964" y="115321"/>
                  </a:lnTo>
                  <a:lnTo>
                    <a:pt x="115309" y="108422"/>
                  </a:lnTo>
                  <a:lnTo>
                    <a:pt x="93074" y="108422"/>
                  </a:lnTo>
                  <a:lnTo>
                    <a:pt x="90317" y="106951"/>
                  </a:lnTo>
                  <a:lnTo>
                    <a:pt x="85777" y="101037"/>
                  </a:lnTo>
                  <a:lnTo>
                    <a:pt x="84642" y="96012"/>
                  </a:lnTo>
                  <a:lnTo>
                    <a:pt x="84727" y="80597"/>
                  </a:lnTo>
                  <a:lnTo>
                    <a:pt x="85777" y="75588"/>
                  </a:lnTo>
                  <a:lnTo>
                    <a:pt x="90317" y="69690"/>
                  </a:lnTo>
                  <a:lnTo>
                    <a:pt x="93074" y="68220"/>
                  </a:lnTo>
                  <a:lnTo>
                    <a:pt x="115503" y="68220"/>
                  </a:lnTo>
                  <a:lnTo>
                    <a:pt x="113667" y="66265"/>
                  </a:lnTo>
                  <a:lnTo>
                    <a:pt x="109127" y="61256"/>
                  </a:lnTo>
                  <a:lnTo>
                    <a:pt x="103290" y="58751"/>
                  </a:lnTo>
                  <a:close/>
                </a:path>
                <a:path w="372745" h="118110">
                  <a:moveTo>
                    <a:pt x="115503" y="68220"/>
                  </a:moveTo>
                  <a:lnTo>
                    <a:pt x="100046" y="68220"/>
                  </a:lnTo>
                  <a:lnTo>
                    <a:pt x="102817" y="69690"/>
                  </a:lnTo>
                  <a:lnTo>
                    <a:pt x="105298" y="72679"/>
                  </a:lnTo>
                  <a:lnTo>
                    <a:pt x="107505" y="75523"/>
                  </a:lnTo>
                  <a:lnTo>
                    <a:pt x="108640" y="80597"/>
                  </a:lnTo>
                  <a:lnTo>
                    <a:pt x="108565" y="96012"/>
                  </a:lnTo>
                  <a:lnTo>
                    <a:pt x="107505" y="101037"/>
                  </a:lnTo>
                  <a:lnTo>
                    <a:pt x="102965" y="106951"/>
                  </a:lnTo>
                  <a:lnTo>
                    <a:pt x="100046" y="108422"/>
                  </a:lnTo>
                  <a:lnTo>
                    <a:pt x="115309" y="108422"/>
                  </a:lnTo>
                  <a:lnTo>
                    <a:pt x="118370" y="105093"/>
                  </a:lnTo>
                  <a:lnTo>
                    <a:pt x="120639" y="97822"/>
                  </a:lnTo>
                  <a:lnTo>
                    <a:pt x="120639" y="78642"/>
                  </a:lnTo>
                  <a:lnTo>
                    <a:pt x="118370" y="71274"/>
                  </a:lnTo>
                  <a:lnTo>
                    <a:pt x="115503" y="68220"/>
                  </a:lnTo>
                  <a:close/>
                </a:path>
                <a:path w="372745" h="118110">
                  <a:moveTo>
                    <a:pt x="30646" y="0"/>
                  </a:moveTo>
                  <a:lnTo>
                    <a:pt x="15890" y="0"/>
                  </a:lnTo>
                  <a:lnTo>
                    <a:pt x="10053" y="2811"/>
                  </a:lnTo>
                  <a:lnTo>
                    <a:pt x="1945" y="13992"/>
                  </a:lnTo>
                  <a:lnTo>
                    <a:pt x="0" y="20779"/>
                  </a:lnTo>
                  <a:lnTo>
                    <a:pt x="38" y="39070"/>
                  </a:lnTo>
                  <a:lnTo>
                    <a:pt x="2270" y="46551"/>
                  </a:lnTo>
                  <a:lnTo>
                    <a:pt x="6809" y="51577"/>
                  </a:lnTo>
                  <a:lnTo>
                    <a:pt x="11188" y="56618"/>
                  </a:lnTo>
                  <a:lnTo>
                    <a:pt x="16863" y="59139"/>
                  </a:lnTo>
                  <a:lnTo>
                    <a:pt x="30483" y="59139"/>
                  </a:lnTo>
                  <a:lnTo>
                    <a:pt x="36322" y="56570"/>
                  </a:lnTo>
                  <a:lnTo>
                    <a:pt x="41023" y="51464"/>
                  </a:lnTo>
                  <a:lnTo>
                    <a:pt x="42618" y="49670"/>
                  </a:lnTo>
                  <a:lnTo>
                    <a:pt x="20593" y="49670"/>
                  </a:lnTo>
                  <a:lnTo>
                    <a:pt x="17662" y="48200"/>
                  </a:lnTo>
                  <a:lnTo>
                    <a:pt x="13134" y="42366"/>
                  </a:lnTo>
                  <a:lnTo>
                    <a:pt x="11998" y="37309"/>
                  </a:lnTo>
                  <a:lnTo>
                    <a:pt x="12086" y="21846"/>
                  </a:lnTo>
                  <a:lnTo>
                    <a:pt x="13134" y="16836"/>
                  </a:lnTo>
                  <a:lnTo>
                    <a:pt x="17674" y="10938"/>
                  </a:lnTo>
                  <a:lnTo>
                    <a:pt x="20430" y="9469"/>
                  </a:lnTo>
                  <a:lnTo>
                    <a:pt x="42853" y="9469"/>
                  </a:lnTo>
                  <a:lnTo>
                    <a:pt x="41023" y="7513"/>
                  </a:lnTo>
                  <a:lnTo>
                    <a:pt x="36483" y="2504"/>
                  </a:lnTo>
                  <a:lnTo>
                    <a:pt x="30646" y="0"/>
                  </a:lnTo>
                  <a:close/>
                </a:path>
                <a:path w="372745" h="118110">
                  <a:moveTo>
                    <a:pt x="42853" y="9469"/>
                  </a:moveTo>
                  <a:lnTo>
                    <a:pt x="27404" y="9469"/>
                  </a:lnTo>
                  <a:lnTo>
                    <a:pt x="30171" y="10938"/>
                  </a:lnTo>
                  <a:lnTo>
                    <a:pt x="32551" y="13992"/>
                  </a:lnTo>
                  <a:lnTo>
                    <a:pt x="34862" y="16771"/>
                  </a:lnTo>
                  <a:lnTo>
                    <a:pt x="35996" y="21846"/>
                  </a:lnTo>
                  <a:lnTo>
                    <a:pt x="35911" y="37309"/>
                  </a:lnTo>
                  <a:lnTo>
                    <a:pt x="34862" y="42302"/>
                  </a:lnTo>
                  <a:lnTo>
                    <a:pt x="30322" y="48200"/>
                  </a:lnTo>
                  <a:lnTo>
                    <a:pt x="27404" y="49670"/>
                  </a:lnTo>
                  <a:lnTo>
                    <a:pt x="42618" y="49670"/>
                  </a:lnTo>
                  <a:lnTo>
                    <a:pt x="45563" y="46358"/>
                  </a:lnTo>
                  <a:lnTo>
                    <a:pt x="47997" y="39070"/>
                  </a:lnTo>
                  <a:lnTo>
                    <a:pt x="47997" y="19890"/>
                  </a:lnTo>
                  <a:lnTo>
                    <a:pt x="45726" y="12538"/>
                  </a:lnTo>
                  <a:lnTo>
                    <a:pt x="42853" y="9469"/>
                  </a:lnTo>
                  <a:close/>
                </a:path>
                <a:path w="372745" h="118110">
                  <a:moveTo>
                    <a:pt x="205606" y="1906"/>
                  </a:moveTo>
                  <a:lnTo>
                    <a:pt x="190851" y="1906"/>
                  </a:lnTo>
                  <a:lnTo>
                    <a:pt x="190851" y="113754"/>
                  </a:lnTo>
                  <a:lnTo>
                    <a:pt x="260899" y="113754"/>
                  </a:lnTo>
                  <a:lnTo>
                    <a:pt x="260899" y="100569"/>
                  </a:lnTo>
                  <a:lnTo>
                    <a:pt x="205606" y="100569"/>
                  </a:lnTo>
                  <a:lnTo>
                    <a:pt x="205606" y="1906"/>
                  </a:lnTo>
                  <a:close/>
                </a:path>
                <a:path w="372745" h="118110">
                  <a:moveTo>
                    <a:pt x="285871" y="1906"/>
                  </a:moveTo>
                  <a:lnTo>
                    <a:pt x="269819" y="1906"/>
                  </a:lnTo>
                  <a:lnTo>
                    <a:pt x="313274" y="113754"/>
                  </a:lnTo>
                  <a:lnTo>
                    <a:pt x="328517" y="113754"/>
                  </a:lnTo>
                  <a:lnTo>
                    <a:pt x="333341" y="101474"/>
                  </a:lnTo>
                  <a:lnTo>
                    <a:pt x="321058" y="101474"/>
                  </a:lnTo>
                  <a:lnTo>
                    <a:pt x="319436" y="95786"/>
                  </a:lnTo>
                  <a:lnTo>
                    <a:pt x="317491" y="89678"/>
                  </a:lnTo>
                  <a:lnTo>
                    <a:pt x="315059" y="83166"/>
                  </a:lnTo>
                  <a:lnTo>
                    <a:pt x="285871" y="1906"/>
                  </a:lnTo>
                  <a:close/>
                </a:path>
                <a:path w="372745" h="118110">
                  <a:moveTo>
                    <a:pt x="372459" y="1906"/>
                  </a:moveTo>
                  <a:lnTo>
                    <a:pt x="357379" y="1906"/>
                  </a:lnTo>
                  <a:lnTo>
                    <a:pt x="324787" y="89274"/>
                  </a:lnTo>
                  <a:lnTo>
                    <a:pt x="322679" y="95366"/>
                  </a:lnTo>
                  <a:lnTo>
                    <a:pt x="321058" y="101474"/>
                  </a:lnTo>
                  <a:lnTo>
                    <a:pt x="333341" y="101474"/>
                  </a:lnTo>
                  <a:lnTo>
                    <a:pt x="372459" y="190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2156897" y="1479082"/>
              <a:ext cx="4186554" cy="292100"/>
            </a:xfrm>
            <a:custGeom>
              <a:avLst/>
              <a:gdLst/>
              <a:ahLst/>
              <a:cxnLst/>
              <a:rect l="l" t="t" r="r" b="b"/>
              <a:pathLst>
                <a:path w="4186554" h="292100">
                  <a:moveTo>
                    <a:pt x="0" y="291722"/>
                  </a:moveTo>
                  <a:lnTo>
                    <a:pt x="4186402" y="291722"/>
                  </a:lnTo>
                  <a:lnTo>
                    <a:pt x="4186402" y="0"/>
                  </a:lnTo>
                  <a:lnTo>
                    <a:pt x="0" y="0"/>
                  </a:lnTo>
                  <a:lnTo>
                    <a:pt x="0" y="291722"/>
                  </a:lnTo>
                  <a:close/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2222244" y="1625056"/>
              <a:ext cx="607060" cy="0"/>
            </a:xfrm>
            <a:custGeom>
              <a:avLst/>
              <a:gdLst/>
              <a:ahLst/>
              <a:cxnLst/>
              <a:rect l="l" t="t" r="r" b="b"/>
              <a:pathLst>
                <a:path w="607060" h="0">
                  <a:moveTo>
                    <a:pt x="0" y="0"/>
                  </a:moveTo>
                  <a:lnTo>
                    <a:pt x="606815" y="0"/>
                  </a:lnTo>
                </a:path>
              </a:pathLst>
            </a:custGeom>
            <a:ln w="1395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 descr=""/>
            <p:cNvSpPr/>
            <p:nvPr/>
          </p:nvSpPr>
          <p:spPr>
            <a:xfrm>
              <a:off x="3815259" y="1625056"/>
              <a:ext cx="607060" cy="0"/>
            </a:xfrm>
            <a:custGeom>
              <a:avLst/>
              <a:gdLst/>
              <a:ahLst/>
              <a:cxnLst/>
              <a:rect l="l" t="t" r="r" b="b"/>
              <a:pathLst>
                <a:path w="607060" h="0">
                  <a:moveTo>
                    <a:pt x="0" y="0"/>
                  </a:moveTo>
                  <a:lnTo>
                    <a:pt x="606767" y="0"/>
                  </a:lnTo>
                </a:path>
              </a:pathLst>
            </a:custGeom>
            <a:ln w="13956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 descr=""/>
            <p:cNvSpPr/>
            <p:nvPr/>
          </p:nvSpPr>
          <p:spPr>
            <a:xfrm>
              <a:off x="2926026" y="1572059"/>
              <a:ext cx="647065" cy="114300"/>
            </a:xfrm>
            <a:custGeom>
              <a:avLst/>
              <a:gdLst/>
              <a:ahLst/>
              <a:cxnLst/>
              <a:rect l="l" t="t" r="r" b="b"/>
              <a:pathLst>
                <a:path w="647064" h="114300">
                  <a:moveTo>
                    <a:pt x="59184" y="0"/>
                  </a:moveTo>
                  <a:lnTo>
                    <a:pt x="43131" y="0"/>
                  </a:lnTo>
                  <a:lnTo>
                    <a:pt x="0" y="111814"/>
                  </a:lnTo>
                  <a:lnTo>
                    <a:pt x="15890" y="111814"/>
                  </a:lnTo>
                  <a:lnTo>
                    <a:pt x="28213" y="78044"/>
                  </a:lnTo>
                  <a:lnTo>
                    <a:pt x="91213" y="78044"/>
                  </a:lnTo>
                  <a:lnTo>
                    <a:pt x="86240" y="65925"/>
                  </a:lnTo>
                  <a:lnTo>
                    <a:pt x="32429" y="65925"/>
                  </a:lnTo>
                  <a:lnTo>
                    <a:pt x="44753" y="33124"/>
                  </a:lnTo>
                  <a:lnTo>
                    <a:pt x="47346" y="26014"/>
                  </a:lnTo>
                  <a:lnTo>
                    <a:pt x="49455" y="18905"/>
                  </a:lnTo>
                  <a:lnTo>
                    <a:pt x="50753" y="11794"/>
                  </a:lnTo>
                  <a:lnTo>
                    <a:pt x="64025" y="11794"/>
                  </a:lnTo>
                  <a:lnTo>
                    <a:pt x="59184" y="0"/>
                  </a:lnTo>
                  <a:close/>
                </a:path>
                <a:path w="647064" h="114300">
                  <a:moveTo>
                    <a:pt x="91213" y="78044"/>
                  </a:moveTo>
                  <a:lnTo>
                    <a:pt x="75074" y="78044"/>
                  </a:lnTo>
                  <a:lnTo>
                    <a:pt x="88209" y="111814"/>
                  </a:lnTo>
                  <a:lnTo>
                    <a:pt x="105073" y="111814"/>
                  </a:lnTo>
                  <a:lnTo>
                    <a:pt x="91213" y="78044"/>
                  </a:lnTo>
                  <a:close/>
                </a:path>
                <a:path w="647064" h="114300">
                  <a:moveTo>
                    <a:pt x="64025" y="11794"/>
                  </a:moveTo>
                  <a:lnTo>
                    <a:pt x="50753" y="11794"/>
                  </a:lnTo>
                  <a:lnTo>
                    <a:pt x="52536" y="17773"/>
                  </a:lnTo>
                  <a:lnTo>
                    <a:pt x="55293" y="25529"/>
                  </a:lnTo>
                  <a:lnTo>
                    <a:pt x="58860" y="34900"/>
                  </a:lnTo>
                  <a:lnTo>
                    <a:pt x="70534" y="65925"/>
                  </a:lnTo>
                  <a:lnTo>
                    <a:pt x="86240" y="65925"/>
                  </a:lnTo>
                  <a:lnTo>
                    <a:pt x="64025" y="11794"/>
                  </a:lnTo>
                  <a:close/>
                </a:path>
                <a:path w="647064" h="114300">
                  <a:moveTo>
                    <a:pt x="131827" y="0"/>
                  </a:moveTo>
                  <a:lnTo>
                    <a:pt x="118045" y="0"/>
                  </a:lnTo>
                  <a:lnTo>
                    <a:pt x="118045" y="111814"/>
                  </a:lnTo>
                  <a:lnTo>
                    <a:pt x="131827" y="111814"/>
                  </a:lnTo>
                  <a:lnTo>
                    <a:pt x="131827" y="0"/>
                  </a:lnTo>
                  <a:close/>
                </a:path>
                <a:path w="647064" h="114300">
                  <a:moveTo>
                    <a:pt x="167662" y="0"/>
                  </a:moveTo>
                  <a:lnTo>
                    <a:pt x="153880" y="0"/>
                  </a:lnTo>
                  <a:lnTo>
                    <a:pt x="153880" y="111814"/>
                  </a:lnTo>
                  <a:lnTo>
                    <a:pt x="167662" y="111814"/>
                  </a:lnTo>
                  <a:lnTo>
                    <a:pt x="167662" y="0"/>
                  </a:lnTo>
                  <a:close/>
                </a:path>
                <a:path w="647064" h="114300">
                  <a:moveTo>
                    <a:pt x="227172" y="64471"/>
                  </a:moveTo>
                  <a:lnTo>
                    <a:pt x="184851" y="64471"/>
                  </a:lnTo>
                  <a:lnTo>
                    <a:pt x="184851" y="78367"/>
                  </a:lnTo>
                  <a:lnTo>
                    <a:pt x="227172" y="78367"/>
                  </a:lnTo>
                  <a:lnTo>
                    <a:pt x="227172" y="64471"/>
                  </a:lnTo>
                  <a:close/>
                </a:path>
                <a:path w="647064" h="114300">
                  <a:moveTo>
                    <a:pt x="250035" y="30862"/>
                  </a:moveTo>
                  <a:lnTo>
                    <a:pt x="235604" y="30862"/>
                  </a:lnTo>
                  <a:lnTo>
                    <a:pt x="266574" y="111814"/>
                  </a:lnTo>
                  <a:lnTo>
                    <a:pt x="279384" y="111814"/>
                  </a:lnTo>
                  <a:lnTo>
                    <a:pt x="285534" y="95656"/>
                  </a:lnTo>
                  <a:lnTo>
                    <a:pt x="272736" y="95656"/>
                  </a:lnTo>
                  <a:lnTo>
                    <a:pt x="271114" y="90001"/>
                  </a:lnTo>
                  <a:lnTo>
                    <a:pt x="269494" y="84669"/>
                  </a:lnTo>
                  <a:lnTo>
                    <a:pt x="267548" y="79336"/>
                  </a:lnTo>
                  <a:lnTo>
                    <a:pt x="250035" y="30862"/>
                  </a:lnTo>
                  <a:close/>
                </a:path>
                <a:path w="647064" h="114300">
                  <a:moveTo>
                    <a:pt x="310193" y="30862"/>
                  </a:moveTo>
                  <a:lnTo>
                    <a:pt x="295923" y="30862"/>
                  </a:lnTo>
                  <a:lnTo>
                    <a:pt x="277925" y="80305"/>
                  </a:lnTo>
                  <a:lnTo>
                    <a:pt x="275654" y="86285"/>
                  </a:lnTo>
                  <a:lnTo>
                    <a:pt x="272736" y="95656"/>
                  </a:lnTo>
                  <a:lnTo>
                    <a:pt x="285534" y="95656"/>
                  </a:lnTo>
                  <a:lnTo>
                    <a:pt x="310193" y="30862"/>
                  </a:lnTo>
                  <a:close/>
                </a:path>
                <a:path w="647064" h="114300">
                  <a:moveTo>
                    <a:pt x="338569" y="0"/>
                  </a:moveTo>
                  <a:lnTo>
                    <a:pt x="324787" y="0"/>
                  </a:lnTo>
                  <a:lnTo>
                    <a:pt x="324787" y="15834"/>
                  </a:lnTo>
                  <a:lnTo>
                    <a:pt x="338569" y="15834"/>
                  </a:lnTo>
                  <a:lnTo>
                    <a:pt x="338569" y="0"/>
                  </a:lnTo>
                  <a:close/>
                </a:path>
                <a:path w="647064" h="114300">
                  <a:moveTo>
                    <a:pt x="338569" y="30862"/>
                  </a:moveTo>
                  <a:lnTo>
                    <a:pt x="324787" y="30862"/>
                  </a:lnTo>
                  <a:lnTo>
                    <a:pt x="324787" y="111814"/>
                  </a:lnTo>
                  <a:lnTo>
                    <a:pt x="338569" y="111814"/>
                  </a:lnTo>
                  <a:lnTo>
                    <a:pt x="338569" y="30862"/>
                  </a:lnTo>
                  <a:close/>
                </a:path>
                <a:path w="647064" h="114300">
                  <a:moveTo>
                    <a:pt x="423689" y="40394"/>
                  </a:moveTo>
                  <a:lnTo>
                    <a:pt x="399862" y="40394"/>
                  </a:lnTo>
                  <a:lnTo>
                    <a:pt x="405213" y="41849"/>
                  </a:lnTo>
                  <a:lnTo>
                    <a:pt x="408618" y="45081"/>
                  </a:lnTo>
                  <a:lnTo>
                    <a:pt x="411213" y="47343"/>
                  </a:lnTo>
                  <a:lnTo>
                    <a:pt x="412509" y="51221"/>
                  </a:lnTo>
                  <a:lnTo>
                    <a:pt x="412509" y="60431"/>
                  </a:lnTo>
                  <a:lnTo>
                    <a:pt x="407322" y="62208"/>
                  </a:lnTo>
                  <a:lnTo>
                    <a:pt x="399051" y="63825"/>
                  </a:lnTo>
                  <a:lnTo>
                    <a:pt x="382512" y="65764"/>
                  </a:lnTo>
                  <a:lnTo>
                    <a:pt x="378458" y="66572"/>
                  </a:lnTo>
                  <a:lnTo>
                    <a:pt x="358675" y="79659"/>
                  </a:lnTo>
                  <a:lnTo>
                    <a:pt x="356892" y="82891"/>
                  </a:lnTo>
                  <a:lnTo>
                    <a:pt x="355920" y="86607"/>
                  </a:lnTo>
                  <a:lnTo>
                    <a:pt x="355920" y="97273"/>
                  </a:lnTo>
                  <a:lnTo>
                    <a:pt x="358352" y="102765"/>
                  </a:lnTo>
                  <a:lnTo>
                    <a:pt x="363054" y="107129"/>
                  </a:lnTo>
                  <a:lnTo>
                    <a:pt x="367918" y="111492"/>
                  </a:lnTo>
                  <a:lnTo>
                    <a:pt x="374728" y="113753"/>
                  </a:lnTo>
                  <a:lnTo>
                    <a:pt x="389161" y="113753"/>
                  </a:lnTo>
                  <a:lnTo>
                    <a:pt x="394187" y="112784"/>
                  </a:lnTo>
                  <a:lnTo>
                    <a:pt x="403592" y="109230"/>
                  </a:lnTo>
                  <a:lnTo>
                    <a:pt x="408618" y="106159"/>
                  </a:lnTo>
                  <a:lnTo>
                    <a:pt x="412341" y="102928"/>
                  </a:lnTo>
                  <a:lnTo>
                    <a:pt x="381702" y="102928"/>
                  </a:lnTo>
                  <a:lnTo>
                    <a:pt x="377648" y="101635"/>
                  </a:lnTo>
                  <a:lnTo>
                    <a:pt x="374728" y="99211"/>
                  </a:lnTo>
                  <a:lnTo>
                    <a:pt x="371972" y="96787"/>
                  </a:lnTo>
                  <a:lnTo>
                    <a:pt x="370676" y="93717"/>
                  </a:lnTo>
                  <a:lnTo>
                    <a:pt x="370676" y="87739"/>
                  </a:lnTo>
                  <a:lnTo>
                    <a:pt x="377972" y="79175"/>
                  </a:lnTo>
                  <a:lnTo>
                    <a:pt x="380241" y="78044"/>
                  </a:lnTo>
                  <a:lnTo>
                    <a:pt x="384295" y="77236"/>
                  </a:lnTo>
                  <a:lnTo>
                    <a:pt x="400024" y="74974"/>
                  </a:lnTo>
                  <a:lnTo>
                    <a:pt x="407483" y="73196"/>
                  </a:lnTo>
                  <a:lnTo>
                    <a:pt x="412509" y="71257"/>
                  </a:lnTo>
                  <a:lnTo>
                    <a:pt x="426455" y="71257"/>
                  </a:lnTo>
                  <a:lnTo>
                    <a:pt x="426455" y="53483"/>
                  </a:lnTo>
                  <a:lnTo>
                    <a:pt x="426130" y="49282"/>
                  </a:lnTo>
                  <a:lnTo>
                    <a:pt x="425806" y="46859"/>
                  </a:lnTo>
                  <a:lnTo>
                    <a:pt x="424995" y="43141"/>
                  </a:lnTo>
                  <a:lnTo>
                    <a:pt x="423689" y="40394"/>
                  </a:lnTo>
                  <a:close/>
                </a:path>
                <a:path w="647064" h="114300">
                  <a:moveTo>
                    <a:pt x="427219" y="101796"/>
                  </a:moveTo>
                  <a:lnTo>
                    <a:pt x="413645" y="101796"/>
                  </a:lnTo>
                  <a:lnTo>
                    <a:pt x="414131" y="105675"/>
                  </a:lnTo>
                  <a:lnTo>
                    <a:pt x="414942" y="109067"/>
                  </a:lnTo>
                  <a:lnTo>
                    <a:pt x="416402" y="111814"/>
                  </a:lnTo>
                  <a:lnTo>
                    <a:pt x="430833" y="111814"/>
                  </a:lnTo>
                  <a:lnTo>
                    <a:pt x="429049" y="108745"/>
                  </a:lnTo>
                  <a:lnTo>
                    <a:pt x="427915" y="105512"/>
                  </a:lnTo>
                  <a:lnTo>
                    <a:pt x="427266" y="102119"/>
                  </a:lnTo>
                  <a:lnTo>
                    <a:pt x="427219" y="101796"/>
                  </a:lnTo>
                  <a:close/>
                </a:path>
                <a:path w="647064" h="114300">
                  <a:moveTo>
                    <a:pt x="426455" y="71257"/>
                  </a:moveTo>
                  <a:lnTo>
                    <a:pt x="412509" y="71257"/>
                  </a:lnTo>
                  <a:lnTo>
                    <a:pt x="412398" y="82891"/>
                  </a:lnTo>
                  <a:lnTo>
                    <a:pt x="411699" y="86931"/>
                  </a:lnTo>
                  <a:lnTo>
                    <a:pt x="392242" y="102928"/>
                  </a:lnTo>
                  <a:lnTo>
                    <a:pt x="412341" y="102928"/>
                  </a:lnTo>
                  <a:lnTo>
                    <a:pt x="413645" y="101796"/>
                  </a:lnTo>
                  <a:lnTo>
                    <a:pt x="427219" y="101796"/>
                  </a:lnTo>
                  <a:lnTo>
                    <a:pt x="426779" y="98727"/>
                  </a:lnTo>
                  <a:lnTo>
                    <a:pt x="426578" y="93717"/>
                  </a:lnTo>
                  <a:lnTo>
                    <a:pt x="426455" y="71257"/>
                  </a:lnTo>
                  <a:close/>
                </a:path>
                <a:path w="647064" h="114300">
                  <a:moveTo>
                    <a:pt x="401970" y="29084"/>
                  </a:moveTo>
                  <a:lnTo>
                    <a:pt x="388025" y="29084"/>
                  </a:lnTo>
                  <a:lnTo>
                    <a:pt x="381863" y="29891"/>
                  </a:lnTo>
                  <a:lnTo>
                    <a:pt x="358352" y="53968"/>
                  </a:lnTo>
                  <a:lnTo>
                    <a:pt x="371810" y="55745"/>
                  </a:lnTo>
                  <a:lnTo>
                    <a:pt x="373269" y="50090"/>
                  </a:lnTo>
                  <a:lnTo>
                    <a:pt x="375540" y="46050"/>
                  </a:lnTo>
                  <a:lnTo>
                    <a:pt x="381702" y="41526"/>
                  </a:lnTo>
                  <a:lnTo>
                    <a:pt x="386566" y="40394"/>
                  </a:lnTo>
                  <a:lnTo>
                    <a:pt x="423689" y="40394"/>
                  </a:lnTo>
                  <a:lnTo>
                    <a:pt x="423536" y="40072"/>
                  </a:lnTo>
                  <a:lnTo>
                    <a:pt x="421429" y="37647"/>
                  </a:lnTo>
                  <a:lnTo>
                    <a:pt x="419482" y="35063"/>
                  </a:lnTo>
                  <a:lnTo>
                    <a:pt x="416239" y="33124"/>
                  </a:lnTo>
                  <a:lnTo>
                    <a:pt x="407483" y="29891"/>
                  </a:lnTo>
                  <a:lnTo>
                    <a:pt x="401970" y="29084"/>
                  </a:lnTo>
                  <a:close/>
                </a:path>
                <a:path w="647064" h="114300">
                  <a:moveTo>
                    <a:pt x="475845" y="101635"/>
                  </a:moveTo>
                  <a:lnTo>
                    <a:pt x="463101" y="101635"/>
                  </a:lnTo>
                  <a:lnTo>
                    <a:pt x="467603" y="106937"/>
                  </a:lnTo>
                  <a:lnTo>
                    <a:pt x="472850" y="110724"/>
                  </a:lnTo>
                  <a:lnTo>
                    <a:pt x="478857" y="112996"/>
                  </a:lnTo>
                  <a:lnTo>
                    <a:pt x="485640" y="113753"/>
                  </a:lnTo>
                  <a:lnTo>
                    <a:pt x="492663" y="113029"/>
                  </a:lnTo>
                  <a:lnTo>
                    <a:pt x="499139" y="110865"/>
                  </a:lnTo>
                  <a:lnTo>
                    <a:pt x="505068" y="107278"/>
                  </a:lnTo>
                  <a:lnTo>
                    <a:pt x="510276" y="102443"/>
                  </a:lnTo>
                  <a:lnTo>
                    <a:pt x="477208" y="102443"/>
                  </a:lnTo>
                  <a:lnTo>
                    <a:pt x="475845" y="101635"/>
                  </a:lnTo>
                  <a:close/>
                </a:path>
                <a:path w="647064" h="114300">
                  <a:moveTo>
                    <a:pt x="464074" y="0"/>
                  </a:moveTo>
                  <a:lnTo>
                    <a:pt x="450291" y="0"/>
                  </a:lnTo>
                  <a:lnTo>
                    <a:pt x="450291" y="111814"/>
                  </a:lnTo>
                  <a:lnTo>
                    <a:pt x="463101" y="111814"/>
                  </a:lnTo>
                  <a:lnTo>
                    <a:pt x="463101" y="101635"/>
                  </a:lnTo>
                  <a:lnTo>
                    <a:pt x="475845" y="101635"/>
                  </a:lnTo>
                  <a:lnTo>
                    <a:pt x="471209" y="98888"/>
                  </a:lnTo>
                  <a:lnTo>
                    <a:pt x="466992" y="91779"/>
                  </a:lnTo>
                  <a:lnTo>
                    <a:pt x="464235" y="87415"/>
                  </a:lnTo>
                  <a:lnTo>
                    <a:pt x="462939" y="80468"/>
                  </a:lnTo>
                  <a:lnTo>
                    <a:pt x="462987" y="60754"/>
                  </a:lnTo>
                  <a:lnTo>
                    <a:pt x="465209" y="53322"/>
                  </a:lnTo>
                  <a:lnTo>
                    <a:pt x="473965" y="42980"/>
                  </a:lnTo>
                  <a:lnTo>
                    <a:pt x="479154" y="40233"/>
                  </a:lnTo>
                  <a:lnTo>
                    <a:pt x="511329" y="40233"/>
                  </a:lnTo>
                  <a:lnTo>
                    <a:pt x="511076" y="39911"/>
                  </a:lnTo>
                  <a:lnTo>
                    <a:pt x="464074" y="39911"/>
                  </a:lnTo>
                  <a:lnTo>
                    <a:pt x="464074" y="0"/>
                  </a:lnTo>
                  <a:close/>
                </a:path>
                <a:path w="647064" h="114300">
                  <a:moveTo>
                    <a:pt x="511329" y="40233"/>
                  </a:moveTo>
                  <a:lnTo>
                    <a:pt x="491153" y="40233"/>
                  </a:lnTo>
                  <a:lnTo>
                    <a:pt x="496180" y="42819"/>
                  </a:lnTo>
                  <a:lnTo>
                    <a:pt x="504611" y="52837"/>
                  </a:lnTo>
                  <a:lnTo>
                    <a:pt x="506719" y="60754"/>
                  </a:lnTo>
                  <a:lnTo>
                    <a:pt x="506719" y="81598"/>
                  </a:lnTo>
                  <a:lnTo>
                    <a:pt x="504611" y="89354"/>
                  </a:lnTo>
                  <a:lnTo>
                    <a:pt x="495693" y="99857"/>
                  </a:lnTo>
                  <a:lnTo>
                    <a:pt x="490504" y="102443"/>
                  </a:lnTo>
                  <a:lnTo>
                    <a:pt x="510276" y="102443"/>
                  </a:lnTo>
                  <a:lnTo>
                    <a:pt x="520826" y="64308"/>
                  </a:lnTo>
                  <a:lnTo>
                    <a:pt x="520016" y="58816"/>
                  </a:lnTo>
                  <a:lnTo>
                    <a:pt x="516773" y="48474"/>
                  </a:lnTo>
                  <a:lnTo>
                    <a:pt x="514503" y="44112"/>
                  </a:lnTo>
                  <a:lnTo>
                    <a:pt x="511329" y="40233"/>
                  </a:lnTo>
                  <a:close/>
                </a:path>
                <a:path w="647064" h="114300">
                  <a:moveTo>
                    <a:pt x="491316" y="29084"/>
                  </a:moveTo>
                  <a:lnTo>
                    <a:pt x="477370" y="29084"/>
                  </a:lnTo>
                  <a:lnTo>
                    <a:pt x="469911" y="32638"/>
                  </a:lnTo>
                  <a:lnTo>
                    <a:pt x="464074" y="39911"/>
                  </a:lnTo>
                  <a:lnTo>
                    <a:pt x="511076" y="39911"/>
                  </a:lnTo>
                  <a:lnTo>
                    <a:pt x="491316" y="29084"/>
                  </a:lnTo>
                  <a:close/>
                </a:path>
                <a:path w="647064" h="114300">
                  <a:moveTo>
                    <a:pt x="553744" y="0"/>
                  </a:moveTo>
                  <a:lnTo>
                    <a:pt x="539960" y="0"/>
                  </a:lnTo>
                  <a:lnTo>
                    <a:pt x="539960" y="111814"/>
                  </a:lnTo>
                  <a:lnTo>
                    <a:pt x="553744" y="111814"/>
                  </a:lnTo>
                  <a:lnTo>
                    <a:pt x="553744" y="0"/>
                  </a:lnTo>
                  <a:close/>
                </a:path>
                <a:path w="647064" h="114300">
                  <a:moveTo>
                    <a:pt x="609523" y="29084"/>
                  </a:moveTo>
                  <a:lnTo>
                    <a:pt x="574174" y="53847"/>
                  </a:lnTo>
                  <a:lnTo>
                    <a:pt x="571633" y="71257"/>
                  </a:lnTo>
                  <a:lnTo>
                    <a:pt x="571657" y="73196"/>
                  </a:lnTo>
                  <a:lnTo>
                    <a:pt x="594261" y="110986"/>
                  </a:lnTo>
                  <a:lnTo>
                    <a:pt x="610334" y="113753"/>
                  </a:lnTo>
                  <a:lnTo>
                    <a:pt x="619738" y="113753"/>
                  </a:lnTo>
                  <a:lnTo>
                    <a:pt x="627522" y="111330"/>
                  </a:lnTo>
                  <a:lnTo>
                    <a:pt x="633521" y="106805"/>
                  </a:lnTo>
                  <a:lnTo>
                    <a:pt x="639464" y="102443"/>
                  </a:lnTo>
                  <a:lnTo>
                    <a:pt x="603524" y="102443"/>
                  </a:lnTo>
                  <a:lnTo>
                    <a:pt x="597848" y="100018"/>
                  </a:lnTo>
                  <a:lnTo>
                    <a:pt x="588768" y="90647"/>
                  </a:lnTo>
                  <a:lnTo>
                    <a:pt x="586336" y="83699"/>
                  </a:lnTo>
                  <a:lnTo>
                    <a:pt x="585687" y="74811"/>
                  </a:lnTo>
                  <a:lnTo>
                    <a:pt x="646330" y="74811"/>
                  </a:lnTo>
                  <a:lnTo>
                    <a:pt x="646493" y="73196"/>
                  </a:lnTo>
                  <a:lnTo>
                    <a:pt x="646493" y="71257"/>
                  </a:lnTo>
                  <a:lnTo>
                    <a:pt x="645969" y="63501"/>
                  </a:lnTo>
                  <a:lnTo>
                    <a:pt x="586497" y="63501"/>
                  </a:lnTo>
                  <a:lnTo>
                    <a:pt x="586983" y="56553"/>
                  </a:lnTo>
                  <a:lnTo>
                    <a:pt x="589417" y="50897"/>
                  </a:lnTo>
                  <a:lnTo>
                    <a:pt x="598009" y="42334"/>
                  </a:lnTo>
                  <a:lnTo>
                    <a:pt x="603361" y="40233"/>
                  </a:lnTo>
                  <a:lnTo>
                    <a:pt x="636236" y="40233"/>
                  </a:lnTo>
                  <a:lnTo>
                    <a:pt x="636116" y="40072"/>
                  </a:lnTo>
                  <a:lnTo>
                    <a:pt x="630615" y="35219"/>
                  </a:lnTo>
                  <a:lnTo>
                    <a:pt x="624339" y="31790"/>
                  </a:lnTo>
                  <a:lnTo>
                    <a:pt x="617304" y="29755"/>
                  </a:lnTo>
                  <a:lnTo>
                    <a:pt x="609523" y="29084"/>
                  </a:lnTo>
                  <a:close/>
                </a:path>
                <a:path w="647064" h="114300">
                  <a:moveTo>
                    <a:pt x="631737" y="85799"/>
                  </a:moveTo>
                  <a:lnTo>
                    <a:pt x="629630" y="91616"/>
                  </a:lnTo>
                  <a:lnTo>
                    <a:pt x="626873" y="95817"/>
                  </a:lnTo>
                  <a:lnTo>
                    <a:pt x="623305" y="98403"/>
                  </a:lnTo>
                  <a:lnTo>
                    <a:pt x="619738" y="101150"/>
                  </a:lnTo>
                  <a:lnTo>
                    <a:pt x="615360" y="102443"/>
                  </a:lnTo>
                  <a:lnTo>
                    <a:pt x="639464" y="102443"/>
                  </a:lnTo>
                  <a:lnTo>
                    <a:pt x="639683" y="102281"/>
                  </a:lnTo>
                  <a:lnTo>
                    <a:pt x="643737" y="95817"/>
                  </a:lnTo>
                  <a:lnTo>
                    <a:pt x="646007" y="87577"/>
                  </a:lnTo>
                  <a:lnTo>
                    <a:pt x="631737" y="85799"/>
                  </a:lnTo>
                  <a:close/>
                </a:path>
                <a:path w="647064" h="114300">
                  <a:moveTo>
                    <a:pt x="636236" y="40233"/>
                  </a:moveTo>
                  <a:lnTo>
                    <a:pt x="616657" y="40233"/>
                  </a:lnTo>
                  <a:lnTo>
                    <a:pt x="622333" y="42980"/>
                  </a:lnTo>
                  <a:lnTo>
                    <a:pt x="626710" y="48150"/>
                  </a:lnTo>
                  <a:lnTo>
                    <a:pt x="629630" y="51705"/>
                  </a:lnTo>
                  <a:lnTo>
                    <a:pt x="631250" y="56715"/>
                  </a:lnTo>
                  <a:lnTo>
                    <a:pt x="631899" y="63501"/>
                  </a:lnTo>
                  <a:lnTo>
                    <a:pt x="645969" y="63501"/>
                  </a:lnTo>
                  <a:lnTo>
                    <a:pt x="645852" y="61771"/>
                  </a:lnTo>
                  <a:lnTo>
                    <a:pt x="643919" y="53422"/>
                  </a:lnTo>
                  <a:lnTo>
                    <a:pt x="640679" y="46194"/>
                  </a:lnTo>
                  <a:lnTo>
                    <a:pt x="636236" y="40233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531316" y="1570120"/>
              <a:ext cx="1693337" cy="146716"/>
            </a:xfrm>
            <a:prstGeom prst="rect">
              <a:avLst/>
            </a:prstGeom>
          </p:spPr>
        </p:pic>
      </p:grpSp>
      <p:sp>
        <p:nvSpPr>
          <p:cNvPr id="37" name="object 37" descr=""/>
          <p:cNvSpPr txBox="1"/>
          <p:nvPr/>
        </p:nvSpPr>
        <p:spPr>
          <a:xfrm>
            <a:off x="7871027" y="2327147"/>
            <a:ext cx="3610610" cy="251587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471805" marR="4692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alibri"/>
                <a:cs typeface="Calibri"/>
              </a:rPr>
              <a:t>All-</a:t>
            </a:r>
            <a:r>
              <a:rPr dirty="0" sz="2000" b="1">
                <a:latin typeface="Calibri"/>
                <a:cs typeface="Calibri"/>
              </a:rPr>
              <a:t>Viable</a:t>
            </a:r>
            <a:r>
              <a:rPr dirty="0" sz="2000" spc="20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Myocardium </a:t>
            </a:r>
            <a:r>
              <a:rPr dirty="0" sz="2000" b="1">
                <a:latin typeface="Calibri"/>
                <a:cs typeface="Calibri"/>
              </a:rPr>
              <a:t>HR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0.93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(CI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0.87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10" b="1">
                <a:latin typeface="Calibri"/>
                <a:cs typeface="Calibri"/>
              </a:rPr>
              <a:t> 1.00)*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alibri"/>
                <a:cs typeface="Calibri"/>
              </a:rPr>
              <a:t>p=0.048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(adjusted)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1850">
              <a:latin typeface="Calibri"/>
              <a:cs typeface="Calibri"/>
            </a:endParaRPr>
          </a:p>
          <a:p>
            <a:pPr algn="ctr" marL="12700" marR="5080">
              <a:lnSpc>
                <a:spcPct val="100000"/>
              </a:lnSpc>
            </a:pP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Dysfunctional-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Viable</a:t>
            </a:r>
            <a:r>
              <a:rPr dirty="0" sz="2000" spc="7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Myocardium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HR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0.98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(CI</a:t>
            </a:r>
            <a:r>
              <a:rPr dirty="0" sz="20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0.93</a:t>
            </a:r>
            <a:r>
              <a:rPr dirty="0" sz="20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to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1.04)*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solidFill>
                  <a:srgbClr val="FF0000"/>
                </a:solidFill>
                <a:latin typeface="Calibri"/>
                <a:cs typeface="Calibri"/>
              </a:rPr>
              <a:t>p=0.56</a:t>
            </a:r>
            <a:r>
              <a:rPr dirty="0" sz="2000" spc="-10" b="1">
                <a:solidFill>
                  <a:srgbClr val="FF0000"/>
                </a:solidFill>
                <a:latin typeface="Calibri"/>
                <a:cs typeface="Calibri"/>
              </a:rPr>
              <a:t> (adjusted)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38" name="object 38" descr="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10339104" y="180520"/>
            <a:ext cx="1649695" cy="1573000"/>
          </a:xfrm>
          <a:prstGeom prst="rect">
            <a:avLst/>
          </a:prstGeom>
        </p:spPr>
      </p:pic>
      <p:sp>
        <p:nvSpPr>
          <p:cNvPr id="39" name="object 39" descr=""/>
          <p:cNvSpPr txBox="1"/>
          <p:nvPr/>
        </p:nvSpPr>
        <p:spPr>
          <a:xfrm>
            <a:off x="10545856" y="1446203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1061137" y="1076107"/>
            <a:ext cx="201295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950">
              <a:latin typeface="Dubai Light"/>
              <a:cs typeface="Dubai Light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1464590" y="1434551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42" name="object 42" descr=""/>
          <p:cNvGrpSpPr/>
          <p:nvPr/>
        </p:nvGrpSpPr>
        <p:grpSpPr>
          <a:xfrm>
            <a:off x="10379218" y="604532"/>
            <a:ext cx="452755" cy="414655"/>
            <a:chOff x="10379218" y="604532"/>
            <a:chExt cx="452755" cy="414655"/>
          </a:xfrm>
        </p:grpSpPr>
        <p:sp>
          <p:nvSpPr>
            <p:cNvPr id="43" name="object 43" descr=""/>
            <p:cNvSpPr/>
            <p:nvPr/>
          </p:nvSpPr>
          <p:spPr>
            <a:xfrm>
              <a:off x="10380881" y="606195"/>
              <a:ext cx="449580" cy="410845"/>
            </a:xfrm>
            <a:custGeom>
              <a:avLst/>
              <a:gdLst/>
              <a:ahLst/>
              <a:cxnLst/>
              <a:rect l="l" t="t" r="r" b="b"/>
              <a:pathLst>
                <a:path w="449579" h="410844">
                  <a:moveTo>
                    <a:pt x="224477" y="0"/>
                  </a:moveTo>
                  <a:lnTo>
                    <a:pt x="173006" y="5423"/>
                  </a:lnTo>
                  <a:lnTo>
                    <a:pt x="125757" y="20872"/>
                  </a:lnTo>
                  <a:lnTo>
                    <a:pt x="84078" y="45114"/>
                  </a:lnTo>
                  <a:lnTo>
                    <a:pt x="49315" y="76915"/>
                  </a:lnTo>
                  <a:lnTo>
                    <a:pt x="22816" y="115045"/>
                  </a:lnTo>
                  <a:lnTo>
                    <a:pt x="5928" y="158269"/>
                  </a:lnTo>
                  <a:lnTo>
                    <a:pt x="0" y="205355"/>
                  </a:lnTo>
                  <a:lnTo>
                    <a:pt x="5928" y="252440"/>
                  </a:lnTo>
                  <a:lnTo>
                    <a:pt x="22816" y="295664"/>
                  </a:lnTo>
                  <a:lnTo>
                    <a:pt x="49315" y="333793"/>
                  </a:lnTo>
                  <a:lnTo>
                    <a:pt x="84078" y="365595"/>
                  </a:lnTo>
                  <a:lnTo>
                    <a:pt x="125757" y="389836"/>
                  </a:lnTo>
                  <a:lnTo>
                    <a:pt x="173006" y="405285"/>
                  </a:lnTo>
                  <a:lnTo>
                    <a:pt x="224477" y="410709"/>
                  </a:lnTo>
                  <a:lnTo>
                    <a:pt x="275947" y="405285"/>
                  </a:lnTo>
                  <a:lnTo>
                    <a:pt x="323196" y="389836"/>
                  </a:lnTo>
                  <a:lnTo>
                    <a:pt x="364876" y="365595"/>
                  </a:lnTo>
                  <a:lnTo>
                    <a:pt x="399638" y="333793"/>
                  </a:lnTo>
                  <a:lnTo>
                    <a:pt x="426137" y="295664"/>
                  </a:lnTo>
                  <a:lnTo>
                    <a:pt x="443025" y="252440"/>
                  </a:lnTo>
                  <a:lnTo>
                    <a:pt x="448953" y="205355"/>
                  </a:lnTo>
                  <a:lnTo>
                    <a:pt x="443025" y="158269"/>
                  </a:lnTo>
                  <a:lnTo>
                    <a:pt x="426137" y="115045"/>
                  </a:lnTo>
                  <a:lnTo>
                    <a:pt x="399638" y="76915"/>
                  </a:lnTo>
                  <a:lnTo>
                    <a:pt x="364876" y="45114"/>
                  </a:lnTo>
                  <a:lnTo>
                    <a:pt x="323196" y="20872"/>
                  </a:lnTo>
                  <a:lnTo>
                    <a:pt x="275947" y="5423"/>
                  </a:lnTo>
                  <a:lnTo>
                    <a:pt x="224477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380881" y="606195"/>
              <a:ext cx="449580" cy="410845"/>
            </a:xfrm>
            <a:custGeom>
              <a:avLst/>
              <a:gdLst/>
              <a:ahLst/>
              <a:cxnLst/>
              <a:rect l="l" t="t" r="r" b="b"/>
              <a:pathLst>
                <a:path w="449579" h="410844">
                  <a:moveTo>
                    <a:pt x="0" y="205354"/>
                  </a:moveTo>
                  <a:lnTo>
                    <a:pt x="5928" y="158268"/>
                  </a:lnTo>
                  <a:lnTo>
                    <a:pt x="22816" y="115044"/>
                  </a:lnTo>
                  <a:lnTo>
                    <a:pt x="49315" y="76915"/>
                  </a:lnTo>
                  <a:lnTo>
                    <a:pt x="84078" y="45114"/>
                  </a:lnTo>
                  <a:lnTo>
                    <a:pt x="125757" y="20872"/>
                  </a:lnTo>
                  <a:lnTo>
                    <a:pt x="173006" y="5423"/>
                  </a:lnTo>
                  <a:lnTo>
                    <a:pt x="224476" y="0"/>
                  </a:lnTo>
                  <a:lnTo>
                    <a:pt x="275947" y="5423"/>
                  </a:lnTo>
                  <a:lnTo>
                    <a:pt x="323195" y="20872"/>
                  </a:lnTo>
                  <a:lnTo>
                    <a:pt x="364875" y="45114"/>
                  </a:lnTo>
                  <a:lnTo>
                    <a:pt x="399638" y="76915"/>
                  </a:lnTo>
                  <a:lnTo>
                    <a:pt x="426137" y="115044"/>
                  </a:lnTo>
                  <a:lnTo>
                    <a:pt x="443024" y="158268"/>
                  </a:lnTo>
                  <a:lnTo>
                    <a:pt x="448953" y="205354"/>
                  </a:lnTo>
                  <a:lnTo>
                    <a:pt x="443024" y="252440"/>
                  </a:lnTo>
                  <a:lnTo>
                    <a:pt x="426137" y="295664"/>
                  </a:lnTo>
                  <a:lnTo>
                    <a:pt x="399638" y="333793"/>
                  </a:lnTo>
                  <a:lnTo>
                    <a:pt x="364875" y="365595"/>
                  </a:lnTo>
                  <a:lnTo>
                    <a:pt x="323195" y="389836"/>
                  </a:lnTo>
                  <a:lnTo>
                    <a:pt x="275947" y="405285"/>
                  </a:lnTo>
                  <a:lnTo>
                    <a:pt x="224476" y="410709"/>
                  </a:lnTo>
                  <a:lnTo>
                    <a:pt x="173006" y="405285"/>
                  </a:lnTo>
                  <a:lnTo>
                    <a:pt x="125757" y="389836"/>
                  </a:lnTo>
                  <a:lnTo>
                    <a:pt x="84078" y="365595"/>
                  </a:lnTo>
                  <a:lnTo>
                    <a:pt x="49315" y="333793"/>
                  </a:lnTo>
                  <a:lnTo>
                    <a:pt x="22816" y="295664"/>
                  </a:lnTo>
                  <a:lnTo>
                    <a:pt x="5928" y="252440"/>
                  </a:lnTo>
                  <a:lnTo>
                    <a:pt x="0" y="205354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5" name="object 45" descr=""/>
          <p:cNvSpPr txBox="1"/>
          <p:nvPr/>
        </p:nvSpPr>
        <p:spPr>
          <a:xfrm>
            <a:off x="10464326" y="673309"/>
            <a:ext cx="28130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550">
              <a:latin typeface="Arial"/>
              <a:cs typeface="Arial"/>
            </a:endParaRPr>
          </a:p>
        </p:txBody>
      </p:sp>
      <p:sp>
        <p:nvSpPr>
          <p:cNvPr id="46" name="object 46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HHF</a:t>
            </a:r>
            <a:r>
              <a:rPr dirty="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 characterization</a:t>
            </a:r>
          </a:p>
        </p:txBody>
      </p:sp>
      <p:sp>
        <p:nvSpPr>
          <p:cNvPr id="47" name="object 47" descr=""/>
          <p:cNvSpPr txBox="1"/>
          <p:nvPr/>
        </p:nvSpPr>
        <p:spPr>
          <a:xfrm>
            <a:off x="8555507" y="5493003"/>
            <a:ext cx="261239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i="1">
                <a:latin typeface="Arial"/>
                <a:cs typeface="Arial"/>
              </a:rPr>
              <a:t>*per</a:t>
            </a:r>
            <a:r>
              <a:rPr dirty="0" sz="1600" spc="-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10%</a:t>
            </a:r>
            <a:r>
              <a:rPr dirty="0" sz="1600" spc="-10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increase</a:t>
            </a:r>
            <a:r>
              <a:rPr dirty="0" sz="1600" spc="-15" i="1">
                <a:latin typeface="Arial"/>
                <a:cs typeface="Arial"/>
              </a:rPr>
              <a:t> </a:t>
            </a:r>
            <a:r>
              <a:rPr dirty="0" sz="1600" i="1">
                <a:latin typeface="Arial"/>
                <a:cs typeface="Arial"/>
              </a:rPr>
              <a:t>in</a:t>
            </a:r>
            <a:r>
              <a:rPr dirty="0" sz="1600" spc="-10" i="1">
                <a:latin typeface="Arial"/>
                <a:cs typeface="Arial"/>
              </a:rPr>
              <a:t> volume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1255901"/>
            <a:ext cx="12192000" cy="5602605"/>
            <a:chOff x="0" y="1255901"/>
            <a:chExt cx="12192000" cy="5602605"/>
          </a:xfrm>
        </p:grpSpPr>
        <p:sp>
          <p:nvSpPr>
            <p:cNvPr id="3" name="object 3" descr=""/>
            <p:cNvSpPr/>
            <p:nvPr/>
          </p:nvSpPr>
          <p:spPr>
            <a:xfrm>
              <a:off x="736919" y="1260559"/>
              <a:ext cx="6400800" cy="4642485"/>
            </a:xfrm>
            <a:custGeom>
              <a:avLst/>
              <a:gdLst/>
              <a:ahLst/>
              <a:cxnLst/>
              <a:rect l="l" t="t" r="r" b="b"/>
              <a:pathLst>
                <a:path w="6400800" h="4642485">
                  <a:moveTo>
                    <a:pt x="0" y="4642286"/>
                  </a:moveTo>
                  <a:lnTo>
                    <a:pt x="6400479" y="4642286"/>
                  </a:lnTo>
                </a:path>
                <a:path w="6400800" h="4642485">
                  <a:moveTo>
                    <a:pt x="6400479" y="0"/>
                  </a:moveTo>
                  <a:lnTo>
                    <a:pt x="0" y="0"/>
                  </a:lnTo>
                  <a:lnTo>
                    <a:pt x="0" y="4642286"/>
                  </a:lnTo>
                </a:path>
                <a:path w="6400800" h="4642485">
                  <a:moveTo>
                    <a:pt x="779199" y="3940092"/>
                  </a:moveTo>
                  <a:lnTo>
                    <a:pt x="6246716" y="3940092"/>
                  </a:lnTo>
                  <a:lnTo>
                    <a:pt x="6246716" y="162761"/>
                  </a:lnTo>
                  <a:lnTo>
                    <a:pt x="779199" y="162761"/>
                  </a:lnTo>
                  <a:lnTo>
                    <a:pt x="779199" y="3940092"/>
                  </a:lnTo>
                  <a:close/>
                </a:path>
              </a:pathLst>
            </a:custGeom>
            <a:ln w="932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2130752" y="3214066"/>
              <a:ext cx="4135120" cy="644525"/>
            </a:xfrm>
            <a:custGeom>
              <a:avLst/>
              <a:gdLst/>
              <a:ahLst/>
              <a:cxnLst/>
              <a:rect l="l" t="t" r="r" b="b"/>
              <a:pathLst>
                <a:path w="4135120" h="644525">
                  <a:moveTo>
                    <a:pt x="0" y="644232"/>
                  </a:moveTo>
                  <a:lnTo>
                    <a:pt x="34913" y="630982"/>
                  </a:lnTo>
                </a:path>
                <a:path w="4135120" h="644525">
                  <a:moveTo>
                    <a:pt x="65400" y="619510"/>
                  </a:moveTo>
                  <a:lnTo>
                    <a:pt x="100314" y="606098"/>
                  </a:lnTo>
                </a:path>
                <a:path w="4135120" h="644525">
                  <a:moveTo>
                    <a:pt x="130801" y="594464"/>
                  </a:moveTo>
                  <a:lnTo>
                    <a:pt x="165715" y="581214"/>
                  </a:lnTo>
                </a:path>
                <a:path w="4135120" h="644525">
                  <a:moveTo>
                    <a:pt x="196202" y="569742"/>
                  </a:moveTo>
                  <a:lnTo>
                    <a:pt x="231083" y="556331"/>
                  </a:lnTo>
                </a:path>
                <a:path w="4135120" h="644525">
                  <a:moveTo>
                    <a:pt x="261570" y="544697"/>
                  </a:moveTo>
                  <a:lnTo>
                    <a:pt x="296273" y="531447"/>
                  </a:lnTo>
                </a:path>
                <a:path w="4135120" h="644525">
                  <a:moveTo>
                    <a:pt x="327084" y="519651"/>
                  </a:moveTo>
                  <a:lnTo>
                    <a:pt x="361787" y="506563"/>
                  </a:lnTo>
                </a:path>
                <a:path w="4135120" h="644525">
                  <a:moveTo>
                    <a:pt x="392436" y="494929"/>
                  </a:moveTo>
                  <a:lnTo>
                    <a:pt x="427139" y="481518"/>
                  </a:lnTo>
                </a:path>
                <a:path w="4135120" h="644525">
                  <a:moveTo>
                    <a:pt x="457626" y="469884"/>
                  </a:moveTo>
                  <a:lnTo>
                    <a:pt x="492491" y="456795"/>
                  </a:lnTo>
                </a:path>
                <a:path w="4135120" h="644525">
                  <a:moveTo>
                    <a:pt x="522978" y="445161"/>
                  </a:moveTo>
                  <a:lnTo>
                    <a:pt x="557843" y="431750"/>
                  </a:lnTo>
                </a:path>
                <a:path w="4135120" h="644525">
                  <a:moveTo>
                    <a:pt x="588330" y="420116"/>
                  </a:moveTo>
                  <a:lnTo>
                    <a:pt x="623357" y="407028"/>
                  </a:lnTo>
                </a:path>
                <a:path w="4135120" h="644525">
                  <a:moveTo>
                    <a:pt x="653844" y="395394"/>
                  </a:moveTo>
                  <a:lnTo>
                    <a:pt x="688710" y="381982"/>
                  </a:lnTo>
                </a:path>
                <a:path w="4135120" h="644525">
                  <a:moveTo>
                    <a:pt x="719196" y="370348"/>
                  </a:moveTo>
                  <a:lnTo>
                    <a:pt x="754062" y="357260"/>
                  </a:lnTo>
                </a:path>
                <a:path w="4135120" h="644525">
                  <a:moveTo>
                    <a:pt x="784548" y="345464"/>
                  </a:moveTo>
                  <a:lnTo>
                    <a:pt x="819576" y="332215"/>
                  </a:lnTo>
                </a:path>
                <a:path w="4135120" h="644525">
                  <a:moveTo>
                    <a:pt x="850063" y="320419"/>
                  </a:moveTo>
                  <a:lnTo>
                    <a:pt x="884928" y="307169"/>
                  </a:lnTo>
                </a:path>
                <a:path w="4135120" h="644525">
                  <a:moveTo>
                    <a:pt x="915415" y="295374"/>
                  </a:moveTo>
                  <a:lnTo>
                    <a:pt x="950280" y="282285"/>
                  </a:lnTo>
                </a:path>
                <a:path w="4135120" h="644525">
                  <a:moveTo>
                    <a:pt x="980767" y="270490"/>
                  </a:moveTo>
                  <a:lnTo>
                    <a:pt x="1015470" y="257240"/>
                  </a:lnTo>
                </a:path>
                <a:path w="4135120" h="644525">
                  <a:moveTo>
                    <a:pt x="1046605" y="253524"/>
                  </a:moveTo>
                  <a:lnTo>
                    <a:pt x="1082768" y="262895"/>
                  </a:lnTo>
                </a:path>
                <a:path w="4135120" h="644525">
                  <a:moveTo>
                    <a:pt x="1114390" y="270813"/>
                  </a:moveTo>
                  <a:lnTo>
                    <a:pt x="1150552" y="280023"/>
                  </a:lnTo>
                </a:path>
                <a:path w="4135120" h="644525">
                  <a:moveTo>
                    <a:pt x="1182174" y="288264"/>
                  </a:moveTo>
                  <a:lnTo>
                    <a:pt x="1218499" y="297474"/>
                  </a:lnTo>
                </a:path>
                <a:path w="4135120" h="644525">
                  <a:moveTo>
                    <a:pt x="1250283" y="305392"/>
                  </a:moveTo>
                  <a:lnTo>
                    <a:pt x="1286283" y="314602"/>
                  </a:lnTo>
                </a:path>
                <a:path w="4135120" h="644525">
                  <a:moveTo>
                    <a:pt x="1318068" y="322843"/>
                  </a:moveTo>
                  <a:lnTo>
                    <a:pt x="1354230" y="332053"/>
                  </a:lnTo>
                </a:path>
                <a:path w="4135120" h="644525">
                  <a:moveTo>
                    <a:pt x="1385852" y="339971"/>
                  </a:moveTo>
                  <a:lnTo>
                    <a:pt x="1422015" y="349342"/>
                  </a:lnTo>
                </a:path>
                <a:path w="4135120" h="644525">
                  <a:moveTo>
                    <a:pt x="1453637" y="357422"/>
                  </a:moveTo>
                  <a:lnTo>
                    <a:pt x="1489961" y="366632"/>
                  </a:lnTo>
                </a:path>
                <a:path w="4135120" h="644525">
                  <a:moveTo>
                    <a:pt x="1521745" y="374873"/>
                  </a:moveTo>
                  <a:lnTo>
                    <a:pt x="1557746" y="383921"/>
                  </a:lnTo>
                </a:path>
                <a:path w="4135120" h="644525">
                  <a:moveTo>
                    <a:pt x="1589530" y="392000"/>
                  </a:moveTo>
                  <a:lnTo>
                    <a:pt x="1625530" y="401372"/>
                  </a:lnTo>
                </a:path>
                <a:path w="4135120" h="644525">
                  <a:moveTo>
                    <a:pt x="1657314" y="409451"/>
                  </a:moveTo>
                  <a:lnTo>
                    <a:pt x="1693477" y="418500"/>
                  </a:lnTo>
                </a:path>
                <a:path w="4135120" h="644525">
                  <a:moveTo>
                    <a:pt x="1725099" y="426741"/>
                  </a:moveTo>
                  <a:lnTo>
                    <a:pt x="1761261" y="435951"/>
                  </a:lnTo>
                </a:path>
                <a:path w="4135120" h="644525">
                  <a:moveTo>
                    <a:pt x="1792883" y="444030"/>
                  </a:moveTo>
                  <a:lnTo>
                    <a:pt x="1829208" y="453402"/>
                  </a:lnTo>
                </a:path>
                <a:path w="4135120" h="644525">
                  <a:moveTo>
                    <a:pt x="1860992" y="461320"/>
                  </a:moveTo>
                  <a:lnTo>
                    <a:pt x="1896993" y="470530"/>
                  </a:lnTo>
                </a:path>
                <a:path w="4135120" h="644525">
                  <a:moveTo>
                    <a:pt x="1928777" y="478771"/>
                  </a:moveTo>
                  <a:lnTo>
                    <a:pt x="1964777" y="487981"/>
                  </a:lnTo>
                </a:path>
                <a:path w="4135120" h="644525">
                  <a:moveTo>
                    <a:pt x="1996561" y="496060"/>
                  </a:moveTo>
                  <a:lnTo>
                    <a:pt x="2032724" y="505270"/>
                  </a:lnTo>
                </a:path>
                <a:path w="4135120" h="644525">
                  <a:moveTo>
                    <a:pt x="2064346" y="513511"/>
                  </a:moveTo>
                  <a:lnTo>
                    <a:pt x="2067427" y="514319"/>
                  </a:lnTo>
                </a:path>
                <a:path w="4135120" h="644525">
                  <a:moveTo>
                    <a:pt x="2067427" y="514319"/>
                  </a:moveTo>
                  <a:lnTo>
                    <a:pt x="2097914" y="499130"/>
                  </a:lnTo>
                </a:path>
                <a:path w="4135120" h="644525">
                  <a:moveTo>
                    <a:pt x="2127103" y="484588"/>
                  </a:moveTo>
                  <a:lnTo>
                    <a:pt x="2160509" y="467783"/>
                  </a:lnTo>
                </a:path>
                <a:path w="4135120" h="644525">
                  <a:moveTo>
                    <a:pt x="2189698" y="453402"/>
                  </a:moveTo>
                  <a:lnTo>
                    <a:pt x="2223104" y="436597"/>
                  </a:lnTo>
                </a:path>
                <a:path w="4135120" h="644525">
                  <a:moveTo>
                    <a:pt x="2252294" y="422216"/>
                  </a:moveTo>
                  <a:lnTo>
                    <a:pt x="2285862" y="405412"/>
                  </a:lnTo>
                </a:path>
                <a:path w="4135120" h="644525">
                  <a:moveTo>
                    <a:pt x="2314889" y="390708"/>
                  </a:moveTo>
                  <a:lnTo>
                    <a:pt x="2348457" y="374226"/>
                  </a:lnTo>
                </a:path>
                <a:path w="4135120" h="644525">
                  <a:moveTo>
                    <a:pt x="2377484" y="359684"/>
                  </a:moveTo>
                  <a:lnTo>
                    <a:pt x="2411052" y="343041"/>
                  </a:lnTo>
                </a:path>
                <a:path w="4135120" h="644525">
                  <a:moveTo>
                    <a:pt x="2440242" y="328498"/>
                  </a:moveTo>
                  <a:lnTo>
                    <a:pt x="2473647" y="311855"/>
                  </a:lnTo>
                </a:path>
                <a:path w="4135120" h="644525">
                  <a:moveTo>
                    <a:pt x="2502837" y="297313"/>
                  </a:moveTo>
                  <a:lnTo>
                    <a:pt x="2536243" y="280670"/>
                  </a:lnTo>
                </a:path>
                <a:path w="4135120" h="644525">
                  <a:moveTo>
                    <a:pt x="2565432" y="266127"/>
                  </a:moveTo>
                  <a:lnTo>
                    <a:pt x="2598838" y="249484"/>
                  </a:lnTo>
                </a:path>
                <a:path w="4135120" h="644525">
                  <a:moveTo>
                    <a:pt x="2628027" y="234942"/>
                  </a:moveTo>
                  <a:lnTo>
                    <a:pt x="2661433" y="218298"/>
                  </a:lnTo>
                </a:path>
                <a:path w="4135120" h="644525">
                  <a:moveTo>
                    <a:pt x="2690623" y="203756"/>
                  </a:moveTo>
                  <a:lnTo>
                    <a:pt x="2724028" y="187113"/>
                  </a:lnTo>
                </a:path>
                <a:path w="4135120" h="644525">
                  <a:moveTo>
                    <a:pt x="2753218" y="172570"/>
                  </a:moveTo>
                  <a:lnTo>
                    <a:pt x="2786786" y="155927"/>
                  </a:lnTo>
                </a:path>
                <a:path w="4135120" h="644525">
                  <a:moveTo>
                    <a:pt x="2815813" y="141385"/>
                  </a:moveTo>
                  <a:lnTo>
                    <a:pt x="2849381" y="124742"/>
                  </a:lnTo>
                </a:path>
                <a:path w="4135120" h="644525">
                  <a:moveTo>
                    <a:pt x="2878408" y="110199"/>
                  </a:moveTo>
                  <a:lnTo>
                    <a:pt x="2911976" y="93556"/>
                  </a:lnTo>
                </a:path>
                <a:path w="4135120" h="644525">
                  <a:moveTo>
                    <a:pt x="2941166" y="79014"/>
                  </a:moveTo>
                  <a:lnTo>
                    <a:pt x="2974572" y="62371"/>
                  </a:lnTo>
                </a:path>
                <a:path w="4135120" h="644525">
                  <a:moveTo>
                    <a:pt x="3003761" y="47828"/>
                  </a:moveTo>
                  <a:lnTo>
                    <a:pt x="3037167" y="31185"/>
                  </a:lnTo>
                </a:path>
                <a:path w="4135120" h="644525">
                  <a:moveTo>
                    <a:pt x="3066356" y="16643"/>
                  </a:moveTo>
                  <a:lnTo>
                    <a:pt x="3099762" y="0"/>
                  </a:lnTo>
                </a:path>
                <a:path w="4135120" h="644525">
                  <a:moveTo>
                    <a:pt x="3132195" y="2423"/>
                  </a:moveTo>
                  <a:lnTo>
                    <a:pt x="3169330" y="5978"/>
                  </a:lnTo>
                </a:path>
                <a:path w="4135120" h="644525">
                  <a:moveTo>
                    <a:pt x="3201925" y="9048"/>
                  </a:moveTo>
                  <a:lnTo>
                    <a:pt x="3238899" y="12603"/>
                  </a:lnTo>
                </a:path>
                <a:path w="4135120" h="644525">
                  <a:moveTo>
                    <a:pt x="3271656" y="15835"/>
                  </a:moveTo>
                  <a:lnTo>
                    <a:pt x="3308791" y="19389"/>
                  </a:lnTo>
                </a:path>
                <a:path w="4135120" h="644525">
                  <a:moveTo>
                    <a:pt x="3341224" y="22460"/>
                  </a:moveTo>
                  <a:lnTo>
                    <a:pt x="3378360" y="26014"/>
                  </a:lnTo>
                </a:path>
                <a:path w="4135120" h="644525">
                  <a:moveTo>
                    <a:pt x="3410955" y="28923"/>
                  </a:moveTo>
                  <a:lnTo>
                    <a:pt x="3448252" y="32639"/>
                  </a:lnTo>
                </a:path>
                <a:path w="4135120" h="644525">
                  <a:moveTo>
                    <a:pt x="3480523" y="35548"/>
                  </a:moveTo>
                  <a:lnTo>
                    <a:pt x="3517821" y="39264"/>
                  </a:lnTo>
                </a:path>
                <a:path w="4135120" h="644525">
                  <a:moveTo>
                    <a:pt x="3550253" y="42173"/>
                  </a:moveTo>
                  <a:lnTo>
                    <a:pt x="3587389" y="45728"/>
                  </a:lnTo>
                </a:path>
                <a:path w="4135120" h="644525">
                  <a:moveTo>
                    <a:pt x="3620146" y="48959"/>
                  </a:moveTo>
                  <a:lnTo>
                    <a:pt x="3657282" y="52352"/>
                  </a:lnTo>
                </a:path>
                <a:path w="4135120" h="644525">
                  <a:moveTo>
                    <a:pt x="3689714" y="55584"/>
                  </a:moveTo>
                  <a:lnTo>
                    <a:pt x="3726850" y="58977"/>
                  </a:lnTo>
                </a:path>
                <a:path w="4135120" h="644525">
                  <a:moveTo>
                    <a:pt x="3759283" y="62209"/>
                  </a:moveTo>
                  <a:lnTo>
                    <a:pt x="3796418" y="65764"/>
                  </a:lnTo>
                </a:path>
                <a:path w="4135120" h="644525">
                  <a:moveTo>
                    <a:pt x="3829013" y="68834"/>
                  </a:moveTo>
                  <a:lnTo>
                    <a:pt x="3866149" y="72389"/>
                  </a:lnTo>
                </a:path>
                <a:path w="4135120" h="644525">
                  <a:moveTo>
                    <a:pt x="3898744" y="75620"/>
                  </a:moveTo>
                  <a:lnTo>
                    <a:pt x="3935879" y="79014"/>
                  </a:lnTo>
                </a:path>
                <a:path w="4135120" h="644525">
                  <a:moveTo>
                    <a:pt x="3968474" y="82245"/>
                  </a:moveTo>
                  <a:lnTo>
                    <a:pt x="4005772" y="85639"/>
                  </a:lnTo>
                </a:path>
                <a:path w="4135120" h="644525">
                  <a:moveTo>
                    <a:pt x="4038205" y="88709"/>
                  </a:moveTo>
                  <a:lnTo>
                    <a:pt x="4075340" y="92425"/>
                  </a:lnTo>
                </a:path>
                <a:path w="4135120" h="644525">
                  <a:moveTo>
                    <a:pt x="4107773" y="95334"/>
                  </a:moveTo>
                  <a:lnTo>
                    <a:pt x="4134692" y="97919"/>
                  </a:lnTo>
                </a:path>
              </a:pathLst>
            </a:custGeom>
            <a:ln w="139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2130752" y="2437982"/>
              <a:ext cx="4135120" cy="1420495"/>
            </a:xfrm>
            <a:custGeom>
              <a:avLst/>
              <a:gdLst/>
              <a:ahLst/>
              <a:cxnLst/>
              <a:rect l="l" t="t" r="r" b="b"/>
              <a:pathLst>
                <a:path w="4135120" h="1420495">
                  <a:moveTo>
                    <a:pt x="0" y="1420316"/>
                  </a:moveTo>
                  <a:lnTo>
                    <a:pt x="1033794" y="1159198"/>
                  </a:lnTo>
                  <a:lnTo>
                    <a:pt x="2067427" y="843626"/>
                  </a:lnTo>
                  <a:lnTo>
                    <a:pt x="3100897" y="461966"/>
                  </a:lnTo>
                  <a:lnTo>
                    <a:pt x="4134692" y="0"/>
                  </a:lnTo>
                </a:path>
              </a:pathLst>
            </a:custGeom>
            <a:ln w="1396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1446647" y="1418715"/>
              <a:ext cx="65405" cy="3787140"/>
            </a:xfrm>
            <a:custGeom>
              <a:avLst/>
              <a:gdLst/>
              <a:ahLst/>
              <a:cxnLst/>
              <a:rect l="l" t="t" r="r" b="b"/>
              <a:pathLst>
                <a:path w="65405" h="3787140">
                  <a:moveTo>
                    <a:pt x="64800" y="3786590"/>
                  </a:moveTo>
                  <a:lnTo>
                    <a:pt x="64800" y="0"/>
                  </a:lnTo>
                </a:path>
                <a:path w="65405" h="3787140">
                  <a:moveTo>
                    <a:pt x="64800" y="3684259"/>
                  </a:moveTo>
                  <a:lnTo>
                    <a:pt x="0" y="3684259"/>
                  </a:lnTo>
                </a:path>
              </a:pathLst>
            </a:custGeom>
            <a:ln w="9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329175" y="5049571"/>
              <a:ext cx="73201" cy="114206"/>
            </a:xfrm>
            <a:prstGeom prst="rect">
              <a:avLst/>
            </a:prstGeom>
          </p:spPr>
        </p:pic>
        <p:sp>
          <p:nvSpPr>
            <p:cNvPr id="8" name="object 8" descr=""/>
            <p:cNvSpPr/>
            <p:nvPr/>
          </p:nvSpPr>
          <p:spPr>
            <a:xfrm>
              <a:off x="1446647" y="4207480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800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37796" y="4154158"/>
              <a:ext cx="164872" cy="114077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1446647" y="3311985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800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35137" y="3258663"/>
              <a:ext cx="167531" cy="114240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1446647" y="2416491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800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39117" y="2363170"/>
              <a:ext cx="163551" cy="114239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1446647" y="1521158"/>
              <a:ext cx="65405" cy="0"/>
            </a:xfrm>
            <a:custGeom>
              <a:avLst/>
              <a:gdLst/>
              <a:ahLst/>
              <a:cxnLst/>
              <a:rect l="l" t="t" r="r" b="b"/>
              <a:pathLst>
                <a:path w="65405" h="0">
                  <a:moveTo>
                    <a:pt x="64800" y="0"/>
                  </a:moveTo>
                  <a:lnTo>
                    <a:pt x="0" y="0"/>
                  </a:lnTo>
                </a:path>
              </a:pathLst>
            </a:custGeom>
            <a:ln w="930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239499" y="1467675"/>
              <a:ext cx="163169" cy="114240"/>
            </a:xfrm>
            <a:prstGeom prst="rect">
              <a:avLst/>
            </a:prstGeom>
          </p:spPr>
        </p:pic>
        <p:pic>
          <p:nvPicPr>
            <p:cNvPr id="16" name="object 16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37501" y="2335862"/>
              <a:ext cx="147163" cy="1960488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1511448" y="5205305"/>
              <a:ext cx="5477510" cy="64769"/>
            </a:xfrm>
            <a:custGeom>
              <a:avLst/>
              <a:gdLst/>
              <a:ahLst/>
              <a:cxnLst/>
              <a:rect l="l" t="t" r="r" b="b"/>
              <a:pathLst>
                <a:path w="5477509" h="64770">
                  <a:moveTo>
                    <a:pt x="0" y="0"/>
                  </a:moveTo>
                  <a:lnTo>
                    <a:pt x="5476923" y="0"/>
                  </a:lnTo>
                </a:path>
                <a:path w="5477509" h="64770">
                  <a:moveTo>
                    <a:pt x="102714" y="0"/>
                  </a:moveTo>
                  <a:lnTo>
                    <a:pt x="102714" y="64568"/>
                  </a:lnTo>
                </a:path>
              </a:pathLst>
            </a:custGeom>
            <a:ln w="93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574919" y="5331194"/>
              <a:ext cx="73200" cy="114223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2492702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419242" y="5331194"/>
              <a:ext cx="152434" cy="114223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3371305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285521" y="5331194"/>
              <a:ext cx="164919" cy="11422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249909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65908" y="5331194"/>
              <a:ext cx="162975" cy="114288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5128513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39972" y="5331194"/>
              <a:ext cx="167678" cy="114223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6007117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23115" y="5331194"/>
              <a:ext cx="162975" cy="114223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6885721" y="5205305"/>
              <a:ext cx="0" cy="64769"/>
            </a:xfrm>
            <a:custGeom>
              <a:avLst/>
              <a:gdLst/>
              <a:ahLst/>
              <a:cxnLst/>
              <a:rect l="l" t="t" r="r" b="b"/>
              <a:pathLst>
                <a:path w="0" h="64770">
                  <a:moveTo>
                    <a:pt x="0" y="0"/>
                  </a:moveTo>
                  <a:lnTo>
                    <a:pt x="0" y="64568"/>
                  </a:lnTo>
                </a:path>
              </a:pathLst>
            </a:custGeom>
            <a:ln w="933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6801301" y="5331194"/>
              <a:ext cx="163555" cy="114223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544658" y="5560303"/>
              <a:ext cx="1421852" cy="146636"/>
            </a:xfrm>
            <a:prstGeom prst="rect">
              <a:avLst/>
            </a:prstGeom>
          </p:spPr>
        </p:pic>
      </p:grpSp>
      <p:sp>
        <p:nvSpPr>
          <p:cNvPr id="32" name="object 32" descr=""/>
          <p:cNvSpPr txBox="1"/>
          <p:nvPr/>
        </p:nvSpPr>
        <p:spPr>
          <a:xfrm>
            <a:off x="7648151" y="2400300"/>
            <a:ext cx="2980055" cy="1898014"/>
          </a:xfrm>
          <a:prstGeom prst="rect">
            <a:avLst/>
          </a:prstGeom>
        </p:spPr>
        <p:txBody>
          <a:bodyPr wrap="square" lIns="0" tIns="88900" rIns="0" bIns="0" rtlCol="0" vert="horz">
            <a:spAutoFit/>
          </a:bodyPr>
          <a:lstStyle/>
          <a:p>
            <a:pPr algn="ctr" marL="1270">
              <a:lnSpc>
                <a:spcPct val="100000"/>
              </a:lnSpc>
              <a:spcBef>
                <a:spcPts val="700"/>
              </a:spcBef>
            </a:pPr>
            <a:r>
              <a:rPr dirty="0" sz="2000" b="1">
                <a:latin typeface="Calibri"/>
                <a:cs typeface="Calibri"/>
              </a:rPr>
              <a:t>Scar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burden</a:t>
            </a:r>
            <a:endParaRPr sz="2000">
              <a:latin typeface="Calibri"/>
              <a:cs typeface="Calibri"/>
            </a:endParaRPr>
          </a:p>
          <a:p>
            <a:pPr algn="ctr" marL="1905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latin typeface="Calibri"/>
                <a:cs typeface="Calibri"/>
              </a:rPr>
              <a:t>HR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1.18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(CI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1.04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to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1.33)</a:t>
            </a:r>
            <a:endParaRPr sz="2000">
              <a:latin typeface="Calibri"/>
              <a:cs typeface="Calibri"/>
            </a:endParaRPr>
          </a:p>
          <a:p>
            <a:pPr algn="ctr" marL="2540">
              <a:lnSpc>
                <a:spcPct val="100000"/>
              </a:lnSpc>
              <a:spcBef>
                <a:spcPts val="600"/>
              </a:spcBef>
            </a:pPr>
            <a:r>
              <a:rPr dirty="0" sz="2000" b="1">
                <a:latin typeface="Calibri"/>
                <a:cs typeface="Calibri"/>
              </a:rPr>
              <a:t>p=0.009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(adjusted)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9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1800" i="1">
                <a:latin typeface="Calibri"/>
                <a:cs typeface="Calibri"/>
              </a:rPr>
              <a:t>per</a:t>
            </a:r>
            <a:r>
              <a:rPr dirty="0" sz="1800" spc="-2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10%</a:t>
            </a:r>
            <a:r>
              <a:rPr dirty="0" sz="1800" spc="-10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increase</a:t>
            </a:r>
            <a:r>
              <a:rPr dirty="0" sz="1800" spc="-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in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i="1">
                <a:latin typeface="Calibri"/>
                <a:cs typeface="Calibri"/>
              </a:rPr>
              <a:t>scar</a:t>
            </a:r>
            <a:r>
              <a:rPr dirty="0" sz="1800" spc="-15" i="1">
                <a:latin typeface="Calibri"/>
                <a:cs typeface="Calibri"/>
              </a:rPr>
              <a:t> </a:t>
            </a:r>
            <a:r>
              <a:rPr dirty="0" sz="1800" spc="-10" i="1">
                <a:latin typeface="Calibri"/>
                <a:cs typeface="Calibri"/>
              </a:rPr>
              <a:t>volume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33" name="object 33" descr="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339104" y="180520"/>
            <a:ext cx="1649695" cy="1573000"/>
          </a:xfrm>
          <a:prstGeom prst="rect">
            <a:avLst/>
          </a:prstGeom>
        </p:spPr>
      </p:pic>
      <p:sp>
        <p:nvSpPr>
          <p:cNvPr id="34" name="object 34" descr=""/>
          <p:cNvSpPr txBox="1"/>
          <p:nvPr/>
        </p:nvSpPr>
        <p:spPr>
          <a:xfrm>
            <a:off x="10545856" y="1446203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11061137" y="1076107"/>
            <a:ext cx="201295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950">
              <a:latin typeface="Dubai Light"/>
              <a:cs typeface="Dubai Light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1464590" y="1434551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37" name="object 37" descr=""/>
          <p:cNvGrpSpPr/>
          <p:nvPr/>
        </p:nvGrpSpPr>
        <p:grpSpPr>
          <a:xfrm>
            <a:off x="10379218" y="604532"/>
            <a:ext cx="452755" cy="414655"/>
            <a:chOff x="10379218" y="604532"/>
            <a:chExt cx="452755" cy="414655"/>
          </a:xfrm>
        </p:grpSpPr>
        <p:sp>
          <p:nvSpPr>
            <p:cNvPr id="38" name="object 38" descr=""/>
            <p:cNvSpPr/>
            <p:nvPr/>
          </p:nvSpPr>
          <p:spPr>
            <a:xfrm>
              <a:off x="10380881" y="606195"/>
              <a:ext cx="449580" cy="410845"/>
            </a:xfrm>
            <a:custGeom>
              <a:avLst/>
              <a:gdLst/>
              <a:ahLst/>
              <a:cxnLst/>
              <a:rect l="l" t="t" r="r" b="b"/>
              <a:pathLst>
                <a:path w="449579" h="410844">
                  <a:moveTo>
                    <a:pt x="224477" y="0"/>
                  </a:moveTo>
                  <a:lnTo>
                    <a:pt x="173006" y="5423"/>
                  </a:lnTo>
                  <a:lnTo>
                    <a:pt x="125757" y="20872"/>
                  </a:lnTo>
                  <a:lnTo>
                    <a:pt x="84078" y="45114"/>
                  </a:lnTo>
                  <a:lnTo>
                    <a:pt x="49315" y="76915"/>
                  </a:lnTo>
                  <a:lnTo>
                    <a:pt x="22816" y="115045"/>
                  </a:lnTo>
                  <a:lnTo>
                    <a:pt x="5928" y="158269"/>
                  </a:lnTo>
                  <a:lnTo>
                    <a:pt x="0" y="205355"/>
                  </a:lnTo>
                  <a:lnTo>
                    <a:pt x="5928" y="252440"/>
                  </a:lnTo>
                  <a:lnTo>
                    <a:pt x="22816" y="295664"/>
                  </a:lnTo>
                  <a:lnTo>
                    <a:pt x="49315" y="333793"/>
                  </a:lnTo>
                  <a:lnTo>
                    <a:pt x="84078" y="365595"/>
                  </a:lnTo>
                  <a:lnTo>
                    <a:pt x="125757" y="389836"/>
                  </a:lnTo>
                  <a:lnTo>
                    <a:pt x="173006" y="405285"/>
                  </a:lnTo>
                  <a:lnTo>
                    <a:pt x="224477" y="410709"/>
                  </a:lnTo>
                  <a:lnTo>
                    <a:pt x="275947" y="405285"/>
                  </a:lnTo>
                  <a:lnTo>
                    <a:pt x="323196" y="389836"/>
                  </a:lnTo>
                  <a:lnTo>
                    <a:pt x="364876" y="365595"/>
                  </a:lnTo>
                  <a:lnTo>
                    <a:pt x="399638" y="333793"/>
                  </a:lnTo>
                  <a:lnTo>
                    <a:pt x="426137" y="295664"/>
                  </a:lnTo>
                  <a:lnTo>
                    <a:pt x="443025" y="252440"/>
                  </a:lnTo>
                  <a:lnTo>
                    <a:pt x="448953" y="205355"/>
                  </a:lnTo>
                  <a:lnTo>
                    <a:pt x="443025" y="158269"/>
                  </a:lnTo>
                  <a:lnTo>
                    <a:pt x="426137" y="115045"/>
                  </a:lnTo>
                  <a:lnTo>
                    <a:pt x="399638" y="76915"/>
                  </a:lnTo>
                  <a:lnTo>
                    <a:pt x="364876" y="45114"/>
                  </a:lnTo>
                  <a:lnTo>
                    <a:pt x="323196" y="20872"/>
                  </a:lnTo>
                  <a:lnTo>
                    <a:pt x="275947" y="5423"/>
                  </a:lnTo>
                  <a:lnTo>
                    <a:pt x="224477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 descr=""/>
            <p:cNvSpPr/>
            <p:nvPr/>
          </p:nvSpPr>
          <p:spPr>
            <a:xfrm>
              <a:off x="10380881" y="606195"/>
              <a:ext cx="449580" cy="410845"/>
            </a:xfrm>
            <a:custGeom>
              <a:avLst/>
              <a:gdLst/>
              <a:ahLst/>
              <a:cxnLst/>
              <a:rect l="l" t="t" r="r" b="b"/>
              <a:pathLst>
                <a:path w="449579" h="410844">
                  <a:moveTo>
                    <a:pt x="0" y="205354"/>
                  </a:moveTo>
                  <a:lnTo>
                    <a:pt x="5928" y="158268"/>
                  </a:lnTo>
                  <a:lnTo>
                    <a:pt x="22816" y="115044"/>
                  </a:lnTo>
                  <a:lnTo>
                    <a:pt x="49315" y="76915"/>
                  </a:lnTo>
                  <a:lnTo>
                    <a:pt x="84078" y="45114"/>
                  </a:lnTo>
                  <a:lnTo>
                    <a:pt x="125757" y="20872"/>
                  </a:lnTo>
                  <a:lnTo>
                    <a:pt x="173006" y="5423"/>
                  </a:lnTo>
                  <a:lnTo>
                    <a:pt x="224476" y="0"/>
                  </a:lnTo>
                  <a:lnTo>
                    <a:pt x="275947" y="5423"/>
                  </a:lnTo>
                  <a:lnTo>
                    <a:pt x="323195" y="20872"/>
                  </a:lnTo>
                  <a:lnTo>
                    <a:pt x="364875" y="45114"/>
                  </a:lnTo>
                  <a:lnTo>
                    <a:pt x="399638" y="76915"/>
                  </a:lnTo>
                  <a:lnTo>
                    <a:pt x="426137" y="115044"/>
                  </a:lnTo>
                  <a:lnTo>
                    <a:pt x="443024" y="158268"/>
                  </a:lnTo>
                  <a:lnTo>
                    <a:pt x="448953" y="205354"/>
                  </a:lnTo>
                  <a:lnTo>
                    <a:pt x="443024" y="252440"/>
                  </a:lnTo>
                  <a:lnTo>
                    <a:pt x="426137" y="295664"/>
                  </a:lnTo>
                  <a:lnTo>
                    <a:pt x="399638" y="333793"/>
                  </a:lnTo>
                  <a:lnTo>
                    <a:pt x="364875" y="365595"/>
                  </a:lnTo>
                  <a:lnTo>
                    <a:pt x="323195" y="389836"/>
                  </a:lnTo>
                  <a:lnTo>
                    <a:pt x="275947" y="405285"/>
                  </a:lnTo>
                  <a:lnTo>
                    <a:pt x="224476" y="410709"/>
                  </a:lnTo>
                  <a:lnTo>
                    <a:pt x="173006" y="405285"/>
                  </a:lnTo>
                  <a:lnTo>
                    <a:pt x="125757" y="389836"/>
                  </a:lnTo>
                  <a:lnTo>
                    <a:pt x="84078" y="365595"/>
                  </a:lnTo>
                  <a:lnTo>
                    <a:pt x="49315" y="333793"/>
                  </a:lnTo>
                  <a:lnTo>
                    <a:pt x="22816" y="295664"/>
                  </a:lnTo>
                  <a:lnTo>
                    <a:pt x="5928" y="252440"/>
                  </a:lnTo>
                  <a:lnTo>
                    <a:pt x="0" y="205354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0" name="object 40" descr=""/>
          <p:cNvSpPr txBox="1"/>
          <p:nvPr/>
        </p:nvSpPr>
        <p:spPr>
          <a:xfrm>
            <a:off x="10464326" y="673309"/>
            <a:ext cx="28130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550">
              <a:latin typeface="Arial"/>
              <a:cs typeface="Arial"/>
            </a:endParaRPr>
          </a:p>
        </p:txBody>
      </p:sp>
      <p:pic>
        <p:nvPicPr>
          <p:cNvPr id="41" name="object 41" descr="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730365" y="4297927"/>
            <a:ext cx="851316" cy="1110319"/>
          </a:xfrm>
          <a:prstGeom prst="rect">
            <a:avLst/>
          </a:prstGeom>
        </p:spPr>
      </p:pic>
      <p:sp>
        <p:nvSpPr>
          <p:cNvPr id="42" name="object 42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pc="-2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HHF</a:t>
            </a:r>
            <a:r>
              <a:rPr dirty="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r>
              <a:rPr dirty="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burden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55638"/>
            <a:ext cx="12192000" cy="6502400"/>
            <a:chOff x="0" y="355638"/>
            <a:chExt cx="12192000" cy="65024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9"/>
              <a:ext cx="12192000" cy="10058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43001" y="365163"/>
              <a:ext cx="7628964" cy="5450581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938239" y="360400"/>
              <a:ext cx="7639050" cy="5460365"/>
            </a:xfrm>
            <a:custGeom>
              <a:avLst/>
              <a:gdLst/>
              <a:ahLst/>
              <a:cxnLst/>
              <a:rect l="l" t="t" r="r" b="b"/>
              <a:pathLst>
                <a:path w="7639050" h="5460365">
                  <a:moveTo>
                    <a:pt x="0" y="0"/>
                  </a:moveTo>
                  <a:lnTo>
                    <a:pt x="7638490" y="0"/>
                  </a:lnTo>
                  <a:lnTo>
                    <a:pt x="7638490" y="5460107"/>
                  </a:lnTo>
                  <a:lnTo>
                    <a:pt x="0" y="546010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ED1E6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6544564" y="6305803"/>
            <a:ext cx="53092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Allman,</a:t>
            </a:r>
            <a:r>
              <a:rPr dirty="0" sz="180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Shaw,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Hachamovitch,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Udelson.</a:t>
            </a:r>
            <a:r>
              <a:rPr dirty="0" sz="1800" spc="434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JACC</a:t>
            </a:r>
            <a:r>
              <a:rPr dirty="0" sz="18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2002</a:t>
            </a:r>
            <a:endParaRPr sz="1800">
              <a:latin typeface="Arial"/>
              <a:cs typeface="Arial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508480" y="1680971"/>
            <a:ext cx="185229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1600" marR="5080" indent="-89535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4472C4"/>
                </a:solidFill>
                <a:latin typeface="Arial"/>
                <a:cs typeface="Arial"/>
              </a:rPr>
              <a:t>Binary</a:t>
            </a:r>
            <a:r>
              <a:rPr dirty="0" sz="2000" spc="-25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72C4"/>
                </a:solidFill>
                <a:latin typeface="Arial"/>
                <a:cs typeface="Arial"/>
              </a:rPr>
              <a:t>Viability Classification</a:t>
            </a:r>
            <a:endParaRPr sz="200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9418056" y="2900171"/>
            <a:ext cx="2033905" cy="15494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dirty="0" sz="2000" spc="-10">
                <a:solidFill>
                  <a:srgbClr val="4472C4"/>
                </a:solidFill>
                <a:latin typeface="Arial"/>
                <a:cs typeface="Arial"/>
              </a:rPr>
              <a:t>SPECT/PET/DSE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algn="ctr" marL="233045" marR="225425" indent="-1270">
              <a:lnSpc>
                <a:spcPct val="100000"/>
              </a:lnSpc>
            </a:pPr>
            <a:r>
              <a:rPr dirty="0" sz="2000" spc="-10">
                <a:solidFill>
                  <a:srgbClr val="4472C4"/>
                </a:solidFill>
                <a:latin typeface="Arial"/>
                <a:cs typeface="Arial"/>
              </a:rPr>
              <a:t>Observational Meta-analysis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9101" y="180521"/>
            <a:ext cx="1649695" cy="1573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45853" y="1446204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464589" y="1434552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10931263" y="943742"/>
            <a:ext cx="455930" cy="417830"/>
            <a:chOff x="10931263" y="943742"/>
            <a:chExt cx="455930" cy="417830"/>
          </a:xfrm>
        </p:grpSpPr>
        <p:sp>
          <p:nvSpPr>
            <p:cNvPr id="6" name="object 6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226140" y="0"/>
                  </a:moveTo>
                  <a:lnTo>
                    <a:pt x="174287" y="5467"/>
                  </a:lnTo>
                  <a:lnTo>
                    <a:pt x="126689" y="21041"/>
                  </a:lnTo>
                  <a:lnTo>
                    <a:pt x="84700" y="45479"/>
                  </a:lnTo>
                  <a:lnTo>
                    <a:pt x="49680" y="77538"/>
                  </a:lnTo>
                  <a:lnTo>
                    <a:pt x="22985" y="115975"/>
                  </a:lnTo>
                  <a:lnTo>
                    <a:pt x="5972" y="159549"/>
                  </a:lnTo>
                  <a:lnTo>
                    <a:pt x="0" y="207016"/>
                  </a:lnTo>
                  <a:lnTo>
                    <a:pt x="5972" y="254483"/>
                  </a:lnTo>
                  <a:lnTo>
                    <a:pt x="22985" y="298057"/>
                  </a:lnTo>
                  <a:lnTo>
                    <a:pt x="49680" y="336495"/>
                  </a:lnTo>
                  <a:lnTo>
                    <a:pt x="84700" y="368554"/>
                  </a:lnTo>
                  <a:lnTo>
                    <a:pt x="126689" y="392992"/>
                  </a:lnTo>
                  <a:lnTo>
                    <a:pt x="174287" y="408566"/>
                  </a:lnTo>
                  <a:lnTo>
                    <a:pt x="226140" y="414033"/>
                  </a:lnTo>
                  <a:lnTo>
                    <a:pt x="277991" y="408566"/>
                  </a:lnTo>
                  <a:lnTo>
                    <a:pt x="325590" y="392992"/>
                  </a:lnTo>
                  <a:lnTo>
                    <a:pt x="367578" y="368554"/>
                  </a:lnTo>
                  <a:lnTo>
                    <a:pt x="402598" y="336495"/>
                  </a:lnTo>
                  <a:lnTo>
                    <a:pt x="429293" y="298057"/>
                  </a:lnTo>
                  <a:lnTo>
                    <a:pt x="446306" y="254483"/>
                  </a:lnTo>
                  <a:lnTo>
                    <a:pt x="452278" y="207016"/>
                  </a:lnTo>
                  <a:lnTo>
                    <a:pt x="446306" y="159549"/>
                  </a:lnTo>
                  <a:lnTo>
                    <a:pt x="429293" y="115975"/>
                  </a:lnTo>
                  <a:lnTo>
                    <a:pt x="402598" y="77538"/>
                  </a:lnTo>
                  <a:lnTo>
                    <a:pt x="367578" y="45479"/>
                  </a:lnTo>
                  <a:lnTo>
                    <a:pt x="325590" y="21041"/>
                  </a:lnTo>
                  <a:lnTo>
                    <a:pt x="277991" y="5467"/>
                  </a:lnTo>
                  <a:lnTo>
                    <a:pt x="22614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0" y="207017"/>
                  </a:moveTo>
                  <a:lnTo>
                    <a:pt x="5972" y="159550"/>
                  </a:lnTo>
                  <a:lnTo>
                    <a:pt x="22985" y="115976"/>
                  </a:lnTo>
                  <a:lnTo>
                    <a:pt x="49680" y="77538"/>
                  </a:lnTo>
                  <a:lnTo>
                    <a:pt x="84700" y="45479"/>
                  </a:lnTo>
                  <a:lnTo>
                    <a:pt x="126689" y="21041"/>
                  </a:lnTo>
                  <a:lnTo>
                    <a:pt x="174287" y="5467"/>
                  </a:lnTo>
                  <a:lnTo>
                    <a:pt x="226139" y="0"/>
                  </a:lnTo>
                  <a:lnTo>
                    <a:pt x="277991" y="5467"/>
                  </a:lnTo>
                  <a:lnTo>
                    <a:pt x="325590" y="21041"/>
                  </a:lnTo>
                  <a:lnTo>
                    <a:pt x="367578" y="45479"/>
                  </a:lnTo>
                  <a:lnTo>
                    <a:pt x="402599" y="77538"/>
                  </a:lnTo>
                  <a:lnTo>
                    <a:pt x="429294" y="115976"/>
                  </a:lnTo>
                  <a:lnTo>
                    <a:pt x="446306" y="159550"/>
                  </a:lnTo>
                  <a:lnTo>
                    <a:pt x="452279" y="207017"/>
                  </a:lnTo>
                  <a:lnTo>
                    <a:pt x="446306" y="254484"/>
                  </a:lnTo>
                  <a:lnTo>
                    <a:pt x="429294" y="298058"/>
                  </a:lnTo>
                  <a:lnTo>
                    <a:pt x="402599" y="336496"/>
                  </a:lnTo>
                  <a:lnTo>
                    <a:pt x="367578" y="368555"/>
                  </a:lnTo>
                  <a:lnTo>
                    <a:pt x="325590" y="392993"/>
                  </a:lnTo>
                  <a:lnTo>
                    <a:pt x="277991" y="408567"/>
                  </a:lnTo>
                  <a:lnTo>
                    <a:pt x="226139" y="414035"/>
                  </a:lnTo>
                  <a:lnTo>
                    <a:pt x="174287" y="408567"/>
                  </a:lnTo>
                  <a:lnTo>
                    <a:pt x="126689" y="392993"/>
                  </a:lnTo>
                  <a:lnTo>
                    <a:pt x="84700" y="368555"/>
                  </a:lnTo>
                  <a:lnTo>
                    <a:pt x="49680" y="336496"/>
                  </a:lnTo>
                  <a:lnTo>
                    <a:pt x="22985" y="298058"/>
                  </a:lnTo>
                  <a:lnTo>
                    <a:pt x="5972" y="254484"/>
                  </a:lnTo>
                  <a:lnTo>
                    <a:pt x="0" y="207017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11018873" y="1012519"/>
            <a:ext cx="24384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79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P</a:t>
            </a:r>
            <a:r>
              <a:rPr dirty="0" baseline="5847" sz="1425" spc="-465" b="0">
                <a:solidFill>
                  <a:srgbClr val="FFFFFF"/>
                </a:solidFill>
                <a:latin typeface="Dubai Light"/>
                <a:cs typeface="Dubai Light"/>
              </a:rPr>
              <a:t>C</a:t>
            </a:r>
            <a:r>
              <a:rPr dirty="0" sz="1550" spc="-53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I</a:t>
            </a:r>
            <a:endParaRPr baseline="5847" sz="1425">
              <a:latin typeface="Dubai Light"/>
              <a:cs typeface="Dubai Light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</a:p>
        </p:txBody>
      </p:sp>
      <p:sp>
        <p:nvSpPr>
          <p:cNvPr id="10" name="object 10" descr=""/>
          <p:cNvSpPr txBox="1"/>
          <p:nvPr/>
        </p:nvSpPr>
        <p:spPr>
          <a:xfrm>
            <a:off x="2295326" y="3153486"/>
            <a:ext cx="1882139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b="1">
                <a:latin typeface="Arial"/>
                <a:cs typeface="Arial"/>
              </a:rPr>
              <a:t>Low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abundance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0"/>
              </a:lnSpc>
            </a:pPr>
            <a:r>
              <a:rPr dirty="0" sz="1000" spc="-10" b="1">
                <a:latin typeface="Arial"/>
                <a:cs typeface="Arial"/>
              </a:rPr>
              <a:t>dysfunctional-</a:t>
            </a:r>
            <a:r>
              <a:rPr dirty="0" sz="1000" b="1">
                <a:latin typeface="Arial"/>
                <a:cs typeface="Arial"/>
              </a:rPr>
              <a:t>viable</a:t>
            </a:r>
            <a:r>
              <a:rPr dirty="0" sz="1000" spc="1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segments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"/>
                <a:cs typeface="Arial"/>
              </a:rPr>
              <a:t>≤18%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LV</a:t>
            </a:r>
            <a:endParaRPr sz="800">
              <a:latin typeface="Arial"/>
              <a:cs typeface="Arial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94134" y="3153668"/>
            <a:ext cx="1888489" cy="41783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10"/>
              </a:lnSpc>
            </a:pPr>
            <a:r>
              <a:rPr dirty="0" sz="1000" b="1">
                <a:latin typeface="Arial"/>
                <a:cs typeface="Arial"/>
              </a:rPr>
              <a:t>Medium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abundance</a:t>
            </a:r>
            <a:r>
              <a:rPr dirty="0" sz="1000" spc="60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5"/>
              </a:lnSpc>
            </a:pPr>
            <a:r>
              <a:rPr dirty="0" sz="1000" b="1">
                <a:latin typeface="Arial"/>
                <a:cs typeface="Arial"/>
              </a:rPr>
              <a:t>dysfunctional-viable</a:t>
            </a:r>
            <a:r>
              <a:rPr dirty="0" sz="1000" spc="95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segments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"/>
                <a:cs typeface="Arial"/>
              </a:rPr>
              <a:t>19</a:t>
            </a:r>
            <a:r>
              <a:rPr dirty="0" sz="800" spc="-10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to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>
                <a:latin typeface="Arial"/>
                <a:cs typeface="Arial"/>
              </a:rPr>
              <a:t>41%</a:t>
            </a:r>
            <a:r>
              <a:rPr dirty="0" sz="800" spc="-5">
                <a:latin typeface="Arial"/>
                <a:cs typeface="Arial"/>
              </a:rPr>
              <a:t> </a:t>
            </a:r>
            <a:r>
              <a:rPr dirty="0" sz="800" spc="-25">
                <a:latin typeface="Arial"/>
                <a:cs typeface="Arial"/>
              </a:rPr>
              <a:t>LV</a:t>
            </a:r>
            <a:endParaRPr sz="800">
              <a:latin typeface="Arial"/>
              <a:cs typeface="Arial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2295967" y="3153486"/>
            <a:ext cx="1882139" cy="416559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105"/>
              </a:lnSpc>
            </a:pPr>
            <a:r>
              <a:rPr dirty="0" sz="1000" b="1">
                <a:latin typeface="Arial"/>
                <a:cs typeface="Arial"/>
              </a:rPr>
              <a:t>High</a:t>
            </a:r>
            <a:r>
              <a:rPr dirty="0" sz="1000" spc="10" b="1">
                <a:latin typeface="Arial"/>
                <a:cs typeface="Arial"/>
              </a:rPr>
              <a:t> </a:t>
            </a:r>
            <a:r>
              <a:rPr dirty="0" sz="1000" b="1">
                <a:latin typeface="Arial"/>
                <a:cs typeface="Arial"/>
              </a:rPr>
              <a:t>abundance</a:t>
            </a:r>
            <a:r>
              <a:rPr dirty="0" sz="1000" spc="15" b="1">
                <a:latin typeface="Arial"/>
                <a:cs typeface="Arial"/>
              </a:rPr>
              <a:t> </a:t>
            </a:r>
            <a:r>
              <a:rPr dirty="0" sz="1000" spc="-25" b="1">
                <a:latin typeface="Arial"/>
                <a:cs typeface="Arial"/>
              </a:rPr>
              <a:t>of</a:t>
            </a:r>
            <a:endParaRPr sz="1000">
              <a:latin typeface="Arial"/>
              <a:cs typeface="Arial"/>
            </a:endParaRPr>
          </a:p>
          <a:p>
            <a:pPr>
              <a:lnSpc>
                <a:spcPts val="1180"/>
              </a:lnSpc>
            </a:pPr>
            <a:r>
              <a:rPr dirty="0" sz="1000" spc="-10" b="1">
                <a:latin typeface="Arial"/>
                <a:cs typeface="Arial"/>
              </a:rPr>
              <a:t>dysfunctional-</a:t>
            </a:r>
            <a:r>
              <a:rPr dirty="0" sz="1000" b="1">
                <a:latin typeface="Arial"/>
                <a:cs typeface="Arial"/>
              </a:rPr>
              <a:t>viable</a:t>
            </a:r>
            <a:r>
              <a:rPr dirty="0" sz="1000" spc="140" b="1">
                <a:latin typeface="Arial"/>
                <a:cs typeface="Arial"/>
              </a:rPr>
              <a:t> </a:t>
            </a:r>
            <a:r>
              <a:rPr dirty="0" sz="1000" spc="-10" b="1">
                <a:latin typeface="Arial"/>
                <a:cs typeface="Arial"/>
              </a:rPr>
              <a:t>segments</a:t>
            </a:r>
            <a:endParaRPr sz="10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r>
              <a:rPr dirty="0" sz="800">
                <a:latin typeface="Arial"/>
                <a:cs typeface="Arial"/>
              </a:rPr>
              <a:t>≥42%</a:t>
            </a:r>
            <a:r>
              <a:rPr dirty="0" sz="800" spc="-25">
                <a:latin typeface="Arial"/>
                <a:cs typeface="Arial"/>
              </a:rPr>
              <a:t> </a:t>
            </a:r>
            <a:r>
              <a:rPr dirty="0" sz="800" spc="-35">
                <a:latin typeface="Arial"/>
                <a:cs typeface="Arial"/>
              </a:rPr>
              <a:t>LV</a:t>
            </a:r>
            <a:endParaRPr sz="800">
              <a:latin typeface="Arial"/>
              <a:cs typeface="Arial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2227158" y="3093470"/>
            <a:ext cx="2776220" cy="563245"/>
          </a:xfrm>
          <a:prstGeom prst="rect">
            <a:avLst/>
          </a:prstGeom>
          <a:solidFill>
            <a:srgbClr val="F4B183"/>
          </a:solidFill>
        </p:spPr>
        <p:txBody>
          <a:bodyPr wrap="square" lIns="0" tIns="14604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114"/>
              </a:spcBef>
            </a:pPr>
            <a:r>
              <a:rPr dirty="0" sz="1750" spc="-10" b="1">
                <a:latin typeface="Calibri"/>
                <a:cs typeface="Calibri"/>
              </a:rPr>
              <a:t>Dysfunctional-</a:t>
            </a:r>
            <a:r>
              <a:rPr dirty="0" sz="1750" b="1">
                <a:latin typeface="Calibri"/>
                <a:cs typeface="Calibri"/>
              </a:rPr>
              <a:t>viable</a:t>
            </a:r>
            <a:r>
              <a:rPr dirty="0" sz="1750" spc="10" b="1">
                <a:latin typeface="Calibri"/>
                <a:cs typeface="Calibri"/>
              </a:rPr>
              <a:t> </a:t>
            </a:r>
            <a:r>
              <a:rPr dirty="0" sz="1750" b="1">
                <a:latin typeface="Calibri"/>
                <a:cs typeface="Calibri"/>
              </a:rPr>
              <a:t>(%</a:t>
            </a:r>
            <a:r>
              <a:rPr dirty="0" sz="1750" spc="20" b="1">
                <a:latin typeface="Calibri"/>
                <a:cs typeface="Calibri"/>
              </a:rPr>
              <a:t> </a:t>
            </a:r>
            <a:r>
              <a:rPr dirty="0" sz="1750" spc="-25" b="1">
                <a:latin typeface="Calibri"/>
                <a:cs typeface="Calibri"/>
              </a:rPr>
              <a:t>LV)</a:t>
            </a:r>
            <a:endParaRPr sz="175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dirty="0" sz="1450" spc="-10"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2227158" y="4172239"/>
            <a:ext cx="2776220" cy="563245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4604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114"/>
              </a:spcBef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Scar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(%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LV)</a:t>
            </a:r>
            <a:endParaRPr sz="175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2227158" y="1931005"/>
            <a:ext cx="2776220" cy="563245"/>
          </a:xfrm>
          <a:prstGeom prst="rect">
            <a:avLst/>
          </a:prstGeom>
          <a:solidFill>
            <a:srgbClr val="C5E0B4"/>
          </a:solidFill>
        </p:spPr>
        <p:txBody>
          <a:bodyPr wrap="square" lIns="0" tIns="14604" rIns="0" bIns="0" rtlCol="0" vert="horz">
            <a:spAutoFit/>
          </a:bodyPr>
          <a:lstStyle/>
          <a:p>
            <a:pPr marL="67945">
              <a:lnSpc>
                <a:spcPct val="100000"/>
              </a:lnSpc>
              <a:spcBef>
                <a:spcPts val="114"/>
              </a:spcBef>
            </a:pPr>
            <a:r>
              <a:rPr dirty="0" sz="1750" b="1">
                <a:latin typeface="Calibri"/>
                <a:cs typeface="Calibri"/>
              </a:rPr>
              <a:t>All</a:t>
            </a:r>
            <a:r>
              <a:rPr dirty="0" sz="1750" spc="-25" b="1">
                <a:latin typeface="Calibri"/>
                <a:cs typeface="Calibri"/>
              </a:rPr>
              <a:t> </a:t>
            </a:r>
            <a:r>
              <a:rPr dirty="0" sz="1750" b="1">
                <a:latin typeface="Calibri"/>
                <a:cs typeface="Calibri"/>
              </a:rPr>
              <a:t>viable</a:t>
            </a:r>
            <a:r>
              <a:rPr dirty="0" sz="1750" spc="-10" b="1">
                <a:latin typeface="Calibri"/>
                <a:cs typeface="Calibri"/>
              </a:rPr>
              <a:t> </a:t>
            </a:r>
            <a:r>
              <a:rPr dirty="0" sz="1750" b="1">
                <a:latin typeface="Calibri"/>
                <a:cs typeface="Calibri"/>
              </a:rPr>
              <a:t>(%</a:t>
            </a:r>
            <a:r>
              <a:rPr dirty="0" sz="1750" spc="-10" b="1">
                <a:latin typeface="Calibri"/>
                <a:cs typeface="Calibri"/>
              </a:rPr>
              <a:t> </a:t>
            </a:r>
            <a:r>
              <a:rPr dirty="0" sz="1750" spc="-25" b="1">
                <a:latin typeface="Calibri"/>
                <a:cs typeface="Calibri"/>
              </a:rPr>
              <a:t>LV)</a:t>
            </a:r>
            <a:endParaRPr sz="1750">
              <a:latin typeface="Calibri"/>
              <a:cs typeface="Calibri"/>
            </a:endParaRPr>
          </a:p>
          <a:p>
            <a:pPr marL="67945">
              <a:lnSpc>
                <a:spcPct val="100000"/>
              </a:lnSpc>
              <a:spcBef>
                <a:spcPts val="105"/>
              </a:spcBef>
            </a:pPr>
            <a:r>
              <a:rPr dirty="0" sz="1450" spc="-10"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6529442" y="1812434"/>
            <a:ext cx="2150745" cy="3307079"/>
            <a:chOff x="6529442" y="1812434"/>
            <a:chExt cx="2150745" cy="3307079"/>
          </a:xfrm>
        </p:grpSpPr>
        <p:sp>
          <p:nvSpPr>
            <p:cNvPr id="17" name="object 17" descr=""/>
            <p:cNvSpPr/>
            <p:nvPr/>
          </p:nvSpPr>
          <p:spPr>
            <a:xfrm>
              <a:off x="7600072" y="1812434"/>
              <a:ext cx="0" cy="3307079"/>
            </a:xfrm>
            <a:custGeom>
              <a:avLst/>
              <a:gdLst/>
              <a:ahLst/>
              <a:cxnLst/>
              <a:rect l="l" t="t" r="r" b="b"/>
              <a:pathLst>
                <a:path w="0" h="3307079">
                  <a:moveTo>
                    <a:pt x="0" y="0"/>
                  </a:moveTo>
                  <a:lnTo>
                    <a:pt x="0" y="3307056"/>
                  </a:lnTo>
                </a:path>
              </a:pathLst>
            </a:custGeom>
            <a:ln w="1394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916543" y="2189073"/>
              <a:ext cx="990600" cy="41910"/>
            </a:xfrm>
            <a:custGeom>
              <a:avLst/>
              <a:gdLst/>
              <a:ahLst/>
              <a:cxnLst/>
              <a:rect l="l" t="t" r="r" b="b"/>
              <a:pathLst>
                <a:path w="990600" h="41910">
                  <a:moveTo>
                    <a:pt x="492885" y="23249"/>
                  </a:moveTo>
                  <a:lnTo>
                    <a:pt x="0" y="23249"/>
                  </a:lnTo>
                </a:path>
                <a:path w="990600" h="41910">
                  <a:moveTo>
                    <a:pt x="492885" y="23249"/>
                  </a:moveTo>
                  <a:lnTo>
                    <a:pt x="990420" y="23249"/>
                  </a:lnTo>
                </a:path>
                <a:path w="990600" h="41910">
                  <a:moveTo>
                    <a:pt x="0" y="0"/>
                  </a:moveTo>
                  <a:lnTo>
                    <a:pt x="0" y="41848"/>
                  </a:lnTo>
                </a:path>
                <a:path w="990600" h="41910">
                  <a:moveTo>
                    <a:pt x="990420" y="0"/>
                  </a:moveTo>
                  <a:lnTo>
                    <a:pt x="990420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958392" y="2035627"/>
              <a:ext cx="814069" cy="41910"/>
            </a:xfrm>
            <a:custGeom>
              <a:avLst/>
              <a:gdLst/>
              <a:ahLst/>
              <a:cxnLst/>
              <a:rect l="l" t="t" r="r" b="b"/>
              <a:pathLst>
                <a:path w="814070" h="41910">
                  <a:moveTo>
                    <a:pt x="413837" y="23249"/>
                  </a:moveTo>
                  <a:lnTo>
                    <a:pt x="0" y="23249"/>
                  </a:lnTo>
                </a:path>
                <a:path w="814070" h="41910">
                  <a:moveTo>
                    <a:pt x="413837" y="23249"/>
                  </a:moveTo>
                  <a:lnTo>
                    <a:pt x="813725" y="23249"/>
                  </a:lnTo>
                </a:path>
                <a:path w="814070" h="41910">
                  <a:moveTo>
                    <a:pt x="0" y="0"/>
                  </a:moveTo>
                  <a:lnTo>
                    <a:pt x="0" y="41848"/>
                  </a:lnTo>
                </a:path>
                <a:path w="814070" h="41910">
                  <a:moveTo>
                    <a:pt x="813725" y="0"/>
                  </a:moveTo>
                  <a:lnTo>
                    <a:pt x="813725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7097887" y="3188793"/>
              <a:ext cx="967740" cy="41910"/>
            </a:xfrm>
            <a:custGeom>
              <a:avLst/>
              <a:gdLst/>
              <a:ahLst/>
              <a:cxnLst/>
              <a:rect l="l" t="t" r="r" b="b"/>
              <a:pathLst>
                <a:path w="967740" h="41910">
                  <a:moveTo>
                    <a:pt x="478935" y="23249"/>
                  </a:moveTo>
                  <a:lnTo>
                    <a:pt x="0" y="23249"/>
                  </a:lnTo>
                </a:path>
                <a:path w="967740" h="41910">
                  <a:moveTo>
                    <a:pt x="478935" y="23249"/>
                  </a:moveTo>
                  <a:lnTo>
                    <a:pt x="967171" y="23249"/>
                  </a:lnTo>
                </a:path>
                <a:path w="967740" h="41910">
                  <a:moveTo>
                    <a:pt x="0" y="0"/>
                  </a:moveTo>
                  <a:lnTo>
                    <a:pt x="0" y="41848"/>
                  </a:lnTo>
                </a:path>
                <a:path w="967740" h="41910">
                  <a:moveTo>
                    <a:pt x="967171" y="0"/>
                  </a:moveTo>
                  <a:lnTo>
                    <a:pt x="967171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535254" y="3342238"/>
              <a:ext cx="1311275" cy="41910"/>
            </a:xfrm>
            <a:custGeom>
              <a:avLst/>
              <a:gdLst/>
              <a:ahLst/>
              <a:cxnLst/>
              <a:rect l="l" t="t" r="r" b="b"/>
              <a:pathLst>
                <a:path w="1311275" h="41910">
                  <a:moveTo>
                    <a:pt x="874173" y="23249"/>
                  </a:moveTo>
                  <a:lnTo>
                    <a:pt x="0" y="23249"/>
                  </a:lnTo>
                </a:path>
                <a:path w="1311275" h="41910">
                  <a:moveTo>
                    <a:pt x="874173" y="23249"/>
                  </a:moveTo>
                  <a:lnTo>
                    <a:pt x="1311260" y="23249"/>
                  </a:lnTo>
                </a:path>
                <a:path w="1311275" h="41910">
                  <a:moveTo>
                    <a:pt x="0" y="0"/>
                  </a:moveTo>
                  <a:lnTo>
                    <a:pt x="0" y="41848"/>
                  </a:lnTo>
                </a:path>
                <a:path w="1311275" h="41910">
                  <a:moveTo>
                    <a:pt x="1311260" y="0"/>
                  </a:moveTo>
                  <a:lnTo>
                    <a:pt x="1311260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7595422" y="2342518"/>
              <a:ext cx="1078865" cy="41910"/>
            </a:xfrm>
            <a:custGeom>
              <a:avLst/>
              <a:gdLst/>
              <a:ahLst/>
              <a:cxnLst/>
              <a:rect l="l" t="t" r="r" b="b"/>
              <a:pathLst>
                <a:path w="1078865" h="41910">
                  <a:moveTo>
                    <a:pt x="539383" y="23249"/>
                  </a:moveTo>
                  <a:lnTo>
                    <a:pt x="0" y="23249"/>
                  </a:lnTo>
                </a:path>
                <a:path w="1078865" h="41910">
                  <a:moveTo>
                    <a:pt x="539383" y="23249"/>
                  </a:moveTo>
                  <a:lnTo>
                    <a:pt x="1078767" y="23249"/>
                  </a:lnTo>
                </a:path>
                <a:path w="1078865" h="41910">
                  <a:moveTo>
                    <a:pt x="0" y="0"/>
                  </a:moveTo>
                  <a:lnTo>
                    <a:pt x="0" y="41848"/>
                  </a:lnTo>
                </a:path>
                <a:path w="1078865" h="41910">
                  <a:moveTo>
                    <a:pt x="1078767" y="0"/>
                  </a:moveTo>
                  <a:lnTo>
                    <a:pt x="1078767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6995590" y="3495683"/>
              <a:ext cx="1148715" cy="41910"/>
            </a:xfrm>
            <a:custGeom>
              <a:avLst/>
              <a:gdLst/>
              <a:ahLst/>
              <a:cxnLst/>
              <a:rect l="l" t="t" r="r" b="b"/>
              <a:pathLst>
                <a:path w="1148715" h="41910">
                  <a:moveTo>
                    <a:pt x="850924" y="23249"/>
                  </a:moveTo>
                  <a:lnTo>
                    <a:pt x="0" y="23249"/>
                  </a:lnTo>
                </a:path>
                <a:path w="1148715" h="41910">
                  <a:moveTo>
                    <a:pt x="850924" y="23249"/>
                  </a:moveTo>
                  <a:lnTo>
                    <a:pt x="1148515" y="23249"/>
                  </a:lnTo>
                </a:path>
                <a:path w="1148715" h="41910">
                  <a:moveTo>
                    <a:pt x="0" y="0"/>
                  </a:moveTo>
                  <a:lnTo>
                    <a:pt x="0" y="41848"/>
                  </a:lnTo>
                </a:path>
                <a:path w="1148715" h="41910">
                  <a:moveTo>
                    <a:pt x="1148515" y="0"/>
                  </a:moveTo>
                  <a:lnTo>
                    <a:pt x="1148515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190884" y="4648850"/>
              <a:ext cx="1022985" cy="41910"/>
            </a:xfrm>
            <a:custGeom>
              <a:avLst/>
              <a:gdLst/>
              <a:ahLst/>
              <a:cxnLst/>
              <a:rect l="l" t="t" r="r" b="b"/>
              <a:pathLst>
                <a:path w="1022984" h="41910">
                  <a:moveTo>
                    <a:pt x="511484" y="23249"/>
                  </a:moveTo>
                  <a:lnTo>
                    <a:pt x="0" y="23249"/>
                  </a:lnTo>
                </a:path>
                <a:path w="1022984" h="41910">
                  <a:moveTo>
                    <a:pt x="511484" y="23249"/>
                  </a:moveTo>
                  <a:lnTo>
                    <a:pt x="1022969" y="23249"/>
                  </a:lnTo>
                </a:path>
                <a:path w="1022984" h="41910">
                  <a:moveTo>
                    <a:pt x="0" y="0"/>
                  </a:moveTo>
                  <a:lnTo>
                    <a:pt x="0" y="41848"/>
                  </a:lnTo>
                </a:path>
                <a:path w="1022984" h="41910">
                  <a:moveTo>
                    <a:pt x="1022969" y="0"/>
                  </a:moveTo>
                  <a:lnTo>
                    <a:pt x="1022969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874694" y="4495405"/>
              <a:ext cx="1069975" cy="41910"/>
            </a:xfrm>
            <a:custGeom>
              <a:avLst/>
              <a:gdLst/>
              <a:ahLst/>
              <a:cxnLst/>
              <a:rect l="l" t="t" r="r" b="b"/>
              <a:pathLst>
                <a:path w="1069975" h="41910">
                  <a:moveTo>
                    <a:pt x="534734" y="18599"/>
                  </a:moveTo>
                  <a:lnTo>
                    <a:pt x="0" y="18599"/>
                  </a:lnTo>
                </a:path>
                <a:path w="1069975" h="41910">
                  <a:moveTo>
                    <a:pt x="534734" y="18599"/>
                  </a:moveTo>
                  <a:lnTo>
                    <a:pt x="1069468" y="18599"/>
                  </a:lnTo>
                </a:path>
                <a:path w="1069975" h="41910">
                  <a:moveTo>
                    <a:pt x="0" y="0"/>
                  </a:moveTo>
                  <a:lnTo>
                    <a:pt x="0" y="41848"/>
                  </a:lnTo>
                </a:path>
                <a:path w="1069975" h="41910">
                  <a:moveTo>
                    <a:pt x="1069468" y="0"/>
                  </a:moveTo>
                  <a:lnTo>
                    <a:pt x="1069468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7079288" y="4341958"/>
              <a:ext cx="1144270" cy="41910"/>
            </a:xfrm>
            <a:custGeom>
              <a:avLst/>
              <a:gdLst/>
              <a:ahLst/>
              <a:cxnLst/>
              <a:rect l="l" t="t" r="r" b="b"/>
              <a:pathLst>
                <a:path w="1144270" h="41910">
                  <a:moveTo>
                    <a:pt x="567283" y="18599"/>
                  </a:moveTo>
                  <a:lnTo>
                    <a:pt x="0" y="18599"/>
                  </a:lnTo>
                </a:path>
                <a:path w="1144270" h="41910">
                  <a:moveTo>
                    <a:pt x="567283" y="18599"/>
                  </a:moveTo>
                  <a:lnTo>
                    <a:pt x="1143865" y="18599"/>
                  </a:lnTo>
                </a:path>
                <a:path w="1144270" h="41910">
                  <a:moveTo>
                    <a:pt x="0" y="0"/>
                  </a:moveTo>
                  <a:lnTo>
                    <a:pt x="0" y="41848"/>
                  </a:lnTo>
                </a:path>
                <a:path w="1144270" h="41910">
                  <a:moveTo>
                    <a:pt x="1143865" y="0"/>
                  </a:moveTo>
                  <a:lnTo>
                    <a:pt x="1143865" y="41848"/>
                  </a:lnTo>
                </a:path>
              </a:pathLst>
            </a:custGeom>
            <a:ln w="11624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69904" y="2172798"/>
              <a:ext cx="74397" cy="74397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332705" y="2019353"/>
              <a:ext cx="74397" cy="74397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537298" y="3172522"/>
              <a:ext cx="74397" cy="74397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369904" y="3325963"/>
              <a:ext cx="74397" cy="74397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095283" y="2326243"/>
              <a:ext cx="74397" cy="74397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806991" y="3479413"/>
              <a:ext cx="74397" cy="74397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67494" y="4632579"/>
              <a:ext cx="74397" cy="74397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369904" y="4479133"/>
              <a:ext cx="74397" cy="74397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07046" y="4325688"/>
              <a:ext cx="74397" cy="74397"/>
            </a:xfrm>
            <a:prstGeom prst="rect">
              <a:avLst/>
            </a:prstGeom>
          </p:spPr>
        </p:pic>
      </p:grpSp>
      <p:sp>
        <p:nvSpPr>
          <p:cNvPr id="36" name="object 36" descr=""/>
          <p:cNvSpPr/>
          <p:nvPr/>
        </p:nvSpPr>
        <p:spPr>
          <a:xfrm>
            <a:off x="7795366" y="5562548"/>
            <a:ext cx="2195195" cy="125730"/>
          </a:xfrm>
          <a:custGeom>
            <a:avLst/>
            <a:gdLst/>
            <a:ahLst/>
            <a:cxnLst/>
            <a:rect l="l" t="t" r="r" b="b"/>
            <a:pathLst>
              <a:path w="2195195" h="125729">
                <a:moveTo>
                  <a:pt x="2069044" y="83698"/>
                </a:moveTo>
                <a:lnTo>
                  <a:pt x="2069044" y="125546"/>
                </a:lnTo>
                <a:lnTo>
                  <a:pt x="2152741" y="83698"/>
                </a:lnTo>
                <a:lnTo>
                  <a:pt x="2069044" y="83698"/>
                </a:lnTo>
                <a:close/>
              </a:path>
              <a:path w="2195195" h="125729">
                <a:moveTo>
                  <a:pt x="2069044" y="41849"/>
                </a:moveTo>
                <a:lnTo>
                  <a:pt x="2069044" y="83698"/>
                </a:lnTo>
                <a:lnTo>
                  <a:pt x="2089970" y="83698"/>
                </a:lnTo>
                <a:lnTo>
                  <a:pt x="2089970" y="41849"/>
                </a:lnTo>
                <a:lnTo>
                  <a:pt x="2069044" y="41849"/>
                </a:lnTo>
                <a:close/>
              </a:path>
              <a:path w="2195195" h="125729">
                <a:moveTo>
                  <a:pt x="2069044" y="0"/>
                </a:moveTo>
                <a:lnTo>
                  <a:pt x="2069044" y="41849"/>
                </a:lnTo>
                <a:lnTo>
                  <a:pt x="2089970" y="41849"/>
                </a:lnTo>
                <a:lnTo>
                  <a:pt x="2089970" y="83698"/>
                </a:lnTo>
                <a:lnTo>
                  <a:pt x="2152743" y="83697"/>
                </a:lnTo>
                <a:lnTo>
                  <a:pt x="2194590" y="62773"/>
                </a:lnTo>
                <a:lnTo>
                  <a:pt x="2069044" y="0"/>
                </a:lnTo>
                <a:close/>
              </a:path>
              <a:path w="2195195" h="125729">
                <a:moveTo>
                  <a:pt x="0" y="41848"/>
                </a:moveTo>
                <a:lnTo>
                  <a:pt x="0" y="83697"/>
                </a:lnTo>
                <a:lnTo>
                  <a:pt x="2069044" y="83698"/>
                </a:lnTo>
                <a:lnTo>
                  <a:pt x="2069044" y="41849"/>
                </a:lnTo>
                <a:lnTo>
                  <a:pt x="0" y="4184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7" name="object 37" descr=""/>
          <p:cNvSpPr/>
          <p:nvPr/>
        </p:nvSpPr>
        <p:spPr>
          <a:xfrm>
            <a:off x="5247242" y="5562548"/>
            <a:ext cx="2174240" cy="125730"/>
          </a:xfrm>
          <a:custGeom>
            <a:avLst/>
            <a:gdLst/>
            <a:ahLst/>
            <a:cxnLst/>
            <a:rect l="l" t="t" r="r" b="b"/>
            <a:pathLst>
              <a:path w="2174240" h="125729">
                <a:moveTo>
                  <a:pt x="125547" y="0"/>
                </a:moveTo>
                <a:lnTo>
                  <a:pt x="0" y="62773"/>
                </a:lnTo>
                <a:lnTo>
                  <a:pt x="125547" y="125546"/>
                </a:lnTo>
                <a:lnTo>
                  <a:pt x="125547" y="83698"/>
                </a:lnTo>
                <a:lnTo>
                  <a:pt x="104623" y="83698"/>
                </a:lnTo>
                <a:lnTo>
                  <a:pt x="104623" y="41849"/>
                </a:lnTo>
                <a:lnTo>
                  <a:pt x="125547" y="41849"/>
                </a:lnTo>
                <a:lnTo>
                  <a:pt x="125547" y="0"/>
                </a:lnTo>
                <a:close/>
              </a:path>
              <a:path w="2174240" h="125729">
                <a:moveTo>
                  <a:pt x="125547" y="41849"/>
                </a:moveTo>
                <a:lnTo>
                  <a:pt x="104623" y="41849"/>
                </a:lnTo>
                <a:lnTo>
                  <a:pt x="104623" y="83698"/>
                </a:lnTo>
                <a:lnTo>
                  <a:pt x="125547" y="83698"/>
                </a:lnTo>
                <a:lnTo>
                  <a:pt x="125547" y="41849"/>
                </a:lnTo>
                <a:close/>
              </a:path>
              <a:path w="2174240" h="125729">
                <a:moveTo>
                  <a:pt x="125547" y="83698"/>
                </a:moveTo>
                <a:lnTo>
                  <a:pt x="104623" y="83698"/>
                </a:lnTo>
                <a:lnTo>
                  <a:pt x="125547" y="83698"/>
                </a:lnTo>
                <a:close/>
              </a:path>
              <a:path w="2174240" h="125729">
                <a:moveTo>
                  <a:pt x="2174092" y="41848"/>
                </a:moveTo>
                <a:lnTo>
                  <a:pt x="125547" y="41849"/>
                </a:lnTo>
                <a:lnTo>
                  <a:pt x="125547" y="83698"/>
                </a:lnTo>
                <a:lnTo>
                  <a:pt x="2174092" y="83697"/>
                </a:lnTo>
                <a:lnTo>
                  <a:pt x="2174092" y="41848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7846346" y="5726543"/>
            <a:ext cx="1106170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b="1">
                <a:latin typeface="Calibri"/>
                <a:cs typeface="Calibri"/>
              </a:rPr>
              <a:t>OMT</a:t>
            </a:r>
            <a:r>
              <a:rPr dirty="0" sz="1750" spc="-15" b="1">
                <a:latin typeface="Calibri"/>
                <a:cs typeface="Calibri"/>
              </a:rPr>
              <a:t> </a:t>
            </a:r>
            <a:r>
              <a:rPr dirty="0" sz="1750" spc="-10" b="1">
                <a:latin typeface="Calibri"/>
                <a:cs typeface="Calibri"/>
              </a:rPr>
              <a:t>better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6418667" y="5726543"/>
            <a:ext cx="945515" cy="2933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750" b="1">
                <a:latin typeface="Calibri"/>
                <a:cs typeface="Calibri"/>
              </a:rPr>
              <a:t>PCI</a:t>
            </a:r>
            <a:r>
              <a:rPr dirty="0" sz="1750" spc="-20" b="1">
                <a:latin typeface="Calibri"/>
                <a:cs typeface="Calibri"/>
              </a:rPr>
              <a:t> </a:t>
            </a:r>
            <a:r>
              <a:rPr dirty="0" sz="1750" spc="-10" b="1">
                <a:latin typeface="Calibri"/>
                <a:cs typeface="Calibri"/>
              </a:rPr>
              <a:t>better</a:t>
            </a:r>
            <a:endParaRPr sz="175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0042035" y="3215617"/>
            <a:ext cx="545465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50" spc="-10">
                <a:latin typeface="Calibri"/>
                <a:cs typeface="Calibri"/>
              </a:rPr>
              <a:t>p=0.43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1" name="object 41" descr=""/>
          <p:cNvSpPr txBox="1"/>
          <p:nvPr/>
        </p:nvSpPr>
        <p:spPr>
          <a:xfrm>
            <a:off x="10042035" y="2015953"/>
            <a:ext cx="545465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50" spc="-10">
                <a:latin typeface="Calibri"/>
                <a:cs typeface="Calibri"/>
              </a:rPr>
              <a:t>p=0.14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2" name="object 42" descr=""/>
          <p:cNvSpPr txBox="1"/>
          <p:nvPr/>
        </p:nvSpPr>
        <p:spPr>
          <a:xfrm>
            <a:off x="10042035" y="4219988"/>
            <a:ext cx="545465" cy="248920"/>
          </a:xfrm>
          <a:prstGeom prst="rect">
            <a:avLst/>
          </a:prstGeom>
        </p:spPr>
        <p:txBody>
          <a:bodyPr wrap="square" lIns="0" tIns="1460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5"/>
              </a:spcBef>
            </a:pPr>
            <a:r>
              <a:rPr dirty="0" sz="1450" spc="-10">
                <a:latin typeface="Calibri"/>
                <a:cs typeface="Calibri"/>
              </a:rPr>
              <a:t>p=0.71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3" name="object 43" descr=""/>
          <p:cNvSpPr txBox="1"/>
          <p:nvPr/>
        </p:nvSpPr>
        <p:spPr>
          <a:xfrm>
            <a:off x="5152565" y="5215059"/>
            <a:ext cx="240665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-25" b="1">
                <a:solidFill>
                  <a:srgbClr val="595959"/>
                </a:solidFill>
                <a:latin typeface="Calibri"/>
                <a:cs typeface="Calibri"/>
              </a:rPr>
              <a:t>0.1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4" name="object 44" descr=""/>
          <p:cNvSpPr txBox="1"/>
          <p:nvPr/>
        </p:nvSpPr>
        <p:spPr>
          <a:xfrm>
            <a:off x="7542013" y="5215059"/>
            <a:ext cx="110489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5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5" name="object 45" descr=""/>
          <p:cNvSpPr txBox="1"/>
          <p:nvPr/>
        </p:nvSpPr>
        <p:spPr>
          <a:xfrm>
            <a:off x="9824235" y="5215059"/>
            <a:ext cx="193040" cy="22669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1300" spc="-25" b="1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46" name="object 46" descr=""/>
          <p:cNvSpPr txBox="1"/>
          <p:nvPr/>
        </p:nvSpPr>
        <p:spPr>
          <a:xfrm>
            <a:off x="6850903" y="1299874"/>
            <a:ext cx="1475105" cy="33845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50" b="1">
                <a:latin typeface="Calibri"/>
                <a:cs typeface="Calibri"/>
              </a:rPr>
              <a:t>Death</a:t>
            </a:r>
            <a:r>
              <a:rPr dirty="0" sz="2050" spc="-20" b="1">
                <a:latin typeface="Calibri"/>
                <a:cs typeface="Calibri"/>
              </a:rPr>
              <a:t> </a:t>
            </a:r>
            <a:r>
              <a:rPr dirty="0" sz="2050" b="1">
                <a:latin typeface="Calibri"/>
                <a:cs typeface="Calibri"/>
              </a:rPr>
              <a:t>or</a:t>
            </a:r>
            <a:r>
              <a:rPr dirty="0" sz="2050" spc="-20" b="1">
                <a:latin typeface="Calibri"/>
                <a:cs typeface="Calibri"/>
              </a:rPr>
              <a:t> </a:t>
            </a:r>
            <a:r>
              <a:rPr dirty="0" sz="2050" spc="-25" b="1">
                <a:latin typeface="Calibri"/>
                <a:cs typeface="Calibri"/>
              </a:rPr>
              <a:t>HHF</a:t>
            </a:r>
            <a:endParaRPr sz="2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124286" y="2507265"/>
            <a:ext cx="3751579" cy="2733675"/>
            <a:chOff x="124286" y="2507265"/>
            <a:chExt cx="3751579" cy="2733675"/>
          </a:xfrm>
        </p:grpSpPr>
        <p:sp>
          <p:nvSpPr>
            <p:cNvPr id="3" name="object 3" descr=""/>
            <p:cNvSpPr/>
            <p:nvPr/>
          </p:nvSpPr>
          <p:spPr>
            <a:xfrm>
              <a:off x="137090" y="2520106"/>
              <a:ext cx="3726815" cy="2704465"/>
            </a:xfrm>
            <a:custGeom>
              <a:avLst/>
              <a:gdLst/>
              <a:ahLst/>
              <a:cxnLst/>
              <a:rect l="l" t="t" r="r" b="b"/>
              <a:pathLst>
                <a:path w="3726815" h="2704465">
                  <a:moveTo>
                    <a:pt x="0" y="2704455"/>
                  </a:moveTo>
                  <a:lnTo>
                    <a:pt x="3726431" y="2704455"/>
                  </a:lnTo>
                  <a:lnTo>
                    <a:pt x="3726431" y="0"/>
                  </a:lnTo>
                  <a:lnTo>
                    <a:pt x="0" y="0"/>
                  </a:lnTo>
                  <a:lnTo>
                    <a:pt x="0" y="2704455"/>
                  </a:lnTo>
                  <a:close/>
                </a:path>
                <a:path w="3726815" h="2704465">
                  <a:moveTo>
                    <a:pt x="834684" y="1975390"/>
                  </a:moveTo>
                  <a:lnTo>
                    <a:pt x="3522911" y="1975390"/>
                  </a:lnTo>
                  <a:lnTo>
                    <a:pt x="3522911" y="94885"/>
                  </a:lnTo>
                  <a:lnTo>
                    <a:pt x="834684" y="94885"/>
                  </a:lnTo>
                  <a:lnTo>
                    <a:pt x="834684" y="1975390"/>
                  </a:lnTo>
                  <a:close/>
                </a:path>
              </a:pathLst>
            </a:custGeom>
            <a:ln w="5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" name="object 4" descr=""/>
            <p:cNvSpPr/>
            <p:nvPr/>
          </p:nvSpPr>
          <p:spPr>
            <a:xfrm>
              <a:off x="1028658" y="3735255"/>
              <a:ext cx="2574290" cy="703580"/>
            </a:xfrm>
            <a:custGeom>
              <a:avLst/>
              <a:gdLst/>
              <a:ahLst/>
              <a:cxnLst/>
              <a:rect l="l" t="t" r="r" b="b"/>
              <a:pathLst>
                <a:path w="2574290" h="703579">
                  <a:moveTo>
                    <a:pt x="0" y="703450"/>
                  </a:moveTo>
                  <a:lnTo>
                    <a:pt x="7108" y="703450"/>
                  </a:lnTo>
                  <a:lnTo>
                    <a:pt x="7108" y="688661"/>
                  </a:lnTo>
                  <a:lnTo>
                    <a:pt x="27055" y="688661"/>
                  </a:lnTo>
                  <a:lnTo>
                    <a:pt x="27055" y="673986"/>
                  </a:lnTo>
                  <a:lnTo>
                    <a:pt x="32881" y="673986"/>
                  </a:lnTo>
                  <a:lnTo>
                    <a:pt x="32881" y="659198"/>
                  </a:lnTo>
                  <a:lnTo>
                    <a:pt x="38830" y="659198"/>
                  </a:lnTo>
                  <a:lnTo>
                    <a:pt x="38830" y="644522"/>
                  </a:lnTo>
                  <a:lnTo>
                    <a:pt x="70580" y="644522"/>
                  </a:lnTo>
                  <a:lnTo>
                    <a:pt x="70580" y="629856"/>
                  </a:lnTo>
                  <a:lnTo>
                    <a:pt x="91697" y="629856"/>
                  </a:lnTo>
                  <a:lnTo>
                    <a:pt x="91697" y="615068"/>
                  </a:lnTo>
                  <a:lnTo>
                    <a:pt x="114039" y="615068"/>
                  </a:lnTo>
                  <a:lnTo>
                    <a:pt x="114039" y="600392"/>
                  </a:lnTo>
                  <a:lnTo>
                    <a:pt x="121015" y="600392"/>
                  </a:lnTo>
                  <a:lnTo>
                    <a:pt x="121015" y="585604"/>
                  </a:lnTo>
                  <a:lnTo>
                    <a:pt x="134024" y="585604"/>
                  </a:lnTo>
                  <a:lnTo>
                    <a:pt x="134024" y="570929"/>
                  </a:lnTo>
                  <a:lnTo>
                    <a:pt x="183422" y="570929"/>
                  </a:lnTo>
                  <a:lnTo>
                    <a:pt x="183422" y="556140"/>
                  </a:lnTo>
                  <a:lnTo>
                    <a:pt x="186910" y="556140"/>
                  </a:lnTo>
                  <a:lnTo>
                    <a:pt x="186910" y="541455"/>
                  </a:lnTo>
                  <a:lnTo>
                    <a:pt x="206896" y="541455"/>
                  </a:lnTo>
                  <a:lnTo>
                    <a:pt x="291551" y="541455"/>
                  </a:lnTo>
                  <a:lnTo>
                    <a:pt x="291551" y="526582"/>
                  </a:lnTo>
                  <a:lnTo>
                    <a:pt x="304466" y="526582"/>
                  </a:lnTo>
                  <a:lnTo>
                    <a:pt x="304466" y="511803"/>
                  </a:lnTo>
                  <a:lnTo>
                    <a:pt x="342080" y="511803"/>
                  </a:lnTo>
                  <a:lnTo>
                    <a:pt x="342080" y="496836"/>
                  </a:lnTo>
                  <a:lnTo>
                    <a:pt x="486692" y="496836"/>
                  </a:lnTo>
                  <a:lnTo>
                    <a:pt x="486692" y="481963"/>
                  </a:lnTo>
                  <a:lnTo>
                    <a:pt x="551267" y="481963"/>
                  </a:lnTo>
                  <a:lnTo>
                    <a:pt x="551267" y="467184"/>
                  </a:lnTo>
                  <a:lnTo>
                    <a:pt x="685320" y="467184"/>
                  </a:lnTo>
                  <a:lnTo>
                    <a:pt x="685320" y="452311"/>
                  </a:lnTo>
                  <a:lnTo>
                    <a:pt x="751215" y="452311"/>
                  </a:lnTo>
                  <a:lnTo>
                    <a:pt x="751215" y="437532"/>
                  </a:lnTo>
                  <a:lnTo>
                    <a:pt x="781759" y="437532"/>
                  </a:lnTo>
                  <a:lnTo>
                    <a:pt x="781759" y="422565"/>
                  </a:lnTo>
                  <a:lnTo>
                    <a:pt x="841715" y="422565"/>
                  </a:lnTo>
                  <a:lnTo>
                    <a:pt x="860475" y="422565"/>
                  </a:lnTo>
                  <a:lnTo>
                    <a:pt x="863963" y="422565"/>
                  </a:lnTo>
                  <a:lnTo>
                    <a:pt x="866320" y="422565"/>
                  </a:lnTo>
                  <a:lnTo>
                    <a:pt x="872259" y="422565"/>
                  </a:lnTo>
                  <a:lnTo>
                    <a:pt x="873390" y="422565"/>
                  </a:lnTo>
                  <a:lnTo>
                    <a:pt x="886306" y="422565"/>
                  </a:lnTo>
                  <a:lnTo>
                    <a:pt x="886306" y="406750"/>
                  </a:lnTo>
                  <a:lnTo>
                    <a:pt x="899315" y="406750"/>
                  </a:lnTo>
                  <a:lnTo>
                    <a:pt x="905160" y="406750"/>
                  </a:lnTo>
                  <a:lnTo>
                    <a:pt x="936835" y="406750"/>
                  </a:lnTo>
                  <a:lnTo>
                    <a:pt x="1014420" y="406750"/>
                  </a:lnTo>
                  <a:lnTo>
                    <a:pt x="1023847" y="406750"/>
                  </a:lnTo>
                  <a:lnTo>
                    <a:pt x="1023847" y="390183"/>
                  </a:lnTo>
                  <a:lnTo>
                    <a:pt x="1024978" y="390183"/>
                  </a:lnTo>
                  <a:lnTo>
                    <a:pt x="1034499" y="390183"/>
                  </a:lnTo>
                  <a:lnTo>
                    <a:pt x="1060235" y="390183"/>
                  </a:lnTo>
                  <a:lnTo>
                    <a:pt x="1087291" y="390183"/>
                  </a:lnTo>
                  <a:lnTo>
                    <a:pt x="1087291" y="373239"/>
                  </a:lnTo>
                  <a:lnTo>
                    <a:pt x="1101432" y="373239"/>
                  </a:lnTo>
                  <a:lnTo>
                    <a:pt x="1101432" y="356107"/>
                  </a:lnTo>
                  <a:lnTo>
                    <a:pt x="1102563" y="356107"/>
                  </a:lnTo>
                  <a:lnTo>
                    <a:pt x="1104920" y="356107"/>
                  </a:lnTo>
                  <a:lnTo>
                    <a:pt x="1109727" y="356107"/>
                  </a:lnTo>
                  <a:lnTo>
                    <a:pt x="1110859" y="356107"/>
                  </a:lnTo>
                  <a:lnTo>
                    <a:pt x="1129619" y="356107"/>
                  </a:lnTo>
                  <a:lnTo>
                    <a:pt x="1135558" y="356107"/>
                  </a:lnTo>
                  <a:lnTo>
                    <a:pt x="1135558" y="337845"/>
                  </a:lnTo>
                  <a:lnTo>
                    <a:pt x="1143759" y="337845"/>
                  </a:lnTo>
                  <a:lnTo>
                    <a:pt x="1168458" y="337845"/>
                  </a:lnTo>
                  <a:lnTo>
                    <a:pt x="1216631" y="337845"/>
                  </a:lnTo>
                  <a:lnTo>
                    <a:pt x="1216631" y="319206"/>
                  </a:lnTo>
                  <a:lnTo>
                    <a:pt x="1251888" y="319206"/>
                  </a:lnTo>
                  <a:lnTo>
                    <a:pt x="1251888" y="300568"/>
                  </a:lnTo>
                  <a:lnTo>
                    <a:pt x="1254150" y="300568"/>
                  </a:lnTo>
                  <a:lnTo>
                    <a:pt x="1257827" y="300568"/>
                  </a:lnTo>
                  <a:lnTo>
                    <a:pt x="1273099" y="300568"/>
                  </a:lnTo>
                  <a:lnTo>
                    <a:pt x="1275361" y="300568"/>
                  </a:lnTo>
                  <a:lnTo>
                    <a:pt x="1294215" y="300568"/>
                  </a:lnTo>
                  <a:lnTo>
                    <a:pt x="1295347" y="300568"/>
                  </a:lnTo>
                  <a:lnTo>
                    <a:pt x="1323534" y="300568"/>
                  </a:lnTo>
                  <a:lnTo>
                    <a:pt x="1344839" y="300568"/>
                  </a:lnTo>
                  <a:lnTo>
                    <a:pt x="1370575" y="300568"/>
                  </a:lnTo>
                  <a:lnTo>
                    <a:pt x="1398762" y="300568"/>
                  </a:lnTo>
                  <a:lnTo>
                    <a:pt x="1416390" y="300568"/>
                  </a:lnTo>
                  <a:lnTo>
                    <a:pt x="1428174" y="300568"/>
                  </a:lnTo>
                  <a:lnTo>
                    <a:pt x="1446934" y="300568"/>
                  </a:lnTo>
                  <a:lnTo>
                    <a:pt x="1550444" y="300568"/>
                  </a:lnTo>
                  <a:lnTo>
                    <a:pt x="1552895" y="300568"/>
                  </a:lnTo>
                  <a:lnTo>
                    <a:pt x="1572786" y="300568"/>
                  </a:lnTo>
                  <a:lnTo>
                    <a:pt x="1577499" y="300568"/>
                  </a:lnTo>
                  <a:lnTo>
                    <a:pt x="1630385" y="300568"/>
                  </a:lnTo>
                  <a:lnTo>
                    <a:pt x="1645657" y="300568"/>
                  </a:lnTo>
                  <a:lnTo>
                    <a:pt x="1645657" y="275717"/>
                  </a:lnTo>
                  <a:lnTo>
                    <a:pt x="1648014" y="275717"/>
                  </a:lnTo>
                  <a:lnTo>
                    <a:pt x="1649145" y="275717"/>
                  </a:lnTo>
                  <a:lnTo>
                    <a:pt x="1656215" y="275717"/>
                  </a:lnTo>
                  <a:lnTo>
                    <a:pt x="1663286" y="275717"/>
                  </a:lnTo>
                  <a:lnTo>
                    <a:pt x="1716266" y="275717"/>
                  </a:lnTo>
                  <a:lnTo>
                    <a:pt x="1716266" y="248983"/>
                  </a:lnTo>
                  <a:lnTo>
                    <a:pt x="1717397" y="248983"/>
                  </a:lnTo>
                  <a:lnTo>
                    <a:pt x="1717397" y="222155"/>
                  </a:lnTo>
                  <a:lnTo>
                    <a:pt x="1729087" y="222155"/>
                  </a:lnTo>
                  <a:lnTo>
                    <a:pt x="1736157" y="222155"/>
                  </a:lnTo>
                  <a:lnTo>
                    <a:pt x="1767926" y="222155"/>
                  </a:lnTo>
                  <a:lnTo>
                    <a:pt x="1784330" y="222155"/>
                  </a:lnTo>
                  <a:lnTo>
                    <a:pt x="1813742" y="222155"/>
                  </a:lnTo>
                  <a:lnTo>
                    <a:pt x="1850225" y="222155"/>
                  </a:lnTo>
                  <a:lnTo>
                    <a:pt x="1850225" y="192220"/>
                  </a:lnTo>
                  <a:lnTo>
                    <a:pt x="1851450" y="192220"/>
                  </a:lnTo>
                  <a:lnTo>
                    <a:pt x="1860783" y="192220"/>
                  </a:lnTo>
                  <a:lnTo>
                    <a:pt x="1868985" y="192220"/>
                  </a:lnTo>
                  <a:lnTo>
                    <a:pt x="1870210" y="192220"/>
                  </a:lnTo>
                  <a:lnTo>
                    <a:pt x="1874830" y="192220"/>
                  </a:lnTo>
                  <a:lnTo>
                    <a:pt x="1887839" y="192220"/>
                  </a:lnTo>
                  <a:lnTo>
                    <a:pt x="1891327" y="192220"/>
                  </a:lnTo>
                  <a:lnTo>
                    <a:pt x="1899623" y="192220"/>
                  </a:lnTo>
                  <a:lnTo>
                    <a:pt x="1943082" y="192220"/>
                  </a:lnTo>
                  <a:lnTo>
                    <a:pt x="1995873" y="192220"/>
                  </a:lnTo>
                  <a:lnTo>
                    <a:pt x="1995873" y="152966"/>
                  </a:lnTo>
                  <a:lnTo>
                    <a:pt x="2048853" y="152966"/>
                  </a:lnTo>
                  <a:lnTo>
                    <a:pt x="2048853" y="113807"/>
                  </a:lnTo>
                  <a:lnTo>
                    <a:pt x="2107678" y="113807"/>
                  </a:lnTo>
                  <a:lnTo>
                    <a:pt x="2139353" y="113807"/>
                  </a:lnTo>
                  <a:lnTo>
                    <a:pt x="2146330" y="113807"/>
                  </a:lnTo>
                  <a:lnTo>
                    <a:pt x="2150006" y="113807"/>
                  </a:lnTo>
                  <a:lnTo>
                    <a:pt x="2155851" y="113807"/>
                  </a:lnTo>
                  <a:lnTo>
                    <a:pt x="2179324" y="113807"/>
                  </a:lnTo>
                  <a:lnTo>
                    <a:pt x="2179324" y="62504"/>
                  </a:lnTo>
                  <a:lnTo>
                    <a:pt x="2211094" y="62504"/>
                  </a:lnTo>
                  <a:lnTo>
                    <a:pt x="2227497" y="62504"/>
                  </a:lnTo>
                  <a:lnTo>
                    <a:pt x="2258040" y="62504"/>
                  </a:lnTo>
                  <a:lnTo>
                    <a:pt x="2289810" y="62504"/>
                  </a:lnTo>
                  <a:lnTo>
                    <a:pt x="2340339" y="62504"/>
                  </a:lnTo>
                  <a:lnTo>
                    <a:pt x="2340339" y="0"/>
                  </a:lnTo>
                  <a:lnTo>
                    <a:pt x="2345052" y="0"/>
                  </a:lnTo>
                  <a:lnTo>
                    <a:pt x="2369657" y="0"/>
                  </a:lnTo>
                  <a:lnTo>
                    <a:pt x="2370883" y="0"/>
                  </a:lnTo>
                  <a:lnTo>
                    <a:pt x="2388606" y="0"/>
                  </a:lnTo>
                  <a:lnTo>
                    <a:pt x="2402746" y="0"/>
                  </a:lnTo>
                  <a:lnTo>
                    <a:pt x="2418018" y="0"/>
                  </a:lnTo>
                  <a:lnTo>
                    <a:pt x="2574225" y="0"/>
                  </a:lnTo>
                </a:path>
              </a:pathLst>
            </a:custGeom>
            <a:ln w="8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1028658" y="3744480"/>
              <a:ext cx="2574290" cy="694690"/>
            </a:xfrm>
            <a:custGeom>
              <a:avLst/>
              <a:gdLst/>
              <a:ahLst/>
              <a:cxnLst/>
              <a:rect l="l" t="t" r="r" b="b"/>
              <a:pathLst>
                <a:path w="2574290" h="694689">
                  <a:moveTo>
                    <a:pt x="0" y="694225"/>
                  </a:moveTo>
                  <a:lnTo>
                    <a:pt x="22389" y="694225"/>
                  </a:lnTo>
                  <a:lnTo>
                    <a:pt x="22389" y="677572"/>
                  </a:lnTo>
                  <a:lnTo>
                    <a:pt x="25886" y="677572"/>
                  </a:lnTo>
                  <a:lnTo>
                    <a:pt x="25886" y="660807"/>
                  </a:lnTo>
                  <a:lnTo>
                    <a:pt x="31722" y="660807"/>
                  </a:lnTo>
                  <a:lnTo>
                    <a:pt x="31722" y="644155"/>
                  </a:lnTo>
                  <a:lnTo>
                    <a:pt x="36501" y="644155"/>
                  </a:lnTo>
                  <a:lnTo>
                    <a:pt x="36501" y="627503"/>
                  </a:lnTo>
                  <a:lnTo>
                    <a:pt x="54083" y="627503"/>
                  </a:lnTo>
                  <a:lnTo>
                    <a:pt x="54083" y="610851"/>
                  </a:lnTo>
                  <a:lnTo>
                    <a:pt x="67092" y="610851"/>
                  </a:lnTo>
                  <a:lnTo>
                    <a:pt x="67092" y="594198"/>
                  </a:lnTo>
                  <a:lnTo>
                    <a:pt x="98767" y="594198"/>
                  </a:lnTo>
                  <a:lnTo>
                    <a:pt x="98767" y="577546"/>
                  </a:lnTo>
                  <a:lnTo>
                    <a:pt x="273922" y="577546"/>
                  </a:lnTo>
                  <a:lnTo>
                    <a:pt x="273922" y="560894"/>
                  </a:lnTo>
                  <a:lnTo>
                    <a:pt x="414951" y="560894"/>
                  </a:lnTo>
                  <a:lnTo>
                    <a:pt x="414951" y="544279"/>
                  </a:lnTo>
                  <a:lnTo>
                    <a:pt x="479527" y="544279"/>
                  </a:lnTo>
                  <a:lnTo>
                    <a:pt x="479527" y="527430"/>
                  </a:lnTo>
                  <a:lnTo>
                    <a:pt x="575966" y="527430"/>
                  </a:lnTo>
                  <a:lnTo>
                    <a:pt x="598308" y="527430"/>
                  </a:lnTo>
                  <a:lnTo>
                    <a:pt x="598308" y="510674"/>
                  </a:lnTo>
                  <a:lnTo>
                    <a:pt x="698235" y="510674"/>
                  </a:lnTo>
                  <a:lnTo>
                    <a:pt x="698235" y="493824"/>
                  </a:lnTo>
                  <a:lnTo>
                    <a:pt x="699367" y="493824"/>
                  </a:lnTo>
                  <a:lnTo>
                    <a:pt x="699367" y="476974"/>
                  </a:lnTo>
                  <a:lnTo>
                    <a:pt x="745276" y="476974"/>
                  </a:lnTo>
                  <a:lnTo>
                    <a:pt x="745276" y="460124"/>
                  </a:lnTo>
                  <a:lnTo>
                    <a:pt x="748859" y="460124"/>
                  </a:lnTo>
                  <a:lnTo>
                    <a:pt x="748859" y="443274"/>
                  </a:lnTo>
                  <a:lnTo>
                    <a:pt x="758192" y="443274"/>
                  </a:lnTo>
                  <a:lnTo>
                    <a:pt x="758192" y="426518"/>
                  </a:lnTo>
                  <a:lnTo>
                    <a:pt x="815791" y="426518"/>
                  </a:lnTo>
                  <a:lnTo>
                    <a:pt x="815791" y="409668"/>
                  </a:lnTo>
                  <a:lnTo>
                    <a:pt x="840490" y="409668"/>
                  </a:lnTo>
                  <a:lnTo>
                    <a:pt x="860475" y="409668"/>
                  </a:lnTo>
                  <a:lnTo>
                    <a:pt x="896958" y="409668"/>
                  </a:lnTo>
                  <a:lnTo>
                    <a:pt x="899315" y="409668"/>
                  </a:lnTo>
                  <a:lnTo>
                    <a:pt x="960402" y="409668"/>
                  </a:lnTo>
                  <a:lnTo>
                    <a:pt x="979162" y="409668"/>
                  </a:lnTo>
                  <a:lnTo>
                    <a:pt x="1018002" y="409668"/>
                  </a:lnTo>
                  <a:lnTo>
                    <a:pt x="1028466" y="409668"/>
                  </a:lnTo>
                  <a:lnTo>
                    <a:pt x="1034499" y="409668"/>
                  </a:lnTo>
                  <a:lnTo>
                    <a:pt x="1034499" y="390842"/>
                  </a:lnTo>
                  <a:lnTo>
                    <a:pt x="1039119" y="390842"/>
                  </a:lnTo>
                  <a:lnTo>
                    <a:pt x="1039119" y="372109"/>
                  </a:lnTo>
                  <a:lnTo>
                    <a:pt x="1059104" y="372109"/>
                  </a:lnTo>
                  <a:lnTo>
                    <a:pt x="1059104" y="353283"/>
                  </a:lnTo>
                  <a:lnTo>
                    <a:pt x="1060235" y="353283"/>
                  </a:lnTo>
                  <a:lnTo>
                    <a:pt x="1087291" y="353283"/>
                  </a:lnTo>
                  <a:lnTo>
                    <a:pt x="1100206" y="353283"/>
                  </a:lnTo>
                  <a:lnTo>
                    <a:pt x="1100206" y="334079"/>
                  </a:lnTo>
                  <a:lnTo>
                    <a:pt x="1102563" y="334079"/>
                  </a:lnTo>
                  <a:lnTo>
                    <a:pt x="1104920" y="334079"/>
                  </a:lnTo>
                  <a:lnTo>
                    <a:pt x="1106145" y="334079"/>
                  </a:lnTo>
                  <a:lnTo>
                    <a:pt x="1146116" y="334079"/>
                  </a:lnTo>
                  <a:lnTo>
                    <a:pt x="1146116" y="313935"/>
                  </a:lnTo>
                  <a:lnTo>
                    <a:pt x="1184861" y="313935"/>
                  </a:lnTo>
                  <a:lnTo>
                    <a:pt x="1184861" y="293884"/>
                  </a:lnTo>
                  <a:lnTo>
                    <a:pt x="1201359" y="293884"/>
                  </a:lnTo>
                  <a:lnTo>
                    <a:pt x="1230771" y="293884"/>
                  </a:lnTo>
                  <a:lnTo>
                    <a:pt x="1238878" y="293884"/>
                  </a:lnTo>
                  <a:lnTo>
                    <a:pt x="1247174" y="293884"/>
                  </a:lnTo>
                  <a:lnTo>
                    <a:pt x="1275361" y="293884"/>
                  </a:lnTo>
                  <a:lnTo>
                    <a:pt x="1281206" y="293884"/>
                  </a:lnTo>
                  <a:lnTo>
                    <a:pt x="1302417" y="293884"/>
                  </a:lnTo>
                  <a:lnTo>
                    <a:pt x="1304774" y="293884"/>
                  </a:lnTo>
                  <a:lnTo>
                    <a:pt x="1314201" y="293884"/>
                  </a:lnTo>
                  <a:lnTo>
                    <a:pt x="1361242" y="293884"/>
                  </a:lnTo>
                  <a:lnTo>
                    <a:pt x="1371706" y="293884"/>
                  </a:lnTo>
                  <a:lnTo>
                    <a:pt x="1371706" y="270351"/>
                  </a:lnTo>
                  <a:lnTo>
                    <a:pt x="1384715" y="270351"/>
                  </a:lnTo>
                  <a:lnTo>
                    <a:pt x="1384715" y="223190"/>
                  </a:lnTo>
                  <a:lnTo>
                    <a:pt x="1392917" y="223190"/>
                  </a:lnTo>
                  <a:lnTo>
                    <a:pt x="1409414" y="223190"/>
                  </a:lnTo>
                  <a:lnTo>
                    <a:pt x="1409414" y="199186"/>
                  </a:lnTo>
                  <a:lnTo>
                    <a:pt x="1410546" y="199186"/>
                  </a:lnTo>
                  <a:lnTo>
                    <a:pt x="1436470" y="199186"/>
                  </a:lnTo>
                  <a:lnTo>
                    <a:pt x="1449385" y="199186"/>
                  </a:lnTo>
                  <a:lnTo>
                    <a:pt x="1485774" y="199186"/>
                  </a:lnTo>
                  <a:lnTo>
                    <a:pt x="1485774" y="173676"/>
                  </a:lnTo>
                  <a:lnTo>
                    <a:pt x="1538754" y="173676"/>
                  </a:lnTo>
                  <a:lnTo>
                    <a:pt x="1542242" y="173676"/>
                  </a:lnTo>
                  <a:lnTo>
                    <a:pt x="1545730" y="173676"/>
                  </a:lnTo>
                  <a:lnTo>
                    <a:pt x="1557514" y="173676"/>
                  </a:lnTo>
                  <a:lnTo>
                    <a:pt x="1590414" y="173676"/>
                  </a:lnTo>
                  <a:lnTo>
                    <a:pt x="1631611" y="173676"/>
                  </a:lnTo>
                  <a:lnTo>
                    <a:pt x="1650371" y="173676"/>
                  </a:lnTo>
                  <a:lnTo>
                    <a:pt x="1654990" y="173676"/>
                  </a:lnTo>
                  <a:lnTo>
                    <a:pt x="1654990" y="144118"/>
                  </a:lnTo>
                  <a:lnTo>
                    <a:pt x="1718623" y="144118"/>
                  </a:lnTo>
                  <a:lnTo>
                    <a:pt x="1720885" y="144118"/>
                  </a:lnTo>
                  <a:lnTo>
                    <a:pt x="1726730" y="144118"/>
                  </a:lnTo>
                  <a:lnTo>
                    <a:pt x="1751429" y="144118"/>
                  </a:lnTo>
                  <a:lnTo>
                    <a:pt x="1786686" y="144118"/>
                  </a:lnTo>
                  <a:lnTo>
                    <a:pt x="1814873" y="144118"/>
                  </a:lnTo>
                  <a:lnTo>
                    <a:pt x="1867853" y="144118"/>
                  </a:lnTo>
                  <a:lnTo>
                    <a:pt x="1874830" y="144118"/>
                  </a:lnTo>
                  <a:lnTo>
                    <a:pt x="1874830" y="107218"/>
                  </a:lnTo>
                  <a:lnTo>
                    <a:pt x="1906599" y="107218"/>
                  </a:lnTo>
                  <a:lnTo>
                    <a:pt x="1973625" y="107218"/>
                  </a:lnTo>
                  <a:lnTo>
                    <a:pt x="1998230" y="107218"/>
                  </a:lnTo>
                  <a:lnTo>
                    <a:pt x="1999550" y="107218"/>
                  </a:lnTo>
                  <a:lnTo>
                    <a:pt x="2146330" y="107218"/>
                  </a:lnTo>
                  <a:lnTo>
                    <a:pt x="2153494" y="107218"/>
                  </a:lnTo>
                  <a:lnTo>
                    <a:pt x="2176873" y="107218"/>
                  </a:lnTo>
                  <a:lnTo>
                    <a:pt x="2220426" y="107218"/>
                  </a:lnTo>
                  <a:lnTo>
                    <a:pt x="2222877" y="107218"/>
                  </a:lnTo>
                  <a:lnTo>
                    <a:pt x="2238149" y="107218"/>
                  </a:lnTo>
                  <a:lnTo>
                    <a:pt x="2288678" y="107218"/>
                  </a:lnTo>
                  <a:lnTo>
                    <a:pt x="2319222" y="107218"/>
                  </a:lnTo>
                  <a:lnTo>
                    <a:pt x="2333269" y="107218"/>
                  </a:lnTo>
                  <a:lnTo>
                    <a:pt x="2372108" y="107218"/>
                  </a:lnTo>
                  <a:lnTo>
                    <a:pt x="2377953" y="107218"/>
                  </a:lnTo>
                  <a:lnTo>
                    <a:pt x="2379178" y="107218"/>
                  </a:lnTo>
                  <a:lnTo>
                    <a:pt x="2413210" y="107218"/>
                  </a:lnTo>
                  <a:lnTo>
                    <a:pt x="2452050" y="107218"/>
                  </a:lnTo>
                  <a:lnTo>
                    <a:pt x="2492021" y="107218"/>
                  </a:lnTo>
                  <a:lnTo>
                    <a:pt x="2524921" y="107218"/>
                  </a:lnTo>
                  <a:lnTo>
                    <a:pt x="2544907" y="107218"/>
                  </a:lnTo>
                  <a:lnTo>
                    <a:pt x="2544907" y="0"/>
                  </a:lnTo>
                  <a:lnTo>
                    <a:pt x="2574225" y="0"/>
                  </a:lnTo>
                </a:path>
              </a:pathLst>
            </a:custGeom>
            <a:ln w="81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931389" y="2612242"/>
              <a:ext cx="38100" cy="1886585"/>
            </a:xfrm>
            <a:custGeom>
              <a:avLst/>
              <a:gdLst/>
              <a:ahLst/>
              <a:cxnLst/>
              <a:rect l="l" t="t" r="r" b="b"/>
              <a:pathLst>
                <a:path w="38100" h="1886585">
                  <a:moveTo>
                    <a:pt x="37670" y="1885964"/>
                  </a:moveTo>
                  <a:lnTo>
                    <a:pt x="37670" y="0"/>
                  </a:lnTo>
                </a:path>
                <a:path w="38100" h="1886585">
                  <a:moveTo>
                    <a:pt x="37670" y="1826340"/>
                  </a:moveTo>
                  <a:lnTo>
                    <a:pt x="0" y="1826340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863099" y="4407471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4" h="66675">
                  <a:moveTo>
                    <a:pt x="24774" y="0"/>
                  </a:moveTo>
                  <a:lnTo>
                    <a:pt x="16525" y="0"/>
                  </a:lnTo>
                  <a:lnTo>
                    <a:pt x="12585" y="1280"/>
                  </a:lnTo>
                  <a:lnTo>
                    <a:pt x="6325" y="6372"/>
                  </a:lnTo>
                  <a:lnTo>
                    <a:pt x="3968" y="9997"/>
                  </a:lnTo>
                  <a:lnTo>
                    <a:pt x="791" y="19391"/>
                  </a:lnTo>
                  <a:lnTo>
                    <a:pt x="0" y="25585"/>
                  </a:lnTo>
                  <a:lnTo>
                    <a:pt x="0" y="33295"/>
                  </a:lnTo>
                  <a:lnTo>
                    <a:pt x="14979" y="66534"/>
                  </a:lnTo>
                  <a:lnTo>
                    <a:pt x="26047" y="66534"/>
                  </a:lnTo>
                  <a:lnTo>
                    <a:pt x="30006" y="65253"/>
                  </a:lnTo>
                  <a:lnTo>
                    <a:pt x="36265" y="60133"/>
                  </a:lnTo>
                  <a:lnTo>
                    <a:pt x="36376" y="59963"/>
                  </a:lnTo>
                  <a:lnTo>
                    <a:pt x="17590" y="59963"/>
                  </a:lnTo>
                  <a:lnTo>
                    <a:pt x="14491" y="58183"/>
                  </a:lnTo>
                  <a:lnTo>
                    <a:pt x="9483" y="51106"/>
                  </a:lnTo>
                  <a:lnTo>
                    <a:pt x="8229" y="43988"/>
                  </a:lnTo>
                  <a:lnTo>
                    <a:pt x="8235" y="22564"/>
                  </a:lnTo>
                  <a:lnTo>
                    <a:pt x="9615" y="15259"/>
                  </a:lnTo>
                  <a:lnTo>
                    <a:pt x="12368" y="11286"/>
                  </a:lnTo>
                  <a:lnTo>
                    <a:pt x="14564" y="8180"/>
                  </a:lnTo>
                  <a:lnTo>
                    <a:pt x="17506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4" y="0"/>
                  </a:lnTo>
                  <a:close/>
                </a:path>
                <a:path w="42544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7"/>
                  </a:lnTo>
                  <a:lnTo>
                    <a:pt x="33060" y="15438"/>
                  </a:lnTo>
                  <a:lnTo>
                    <a:pt x="34314" y="22564"/>
                  </a:lnTo>
                  <a:lnTo>
                    <a:pt x="34309" y="43988"/>
                  </a:lnTo>
                  <a:lnTo>
                    <a:pt x="33060" y="51067"/>
                  </a:lnTo>
                  <a:lnTo>
                    <a:pt x="28027" y="58193"/>
                  </a:lnTo>
                  <a:lnTo>
                    <a:pt x="24953" y="59963"/>
                  </a:lnTo>
                  <a:lnTo>
                    <a:pt x="36376" y="59963"/>
                  </a:lnTo>
                  <a:lnTo>
                    <a:pt x="38622" y="56499"/>
                  </a:lnTo>
                  <a:lnTo>
                    <a:pt x="41761" y="47104"/>
                  </a:lnTo>
                  <a:lnTo>
                    <a:pt x="42438" y="41834"/>
                  </a:lnTo>
                  <a:lnTo>
                    <a:pt x="42435" y="25585"/>
                  </a:lnTo>
                  <a:lnTo>
                    <a:pt x="42063" y="21697"/>
                  </a:lnTo>
                  <a:lnTo>
                    <a:pt x="40102" y="14083"/>
                  </a:lnTo>
                  <a:lnTo>
                    <a:pt x="38754" y="10853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931389" y="426193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17199" y="4230867"/>
              <a:ext cx="88508" cy="66495"/>
            </a:xfrm>
            <a:prstGeom prst="rect">
              <a:avLst/>
            </a:prstGeom>
          </p:spPr>
        </p:pic>
        <p:sp>
          <p:nvSpPr>
            <p:cNvPr id="10" name="object 10" descr=""/>
            <p:cNvSpPr/>
            <p:nvPr/>
          </p:nvSpPr>
          <p:spPr>
            <a:xfrm>
              <a:off x="931389" y="4085338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09977" y="4054178"/>
              <a:ext cx="95729" cy="66553"/>
            </a:xfrm>
            <a:prstGeom prst="rect">
              <a:avLst/>
            </a:prstGeom>
          </p:spPr>
        </p:pic>
        <p:sp>
          <p:nvSpPr>
            <p:cNvPr id="12" name="object 12" descr=""/>
            <p:cNvSpPr/>
            <p:nvPr/>
          </p:nvSpPr>
          <p:spPr>
            <a:xfrm>
              <a:off x="931389" y="390855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11099" y="3877396"/>
              <a:ext cx="94607" cy="66553"/>
            </a:xfrm>
            <a:prstGeom prst="rect">
              <a:avLst/>
            </a:prstGeom>
          </p:spPr>
        </p:pic>
        <p:sp>
          <p:nvSpPr>
            <p:cNvPr id="14" name="object 14" descr=""/>
            <p:cNvSpPr/>
            <p:nvPr/>
          </p:nvSpPr>
          <p:spPr>
            <a:xfrm>
              <a:off x="931389" y="373186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08431" y="3700801"/>
              <a:ext cx="97275" cy="66459"/>
            </a:xfrm>
            <a:prstGeom prst="rect">
              <a:avLst/>
            </a:prstGeom>
          </p:spPr>
        </p:pic>
        <p:sp>
          <p:nvSpPr>
            <p:cNvPr id="16" name="object 16" descr=""/>
            <p:cNvSpPr/>
            <p:nvPr/>
          </p:nvSpPr>
          <p:spPr>
            <a:xfrm>
              <a:off x="931389" y="355527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11062" y="3524114"/>
              <a:ext cx="94643" cy="66551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931389" y="337858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10703" y="3347425"/>
              <a:ext cx="95003" cy="66551"/>
            </a:xfrm>
            <a:prstGeom prst="rect">
              <a:avLst/>
            </a:prstGeom>
          </p:spPr>
        </p:pic>
        <p:sp>
          <p:nvSpPr>
            <p:cNvPr id="20" name="object 20" descr=""/>
            <p:cNvSpPr/>
            <p:nvPr/>
          </p:nvSpPr>
          <p:spPr>
            <a:xfrm>
              <a:off x="931389" y="320180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811590" y="3170736"/>
              <a:ext cx="94127" cy="66551"/>
            </a:xfrm>
            <a:prstGeom prst="rect">
              <a:avLst/>
            </a:prstGeom>
          </p:spPr>
        </p:pic>
        <p:sp>
          <p:nvSpPr>
            <p:cNvPr id="22" name="object 22" descr=""/>
            <p:cNvSpPr/>
            <p:nvPr/>
          </p:nvSpPr>
          <p:spPr>
            <a:xfrm>
              <a:off x="931389" y="302520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0967" y="2994047"/>
              <a:ext cx="94740" cy="66551"/>
            </a:xfrm>
            <a:prstGeom prst="rect">
              <a:avLst/>
            </a:prstGeom>
          </p:spPr>
        </p:pic>
        <p:sp>
          <p:nvSpPr>
            <p:cNvPr id="24" name="object 24" descr=""/>
            <p:cNvSpPr/>
            <p:nvPr/>
          </p:nvSpPr>
          <p:spPr>
            <a:xfrm>
              <a:off x="931389" y="284851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5" name="object 25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1062" y="2817453"/>
              <a:ext cx="94645" cy="66459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931389" y="2671923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765161" y="2640764"/>
              <a:ext cx="140723" cy="66553"/>
            </a:xfrm>
            <a:prstGeom prst="rect">
              <a:avLst/>
            </a:prstGeom>
          </p:spPr>
        </p:pic>
        <p:pic>
          <p:nvPicPr>
            <p:cNvPr id="28" name="object 28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99072" y="3055611"/>
              <a:ext cx="67479" cy="993296"/>
            </a:xfrm>
            <a:prstGeom prst="rect">
              <a:avLst/>
            </a:prstGeom>
          </p:spPr>
        </p:pic>
        <p:pic>
          <p:nvPicPr>
            <p:cNvPr id="29" name="object 29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93305" y="2991788"/>
              <a:ext cx="85550" cy="1128378"/>
            </a:xfrm>
            <a:prstGeom prst="rect">
              <a:avLst/>
            </a:prstGeom>
          </p:spPr>
        </p:pic>
        <p:pic>
          <p:nvPicPr>
            <p:cNvPr id="30" name="object 30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389120" y="5042797"/>
              <a:ext cx="141594" cy="66534"/>
            </a:xfrm>
            <a:prstGeom prst="rect">
              <a:avLst/>
            </a:prstGeom>
          </p:spPr>
        </p:pic>
        <p:pic>
          <p:nvPicPr>
            <p:cNvPr id="31" name="object 31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1837945" y="5042797"/>
              <a:ext cx="95119" cy="66534"/>
            </a:xfrm>
            <a:prstGeom prst="rect">
              <a:avLst/>
            </a:prstGeom>
          </p:spPr>
        </p:pic>
        <p:pic>
          <p:nvPicPr>
            <p:cNvPr id="32" name="object 32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2266688" y="5042797"/>
              <a:ext cx="95402" cy="66534"/>
            </a:xfrm>
            <a:prstGeom prst="rect">
              <a:avLst/>
            </a:prstGeom>
          </p:spPr>
        </p:pic>
        <p:pic>
          <p:nvPicPr>
            <p:cNvPr id="33" name="object 33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2696091" y="5042797"/>
              <a:ext cx="94632" cy="66534"/>
            </a:xfrm>
            <a:prstGeom prst="rect">
              <a:avLst/>
            </a:prstGeom>
          </p:spPr>
        </p:pic>
        <p:pic>
          <p:nvPicPr>
            <p:cNvPr id="34" name="object 34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24081" y="5042797"/>
              <a:ext cx="96156" cy="66534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563761" y="5042797"/>
              <a:ext cx="76264" cy="65422"/>
            </a:xfrm>
            <a:prstGeom prst="rect">
              <a:avLst/>
            </a:prstGeom>
          </p:spPr>
        </p:pic>
        <p:pic>
          <p:nvPicPr>
            <p:cNvPr id="36" name="object 36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409012" y="4936135"/>
              <a:ext cx="94929" cy="66532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837849" y="4936135"/>
              <a:ext cx="95120" cy="66532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2266688" y="4936135"/>
              <a:ext cx="94648" cy="66532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2693452" y="4936135"/>
              <a:ext cx="85031" cy="65422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296069" y="4829736"/>
              <a:ext cx="804959" cy="279595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3124081" y="4936135"/>
              <a:ext cx="96061" cy="65422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3560367" y="4936135"/>
              <a:ext cx="88500" cy="66532"/>
            </a:xfrm>
            <a:prstGeom prst="rect">
              <a:avLst/>
            </a:prstGeom>
          </p:spPr>
        </p:pic>
        <p:sp>
          <p:nvSpPr>
            <p:cNvPr id="43" name="object 43" descr=""/>
            <p:cNvSpPr/>
            <p:nvPr/>
          </p:nvSpPr>
          <p:spPr>
            <a:xfrm>
              <a:off x="969059" y="4498207"/>
              <a:ext cx="2694305" cy="38100"/>
            </a:xfrm>
            <a:custGeom>
              <a:avLst/>
              <a:gdLst/>
              <a:ahLst/>
              <a:cxnLst/>
              <a:rect l="l" t="t" r="r" b="b"/>
              <a:pathLst>
                <a:path w="2694304" h="38100">
                  <a:moveTo>
                    <a:pt x="0" y="0"/>
                  </a:moveTo>
                  <a:lnTo>
                    <a:pt x="2693685" y="0"/>
                  </a:lnTo>
                </a:path>
                <a:path w="2694304" h="38100">
                  <a:moveTo>
                    <a:pt x="59711" y="0"/>
                  </a:moveTo>
                  <a:lnTo>
                    <a:pt x="59711" y="37615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 descr=""/>
            <p:cNvSpPr/>
            <p:nvPr/>
          </p:nvSpPr>
          <p:spPr>
            <a:xfrm>
              <a:off x="1005957" y="4571659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4" h="66675">
                  <a:moveTo>
                    <a:pt x="24774" y="0"/>
                  </a:moveTo>
                  <a:lnTo>
                    <a:pt x="16525" y="0"/>
                  </a:lnTo>
                  <a:lnTo>
                    <a:pt x="12585" y="1280"/>
                  </a:lnTo>
                  <a:lnTo>
                    <a:pt x="6325" y="6372"/>
                  </a:lnTo>
                  <a:lnTo>
                    <a:pt x="3968" y="9997"/>
                  </a:lnTo>
                  <a:lnTo>
                    <a:pt x="791" y="19391"/>
                  </a:lnTo>
                  <a:lnTo>
                    <a:pt x="0" y="25585"/>
                  </a:lnTo>
                  <a:lnTo>
                    <a:pt x="0" y="33294"/>
                  </a:lnTo>
                  <a:lnTo>
                    <a:pt x="14979" y="66542"/>
                  </a:lnTo>
                  <a:lnTo>
                    <a:pt x="26056" y="66542"/>
                  </a:lnTo>
                  <a:lnTo>
                    <a:pt x="30006" y="65253"/>
                  </a:lnTo>
                  <a:lnTo>
                    <a:pt x="36265" y="60131"/>
                  </a:lnTo>
                  <a:lnTo>
                    <a:pt x="36375" y="59963"/>
                  </a:lnTo>
                  <a:lnTo>
                    <a:pt x="17591" y="59963"/>
                  </a:lnTo>
                  <a:lnTo>
                    <a:pt x="14492" y="58183"/>
                  </a:lnTo>
                  <a:lnTo>
                    <a:pt x="9483" y="51104"/>
                  </a:lnTo>
                  <a:lnTo>
                    <a:pt x="8229" y="43988"/>
                  </a:lnTo>
                  <a:lnTo>
                    <a:pt x="8235" y="22564"/>
                  </a:lnTo>
                  <a:lnTo>
                    <a:pt x="9615" y="15259"/>
                  </a:lnTo>
                  <a:lnTo>
                    <a:pt x="12368" y="11295"/>
                  </a:lnTo>
                  <a:lnTo>
                    <a:pt x="14564" y="8180"/>
                  </a:lnTo>
                  <a:lnTo>
                    <a:pt x="17506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4" y="0"/>
                  </a:lnTo>
                  <a:close/>
                </a:path>
                <a:path w="42544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7"/>
                  </a:lnTo>
                  <a:lnTo>
                    <a:pt x="33060" y="15438"/>
                  </a:lnTo>
                  <a:lnTo>
                    <a:pt x="34314" y="22564"/>
                  </a:lnTo>
                  <a:lnTo>
                    <a:pt x="34309" y="43988"/>
                  </a:lnTo>
                  <a:lnTo>
                    <a:pt x="33060" y="51066"/>
                  </a:lnTo>
                  <a:lnTo>
                    <a:pt x="28030" y="58192"/>
                  </a:lnTo>
                  <a:lnTo>
                    <a:pt x="24953" y="59963"/>
                  </a:lnTo>
                  <a:lnTo>
                    <a:pt x="36375" y="59963"/>
                  </a:lnTo>
                  <a:lnTo>
                    <a:pt x="38622" y="56498"/>
                  </a:lnTo>
                  <a:lnTo>
                    <a:pt x="41762" y="47104"/>
                  </a:lnTo>
                  <a:lnTo>
                    <a:pt x="42438" y="41833"/>
                  </a:lnTo>
                  <a:lnTo>
                    <a:pt x="42434" y="25585"/>
                  </a:lnTo>
                  <a:lnTo>
                    <a:pt x="42063" y="21697"/>
                  </a:lnTo>
                  <a:lnTo>
                    <a:pt x="40102" y="14081"/>
                  </a:lnTo>
                  <a:lnTo>
                    <a:pt x="38754" y="10853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5" name="object 45" descr=""/>
            <p:cNvSpPr/>
            <p:nvPr/>
          </p:nvSpPr>
          <p:spPr>
            <a:xfrm>
              <a:off x="1457844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6" name="object 46" descr=""/>
            <p:cNvSpPr/>
            <p:nvPr/>
          </p:nvSpPr>
          <p:spPr>
            <a:xfrm>
              <a:off x="1441159" y="4571659"/>
              <a:ext cx="24130" cy="66040"/>
            </a:xfrm>
            <a:custGeom>
              <a:avLst/>
              <a:gdLst/>
              <a:ahLst/>
              <a:cxnLst/>
              <a:rect l="l" t="t" r="r" b="b"/>
              <a:pathLst>
                <a:path w="24130" h="66039">
                  <a:moveTo>
                    <a:pt x="24038" y="0"/>
                  </a:moveTo>
                  <a:lnTo>
                    <a:pt x="18854" y="0"/>
                  </a:lnTo>
                  <a:lnTo>
                    <a:pt x="17439" y="2814"/>
                  </a:lnTo>
                  <a:lnTo>
                    <a:pt x="15082" y="5722"/>
                  </a:lnTo>
                  <a:lnTo>
                    <a:pt x="8389" y="11710"/>
                  </a:lnTo>
                  <a:lnTo>
                    <a:pt x="4525" y="14251"/>
                  </a:lnTo>
                  <a:lnTo>
                    <a:pt x="0" y="16360"/>
                  </a:lnTo>
                  <a:lnTo>
                    <a:pt x="0" y="24088"/>
                  </a:lnTo>
                  <a:lnTo>
                    <a:pt x="16026" y="14448"/>
                  </a:lnTo>
                  <a:lnTo>
                    <a:pt x="16026" y="65422"/>
                  </a:lnTo>
                  <a:lnTo>
                    <a:pt x="24038" y="65422"/>
                  </a:lnTo>
                  <a:lnTo>
                    <a:pt x="24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 descr=""/>
            <p:cNvSpPr/>
            <p:nvPr/>
          </p:nvSpPr>
          <p:spPr>
            <a:xfrm>
              <a:off x="1886777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 descr=""/>
            <p:cNvSpPr/>
            <p:nvPr/>
          </p:nvSpPr>
          <p:spPr>
            <a:xfrm>
              <a:off x="1862926" y="4571659"/>
              <a:ext cx="43180" cy="66040"/>
            </a:xfrm>
            <a:custGeom>
              <a:avLst/>
              <a:gdLst/>
              <a:ahLst/>
              <a:cxnLst/>
              <a:rect l="l" t="t" r="r" b="b"/>
              <a:pathLst>
                <a:path w="43180" h="66039">
                  <a:moveTo>
                    <a:pt x="28942" y="0"/>
                  </a:moveTo>
                  <a:lnTo>
                    <a:pt x="16497" y="0"/>
                  </a:lnTo>
                  <a:lnTo>
                    <a:pt x="11596" y="1609"/>
                  </a:lnTo>
                  <a:lnTo>
                    <a:pt x="4243" y="8039"/>
                  </a:lnTo>
                  <a:lnTo>
                    <a:pt x="2073" y="12717"/>
                  </a:lnTo>
                  <a:lnTo>
                    <a:pt x="1508" y="18845"/>
                  </a:lnTo>
                  <a:lnTo>
                    <a:pt x="9804" y="19692"/>
                  </a:lnTo>
                  <a:lnTo>
                    <a:pt x="9804" y="15607"/>
                  </a:lnTo>
                  <a:lnTo>
                    <a:pt x="10935" y="12406"/>
                  </a:lnTo>
                  <a:lnTo>
                    <a:pt x="15554" y="7785"/>
                  </a:lnTo>
                  <a:lnTo>
                    <a:pt x="18666" y="6626"/>
                  </a:lnTo>
                  <a:lnTo>
                    <a:pt x="26207" y="6626"/>
                  </a:lnTo>
                  <a:lnTo>
                    <a:pt x="29129" y="7708"/>
                  </a:lnTo>
                  <a:lnTo>
                    <a:pt x="33655" y="12067"/>
                  </a:lnTo>
                  <a:lnTo>
                    <a:pt x="34786" y="14740"/>
                  </a:lnTo>
                  <a:lnTo>
                    <a:pt x="34786" y="20934"/>
                  </a:lnTo>
                  <a:lnTo>
                    <a:pt x="33561" y="24145"/>
                  </a:lnTo>
                  <a:lnTo>
                    <a:pt x="28564" y="30932"/>
                  </a:lnTo>
                  <a:lnTo>
                    <a:pt x="23756" y="35525"/>
                  </a:lnTo>
                  <a:lnTo>
                    <a:pt x="12161" y="45071"/>
                  </a:lnTo>
                  <a:lnTo>
                    <a:pt x="8672" y="48356"/>
                  </a:lnTo>
                  <a:lnTo>
                    <a:pt x="3771" y="54051"/>
                  </a:lnTo>
                  <a:lnTo>
                    <a:pt x="2073" y="56941"/>
                  </a:lnTo>
                  <a:lnTo>
                    <a:pt x="283" y="61648"/>
                  </a:lnTo>
                  <a:lnTo>
                    <a:pt x="0" y="63502"/>
                  </a:lnTo>
                  <a:lnTo>
                    <a:pt x="0" y="65422"/>
                  </a:lnTo>
                  <a:lnTo>
                    <a:pt x="43176" y="65422"/>
                  </a:lnTo>
                  <a:lnTo>
                    <a:pt x="43176" y="57741"/>
                  </a:lnTo>
                  <a:lnTo>
                    <a:pt x="11123" y="57741"/>
                  </a:lnTo>
                  <a:lnTo>
                    <a:pt x="12067" y="56282"/>
                  </a:lnTo>
                  <a:lnTo>
                    <a:pt x="13197" y="54842"/>
                  </a:lnTo>
                  <a:lnTo>
                    <a:pt x="15932" y="51970"/>
                  </a:lnTo>
                  <a:lnTo>
                    <a:pt x="18948" y="49231"/>
                  </a:lnTo>
                  <a:lnTo>
                    <a:pt x="29507" y="40345"/>
                  </a:lnTo>
                  <a:lnTo>
                    <a:pt x="33655" y="36523"/>
                  </a:lnTo>
                  <a:lnTo>
                    <a:pt x="38651" y="30951"/>
                  </a:lnTo>
                  <a:lnTo>
                    <a:pt x="40347" y="28296"/>
                  </a:lnTo>
                  <a:lnTo>
                    <a:pt x="42517" y="23260"/>
                  </a:lnTo>
                  <a:lnTo>
                    <a:pt x="43082" y="20699"/>
                  </a:lnTo>
                  <a:lnTo>
                    <a:pt x="43082" y="12961"/>
                  </a:lnTo>
                  <a:lnTo>
                    <a:pt x="41196" y="8669"/>
                  </a:lnTo>
                  <a:lnTo>
                    <a:pt x="33938" y="1732"/>
                  </a:lnTo>
                  <a:lnTo>
                    <a:pt x="2894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9" name="object 49" descr=""/>
            <p:cNvSpPr/>
            <p:nvPr/>
          </p:nvSpPr>
          <p:spPr>
            <a:xfrm>
              <a:off x="2315803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0" name="object 50" descr=""/>
            <p:cNvSpPr/>
            <p:nvPr/>
          </p:nvSpPr>
          <p:spPr>
            <a:xfrm>
              <a:off x="2293084" y="4571659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80" h="66675">
                  <a:moveTo>
                    <a:pt x="23944" y="0"/>
                  </a:moveTo>
                  <a:lnTo>
                    <a:pt x="15271" y="0"/>
                  </a:lnTo>
                  <a:lnTo>
                    <a:pt x="10935" y="1478"/>
                  </a:lnTo>
                  <a:lnTo>
                    <a:pt x="3959" y="7371"/>
                  </a:lnTo>
                  <a:lnTo>
                    <a:pt x="1791" y="11531"/>
                  </a:lnTo>
                  <a:lnTo>
                    <a:pt x="754" y="16887"/>
                  </a:lnTo>
                  <a:lnTo>
                    <a:pt x="8768" y="18318"/>
                  </a:lnTo>
                  <a:lnTo>
                    <a:pt x="9427" y="14401"/>
                  </a:lnTo>
                  <a:lnTo>
                    <a:pt x="10746" y="11465"/>
                  </a:lnTo>
                  <a:lnTo>
                    <a:pt x="14895" y="7559"/>
                  </a:lnTo>
                  <a:lnTo>
                    <a:pt x="17440" y="6579"/>
                  </a:lnTo>
                  <a:lnTo>
                    <a:pt x="23756" y="6579"/>
                  </a:lnTo>
                  <a:lnTo>
                    <a:pt x="26301" y="7539"/>
                  </a:lnTo>
                  <a:lnTo>
                    <a:pt x="30261" y="11399"/>
                  </a:lnTo>
                  <a:lnTo>
                    <a:pt x="31297" y="13827"/>
                  </a:lnTo>
                  <a:lnTo>
                    <a:pt x="31297" y="20464"/>
                  </a:lnTo>
                  <a:lnTo>
                    <a:pt x="29884" y="23204"/>
                  </a:lnTo>
                  <a:lnTo>
                    <a:pt x="24417" y="26761"/>
                  </a:lnTo>
                  <a:lnTo>
                    <a:pt x="21399" y="27646"/>
                  </a:lnTo>
                  <a:lnTo>
                    <a:pt x="16686" y="27562"/>
                  </a:lnTo>
                  <a:lnTo>
                    <a:pt x="15744" y="34584"/>
                  </a:lnTo>
                  <a:lnTo>
                    <a:pt x="18006" y="33991"/>
                  </a:lnTo>
                  <a:lnTo>
                    <a:pt x="19892" y="33690"/>
                  </a:lnTo>
                  <a:lnTo>
                    <a:pt x="25170" y="33690"/>
                  </a:lnTo>
                  <a:lnTo>
                    <a:pt x="28187" y="34885"/>
                  </a:lnTo>
                  <a:lnTo>
                    <a:pt x="32994" y="39658"/>
                  </a:lnTo>
                  <a:lnTo>
                    <a:pt x="34220" y="42689"/>
                  </a:lnTo>
                  <a:lnTo>
                    <a:pt x="34220" y="50210"/>
                  </a:lnTo>
                  <a:lnTo>
                    <a:pt x="32900" y="53439"/>
                  </a:lnTo>
                  <a:lnTo>
                    <a:pt x="27716" y="58654"/>
                  </a:lnTo>
                  <a:lnTo>
                    <a:pt x="24511" y="59963"/>
                  </a:lnTo>
                  <a:lnTo>
                    <a:pt x="17628" y="59963"/>
                  </a:lnTo>
                  <a:lnTo>
                    <a:pt x="14895" y="58955"/>
                  </a:lnTo>
                  <a:lnTo>
                    <a:pt x="10464" y="54964"/>
                  </a:lnTo>
                  <a:lnTo>
                    <a:pt x="8956" y="51688"/>
                  </a:lnTo>
                  <a:lnTo>
                    <a:pt x="8013" y="47160"/>
                  </a:lnTo>
                  <a:lnTo>
                    <a:pt x="0" y="48224"/>
                  </a:lnTo>
                  <a:lnTo>
                    <a:pt x="566" y="53646"/>
                  </a:lnTo>
                  <a:lnTo>
                    <a:pt x="2640" y="58061"/>
                  </a:lnTo>
                  <a:lnTo>
                    <a:pt x="10275" y="64876"/>
                  </a:lnTo>
                  <a:lnTo>
                    <a:pt x="14989" y="66581"/>
                  </a:lnTo>
                  <a:lnTo>
                    <a:pt x="27056" y="66581"/>
                  </a:lnTo>
                  <a:lnTo>
                    <a:pt x="32335" y="64603"/>
                  </a:lnTo>
                  <a:lnTo>
                    <a:pt x="40631" y="56696"/>
                  </a:lnTo>
                  <a:lnTo>
                    <a:pt x="42705" y="51868"/>
                  </a:lnTo>
                  <a:lnTo>
                    <a:pt x="42705" y="41973"/>
                  </a:lnTo>
                  <a:lnTo>
                    <a:pt x="41668" y="38472"/>
                  </a:lnTo>
                  <a:lnTo>
                    <a:pt x="37331" y="32871"/>
                  </a:lnTo>
                  <a:lnTo>
                    <a:pt x="34409" y="31026"/>
                  </a:lnTo>
                  <a:lnTo>
                    <a:pt x="30544" y="30132"/>
                  </a:lnTo>
                  <a:lnTo>
                    <a:pt x="33467" y="28776"/>
                  </a:lnTo>
                  <a:lnTo>
                    <a:pt x="35728" y="26940"/>
                  </a:lnTo>
                  <a:lnTo>
                    <a:pt x="38745" y="22310"/>
                  </a:lnTo>
                  <a:lnTo>
                    <a:pt x="39499" y="19748"/>
                  </a:lnTo>
                  <a:lnTo>
                    <a:pt x="39499" y="13968"/>
                  </a:lnTo>
                  <a:lnTo>
                    <a:pt x="38745" y="11173"/>
                  </a:lnTo>
                  <a:lnTo>
                    <a:pt x="35540" y="5901"/>
                  </a:lnTo>
                  <a:lnTo>
                    <a:pt x="33277" y="3812"/>
                  </a:lnTo>
                  <a:lnTo>
                    <a:pt x="27245" y="761"/>
                  </a:lnTo>
                  <a:lnTo>
                    <a:pt x="23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 descr=""/>
            <p:cNvSpPr/>
            <p:nvPr/>
          </p:nvSpPr>
          <p:spPr>
            <a:xfrm>
              <a:off x="2744924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2" name="object 52" descr=""/>
            <p:cNvSpPr/>
            <p:nvPr/>
          </p:nvSpPr>
          <p:spPr>
            <a:xfrm>
              <a:off x="2719471" y="4571932"/>
              <a:ext cx="45720" cy="65405"/>
            </a:xfrm>
            <a:custGeom>
              <a:avLst/>
              <a:gdLst/>
              <a:ahLst/>
              <a:cxnLst/>
              <a:rect l="l" t="t" r="r" b="b"/>
              <a:pathLst>
                <a:path w="45719" h="65404">
                  <a:moveTo>
                    <a:pt x="36294" y="49551"/>
                  </a:moveTo>
                  <a:lnTo>
                    <a:pt x="28281" y="49551"/>
                  </a:lnTo>
                  <a:lnTo>
                    <a:pt x="28281" y="65149"/>
                  </a:lnTo>
                  <a:lnTo>
                    <a:pt x="36294" y="65149"/>
                  </a:lnTo>
                  <a:lnTo>
                    <a:pt x="36294" y="49551"/>
                  </a:lnTo>
                  <a:close/>
                </a:path>
                <a:path w="45719" h="65404">
                  <a:moveTo>
                    <a:pt x="36294" y="0"/>
                  </a:moveTo>
                  <a:lnTo>
                    <a:pt x="29789" y="0"/>
                  </a:lnTo>
                  <a:lnTo>
                    <a:pt x="0" y="42218"/>
                  </a:lnTo>
                  <a:lnTo>
                    <a:pt x="0" y="49551"/>
                  </a:lnTo>
                  <a:lnTo>
                    <a:pt x="45156" y="49551"/>
                  </a:lnTo>
                  <a:lnTo>
                    <a:pt x="45156" y="42218"/>
                  </a:lnTo>
                  <a:lnTo>
                    <a:pt x="7824" y="42218"/>
                  </a:lnTo>
                  <a:lnTo>
                    <a:pt x="28281" y="12839"/>
                  </a:lnTo>
                  <a:lnTo>
                    <a:pt x="36294" y="12839"/>
                  </a:lnTo>
                  <a:lnTo>
                    <a:pt x="36294" y="0"/>
                  </a:lnTo>
                  <a:close/>
                </a:path>
                <a:path w="45719" h="65404">
                  <a:moveTo>
                    <a:pt x="36294" y="12839"/>
                  </a:moveTo>
                  <a:lnTo>
                    <a:pt x="28281" y="12839"/>
                  </a:lnTo>
                  <a:lnTo>
                    <a:pt x="28281" y="42218"/>
                  </a:lnTo>
                  <a:lnTo>
                    <a:pt x="36294" y="42218"/>
                  </a:lnTo>
                  <a:lnTo>
                    <a:pt x="36294" y="12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3" name="object 53" descr=""/>
            <p:cNvSpPr/>
            <p:nvPr/>
          </p:nvSpPr>
          <p:spPr>
            <a:xfrm>
              <a:off x="3173951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4" name="object 54" descr=""/>
            <p:cNvSpPr/>
            <p:nvPr/>
          </p:nvSpPr>
          <p:spPr>
            <a:xfrm>
              <a:off x="3151138" y="4572817"/>
              <a:ext cx="43815" cy="65405"/>
            </a:xfrm>
            <a:custGeom>
              <a:avLst/>
              <a:gdLst/>
              <a:ahLst/>
              <a:cxnLst/>
              <a:rect l="l" t="t" r="r" b="b"/>
              <a:pathLst>
                <a:path w="43814" h="65404">
                  <a:moveTo>
                    <a:pt x="40253" y="0"/>
                  </a:moveTo>
                  <a:lnTo>
                    <a:pt x="7730" y="0"/>
                  </a:lnTo>
                  <a:lnTo>
                    <a:pt x="1413" y="33464"/>
                  </a:lnTo>
                  <a:lnTo>
                    <a:pt x="8954" y="34442"/>
                  </a:lnTo>
                  <a:lnTo>
                    <a:pt x="10180" y="32579"/>
                  </a:lnTo>
                  <a:lnTo>
                    <a:pt x="11783" y="31062"/>
                  </a:lnTo>
                  <a:lnTo>
                    <a:pt x="15930" y="28719"/>
                  </a:lnTo>
                  <a:lnTo>
                    <a:pt x="18287" y="28135"/>
                  </a:lnTo>
                  <a:lnTo>
                    <a:pt x="24980" y="28135"/>
                  </a:lnTo>
                  <a:lnTo>
                    <a:pt x="28375" y="29453"/>
                  </a:lnTo>
                  <a:lnTo>
                    <a:pt x="33465" y="34725"/>
                  </a:lnTo>
                  <a:lnTo>
                    <a:pt x="34785" y="38331"/>
                  </a:lnTo>
                  <a:lnTo>
                    <a:pt x="34785" y="47687"/>
                  </a:lnTo>
                  <a:lnTo>
                    <a:pt x="33465" y="51546"/>
                  </a:lnTo>
                  <a:lnTo>
                    <a:pt x="28092" y="57345"/>
                  </a:lnTo>
                  <a:lnTo>
                    <a:pt x="24792" y="58804"/>
                  </a:lnTo>
                  <a:lnTo>
                    <a:pt x="17816" y="58804"/>
                  </a:lnTo>
                  <a:lnTo>
                    <a:pt x="15082" y="57769"/>
                  </a:lnTo>
                  <a:lnTo>
                    <a:pt x="10463" y="53656"/>
                  </a:lnTo>
                  <a:lnTo>
                    <a:pt x="9050" y="50577"/>
                  </a:lnTo>
                  <a:lnTo>
                    <a:pt x="8389" y="46492"/>
                  </a:lnTo>
                  <a:lnTo>
                    <a:pt x="0" y="47198"/>
                  </a:lnTo>
                  <a:lnTo>
                    <a:pt x="565" y="52685"/>
                  </a:lnTo>
                  <a:lnTo>
                    <a:pt x="2733" y="57082"/>
                  </a:lnTo>
                  <a:lnTo>
                    <a:pt x="10180" y="63718"/>
                  </a:lnTo>
                  <a:lnTo>
                    <a:pt x="15082" y="65384"/>
                  </a:lnTo>
                  <a:lnTo>
                    <a:pt x="28186" y="65384"/>
                  </a:lnTo>
                  <a:lnTo>
                    <a:pt x="33936" y="62739"/>
                  </a:lnTo>
                  <a:lnTo>
                    <a:pt x="41573" y="53174"/>
                  </a:lnTo>
                  <a:lnTo>
                    <a:pt x="43270" y="48073"/>
                  </a:lnTo>
                  <a:lnTo>
                    <a:pt x="43270" y="35986"/>
                  </a:lnTo>
                  <a:lnTo>
                    <a:pt x="41290" y="30921"/>
                  </a:lnTo>
                  <a:lnTo>
                    <a:pt x="33465" y="23033"/>
                  </a:lnTo>
                  <a:lnTo>
                    <a:pt x="28657" y="21066"/>
                  </a:lnTo>
                  <a:lnTo>
                    <a:pt x="18665" y="21066"/>
                  </a:lnTo>
                  <a:lnTo>
                    <a:pt x="14611" y="22432"/>
                  </a:lnTo>
                  <a:lnTo>
                    <a:pt x="10652" y="25152"/>
                  </a:lnTo>
                  <a:lnTo>
                    <a:pt x="14140" y="7642"/>
                  </a:lnTo>
                  <a:lnTo>
                    <a:pt x="40253" y="7642"/>
                  </a:lnTo>
                  <a:lnTo>
                    <a:pt x="40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603071" y="4498207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 descr=""/>
            <p:cNvSpPr/>
            <p:nvPr/>
          </p:nvSpPr>
          <p:spPr>
            <a:xfrm>
              <a:off x="3579881" y="4571659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79" h="66675">
                  <a:moveTo>
                    <a:pt x="28564" y="0"/>
                  </a:moveTo>
                  <a:lnTo>
                    <a:pt x="16497" y="0"/>
                  </a:lnTo>
                  <a:lnTo>
                    <a:pt x="11029" y="2494"/>
                  </a:lnTo>
                  <a:lnTo>
                    <a:pt x="0" y="46200"/>
                  </a:lnTo>
                  <a:lnTo>
                    <a:pt x="2073" y="54277"/>
                  </a:lnTo>
                  <a:lnTo>
                    <a:pt x="10558" y="64085"/>
                  </a:lnTo>
                  <a:lnTo>
                    <a:pt x="15932" y="66542"/>
                  </a:lnTo>
                  <a:lnTo>
                    <a:pt x="26584" y="66542"/>
                  </a:lnTo>
                  <a:lnTo>
                    <a:pt x="30072" y="65601"/>
                  </a:lnTo>
                  <a:lnTo>
                    <a:pt x="33183" y="63737"/>
                  </a:lnTo>
                  <a:lnTo>
                    <a:pt x="36200" y="61874"/>
                  </a:lnTo>
                  <a:lnTo>
                    <a:pt x="37940" y="59963"/>
                  </a:lnTo>
                  <a:lnTo>
                    <a:pt x="20173" y="59963"/>
                  </a:lnTo>
                  <a:lnTo>
                    <a:pt x="18006" y="59303"/>
                  </a:lnTo>
                  <a:lnTo>
                    <a:pt x="9239" y="47066"/>
                  </a:lnTo>
                  <a:lnTo>
                    <a:pt x="9239" y="40110"/>
                  </a:lnTo>
                  <a:lnTo>
                    <a:pt x="10464" y="36711"/>
                  </a:lnTo>
                  <a:lnTo>
                    <a:pt x="13009" y="34113"/>
                  </a:lnTo>
                  <a:lnTo>
                    <a:pt x="15175" y="31826"/>
                  </a:lnTo>
                  <a:lnTo>
                    <a:pt x="7918" y="31826"/>
                  </a:lnTo>
                  <a:lnTo>
                    <a:pt x="8040" y="25124"/>
                  </a:lnTo>
                  <a:lnTo>
                    <a:pt x="16215" y="8717"/>
                  </a:lnTo>
                  <a:lnTo>
                    <a:pt x="18100" y="7294"/>
                  </a:lnTo>
                  <a:lnTo>
                    <a:pt x="20363" y="6579"/>
                  </a:lnTo>
                  <a:lnTo>
                    <a:pt x="38609" y="6579"/>
                  </a:lnTo>
                  <a:lnTo>
                    <a:pt x="32712" y="1440"/>
                  </a:lnTo>
                  <a:lnTo>
                    <a:pt x="28564" y="0"/>
                  </a:lnTo>
                  <a:close/>
                </a:path>
                <a:path w="43179" h="66675">
                  <a:moveTo>
                    <a:pt x="38556" y="30225"/>
                  </a:moveTo>
                  <a:lnTo>
                    <a:pt x="25830" y="30225"/>
                  </a:lnTo>
                  <a:lnTo>
                    <a:pt x="28846" y="31525"/>
                  </a:lnTo>
                  <a:lnTo>
                    <a:pt x="31297" y="34113"/>
                  </a:lnTo>
                  <a:lnTo>
                    <a:pt x="33654" y="36711"/>
                  </a:lnTo>
                  <a:lnTo>
                    <a:pt x="34831" y="40110"/>
                  </a:lnTo>
                  <a:lnTo>
                    <a:pt x="34790" y="49711"/>
                  </a:lnTo>
                  <a:lnTo>
                    <a:pt x="33654" y="53148"/>
                  </a:lnTo>
                  <a:lnTo>
                    <a:pt x="28752" y="58597"/>
                  </a:lnTo>
                  <a:lnTo>
                    <a:pt x="25924" y="59963"/>
                  </a:lnTo>
                  <a:lnTo>
                    <a:pt x="37940" y="59963"/>
                  </a:lnTo>
                  <a:lnTo>
                    <a:pt x="38651" y="59181"/>
                  </a:lnTo>
                  <a:lnTo>
                    <a:pt x="40441" y="55670"/>
                  </a:lnTo>
                  <a:lnTo>
                    <a:pt x="42139" y="52158"/>
                  </a:lnTo>
                  <a:lnTo>
                    <a:pt x="43082" y="48356"/>
                  </a:lnTo>
                  <a:lnTo>
                    <a:pt x="43082" y="38049"/>
                  </a:lnTo>
                  <a:lnTo>
                    <a:pt x="41196" y="32974"/>
                  </a:lnTo>
                  <a:lnTo>
                    <a:pt x="38556" y="30225"/>
                  </a:lnTo>
                  <a:close/>
                </a:path>
                <a:path w="43179" h="66675">
                  <a:moveTo>
                    <a:pt x="29129" y="23157"/>
                  </a:moveTo>
                  <a:lnTo>
                    <a:pt x="20740" y="23157"/>
                  </a:lnTo>
                  <a:lnTo>
                    <a:pt x="17818" y="23872"/>
                  </a:lnTo>
                  <a:lnTo>
                    <a:pt x="14970" y="25303"/>
                  </a:lnTo>
                  <a:lnTo>
                    <a:pt x="12255" y="26714"/>
                  </a:lnTo>
                  <a:lnTo>
                    <a:pt x="9898" y="28889"/>
                  </a:lnTo>
                  <a:lnTo>
                    <a:pt x="7918" y="31826"/>
                  </a:lnTo>
                  <a:lnTo>
                    <a:pt x="15175" y="31826"/>
                  </a:lnTo>
                  <a:lnTo>
                    <a:pt x="15460" y="31525"/>
                  </a:lnTo>
                  <a:lnTo>
                    <a:pt x="18571" y="30225"/>
                  </a:lnTo>
                  <a:lnTo>
                    <a:pt x="38556" y="30225"/>
                  </a:lnTo>
                  <a:lnTo>
                    <a:pt x="33654" y="25124"/>
                  </a:lnTo>
                  <a:lnTo>
                    <a:pt x="29129" y="23157"/>
                  </a:lnTo>
                  <a:close/>
                </a:path>
                <a:path w="43179" h="66675">
                  <a:moveTo>
                    <a:pt x="38609" y="6579"/>
                  </a:moveTo>
                  <a:lnTo>
                    <a:pt x="26113" y="6579"/>
                  </a:lnTo>
                  <a:lnTo>
                    <a:pt x="28752" y="7719"/>
                  </a:lnTo>
                  <a:lnTo>
                    <a:pt x="32241" y="11427"/>
                  </a:lnTo>
                  <a:lnTo>
                    <a:pt x="33183" y="13705"/>
                  </a:lnTo>
                  <a:lnTo>
                    <a:pt x="33938" y="16850"/>
                  </a:lnTo>
                  <a:lnTo>
                    <a:pt x="41950" y="16228"/>
                  </a:lnTo>
                  <a:lnTo>
                    <a:pt x="41291" y="11154"/>
                  </a:lnTo>
                  <a:lnTo>
                    <a:pt x="39311" y="7192"/>
                  </a:lnTo>
                  <a:lnTo>
                    <a:pt x="38609" y="6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 descr=""/>
            <p:cNvSpPr/>
            <p:nvPr/>
          </p:nvSpPr>
          <p:spPr>
            <a:xfrm>
              <a:off x="1028771" y="4498207"/>
              <a:ext cx="2574925" cy="38100"/>
            </a:xfrm>
            <a:custGeom>
              <a:avLst/>
              <a:gdLst/>
              <a:ahLst/>
              <a:cxnLst/>
              <a:rect l="l" t="t" r="r" b="b"/>
              <a:pathLst>
                <a:path w="2574925" h="38100">
                  <a:moveTo>
                    <a:pt x="0" y="0"/>
                  </a:moveTo>
                  <a:lnTo>
                    <a:pt x="0" y="37615"/>
                  </a:lnTo>
                </a:path>
                <a:path w="2574925" h="38100">
                  <a:moveTo>
                    <a:pt x="429073" y="0"/>
                  </a:moveTo>
                  <a:lnTo>
                    <a:pt x="429073" y="37615"/>
                  </a:lnTo>
                </a:path>
                <a:path w="2574925" h="38100">
                  <a:moveTo>
                    <a:pt x="858005" y="0"/>
                  </a:moveTo>
                  <a:lnTo>
                    <a:pt x="858005" y="37615"/>
                  </a:lnTo>
                </a:path>
                <a:path w="2574925" h="38100">
                  <a:moveTo>
                    <a:pt x="1287032" y="0"/>
                  </a:moveTo>
                  <a:lnTo>
                    <a:pt x="1287032" y="37615"/>
                  </a:lnTo>
                </a:path>
                <a:path w="2574925" h="38100">
                  <a:moveTo>
                    <a:pt x="1716153" y="0"/>
                  </a:moveTo>
                  <a:lnTo>
                    <a:pt x="1716153" y="37615"/>
                  </a:lnTo>
                </a:path>
                <a:path w="2574925" h="38100">
                  <a:moveTo>
                    <a:pt x="2145179" y="0"/>
                  </a:moveTo>
                  <a:lnTo>
                    <a:pt x="2145179" y="37615"/>
                  </a:lnTo>
                </a:path>
                <a:path w="2574925" h="38100">
                  <a:moveTo>
                    <a:pt x="2574300" y="0"/>
                  </a:moveTo>
                  <a:lnTo>
                    <a:pt x="2574300" y="37615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8" name="object 58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625647" y="4705131"/>
              <a:ext cx="1381633" cy="85426"/>
            </a:xfrm>
            <a:prstGeom prst="rect">
              <a:avLst/>
            </a:prstGeom>
          </p:spPr>
        </p:pic>
        <p:sp>
          <p:nvSpPr>
            <p:cNvPr id="59" name="object 59" descr=""/>
            <p:cNvSpPr/>
            <p:nvPr/>
          </p:nvSpPr>
          <p:spPr>
            <a:xfrm>
              <a:off x="1614240" y="2647411"/>
              <a:ext cx="1403350" cy="170180"/>
            </a:xfrm>
            <a:custGeom>
              <a:avLst/>
              <a:gdLst/>
              <a:ahLst/>
              <a:cxnLst/>
              <a:rect l="l" t="t" r="r" b="b"/>
              <a:pathLst>
                <a:path w="1403350" h="170180">
                  <a:moveTo>
                    <a:pt x="0" y="169948"/>
                  </a:moveTo>
                  <a:lnTo>
                    <a:pt x="1403315" y="169948"/>
                  </a:lnTo>
                  <a:lnTo>
                    <a:pt x="1403315" y="0"/>
                  </a:lnTo>
                  <a:lnTo>
                    <a:pt x="0" y="0"/>
                  </a:lnTo>
                  <a:lnTo>
                    <a:pt x="0" y="169948"/>
                  </a:lnTo>
                  <a:close/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1652231" y="2732451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 descr=""/>
            <p:cNvSpPr/>
            <p:nvPr/>
          </p:nvSpPr>
          <p:spPr>
            <a:xfrm>
              <a:off x="2355774" y="2732451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2" name="object 6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2068625" y="2700445"/>
              <a:ext cx="140558" cy="67398"/>
            </a:xfrm>
            <a:prstGeom prst="rect">
              <a:avLst/>
            </a:prstGeom>
          </p:spPr>
        </p:pic>
        <p:pic>
          <p:nvPicPr>
            <p:cNvPr id="63" name="object 6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2769434" y="2700445"/>
              <a:ext cx="200703" cy="67398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129048" y="2512028"/>
              <a:ext cx="3742054" cy="2724150"/>
            </a:xfrm>
            <a:custGeom>
              <a:avLst/>
              <a:gdLst/>
              <a:ahLst/>
              <a:cxnLst/>
              <a:rect l="l" t="t" r="r" b="b"/>
              <a:pathLst>
                <a:path w="3742054" h="2724150">
                  <a:moveTo>
                    <a:pt x="0" y="0"/>
                  </a:moveTo>
                  <a:lnTo>
                    <a:pt x="3741519" y="0"/>
                  </a:lnTo>
                  <a:lnTo>
                    <a:pt x="3741519" y="2723959"/>
                  </a:lnTo>
                  <a:lnTo>
                    <a:pt x="0" y="2723959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65" name="object 65" descr=""/>
          <p:cNvGrpSpPr/>
          <p:nvPr/>
        </p:nvGrpSpPr>
        <p:grpSpPr>
          <a:xfrm>
            <a:off x="4224380" y="2507265"/>
            <a:ext cx="3751579" cy="2733675"/>
            <a:chOff x="4224380" y="2507265"/>
            <a:chExt cx="3751579" cy="2733675"/>
          </a:xfrm>
        </p:grpSpPr>
        <p:sp>
          <p:nvSpPr>
            <p:cNvPr id="66" name="object 66" descr=""/>
            <p:cNvSpPr/>
            <p:nvPr/>
          </p:nvSpPr>
          <p:spPr>
            <a:xfrm>
              <a:off x="4237185" y="2520104"/>
              <a:ext cx="3726815" cy="2704465"/>
            </a:xfrm>
            <a:custGeom>
              <a:avLst/>
              <a:gdLst/>
              <a:ahLst/>
              <a:cxnLst/>
              <a:rect l="l" t="t" r="r" b="b"/>
              <a:pathLst>
                <a:path w="3726815" h="2704465">
                  <a:moveTo>
                    <a:pt x="0" y="2704092"/>
                  </a:moveTo>
                  <a:lnTo>
                    <a:pt x="3726431" y="2704092"/>
                  </a:lnTo>
                  <a:lnTo>
                    <a:pt x="3726431" y="0"/>
                  </a:lnTo>
                  <a:lnTo>
                    <a:pt x="0" y="0"/>
                  </a:lnTo>
                  <a:lnTo>
                    <a:pt x="0" y="2704092"/>
                  </a:lnTo>
                  <a:close/>
                </a:path>
                <a:path w="3726815" h="2704465">
                  <a:moveTo>
                    <a:pt x="834684" y="1975125"/>
                  </a:moveTo>
                  <a:lnTo>
                    <a:pt x="3522911" y="1975125"/>
                  </a:lnTo>
                  <a:lnTo>
                    <a:pt x="3522911" y="94872"/>
                  </a:lnTo>
                  <a:lnTo>
                    <a:pt x="834684" y="94872"/>
                  </a:lnTo>
                  <a:lnTo>
                    <a:pt x="834684" y="1975125"/>
                  </a:lnTo>
                  <a:close/>
                </a:path>
              </a:pathLst>
            </a:custGeom>
            <a:ln w="54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 descr=""/>
            <p:cNvSpPr/>
            <p:nvPr/>
          </p:nvSpPr>
          <p:spPr>
            <a:xfrm>
              <a:off x="5128752" y="3270698"/>
              <a:ext cx="2574290" cy="1167765"/>
            </a:xfrm>
            <a:custGeom>
              <a:avLst/>
              <a:gdLst/>
              <a:ahLst/>
              <a:cxnLst/>
              <a:rect l="l" t="t" r="r" b="b"/>
              <a:pathLst>
                <a:path w="2574290" h="1167764">
                  <a:moveTo>
                    <a:pt x="0" y="1167748"/>
                  </a:moveTo>
                  <a:lnTo>
                    <a:pt x="4779" y="1167748"/>
                  </a:lnTo>
                  <a:lnTo>
                    <a:pt x="4779" y="1150053"/>
                  </a:lnTo>
                  <a:lnTo>
                    <a:pt x="5948" y="1150053"/>
                  </a:lnTo>
                  <a:lnTo>
                    <a:pt x="5948" y="1132349"/>
                  </a:lnTo>
                  <a:lnTo>
                    <a:pt x="17609" y="1132349"/>
                  </a:lnTo>
                  <a:lnTo>
                    <a:pt x="17609" y="1114767"/>
                  </a:lnTo>
                  <a:lnTo>
                    <a:pt x="24717" y="1114767"/>
                  </a:lnTo>
                  <a:lnTo>
                    <a:pt x="24717" y="1097072"/>
                  </a:lnTo>
                  <a:lnTo>
                    <a:pt x="39999" y="1097072"/>
                  </a:lnTo>
                  <a:lnTo>
                    <a:pt x="39999" y="1079377"/>
                  </a:lnTo>
                  <a:lnTo>
                    <a:pt x="72843" y="1079377"/>
                  </a:lnTo>
                  <a:lnTo>
                    <a:pt x="72843" y="1061683"/>
                  </a:lnTo>
                  <a:lnTo>
                    <a:pt x="111682" y="1061683"/>
                  </a:lnTo>
                  <a:lnTo>
                    <a:pt x="111682" y="1044101"/>
                  </a:lnTo>
                  <a:lnTo>
                    <a:pt x="123466" y="1044101"/>
                  </a:lnTo>
                  <a:lnTo>
                    <a:pt x="123466" y="1026397"/>
                  </a:lnTo>
                  <a:lnTo>
                    <a:pt x="177483" y="1026397"/>
                  </a:lnTo>
                  <a:lnTo>
                    <a:pt x="177483" y="1008693"/>
                  </a:lnTo>
                  <a:lnTo>
                    <a:pt x="246867" y="1008693"/>
                  </a:lnTo>
                  <a:lnTo>
                    <a:pt x="246867" y="990998"/>
                  </a:lnTo>
                  <a:lnTo>
                    <a:pt x="248092" y="990998"/>
                  </a:lnTo>
                  <a:lnTo>
                    <a:pt x="248092" y="973397"/>
                  </a:lnTo>
                  <a:lnTo>
                    <a:pt x="273922" y="973397"/>
                  </a:lnTo>
                  <a:lnTo>
                    <a:pt x="273922" y="955703"/>
                  </a:lnTo>
                  <a:lnTo>
                    <a:pt x="323320" y="955703"/>
                  </a:lnTo>
                  <a:lnTo>
                    <a:pt x="323320" y="938008"/>
                  </a:lnTo>
                  <a:lnTo>
                    <a:pt x="324451" y="938008"/>
                  </a:lnTo>
                  <a:lnTo>
                    <a:pt x="324451" y="920407"/>
                  </a:lnTo>
                  <a:lnTo>
                    <a:pt x="384408" y="920407"/>
                  </a:lnTo>
                  <a:lnTo>
                    <a:pt x="384408" y="902713"/>
                  </a:lnTo>
                  <a:lnTo>
                    <a:pt x="402036" y="902713"/>
                  </a:lnTo>
                  <a:lnTo>
                    <a:pt x="402036" y="885018"/>
                  </a:lnTo>
                  <a:lnTo>
                    <a:pt x="414951" y="885018"/>
                  </a:lnTo>
                  <a:lnTo>
                    <a:pt x="414951" y="867323"/>
                  </a:lnTo>
                  <a:lnTo>
                    <a:pt x="423247" y="867323"/>
                  </a:lnTo>
                  <a:lnTo>
                    <a:pt x="423247" y="849817"/>
                  </a:lnTo>
                  <a:lnTo>
                    <a:pt x="430223" y="849817"/>
                  </a:lnTo>
                  <a:lnTo>
                    <a:pt x="430223" y="832122"/>
                  </a:lnTo>
                  <a:lnTo>
                    <a:pt x="604247" y="832122"/>
                  </a:lnTo>
                  <a:lnTo>
                    <a:pt x="604247" y="814427"/>
                  </a:lnTo>
                  <a:lnTo>
                    <a:pt x="632434" y="814427"/>
                  </a:lnTo>
                  <a:lnTo>
                    <a:pt x="632434" y="796638"/>
                  </a:lnTo>
                  <a:lnTo>
                    <a:pt x="821636" y="796638"/>
                  </a:lnTo>
                  <a:lnTo>
                    <a:pt x="822861" y="796638"/>
                  </a:lnTo>
                  <a:lnTo>
                    <a:pt x="822861" y="778850"/>
                  </a:lnTo>
                  <a:lnTo>
                    <a:pt x="838133" y="778850"/>
                  </a:lnTo>
                  <a:lnTo>
                    <a:pt x="838133" y="760967"/>
                  </a:lnTo>
                  <a:lnTo>
                    <a:pt x="840490" y="760967"/>
                  </a:lnTo>
                  <a:lnTo>
                    <a:pt x="840490" y="742990"/>
                  </a:lnTo>
                  <a:lnTo>
                    <a:pt x="862832" y="742990"/>
                  </a:lnTo>
                  <a:lnTo>
                    <a:pt x="868771" y="742990"/>
                  </a:lnTo>
                  <a:lnTo>
                    <a:pt x="871034" y="742990"/>
                  </a:lnTo>
                  <a:lnTo>
                    <a:pt x="903934" y="742990"/>
                  </a:lnTo>
                  <a:lnTo>
                    <a:pt x="936835" y="742990"/>
                  </a:lnTo>
                  <a:lnTo>
                    <a:pt x="940323" y="742990"/>
                  </a:lnTo>
                  <a:lnTo>
                    <a:pt x="947487" y="742990"/>
                  </a:lnTo>
                  <a:lnTo>
                    <a:pt x="947487" y="723601"/>
                  </a:lnTo>
                  <a:lnTo>
                    <a:pt x="972186" y="723601"/>
                  </a:lnTo>
                  <a:lnTo>
                    <a:pt x="972186" y="704118"/>
                  </a:lnTo>
                  <a:lnTo>
                    <a:pt x="987458" y="704118"/>
                  </a:lnTo>
                  <a:lnTo>
                    <a:pt x="987458" y="684635"/>
                  </a:lnTo>
                  <a:lnTo>
                    <a:pt x="989815" y="684635"/>
                  </a:lnTo>
                  <a:lnTo>
                    <a:pt x="994434" y="684635"/>
                  </a:lnTo>
                  <a:lnTo>
                    <a:pt x="994434" y="664963"/>
                  </a:lnTo>
                  <a:lnTo>
                    <a:pt x="1002730" y="664963"/>
                  </a:lnTo>
                  <a:lnTo>
                    <a:pt x="1002730" y="645198"/>
                  </a:lnTo>
                  <a:lnTo>
                    <a:pt x="1027335" y="645198"/>
                  </a:lnTo>
                  <a:lnTo>
                    <a:pt x="1027335" y="625527"/>
                  </a:lnTo>
                  <a:lnTo>
                    <a:pt x="1035631" y="625527"/>
                  </a:lnTo>
                  <a:lnTo>
                    <a:pt x="1066174" y="625527"/>
                  </a:lnTo>
                  <a:lnTo>
                    <a:pt x="1069662" y="625527"/>
                  </a:lnTo>
                  <a:lnTo>
                    <a:pt x="1083803" y="625527"/>
                  </a:lnTo>
                  <a:lnTo>
                    <a:pt x="1093230" y="625527"/>
                  </a:lnTo>
                  <a:lnTo>
                    <a:pt x="1093230" y="604349"/>
                  </a:lnTo>
                  <a:lnTo>
                    <a:pt x="1099075" y="604349"/>
                  </a:lnTo>
                  <a:lnTo>
                    <a:pt x="1099075" y="583266"/>
                  </a:lnTo>
                  <a:lnTo>
                    <a:pt x="1117835" y="583266"/>
                  </a:lnTo>
                  <a:lnTo>
                    <a:pt x="1117835" y="562183"/>
                  </a:lnTo>
                  <a:lnTo>
                    <a:pt x="1120192" y="562183"/>
                  </a:lnTo>
                  <a:lnTo>
                    <a:pt x="1120192" y="562183"/>
                  </a:lnTo>
                  <a:lnTo>
                    <a:pt x="1137914" y="562183"/>
                  </a:lnTo>
                  <a:lnTo>
                    <a:pt x="1182599" y="562183"/>
                  </a:lnTo>
                  <a:lnTo>
                    <a:pt x="1201359" y="562183"/>
                  </a:lnTo>
                  <a:lnTo>
                    <a:pt x="1201359" y="539877"/>
                  </a:lnTo>
                  <a:lnTo>
                    <a:pt x="1286014" y="539877"/>
                  </a:lnTo>
                  <a:lnTo>
                    <a:pt x="1289502" y="539877"/>
                  </a:lnTo>
                  <a:lnTo>
                    <a:pt x="1290727" y="539877"/>
                  </a:lnTo>
                  <a:lnTo>
                    <a:pt x="1335318" y="539877"/>
                  </a:lnTo>
                  <a:lnTo>
                    <a:pt x="1335318" y="516064"/>
                  </a:lnTo>
                  <a:lnTo>
                    <a:pt x="1341162" y="516064"/>
                  </a:lnTo>
                  <a:lnTo>
                    <a:pt x="1361242" y="516064"/>
                  </a:lnTo>
                  <a:lnTo>
                    <a:pt x="1361242" y="491875"/>
                  </a:lnTo>
                  <a:lnTo>
                    <a:pt x="1405926" y="491875"/>
                  </a:lnTo>
                  <a:lnTo>
                    <a:pt x="1405926" y="467686"/>
                  </a:lnTo>
                  <a:lnTo>
                    <a:pt x="1438827" y="467686"/>
                  </a:lnTo>
                  <a:lnTo>
                    <a:pt x="1479929" y="467686"/>
                  </a:lnTo>
                  <a:lnTo>
                    <a:pt x="1548087" y="467686"/>
                  </a:lnTo>
                  <a:lnTo>
                    <a:pt x="1548087" y="442273"/>
                  </a:lnTo>
                  <a:lnTo>
                    <a:pt x="1623315" y="442273"/>
                  </a:lnTo>
                  <a:lnTo>
                    <a:pt x="1623315" y="416861"/>
                  </a:lnTo>
                  <a:lnTo>
                    <a:pt x="1630385" y="416861"/>
                  </a:lnTo>
                  <a:lnTo>
                    <a:pt x="1717397" y="416861"/>
                  </a:lnTo>
                  <a:lnTo>
                    <a:pt x="1735026" y="416861"/>
                  </a:lnTo>
                  <a:lnTo>
                    <a:pt x="1735026" y="390130"/>
                  </a:lnTo>
                  <a:lnTo>
                    <a:pt x="1752655" y="390130"/>
                  </a:lnTo>
                  <a:lnTo>
                    <a:pt x="1752655" y="363306"/>
                  </a:lnTo>
                  <a:lnTo>
                    <a:pt x="1818456" y="363306"/>
                  </a:lnTo>
                  <a:lnTo>
                    <a:pt x="1847774" y="363306"/>
                  </a:lnTo>
                  <a:lnTo>
                    <a:pt x="1896040" y="363306"/>
                  </a:lnTo>
                  <a:lnTo>
                    <a:pt x="1896040" y="335070"/>
                  </a:lnTo>
                  <a:lnTo>
                    <a:pt x="1900754" y="335070"/>
                  </a:lnTo>
                  <a:lnTo>
                    <a:pt x="1900754" y="306739"/>
                  </a:lnTo>
                  <a:lnTo>
                    <a:pt x="1930167" y="306739"/>
                  </a:lnTo>
                  <a:lnTo>
                    <a:pt x="1943082" y="306739"/>
                  </a:lnTo>
                  <a:lnTo>
                    <a:pt x="1999550" y="306739"/>
                  </a:lnTo>
                  <a:lnTo>
                    <a:pt x="1999550" y="276621"/>
                  </a:lnTo>
                  <a:lnTo>
                    <a:pt x="2026511" y="276621"/>
                  </a:lnTo>
                  <a:lnTo>
                    <a:pt x="2046497" y="276621"/>
                  </a:lnTo>
                  <a:lnTo>
                    <a:pt x="2046497" y="245373"/>
                  </a:lnTo>
                  <a:lnTo>
                    <a:pt x="2058186" y="245373"/>
                  </a:lnTo>
                  <a:lnTo>
                    <a:pt x="2058186" y="214030"/>
                  </a:lnTo>
                  <a:lnTo>
                    <a:pt x="2064125" y="214030"/>
                  </a:lnTo>
                  <a:lnTo>
                    <a:pt x="2064125" y="181559"/>
                  </a:lnTo>
                  <a:lnTo>
                    <a:pt x="2074778" y="181559"/>
                  </a:lnTo>
                  <a:lnTo>
                    <a:pt x="2074778" y="181559"/>
                  </a:lnTo>
                  <a:lnTo>
                    <a:pt x="2081754" y="181559"/>
                  </a:lnTo>
                  <a:lnTo>
                    <a:pt x="2086373" y="181559"/>
                  </a:lnTo>
                  <a:lnTo>
                    <a:pt x="2115786" y="181559"/>
                  </a:lnTo>
                  <a:lnTo>
                    <a:pt x="2132283" y="181559"/>
                  </a:lnTo>
                  <a:lnTo>
                    <a:pt x="2144067" y="181559"/>
                  </a:lnTo>
                  <a:lnTo>
                    <a:pt x="2222877" y="181559"/>
                  </a:lnTo>
                  <a:lnTo>
                    <a:pt x="2222877" y="138169"/>
                  </a:lnTo>
                  <a:lnTo>
                    <a:pt x="2236830" y="138169"/>
                  </a:lnTo>
                  <a:lnTo>
                    <a:pt x="2286322" y="138169"/>
                  </a:lnTo>
                  <a:lnTo>
                    <a:pt x="2287453" y="138169"/>
                  </a:lnTo>
                  <a:lnTo>
                    <a:pt x="2303950" y="138169"/>
                  </a:lnTo>
                  <a:lnTo>
                    <a:pt x="2303950" y="85555"/>
                  </a:lnTo>
                  <a:lnTo>
                    <a:pt x="2331006" y="85555"/>
                  </a:lnTo>
                  <a:lnTo>
                    <a:pt x="2346278" y="85555"/>
                  </a:lnTo>
                  <a:lnTo>
                    <a:pt x="2422637" y="85555"/>
                  </a:lnTo>
                  <a:lnTo>
                    <a:pt x="2435552" y="85555"/>
                  </a:lnTo>
                  <a:lnTo>
                    <a:pt x="2453181" y="85555"/>
                  </a:lnTo>
                  <a:lnTo>
                    <a:pt x="2492021" y="85555"/>
                  </a:lnTo>
                  <a:lnTo>
                    <a:pt x="2492021" y="0"/>
                  </a:lnTo>
                  <a:lnTo>
                    <a:pt x="2502579" y="0"/>
                  </a:lnTo>
                  <a:lnTo>
                    <a:pt x="2556690" y="0"/>
                  </a:lnTo>
                  <a:lnTo>
                    <a:pt x="2574225" y="0"/>
                  </a:lnTo>
                </a:path>
              </a:pathLst>
            </a:custGeom>
            <a:ln w="8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8" name="object 68" descr=""/>
            <p:cNvSpPr/>
            <p:nvPr/>
          </p:nvSpPr>
          <p:spPr>
            <a:xfrm>
              <a:off x="5128752" y="3624687"/>
              <a:ext cx="2574290" cy="814069"/>
            </a:xfrm>
            <a:custGeom>
              <a:avLst/>
              <a:gdLst/>
              <a:ahLst/>
              <a:cxnLst/>
              <a:rect l="l" t="t" r="r" b="b"/>
              <a:pathLst>
                <a:path w="2574290" h="814070">
                  <a:moveTo>
                    <a:pt x="0" y="813759"/>
                  </a:moveTo>
                  <a:lnTo>
                    <a:pt x="12943" y="813759"/>
                  </a:lnTo>
                  <a:lnTo>
                    <a:pt x="12943" y="794897"/>
                  </a:lnTo>
                  <a:lnTo>
                    <a:pt x="17609" y="794897"/>
                  </a:lnTo>
                  <a:lnTo>
                    <a:pt x="17609" y="776148"/>
                  </a:lnTo>
                  <a:lnTo>
                    <a:pt x="42337" y="776148"/>
                  </a:lnTo>
                  <a:lnTo>
                    <a:pt x="42337" y="757409"/>
                  </a:lnTo>
                  <a:lnTo>
                    <a:pt x="50595" y="757409"/>
                  </a:lnTo>
                  <a:lnTo>
                    <a:pt x="50595" y="738547"/>
                  </a:lnTo>
                  <a:lnTo>
                    <a:pt x="77556" y="738547"/>
                  </a:lnTo>
                  <a:lnTo>
                    <a:pt x="77556" y="719798"/>
                  </a:lnTo>
                  <a:lnTo>
                    <a:pt x="83495" y="719798"/>
                  </a:lnTo>
                  <a:lnTo>
                    <a:pt x="83495" y="700936"/>
                  </a:lnTo>
                  <a:lnTo>
                    <a:pt x="103481" y="700936"/>
                  </a:lnTo>
                  <a:lnTo>
                    <a:pt x="103481" y="682187"/>
                  </a:lnTo>
                  <a:lnTo>
                    <a:pt x="116396" y="682187"/>
                  </a:lnTo>
                  <a:lnTo>
                    <a:pt x="116396" y="663363"/>
                  </a:lnTo>
                  <a:lnTo>
                    <a:pt x="124692" y="663363"/>
                  </a:lnTo>
                  <a:lnTo>
                    <a:pt x="124692" y="644539"/>
                  </a:lnTo>
                  <a:lnTo>
                    <a:pt x="165699" y="644539"/>
                  </a:lnTo>
                  <a:lnTo>
                    <a:pt x="165699" y="625809"/>
                  </a:lnTo>
                  <a:lnTo>
                    <a:pt x="178709" y="625809"/>
                  </a:lnTo>
                  <a:lnTo>
                    <a:pt x="178709" y="606985"/>
                  </a:lnTo>
                  <a:lnTo>
                    <a:pt x="215192" y="606985"/>
                  </a:lnTo>
                  <a:lnTo>
                    <a:pt x="215192" y="588255"/>
                  </a:lnTo>
                  <a:lnTo>
                    <a:pt x="256199" y="588255"/>
                  </a:lnTo>
                  <a:lnTo>
                    <a:pt x="256199" y="569337"/>
                  </a:lnTo>
                  <a:lnTo>
                    <a:pt x="273922" y="569337"/>
                  </a:lnTo>
                  <a:lnTo>
                    <a:pt x="273922" y="550606"/>
                  </a:lnTo>
                  <a:lnTo>
                    <a:pt x="343211" y="550606"/>
                  </a:lnTo>
                  <a:lnTo>
                    <a:pt x="343211" y="531876"/>
                  </a:lnTo>
                  <a:lnTo>
                    <a:pt x="402036" y="531876"/>
                  </a:lnTo>
                  <a:lnTo>
                    <a:pt x="402036" y="513052"/>
                  </a:lnTo>
                  <a:lnTo>
                    <a:pt x="403168" y="513052"/>
                  </a:lnTo>
                  <a:lnTo>
                    <a:pt x="403168" y="494228"/>
                  </a:lnTo>
                  <a:lnTo>
                    <a:pt x="465575" y="494228"/>
                  </a:lnTo>
                  <a:lnTo>
                    <a:pt x="465575" y="475404"/>
                  </a:lnTo>
                  <a:lnTo>
                    <a:pt x="500738" y="475404"/>
                  </a:lnTo>
                  <a:lnTo>
                    <a:pt x="500738" y="456674"/>
                  </a:lnTo>
                  <a:lnTo>
                    <a:pt x="552493" y="456674"/>
                  </a:lnTo>
                  <a:lnTo>
                    <a:pt x="552493" y="437944"/>
                  </a:lnTo>
                  <a:lnTo>
                    <a:pt x="559563" y="437944"/>
                  </a:lnTo>
                  <a:lnTo>
                    <a:pt x="559563" y="419026"/>
                  </a:lnTo>
                  <a:lnTo>
                    <a:pt x="641767" y="419026"/>
                  </a:lnTo>
                  <a:lnTo>
                    <a:pt x="641767" y="400295"/>
                  </a:lnTo>
                  <a:lnTo>
                    <a:pt x="774595" y="400295"/>
                  </a:lnTo>
                  <a:lnTo>
                    <a:pt x="774595" y="381471"/>
                  </a:lnTo>
                  <a:lnTo>
                    <a:pt x="822861" y="381471"/>
                  </a:lnTo>
                  <a:lnTo>
                    <a:pt x="840490" y="381471"/>
                  </a:lnTo>
                  <a:lnTo>
                    <a:pt x="854631" y="381471"/>
                  </a:lnTo>
                  <a:lnTo>
                    <a:pt x="859250" y="381471"/>
                  </a:lnTo>
                  <a:lnTo>
                    <a:pt x="881592" y="381471"/>
                  </a:lnTo>
                  <a:lnTo>
                    <a:pt x="889888" y="381471"/>
                  </a:lnTo>
                  <a:lnTo>
                    <a:pt x="889888" y="360953"/>
                  </a:lnTo>
                  <a:lnTo>
                    <a:pt x="903934" y="360953"/>
                  </a:lnTo>
                  <a:lnTo>
                    <a:pt x="922694" y="360953"/>
                  </a:lnTo>
                  <a:lnTo>
                    <a:pt x="932215" y="360953"/>
                  </a:lnTo>
                  <a:lnTo>
                    <a:pt x="945131" y="360953"/>
                  </a:lnTo>
                  <a:lnTo>
                    <a:pt x="945131" y="339399"/>
                  </a:lnTo>
                  <a:lnTo>
                    <a:pt x="983876" y="339399"/>
                  </a:lnTo>
                  <a:lnTo>
                    <a:pt x="995660" y="339399"/>
                  </a:lnTo>
                  <a:lnTo>
                    <a:pt x="997922" y="339399"/>
                  </a:lnTo>
                  <a:lnTo>
                    <a:pt x="1009706" y="339399"/>
                  </a:lnTo>
                  <a:lnTo>
                    <a:pt x="1043832" y="339399"/>
                  </a:lnTo>
                  <a:lnTo>
                    <a:pt x="1076827" y="339399"/>
                  </a:lnTo>
                  <a:lnTo>
                    <a:pt x="1077958" y="339399"/>
                  </a:lnTo>
                  <a:lnTo>
                    <a:pt x="1083803" y="339399"/>
                  </a:lnTo>
                  <a:lnTo>
                    <a:pt x="1102563" y="339399"/>
                  </a:lnTo>
                  <a:lnTo>
                    <a:pt x="1123774" y="339399"/>
                  </a:lnTo>
                  <a:lnTo>
                    <a:pt x="1133107" y="339399"/>
                  </a:lnTo>
                  <a:lnTo>
                    <a:pt x="1253019" y="339399"/>
                  </a:lnTo>
                  <a:lnTo>
                    <a:pt x="1253019" y="312951"/>
                  </a:lnTo>
                  <a:lnTo>
                    <a:pt x="1267160" y="312951"/>
                  </a:lnTo>
                  <a:lnTo>
                    <a:pt x="1267160" y="286692"/>
                  </a:lnTo>
                  <a:lnTo>
                    <a:pt x="1268291" y="286692"/>
                  </a:lnTo>
                  <a:lnTo>
                    <a:pt x="1269611" y="286692"/>
                  </a:lnTo>
                  <a:lnTo>
                    <a:pt x="1287145" y="286692"/>
                  </a:lnTo>
                  <a:lnTo>
                    <a:pt x="1317783" y="286692"/>
                  </a:lnTo>
                  <a:lnTo>
                    <a:pt x="1322402" y="286692"/>
                  </a:lnTo>
                  <a:lnTo>
                    <a:pt x="1368218" y="286692"/>
                  </a:lnTo>
                  <a:lnTo>
                    <a:pt x="1368218" y="257138"/>
                  </a:lnTo>
                  <a:lnTo>
                    <a:pt x="1448254" y="257138"/>
                  </a:lnTo>
                  <a:lnTo>
                    <a:pt x="1503402" y="257138"/>
                  </a:lnTo>
                  <a:lnTo>
                    <a:pt x="1508210" y="257138"/>
                  </a:lnTo>
                  <a:lnTo>
                    <a:pt x="1528101" y="257138"/>
                  </a:lnTo>
                  <a:lnTo>
                    <a:pt x="1562227" y="257138"/>
                  </a:lnTo>
                  <a:lnTo>
                    <a:pt x="1562227" y="224478"/>
                  </a:lnTo>
                  <a:lnTo>
                    <a:pt x="1565715" y="224478"/>
                  </a:lnTo>
                  <a:lnTo>
                    <a:pt x="1565715" y="191818"/>
                  </a:lnTo>
                  <a:lnTo>
                    <a:pt x="1580987" y="191818"/>
                  </a:lnTo>
                  <a:lnTo>
                    <a:pt x="1580987" y="159064"/>
                  </a:lnTo>
                  <a:lnTo>
                    <a:pt x="1586926" y="159064"/>
                  </a:lnTo>
                  <a:lnTo>
                    <a:pt x="1608043" y="159064"/>
                  </a:lnTo>
                  <a:lnTo>
                    <a:pt x="1608043" y="125274"/>
                  </a:lnTo>
                  <a:lnTo>
                    <a:pt x="1628123" y="125274"/>
                  </a:lnTo>
                  <a:lnTo>
                    <a:pt x="1656215" y="125274"/>
                  </a:lnTo>
                  <a:lnTo>
                    <a:pt x="1717397" y="125274"/>
                  </a:lnTo>
                  <a:lnTo>
                    <a:pt x="1717397" y="89414"/>
                  </a:lnTo>
                  <a:lnTo>
                    <a:pt x="1827883" y="89414"/>
                  </a:lnTo>
                  <a:lnTo>
                    <a:pt x="1829014" y="89414"/>
                  </a:lnTo>
                  <a:lnTo>
                    <a:pt x="1833727" y="89414"/>
                  </a:lnTo>
                  <a:lnTo>
                    <a:pt x="1837310" y="89414"/>
                  </a:lnTo>
                  <a:lnTo>
                    <a:pt x="1888970" y="89414"/>
                  </a:lnTo>
                  <a:lnTo>
                    <a:pt x="1888970" y="47813"/>
                  </a:lnTo>
                  <a:lnTo>
                    <a:pt x="1967686" y="47813"/>
                  </a:lnTo>
                  <a:lnTo>
                    <a:pt x="1980601" y="47813"/>
                  </a:lnTo>
                  <a:lnTo>
                    <a:pt x="2084111" y="47813"/>
                  </a:lnTo>
                  <a:lnTo>
                    <a:pt x="2111167" y="47813"/>
                  </a:lnTo>
                  <a:lnTo>
                    <a:pt x="2111167" y="0"/>
                  </a:lnTo>
                  <a:lnTo>
                    <a:pt x="2113429" y="0"/>
                  </a:lnTo>
                  <a:lnTo>
                    <a:pt x="2120594" y="0"/>
                  </a:lnTo>
                  <a:lnTo>
                    <a:pt x="2147555" y="0"/>
                  </a:lnTo>
                  <a:lnTo>
                    <a:pt x="2154625" y="0"/>
                  </a:lnTo>
                  <a:lnTo>
                    <a:pt x="2166409" y="0"/>
                  </a:lnTo>
                  <a:lnTo>
                    <a:pt x="2387380" y="0"/>
                  </a:lnTo>
                  <a:lnTo>
                    <a:pt x="2435552" y="0"/>
                  </a:lnTo>
                  <a:lnTo>
                    <a:pt x="2456669" y="0"/>
                  </a:lnTo>
                  <a:lnTo>
                    <a:pt x="2503710" y="0"/>
                  </a:lnTo>
                  <a:lnTo>
                    <a:pt x="2574225" y="0"/>
                  </a:lnTo>
                </a:path>
              </a:pathLst>
            </a:custGeom>
            <a:ln w="8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9" name="object 69" descr=""/>
            <p:cNvSpPr/>
            <p:nvPr/>
          </p:nvSpPr>
          <p:spPr>
            <a:xfrm>
              <a:off x="5031484" y="2612229"/>
              <a:ext cx="38100" cy="1885950"/>
            </a:xfrm>
            <a:custGeom>
              <a:avLst/>
              <a:gdLst/>
              <a:ahLst/>
              <a:cxnLst/>
              <a:rect l="l" t="t" r="r" b="b"/>
              <a:pathLst>
                <a:path w="38100" h="1885950">
                  <a:moveTo>
                    <a:pt x="37670" y="1885711"/>
                  </a:moveTo>
                  <a:lnTo>
                    <a:pt x="37670" y="0"/>
                  </a:lnTo>
                </a:path>
                <a:path w="38100" h="1885950">
                  <a:moveTo>
                    <a:pt x="37670" y="1826095"/>
                  </a:moveTo>
                  <a:lnTo>
                    <a:pt x="0" y="1826095"/>
                  </a:lnTo>
                </a:path>
              </a:pathLst>
            </a:custGeom>
            <a:ln w="5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0" name="object 70" descr=""/>
            <p:cNvSpPr/>
            <p:nvPr/>
          </p:nvSpPr>
          <p:spPr>
            <a:xfrm>
              <a:off x="4963194" y="4407217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5" h="66675">
                  <a:moveTo>
                    <a:pt x="24775" y="0"/>
                  </a:moveTo>
                  <a:lnTo>
                    <a:pt x="16526" y="0"/>
                  </a:lnTo>
                  <a:lnTo>
                    <a:pt x="12585" y="1280"/>
                  </a:lnTo>
                  <a:lnTo>
                    <a:pt x="6325" y="6371"/>
                  </a:lnTo>
                  <a:lnTo>
                    <a:pt x="3968" y="9996"/>
                  </a:lnTo>
                  <a:lnTo>
                    <a:pt x="792" y="19389"/>
                  </a:lnTo>
                  <a:lnTo>
                    <a:pt x="0" y="25581"/>
                  </a:lnTo>
                  <a:lnTo>
                    <a:pt x="0" y="33290"/>
                  </a:lnTo>
                  <a:lnTo>
                    <a:pt x="14979" y="66525"/>
                  </a:lnTo>
                  <a:lnTo>
                    <a:pt x="26047" y="66525"/>
                  </a:lnTo>
                  <a:lnTo>
                    <a:pt x="30006" y="65244"/>
                  </a:lnTo>
                  <a:lnTo>
                    <a:pt x="36266" y="60124"/>
                  </a:lnTo>
                  <a:lnTo>
                    <a:pt x="36375" y="59955"/>
                  </a:lnTo>
                  <a:lnTo>
                    <a:pt x="17590" y="59955"/>
                  </a:lnTo>
                  <a:lnTo>
                    <a:pt x="14493" y="58176"/>
                  </a:lnTo>
                  <a:lnTo>
                    <a:pt x="9484" y="51098"/>
                  </a:lnTo>
                  <a:lnTo>
                    <a:pt x="8229" y="43982"/>
                  </a:lnTo>
                  <a:lnTo>
                    <a:pt x="8235" y="22560"/>
                  </a:lnTo>
                  <a:lnTo>
                    <a:pt x="9616" y="15256"/>
                  </a:lnTo>
                  <a:lnTo>
                    <a:pt x="12368" y="11285"/>
                  </a:lnTo>
                  <a:lnTo>
                    <a:pt x="14565" y="8178"/>
                  </a:lnTo>
                  <a:lnTo>
                    <a:pt x="17506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5" y="0"/>
                  </a:lnTo>
                  <a:close/>
                </a:path>
                <a:path w="42545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5"/>
                  </a:lnTo>
                  <a:lnTo>
                    <a:pt x="33060" y="15435"/>
                  </a:lnTo>
                  <a:lnTo>
                    <a:pt x="34315" y="22560"/>
                  </a:lnTo>
                  <a:lnTo>
                    <a:pt x="34310" y="43982"/>
                  </a:lnTo>
                  <a:lnTo>
                    <a:pt x="33060" y="51060"/>
                  </a:lnTo>
                  <a:lnTo>
                    <a:pt x="28029" y="58185"/>
                  </a:lnTo>
                  <a:lnTo>
                    <a:pt x="24954" y="59955"/>
                  </a:lnTo>
                  <a:lnTo>
                    <a:pt x="36375" y="59955"/>
                  </a:lnTo>
                  <a:lnTo>
                    <a:pt x="38623" y="56490"/>
                  </a:lnTo>
                  <a:lnTo>
                    <a:pt x="41762" y="47097"/>
                  </a:lnTo>
                  <a:lnTo>
                    <a:pt x="42438" y="41828"/>
                  </a:lnTo>
                  <a:lnTo>
                    <a:pt x="42435" y="25581"/>
                  </a:lnTo>
                  <a:lnTo>
                    <a:pt x="42063" y="21695"/>
                  </a:lnTo>
                  <a:lnTo>
                    <a:pt x="40102" y="14080"/>
                  </a:lnTo>
                  <a:lnTo>
                    <a:pt x="38755" y="10852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1" name="object 71" descr=""/>
            <p:cNvSpPr/>
            <p:nvPr/>
          </p:nvSpPr>
          <p:spPr>
            <a:xfrm>
              <a:off x="5031484" y="426169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4917294" y="4230637"/>
              <a:ext cx="88508" cy="66487"/>
            </a:xfrm>
            <a:prstGeom prst="rect">
              <a:avLst/>
            </a:prstGeom>
          </p:spPr>
        </p:pic>
        <p:sp>
          <p:nvSpPr>
            <p:cNvPr id="73" name="object 73" descr=""/>
            <p:cNvSpPr/>
            <p:nvPr/>
          </p:nvSpPr>
          <p:spPr>
            <a:xfrm>
              <a:off x="5031484" y="408512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4" name="object 74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910072" y="4053972"/>
              <a:ext cx="95730" cy="66544"/>
            </a:xfrm>
            <a:prstGeom prst="rect">
              <a:avLst/>
            </a:prstGeom>
          </p:spPr>
        </p:pic>
        <p:sp>
          <p:nvSpPr>
            <p:cNvPr id="75" name="object 75" descr=""/>
            <p:cNvSpPr/>
            <p:nvPr/>
          </p:nvSpPr>
          <p:spPr>
            <a:xfrm>
              <a:off x="5031484" y="390836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6" name="object 76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911194" y="3877213"/>
              <a:ext cx="94608" cy="66544"/>
            </a:xfrm>
            <a:prstGeom prst="rect">
              <a:avLst/>
            </a:prstGeom>
          </p:spPr>
        </p:pic>
        <p:sp>
          <p:nvSpPr>
            <p:cNvPr id="77" name="object 77" descr=""/>
            <p:cNvSpPr/>
            <p:nvPr/>
          </p:nvSpPr>
          <p:spPr>
            <a:xfrm>
              <a:off x="5031484" y="373170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8" name="object 78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08527" y="3700642"/>
              <a:ext cx="97275" cy="66448"/>
            </a:xfrm>
            <a:prstGeom prst="rect">
              <a:avLst/>
            </a:prstGeom>
          </p:spPr>
        </p:pic>
        <p:sp>
          <p:nvSpPr>
            <p:cNvPr id="79" name="object 79" descr=""/>
            <p:cNvSpPr/>
            <p:nvPr/>
          </p:nvSpPr>
          <p:spPr>
            <a:xfrm>
              <a:off x="5031484" y="355513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911157" y="3523978"/>
              <a:ext cx="94643" cy="66542"/>
            </a:xfrm>
            <a:prstGeom prst="rect">
              <a:avLst/>
            </a:prstGeom>
          </p:spPr>
        </p:pic>
        <p:sp>
          <p:nvSpPr>
            <p:cNvPr id="81" name="object 81" descr=""/>
            <p:cNvSpPr/>
            <p:nvPr/>
          </p:nvSpPr>
          <p:spPr>
            <a:xfrm>
              <a:off x="5031484" y="337846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2" name="object 82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910799" y="3347313"/>
              <a:ext cx="95003" cy="66542"/>
            </a:xfrm>
            <a:prstGeom prst="rect">
              <a:avLst/>
            </a:prstGeom>
          </p:spPr>
        </p:pic>
        <p:sp>
          <p:nvSpPr>
            <p:cNvPr id="83" name="object 83" descr=""/>
            <p:cNvSpPr/>
            <p:nvPr/>
          </p:nvSpPr>
          <p:spPr>
            <a:xfrm>
              <a:off x="5031484" y="320170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4" name="object 84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4911684" y="3170648"/>
              <a:ext cx="94128" cy="66542"/>
            </a:xfrm>
            <a:prstGeom prst="rect">
              <a:avLst/>
            </a:prstGeom>
          </p:spPr>
        </p:pic>
        <p:sp>
          <p:nvSpPr>
            <p:cNvPr id="85" name="object 85" descr=""/>
            <p:cNvSpPr/>
            <p:nvPr/>
          </p:nvSpPr>
          <p:spPr>
            <a:xfrm>
              <a:off x="5031484" y="3025137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4911063" y="2993982"/>
              <a:ext cx="94739" cy="66544"/>
            </a:xfrm>
            <a:prstGeom prst="rect">
              <a:avLst/>
            </a:prstGeom>
          </p:spPr>
        </p:pic>
        <p:sp>
          <p:nvSpPr>
            <p:cNvPr id="87" name="object 87" descr=""/>
            <p:cNvSpPr/>
            <p:nvPr/>
          </p:nvSpPr>
          <p:spPr>
            <a:xfrm>
              <a:off x="5031484" y="284847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8" name="object 88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4911157" y="2817412"/>
              <a:ext cx="94645" cy="66450"/>
            </a:xfrm>
            <a:prstGeom prst="rect">
              <a:avLst/>
            </a:prstGeom>
          </p:spPr>
        </p:pic>
        <p:sp>
          <p:nvSpPr>
            <p:cNvPr id="89" name="object 89" descr=""/>
            <p:cNvSpPr/>
            <p:nvPr/>
          </p:nvSpPr>
          <p:spPr>
            <a:xfrm>
              <a:off x="5031484" y="267190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4865257" y="2640747"/>
              <a:ext cx="140723" cy="66544"/>
            </a:xfrm>
            <a:prstGeom prst="rect">
              <a:avLst/>
            </a:prstGeom>
          </p:spPr>
        </p:pic>
        <p:pic>
          <p:nvPicPr>
            <p:cNvPr id="91" name="object 91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4599167" y="3055538"/>
              <a:ext cx="67478" cy="993162"/>
            </a:xfrm>
            <a:prstGeom prst="rect">
              <a:avLst/>
            </a:prstGeom>
          </p:spPr>
        </p:pic>
        <p:pic>
          <p:nvPicPr>
            <p:cNvPr id="92" name="object 92" descr=""/>
            <p:cNvPicPr/>
            <p:nvPr/>
          </p:nvPicPr>
          <p:blipFill>
            <a:blip r:embed="rId40" cstate="print"/>
            <a:stretch>
              <a:fillRect/>
            </a:stretch>
          </p:blipFill>
          <p:spPr>
            <a:xfrm>
              <a:off x="4693400" y="2991724"/>
              <a:ext cx="85551" cy="1128226"/>
            </a:xfrm>
            <a:prstGeom prst="rect">
              <a:avLst/>
            </a:prstGeom>
          </p:spPr>
        </p:pic>
        <p:pic>
          <p:nvPicPr>
            <p:cNvPr id="93" name="object 93" descr=""/>
            <p:cNvPicPr/>
            <p:nvPr/>
          </p:nvPicPr>
          <p:blipFill>
            <a:blip r:embed="rId41" cstate="print"/>
            <a:stretch>
              <a:fillRect/>
            </a:stretch>
          </p:blipFill>
          <p:spPr>
            <a:xfrm>
              <a:off x="5509013" y="5042457"/>
              <a:ext cx="94364" cy="66525"/>
            </a:xfrm>
            <a:prstGeom prst="rect">
              <a:avLst/>
            </a:prstGeom>
          </p:spPr>
        </p:pic>
        <p:pic>
          <p:nvPicPr>
            <p:cNvPr id="94" name="object 94" descr=""/>
            <p:cNvPicPr/>
            <p:nvPr/>
          </p:nvPicPr>
          <p:blipFill>
            <a:blip r:embed="rId42" cstate="print"/>
            <a:stretch>
              <a:fillRect/>
            </a:stretch>
          </p:blipFill>
          <p:spPr>
            <a:xfrm>
              <a:off x="5938605" y="5043568"/>
              <a:ext cx="94931" cy="65413"/>
            </a:xfrm>
            <a:prstGeom prst="rect">
              <a:avLst/>
            </a:prstGeom>
          </p:spPr>
        </p:pic>
        <p:pic>
          <p:nvPicPr>
            <p:cNvPr id="95" name="object 95" descr=""/>
            <p:cNvPicPr/>
            <p:nvPr/>
          </p:nvPicPr>
          <p:blipFill>
            <a:blip r:embed="rId43" cstate="print"/>
            <a:stretch>
              <a:fillRect/>
            </a:stretch>
          </p:blipFill>
          <p:spPr>
            <a:xfrm>
              <a:off x="6367066" y="5042457"/>
              <a:ext cx="94835" cy="66525"/>
            </a:xfrm>
            <a:prstGeom prst="rect">
              <a:avLst/>
            </a:prstGeom>
          </p:spPr>
        </p:pic>
        <p:pic>
          <p:nvPicPr>
            <p:cNvPr id="96" name="object 96" descr=""/>
            <p:cNvPicPr/>
            <p:nvPr/>
          </p:nvPicPr>
          <p:blipFill>
            <a:blip r:embed="rId44" cstate="print"/>
            <a:stretch>
              <a:fillRect/>
            </a:stretch>
          </p:blipFill>
          <p:spPr>
            <a:xfrm>
              <a:off x="6796187" y="5042457"/>
              <a:ext cx="95119" cy="66572"/>
            </a:xfrm>
            <a:prstGeom prst="rect">
              <a:avLst/>
            </a:prstGeom>
          </p:spPr>
        </p:pic>
        <p:pic>
          <p:nvPicPr>
            <p:cNvPr id="97" name="object 97" descr=""/>
            <p:cNvPicPr/>
            <p:nvPr/>
          </p:nvPicPr>
          <p:blipFill>
            <a:blip r:embed="rId45" cstate="print"/>
            <a:stretch>
              <a:fillRect/>
            </a:stretch>
          </p:blipFill>
          <p:spPr>
            <a:xfrm>
              <a:off x="7231341" y="5042457"/>
              <a:ext cx="88991" cy="66525"/>
            </a:xfrm>
            <a:prstGeom prst="rect">
              <a:avLst/>
            </a:prstGeom>
          </p:spPr>
        </p:pic>
        <p:sp>
          <p:nvSpPr>
            <p:cNvPr id="98" name="object 98" descr=""/>
            <p:cNvSpPr/>
            <p:nvPr/>
          </p:nvSpPr>
          <p:spPr>
            <a:xfrm>
              <a:off x="7677713" y="5042730"/>
              <a:ext cx="45085" cy="65405"/>
            </a:xfrm>
            <a:custGeom>
              <a:avLst/>
              <a:gdLst/>
              <a:ahLst/>
              <a:cxnLst/>
              <a:rect l="l" t="t" r="r" b="b"/>
              <a:pathLst>
                <a:path w="45084" h="65404">
                  <a:moveTo>
                    <a:pt x="36294" y="49545"/>
                  </a:moveTo>
                  <a:lnTo>
                    <a:pt x="28281" y="49545"/>
                  </a:lnTo>
                  <a:lnTo>
                    <a:pt x="28281" y="65142"/>
                  </a:lnTo>
                  <a:lnTo>
                    <a:pt x="36294" y="65142"/>
                  </a:lnTo>
                  <a:lnTo>
                    <a:pt x="36294" y="49545"/>
                  </a:lnTo>
                  <a:close/>
                </a:path>
                <a:path w="45084" h="65404">
                  <a:moveTo>
                    <a:pt x="36294" y="0"/>
                  </a:moveTo>
                  <a:lnTo>
                    <a:pt x="29789" y="0"/>
                  </a:lnTo>
                  <a:lnTo>
                    <a:pt x="0" y="42213"/>
                  </a:lnTo>
                  <a:lnTo>
                    <a:pt x="0" y="49545"/>
                  </a:lnTo>
                  <a:lnTo>
                    <a:pt x="45060" y="49545"/>
                  </a:lnTo>
                  <a:lnTo>
                    <a:pt x="45060" y="42213"/>
                  </a:lnTo>
                  <a:lnTo>
                    <a:pt x="7824" y="42213"/>
                  </a:lnTo>
                  <a:lnTo>
                    <a:pt x="28281" y="12838"/>
                  </a:lnTo>
                  <a:lnTo>
                    <a:pt x="36294" y="12838"/>
                  </a:lnTo>
                  <a:lnTo>
                    <a:pt x="36294" y="0"/>
                  </a:lnTo>
                  <a:close/>
                </a:path>
                <a:path w="45084" h="65404">
                  <a:moveTo>
                    <a:pt x="36294" y="12838"/>
                  </a:moveTo>
                  <a:lnTo>
                    <a:pt x="28281" y="12838"/>
                  </a:lnTo>
                  <a:lnTo>
                    <a:pt x="28281" y="42213"/>
                  </a:lnTo>
                  <a:lnTo>
                    <a:pt x="36294" y="42213"/>
                  </a:lnTo>
                  <a:lnTo>
                    <a:pt x="36294" y="12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99" name="object 99" descr=""/>
            <p:cNvPicPr/>
            <p:nvPr/>
          </p:nvPicPr>
          <p:blipFill>
            <a:blip r:embed="rId46" cstate="print"/>
            <a:stretch>
              <a:fillRect/>
            </a:stretch>
          </p:blipFill>
          <p:spPr>
            <a:xfrm>
              <a:off x="5509672" y="4936920"/>
              <a:ext cx="94366" cy="64302"/>
            </a:xfrm>
            <a:prstGeom prst="rect">
              <a:avLst/>
            </a:prstGeom>
          </p:spPr>
        </p:pic>
        <p:pic>
          <p:nvPicPr>
            <p:cNvPr id="100" name="object 100" descr=""/>
            <p:cNvPicPr/>
            <p:nvPr/>
          </p:nvPicPr>
          <p:blipFill>
            <a:blip r:embed="rId47" cstate="print"/>
            <a:stretch>
              <a:fillRect/>
            </a:stretch>
          </p:blipFill>
          <p:spPr>
            <a:xfrm>
              <a:off x="5937662" y="4935809"/>
              <a:ext cx="95496" cy="66525"/>
            </a:xfrm>
            <a:prstGeom prst="rect">
              <a:avLst/>
            </a:prstGeom>
          </p:spPr>
        </p:pic>
        <p:pic>
          <p:nvPicPr>
            <p:cNvPr id="101" name="object 101" descr=""/>
            <p:cNvPicPr/>
            <p:nvPr/>
          </p:nvPicPr>
          <p:blipFill>
            <a:blip r:embed="rId48" cstate="print"/>
            <a:stretch>
              <a:fillRect/>
            </a:stretch>
          </p:blipFill>
          <p:spPr>
            <a:xfrm>
              <a:off x="6364521" y="4936073"/>
              <a:ext cx="98041" cy="66260"/>
            </a:xfrm>
            <a:prstGeom prst="rect">
              <a:avLst/>
            </a:prstGeom>
          </p:spPr>
        </p:pic>
        <p:pic>
          <p:nvPicPr>
            <p:cNvPr id="102" name="object 102" descr=""/>
            <p:cNvPicPr/>
            <p:nvPr/>
          </p:nvPicPr>
          <p:blipFill>
            <a:blip r:embed="rId49" cstate="print"/>
            <a:stretch>
              <a:fillRect/>
            </a:stretch>
          </p:blipFill>
          <p:spPr>
            <a:xfrm>
              <a:off x="4396164" y="4829425"/>
              <a:ext cx="804866" cy="279557"/>
            </a:xfrm>
            <a:prstGeom prst="rect">
              <a:avLst/>
            </a:prstGeom>
          </p:spPr>
        </p:pic>
        <p:pic>
          <p:nvPicPr>
            <p:cNvPr id="103" name="object 103" descr=""/>
            <p:cNvPicPr/>
            <p:nvPr/>
          </p:nvPicPr>
          <p:blipFill>
            <a:blip r:embed="rId50" cstate="print"/>
            <a:stretch>
              <a:fillRect/>
            </a:stretch>
          </p:blipFill>
          <p:spPr>
            <a:xfrm>
              <a:off x="6796187" y="4935809"/>
              <a:ext cx="94632" cy="66572"/>
            </a:xfrm>
            <a:prstGeom prst="rect">
              <a:avLst/>
            </a:prstGeom>
          </p:spPr>
        </p:pic>
        <p:pic>
          <p:nvPicPr>
            <p:cNvPr id="104" name="object 104" descr=""/>
            <p:cNvPicPr/>
            <p:nvPr/>
          </p:nvPicPr>
          <p:blipFill>
            <a:blip r:embed="rId51" cstate="print"/>
            <a:stretch>
              <a:fillRect/>
            </a:stretch>
          </p:blipFill>
          <p:spPr>
            <a:xfrm>
              <a:off x="7663855" y="4935809"/>
              <a:ext cx="76266" cy="65413"/>
            </a:xfrm>
            <a:prstGeom prst="rect">
              <a:avLst/>
            </a:prstGeom>
          </p:spPr>
        </p:pic>
        <p:pic>
          <p:nvPicPr>
            <p:cNvPr id="105" name="object 105" descr=""/>
            <p:cNvPicPr/>
            <p:nvPr/>
          </p:nvPicPr>
          <p:blipFill>
            <a:blip r:embed="rId52" cstate="print"/>
            <a:stretch>
              <a:fillRect/>
            </a:stretch>
          </p:blipFill>
          <p:spPr>
            <a:xfrm>
              <a:off x="7231341" y="4935809"/>
              <a:ext cx="88991" cy="66525"/>
            </a:xfrm>
            <a:prstGeom prst="rect">
              <a:avLst/>
            </a:prstGeom>
          </p:spPr>
        </p:pic>
        <p:sp>
          <p:nvSpPr>
            <p:cNvPr id="106" name="object 106" descr=""/>
            <p:cNvSpPr/>
            <p:nvPr/>
          </p:nvSpPr>
          <p:spPr>
            <a:xfrm>
              <a:off x="5069154" y="4497940"/>
              <a:ext cx="2694305" cy="38100"/>
            </a:xfrm>
            <a:custGeom>
              <a:avLst/>
              <a:gdLst/>
              <a:ahLst/>
              <a:cxnLst/>
              <a:rect l="l" t="t" r="r" b="b"/>
              <a:pathLst>
                <a:path w="2694304" h="38100">
                  <a:moveTo>
                    <a:pt x="0" y="0"/>
                  </a:moveTo>
                  <a:lnTo>
                    <a:pt x="2693685" y="0"/>
                  </a:lnTo>
                </a:path>
                <a:path w="2694304" h="38100">
                  <a:moveTo>
                    <a:pt x="59711" y="0"/>
                  </a:moveTo>
                  <a:lnTo>
                    <a:pt x="59711" y="37610"/>
                  </a:lnTo>
                </a:path>
              </a:pathLst>
            </a:custGeom>
            <a:ln w="5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7" name="object 107" descr=""/>
            <p:cNvSpPr/>
            <p:nvPr/>
          </p:nvSpPr>
          <p:spPr>
            <a:xfrm>
              <a:off x="5106052" y="4571382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5" h="66675">
                  <a:moveTo>
                    <a:pt x="24773" y="0"/>
                  </a:moveTo>
                  <a:lnTo>
                    <a:pt x="16525" y="0"/>
                  </a:lnTo>
                  <a:lnTo>
                    <a:pt x="12584" y="1280"/>
                  </a:lnTo>
                  <a:lnTo>
                    <a:pt x="6325" y="6372"/>
                  </a:lnTo>
                  <a:lnTo>
                    <a:pt x="3968" y="9996"/>
                  </a:lnTo>
                  <a:lnTo>
                    <a:pt x="791" y="19389"/>
                  </a:lnTo>
                  <a:lnTo>
                    <a:pt x="0" y="25582"/>
                  </a:lnTo>
                  <a:lnTo>
                    <a:pt x="0" y="33290"/>
                  </a:lnTo>
                  <a:lnTo>
                    <a:pt x="14979" y="66534"/>
                  </a:lnTo>
                  <a:lnTo>
                    <a:pt x="26056" y="66534"/>
                  </a:lnTo>
                  <a:lnTo>
                    <a:pt x="30006" y="65244"/>
                  </a:lnTo>
                  <a:lnTo>
                    <a:pt x="36266" y="60124"/>
                  </a:lnTo>
                  <a:lnTo>
                    <a:pt x="36375" y="59955"/>
                  </a:lnTo>
                  <a:lnTo>
                    <a:pt x="17590" y="59955"/>
                  </a:lnTo>
                  <a:lnTo>
                    <a:pt x="14491" y="58176"/>
                  </a:lnTo>
                  <a:lnTo>
                    <a:pt x="9483" y="51098"/>
                  </a:lnTo>
                  <a:lnTo>
                    <a:pt x="8229" y="43982"/>
                  </a:lnTo>
                  <a:lnTo>
                    <a:pt x="8234" y="22561"/>
                  </a:lnTo>
                  <a:lnTo>
                    <a:pt x="9615" y="15257"/>
                  </a:lnTo>
                  <a:lnTo>
                    <a:pt x="12368" y="11295"/>
                  </a:lnTo>
                  <a:lnTo>
                    <a:pt x="14564" y="8180"/>
                  </a:lnTo>
                  <a:lnTo>
                    <a:pt x="17505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3" y="0"/>
                  </a:lnTo>
                  <a:close/>
                </a:path>
                <a:path w="42545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7"/>
                  </a:lnTo>
                  <a:lnTo>
                    <a:pt x="33060" y="15436"/>
                  </a:lnTo>
                  <a:lnTo>
                    <a:pt x="34314" y="22561"/>
                  </a:lnTo>
                  <a:lnTo>
                    <a:pt x="34309" y="43982"/>
                  </a:lnTo>
                  <a:lnTo>
                    <a:pt x="33060" y="51061"/>
                  </a:lnTo>
                  <a:lnTo>
                    <a:pt x="28027" y="58186"/>
                  </a:lnTo>
                  <a:lnTo>
                    <a:pt x="24952" y="59955"/>
                  </a:lnTo>
                  <a:lnTo>
                    <a:pt x="36375" y="59955"/>
                  </a:lnTo>
                  <a:lnTo>
                    <a:pt x="38621" y="56492"/>
                  </a:lnTo>
                  <a:lnTo>
                    <a:pt x="41761" y="47097"/>
                  </a:lnTo>
                  <a:lnTo>
                    <a:pt x="42438" y="41828"/>
                  </a:lnTo>
                  <a:lnTo>
                    <a:pt x="42434" y="25582"/>
                  </a:lnTo>
                  <a:lnTo>
                    <a:pt x="42063" y="21695"/>
                  </a:lnTo>
                  <a:lnTo>
                    <a:pt x="40102" y="14080"/>
                  </a:lnTo>
                  <a:lnTo>
                    <a:pt x="38754" y="10852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 descr=""/>
            <p:cNvSpPr/>
            <p:nvPr/>
          </p:nvSpPr>
          <p:spPr>
            <a:xfrm>
              <a:off x="5557939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 descr=""/>
            <p:cNvSpPr/>
            <p:nvPr/>
          </p:nvSpPr>
          <p:spPr>
            <a:xfrm>
              <a:off x="5541253" y="4571382"/>
              <a:ext cx="24130" cy="66040"/>
            </a:xfrm>
            <a:custGeom>
              <a:avLst/>
              <a:gdLst/>
              <a:ahLst/>
              <a:cxnLst/>
              <a:rect l="l" t="t" r="r" b="b"/>
              <a:pathLst>
                <a:path w="24129" h="66039">
                  <a:moveTo>
                    <a:pt x="24038" y="0"/>
                  </a:moveTo>
                  <a:lnTo>
                    <a:pt x="18854" y="0"/>
                  </a:lnTo>
                  <a:lnTo>
                    <a:pt x="17439" y="2814"/>
                  </a:lnTo>
                  <a:lnTo>
                    <a:pt x="15083" y="5722"/>
                  </a:lnTo>
                  <a:lnTo>
                    <a:pt x="8389" y="11709"/>
                  </a:lnTo>
                  <a:lnTo>
                    <a:pt x="4525" y="14250"/>
                  </a:lnTo>
                  <a:lnTo>
                    <a:pt x="0" y="16358"/>
                  </a:lnTo>
                  <a:lnTo>
                    <a:pt x="0" y="24085"/>
                  </a:lnTo>
                  <a:lnTo>
                    <a:pt x="16026" y="14447"/>
                  </a:lnTo>
                  <a:lnTo>
                    <a:pt x="16026" y="65413"/>
                  </a:lnTo>
                  <a:lnTo>
                    <a:pt x="24038" y="65413"/>
                  </a:lnTo>
                  <a:lnTo>
                    <a:pt x="24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 descr=""/>
            <p:cNvSpPr/>
            <p:nvPr/>
          </p:nvSpPr>
          <p:spPr>
            <a:xfrm>
              <a:off x="5986871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 descr=""/>
            <p:cNvSpPr/>
            <p:nvPr/>
          </p:nvSpPr>
          <p:spPr>
            <a:xfrm>
              <a:off x="5963022" y="4571382"/>
              <a:ext cx="43180" cy="66040"/>
            </a:xfrm>
            <a:custGeom>
              <a:avLst/>
              <a:gdLst/>
              <a:ahLst/>
              <a:cxnLst/>
              <a:rect l="l" t="t" r="r" b="b"/>
              <a:pathLst>
                <a:path w="43179" h="66039">
                  <a:moveTo>
                    <a:pt x="28940" y="0"/>
                  </a:moveTo>
                  <a:lnTo>
                    <a:pt x="16497" y="0"/>
                  </a:lnTo>
                  <a:lnTo>
                    <a:pt x="11595" y="1610"/>
                  </a:lnTo>
                  <a:lnTo>
                    <a:pt x="4241" y="8037"/>
                  </a:lnTo>
                  <a:lnTo>
                    <a:pt x="2073" y="12716"/>
                  </a:lnTo>
                  <a:lnTo>
                    <a:pt x="1507" y="18842"/>
                  </a:lnTo>
                  <a:lnTo>
                    <a:pt x="9803" y="19690"/>
                  </a:lnTo>
                  <a:lnTo>
                    <a:pt x="9803" y="15605"/>
                  </a:lnTo>
                  <a:lnTo>
                    <a:pt x="10934" y="12405"/>
                  </a:lnTo>
                  <a:lnTo>
                    <a:pt x="15553" y="7783"/>
                  </a:lnTo>
                  <a:lnTo>
                    <a:pt x="18665" y="6626"/>
                  </a:lnTo>
                  <a:lnTo>
                    <a:pt x="26206" y="6626"/>
                  </a:lnTo>
                  <a:lnTo>
                    <a:pt x="29128" y="7708"/>
                  </a:lnTo>
                  <a:lnTo>
                    <a:pt x="33653" y="12066"/>
                  </a:lnTo>
                  <a:lnTo>
                    <a:pt x="34785" y="14739"/>
                  </a:lnTo>
                  <a:lnTo>
                    <a:pt x="34785" y="20933"/>
                  </a:lnTo>
                  <a:lnTo>
                    <a:pt x="33559" y="24142"/>
                  </a:lnTo>
                  <a:lnTo>
                    <a:pt x="28563" y="30928"/>
                  </a:lnTo>
                  <a:lnTo>
                    <a:pt x="23755" y="35521"/>
                  </a:lnTo>
                  <a:lnTo>
                    <a:pt x="12160" y="45065"/>
                  </a:lnTo>
                  <a:lnTo>
                    <a:pt x="8672" y="48350"/>
                  </a:lnTo>
                  <a:lnTo>
                    <a:pt x="3770" y="54044"/>
                  </a:lnTo>
                  <a:lnTo>
                    <a:pt x="2073" y="56934"/>
                  </a:lnTo>
                  <a:lnTo>
                    <a:pt x="281" y="61640"/>
                  </a:lnTo>
                  <a:lnTo>
                    <a:pt x="0" y="63494"/>
                  </a:lnTo>
                  <a:lnTo>
                    <a:pt x="0" y="65413"/>
                  </a:lnTo>
                  <a:lnTo>
                    <a:pt x="43174" y="65413"/>
                  </a:lnTo>
                  <a:lnTo>
                    <a:pt x="43174" y="57734"/>
                  </a:lnTo>
                  <a:lnTo>
                    <a:pt x="11123" y="57734"/>
                  </a:lnTo>
                  <a:lnTo>
                    <a:pt x="12066" y="56274"/>
                  </a:lnTo>
                  <a:lnTo>
                    <a:pt x="13197" y="54834"/>
                  </a:lnTo>
                  <a:lnTo>
                    <a:pt x="15930" y="51964"/>
                  </a:lnTo>
                  <a:lnTo>
                    <a:pt x="18948" y="49225"/>
                  </a:lnTo>
                  <a:lnTo>
                    <a:pt x="29505" y="40340"/>
                  </a:lnTo>
                  <a:lnTo>
                    <a:pt x="33653" y="36518"/>
                  </a:lnTo>
                  <a:lnTo>
                    <a:pt x="38649" y="30947"/>
                  </a:lnTo>
                  <a:lnTo>
                    <a:pt x="40347" y="28293"/>
                  </a:lnTo>
                  <a:lnTo>
                    <a:pt x="42515" y="23257"/>
                  </a:lnTo>
                  <a:lnTo>
                    <a:pt x="43080" y="20697"/>
                  </a:lnTo>
                  <a:lnTo>
                    <a:pt x="43080" y="12960"/>
                  </a:lnTo>
                  <a:lnTo>
                    <a:pt x="41196" y="8669"/>
                  </a:lnTo>
                  <a:lnTo>
                    <a:pt x="33936" y="1732"/>
                  </a:lnTo>
                  <a:lnTo>
                    <a:pt x="28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 descr=""/>
            <p:cNvSpPr/>
            <p:nvPr/>
          </p:nvSpPr>
          <p:spPr>
            <a:xfrm>
              <a:off x="6415898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 descr=""/>
            <p:cNvSpPr/>
            <p:nvPr/>
          </p:nvSpPr>
          <p:spPr>
            <a:xfrm>
              <a:off x="6393180" y="4571382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79" h="66675">
                  <a:moveTo>
                    <a:pt x="23944" y="0"/>
                  </a:moveTo>
                  <a:lnTo>
                    <a:pt x="15271" y="0"/>
                  </a:lnTo>
                  <a:lnTo>
                    <a:pt x="10934" y="1478"/>
                  </a:lnTo>
                  <a:lnTo>
                    <a:pt x="3958" y="7369"/>
                  </a:lnTo>
                  <a:lnTo>
                    <a:pt x="1790" y="11530"/>
                  </a:lnTo>
                  <a:lnTo>
                    <a:pt x="753" y="16885"/>
                  </a:lnTo>
                  <a:lnTo>
                    <a:pt x="8766" y="18315"/>
                  </a:lnTo>
                  <a:lnTo>
                    <a:pt x="9425" y="14400"/>
                  </a:lnTo>
                  <a:lnTo>
                    <a:pt x="10746" y="11464"/>
                  </a:lnTo>
                  <a:lnTo>
                    <a:pt x="14894" y="7557"/>
                  </a:lnTo>
                  <a:lnTo>
                    <a:pt x="17439" y="6579"/>
                  </a:lnTo>
                  <a:lnTo>
                    <a:pt x="23755" y="6579"/>
                  </a:lnTo>
                  <a:lnTo>
                    <a:pt x="26300" y="7539"/>
                  </a:lnTo>
                  <a:lnTo>
                    <a:pt x="30260" y="11398"/>
                  </a:lnTo>
                  <a:lnTo>
                    <a:pt x="31297" y="13826"/>
                  </a:lnTo>
                  <a:lnTo>
                    <a:pt x="31297" y="20462"/>
                  </a:lnTo>
                  <a:lnTo>
                    <a:pt x="29883" y="23201"/>
                  </a:lnTo>
                  <a:lnTo>
                    <a:pt x="24415" y="26758"/>
                  </a:lnTo>
                  <a:lnTo>
                    <a:pt x="21399" y="27644"/>
                  </a:lnTo>
                  <a:lnTo>
                    <a:pt x="16685" y="27558"/>
                  </a:lnTo>
                  <a:lnTo>
                    <a:pt x="15742" y="34580"/>
                  </a:lnTo>
                  <a:lnTo>
                    <a:pt x="18004" y="33987"/>
                  </a:lnTo>
                  <a:lnTo>
                    <a:pt x="19890" y="33686"/>
                  </a:lnTo>
                  <a:lnTo>
                    <a:pt x="25170" y="33686"/>
                  </a:lnTo>
                  <a:lnTo>
                    <a:pt x="28186" y="34881"/>
                  </a:lnTo>
                  <a:lnTo>
                    <a:pt x="32994" y="39653"/>
                  </a:lnTo>
                  <a:lnTo>
                    <a:pt x="34220" y="42684"/>
                  </a:lnTo>
                  <a:lnTo>
                    <a:pt x="34220" y="50204"/>
                  </a:lnTo>
                  <a:lnTo>
                    <a:pt x="32899" y="53432"/>
                  </a:lnTo>
                  <a:lnTo>
                    <a:pt x="27715" y="58647"/>
                  </a:lnTo>
                  <a:lnTo>
                    <a:pt x="24509" y="59955"/>
                  </a:lnTo>
                  <a:lnTo>
                    <a:pt x="17627" y="59955"/>
                  </a:lnTo>
                  <a:lnTo>
                    <a:pt x="14894" y="58948"/>
                  </a:lnTo>
                  <a:lnTo>
                    <a:pt x="10463" y="54957"/>
                  </a:lnTo>
                  <a:lnTo>
                    <a:pt x="8954" y="51682"/>
                  </a:lnTo>
                  <a:lnTo>
                    <a:pt x="8012" y="47155"/>
                  </a:lnTo>
                  <a:lnTo>
                    <a:pt x="0" y="48218"/>
                  </a:lnTo>
                  <a:lnTo>
                    <a:pt x="565" y="53639"/>
                  </a:lnTo>
                  <a:lnTo>
                    <a:pt x="2639" y="58054"/>
                  </a:lnTo>
                  <a:lnTo>
                    <a:pt x="10275" y="64869"/>
                  </a:lnTo>
                  <a:lnTo>
                    <a:pt x="14988" y="66572"/>
                  </a:lnTo>
                  <a:lnTo>
                    <a:pt x="27054" y="66572"/>
                  </a:lnTo>
                  <a:lnTo>
                    <a:pt x="32334" y="64596"/>
                  </a:lnTo>
                  <a:lnTo>
                    <a:pt x="40629" y="56688"/>
                  </a:lnTo>
                  <a:lnTo>
                    <a:pt x="42703" y="51860"/>
                  </a:lnTo>
                  <a:lnTo>
                    <a:pt x="42703" y="41968"/>
                  </a:lnTo>
                  <a:lnTo>
                    <a:pt x="41667" y="38467"/>
                  </a:lnTo>
                  <a:lnTo>
                    <a:pt x="37330" y="32867"/>
                  </a:lnTo>
                  <a:lnTo>
                    <a:pt x="34408" y="31022"/>
                  </a:lnTo>
                  <a:lnTo>
                    <a:pt x="30543" y="30128"/>
                  </a:lnTo>
                  <a:lnTo>
                    <a:pt x="33465" y="28773"/>
                  </a:lnTo>
                  <a:lnTo>
                    <a:pt x="35727" y="26937"/>
                  </a:lnTo>
                  <a:lnTo>
                    <a:pt x="38745" y="22307"/>
                  </a:lnTo>
                  <a:lnTo>
                    <a:pt x="39499" y="19747"/>
                  </a:lnTo>
                  <a:lnTo>
                    <a:pt x="39499" y="13967"/>
                  </a:lnTo>
                  <a:lnTo>
                    <a:pt x="38745" y="11172"/>
                  </a:lnTo>
                  <a:lnTo>
                    <a:pt x="35539" y="5901"/>
                  </a:lnTo>
                  <a:lnTo>
                    <a:pt x="33276" y="3812"/>
                  </a:lnTo>
                  <a:lnTo>
                    <a:pt x="27244" y="763"/>
                  </a:lnTo>
                  <a:lnTo>
                    <a:pt x="2394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4" name="object 114" descr=""/>
            <p:cNvSpPr/>
            <p:nvPr/>
          </p:nvSpPr>
          <p:spPr>
            <a:xfrm>
              <a:off x="6845019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5" name="object 115" descr=""/>
            <p:cNvSpPr/>
            <p:nvPr/>
          </p:nvSpPr>
          <p:spPr>
            <a:xfrm>
              <a:off x="6819566" y="4571655"/>
              <a:ext cx="45720" cy="65405"/>
            </a:xfrm>
            <a:custGeom>
              <a:avLst/>
              <a:gdLst/>
              <a:ahLst/>
              <a:cxnLst/>
              <a:rect l="l" t="t" r="r" b="b"/>
              <a:pathLst>
                <a:path w="45720" h="65404">
                  <a:moveTo>
                    <a:pt x="36295" y="49545"/>
                  </a:moveTo>
                  <a:lnTo>
                    <a:pt x="28281" y="49545"/>
                  </a:lnTo>
                  <a:lnTo>
                    <a:pt x="28281" y="65140"/>
                  </a:lnTo>
                  <a:lnTo>
                    <a:pt x="36295" y="65140"/>
                  </a:lnTo>
                  <a:lnTo>
                    <a:pt x="36295" y="49545"/>
                  </a:lnTo>
                  <a:close/>
                </a:path>
                <a:path w="45720" h="65404">
                  <a:moveTo>
                    <a:pt x="36295" y="0"/>
                  </a:moveTo>
                  <a:lnTo>
                    <a:pt x="29790" y="0"/>
                  </a:lnTo>
                  <a:lnTo>
                    <a:pt x="0" y="42213"/>
                  </a:lnTo>
                  <a:lnTo>
                    <a:pt x="0" y="49545"/>
                  </a:lnTo>
                  <a:lnTo>
                    <a:pt x="45156" y="49545"/>
                  </a:lnTo>
                  <a:lnTo>
                    <a:pt x="45156" y="42213"/>
                  </a:lnTo>
                  <a:lnTo>
                    <a:pt x="7824" y="42213"/>
                  </a:lnTo>
                  <a:lnTo>
                    <a:pt x="28281" y="12838"/>
                  </a:lnTo>
                  <a:lnTo>
                    <a:pt x="36295" y="12838"/>
                  </a:lnTo>
                  <a:lnTo>
                    <a:pt x="36295" y="0"/>
                  </a:lnTo>
                  <a:close/>
                </a:path>
                <a:path w="45720" h="65404">
                  <a:moveTo>
                    <a:pt x="36295" y="12838"/>
                  </a:moveTo>
                  <a:lnTo>
                    <a:pt x="28281" y="12838"/>
                  </a:lnTo>
                  <a:lnTo>
                    <a:pt x="28281" y="42213"/>
                  </a:lnTo>
                  <a:lnTo>
                    <a:pt x="36295" y="42213"/>
                  </a:lnTo>
                  <a:lnTo>
                    <a:pt x="36295" y="1283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 descr=""/>
            <p:cNvSpPr/>
            <p:nvPr/>
          </p:nvSpPr>
          <p:spPr>
            <a:xfrm>
              <a:off x="7274045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7" name="object 117" descr=""/>
            <p:cNvSpPr/>
            <p:nvPr/>
          </p:nvSpPr>
          <p:spPr>
            <a:xfrm>
              <a:off x="7251232" y="4572540"/>
              <a:ext cx="43815" cy="65405"/>
            </a:xfrm>
            <a:custGeom>
              <a:avLst/>
              <a:gdLst/>
              <a:ahLst/>
              <a:cxnLst/>
              <a:rect l="l" t="t" r="r" b="b"/>
              <a:pathLst>
                <a:path w="43815" h="65404">
                  <a:moveTo>
                    <a:pt x="40253" y="0"/>
                  </a:moveTo>
                  <a:lnTo>
                    <a:pt x="7730" y="0"/>
                  </a:lnTo>
                  <a:lnTo>
                    <a:pt x="1413" y="33459"/>
                  </a:lnTo>
                  <a:lnTo>
                    <a:pt x="8956" y="34438"/>
                  </a:lnTo>
                  <a:lnTo>
                    <a:pt x="10181" y="32575"/>
                  </a:lnTo>
                  <a:lnTo>
                    <a:pt x="11784" y="31060"/>
                  </a:lnTo>
                  <a:lnTo>
                    <a:pt x="15932" y="28715"/>
                  </a:lnTo>
                  <a:lnTo>
                    <a:pt x="18287" y="28133"/>
                  </a:lnTo>
                  <a:lnTo>
                    <a:pt x="24982" y="28133"/>
                  </a:lnTo>
                  <a:lnTo>
                    <a:pt x="28375" y="29450"/>
                  </a:lnTo>
                  <a:lnTo>
                    <a:pt x="33465" y="34720"/>
                  </a:lnTo>
                  <a:lnTo>
                    <a:pt x="34785" y="38326"/>
                  </a:lnTo>
                  <a:lnTo>
                    <a:pt x="34785" y="47680"/>
                  </a:lnTo>
                  <a:lnTo>
                    <a:pt x="33465" y="51540"/>
                  </a:lnTo>
                  <a:lnTo>
                    <a:pt x="28092" y="57337"/>
                  </a:lnTo>
                  <a:lnTo>
                    <a:pt x="24792" y="58797"/>
                  </a:lnTo>
                  <a:lnTo>
                    <a:pt x="17816" y="58797"/>
                  </a:lnTo>
                  <a:lnTo>
                    <a:pt x="15083" y="57762"/>
                  </a:lnTo>
                  <a:lnTo>
                    <a:pt x="10463" y="53648"/>
                  </a:lnTo>
                  <a:lnTo>
                    <a:pt x="9050" y="50571"/>
                  </a:lnTo>
                  <a:lnTo>
                    <a:pt x="8389" y="46485"/>
                  </a:lnTo>
                  <a:lnTo>
                    <a:pt x="0" y="47191"/>
                  </a:lnTo>
                  <a:lnTo>
                    <a:pt x="565" y="52679"/>
                  </a:lnTo>
                  <a:lnTo>
                    <a:pt x="2734" y="57075"/>
                  </a:lnTo>
                  <a:lnTo>
                    <a:pt x="10181" y="63710"/>
                  </a:lnTo>
                  <a:lnTo>
                    <a:pt x="15083" y="65375"/>
                  </a:lnTo>
                  <a:lnTo>
                    <a:pt x="28186" y="65375"/>
                  </a:lnTo>
                  <a:lnTo>
                    <a:pt x="33936" y="62731"/>
                  </a:lnTo>
                  <a:lnTo>
                    <a:pt x="41573" y="53168"/>
                  </a:lnTo>
                  <a:lnTo>
                    <a:pt x="43270" y="48066"/>
                  </a:lnTo>
                  <a:lnTo>
                    <a:pt x="43270" y="35982"/>
                  </a:lnTo>
                  <a:lnTo>
                    <a:pt x="41290" y="30918"/>
                  </a:lnTo>
                  <a:lnTo>
                    <a:pt x="33465" y="23031"/>
                  </a:lnTo>
                  <a:lnTo>
                    <a:pt x="28658" y="21064"/>
                  </a:lnTo>
                  <a:lnTo>
                    <a:pt x="18665" y="21064"/>
                  </a:lnTo>
                  <a:lnTo>
                    <a:pt x="14611" y="22429"/>
                  </a:lnTo>
                  <a:lnTo>
                    <a:pt x="10652" y="25148"/>
                  </a:lnTo>
                  <a:lnTo>
                    <a:pt x="14140" y="7642"/>
                  </a:lnTo>
                  <a:lnTo>
                    <a:pt x="40253" y="7642"/>
                  </a:lnTo>
                  <a:lnTo>
                    <a:pt x="40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8" name="object 118" descr=""/>
            <p:cNvSpPr/>
            <p:nvPr/>
          </p:nvSpPr>
          <p:spPr>
            <a:xfrm>
              <a:off x="7703166" y="4497940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0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9" name="object 119" descr=""/>
            <p:cNvSpPr/>
            <p:nvPr/>
          </p:nvSpPr>
          <p:spPr>
            <a:xfrm>
              <a:off x="7679975" y="4571382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79" h="66675">
                  <a:moveTo>
                    <a:pt x="28564" y="0"/>
                  </a:moveTo>
                  <a:lnTo>
                    <a:pt x="16498" y="0"/>
                  </a:lnTo>
                  <a:lnTo>
                    <a:pt x="11029" y="2494"/>
                  </a:lnTo>
                  <a:lnTo>
                    <a:pt x="0" y="46194"/>
                  </a:lnTo>
                  <a:lnTo>
                    <a:pt x="2073" y="54270"/>
                  </a:lnTo>
                  <a:lnTo>
                    <a:pt x="10558" y="64077"/>
                  </a:lnTo>
                  <a:lnTo>
                    <a:pt x="15932" y="66534"/>
                  </a:lnTo>
                  <a:lnTo>
                    <a:pt x="26584" y="66534"/>
                  </a:lnTo>
                  <a:lnTo>
                    <a:pt x="30073" y="65592"/>
                  </a:lnTo>
                  <a:lnTo>
                    <a:pt x="33183" y="63729"/>
                  </a:lnTo>
                  <a:lnTo>
                    <a:pt x="36200" y="61865"/>
                  </a:lnTo>
                  <a:lnTo>
                    <a:pt x="37939" y="59955"/>
                  </a:lnTo>
                  <a:lnTo>
                    <a:pt x="20173" y="59955"/>
                  </a:lnTo>
                  <a:lnTo>
                    <a:pt x="18006" y="59296"/>
                  </a:lnTo>
                  <a:lnTo>
                    <a:pt x="9239" y="47061"/>
                  </a:lnTo>
                  <a:lnTo>
                    <a:pt x="9239" y="40105"/>
                  </a:lnTo>
                  <a:lnTo>
                    <a:pt x="10464" y="36708"/>
                  </a:lnTo>
                  <a:lnTo>
                    <a:pt x="13009" y="34109"/>
                  </a:lnTo>
                  <a:lnTo>
                    <a:pt x="15175" y="31822"/>
                  </a:lnTo>
                  <a:lnTo>
                    <a:pt x="7919" y="31822"/>
                  </a:lnTo>
                  <a:lnTo>
                    <a:pt x="8040" y="25121"/>
                  </a:lnTo>
                  <a:lnTo>
                    <a:pt x="16215" y="8716"/>
                  </a:lnTo>
                  <a:lnTo>
                    <a:pt x="18100" y="7294"/>
                  </a:lnTo>
                  <a:lnTo>
                    <a:pt x="20363" y="6579"/>
                  </a:lnTo>
                  <a:lnTo>
                    <a:pt x="38610" y="6579"/>
                  </a:lnTo>
                  <a:lnTo>
                    <a:pt x="32712" y="1440"/>
                  </a:lnTo>
                  <a:lnTo>
                    <a:pt x="28564" y="0"/>
                  </a:lnTo>
                  <a:close/>
                </a:path>
                <a:path w="43179" h="66675">
                  <a:moveTo>
                    <a:pt x="38556" y="30222"/>
                  </a:moveTo>
                  <a:lnTo>
                    <a:pt x="25830" y="30222"/>
                  </a:lnTo>
                  <a:lnTo>
                    <a:pt x="28848" y="31521"/>
                  </a:lnTo>
                  <a:lnTo>
                    <a:pt x="31297" y="34109"/>
                  </a:lnTo>
                  <a:lnTo>
                    <a:pt x="33654" y="36708"/>
                  </a:lnTo>
                  <a:lnTo>
                    <a:pt x="34831" y="40105"/>
                  </a:lnTo>
                  <a:lnTo>
                    <a:pt x="34790" y="49705"/>
                  </a:lnTo>
                  <a:lnTo>
                    <a:pt x="33654" y="53140"/>
                  </a:lnTo>
                  <a:lnTo>
                    <a:pt x="28752" y="58590"/>
                  </a:lnTo>
                  <a:lnTo>
                    <a:pt x="25924" y="59955"/>
                  </a:lnTo>
                  <a:lnTo>
                    <a:pt x="37939" y="59955"/>
                  </a:lnTo>
                  <a:lnTo>
                    <a:pt x="38651" y="59174"/>
                  </a:lnTo>
                  <a:lnTo>
                    <a:pt x="40443" y="55664"/>
                  </a:lnTo>
                  <a:lnTo>
                    <a:pt x="42139" y="52152"/>
                  </a:lnTo>
                  <a:lnTo>
                    <a:pt x="43082" y="48350"/>
                  </a:lnTo>
                  <a:lnTo>
                    <a:pt x="43082" y="38044"/>
                  </a:lnTo>
                  <a:lnTo>
                    <a:pt x="41197" y="32970"/>
                  </a:lnTo>
                  <a:lnTo>
                    <a:pt x="38556" y="30222"/>
                  </a:lnTo>
                  <a:close/>
                </a:path>
                <a:path w="43179" h="66675">
                  <a:moveTo>
                    <a:pt x="29129" y="23154"/>
                  </a:moveTo>
                  <a:lnTo>
                    <a:pt x="20740" y="23154"/>
                  </a:lnTo>
                  <a:lnTo>
                    <a:pt x="17818" y="23869"/>
                  </a:lnTo>
                  <a:lnTo>
                    <a:pt x="14972" y="25299"/>
                  </a:lnTo>
                  <a:lnTo>
                    <a:pt x="12255" y="26711"/>
                  </a:lnTo>
                  <a:lnTo>
                    <a:pt x="9899" y="28886"/>
                  </a:lnTo>
                  <a:lnTo>
                    <a:pt x="7919" y="31822"/>
                  </a:lnTo>
                  <a:lnTo>
                    <a:pt x="15175" y="31822"/>
                  </a:lnTo>
                  <a:lnTo>
                    <a:pt x="15460" y="31521"/>
                  </a:lnTo>
                  <a:lnTo>
                    <a:pt x="18572" y="30222"/>
                  </a:lnTo>
                  <a:lnTo>
                    <a:pt x="38556" y="30222"/>
                  </a:lnTo>
                  <a:lnTo>
                    <a:pt x="33654" y="25121"/>
                  </a:lnTo>
                  <a:lnTo>
                    <a:pt x="29129" y="23154"/>
                  </a:lnTo>
                  <a:close/>
                </a:path>
                <a:path w="43179" h="66675">
                  <a:moveTo>
                    <a:pt x="38610" y="6579"/>
                  </a:moveTo>
                  <a:lnTo>
                    <a:pt x="26113" y="6579"/>
                  </a:lnTo>
                  <a:lnTo>
                    <a:pt x="28752" y="7717"/>
                  </a:lnTo>
                  <a:lnTo>
                    <a:pt x="32241" y="11426"/>
                  </a:lnTo>
                  <a:lnTo>
                    <a:pt x="33183" y="13704"/>
                  </a:lnTo>
                  <a:lnTo>
                    <a:pt x="33938" y="16847"/>
                  </a:lnTo>
                  <a:lnTo>
                    <a:pt x="41950" y="16226"/>
                  </a:lnTo>
                  <a:lnTo>
                    <a:pt x="41291" y="11153"/>
                  </a:lnTo>
                  <a:lnTo>
                    <a:pt x="39311" y="7190"/>
                  </a:lnTo>
                  <a:lnTo>
                    <a:pt x="38610" y="6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 descr=""/>
            <p:cNvSpPr/>
            <p:nvPr/>
          </p:nvSpPr>
          <p:spPr>
            <a:xfrm>
              <a:off x="5128865" y="4497940"/>
              <a:ext cx="2574925" cy="38100"/>
            </a:xfrm>
            <a:custGeom>
              <a:avLst/>
              <a:gdLst/>
              <a:ahLst/>
              <a:cxnLst/>
              <a:rect l="l" t="t" r="r" b="b"/>
              <a:pathLst>
                <a:path w="2574925" h="38100">
                  <a:moveTo>
                    <a:pt x="0" y="0"/>
                  </a:moveTo>
                  <a:lnTo>
                    <a:pt x="0" y="37610"/>
                  </a:lnTo>
                </a:path>
                <a:path w="2574925" h="38100">
                  <a:moveTo>
                    <a:pt x="429073" y="0"/>
                  </a:moveTo>
                  <a:lnTo>
                    <a:pt x="429073" y="37610"/>
                  </a:lnTo>
                </a:path>
                <a:path w="2574925" h="38100">
                  <a:moveTo>
                    <a:pt x="858005" y="0"/>
                  </a:moveTo>
                  <a:lnTo>
                    <a:pt x="858005" y="37610"/>
                  </a:lnTo>
                </a:path>
                <a:path w="2574925" h="38100">
                  <a:moveTo>
                    <a:pt x="1287032" y="0"/>
                  </a:moveTo>
                  <a:lnTo>
                    <a:pt x="1287032" y="37610"/>
                  </a:lnTo>
                </a:path>
                <a:path w="2574925" h="38100">
                  <a:moveTo>
                    <a:pt x="1716153" y="0"/>
                  </a:moveTo>
                  <a:lnTo>
                    <a:pt x="1716153" y="37610"/>
                  </a:lnTo>
                </a:path>
                <a:path w="2574925" h="38100">
                  <a:moveTo>
                    <a:pt x="2145179" y="0"/>
                  </a:moveTo>
                  <a:lnTo>
                    <a:pt x="2145179" y="37610"/>
                  </a:lnTo>
                </a:path>
                <a:path w="2574925" h="38100">
                  <a:moveTo>
                    <a:pt x="2574300" y="0"/>
                  </a:moveTo>
                  <a:lnTo>
                    <a:pt x="2574300" y="37610"/>
                  </a:lnTo>
                </a:path>
              </a:pathLst>
            </a:custGeom>
            <a:ln w="54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 descr=""/>
            <p:cNvPicPr/>
            <p:nvPr/>
          </p:nvPicPr>
          <p:blipFill>
            <a:blip r:embed="rId53" cstate="print"/>
            <a:stretch>
              <a:fillRect/>
            </a:stretch>
          </p:blipFill>
          <p:spPr>
            <a:xfrm>
              <a:off x="5725741" y="4704836"/>
              <a:ext cx="1381633" cy="85415"/>
            </a:xfrm>
            <a:prstGeom prst="rect">
              <a:avLst/>
            </a:prstGeom>
          </p:spPr>
        </p:pic>
        <p:sp>
          <p:nvSpPr>
            <p:cNvPr id="122" name="object 122" descr=""/>
            <p:cNvSpPr/>
            <p:nvPr/>
          </p:nvSpPr>
          <p:spPr>
            <a:xfrm>
              <a:off x="5714334" y="2647392"/>
              <a:ext cx="1403350" cy="170180"/>
            </a:xfrm>
            <a:custGeom>
              <a:avLst/>
              <a:gdLst/>
              <a:ahLst/>
              <a:cxnLst/>
              <a:rect l="l" t="t" r="r" b="b"/>
              <a:pathLst>
                <a:path w="1403350" h="170180">
                  <a:moveTo>
                    <a:pt x="0" y="169925"/>
                  </a:moveTo>
                  <a:lnTo>
                    <a:pt x="1403315" y="169925"/>
                  </a:lnTo>
                  <a:lnTo>
                    <a:pt x="1403315" y="0"/>
                  </a:lnTo>
                  <a:lnTo>
                    <a:pt x="0" y="0"/>
                  </a:lnTo>
                  <a:lnTo>
                    <a:pt x="0" y="169925"/>
                  </a:lnTo>
                  <a:close/>
                </a:path>
              </a:pathLst>
            </a:custGeom>
            <a:ln w="54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3" name="object 123" descr=""/>
            <p:cNvSpPr/>
            <p:nvPr/>
          </p:nvSpPr>
          <p:spPr>
            <a:xfrm>
              <a:off x="5752326" y="2732421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60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29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 descr=""/>
            <p:cNvSpPr/>
            <p:nvPr/>
          </p:nvSpPr>
          <p:spPr>
            <a:xfrm>
              <a:off x="6455869" y="2732421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2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5" name="object 125" descr=""/>
            <p:cNvPicPr/>
            <p:nvPr/>
          </p:nvPicPr>
          <p:blipFill>
            <a:blip r:embed="rId54" cstate="print"/>
            <a:stretch>
              <a:fillRect/>
            </a:stretch>
          </p:blipFill>
          <p:spPr>
            <a:xfrm>
              <a:off x="6168720" y="2700419"/>
              <a:ext cx="140558" cy="67391"/>
            </a:xfrm>
            <a:prstGeom prst="rect">
              <a:avLst/>
            </a:prstGeom>
          </p:spPr>
        </p:pic>
        <p:pic>
          <p:nvPicPr>
            <p:cNvPr id="126" name="object 126" descr=""/>
            <p:cNvPicPr/>
            <p:nvPr/>
          </p:nvPicPr>
          <p:blipFill>
            <a:blip r:embed="rId55" cstate="print"/>
            <a:stretch>
              <a:fillRect/>
            </a:stretch>
          </p:blipFill>
          <p:spPr>
            <a:xfrm>
              <a:off x="6869530" y="2700419"/>
              <a:ext cx="200701" cy="67391"/>
            </a:xfrm>
            <a:prstGeom prst="rect">
              <a:avLst/>
            </a:prstGeom>
          </p:spPr>
        </p:pic>
        <p:sp>
          <p:nvSpPr>
            <p:cNvPr id="127" name="object 127" descr=""/>
            <p:cNvSpPr/>
            <p:nvPr/>
          </p:nvSpPr>
          <p:spPr>
            <a:xfrm>
              <a:off x="4229143" y="2512028"/>
              <a:ext cx="3742054" cy="2724150"/>
            </a:xfrm>
            <a:custGeom>
              <a:avLst/>
              <a:gdLst/>
              <a:ahLst/>
              <a:cxnLst/>
              <a:rect l="l" t="t" r="r" b="b"/>
              <a:pathLst>
                <a:path w="3742054" h="2724150">
                  <a:moveTo>
                    <a:pt x="0" y="0"/>
                  </a:moveTo>
                  <a:lnTo>
                    <a:pt x="3741519" y="0"/>
                  </a:lnTo>
                  <a:lnTo>
                    <a:pt x="3741519" y="2723594"/>
                  </a:lnTo>
                  <a:lnTo>
                    <a:pt x="0" y="272359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28" name="object 128" descr=""/>
          <p:cNvGrpSpPr/>
          <p:nvPr/>
        </p:nvGrpSpPr>
        <p:grpSpPr>
          <a:xfrm>
            <a:off x="8324475" y="2507265"/>
            <a:ext cx="3751579" cy="2733675"/>
            <a:chOff x="8324475" y="2507265"/>
            <a:chExt cx="3751579" cy="2733675"/>
          </a:xfrm>
        </p:grpSpPr>
        <p:sp>
          <p:nvSpPr>
            <p:cNvPr id="129" name="object 129" descr=""/>
            <p:cNvSpPr/>
            <p:nvPr/>
          </p:nvSpPr>
          <p:spPr>
            <a:xfrm>
              <a:off x="8337280" y="2520105"/>
              <a:ext cx="3726815" cy="2704465"/>
            </a:xfrm>
            <a:custGeom>
              <a:avLst/>
              <a:gdLst/>
              <a:ahLst/>
              <a:cxnLst/>
              <a:rect l="l" t="t" r="r" b="b"/>
              <a:pathLst>
                <a:path w="3726815" h="2704465">
                  <a:moveTo>
                    <a:pt x="0" y="2704452"/>
                  </a:moveTo>
                  <a:lnTo>
                    <a:pt x="3726431" y="2704452"/>
                  </a:lnTo>
                  <a:lnTo>
                    <a:pt x="3726431" y="0"/>
                  </a:lnTo>
                  <a:lnTo>
                    <a:pt x="0" y="0"/>
                  </a:lnTo>
                  <a:lnTo>
                    <a:pt x="0" y="2704452"/>
                  </a:lnTo>
                  <a:close/>
                </a:path>
                <a:path w="3726815" h="2704465">
                  <a:moveTo>
                    <a:pt x="834684" y="1975388"/>
                  </a:moveTo>
                  <a:lnTo>
                    <a:pt x="3522911" y="1975388"/>
                  </a:lnTo>
                  <a:lnTo>
                    <a:pt x="3522911" y="94885"/>
                  </a:lnTo>
                  <a:lnTo>
                    <a:pt x="834684" y="94885"/>
                  </a:lnTo>
                  <a:lnTo>
                    <a:pt x="834684" y="1975388"/>
                  </a:lnTo>
                  <a:close/>
                </a:path>
              </a:pathLst>
            </a:custGeom>
            <a:ln w="5424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0" name="object 130" descr=""/>
            <p:cNvSpPr/>
            <p:nvPr/>
          </p:nvSpPr>
          <p:spPr>
            <a:xfrm>
              <a:off x="9228847" y="3630012"/>
              <a:ext cx="2574290" cy="808990"/>
            </a:xfrm>
            <a:custGeom>
              <a:avLst/>
              <a:gdLst/>
              <a:ahLst/>
              <a:cxnLst/>
              <a:rect l="l" t="t" r="r" b="b"/>
              <a:pathLst>
                <a:path w="2574290" h="808989">
                  <a:moveTo>
                    <a:pt x="0" y="808690"/>
                  </a:moveTo>
                  <a:lnTo>
                    <a:pt x="20060" y="808690"/>
                  </a:lnTo>
                  <a:lnTo>
                    <a:pt x="42337" y="808690"/>
                  </a:lnTo>
                  <a:lnTo>
                    <a:pt x="42337" y="789826"/>
                  </a:lnTo>
                  <a:lnTo>
                    <a:pt x="62284" y="789826"/>
                  </a:lnTo>
                  <a:lnTo>
                    <a:pt x="62284" y="771074"/>
                  </a:lnTo>
                  <a:lnTo>
                    <a:pt x="78876" y="771074"/>
                  </a:lnTo>
                  <a:lnTo>
                    <a:pt x="78876" y="752332"/>
                  </a:lnTo>
                  <a:lnTo>
                    <a:pt x="132799" y="752332"/>
                  </a:lnTo>
                  <a:lnTo>
                    <a:pt x="132799" y="733468"/>
                  </a:lnTo>
                  <a:lnTo>
                    <a:pt x="145808" y="733468"/>
                  </a:lnTo>
                  <a:lnTo>
                    <a:pt x="145808" y="714717"/>
                  </a:lnTo>
                  <a:lnTo>
                    <a:pt x="156367" y="714717"/>
                  </a:lnTo>
                  <a:lnTo>
                    <a:pt x="156367" y="695852"/>
                  </a:lnTo>
                  <a:lnTo>
                    <a:pt x="186910" y="695852"/>
                  </a:lnTo>
                  <a:lnTo>
                    <a:pt x="186910" y="677101"/>
                  </a:lnTo>
                  <a:lnTo>
                    <a:pt x="223299" y="677101"/>
                  </a:lnTo>
                  <a:lnTo>
                    <a:pt x="223299" y="658274"/>
                  </a:lnTo>
                  <a:lnTo>
                    <a:pt x="279767" y="658274"/>
                  </a:lnTo>
                  <a:lnTo>
                    <a:pt x="279767" y="639448"/>
                  </a:lnTo>
                  <a:lnTo>
                    <a:pt x="292682" y="639448"/>
                  </a:lnTo>
                  <a:lnTo>
                    <a:pt x="292682" y="620715"/>
                  </a:lnTo>
                  <a:lnTo>
                    <a:pt x="330296" y="620715"/>
                  </a:lnTo>
                  <a:lnTo>
                    <a:pt x="330296" y="601888"/>
                  </a:lnTo>
                  <a:lnTo>
                    <a:pt x="349150" y="601888"/>
                  </a:lnTo>
                  <a:lnTo>
                    <a:pt x="349150" y="583156"/>
                  </a:lnTo>
                  <a:lnTo>
                    <a:pt x="390252" y="583156"/>
                  </a:lnTo>
                  <a:lnTo>
                    <a:pt x="390252" y="564235"/>
                  </a:lnTo>
                  <a:lnTo>
                    <a:pt x="470194" y="564235"/>
                  </a:lnTo>
                  <a:lnTo>
                    <a:pt x="470194" y="545503"/>
                  </a:lnTo>
                  <a:lnTo>
                    <a:pt x="630077" y="545503"/>
                  </a:lnTo>
                  <a:lnTo>
                    <a:pt x="630077" y="526770"/>
                  </a:lnTo>
                  <a:lnTo>
                    <a:pt x="855762" y="526770"/>
                  </a:lnTo>
                  <a:lnTo>
                    <a:pt x="855762" y="526770"/>
                  </a:lnTo>
                  <a:lnTo>
                    <a:pt x="861607" y="526770"/>
                  </a:lnTo>
                  <a:lnTo>
                    <a:pt x="880367" y="526770"/>
                  </a:lnTo>
                  <a:lnTo>
                    <a:pt x="888662" y="526770"/>
                  </a:lnTo>
                  <a:lnTo>
                    <a:pt x="894507" y="526770"/>
                  </a:lnTo>
                  <a:lnTo>
                    <a:pt x="962759" y="526770"/>
                  </a:lnTo>
                  <a:lnTo>
                    <a:pt x="980388" y="526770"/>
                  </a:lnTo>
                  <a:lnTo>
                    <a:pt x="992077" y="526770"/>
                  </a:lnTo>
                  <a:lnTo>
                    <a:pt x="997922" y="526770"/>
                  </a:lnTo>
                  <a:lnTo>
                    <a:pt x="1000279" y="526770"/>
                  </a:lnTo>
                  <a:lnTo>
                    <a:pt x="1002730" y="526770"/>
                  </a:lnTo>
                  <a:lnTo>
                    <a:pt x="1002730" y="483657"/>
                  </a:lnTo>
                  <a:lnTo>
                    <a:pt x="1010932" y="483657"/>
                  </a:lnTo>
                  <a:lnTo>
                    <a:pt x="1012063" y="483657"/>
                  </a:lnTo>
                  <a:lnTo>
                    <a:pt x="1024978" y="483657"/>
                  </a:lnTo>
                  <a:lnTo>
                    <a:pt x="1050902" y="483657"/>
                  </a:lnTo>
                  <a:lnTo>
                    <a:pt x="1074376" y="483657"/>
                  </a:lnTo>
                  <a:lnTo>
                    <a:pt x="1095587" y="483657"/>
                  </a:lnTo>
                  <a:lnTo>
                    <a:pt x="1103694" y="483657"/>
                  </a:lnTo>
                  <a:lnTo>
                    <a:pt x="1107371" y="483657"/>
                  </a:lnTo>
                  <a:lnTo>
                    <a:pt x="1134332" y="483657"/>
                  </a:lnTo>
                  <a:lnTo>
                    <a:pt x="1134332" y="459276"/>
                  </a:lnTo>
                  <a:lnTo>
                    <a:pt x="1147247" y="459276"/>
                  </a:lnTo>
                  <a:lnTo>
                    <a:pt x="1177791" y="459276"/>
                  </a:lnTo>
                  <a:lnTo>
                    <a:pt x="1178922" y="459276"/>
                  </a:lnTo>
                  <a:lnTo>
                    <a:pt x="1199002" y="459276"/>
                  </a:lnTo>
                  <a:lnTo>
                    <a:pt x="1201359" y="459276"/>
                  </a:lnTo>
                  <a:lnTo>
                    <a:pt x="1216631" y="459276"/>
                  </a:lnTo>
                  <a:lnTo>
                    <a:pt x="1262446" y="459276"/>
                  </a:lnTo>
                  <a:lnTo>
                    <a:pt x="1291859" y="459276"/>
                  </a:lnTo>
                  <a:lnTo>
                    <a:pt x="1298835" y="459276"/>
                  </a:lnTo>
                  <a:lnTo>
                    <a:pt x="1317783" y="459276"/>
                  </a:lnTo>
                  <a:lnTo>
                    <a:pt x="1317783" y="430377"/>
                  </a:lnTo>
                  <a:lnTo>
                    <a:pt x="1364730" y="430377"/>
                  </a:lnTo>
                  <a:lnTo>
                    <a:pt x="1434113" y="430377"/>
                  </a:lnTo>
                  <a:lnTo>
                    <a:pt x="1434113" y="400820"/>
                  </a:lnTo>
                  <a:lnTo>
                    <a:pt x="1445803" y="400820"/>
                  </a:lnTo>
                  <a:lnTo>
                    <a:pt x="1456361" y="400820"/>
                  </a:lnTo>
                  <a:lnTo>
                    <a:pt x="1457587" y="400820"/>
                  </a:lnTo>
                  <a:lnTo>
                    <a:pt x="1457587" y="369944"/>
                  </a:lnTo>
                  <a:lnTo>
                    <a:pt x="1461075" y="369944"/>
                  </a:lnTo>
                  <a:lnTo>
                    <a:pt x="1464657" y="369944"/>
                  </a:lnTo>
                  <a:lnTo>
                    <a:pt x="1479929" y="369944"/>
                  </a:lnTo>
                  <a:lnTo>
                    <a:pt x="1479929" y="337562"/>
                  </a:lnTo>
                  <a:lnTo>
                    <a:pt x="1502271" y="337562"/>
                  </a:lnTo>
                  <a:lnTo>
                    <a:pt x="1575143" y="337562"/>
                  </a:lnTo>
                  <a:lnTo>
                    <a:pt x="1617470" y="337562"/>
                  </a:lnTo>
                  <a:lnTo>
                    <a:pt x="1624446" y="337562"/>
                  </a:lnTo>
                  <a:lnTo>
                    <a:pt x="1696186" y="337562"/>
                  </a:lnTo>
                  <a:lnTo>
                    <a:pt x="1717397" y="337562"/>
                  </a:lnTo>
                  <a:lnTo>
                    <a:pt x="1729087" y="337562"/>
                  </a:lnTo>
                  <a:lnTo>
                    <a:pt x="1737383" y="337562"/>
                  </a:lnTo>
                  <a:lnTo>
                    <a:pt x="1737383" y="298214"/>
                  </a:lnTo>
                  <a:lnTo>
                    <a:pt x="1746810" y="298214"/>
                  </a:lnTo>
                  <a:lnTo>
                    <a:pt x="1811385" y="298214"/>
                  </a:lnTo>
                  <a:lnTo>
                    <a:pt x="1811385" y="257643"/>
                  </a:lnTo>
                  <a:lnTo>
                    <a:pt x="1854938" y="257643"/>
                  </a:lnTo>
                  <a:lnTo>
                    <a:pt x="1854938" y="217165"/>
                  </a:lnTo>
                  <a:lnTo>
                    <a:pt x="1946570" y="217165"/>
                  </a:lnTo>
                  <a:lnTo>
                    <a:pt x="1991254" y="217165"/>
                  </a:lnTo>
                  <a:lnTo>
                    <a:pt x="1993611" y="217165"/>
                  </a:lnTo>
                  <a:lnTo>
                    <a:pt x="1993611" y="173676"/>
                  </a:lnTo>
                  <a:lnTo>
                    <a:pt x="2075909" y="173676"/>
                  </a:lnTo>
                  <a:lnTo>
                    <a:pt x="2140485" y="173676"/>
                  </a:lnTo>
                  <a:lnTo>
                    <a:pt x="2144067" y="173676"/>
                  </a:lnTo>
                  <a:lnTo>
                    <a:pt x="2147555" y="173676"/>
                  </a:lnTo>
                  <a:lnTo>
                    <a:pt x="2180550" y="173676"/>
                  </a:lnTo>
                  <a:lnTo>
                    <a:pt x="2180550" y="119831"/>
                  </a:lnTo>
                  <a:lnTo>
                    <a:pt x="2225234" y="119831"/>
                  </a:lnTo>
                  <a:lnTo>
                    <a:pt x="2266242" y="119831"/>
                  </a:lnTo>
                  <a:lnTo>
                    <a:pt x="2300462" y="119831"/>
                  </a:lnTo>
                  <a:lnTo>
                    <a:pt x="2300462" y="59868"/>
                  </a:lnTo>
                  <a:lnTo>
                    <a:pt x="2303950" y="59868"/>
                  </a:lnTo>
                  <a:lnTo>
                    <a:pt x="2303950" y="0"/>
                  </a:lnTo>
                  <a:lnTo>
                    <a:pt x="2362681" y="0"/>
                  </a:lnTo>
                  <a:lnTo>
                    <a:pt x="2384929" y="0"/>
                  </a:lnTo>
                  <a:lnTo>
                    <a:pt x="2428482" y="0"/>
                  </a:lnTo>
                  <a:lnTo>
                    <a:pt x="2440266" y="0"/>
                  </a:lnTo>
                  <a:lnTo>
                    <a:pt x="2468453" y="0"/>
                  </a:lnTo>
                  <a:lnTo>
                    <a:pt x="2574225" y="0"/>
                  </a:lnTo>
                </a:path>
              </a:pathLst>
            </a:custGeom>
            <a:ln w="813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1" name="object 131" descr=""/>
            <p:cNvSpPr/>
            <p:nvPr/>
          </p:nvSpPr>
          <p:spPr>
            <a:xfrm>
              <a:off x="9228847" y="3430637"/>
              <a:ext cx="2574290" cy="1008380"/>
            </a:xfrm>
            <a:custGeom>
              <a:avLst/>
              <a:gdLst/>
              <a:ahLst/>
              <a:cxnLst/>
              <a:rect l="l" t="t" r="r" b="b"/>
              <a:pathLst>
                <a:path w="2574290" h="1008379">
                  <a:moveTo>
                    <a:pt x="0" y="1008065"/>
                  </a:moveTo>
                  <a:lnTo>
                    <a:pt x="31722" y="1008065"/>
                  </a:lnTo>
                  <a:lnTo>
                    <a:pt x="31722" y="989436"/>
                  </a:lnTo>
                  <a:lnTo>
                    <a:pt x="39999" y="989436"/>
                  </a:lnTo>
                  <a:lnTo>
                    <a:pt x="39999" y="970797"/>
                  </a:lnTo>
                  <a:lnTo>
                    <a:pt x="50595" y="970797"/>
                  </a:lnTo>
                  <a:lnTo>
                    <a:pt x="50595" y="952281"/>
                  </a:lnTo>
                  <a:lnTo>
                    <a:pt x="58796" y="952281"/>
                  </a:lnTo>
                  <a:lnTo>
                    <a:pt x="58796" y="933652"/>
                  </a:lnTo>
                  <a:lnTo>
                    <a:pt x="64735" y="933652"/>
                  </a:lnTo>
                  <a:lnTo>
                    <a:pt x="64735" y="915023"/>
                  </a:lnTo>
                  <a:lnTo>
                    <a:pt x="123466" y="915023"/>
                  </a:lnTo>
                  <a:lnTo>
                    <a:pt x="123466" y="877878"/>
                  </a:lnTo>
                  <a:lnTo>
                    <a:pt x="152879" y="877878"/>
                  </a:lnTo>
                  <a:lnTo>
                    <a:pt x="152879" y="859249"/>
                  </a:lnTo>
                  <a:lnTo>
                    <a:pt x="197563" y="859249"/>
                  </a:lnTo>
                  <a:lnTo>
                    <a:pt x="197563" y="840611"/>
                  </a:lnTo>
                  <a:lnTo>
                    <a:pt x="221036" y="840611"/>
                  </a:lnTo>
                  <a:lnTo>
                    <a:pt x="221036" y="822067"/>
                  </a:lnTo>
                  <a:lnTo>
                    <a:pt x="236308" y="822067"/>
                  </a:lnTo>
                  <a:lnTo>
                    <a:pt x="236308" y="803428"/>
                  </a:lnTo>
                  <a:lnTo>
                    <a:pt x="331522" y="803428"/>
                  </a:lnTo>
                  <a:lnTo>
                    <a:pt x="331522" y="784884"/>
                  </a:lnTo>
                  <a:lnTo>
                    <a:pt x="417308" y="784884"/>
                  </a:lnTo>
                  <a:lnTo>
                    <a:pt x="417308" y="766245"/>
                  </a:lnTo>
                  <a:lnTo>
                    <a:pt x="420890" y="766245"/>
                  </a:lnTo>
                  <a:lnTo>
                    <a:pt x="420890" y="747701"/>
                  </a:lnTo>
                  <a:lnTo>
                    <a:pt x="503095" y="747701"/>
                  </a:lnTo>
                  <a:lnTo>
                    <a:pt x="553624" y="747701"/>
                  </a:lnTo>
                  <a:lnTo>
                    <a:pt x="563051" y="747701"/>
                  </a:lnTo>
                  <a:lnTo>
                    <a:pt x="563051" y="728592"/>
                  </a:lnTo>
                  <a:lnTo>
                    <a:pt x="593595" y="728592"/>
                  </a:lnTo>
                  <a:lnTo>
                    <a:pt x="593595" y="709483"/>
                  </a:lnTo>
                  <a:lnTo>
                    <a:pt x="616031" y="709483"/>
                  </a:lnTo>
                  <a:lnTo>
                    <a:pt x="616031" y="690562"/>
                  </a:lnTo>
                  <a:lnTo>
                    <a:pt x="658264" y="690562"/>
                  </a:lnTo>
                  <a:lnTo>
                    <a:pt x="658264" y="671453"/>
                  </a:lnTo>
                  <a:lnTo>
                    <a:pt x="760548" y="671453"/>
                  </a:lnTo>
                  <a:lnTo>
                    <a:pt x="760548" y="652344"/>
                  </a:lnTo>
                  <a:lnTo>
                    <a:pt x="795806" y="652344"/>
                  </a:lnTo>
                  <a:lnTo>
                    <a:pt x="795806" y="633235"/>
                  </a:lnTo>
                  <a:lnTo>
                    <a:pt x="798162" y="633235"/>
                  </a:lnTo>
                  <a:lnTo>
                    <a:pt x="798162" y="614126"/>
                  </a:lnTo>
                  <a:lnTo>
                    <a:pt x="829932" y="614126"/>
                  </a:lnTo>
                  <a:lnTo>
                    <a:pt x="862832" y="614126"/>
                  </a:lnTo>
                  <a:lnTo>
                    <a:pt x="872259" y="614126"/>
                  </a:lnTo>
                  <a:lnTo>
                    <a:pt x="872259" y="594546"/>
                  </a:lnTo>
                  <a:lnTo>
                    <a:pt x="880367" y="594546"/>
                  </a:lnTo>
                  <a:lnTo>
                    <a:pt x="968604" y="594546"/>
                  </a:lnTo>
                  <a:lnTo>
                    <a:pt x="1005087" y="594546"/>
                  </a:lnTo>
                  <a:lnTo>
                    <a:pt x="1005087" y="574025"/>
                  </a:lnTo>
                  <a:lnTo>
                    <a:pt x="1036762" y="574025"/>
                  </a:lnTo>
                  <a:lnTo>
                    <a:pt x="1037987" y="574025"/>
                  </a:lnTo>
                  <a:lnTo>
                    <a:pt x="1075507" y="574025"/>
                  </a:lnTo>
                  <a:lnTo>
                    <a:pt x="1076827" y="574025"/>
                  </a:lnTo>
                  <a:lnTo>
                    <a:pt x="1087291" y="574025"/>
                  </a:lnTo>
                  <a:lnTo>
                    <a:pt x="1133107" y="574025"/>
                  </a:lnTo>
                  <a:lnTo>
                    <a:pt x="1133107" y="551810"/>
                  </a:lnTo>
                  <a:lnTo>
                    <a:pt x="1199002" y="551810"/>
                  </a:lnTo>
                  <a:lnTo>
                    <a:pt x="1204847" y="551810"/>
                  </a:lnTo>
                  <a:lnTo>
                    <a:pt x="1213143" y="551810"/>
                  </a:lnTo>
                  <a:lnTo>
                    <a:pt x="1244818" y="551810"/>
                  </a:lnTo>
                  <a:lnTo>
                    <a:pt x="1250662" y="551810"/>
                  </a:lnTo>
                  <a:lnTo>
                    <a:pt x="1257827" y="551810"/>
                  </a:lnTo>
                  <a:lnTo>
                    <a:pt x="1257827" y="527617"/>
                  </a:lnTo>
                  <a:lnTo>
                    <a:pt x="1260089" y="527617"/>
                  </a:lnTo>
                  <a:lnTo>
                    <a:pt x="1260089" y="503237"/>
                  </a:lnTo>
                  <a:lnTo>
                    <a:pt x="1292990" y="503237"/>
                  </a:lnTo>
                  <a:lnTo>
                    <a:pt x="1292990" y="479044"/>
                  </a:lnTo>
                  <a:lnTo>
                    <a:pt x="1294215" y="479044"/>
                  </a:lnTo>
                  <a:lnTo>
                    <a:pt x="1294215" y="479044"/>
                  </a:lnTo>
                  <a:lnTo>
                    <a:pt x="1331830" y="479044"/>
                  </a:lnTo>
                  <a:lnTo>
                    <a:pt x="1424686" y="479044"/>
                  </a:lnTo>
                  <a:lnTo>
                    <a:pt x="1458718" y="479044"/>
                  </a:lnTo>
                  <a:lnTo>
                    <a:pt x="1497558" y="479044"/>
                  </a:lnTo>
                  <a:lnTo>
                    <a:pt x="1651502" y="479044"/>
                  </a:lnTo>
                  <a:lnTo>
                    <a:pt x="1651502" y="452122"/>
                  </a:lnTo>
                  <a:lnTo>
                    <a:pt x="1718623" y="452122"/>
                  </a:lnTo>
                  <a:lnTo>
                    <a:pt x="1719754" y="452122"/>
                  </a:lnTo>
                  <a:lnTo>
                    <a:pt x="1722111" y="452122"/>
                  </a:lnTo>
                  <a:lnTo>
                    <a:pt x="1732669" y="452122"/>
                  </a:lnTo>
                  <a:lnTo>
                    <a:pt x="1732669" y="423317"/>
                  </a:lnTo>
                  <a:lnTo>
                    <a:pt x="1735026" y="423317"/>
                  </a:lnTo>
                  <a:lnTo>
                    <a:pt x="1747941" y="423317"/>
                  </a:lnTo>
                  <a:lnTo>
                    <a:pt x="1747941" y="393665"/>
                  </a:lnTo>
                  <a:lnTo>
                    <a:pt x="1770283" y="393665"/>
                  </a:lnTo>
                  <a:lnTo>
                    <a:pt x="1770283" y="364202"/>
                  </a:lnTo>
                  <a:lnTo>
                    <a:pt x="1778485" y="364202"/>
                  </a:lnTo>
                  <a:lnTo>
                    <a:pt x="1800827" y="364202"/>
                  </a:lnTo>
                  <a:lnTo>
                    <a:pt x="1934786" y="364202"/>
                  </a:lnTo>
                  <a:lnTo>
                    <a:pt x="1970137" y="364202"/>
                  </a:lnTo>
                  <a:lnTo>
                    <a:pt x="1974851" y="364202"/>
                  </a:lnTo>
                  <a:lnTo>
                    <a:pt x="1974851" y="331161"/>
                  </a:lnTo>
                  <a:lnTo>
                    <a:pt x="2031225" y="331161"/>
                  </a:lnTo>
                  <a:lnTo>
                    <a:pt x="2080623" y="331161"/>
                  </a:lnTo>
                  <a:lnTo>
                    <a:pt x="2080623" y="297179"/>
                  </a:lnTo>
                  <a:lnTo>
                    <a:pt x="2088824" y="297179"/>
                  </a:lnTo>
                  <a:lnTo>
                    <a:pt x="2114655" y="297179"/>
                  </a:lnTo>
                  <a:lnTo>
                    <a:pt x="2131058" y="297179"/>
                  </a:lnTo>
                  <a:lnTo>
                    <a:pt x="2138222" y="297179"/>
                  </a:lnTo>
                  <a:lnTo>
                    <a:pt x="2139353" y="297179"/>
                  </a:lnTo>
                  <a:lnTo>
                    <a:pt x="2155851" y="297179"/>
                  </a:lnTo>
                  <a:lnTo>
                    <a:pt x="2175742" y="297179"/>
                  </a:lnTo>
                  <a:lnTo>
                    <a:pt x="2188657" y="297179"/>
                  </a:lnTo>
                  <a:lnTo>
                    <a:pt x="2188657" y="251147"/>
                  </a:lnTo>
                  <a:lnTo>
                    <a:pt x="2221558" y="251147"/>
                  </a:lnTo>
                  <a:lnTo>
                    <a:pt x="2234567" y="251147"/>
                  </a:lnTo>
                  <a:lnTo>
                    <a:pt x="2243994" y="251147"/>
                  </a:lnTo>
                  <a:lnTo>
                    <a:pt x="2245125" y="251147"/>
                  </a:lnTo>
                  <a:lnTo>
                    <a:pt x="2279157" y="251147"/>
                  </a:lnTo>
                  <a:lnTo>
                    <a:pt x="2279157" y="195044"/>
                  </a:lnTo>
                  <a:lnTo>
                    <a:pt x="2303950" y="195044"/>
                  </a:lnTo>
                  <a:lnTo>
                    <a:pt x="2329781" y="195044"/>
                  </a:lnTo>
                  <a:lnTo>
                    <a:pt x="2336851" y="195044"/>
                  </a:lnTo>
                  <a:lnTo>
                    <a:pt x="2395582" y="195044"/>
                  </a:lnTo>
                  <a:lnTo>
                    <a:pt x="2397938" y="195044"/>
                  </a:lnTo>
                  <a:lnTo>
                    <a:pt x="2403877" y="195044"/>
                  </a:lnTo>
                  <a:lnTo>
                    <a:pt x="2436778" y="195044"/>
                  </a:lnTo>
                  <a:lnTo>
                    <a:pt x="2436778" y="108441"/>
                  </a:lnTo>
                  <a:lnTo>
                    <a:pt x="2460157" y="108441"/>
                  </a:lnTo>
                  <a:lnTo>
                    <a:pt x="2486082" y="108441"/>
                  </a:lnTo>
                  <a:lnTo>
                    <a:pt x="2536705" y="108441"/>
                  </a:lnTo>
                  <a:lnTo>
                    <a:pt x="2536705" y="0"/>
                  </a:lnTo>
                  <a:lnTo>
                    <a:pt x="2574225" y="0"/>
                  </a:lnTo>
                </a:path>
              </a:pathLst>
            </a:custGeom>
            <a:ln w="8131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2" name="object 132" descr=""/>
            <p:cNvSpPr/>
            <p:nvPr/>
          </p:nvSpPr>
          <p:spPr>
            <a:xfrm>
              <a:off x="9131578" y="2612241"/>
              <a:ext cx="38100" cy="1886585"/>
            </a:xfrm>
            <a:custGeom>
              <a:avLst/>
              <a:gdLst/>
              <a:ahLst/>
              <a:cxnLst/>
              <a:rect l="l" t="t" r="r" b="b"/>
              <a:pathLst>
                <a:path w="38100" h="1886585">
                  <a:moveTo>
                    <a:pt x="37670" y="1885962"/>
                  </a:moveTo>
                  <a:lnTo>
                    <a:pt x="37670" y="0"/>
                  </a:lnTo>
                </a:path>
                <a:path w="38100" h="1886585">
                  <a:moveTo>
                    <a:pt x="37670" y="1826338"/>
                  </a:moveTo>
                  <a:lnTo>
                    <a:pt x="0" y="1826338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3" name="object 133" descr=""/>
            <p:cNvSpPr/>
            <p:nvPr/>
          </p:nvSpPr>
          <p:spPr>
            <a:xfrm>
              <a:off x="9063289" y="4407470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5" h="66675">
                  <a:moveTo>
                    <a:pt x="24775" y="0"/>
                  </a:moveTo>
                  <a:lnTo>
                    <a:pt x="16525" y="0"/>
                  </a:lnTo>
                  <a:lnTo>
                    <a:pt x="12585" y="1280"/>
                  </a:lnTo>
                  <a:lnTo>
                    <a:pt x="6325" y="6372"/>
                  </a:lnTo>
                  <a:lnTo>
                    <a:pt x="3968" y="9996"/>
                  </a:lnTo>
                  <a:lnTo>
                    <a:pt x="792" y="19391"/>
                  </a:lnTo>
                  <a:lnTo>
                    <a:pt x="0" y="25585"/>
                  </a:lnTo>
                  <a:lnTo>
                    <a:pt x="0" y="33294"/>
                  </a:lnTo>
                  <a:lnTo>
                    <a:pt x="14979" y="66532"/>
                  </a:lnTo>
                  <a:lnTo>
                    <a:pt x="26047" y="66532"/>
                  </a:lnTo>
                  <a:lnTo>
                    <a:pt x="30006" y="65252"/>
                  </a:lnTo>
                  <a:lnTo>
                    <a:pt x="36266" y="60131"/>
                  </a:lnTo>
                  <a:lnTo>
                    <a:pt x="36375" y="59963"/>
                  </a:lnTo>
                  <a:lnTo>
                    <a:pt x="17590" y="59963"/>
                  </a:lnTo>
                  <a:lnTo>
                    <a:pt x="14493" y="58183"/>
                  </a:lnTo>
                  <a:lnTo>
                    <a:pt x="9484" y="51104"/>
                  </a:lnTo>
                  <a:lnTo>
                    <a:pt x="8229" y="43987"/>
                  </a:lnTo>
                  <a:lnTo>
                    <a:pt x="8235" y="22562"/>
                  </a:lnTo>
                  <a:lnTo>
                    <a:pt x="9615" y="15259"/>
                  </a:lnTo>
                  <a:lnTo>
                    <a:pt x="12368" y="11286"/>
                  </a:lnTo>
                  <a:lnTo>
                    <a:pt x="14565" y="8180"/>
                  </a:lnTo>
                  <a:lnTo>
                    <a:pt x="17505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5" y="0"/>
                  </a:lnTo>
                  <a:close/>
                </a:path>
                <a:path w="42545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7"/>
                  </a:lnTo>
                  <a:lnTo>
                    <a:pt x="33060" y="15436"/>
                  </a:lnTo>
                  <a:lnTo>
                    <a:pt x="34314" y="22562"/>
                  </a:lnTo>
                  <a:lnTo>
                    <a:pt x="34309" y="43987"/>
                  </a:lnTo>
                  <a:lnTo>
                    <a:pt x="33060" y="51066"/>
                  </a:lnTo>
                  <a:lnTo>
                    <a:pt x="28029" y="58192"/>
                  </a:lnTo>
                  <a:lnTo>
                    <a:pt x="24954" y="59963"/>
                  </a:lnTo>
                  <a:lnTo>
                    <a:pt x="36375" y="59963"/>
                  </a:lnTo>
                  <a:lnTo>
                    <a:pt x="38623" y="56498"/>
                  </a:lnTo>
                  <a:lnTo>
                    <a:pt x="41762" y="47104"/>
                  </a:lnTo>
                  <a:lnTo>
                    <a:pt x="42439" y="41833"/>
                  </a:lnTo>
                  <a:lnTo>
                    <a:pt x="42435" y="25585"/>
                  </a:lnTo>
                  <a:lnTo>
                    <a:pt x="42063" y="21697"/>
                  </a:lnTo>
                  <a:lnTo>
                    <a:pt x="40102" y="14081"/>
                  </a:lnTo>
                  <a:lnTo>
                    <a:pt x="38755" y="10853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4" name="object 134" descr=""/>
            <p:cNvSpPr/>
            <p:nvPr/>
          </p:nvSpPr>
          <p:spPr>
            <a:xfrm>
              <a:off x="9131578" y="426192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5" name="object 135" descr=""/>
            <p:cNvPicPr/>
            <p:nvPr/>
          </p:nvPicPr>
          <p:blipFill>
            <a:blip r:embed="rId56" cstate="print"/>
            <a:stretch>
              <a:fillRect/>
            </a:stretch>
          </p:blipFill>
          <p:spPr>
            <a:xfrm>
              <a:off x="9017388" y="4230866"/>
              <a:ext cx="88508" cy="66495"/>
            </a:xfrm>
            <a:prstGeom prst="rect">
              <a:avLst/>
            </a:prstGeom>
          </p:spPr>
        </p:pic>
        <p:sp>
          <p:nvSpPr>
            <p:cNvPr id="136" name="object 136" descr=""/>
            <p:cNvSpPr/>
            <p:nvPr/>
          </p:nvSpPr>
          <p:spPr>
            <a:xfrm>
              <a:off x="9131578" y="408533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7" name="object 137" descr=""/>
            <p:cNvPicPr/>
            <p:nvPr/>
          </p:nvPicPr>
          <p:blipFill>
            <a:blip r:embed="rId57" cstate="print"/>
            <a:stretch>
              <a:fillRect/>
            </a:stretch>
          </p:blipFill>
          <p:spPr>
            <a:xfrm>
              <a:off x="9010167" y="4054177"/>
              <a:ext cx="95730" cy="66551"/>
            </a:xfrm>
            <a:prstGeom prst="rect">
              <a:avLst/>
            </a:prstGeom>
          </p:spPr>
        </p:pic>
        <p:sp>
          <p:nvSpPr>
            <p:cNvPr id="138" name="object 138" descr=""/>
            <p:cNvSpPr/>
            <p:nvPr/>
          </p:nvSpPr>
          <p:spPr>
            <a:xfrm>
              <a:off x="9131578" y="390855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39" name="object 139" descr=""/>
            <p:cNvPicPr/>
            <p:nvPr/>
          </p:nvPicPr>
          <p:blipFill>
            <a:blip r:embed="rId58" cstate="print"/>
            <a:stretch>
              <a:fillRect/>
            </a:stretch>
          </p:blipFill>
          <p:spPr>
            <a:xfrm>
              <a:off x="9011288" y="3877395"/>
              <a:ext cx="94608" cy="66551"/>
            </a:xfrm>
            <a:prstGeom prst="rect">
              <a:avLst/>
            </a:prstGeom>
          </p:spPr>
        </p:pic>
        <p:sp>
          <p:nvSpPr>
            <p:cNvPr id="140" name="object 140" descr=""/>
            <p:cNvSpPr/>
            <p:nvPr/>
          </p:nvSpPr>
          <p:spPr>
            <a:xfrm>
              <a:off x="9131578" y="3731864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1" name="object 14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9008621" y="3700800"/>
              <a:ext cx="97275" cy="66459"/>
            </a:xfrm>
            <a:prstGeom prst="rect">
              <a:avLst/>
            </a:prstGeom>
          </p:spPr>
        </p:pic>
        <p:sp>
          <p:nvSpPr>
            <p:cNvPr id="142" name="object 142" descr=""/>
            <p:cNvSpPr/>
            <p:nvPr/>
          </p:nvSpPr>
          <p:spPr>
            <a:xfrm>
              <a:off x="9131578" y="3555270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3" name="object 143" descr=""/>
            <p:cNvPicPr/>
            <p:nvPr/>
          </p:nvPicPr>
          <p:blipFill>
            <a:blip r:embed="rId59" cstate="print"/>
            <a:stretch>
              <a:fillRect/>
            </a:stretch>
          </p:blipFill>
          <p:spPr>
            <a:xfrm>
              <a:off x="9011252" y="3524112"/>
              <a:ext cx="94643" cy="66551"/>
            </a:xfrm>
            <a:prstGeom prst="rect">
              <a:avLst/>
            </a:prstGeom>
          </p:spPr>
        </p:pic>
        <p:sp>
          <p:nvSpPr>
            <p:cNvPr id="144" name="object 144" descr=""/>
            <p:cNvSpPr/>
            <p:nvPr/>
          </p:nvSpPr>
          <p:spPr>
            <a:xfrm>
              <a:off x="9131578" y="3378581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5" name="object 145" descr=""/>
            <p:cNvPicPr/>
            <p:nvPr/>
          </p:nvPicPr>
          <p:blipFill>
            <a:blip r:embed="rId60" cstate="print"/>
            <a:stretch>
              <a:fillRect/>
            </a:stretch>
          </p:blipFill>
          <p:spPr>
            <a:xfrm>
              <a:off x="9010893" y="3347424"/>
              <a:ext cx="95003" cy="66551"/>
            </a:xfrm>
            <a:prstGeom prst="rect">
              <a:avLst/>
            </a:prstGeom>
          </p:spPr>
        </p:pic>
        <p:sp>
          <p:nvSpPr>
            <p:cNvPr id="146" name="object 146" descr=""/>
            <p:cNvSpPr/>
            <p:nvPr/>
          </p:nvSpPr>
          <p:spPr>
            <a:xfrm>
              <a:off x="9131578" y="3201799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7" name="object 14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9011779" y="3170735"/>
              <a:ext cx="94128" cy="66553"/>
            </a:xfrm>
            <a:prstGeom prst="rect">
              <a:avLst/>
            </a:prstGeom>
          </p:spPr>
        </p:pic>
        <p:sp>
          <p:nvSpPr>
            <p:cNvPr id="148" name="object 148" descr=""/>
            <p:cNvSpPr/>
            <p:nvPr/>
          </p:nvSpPr>
          <p:spPr>
            <a:xfrm>
              <a:off x="9131578" y="3025205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9" name="object 149" descr=""/>
            <p:cNvPicPr/>
            <p:nvPr/>
          </p:nvPicPr>
          <p:blipFill>
            <a:blip r:embed="rId61" cstate="print"/>
            <a:stretch>
              <a:fillRect/>
            </a:stretch>
          </p:blipFill>
          <p:spPr>
            <a:xfrm>
              <a:off x="9011156" y="2994047"/>
              <a:ext cx="94740" cy="66551"/>
            </a:xfrm>
            <a:prstGeom prst="rect">
              <a:avLst/>
            </a:prstGeom>
          </p:spPr>
        </p:pic>
        <p:sp>
          <p:nvSpPr>
            <p:cNvPr id="150" name="object 150" descr=""/>
            <p:cNvSpPr/>
            <p:nvPr/>
          </p:nvSpPr>
          <p:spPr>
            <a:xfrm>
              <a:off x="9131578" y="2848516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1" name="object 151" descr=""/>
            <p:cNvPicPr/>
            <p:nvPr/>
          </p:nvPicPr>
          <p:blipFill>
            <a:blip r:embed="rId62" cstate="print"/>
            <a:stretch>
              <a:fillRect/>
            </a:stretch>
          </p:blipFill>
          <p:spPr>
            <a:xfrm>
              <a:off x="9011252" y="2817453"/>
              <a:ext cx="94645" cy="66457"/>
            </a:xfrm>
            <a:prstGeom prst="rect">
              <a:avLst/>
            </a:prstGeom>
          </p:spPr>
        </p:pic>
        <p:sp>
          <p:nvSpPr>
            <p:cNvPr id="152" name="object 152" descr=""/>
            <p:cNvSpPr/>
            <p:nvPr/>
          </p:nvSpPr>
          <p:spPr>
            <a:xfrm>
              <a:off x="9131578" y="2671922"/>
              <a:ext cx="38100" cy="0"/>
            </a:xfrm>
            <a:custGeom>
              <a:avLst/>
              <a:gdLst/>
              <a:ahLst/>
              <a:cxnLst/>
              <a:rect l="l" t="t" r="r" b="b"/>
              <a:pathLst>
                <a:path w="38100" h="0">
                  <a:moveTo>
                    <a:pt x="37670" y="0"/>
                  </a:moveTo>
                  <a:lnTo>
                    <a:pt x="0" y="0"/>
                  </a:lnTo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3" name="object 153" descr=""/>
            <p:cNvPicPr/>
            <p:nvPr/>
          </p:nvPicPr>
          <p:blipFill>
            <a:blip r:embed="rId63" cstate="print"/>
            <a:stretch>
              <a:fillRect/>
            </a:stretch>
          </p:blipFill>
          <p:spPr>
            <a:xfrm>
              <a:off x="8965351" y="2640764"/>
              <a:ext cx="140723" cy="66553"/>
            </a:xfrm>
            <a:prstGeom prst="rect">
              <a:avLst/>
            </a:prstGeom>
          </p:spPr>
        </p:pic>
        <p:pic>
          <p:nvPicPr>
            <p:cNvPr id="154" name="object 154" descr=""/>
            <p:cNvPicPr/>
            <p:nvPr/>
          </p:nvPicPr>
          <p:blipFill>
            <a:blip r:embed="rId64" cstate="print"/>
            <a:stretch>
              <a:fillRect/>
            </a:stretch>
          </p:blipFill>
          <p:spPr>
            <a:xfrm>
              <a:off x="8699262" y="3055611"/>
              <a:ext cx="67478" cy="993294"/>
            </a:xfrm>
            <a:prstGeom prst="rect">
              <a:avLst/>
            </a:prstGeom>
          </p:spPr>
        </p:pic>
        <p:pic>
          <p:nvPicPr>
            <p:cNvPr id="155" name="object 155" descr=""/>
            <p:cNvPicPr/>
            <p:nvPr/>
          </p:nvPicPr>
          <p:blipFill>
            <a:blip r:embed="rId65" cstate="print"/>
            <a:stretch>
              <a:fillRect/>
            </a:stretch>
          </p:blipFill>
          <p:spPr>
            <a:xfrm>
              <a:off x="8793495" y="2991788"/>
              <a:ext cx="85551" cy="1128377"/>
            </a:xfrm>
            <a:prstGeom prst="rect">
              <a:avLst/>
            </a:prstGeom>
          </p:spPr>
        </p:pic>
        <p:pic>
          <p:nvPicPr>
            <p:cNvPr id="156" name="object 156" descr=""/>
            <p:cNvPicPr/>
            <p:nvPr/>
          </p:nvPicPr>
          <p:blipFill>
            <a:blip r:embed="rId66" cstate="print"/>
            <a:stretch>
              <a:fillRect/>
            </a:stretch>
          </p:blipFill>
          <p:spPr>
            <a:xfrm>
              <a:off x="9180129" y="5042795"/>
              <a:ext cx="95477" cy="66532"/>
            </a:xfrm>
            <a:prstGeom prst="rect">
              <a:avLst/>
            </a:prstGeom>
          </p:spPr>
        </p:pic>
        <p:pic>
          <p:nvPicPr>
            <p:cNvPr id="157" name="object 157" descr=""/>
            <p:cNvPicPr/>
            <p:nvPr/>
          </p:nvPicPr>
          <p:blipFill>
            <a:blip r:embed="rId67" cstate="print"/>
            <a:stretch>
              <a:fillRect/>
            </a:stretch>
          </p:blipFill>
          <p:spPr>
            <a:xfrm>
              <a:off x="9609108" y="5042795"/>
              <a:ext cx="82486" cy="66532"/>
            </a:xfrm>
            <a:prstGeom prst="rect">
              <a:avLst/>
            </a:prstGeom>
          </p:spPr>
        </p:pic>
        <p:pic>
          <p:nvPicPr>
            <p:cNvPr id="158" name="object 158" descr=""/>
            <p:cNvPicPr/>
            <p:nvPr/>
          </p:nvPicPr>
          <p:blipFill>
            <a:blip r:embed="rId68" cstate="print"/>
            <a:stretch>
              <a:fillRect/>
            </a:stretch>
          </p:blipFill>
          <p:spPr>
            <a:xfrm>
              <a:off x="10038699" y="5042795"/>
              <a:ext cx="94554" cy="66532"/>
            </a:xfrm>
            <a:prstGeom prst="rect">
              <a:avLst/>
            </a:prstGeom>
          </p:spPr>
        </p:pic>
        <p:pic>
          <p:nvPicPr>
            <p:cNvPr id="159" name="object 159" descr=""/>
            <p:cNvPicPr/>
            <p:nvPr/>
          </p:nvPicPr>
          <p:blipFill>
            <a:blip r:embed="rId69" cstate="print"/>
            <a:stretch>
              <a:fillRect/>
            </a:stretch>
          </p:blipFill>
          <p:spPr>
            <a:xfrm>
              <a:off x="10467161" y="5042795"/>
              <a:ext cx="82392" cy="66532"/>
            </a:xfrm>
            <a:prstGeom prst="rect">
              <a:avLst/>
            </a:prstGeom>
          </p:spPr>
        </p:pic>
        <p:pic>
          <p:nvPicPr>
            <p:cNvPr id="160" name="object 160" descr=""/>
            <p:cNvPicPr/>
            <p:nvPr/>
          </p:nvPicPr>
          <p:blipFill>
            <a:blip r:embed="rId70" cstate="print"/>
            <a:stretch>
              <a:fillRect/>
            </a:stretch>
          </p:blipFill>
          <p:spPr>
            <a:xfrm>
              <a:off x="10896281" y="5042795"/>
              <a:ext cx="95496" cy="66579"/>
            </a:xfrm>
            <a:prstGeom prst="rect">
              <a:avLst/>
            </a:prstGeom>
          </p:spPr>
        </p:pic>
        <p:pic>
          <p:nvPicPr>
            <p:cNvPr id="161" name="object 161" descr=""/>
            <p:cNvPicPr/>
            <p:nvPr/>
          </p:nvPicPr>
          <p:blipFill>
            <a:blip r:embed="rId71" cstate="print"/>
            <a:stretch>
              <a:fillRect/>
            </a:stretch>
          </p:blipFill>
          <p:spPr>
            <a:xfrm>
              <a:off x="11324271" y="5042795"/>
              <a:ext cx="96062" cy="66579"/>
            </a:xfrm>
            <a:prstGeom prst="rect">
              <a:avLst/>
            </a:prstGeom>
          </p:spPr>
        </p:pic>
        <p:pic>
          <p:nvPicPr>
            <p:cNvPr id="162" name="object 162" descr=""/>
            <p:cNvPicPr/>
            <p:nvPr/>
          </p:nvPicPr>
          <p:blipFill>
            <a:blip r:embed="rId72" cstate="print"/>
            <a:stretch>
              <a:fillRect/>
            </a:stretch>
          </p:blipFill>
          <p:spPr>
            <a:xfrm>
              <a:off x="11763950" y="5042795"/>
              <a:ext cx="76264" cy="65422"/>
            </a:xfrm>
            <a:prstGeom prst="rect">
              <a:avLst/>
            </a:prstGeom>
          </p:spPr>
        </p:pic>
        <p:pic>
          <p:nvPicPr>
            <p:cNvPr id="163" name="object 163" descr=""/>
            <p:cNvPicPr/>
            <p:nvPr/>
          </p:nvPicPr>
          <p:blipFill>
            <a:blip r:embed="rId73" cstate="print"/>
            <a:stretch>
              <a:fillRect/>
            </a:stretch>
          </p:blipFill>
          <p:spPr>
            <a:xfrm>
              <a:off x="9180129" y="4936131"/>
              <a:ext cx="95477" cy="66534"/>
            </a:xfrm>
            <a:prstGeom prst="rect">
              <a:avLst/>
            </a:prstGeom>
          </p:spPr>
        </p:pic>
        <p:pic>
          <p:nvPicPr>
            <p:cNvPr id="164" name="object 164" descr=""/>
            <p:cNvPicPr/>
            <p:nvPr/>
          </p:nvPicPr>
          <p:blipFill>
            <a:blip r:embed="rId74" cstate="print"/>
            <a:stretch>
              <a:fillRect/>
            </a:stretch>
          </p:blipFill>
          <p:spPr>
            <a:xfrm>
              <a:off x="9609108" y="4936131"/>
              <a:ext cx="82486" cy="66534"/>
            </a:xfrm>
            <a:prstGeom prst="rect">
              <a:avLst/>
            </a:prstGeom>
          </p:spPr>
        </p:pic>
        <p:pic>
          <p:nvPicPr>
            <p:cNvPr id="165" name="object 165" descr=""/>
            <p:cNvPicPr/>
            <p:nvPr/>
          </p:nvPicPr>
          <p:blipFill>
            <a:blip r:embed="rId75" cstate="print"/>
            <a:stretch>
              <a:fillRect/>
            </a:stretch>
          </p:blipFill>
          <p:spPr>
            <a:xfrm>
              <a:off x="10038699" y="4936131"/>
              <a:ext cx="81827" cy="65422"/>
            </a:xfrm>
            <a:prstGeom prst="rect">
              <a:avLst/>
            </a:prstGeom>
          </p:spPr>
        </p:pic>
        <p:pic>
          <p:nvPicPr>
            <p:cNvPr id="166" name="object 166" descr=""/>
            <p:cNvPicPr/>
            <p:nvPr/>
          </p:nvPicPr>
          <p:blipFill>
            <a:blip r:embed="rId76" cstate="print"/>
            <a:stretch>
              <a:fillRect/>
            </a:stretch>
          </p:blipFill>
          <p:spPr>
            <a:xfrm>
              <a:off x="10467161" y="4936131"/>
              <a:ext cx="94364" cy="66534"/>
            </a:xfrm>
            <a:prstGeom prst="rect">
              <a:avLst/>
            </a:prstGeom>
          </p:spPr>
        </p:pic>
        <p:pic>
          <p:nvPicPr>
            <p:cNvPr id="167" name="object 167" descr=""/>
            <p:cNvPicPr/>
            <p:nvPr/>
          </p:nvPicPr>
          <p:blipFill>
            <a:blip r:embed="rId77" cstate="print"/>
            <a:stretch>
              <a:fillRect/>
            </a:stretch>
          </p:blipFill>
          <p:spPr>
            <a:xfrm>
              <a:off x="10893642" y="4936395"/>
              <a:ext cx="98135" cy="66269"/>
            </a:xfrm>
            <a:prstGeom prst="rect">
              <a:avLst/>
            </a:prstGeom>
          </p:spPr>
        </p:pic>
        <p:pic>
          <p:nvPicPr>
            <p:cNvPr id="168" name="object 168" descr=""/>
            <p:cNvPicPr/>
            <p:nvPr/>
          </p:nvPicPr>
          <p:blipFill>
            <a:blip r:embed="rId78" cstate="print"/>
            <a:stretch>
              <a:fillRect/>
            </a:stretch>
          </p:blipFill>
          <p:spPr>
            <a:xfrm>
              <a:off x="11324271" y="4936131"/>
              <a:ext cx="96533" cy="66534"/>
            </a:xfrm>
            <a:prstGeom prst="rect">
              <a:avLst/>
            </a:prstGeom>
          </p:spPr>
        </p:pic>
        <p:pic>
          <p:nvPicPr>
            <p:cNvPr id="169" name="object 169" descr=""/>
            <p:cNvPicPr/>
            <p:nvPr/>
          </p:nvPicPr>
          <p:blipFill>
            <a:blip r:embed="rId79" cstate="print"/>
            <a:stretch>
              <a:fillRect/>
            </a:stretch>
          </p:blipFill>
          <p:spPr>
            <a:xfrm>
              <a:off x="8496259" y="4829733"/>
              <a:ext cx="601703" cy="279594"/>
            </a:xfrm>
            <a:prstGeom prst="rect">
              <a:avLst/>
            </a:prstGeom>
          </p:spPr>
        </p:pic>
        <p:sp>
          <p:nvSpPr>
            <p:cNvPr id="170" name="object 170" descr=""/>
            <p:cNvSpPr/>
            <p:nvPr/>
          </p:nvSpPr>
          <p:spPr>
            <a:xfrm>
              <a:off x="11780918" y="4937243"/>
              <a:ext cx="42545" cy="64769"/>
            </a:xfrm>
            <a:custGeom>
              <a:avLst/>
              <a:gdLst/>
              <a:ahLst/>
              <a:cxnLst/>
              <a:rect l="l" t="t" r="r" b="b"/>
              <a:pathLst>
                <a:path w="42545" h="64770">
                  <a:moveTo>
                    <a:pt x="42233" y="0"/>
                  </a:moveTo>
                  <a:lnTo>
                    <a:pt x="0" y="0"/>
                  </a:lnTo>
                  <a:lnTo>
                    <a:pt x="0" y="7691"/>
                  </a:lnTo>
                  <a:lnTo>
                    <a:pt x="31958" y="7691"/>
                  </a:lnTo>
                  <a:lnTo>
                    <a:pt x="27904" y="12312"/>
                  </a:lnTo>
                  <a:lnTo>
                    <a:pt x="10275" y="52997"/>
                  </a:lnTo>
                  <a:lnTo>
                    <a:pt x="9145" y="64311"/>
                  </a:lnTo>
                  <a:lnTo>
                    <a:pt x="17346" y="64311"/>
                  </a:lnTo>
                  <a:lnTo>
                    <a:pt x="17818" y="57826"/>
                  </a:lnTo>
                  <a:lnTo>
                    <a:pt x="18854" y="51857"/>
                  </a:lnTo>
                  <a:lnTo>
                    <a:pt x="34032" y="16501"/>
                  </a:lnTo>
                  <a:lnTo>
                    <a:pt x="42233" y="6221"/>
                  </a:lnTo>
                  <a:lnTo>
                    <a:pt x="4223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1" name="object 171" descr=""/>
            <p:cNvSpPr/>
            <p:nvPr/>
          </p:nvSpPr>
          <p:spPr>
            <a:xfrm>
              <a:off x="9169249" y="4498204"/>
              <a:ext cx="2694305" cy="38100"/>
            </a:xfrm>
            <a:custGeom>
              <a:avLst/>
              <a:gdLst/>
              <a:ahLst/>
              <a:cxnLst/>
              <a:rect l="l" t="t" r="r" b="b"/>
              <a:pathLst>
                <a:path w="2694304" h="38100">
                  <a:moveTo>
                    <a:pt x="0" y="0"/>
                  </a:moveTo>
                  <a:lnTo>
                    <a:pt x="2693685" y="0"/>
                  </a:lnTo>
                </a:path>
                <a:path w="2694304" h="38100">
                  <a:moveTo>
                    <a:pt x="59711" y="0"/>
                  </a:moveTo>
                  <a:lnTo>
                    <a:pt x="59711" y="37615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2" name="object 172" descr=""/>
            <p:cNvSpPr/>
            <p:nvPr/>
          </p:nvSpPr>
          <p:spPr>
            <a:xfrm>
              <a:off x="9206147" y="4571656"/>
              <a:ext cx="42545" cy="66675"/>
            </a:xfrm>
            <a:custGeom>
              <a:avLst/>
              <a:gdLst/>
              <a:ahLst/>
              <a:cxnLst/>
              <a:rect l="l" t="t" r="r" b="b"/>
              <a:pathLst>
                <a:path w="42545" h="66675">
                  <a:moveTo>
                    <a:pt x="24773" y="0"/>
                  </a:moveTo>
                  <a:lnTo>
                    <a:pt x="16525" y="0"/>
                  </a:lnTo>
                  <a:lnTo>
                    <a:pt x="12584" y="1280"/>
                  </a:lnTo>
                  <a:lnTo>
                    <a:pt x="6325" y="6372"/>
                  </a:lnTo>
                  <a:lnTo>
                    <a:pt x="3968" y="9997"/>
                  </a:lnTo>
                  <a:lnTo>
                    <a:pt x="791" y="19391"/>
                  </a:lnTo>
                  <a:lnTo>
                    <a:pt x="0" y="25585"/>
                  </a:lnTo>
                  <a:lnTo>
                    <a:pt x="0" y="33295"/>
                  </a:lnTo>
                  <a:lnTo>
                    <a:pt x="14979" y="66542"/>
                  </a:lnTo>
                  <a:lnTo>
                    <a:pt x="26056" y="66542"/>
                  </a:lnTo>
                  <a:lnTo>
                    <a:pt x="30006" y="65253"/>
                  </a:lnTo>
                  <a:lnTo>
                    <a:pt x="36266" y="60133"/>
                  </a:lnTo>
                  <a:lnTo>
                    <a:pt x="36376" y="59963"/>
                  </a:lnTo>
                  <a:lnTo>
                    <a:pt x="17590" y="59963"/>
                  </a:lnTo>
                  <a:lnTo>
                    <a:pt x="14491" y="58183"/>
                  </a:lnTo>
                  <a:lnTo>
                    <a:pt x="9483" y="51104"/>
                  </a:lnTo>
                  <a:lnTo>
                    <a:pt x="8229" y="43988"/>
                  </a:lnTo>
                  <a:lnTo>
                    <a:pt x="8234" y="22564"/>
                  </a:lnTo>
                  <a:lnTo>
                    <a:pt x="9615" y="15259"/>
                  </a:lnTo>
                  <a:lnTo>
                    <a:pt x="12368" y="11296"/>
                  </a:lnTo>
                  <a:lnTo>
                    <a:pt x="14564" y="8180"/>
                  </a:lnTo>
                  <a:lnTo>
                    <a:pt x="17505" y="6626"/>
                  </a:lnTo>
                  <a:lnTo>
                    <a:pt x="36010" y="6626"/>
                  </a:lnTo>
                  <a:lnTo>
                    <a:pt x="35313" y="5553"/>
                  </a:lnTo>
                  <a:lnTo>
                    <a:pt x="33126" y="3520"/>
                  </a:lnTo>
                  <a:lnTo>
                    <a:pt x="27847" y="706"/>
                  </a:lnTo>
                  <a:lnTo>
                    <a:pt x="24773" y="0"/>
                  </a:lnTo>
                  <a:close/>
                </a:path>
                <a:path w="42545" h="66675">
                  <a:moveTo>
                    <a:pt x="36010" y="6626"/>
                  </a:moveTo>
                  <a:lnTo>
                    <a:pt x="24925" y="6626"/>
                  </a:lnTo>
                  <a:lnTo>
                    <a:pt x="28045" y="8387"/>
                  </a:lnTo>
                  <a:lnTo>
                    <a:pt x="33060" y="15438"/>
                  </a:lnTo>
                  <a:lnTo>
                    <a:pt x="34314" y="22564"/>
                  </a:lnTo>
                  <a:lnTo>
                    <a:pt x="34309" y="43988"/>
                  </a:lnTo>
                  <a:lnTo>
                    <a:pt x="33060" y="51067"/>
                  </a:lnTo>
                  <a:lnTo>
                    <a:pt x="28027" y="58193"/>
                  </a:lnTo>
                  <a:lnTo>
                    <a:pt x="24952" y="59963"/>
                  </a:lnTo>
                  <a:lnTo>
                    <a:pt x="36376" y="59963"/>
                  </a:lnTo>
                  <a:lnTo>
                    <a:pt x="38621" y="56498"/>
                  </a:lnTo>
                  <a:lnTo>
                    <a:pt x="41761" y="47104"/>
                  </a:lnTo>
                  <a:lnTo>
                    <a:pt x="42438" y="41834"/>
                  </a:lnTo>
                  <a:lnTo>
                    <a:pt x="42434" y="25585"/>
                  </a:lnTo>
                  <a:lnTo>
                    <a:pt x="42063" y="21697"/>
                  </a:lnTo>
                  <a:lnTo>
                    <a:pt x="40102" y="14083"/>
                  </a:lnTo>
                  <a:lnTo>
                    <a:pt x="38754" y="10853"/>
                  </a:lnTo>
                  <a:lnTo>
                    <a:pt x="36010" y="662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3" name="object 173" descr=""/>
            <p:cNvSpPr/>
            <p:nvPr/>
          </p:nvSpPr>
          <p:spPr>
            <a:xfrm>
              <a:off x="9658034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4" name="object 174" descr=""/>
            <p:cNvSpPr/>
            <p:nvPr/>
          </p:nvSpPr>
          <p:spPr>
            <a:xfrm>
              <a:off x="9641348" y="4571656"/>
              <a:ext cx="24130" cy="66040"/>
            </a:xfrm>
            <a:custGeom>
              <a:avLst/>
              <a:gdLst/>
              <a:ahLst/>
              <a:cxnLst/>
              <a:rect l="l" t="t" r="r" b="b"/>
              <a:pathLst>
                <a:path w="24129" h="66039">
                  <a:moveTo>
                    <a:pt x="24038" y="0"/>
                  </a:moveTo>
                  <a:lnTo>
                    <a:pt x="18854" y="0"/>
                  </a:lnTo>
                  <a:lnTo>
                    <a:pt x="17439" y="2814"/>
                  </a:lnTo>
                  <a:lnTo>
                    <a:pt x="15083" y="5723"/>
                  </a:lnTo>
                  <a:lnTo>
                    <a:pt x="8389" y="11710"/>
                  </a:lnTo>
                  <a:lnTo>
                    <a:pt x="4525" y="14251"/>
                  </a:lnTo>
                  <a:lnTo>
                    <a:pt x="0" y="16360"/>
                  </a:lnTo>
                  <a:lnTo>
                    <a:pt x="0" y="24089"/>
                  </a:lnTo>
                  <a:lnTo>
                    <a:pt x="16026" y="14450"/>
                  </a:lnTo>
                  <a:lnTo>
                    <a:pt x="16026" y="65422"/>
                  </a:lnTo>
                  <a:lnTo>
                    <a:pt x="24038" y="65422"/>
                  </a:lnTo>
                  <a:lnTo>
                    <a:pt x="24038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5" name="object 175" descr=""/>
            <p:cNvSpPr/>
            <p:nvPr/>
          </p:nvSpPr>
          <p:spPr>
            <a:xfrm>
              <a:off x="10086966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6" name="object 176" descr=""/>
            <p:cNvSpPr/>
            <p:nvPr/>
          </p:nvSpPr>
          <p:spPr>
            <a:xfrm>
              <a:off x="10063116" y="4571656"/>
              <a:ext cx="43180" cy="66040"/>
            </a:xfrm>
            <a:custGeom>
              <a:avLst/>
              <a:gdLst/>
              <a:ahLst/>
              <a:cxnLst/>
              <a:rect l="l" t="t" r="r" b="b"/>
              <a:pathLst>
                <a:path w="43179" h="66039">
                  <a:moveTo>
                    <a:pt x="28940" y="0"/>
                  </a:moveTo>
                  <a:lnTo>
                    <a:pt x="16497" y="0"/>
                  </a:lnTo>
                  <a:lnTo>
                    <a:pt x="11595" y="1610"/>
                  </a:lnTo>
                  <a:lnTo>
                    <a:pt x="4241" y="8039"/>
                  </a:lnTo>
                  <a:lnTo>
                    <a:pt x="2073" y="12717"/>
                  </a:lnTo>
                  <a:lnTo>
                    <a:pt x="1507" y="18845"/>
                  </a:lnTo>
                  <a:lnTo>
                    <a:pt x="9803" y="19692"/>
                  </a:lnTo>
                  <a:lnTo>
                    <a:pt x="9803" y="15607"/>
                  </a:lnTo>
                  <a:lnTo>
                    <a:pt x="10934" y="12406"/>
                  </a:lnTo>
                  <a:lnTo>
                    <a:pt x="15553" y="7785"/>
                  </a:lnTo>
                  <a:lnTo>
                    <a:pt x="18665" y="6626"/>
                  </a:lnTo>
                  <a:lnTo>
                    <a:pt x="26206" y="6626"/>
                  </a:lnTo>
                  <a:lnTo>
                    <a:pt x="29128" y="7710"/>
                  </a:lnTo>
                  <a:lnTo>
                    <a:pt x="33653" y="12067"/>
                  </a:lnTo>
                  <a:lnTo>
                    <a:pt x="34785" y="14740"/>
                  </a:lnTo>
                  <a:lnTo>
                    <a:pt x="34785" y="20935"/>
                  </a:lnTo>
                  <a:lnTo>
                    <a:pt x="33559" y="24145"/>
                  </a:lnTo>
                  <a:lnTo>
                    <a:pt x="28563" y="30932"/>
                  </a:lnTo>
                  <a:lnTo>
                    <a:pt x="23755" y="35525"/>
                  </a:lnTo>
                  <a:lnTo>
                    <a:pt x="12160" y="45071"/>
                  </a:lnTo>
                  <a:lnTo>
                    <a:pt x="8672" y="48356"/>
                  </a:lnTo>
                  <a:lnTo>
                    <a:pt x="3770" y="54051"/>
                  </a:lnTo>
                  <a:lnTo>
                    <a:pt x="2073" y="56941"/>
                  </a:lnTo>
                  <a:lnTo>
                    <a:pt x="281" y="61648"/>
                  </a:lnTo>
                  <a:lnTo>
                    <a:pt x="0" y="63502"/>
                  </a:lnTo>
                  <a:lnTo>
                    <a:pt x="0" y="65422"/>
                  </a:lnTo>
                  <a:lnTo>
                    <a:pt x="43174" y="65422"/>
                  </a:lnTo>
                  <a:lnTo>
                    <a:pt x="43174" y="57741"/>
                  </a:lnTo>
                  <a:lnTo>
                    <a:pt x="11123" y="57741"/>
                  </a:lnTo>
                  <a:lnTo>
                    <a:pt x="12066" y="56282"/>
                  </a:lnTo>
                  <a:lnTo>
                    <a:pt x="13197" y="54842"/>
                  </a:lnTo>
                  <a:lnTo>
                    <a:pt x="15930" y="51970"/>
                  </a:lnTo>
                  <a:lnTo>
                    <a:pt x="18948" y="49231"/>
                  </a:lnTo>
                  <a:lnTo>
                    <a:pt x="29505" y="40345"/>
                  </a:lnTo>
                  <a:lnTo>
                    <a:pt x="33653" y="36523"/>
                  </a:lnTo>
                  <a:lnTo>
                    <a:pt x="38649" y="30951"/>
                  </a:lnTo>
                  <a:lnTo>
                    <a:pt x="40347" y="28296"/>
                  </a:lnTo>
                  <a:lnTo>
                    <a:pt x="42515" y="23260"/>
                  </a:lnTo>
                  <a:lnTo>
                    <a:pt x="43080" y="20699"/>
                  </a:lnTo>
                  <a:lnTo>
                    <a:pt x="43080" y="12962"/>
                  </a:lnTo>
                  <a:lnTo>
                    <a:pt x="41196" y="8670"/>
                  </a:lnTo>
                  <a:lnTo>
                    <a:pt x="33936" y="1732"/>
                  </a:lnTo>
                  <a:lnTo>
                    <a:pt x="2894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7" name="object 177" descr=""/>
            <p:cNvSpPr/>
            <p:nvPr/>
          </p:nvSpPr>
          <p:spPr>
            <a:xfrm>
              <a:off x="10515993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8" name="object 178" descr=""/>
            <p:cNvSpPr/>
            <p:nvPr/>
          </p:nvSpPr>
          <p:spPr>
            <a:xfrm>
              <a:off x="10493273" y="4571656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79" h="66675">
                  <a:moveTo>
                    <a:pt x="23945" y="0"/>
                  </a:moveTo>
                  <a:lnTo>
                    <a:pt x="15273" y="0"/>
                  </a:lnTo>
                  <a:lnTo>
                    <a:pt x="10935" y="1478"/>
                  </a:lnTo>
                  <a:lnTo>
                    <a:pt x="3959" y="7371"/>
                  </a:lnTo>
                  <a:lnTo>
                    <a:pt x="1791" y="11531"/>
                  </a:lnTo>
                  <a:lnTo>
                    <a:pt x="754" y="16887"/>
                  </a:lnTo>
                  <a:lnTo>
                    <a:pt x="8768" y="18318"/>
                  </a:lnTo>
                  <a:lnTo>
                    <a:pt x="9427" y="14403"/>
                  </a:lnTo>
                  <a:lnTo>
                    <a:pt x="10748" y="11465"/>
                  </a:lnTo>
                  <a:lnTo>
                    <a:pt x="14895" y="7559"/>
                  </a:lnTo>
                  <a:lnTo>
                    <a:pt x="17440" y="6579"/>
                  </a:lnTo>
                  <a:lnTo>
                    <a:pt x="23756" y="6579"/>
                  </a:lnTo>
                  <a:lnTo>
                    <a:pt x="26301" y="7539"/>
                  </a:lnTo>
                  <a:lnTo>
                    <a:pt x="30261" y="11399"/>
                  </a:lnTo>
                  <a:lnTo>
                    <a:pt x="31299" y="13829"/>
                  </a:lnTo>
                  <a:lnTo>
                    <a:pt x="31299" y="20464"/>
                  </a:lnTo>
                  <a:lnTo>
                    <a:pt x="29884" y="23204"/>
                  </a:lnTo>
                  <a:lnTo>
                    <a:pt x="24417" y="26762"/>
                  </a:lnTo>
                  <a:lnTo>
                    <a:pt x="21399" y="27646"/>
                  </a:lnTo>
                  <a:lnTo>
                    <a:pt x="16686" y="27562"/>
                  </a:lnTo>
                  <a:lnTo>
                    <a:pt x="15744" y="34584"/>
                  </a:lnTo>
                  <a:lnTo>
                    <a:pt x="18006" y="33991"/>
                  </a:lnTo>
                  <a:lnTo>
                    <a:pt x="19892" y="33690"/>
                  </a:lnTo>
                  <a:lnTo>
                    <a:pt x="25171" y="33690"/>
                  </a:lnTo>
                  <a:lnTo>
                    <a:pt x="28187" y="34885"/>
                  </a:lnTo>
                  <a:lnTo>
                    <a:pt x="32995" y="39658"/>
                  </a:lnTo>
                  <a:lnTo>
                    <a:pt x="34221" y="42689"/>
                  </a:lnTo>
                  <a:lnTo>
                    <a:pt x="34221" y="50210"/>
                  </a:lnTo>
                  <a:lnTo>
                    <a:pt x="32900" y="53440"/>
                  </a:lnTo>
                  <a:lnTo>
                    <a:pt x="27716" y="58654"/>
                  </a:lnTo>
                  <a:lnTo>
                    <a:pt x="24511" y="59963"/>
                  </a:lnTo>
                  <a:lnTo>
                    <a:pt x="17628" y="59963"/>
                  </a:lnTo>
                  <a:lnTo>
                    <a:pt x="14895" y="58955"/>
                  </a:lnTo>
                  <a:lnTo>
                    <a:pt x="10464" y="54964"/>
                  </a:lnTo>
                  <a:lnTo>
                    <a:pt x="8956" y="51688"/>
                  </a:lnTo>
                  <a:lnTo>
                    <a:pt x="8013" y="47161"/>
                  </a:lnTo>
                  <a:lnTo>
                    <a:pt x="0" y="48224"/>
                  </a:lnTo>
                  <a:lnTo>
                    <a:pt x="566" y="53647"/>
                  </a:lnTo>
                  <a:lnTo>
                    <a:pt x="2640" y="58061"/>
                  </a:lnTo>
                  <a:lnTo>
                    <a:pt x="10275" y="64876"/>
                  </a:lnTo>
                  <a:lnTo>
                    <a:pt x="14989" y="66581"/>
                  </a:lnTo>
                  <a:lnTo>
                    <a:pt x="27056" y="66581"/>
                  </a:lnTo>
                  <a:lnTo>
                    <a:pt x="32335" y="64603"/>
                  </a:lnTo>
                  <a:lnTo>
                    <a:pt x="40631" y="56696"/>
                  </a:lnTo>
                  <a:lnTo>
                    <a:pt x="42705" y="51868"/>
                  </a:lnTo>
                  <a:lnTo>
                    <a:pt x="42705" y="41974"/>
                  </a:lnTo>
                  <a:lnTo>
                    <a:pt x="41668" y="38472"/>
                  </a:lnTo>
                  <a:lnTo>
                    <a:pt x="37331" y="32871"/>
                  </a:lnTo>
                  <a:lnTo>
                    <a:pt x="34409" y="31026"/>
                  </a:lnTo>
                  <a:lnTo>
                    <a:pt x="30544" y="30132"/>
                  </a:lnTo>
                  <a:lnTo>
                    <a:pt x="33467" y="28776"/>
                  </a:lnTo>
                  <a:lnTo>
                    <a:pt x="35728" y="26941"/>
                  </a:lnTo>
                  <a:lnTo>
                    <a:pt x="38746" y="22310"/>
                  </a:lnTo>
                  <a:lnTo>
                    <a:pt x="39499" y="19749"/>
                  </a:lnTo>
                  <a:lnTo>
                    <a:pt x="39499" y="13969"/>
                  </a:lnTo>
                  <a:lnTo>
                    <a:pt x="38746" y="11173"/>
                  </a:lnTo>
                  <a:lnTo>
                    <a:pt x="35540" y="5902"/>
                  </a:lnTo>
                  <a:lnTo>
                    <a:pt x="33277" y="3812"/>
                  </a:lnTo>
                  <a:lnTo>
                    <a:pt x="27245" y="763"/>
                  </a:lnTo>
                  <a:lnTo>
                    <a:pt x="2394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9" name="object 179" descr=""/>
            <p:cNvSpPr/>
            <p:nvPr/>
          </p:nvSpPr>
          <p:spPr>
            <a:xfrm>
              <a:off x="10945113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0" name="object 180" descr=""/>
            <p:cNvSpPr/>
            <p:nvPr/>
          </p:nvSpPr>
          <p:spPr>
            <a:xfrm>
              <a:off x="10919660" y="4571930"/>
              <a:ext cx="45720" cy="65405"/>
            </a:xfrm>
            <a:custGeom>
              <a:avLst/>
              <a:gdLst/>
              <a:ahLst/>
              <a:cxnLst/>
              <a:rect l="l" t="t" r="r" b="b"/>
              <a:pathLst>
                <a:path w="45720" h="65404">
                  <a:moveTo>
                    <a:pt x="36294" y="49551"/>
                  </a:moveTo>
                  <a:lnTo>
                    <a:pt x="28281" y="49551"/>
                  </a:lnTo>
                  <a:lnTo>
                    <a:pt x="28281" y="65149"/>
                  </a:lnTo>
                  <a:lnTo>
                    <a:pt x="36294" y="65149"/>
                  </a:lnTo>
                  <a:lnTo>
                    <a:pt x="36294" y="49551"/>
                  </a:lnTo>
                  <a:close/>
                </a:path>
                <a:path w="45720" h="65404">
                  <a:moveTo>
                    <a:pt x="36294" y="0"/>
                  </a:moveTo>
                  <a:lnTo>
                    <a:pt x="29790" y="0"/>
                  </a:lnTo>
                  <a:lnTo>
                    <a:pt x="0" y="42218"/>
                  </a:lnTo>
                  <a:lnTo>
                    <a:pt x="0" y="49551"/>
                  </a:lnTo>
                  <a:lnTo>
                    <a:pt x="45156" y="49551"/>
                  </a:lnTo>
                  <a:lnTo>
                    <a:pt x="45156" y="42218"/>
                  </a:lnTo>
                  <a:lnTo>
                    <a:pt x="7824" y="42218"/>
                  </a:lnTo>
                  <a:lnTo>
                    <a:pt x="28281" y="12839"/>
                  </a:lnTo>
                  <a:lnTo>
                    <a:pt x="36294" y="12839"/>
                  </a:lnTo>
                  <a:lnTo>
                    <a:pt x="36294" y="0"/>
                  </a:lnTo>
                  <a:close/>
                </a:path>
                <a:path w="45720" h="65404">
                  <a:moveTo>
                    <a:pt x="36294" y="12839"/>
                  </a:moveTo>
                  <a:lnTo>
                    <a:pt x="28281" y="12839"/>
                  </a:lnTo>
                  <a:lnTo>
                    <a:pt x="28281" y="42218"/>
                  </a:lnTo>
                  <a:lnTo>
                    <a:pt x="36294" y="42218"/>
                  </a:lnTo>
                  <a:lnTo>
                    <a:pt x="36294" y="1283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1" name="object 181" descr=""/>
            <p:cNvSpPr/>
            <p:nvPr/>
          </p:nvSpPr>
          <p:spPr>
            <a:xfrm>
              <a:off x="11374140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2" name="object 182" descr=""/>
            <p:cNvSpPr/>
            <p:nvPr/>
          </p:nvSpPr>
          <p:spPr>
            <a:xfrm>
              <a:off x="11351327" y="4572815"/>
              <a:ext cx="43815" cy="65405"/>
            </a:xfrm>
            <a:custGeom>
              <a:avLst/>
              <a:gdLst/>
              <a:ahLst/>
              <a:cxnLst/>
              <a:rect l="l" t="t" r="r" b="b"/>
              <a:pathLst>
                <a:path w="43815" h="65404">
                  <a:moveTo>
                    <a:pt x="40253" y="0"/>
                  </a:moveTo>
                  <a:lnTo>
                    <a:pt x="7730" y="0"/>
                  </a:lnTo>
                  <a:lnTo>
                    <a:pt x="1413" y="33464"/>
                  </a:lnTo>
                  <a:lnTo>
                    <a:pt x="8956" y="34443"/>
                  </a:lnTo>
                  <a:lnTo>
                    <a:pt x="10181" y="32579"/>
                  </a:lnTo>
                  <a:lnTo>
                    <a:pt x="11783" y="31064"/>
                  </a:lnTo>
                  <a:lnTo>
                    <a:pt x="15932" y="28719"/>
                  </a:lnTo>
                  <a:lnTo>
                    <a:pt x="18288" y="28136"/>
                  </a:lnTo>
                  <a:lnTo>
                    <a:pt x="24982" y="28136"/>
                  </a:lnTo>
                  <a:lnTo>
                    <a:pt x="28375" y="29453"/>
                  </a:lnTo>
                  <a:lnTo>
                    <a:pt x="33465" y="34725"/>
                  </a:lnTo>
                  <a:lnTo>
                    <a:pt x="34785" y="38331"/>
                  </a:lnTo>
                  <a:lnTo>
                    <a:pt x="34785" y="47687"/>
                  </a:lnTo>
                  <a:lnTo>
                    <a:pt x="33465" y="51546"/>
                  </a:lnTo>
                  <a:lnTo>
                    <a:pt x="28092" y="57345"/>
                  </a:lnTo>
                  <a:lnTo>
                    <a:pt x="24792" y="58804"/>
                  </a:lnTo>
                  <a:lnTo>
                    <a:pt x="17816" y="58804"/>
                  </a:lnTo>
                  <a:lnTo>
                    <a:pt x="15083" y="57769"/>
                  </a:lnTo>
                  <a:lnTo>
                    <a:pt x="10463" y="53656"/>
                  </a:lnTo>
                  <a:lnTo>
                    <a:pt x="9050" y="50577"/>
                  </a:lnTo>
                  <a:lnTo>
                    <a:pt x="8389" y="46492"/>
                  </a:lnTo>
                  <a:lnTo>
                    <a:pt x="0" y="47198"/>
                  </a:lnTo>
                  <a:lnTo>
                    <a:pt x="565" y="52685"/>
                  </a:lnTo>
                  <a:lnTo>
                    <a:pt x="2734" y="57082"/>
                  </a:lnTo>
                  <a:lnTo>
                    <a:pt x="10181" y="63718"/>
                  </a:lnTo>
                  <a:lnTo>
                    <a:pt x="15083" y="65384"/>
                  </a:lnTo>
                  <a:lnTo>
                    <a:pt x="28186" y="65384"/>
                  </a:lnTo>
                  <a:lnTo>
                    <a:pt x="33936" y="62739"/>
                  </a:lnTo>
                  <a:lnTo>
                    <a:pt x="41573" y="53176"/>
                  </a:lnTo>
                  <a:lnTo>
                    <a:pt x="43270" y="48073"/>
                  </a:lnTo>
                  <a:lnTo>
                    <a:pt x="43270" y="35986"/>
                  </a:lnTo>
                  <a:lnTo>
                    <a:pt x="41290" y="30923"/>
                  </a:lnTo>
                  <a:lnTo>
                    <a:pt x="33465" y="23033"/>
                  </a:lnTo>
                  <a:lnTo>
                    <a:pt x="28657" y="21066"/>
                  </a:lnTo>
                  <a:lnTo>
                    <a:pt x="18665" y="21066"/>
                  </a:lnTo>
                  <a:lnTo>
                    <a:pt x="14611" y="22432"/>
                  </a:lnTo>
                  <a:lnTo>
                    <a:pt x="10652" y="25152"/>
                  </a:lnTo>
                  <a:lnTo>
                    <a:pt x="14140" y="7642"/>
                  </a:lnTo>
                  <a:lnTo>
                    <a:pt x="40253" y="7642"/>
                  </a:lnTo>
                  <a:lnTo>
                    <a:pt x="4025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3" name="object 183" descr=""/>
            <p:cNvSpPr/>
            <p:nvPr/>
          </p:nvSpPr>
          <p:spPr>
            <a:xfrm>
              <a:off x="11803261" y="4498204"/>
              <a:ext cx="0" cy="38100"/>
            </a:xfrm>
            <a:custGeom>
              <a:avLst/>
              <a:gdLst/>
              <a:ahLst/>
              <a:cxnLst/>
              <a:rect l="l" t="t" r="r" b="b"/>
              <a:pathLst>
                <a:path w="0" h="38100">
                  <a:moveTo>
                    <a:pt x="0" y="0"/>
                  </a:moveTo>
                  <a:lnTo>
                    <a:pt x="0" y="37615"/>
                  </a:lnTo>
                </a:path>
              </a:pathLst>
            </a:custGeom>
            <a:ln w="5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4" name="object 184" descr=""/>
            <p:cNvSpPr/>
            <p:nvPr/>
          </p:nvSpPr>
          <p:spPr>
            <a:xfrm>
              <a:off x="11780070" y="4571656"/>
              <a:ext cx="43180" cy="66675"/>
            </a:xfrm>
            <a:custGeom>
              <a:avLst/>
              <a:gdLst/>
              <a:ahLst/>
              <a:cxnLst/>
              <a:rect l="l" t="t" r="r" b="b"/>
              <a:pathLst>
                <a:path w="43179" h="66675">
                  <a:moveTo>
                    <a:pt x="28564" y="0"/>
                  </a:moveTo>
                  <a:lnTo>
                    <a:pt x="16497" y="0"/>
                  </a:lnTo>
                  <a:lnTo>
                    <a:pt x="11029" y="2494"/>
                  </a:lnTo>
                  <a:lnTo>
                    <a:pt x="0" y="46201"/>
                  </a:lnTo>
                  <a:lnTo>
                    <a:pt x="2073" y="54277"/>
                  </a:lnTo>
                  <a:lnTo>
                    <a:pt x="10558" y="64086"/>
                  </a:lnTo>
                  <a:lnTo>
                    <a:pt x="15932" y="66542"/>
                  </a:lnTo>
                  <a:lnTo>
                    <a:pt x="26584" y="66542"/>
                  </a:lnTo>
                  <a:lnTo>
                    <a:pt x="30072" y="65601"/>
                  </a:lnTo>
                  <a:lnTo>
                    <a:pt x="33183" y="63737"/>
                  </a:lnTo>
                  <a:lnTo>
                    <a:pt x="36200" y="61874"/>
                  </a:lnTo>
                  <a:lnTo>
                    <a:pt x="37940" y="59963"/>
                  </a:lnTo>
                  <a:lnTo>
                    <a:pt x="20173" y="59963"/>
                  </a:lnTo>
                  <a:lnTo>
                    <a:pt x="18006" y="59303"/>
                  </a:lnTo>
                  <a:lnTo>
                    <a:pt x="9239" y="47067"/>
                  </a:lnTo>
                  <a:lnTo>
                    <a:pt x="9239" y="40110"/>
                  </a:lnTo>
                  <a:lnTo>
                    <a:pt x="10464" y="36711"/>
                  </a:lnTo>
                  <a:lnTo>
                    <a:pt x="13009" y="34114"/>
                  </a:lnTo>
                  <a:lnTo>
                    <a:pt x="15176" y="31826"/>
                  </a:lnTo>
                  <a:lnTo>
                    <a:pt x="7919" y="31826"/>
                  </a:lnTo>
                  <a:lnTo>
                    <a:pt x="8040" y="25124"/>
                  </a:lnTo>
                  <a:lnTo>
                    <a:pt x="16215" y="8717"/>
                  </a:lnTo>
                  <a:lnTo>
                    <a:pt x="18100" y="7296"/>
                  </a:lnTo>
                  <a:lnTo>
                    <a:pt x="20363" y="6579"/>
                  </a:lnTo>
                  <a:lnTo>
                    <a:pt x="38609" y="6579"/>
                  </a:lnTo>
                  <a:lnTo>
                    <a:pt x="32712" y="1440"/>
                  </a:lnTo>
                  <a:lnTo>
                    <a:pt x="28564" y="0"/>
                  </a:lnTo>
                  <a:close/>
                </a:path>
                <a:path w="43179" h="66675">
                  <a:moveTo>
                    <a:pt x="38555" y="30225"/>
                  </a:moveTo>
                  <a:lnTo>
                    <a:pt x="25830" y="30225"/>
                  </a:lnTo>
                  <a:lnTo>
                    <a:pt x="28846" y="31525"/>
                  </a:lnTo>
                  <a:lnTo>
                    <a:pt x="31297" y="34114"/>
                  </a:lnTo>
                  <a:lnTo>
                    <a:pt x="33654" y="36711"/>
                  </a:lnTo>
                  <a:lnTo>
                    <a:pt x="34831" y="40110"/>
                  </a:lnTo>
                  <a:lnTo>
                    <a:pt x="34790" y="49711"/>
                  </a:lnTo>
                  <a:lnTo>
                    <a:pt x="33654" y="53148"/>
                  </a:lnTo>
                  <a:lnTo>
                    <a:pt x="28752" y="58597"/>
                  </a:lnTo>
                  <a:lnTo>
                    <a:pt x="25924" y="59963"/>
                  </a:lnTo>
                  <a:lnTo>
                    <a:pt x="37940" y="59963"/>
                  </a:lnTo>
                  <a:lnTo>
                    <a:pt x="38651" y="59181"/>
                  </a:lnTo>
                  <a:lnTo>
                    <a:pt x="40443" y="55670"/>
                  </a:lnTo>
                  <a:lnTo>
                    <a:pt x="42139" y="52160"/>
                  </a:lnTo>
                  <a:lnTo>
                    <a:pt x="43082" y="48356"/>
                  </a:lnTo>
                  <a:lnTo>
                    <a:pt x="43082" y="38049"/>
                  </a:lnTo>
                  <a:lnTo>
                    <a:pt x="41196" y="32975"/>
                  </a:lnTo>
                  <a:lnTo>
                    <a:pt x="38555" y="30225"/>
                  </a:lnTo>
                  <a:close/>
                </a:path>
                <a:path w="43179" h="66675">
                  <a:moveTo>
                    <a:pt x="29129" y="23157"/>
                  </a:moveTo>
                  <a:lnTo>
                    <a:pt x="20740" y="23157"/>
                  </a:lnTo>
                  <a:lnTo>
                    <a:pt x="17818" y="23872"/>
                  </a:lnTo>
                  <a:lnTo>
                    <a:pt x="14970" y="25303"/>
                  </a:lnTo>
                  <a:lnTo>
                    <a:pt x="12255" y="26715"/>
                  </a:lnTo>
                  <a:lnTo>
                    <a:pt x="9898" y="28889"/>
                  </a:lnTo>
                  <a:lnTo>
                    <a:pt x="7919" y="31826"/>
                  </a:lnTo>
                  <a:lnTo>
                    <a:pt x="15176" y="31826"/>
                  </a:lnTo>
                  <a:lnTo>
                    <a:pt x="15460" y="31525"/>
                  </a:lnTo>
                  <a:lnTo>
                    <a:pt x="18571" y="30225"/>
                  </a:lnTo>
                  <a:lnTo>
                    <a:pt x="38555" y="30225"/>
                  </a:lnTo>
                  <a:lnTo>
                    <a:pt x="33654" y="25124"/>
                  </a:lnTo>
                  <a:lnTo>
                    <a:pt x="29129" y="23157"/>
                  </a:lnTo>
                  <a:close/>
                </a:path>
                <a:path w="43179" h="66675">
                  <a:moveTo>
                    <a:pt x="38609" y="6579"/>
                  </a:moveTo>
                  <a:lnTo>
                    <a:pt x="26113" y="6579"/>
                  </a:lnTo>
                  <a:lnTo>
                    <a:pt x="28752" y="7719"/>
                  </a:lnTo>
                  <a:lnTo>
                    <a:pt x="32241" y="11427"/>
                  </a:lnTo>
                  <a:lnTo>
                    <a:pt x="33183" y="13705"/>
                  </a:lnTo>
                  <a:lnTo>
                    <a:pt x="33938" y="16850"/>
                  </a:lnTo>
                  <a:lnTo>
                    <a:pt x="41950" y="16229"/>
                  </a:lnTo>
                  <a:lnTo>
                    <a:pt x="41291" y="11154"/>
                  </a:lnTo>
                  <a:lnTo>
                    <a:pt x="39311" y="7192"/>
                  </a:lnTo>
                  <a:lnTo>
                    <a:pt x="38609" y="6579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5" name="object 185" descr=""/>
            <p:cNvSpPr/>
            <p:nvPr/>
          </p:nvSpPr>
          <p:spPr>
            <a:xfrm>
              <a:off x="9228960" y="4498204"/>
              <a:ext cx="2574925" cy="38100"/>
            </a:xfrm>
            <a:custGeom>
              <a:avLst/>
              <a:gdLst/>
              <a:ahLst/>
              <a:cxnLst/>
              <a:rect l="l" t="t" r="r" b="b"/>
              <a:pathLst>
                <a:path w="2574925" h="38100">
                  <a:moveTo>
                    <a:pt x="0" y="0"/>
                  </a:moveTo>
                  <a:lnTo>
                    <a:pt x="0" y="37615"/>
                  </a:lnTo>
                </a:path>
                <a:path w="2574925" h="38100">
                  <a:moveTo>
                    <a:pt x="429073" y="0"/>
                  </a:moveTo>
                  <a:lnTo>
                    <a:pt x="429073" y="37615"/>
                  </a:lnTo>
                </a:path>
                <a:path w="2574925" h="38100">
                  <a:moveTo>
                    <a:pt x="858005" y="0"/>
                  </a:moveTo>
                  <a:lnTo>
                    <a:pt x="858005" y="37615"/>
                  </a:lnTo>
                </a:path>
                <a:path w="2574925" h="38100">
                  <a:moveTo>
                    <a:pt x="1287032" y="0"/>
                  </a:moveTo>
                  <a:lnTo>
                    <a:pt x="1287032" y="37615"/>
                  </a:lnTo>
                </a:path>
                <a:path w="2574925" h="38100">
                  <a:moveTo>
                    <a:pt x="1716153" y="0"/>
                  </a:moveTo>
                  <a:lnTo>
                    <a:pt x="1716153" y="37615"/>
                  </a:lnTo>
                </a:path>
                <a:path w="2574925" h="38100">
                  <a:moveTo>
                    <a:pt x="2145179" y="0"/>
                  </a:moveTo>
                  <a:lnTo>
                    <a:pt x="2145179" y="37615"/>
                  </a:lnTo>
                </a:path>
                <a:path w="2574925" h="38100">
                  <a:moveTo>
                    <a:pt x="2574300" y="0"/>
                  </a:moveTo>
                  <a:lnTo>
                    <a:pt x="2574300" y="37615"/>
                  </a:lnTo>
                </a:path>
              </a:pathLst>
            </a:custGeom>
            <a:ln w="54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6" name="object 186" descr=""/>
            <p:cNvPicPr/>
            <p:nvPr/>
          </p:nvPicPr>
          <p:blipFill>
            <a:blip r:embed="rId80" cstate="print"/>
            <a:stretch>
              <a:fillRect/>
            </a:stretch>
          </p:blipFill>
          <p:spPr>
            <a:xfrm>
              <a:off x="9825836" y="4705128"/>
              <a:ext cx="1381632" cy="85426"/>
            </a:xfrm>
            <a:prstGeom prst="rect">
              <a:avLst/>
            </a:prstGeom>
          </p:spPr>
        </p:pic>
        <p:sp>
          <p:nvSpPr>
            <p:cNvPr id="187" name="object 187" descr=""/>
            <p:cNvSpPr/>
            <p:nvPr/>
          </p:nvSpPr>
          <p:spPr>
            <a:xfrm>
              <a:off x="9814429" y="2647410"/>
              <a:ext cx="1403350" cy="170180"/>
            </a:xfrm>
            <a:custGeom>
              <a:avLst/>
              <a:gdLst/>
              <a:ahLst/>
              <a:cxnLst/>
              <a:rect l="l" t="t" r="r" b="b"/>
              <a:pathLst>
                <a:path w="1403350" h="170180">
                  <a:moveTo>
                    <a:pt x="0" y="169948"/>
                  </a:moveTo>
                  <a:lnTo>
                    <a:pt x="1403315" y="169948"/>
                  </a:lnTo>
                  <a:lnTo>
                    <a:pt x="1403315" y="0"/>
                  </a:lnTo>
                  <a:lnTo>
                    <a:pt x="0" y="0"/>
                  </a:lnTo>
                  <a:lnTo>
                    <a:pt x="0" y="169948"/>
                  </a:lnTo>
                  <a:close/>
                </a:path>
              </a:pathLst>
            </a:custGeom>
            <a:ln w="542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8" name="object 188" descr=""/>
            <p:cNvSpPr/>
            <p:nvPr/>
          </p:nvSpPr>
          <p:spPr>
            <a:xfrm>
              <a:off x="9852420" y="273245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3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9" name="object 189" descr=""/>
            <p:cNvSpPr/>
            <p:nvPr/>
          </p:nvSpPr>
          <p:spPr>
            <a:xfrm>
              <a:off x="10555964" y="2732450"/>
              <a:ext cx="353060" cy="0"/>
            </a:xfrm>
            <a:custGeom>
              <a:avLst/>
              <a:gdLst/>
              <a:ahLst/>
              <a:cxnLst/>
              <a:rect l="l" t="t" r="r" b="b"/>
              <a:pathLst>
                <a:path w="353059" h="0">
                  <a:moveTo>
                    <a:pt x="0" y="0"/>
                  </a:moveTo>
                  <a:lnTo>
                    <a:pt x="352761" y="0"/>
                  </a:lnTo>
                </a:path>
              </a:pathLst>
            </a:custGeom>
            <a:ln w="813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90" name="object 190" descr=""/>
            <p:cNvPicPr/>
            <p:nvPr/>
          </p:nvPicPr>
          <p:blipFill>
            <a:blip r:embed="rId81" cstate="print"/>
            <a:stretch>
              <a:fillRect/>
            </a:stretch>
          </p:blipFill>
          <p:spPr>
            <a:xfrm>
              <a:off x="10268815" y="2700445"/>
              <a:ext cx="140558" cy="67398"/>
            </a:xfrm>
            <a:prstGeom prst="rect">
              <a:avLst/>
            </a:prstGeom>
          </p:spPr>
        </p:pic>
        <p:pic>
          <p:nvPicPr>
            <p:cNvPr id="191" name="object 191" descr=""/>
            <p:cNvPicPr/>
            <p:nvPr/>
          </p:nvPicPr>
          <p:blipFill>
            <a:blip r:embed="rId82" cstate="print"/>
            <a:stretch>
              <a:fillRect/>
            </a:stretch>
          </p:blipFill>
          <p:spPr>
            <a:xfrm>
              <a:off x="10969625" y="2700445"/>
              <a:ext cx="200701" cy="67398"/>
            </a:xfrm>
            <a:prstGeom prst="rect">
              <a:avLst/>
            </a:prstGeom>
          </p:spPr>
        </p:pic>
        <p:sp>
          <p:nvSpPr>
            <p:cNvPr id="192" name="object 192" descr=""/>
            <p:cNvSpPr/>
            <p:nvPr/>
          </p:nvSpPr>
          <p:spPr>
            <a:xfrm>
              <a:off x="8329238" y="2512028"/>
              <a:ext cx="3742054" cy="2724150"/>
            </a:xfrm>
            <a:custGeom>
              <a:avLst/>
              <a:gdLst/>
              <a:ahLst/>
              <a:cxnLst/>
              <a:rect l="l" t="t" r="r" b="b"/>
              <a:pathLst>
                <a:path w="3742054" h="2724150">
                  <a:moveTo>
                    <a:pt x="0" y="0"/>
                  </a:moveTo>
                  <a:lnTo>
                    <a:pt x="3741519" y="0"/>
                  </a:lnTo>
                  <a:lnTo>
                    <a:pt x="3741519" y="2723956"/>
                  </a:lnTo>
                  <a:lnTo>
                    <a:pt x="0" y="2723956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193" name="object 193" descr=""/>
          <p:cNvPicPr/>
          <p:nvPr/>
        </p:nvPicPr>
        <p:blipFill>
          <a:blip r:embed="rId83" cstate="print"/>
          <a:stretch>
            <a:fillRect/>
          </a:stretch>
        </p:blipFill>
        <p:spPr>
          <a:xfrm>
            <a:off x="10339101" y="180521"/>
            <a:ext cx="1649695" cy="1573000"/>
          </a:xfrm>
          <a:prstGeom prst="rect">
            <a:avLst/>
          </a:prstGeom>
        </p:spPr>
      </p:pic>
      <p:sp>
        <p:nvSpPr>
          <p:cNvPr id="194" name="object 194" descr=""/>
          <p:cNvSpPr txBox="1"/>
          <p:nvPr/>
        </p:nvSpPr>
        <p:spPr>
          <a:xfrm>
            <a:off x="10545853" y="1446204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195" name="object 195" descr=""/>
          <p:cNvSpPr txBox="1"/>
          <p:nvPr/>
        </p:nvSpPr>
        <p:spPr>
          <a:xfrm>
            <a:off x="11464589" y="1434552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196" name="object 196" descr=""/>
          <p:cNvGrpSpPr/>
          <p:nvPr/>
        </p:nvGrpSpPr>
        <p:grpSpPr>
          <a:xfrm>
            <a:off x="10931263" y="943742"/>
            <a:ext cx="455930" cy="417830"/>
            <a:chOff x="10931263" y="943742"/>
            <a:chExt cx="455930" cy="417830"/>
          </a:xfrm>
        </p:grpSpPr>
        <p:sp>
          <p:nvSpPr>
            <p:cNvPr id="197" name="object 197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226140" y="0"/>
                  </a:moveTo>
                  <a:lnTo>
                    <a:pt x="174287" y="5467"/>
                  </a:lnTo>
                  <a:lnTo>
                    <a:pt x="126689" y="21041"/>
                  </a:lnTo>
                  <a:lnTo>
                    <a:pt x="84700" y="45479"/>
                  </a:lnTo>
                  <a:lnTo>
                    <a:pt x="49680" y="77538"/>
                  </a:lnTo>
                  <a:lnTo>
                    <a:pt x="22985" y="115975"/>
                  </a:lnTo>
                  <a:lnTo>
                    <a:pt x="5972" y="159549"/>
                  </a:lnTo>
                  <a:lnTo>
                    <a:pt x="0" y="207016"/>
                  </a:lnTo>
                  <a:lnTo>
                    <a:pt x="5972" y="254483"/>
                  </a:lnTo>
                  <a:lnTo>
                    <a:pt x="22985" y="298057"/>
                  </a:lnTo>
                  <a:lnTo>
                    <a:pt x="49680" y="336495"/>
                  </a:lnTo>
                  <a:lnTo>
                    <a:pt x="84700" y="368554"/>
                  </a:lnTo>
                  <a:lnTo>
                    <a:pt x="126689" y="392992"/>
                  </a:lnTo>
                  <a:lnTo>
                    <a:pt x="174287" y="408566"/>
                  </a:lnTo>
                  <a:lnTo>
                    <a:pt x="226140" y="414033"/>
                  </a:lnTo>
                  <a:lnTo>
                    <a:pt x="277991" y="408566"/>
                  </a:lnTo>
                  <a:lnTo>
                    <a:pt x="325590" y="392992"/>
                  </a:lnTo>
                  <a:lnTo>
                    <a:pt x="367578" y="368554"/>
                  </a:lnTo>
                  <a:lnTo>
                    <a:pt x="402598" y="336495"/>
                  </a:lnTo>
                  <a:lnTo>
                    <a:pt x="429293" y="298057"/>
                  </a:lnTo>
                  <a:lnTo>
                    <a:pt x="446306" y="254483"/>
                  </a:lnTo>
                  <a:lnTo>
                    <a:pt x="452278" y="207016"/>
                  </a:lnTo>
                  <a:lnTo>
                    <a:pt x="446306" y="159549"/>
                  </a:lnTo>
                  <a:lnTo>
                    <a:pt x="429293" y="115975"/>
                  </a:lnTo>
                  <a:lnTo>
                    <a:pt x="402598" y="77538"/>
                  </a:lnTo>
                  <a:lnTo>
                    <a:pt x="367578" y="45479"/>
                  </a:lnTo>
                  <a:lnTo>
                    <a:pt x="325590" y="21041"/>
                  </a:lnTo>
                  <a:lnTo>
                    <a:pt x="277991" y="5467"/>
                  </a:lnTo>
                  <a:lnTo>
                    <a:pt x="22614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8" name="object 198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0" y="207017"/>
                  </a:moveTo>
                  <a:lnTo>
                    <a:pt x="5972" y="159550"/>
                  </a:lnTo>
                  <a:lnTo>
                    <a:pt x="22985" y="115976"/>
                  </a:lnTo>
                  <a:lnTo>
                    <a:pt x="49680" y="77538"/>
                  </a:lnTo>
                  <a:lnTo>
                    <a:pt x="84700" y="45479"/>
                  </a:lnTo>
                  <a:lnTo>
                    <a:pt x="126689" y="21041"/>
                  </a:lnTo>
                  <a:lnTo>
                    <a:pt x="174287" y="5467"/>
                  </a:lnTo>
                  <a:lnTo>
                    <a:pt x="226139" y="0"/>
                  </a:lnTo>
                  <a:lnTo>
                    <a:pt x="277991" y="5467"/>
                  </a:lnTo>
                  <a:lnTo>
                    <a:pt x="325590" y="21041"/>
                  </a:lnTo>
                  <a:lnTo>
                    <a:pt x="367578" y="45479"/>
                  </a:lnTo>
                  <a:lnTo>
                    <a:pt x="402599" y="77538"/>
                  </a:lnTo>
                  <a:lnTo>
                    <a:pt x="429294" y="115976"/>
                  </a:lnTo>
                  <a:lnTo>
                    <a:pt x="446306" y="159550"/>
                  </a:lnTo>
                  <a:lnTo>
                    <a:pt x="452279" y="207017"/>
                  </a:lnTo>
                  <a:lnTo>
                    <a:pt x="446306" y="254484"/>
                  </a:lnTo>
                  <a:lnTo>
                    <a:pt x="429294" y="298058"/>
                  </a:lnTo>
                  <a:lnTo>
                    <a:pt x="402599" y="336496"/>
                  </a:lnTo>
                  <a:lnTo>
                    <a:pt x="367578" y="368555"/>
                  </a:lnTo>
                  <a:lnTo>
                    <a:pt x="325590" y="392993"/>
                  </a:lnTo>
                  <a:lnTo>
                    <a:pt x="277991" y="408567"/>
                  </a:lnTo>
                  <a:lnTo>
                    <a:pt x="226139" y="414035"/>
                  </a:lnTo>
                  <a:lnTo>
                    <a:pt x="174287" y="408567"/>
                  </a:lnTo>
                  <a:lnTo>
                    <a:pt x="126689" y="392993"/>
                  </a:lnTo>
                  <a:lnTo>
                    <a:pt x="84700" y="368555"/>
                  </a:lnTo>
                  <a:lnTo>
                    <a:pt x="49680" y="336496"/>
                  </a:lnTo>
                  <a:lnTo>
                    <a:pt x="22985" y="298058"/>
                  </a:lnTo>
                  <a:lnTo>
                    <a:pt x="5972" y="254484"/>
                  </a:lnTo>
                  <a:lnTo>
                    <a:pt x="0" y="207017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99" name="object 199" descr=""/>
          <p:cNvSpPr txBox="1"/>
          <p:nvPr/>
        </p:nvSpPr>
        <p:spPr>
          <a:xfrm>
            <a:off x="11018873" y="1012519"/>
            <a:ext cx="24384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79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P</a:t>
            </a:r>
            <a:r>
              <a:rPr dirty="0" baseline="5847" sz="1425" spc="-465" b="0">
                <a:solidFill>
                  <a:srgbClr val="FFFFFF"/>
                </a:solidFill>
                <a:latin typeface="Dubai Light"/>
                <a:cs typeface="Dubai Light"/>
              </a:rPr>
              <a:t>C</a:t>
            </a:r>
            <a:r>
              <a:rPr dirty="0" sz="1550" spc="-53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I</a:t>
            </a:r>
            <a:endParaRPr baseline="5847" sz="1425">
              <a:latin typeface="Dubai Light"/>
              <a:cs typeface="Dubai Light"/>
            </a:endParaRPr>
          </a:p>
        </p:txBody>
      </p:sp>
      <p:sp>
        <p:nvSpPr>
          <p:cNvPr id="200" name="object 200" descr=""/>
          <p:cNvSpPr txBox="1"/>
          <p:nvPr/>
        </p:nvSpPr>
        <p:spPr>
          <a:xfrm>
            <a:off x="212551" y="5311140"/>
            <a:ext cx="319659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Adjusted</a:t>
            </a:r>
            <a:r>
              <a:rPr dirty="0" sz="1400" spc="-35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hazard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ratio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0.98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(0.61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1.59)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1" name="object 201" descr=""/>
          <p:cNvSpPr txBox="1"/>
          <p:nvPr/>
        </p:nvSpPr>
        <p:spPr>
          <a:xfrm>
            <a:off x="4312645" y="5323332"/>
            <a:ext cx="32454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Adjusted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hazard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ratio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0.83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(0.54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1.28)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2" name="object 202" descr=""/>
          <p:cNvSpPr txBox="1"/>
          <p:nvPr/>
        </p:nvSpPr>
        <p:spPr>
          <a:xfrm>
            <a:off x="8412739" y="5311140"/>
            <a:ext cx="324548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>
                <a:latin typeface="Arial"/>
                <a:cs typeface="Arial"/>
              </a:rPr>
              <a:t>Adjusted</a:t>
            </a:r>
            <a:r>
              <a:rPr dirty="0" sz="1400" spc="-3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hazard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ratio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1.28</a:t>
            </a:r>
            <a:r>
              <a:rPr dirty="0" sz="1400" spc="35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(0.79</a:t>
            </a:r>
            <a:r>
              <a:rPr dirty="0" sz="1400" spc="-20">
                <a:latin typeface="Arial"/>
                <a:cs typeface="Arial"/>
              </a:rPr>
              <a:t> </a:t>
            </a:r>
            <a:r>
              <a:rPr dirty="0" sz="1400">
                <a:latin typeface="Arial"/>
                <a:cs typeface="Arial"/>
              </a:rPr>
              <a:t>to</a:t>
            </a:r>
            <a:r>
              <a:rPr dirty="0" sz="1400" spc="-15">
                <a:latin typeface="Arial"/>
                <a:cs typeface="Arial"/>
              </a:rPr>
              <a:t> </a:t>
            </a:r>
            <a:r>
              <a:rPr dirty="0" sz="1400" spc="-10">
                <a:latin typeface="Arial"/>
                <a:cs typeface="Arial"/>
              </a:rPr>
              <a:t>2.10)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3" name="object 203" descr=""/>
          <p:cNvSpPr txBox="1"/>
          <p:nvPr/>
        </p:nvSpPr>
        <p:spPr>
          <a:xfrm>
            <a:off x="4727573" y="6240779"/>
            <a:ext cx="27368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p</a:t>
            </a:r>
            <a:r>
              <a:rPr dirty="0" sz="2000" spc="-3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for</a:t>
            </a:r>
            <a:r>
              <a:rPr dirty="0" sz="2000" spc="-1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interaction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=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 0.43</a:t>
            </a:r>
            <a:endParaRPr sz="2000">
              <a:latin typeface="Arial"/>
              <a:cs typeface="Arial"/>
            </a:endParaRPr>
          </a:p>
        </p:txBody>
      </p:sp>
      <p:sp>
        <p:nvSpPr>
          <p:cNvPr id="204" name="object 204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</a:p>
        </p:txBody>
      </p:sp>
      <p:sp>
        <p:nvSpPr>
          <p:cNvPr id="205" name="object 205" descr=""/>
          <p:cNvSpPr txBox="1"/>
          <p:nvPr/>
        </p:nvSpPr>
        <p:spPr>
          <a:xfrm>
            <a:off x="132044" y="1763417"/>
            <a:ext cx="3736340" cy="744220"/>
          </a:xfrm>
          <a:prstGeom prst="rect">
            <a:avLst/>
          </a:prstGeom>
          <a:solidFill>
            <a:srgbClr val="F4B183"/>
          </a:solidFill>
        </p:spPr>
        <p:txBody>
          <a:bodyPr wrap="square" lIns="0" tIns="66040" rIns="0" bIns="0" rtlCol="0" vert="horz">
            <a:spAutoFit/>
          </a:bodyPr>
          <a:lstStyle/>
          <a:p>
            <a:pPr marL="99060" marR="1043305">
              <a:lnSpc>
                <a:spcPts val="1600"/>
              </a:lnSpc>
              <a:spcBef>
                <a:spcPts val="520"/>
              </a:spcBef>
            </a:pPr>
            <a:r>
              <a:rPr dirty="0" sz="1400" b="1">
                <a:latin typeface="Arial"/>
                <a:cs typeface="Arial"/>
              </a:rPr>
              <a:t>Low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abundance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of </a:t>
            </a:r>
            <a:r>
              <a:rPr dirty="0" sz="1400" spc="-10" b="1">
                <a:latin typeface="Arial"/>
                <a:cs typeface="Arial"/>
              </a:rPr>
              <a:t>dysfunctional-</a:t>
            </a:r>
            <a:r>
              <a:rPr dirty="0" sz="1400" b="1">
                <a:latin typeface="Arial"/>
                <a:cs typeface="Arial"/>
              </a:rPr>
              <a:t>viable </a:t>
            </a:r>
            <a:r>
              <a:rPr dirty="0" sz="1400" spc="-10" b="1">
                <a:latin typeface="Arial"/>
                <a:cs typeface="Arial"/>
              </a:rPr>
              <a:t>segments</a:t>
            </a:r>
            <a:endParaRPr sz="1400">
              <a:latin typeface="Arial"/>
              <a:cs typeface="Arial"/>
            </a:endParaRPr>
          </a:p>
          <a:p>
            <a:pPr marL="99060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≤18%</a:t>
            </a:r>
            <a:r>
              <a:rPr dirty="0" sz="1100" spc="-25">
                <a:latin typeface="Arial"/>
                <a:cs typeface="Arial"/>
              </a:rPr>
              <a:t> LV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6" name="object 206" descr=""/>
          <p:cNvSpPr txBox="1"/>
          <p:nvPr/>
        </p:nvSpPr>
        <p:spPr>
          <a:xfrm>
            <a:off x="4232138" y="1772815"/>
            <a:ext cx="3736340" cy="734695"/>
          </a:xfrm>
          <a:prstGeom prst="rect">
            <a:avLst/>
          </a:prstGeom>
          <a:solidFill>
            <a:srgbClr val="F4B183"/>
          </a:solidFill>
        </p:spPr>
        <p:txBody>
          <a:bodyPr wrap="square" lIns="0" tIns="59690" rIns="0" bIns="0" rtlCol="0" vert="horz">
            <a:spAutoFit/>
          </a:bodyPr>
          <a:lstStyle/>
          <a:p>
            <a:pPr marL="110489" marR="1031875">
              <a:lnSpc>
                <a:spcPts val="1600"/>
              </a:lnSpc>
              <a:spcBef>
                <a:spcPts val="470"/>
              </a:spcBef>
            </a:pPr>
            <a:r>
              <a:rPr dirty="0" sz="1400" b="1">
                <a:latin typeface="Arial"/>
                <a:cs typeface="Arial"/>
              </a:rPr>
              <a:t>Medium</a:t>
            </a:r>
            <a:r>
              <a:rPr dirty="0" sz="1400" spc="-55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abundance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of </a:t>
            </a:r>
            <a:r>
              <a:rPr dirty="0" sz="1400" spc="-10" b="1">
                <a:latin typeface="Arial"/>
                <a:cs typeface="Arial"/>
              </a:rPr>
              <a:t>dysfunctional-</a:t>
            </a:r>
            <a:r>
              <a:rPr dirty="0" sz="1400" b="1">
                <a:latin typeface="Arial"/>
                <a:cs typeface="Arial"/>
              </a:rPr>
              <a:t>viable </a:t>
            </a:r>
            <a:r>
              <a:rPr dirty="0" sz="1400" spc="-10" b="1">
                <a:latin typeface="Arial"/>
                <a:cs typeface="Arial"/>
              </a:rPr>
              <a:t>segments</a:t>
            </a:r>
            <a:endParaRPr sz="1400">
              <a:latin typeface="Arial"/>
              <a:cs typeface="Arial"/>
            </a:endParaRPr>
          </a:p>
          <a:p>
            <a:pPr marL="110489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19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to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>
                <a:latin typeface="Arial"/>
                <a:cs typeface="Arial"/>
              </a:rPr>
              <a:t>41%</a:t>
            </a:r>
            <a:r>
              <a:rPr dirty="0" sz="1100" spc="-10">
                <a:latin typeface="Arial"/>
                <a:cs typeface="Arial"/>
              </a:rPr>
              <a:t> </a:t>
            </a:r>
            <a:r>
              <a:rPr dirty="0" sz="1100" spc="-25">
                <a:latin typeface="Arial"/>
                <a:cs typeface="Arial"/>
              </a:rPr>
              <a:t>LV</a:t>
            </a:r>
            <a:endParaRPr sz="1100">
              <a:latin typeface="Arial"/>
              <a:cs typeface="Arial"/>
            </a:endParaRPr>
          </a:p>
        </p:txBody>
      </p:sp>
      <p:sp>
        <p:nvSpPr>
          <p:cNvPr id="207" name="object 207" descr=""/>
          <p:cNvSpPr txBox="1"/>
          <p:nvPr/>
        </p:nvSpPr>
        <p:spPr>
          <a:xfrm>
            <a:off x="8332234" y="1763417"/>
            <a:ext cx="3736340" cy="744220"/>
          </a:xfrm>
          <a:prstGeom prst="rect">
            <a:avLst/>
          </a:prstGeom>
          <a:solidFill>
            <a:srgbClr val="F4B183"/>
          </a:solidFill>
        </p:spPr>
        <p:txBody>
          <a:bodyPr wrap="square" lIns="0" tIns="66040" rIns="0" bIns="0" rtlCol="0" vert="horz">
            <a:spAutoFit/>
          </a:bodyPr>
          <a:lstStyle/>
          <a:p>
            <a:pPr marL="78105" marR="1064260">
              <a:lnSpc>
                <a:spcPts val="1600"/>
              </a:lnSpc>
              <a:spcBef>
                <a:spcPts val="520"/>
              </a:spcBef>
            </a:pPr>
            <a:r>
              <a:rPr dirty="0" sz="1400" b="1">
                <a:latin typeface="Arial"/>
                <a:cs typeface="Arial"/>
              </a:rPr>
              <a:t>High</a:t>
            </a:r>
            <a:r>
              <a:rPr dirty="0" sz="1400" spc="-50" b="1">
                <a:latin typeface="Arial"/>
                <a:cs typeface="Arial"/>
              </a:rPr>
              <a:t> </a:t>
            </a:r>
            <a:r>
              <a:rPr dirty="0" sz="1400" b="1">
                <a:latin typeface="Arial"/>
                <a:cs typeface="Arial"/>
              </a:rPr>
              <a:t>abundance</a:t>
            </a:r>
            <a:r>
              <a:rPr dirty="0" sz="1400" spc="-45" b="1">
                <a:latin typeface="Arial"/>
                <a:cs typeface="Arial"/>
              </a:rPr>
              <a:t> </a:t>
            </a:r>
            <a:r>
              <a:rPr dirty="0" sz="1400" spc="-25" b="1">
                <a:latin typeface="Arial"/>
                <a:cs typeface="Arial"/>
              </a:rPr>
              <a:t>of </a:t>
            </a:r>
            <a:r>
              <a:rPr dirty="0" sz="1400" spc="-10" b="1">
                <a:latin typeface="Arial"/>
                <a:cs typeface="Arial"/>
              </a:rPr>
              <a:t>dysfunctional-</a:t>
            </a:r>
            <a:r>
              <a:rPr dirty="0" sz="1400" b="1">
                <a:latin typeface="Arial"/>
                <a:cs typeface="Arial"/>
              </a:rPr>
              <a:t>viable </a:t>
            </a:r>
            <a:r>
              <a:rPr dirty="0" sz="1400" spc="-10" b="1">
                <a:latin typeface="Arial"/>
                <a:cs typeface="Arial"/>
              </a:rPr>
              <a:t>segments</a:t>
            </a:r>
            <a:endParaRPr sz="1400">
              <a:latin typeface="Arial"/>
              <a:cs typeface="Arial"/>
            </a:endParaRPr>
          </a:p>
          <a:p>
            <a:pPr marL="78105">
              <a:lnSpc>
                <a:spcPts val="1300"/>
              </a:lnSpc>
            </a:pPr>
            <a:r>
              <a:rPr dirty="0" sz="1100">
                <a:latin typeface="Arial"/>
                <a:cs typeface="Arial"/>
              </a:rPr>
              <a:t>≥42%</a:t>
            </a:r>
            <a:r>
              <a:rPr dirty="0" sz="1100" spc="-25">
                <a:latin typeface="Arial"/>
                <a:cs typeface="Arial"/>
              </a:rPr>
              <a:t> LV</a:t>
            </a:r>
            <a:endParaRPr sz="11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9104" y="180520"/>
            <a:ext cx="1649695" cy="1573000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45855" y="1446203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61136" y="1076107"/>
            <a:ext cx="201295" cy="176530"/>
          </a:xfrm>
          <a:prstGeom prst="rect">
            <a:avLst/>
          </a:prstGeom>
        </p:spPr>
        <p:txBody>
          <a:bodyPr wrap="square" lIns="0" tIns="177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40"/>
              </a:spcBef>
            </a:pPr>
            <a:r>
              <a:rPr dirty="0" sz="9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95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464589" y="1434551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1498276" y="601207"/>
            <a:ext cx="457834" cy="417830"/>
            <a:chOff x="11498276" y="601207"/>
            <a:chExt cx="457834" cy="417830"/>
          </a:xfrm>
        </p:grpSpPr>
        <p:sp>
          <p:nvSpPr>
            <p:cNvPr id="7" name="object 7" descr=""/>
            <p:cNvSpPr/>
            <p:nvPr/>
          </p:nvSpPr>
          <p:spPr>
            <a:xfrm>
              <a:off x="11499939" y="602870"/>
              <a:ext cx="454025" cy="414655"/>
            </a:xfrm>
            <a:custGeom>
              <a:avLst/>
              <a:gdLst/>
              <a:ahLst/>
              <a:cxnLst/>
              <a:rect l="l" t="t" r="r" b="b"/>
              <a:pathLst>
                <a:path w="454025" h="414655">
                  <a:moveTo>
                    <a:pt x="226970" y="0"/>
                  </a:moveTo>
                  <a:lnTo>
                    <a:pt x="174928" y="5467"/>
                  </a:lnTo>
                  <a:lnTo>
                    <a:pt x="127154" y="21041"/>
                  </a:lnTo>
                  <a:lnTo>
                    <a:pt x="85011" y="45479"/>
                  </a:lnTo>
                  <a:lnTo>
                    <a:pt x="49862" y="77538"/>
                  </a:lnTo>
                  <a:lnTo>
                    <a:pt x="23069" y="115976"/>
                  </a:lnTo>
                  <a:lnTo>
                    <a:pt x="5994" y="159550"/>
                  </a:lnTo>
                  <a:lnTo>
                    <a:pt x="0" y="207017"/>
                  </a:lnTo>
                  <a:lnTo>
                    <a:pt x="5994" y="254484"/>
                  </a:lnTo>
                  <a:lnTo>
                    <a:pt x="23069" y="298058"/>
                  </a:lnTo>
                  <a:lnTo>
                    <a:pt x="49862" y="336495"/>
                  </a:lnTo>
                  <a:lnTo>
                    <a:pt x="85011" y="368554"/>
                  </a:lnTo>
                  <a:lnTo>
                    <a:pt x="127154" y="392992"/>
                  </a:lnTo>
                  <a:lnTo>
                    <a:pt x="174928" y="408566"/>
                  </a:lnTo>
                  <a:lnTo>
                    <a:pt x="226970" y="414033"/>
                  </a:lnTo>
                  <a:lnTo>
                    <a:pt x="279012" y="408566"/>
                  </a:lnTo>
                  <a:lnTo>
                    <a:pt x="326786" y="392992"/>
                  </a:lnTo>
                  <a:lnTo>
                    <a:pt x="368929" y="368554"/>
                  </a:lnTo>
                  <a:lnTo>
                    <a:pt x="404078" y="336495"/>
                  </a:lnTo>
                  <a:lnTo>
                    <a:pt x="430871" y="298058"/>
                  </a:lnTo>
                  <a:lnTo>
                    <a:pt x="447946" y="254484"/>
                  </a:lnTo>
                  <a:lnTo>
                    <a:pt x="453941" y="207017"/>
                  </a:lnTo>
                  <a:lnTo>
                    <a:pt x="447946" y="159550"/>
                  </a:lnTo>
                  <a:lnTo>
                    <a:pt x="430871" y="115976"/>
                  </a:lnTo>
                  <a:lnTo>
                    <a:pt x="404078" y="77538"/>
                  </a:lnTo>
                  <a:lnTo>
                    <a:pt x="368929" y="45479"/>
                  </a:lnTo>
                  <a:lnTo>
                    <a:pt x="326786" y="21041"/>
                  </a:lnTo>
                  <a:lnTo>
                    <a:pt x="279012" y="5467"/>
                  </a:lnTo>
                  <a:lnTo>
                    <a:pt x="22697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1499939" y="602870"/>
              <a:ext cx="454025" cy="414655"/>
            </a:xfrm>
            <a:custGeom>
              <a:avLst/>
              <a:gdLst/>
              <a:ahLst/>
              <a:cxnLst/>
              <a:rect l="l" t="t" r="r" b="b"/>
              <a:pathLst>
                <a:path w="454025" h="414655">
                  <a:moveTo>
                    <a:pt x="0" y="207017"/>
                  </a:moveTo>
                  <a:lnTo>
                    <a:pt x="5994" y="159550"/>
                  </a:lnTo>
                  <a:lnTo>
                    <a:pt x="23069" y="115976"/>
                  </a:lnTo>
                  <a:lnTo>
                    <a:pt x="49862" y="77538"/>
                  </a:lnTo>
                  <a:lnTo>
                    <a:pt x="85012" y="45479"/>
                  </a:lnTo>
                  <a:lnTo>
                    <a:pt x="127154" y="21041"/>
                  </a:lnTo>
                  <a:lnTo>
                    <a:pt x="174928" y="5467"/>
                  </a:lnTo>
                  <a:lnTo>
                    <a:pt x="226970" y="0"/>
                  </a:lnTo>
                  <a:lnTo>
                    <a:pt x="279013" y="5467"/>
                  </a:lnTo>
                  <a:lnTo>
                    <a:pt x="326787" y="21041"/>
                  </a:lnTo>
                  <a:lnTo>
                    <a:pt x="368929" y="45479"/>
                  </a:lnTo>
                  <a:lnTo>
                    <a:pt x="404079" y="77538"/>
                  </a:lnTo>
                  <a:lnTo>
                    <a:pt x="430872" y="115976"/>
                  </a:lnTo>
                  <a:lnTo>
                    <a:pt x="447947" y="159550"/>
                  </a:lnTo>
                  <a:lnTo>
                    <a:pt x="453941" y="207017"/>
                  </a:lnTo>
                  <a:lnTo>
                    <a:pt x="447947" y="254484"/>
                  </a:lnTo>
                  <a:lnTo>
                    <a:pt x="430872" y="298058"/>
                  </a:lnTo>
                  <a:lnTo>
                    <a:pt x="404079" y="336496"/>
                  </a:lnTo>
                  <a:lnTo>
                    <a:pt x="368929" y="368555"/>
                  </a:lnTo>
                  <a:lnTo>
                    <a:pt x="326787" y="392993"/>
                  </a:lnTo>
                  <a:lnTo>
                    <a:pt x="279013" y="408567"/>
                  </a:lnTo>
                  <a:lnTo>
                    <a:pt x="226970" y="414034"/>
                  </a:lnTo>
                  <a:lnTo>
                    <a:pt x="174928" y="408567"/>
                  </a:lnTo>
                  <a:lnTo>
                    <a:pt x="127154" y="392993"/>
                  </a:lnTo>
                  <a:lnTo>
                    <a:pt x="85012" y="368555"/>
                  </a:lnTo>
                  <a:lnTo>
                    <a:pt x="49862" y="336496"/>
                  </a:lnTo>
                  <a:lnTo>
                    <a:pt x="23069" y="298058"/>
                  </a:lnTo>
                  <a:lnTo>
                    <a:pt x="5994" y="254484"/>
                  </a:lnTo>
                  <a:lnTo>
                    <a:pt x="0" y="207017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1586733" y="669983"/>
            <a:ext cx="281305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25" b="1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55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Left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ventricular</a:t>
            </a:r>
            <a:r>
              <a:rPr dirty="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r>
              <a:rPr dirty="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1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4824629" y="6201155"/>
            <a:ext cx="5743575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Binary</a:t>
            </a:r>
            <a:r>
              <a:rPr dirty="0" sz="2000" spc="-5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0" b="1">
                <a:solidFill>
                  <a:srgbClr val="FFFFFF"/>
                </a:solidFill>
                <a:latin typeface="Arial"/>
                <a:cs typeface="Arial"/>
              </a:rPr>
              <a:t>LV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recovery: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≥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median</a:t>
            </a:r>
            <a:r>
              <a:rPr dirty="0" sz="2000" spc="-35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change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FFFFFF"/>
                </a:solidFill>
                <a:latin typeface="Arial"/>
                <a:cs typeface="Arial"/>
              </a:rPr>
              <a:t>(4.7%</a:t>
            </a:r>
            <a:r>
              <a:rPr dirty="0" sz="2000" spc="-40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 spc="-25" b="1">
                <a:solidFill>
                  <a:srgbClr val="FFFFFF"/>
                </a:solidFill>
                <a:latin typeface="Arial"/>
                <a:cs typeface="Arial"/>
              </a:rPr>
              <a:t>EF)</a:t>
            </a:r>
            <a:endParaRPr sz="20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089446" y="1829349"/>
            <a:ext cx="5387975" cy="3292475"/>
            <a:chOff x="5089446" y="1829349"/>
            <a:chExt cx="5387975" cy="3292475"/>
          </a:xfrm>
        </p:grpSpPr>
        <p:sp>
          <p:nvSpPr>
            <p:cNvPr id="13" name="object 13" descr=""/>
            <p:cNvSpPr/>
            <p:nvPr/>
          </p:nvSpPr>
          <p:spPr>
            <a:xfrm>
              <a:off x="7783362" y="1829349"/>
              <a:ext cx="0" cy="3241040"/>
            </a:xfrm>
            <a:custGeom>
              <a:avLst/>
              <a:gdLst/>
              <a:ahLst/>
              <a:cxnLst/>
              <a:rect l="l" t="t" r="r" b="b"/>
              <a:pathLst>
                <a:path w="0" h="3241040">
                  <a:moveTo>
                    <a:pt x="0" y="3240993"/>
                  </a:moveTo>
                  <a:lnTo>
                    <a:pt x="1" y="0"/>
                  </a:lnTo>
                </a:path>
              </a:pathLst>
            </a:custGeom>
            <a:ln w="28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103801" y="5070343"/>
              <a:ext cx="5359400" cy="51435"/>
            </a:xfrm>
            <a:custGeom>
              <a:avLst/>
              <a:gdLst/>
              <a:ahLst/>
              <a:cxnLst/>
              <a:rect l="l" t="t" r="r" b="b"/>
              <a:pathLst>
                <a:path w="5359400" h="51435">
                  <a:moveTo>
                    <a:pt x="0" y="0"/>
                  </a:moveTo>
                  <a:lnTo>
                    <a:pt x="5359124" y="1"/>
                  </a:lnTo>
                </a:path>
                <a:path w="5359400" h="51435">
                  <a:moveTo>
                    <a:pt x="0" y="0"/>
                  </a:moveTo>
                  <a:lnTo>
                    <a:pt x="0" y="51039"/>
                  </a:lnTo>
                </a:path>
                <a:path w="5359400" h="51435">
                  <a:moveTo>
                    <a:pt x="1690676" y="0"/>
                  </a:moveTo>
                  <a:lnTo>
                    <a:pt x="1690676" y="51039"/>
                  </a:lnTo>
                </a:path>
                <a:path w="5359400" h="51435">
                  <a:moveTo>
                    <a:pt x="2679562" y="0"/>
                  </a:moveTo>
                  <a:lnTo>
                    <a:pt x="2679562" y="51039"/>
                  </a:lnTo>
                </a:path>
                <a:path w="5359400" h="51435">
                  <a:moveTo>
                    <a:pt x="4370238" y="0"/>
                  </a:moveTo>
                  <a:lnTo>
                    <a:pt x="4370238" y="51039"/>
                  </a:lnTo>
                </a:path>
              </a:pathLst>
            </a:custGeom>
            <a:ln w="287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10442182" y="5070348"/>
              <a:ext cx="35560" cy="51435"/>
            </a:xfrm>
            <a:custGeom>
              <a:avLst/>
              <a:gdLst/>
              <a:ahLst/>
              <a:cxnLst/>
              <a:rect l="l" t="t" r="r" b="b"/>
              <a:pathLst>
                <a:path w="35559" h="51435">
                  <a:moveTo>
                    <a:pt x="35090" y="0"/>
                  </a:moveTo>
                  <a:lnTo>
                    <a:pt x="28714" y="0"/>
                  </a:lnTo>
                  <a:lnTo>
                    <a:pt x="6388" y="0"/>
                  </a:lnTo>
                  <a:lnTo>
                    <a:pt x="0" y="0"/>
                  </a:lnTo>
                  <a:lnTo>
                    <a:pt x="0" y="51041"/>
                  </a:lnTo>
                  <a:lnTo>
                    <a:pt x="6388" y="51041"/>
                  </a:lnTo>
                  <a:lnTo>
                    <a:pt x="28714" y="51041"/>
                  </a:lnTo>
                  <a:lnTo>
                    <a:pt x="35090" y="51041"/>
                  </a:lnTo>
                  <a:lnTo>
                    <a:pt x="3509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7607916" y="3421136"/>
              <a:ext cx="389255" cy="57785"/>
            </a:xfrm>
            <a:custGeom>
              <a:avLst/>
              <a:gdLst/>
              <a:ahLst/>
              <a:cxnLst/>
              <a:rect l="l" t="t" r="r" b="b"/>
              <a:pathLst>
                <a:path w="389254" h="57785">
                  <a:moveTo>
                    <a:pt x="197777" y="31899"/>
                  </a:moveTo>
                  <a:lnTo>
                    <a:pt x="0" y="31899"/>
                  </a:lnTo>
                </a:path>
                <a:path w="389254" h="57785">
                  <a:moveTo>
                    <a:pt x="197777" y="31899"/>
                  </a:moveTo>
                  <a:lnTo>
                    <a:pt x="389174" y="31899"/>
                  </a:lnTo>
                </a:path>
                <a:path w="389254" h="57785">
                  <a:moveTo>
                    <a:pt x="0" y="0"/>
                  </a:moveTo>
                  <a:lnTo>
                    <a:pt x="0" y="57419"/>
                  </a:lnTo>
                </a:path>
                <a:path w="389254" h="57785">
                  <a:moveTo>
                    <a:pt x="389174" y="0"/>
                  </a:moveTo>
                  <a:lnTo>
                    <a:pt x="389174" y="57419"/>
                  </a:lnTo>
                </a:path>
              </a:pathLst>
            </a:custGeom>
            <a:ln w="25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7971570" y="2342931"/>
              <a:ext cx="561975" cy="57785"/>
            </a:xfrm>
            <a:custGeom>
              <a:avLst/>
              <a:gdLst/>
              <a:ahLst/>
              <a:cxnLst/>
              <a:rect l="l" t="t" r="r" b="b"/>
              <a:pathLst>
                <a:path w="561975" h="57785">
                  <a:moveTo>
                    <a:pt x="299855" y="25519"/>
                  </a:moveTo>
                  <a:lnTo>
                    <a:pt x="0" y="25519"/>
                  </a:lnTo>
                </a:path>
                <a:path w="561975" h="57785">
                  <a:moveTo>
                    <a:pt x="299855" y="25519"/>
                  </a:moveTo>
                  <a:lnTo>
                    <a:pt x="561432" y="25519"/>
                  </a:lnTo>
                </a:path>
                <a:path w="561975" h="57785">
                  <a:moveTo>
                    <a:pt x="0" y="0"/>
                  </a:moveTo>
                  <a:lnTo>
                    <a:pt x="0" y="57419"/>
                  </a:lnTo>
                </a:path>
                <a:path w="561975" h="57785">
                  <a:moveTo>
                    <a:pt x="561432" y="0"/>
                  </a:moveTo>
                  <a:lnTo>
                    <a:pt x="561432" y="57419"/>
                  </a:lnTo>
                </a:path>
              </a:pathLst>
            </a:custGeom>
            <a:ln w="25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6370213" y="4505721"/>
              <a:ext cx="931544" cy="57785"/>
            </a:xfrm>
            <a:custGeom>
              <a:avLst/>
              <a:gdLst/>
              <a:ahLst/>
              <a:cxnLst/>
              <a:rect l="l" t="t" r="r" b="b"/>
              <a:pathLst>
                <a:path w="931545" h="57785">
                  <a:moveTo>
                    <a:pt x="510392" y="25519"/>
                  </a:moveTo>
                  <a:lnTo>
                    <a:pt x="0" y="25519"/>
                  </a:lnTo>
                </a:path>
                <a:path w="931545" h="57785">
                  <a:moveTo>
                    <a:pt x="510392" y="25519"/>
                  </a:moveTo>
                  <a:lnTo>
                    <a:pt x="931466" y="25519"/>
                  </a:lnTo>
                </a:path>
                <a:path w="931545" h="57785">
                  <a:moveTo>
                    <a:pt x="0" y="0"/>
                  </a:moveTo>
                  <a:lnTo>
                    <a:pt x="0" y="57419"/>
                  </a:lnTo>
                </a:path>
                <a:path w="931545" h="57785">
                  <a:moveTo>
                    <a:pt x="931466" y="0"/>
                  </a:moveTo>
                  <a:lnTo>
                    <a:pt x="931466" y="57419"/>
                  </a:lnTo>
                </a:path>
              </a:pathLst>
            </a:custGeom>
            <a:ln w="2551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6820344" y="2309558"/>
              <a:ext cx="1506220" cy="2277745"/>
            </a:xfrm>
            <a:custGeom>
              <a:avLst/>
              <a:gdLst/>
              <a:ahLst/>
              <a:cxnLst/>
              <a:rect l="l" t="t" r="r" b="b"/>
              <a:pathLst>
                <a:path w="1506220" h="2277745">
                  <a:moveTo>
                    <a:pt x="114846" y="2162784"/>
                  </a:moveTo>
                  <a:lnTo>
                    <a:pt x="0" y="2162784"/>
                  </a:lnTo>
                  <a:lnTo>
                    <a:pt x="0" y="2277618"/>
                  </a:lnTo>
                  <a:lnTo>
                    <a:pt x="114846" y="2277618"/>
                  </a:lnTo>
                  <a:lnTo>
                    <a:pt x="114846" y="2162784"/>
                  </a:lnTo>
                  <a:close/>
                </a:path>
                <a:path w="1506220" h="2277745">
                  <a:moveTo>
                    <a:pt x="1039926" y="1084580"/>
                  </a:moveTo>
                  <a:lnTo>
                    <a:pt x="925093" y="1084580"/>
                  </a:lnTo>
                  <a:lnTo>
                    <a:pt x="925093" y="1199413"/>
                  </a:lnTo>
                  <a:lnTo>
                    <a:pt x="1039926" y="1199413"/>
                  </a:lnTo>
                  <a:lnTo>
                    <a:pt x="1039926" y="1084580"/>
                  </a:lnTo>
                  <a:close/>
                </a:path>
                <a:path w="1506220" h="2277745">
                  <a:moveTo>
                    <a:pt x="1505661" y="0"/>
                  </a:moveTo>
                  <a:lnTo>
                    <a:pt x="1390827" y="0"/>
                  </a:lnTo>
                  <a:lnTo>
                    <a:pt x="1390827" y="114833"/>
                  </a:lnTo>
                  <a:lnTo>
                    <a:pt x="1505661" y="114833"/>
                  </a:lnTo>
                  <a:lnTo>
                    <a:pt x="1505661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8868111" y="3306357"/>
            <a:ext cx="1705610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1.01</a:t>
            </a:r>
            <a:r>
              <a:rPr dirty="0" sz="1600" spc="-1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[0.93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F7F7F"/>
                </a:solidFill>
                <a:latin typeface="Arial"/>
                <a:cs typeface="Arial"/>
              </a:rPr>
              <a:t>1.11]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 descr=""/>
          <p:cNvSpPr txBox="1"/>
          <p:nvPr/>
        </p:nvSpPr>
        <p:spPr>
          <a:xfrm>
            <a:off x="8868111" y="2228153"/>
            <a:ext cx="1717039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1.22</a:t>
            </a:r>
            <a:r>
              <a:rPr dirty="0" sz="1600" spc="-1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[1.08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F7F7F"/>
                </a:solidFill>
                <a:latin typeface="Arial"/>
                <a:cs typeface="Arial"/>
              </a:rPr>
              <a:t>1.37]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 descr=""/>
          <p:cNvSpPr txBox="1"/>
          <p:nvPr/>
        </p:nvSpPr>
        <p:spPr>
          <a:xfrm>
            <a:off x="8868113" y="4390942"/>
            <a:ext cx="1717039" cy="27051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0.69</a:t>
            </a:r>
            <a:r>
              <a:rPr dirty="0" sz="1600" spc="-1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[0.56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b="1">
                <a:solidFill>
                  <a:srgbClr val="7F7F7F"/>
                </a:solidFill>
                <a:latin typeface="Arial"/>
                <a:cs typeface="Arial"/>
              </a:rPr>
              <a:t>to</a:t>
            </a:r>
            <a:r>
              <a:rPr dirty="0" sz="1600" spc="-5" b="1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dirty="0" sz="1600" spc="-10" b="1">
                <a:solidFill>
                  <a:srgbClr val="7F7F7F"/>
                </a:solidFill>
                <a:latin typeface="Arial"/>
                <a:cs typeface="Arial"/>
              </a:rPr>
              <a:t>0.84]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 descr=""/>
          <p:cNvSpPr txBox="1"/>
          <p:nvPr/>
        </p:nvSpPr>
        <p:spPr>
          <a:xfrm>
            <a:off x="4868161" y="5175671"/>
            <a:ext cx="472440" cy="301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latin typeface="Arial"/>
                <a:cs typeface="Arial"/>
              </a:rPr>
              <a:t>0.33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6557971" y="5145048"/>
            <a:ext cx="2449195" cy="638175"/>
          </a:xfrm>
          <a:prstGeom prst="rect">
            <a:avLst/>
          </a:prstGeom>
        </p:spPr>
        <p:txBody>
          <a:bodyPr wrap="square" lIns="0" tIns="444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50"/>
              </a:spcBef>
            </a:pPr>
            <a:r>
              <a:rPr dirty="0" sz="1800" spc="-20" b="1">
                <a:latin typeface="Arial"/>
                <a:cs typeface="Arial"/>
              </a:rPr>
              <a:t>1.00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800" b="1">
                <a:latin typeface="Arial"/>
                <a:cs typeface="Arial"/>
              </a:rPr>
              <a:t>Odds</a:t>
            </a:r>
            <a:r>
              <a:rPr dirty="0" sz="1800" spc="-15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Ratio</a:t>
            </a:r>
            <a:r>
              <a:rPr dirty="0" sz="1800" spc="-10" b="1">
                <a:latin typeface="Arial"/>
                <a:cs typeface="Arial"/>
              </a:rPr>
              <a:t> </a:t>
            </a:r>
            <a:r>
              <a:rPr dirty="0" sz="1800" b="1">
                <a:latin typeface="Arial"/>
                <a:cs typeface="Arial"/>
              </a:rPr>
              <a:t>(log</a:t>
            </a:r>
            <a:r>
              <a:rPr dirty="0" sz="1800" spc="-10" b="1">
                <a:latin typeface="Arial"/>
                <a:cs typeface="Arial"/>
              </a:rPr>
              <a:t> scale)</a:t>
            </a:r>
            <a:endParaRPr sz="1800">
              <a:latin typeface="Arial"/>
              <a:cs typeface="Arial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10222989" y="5175671"/>
            <a:ext cx="472440" cy="30162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800" spc="-20" b="1">
                <a:latin typeface="Arial"/>
                <a:cs typeface="Arial"/>
              </a:rPr>
              <a:t>3.00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 descr=""/>
          <p:cNvSpPr txBox="1"/>
          <p:nvPr/>
        </p:nvSpPr>
        <p:spPr>
          <a:xfrm>
            <a:off x="2089293" y="3108521"/>
            <a:ext cx="2750185" cy="549275"/>
          </a:xfrm>
          <a:prstGeom prst="rect">
            <a:avLst/>
          </a:prstGeom>
          <a:solidFill>
            <a:srgbClr val="F4B183"/>
          </a:solidFill>
        </p:spPr>
        <p:txBody>
          <a:bodyPr wrap="square" lIns="0" tIns="1346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60"/>
              </a:spcBef>
            </a:pPr>
            <a:r>
              <a:rPr dirty="0" sz="1700" spc="-10" b="1">
                <a:latin typeface="Calibri"/>
                <a:cs typeface="Calibri"/>
              </a:rPr>
              <a:t>Dysfunctional-</a:t>
            </a:r>
            <a:r>
              <a:rPr dirty="0" sz="1700" b="1">
                <a:latin typeface="Calibri"/>
                <a:cs typeface="Calibri"/>
              </a:rPr>
              <a:t>Viable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(%</a:t>
            </a:r>
            <a:r>
              <a:rPr dirty="0" sz="1700" spc="10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7" name="object 27" descr=""/>
          <p:cNvSpPr txBox="1"/>
          <p:nvPr/>
        </p:nvSpPr>
        <p:spPr>
          <a:xfrm>
            <a:off x="2089293" y="1953758"/>
            <a:ext cx="2750185" cy="542290"/>
          </a:xfrm>
          <a:prstGeom prst="rect">
            <a:avLst/>
          </a:prstGeom>
          <a:solidFill>
            <a:srgbClr val="C5E0B4"/>
          </a:solidFill>
        </p:spPr>
        <p:txBody>
          <a:bodyPr wrap="square" lIns="0" tIns="12827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10"/>
              </a:spcBef>
            </a:pPr>
            <a:r>
              <a:rPr dirty="0" sz="1700" b="1">
                <a:latin typeface="Calibri"/>
                <a:cs typeface="Calibri"/>
              </a:rPr>
              <a:t>All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Viable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(%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2089293" y="4180345"/>
            <a:ext cx="2750185" cy="542290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3462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60"/>
              </a:spcBef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Scar</a:t>
            </a:r>
            <a:r>
              <a:rPr dirty="0" sz="17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(%</a:t>
            </a:r>
            <a:r>
              <a:rPr dirty="0" sz="17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1963539" y="3063790"/>
            <a:ext cx="2739390" cy="555625"/>
          </a:xfrm>
          <a:prstGeom prst="rect">
            <a:avLst/>
          </a:prstGeom>
          <a:solidFill>
            <a:srgbClr val="F4B183"/>
          </a:solidFill>
        </p:spPr>
        <p:txBody>
          <a:bodyPr wrap="square" lIns="0" tIns="1778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40"/>
              </a:spcBef>
            </a:pPr>
            <a:r>
              <a:rPr dirty="0" sz="1700" b="1">
                <a:latin typeface="Calibri"/>
                <a:cs typeface="Calibri"/>
              </a:rPr>
              <a:t>Dysfunctional-viable</a:t>
            </a:r>
            <a:r>
              <a:rPr dirty="0" sz="1700" spc="12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(%</a:t>
            </a:r>
            <a:r>
              <a:rPr dirty="0" sz="1700" spc="120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963539" y="4128218"/>
            <a:ext cx="2739390" cy="555625"/>
          </a:xfrm>
          <a:prstGeom prst="rect">
            <a:avLst/>
          </a:prstGeom>
          <a:solidFill>
            <a:srgbClr val="7F7F7F"/>
          </a:solidFill>
        </p:spPr>
        <p:txBody>
          <a:bodyPr wrap="square" lIns="0" tIns="1778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40"/>
              </a:spcBef>
            </a:pP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Scar</a:t>
            </a:r>
            <a:r>
              <a:rPr dirty="0" sz="17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dirty="0" sz="1700" spc="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b="1">
                <a:solidFill>
                  <a:srgbClr val="FFFFFF"/>
                </a:solidFill>
                <a:latin typeface="Calibri"/>
                <a:cs typeface="Calibri"/>
              </a:rPr>
              <a:t>(%</a:t>
            </a:r>
            <a:r>
              <a:rPr dirty="0" sz="170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00" spc="-25" b="1">
                <a:solidFill>
                  <a:srgbClr val="FFFFFF"/>
                </a:solidFill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solidFill>
                  <a:srgbClr val="FFFFFF"/>
                </a:solidFill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963539" y="1916775"/>
            <a:ext cx="2739390" cy="555625"/>
          </a:xfrm>
          <a:prstGeom prst="rect">
            <a:avLst/>
          </a:prstGeom>
          <a:solidFill>
            <a:srgbClr val="C5E0B4"/>
          </a:solidFill>
        </p:spPr>
        <p:txBody>
          <a:bodyPr wrap="square" lIns="0" tIns="17780" rIns="0" bIns="0" rtlCol="0" vert="horz">
            <a:spAutoFit/>
          </a:bodyPr>
          <a:lstStyle/>
          <a:p>
            <a:pPr marL="67310">
              <a:lnSpc>
                <a:spcPct val="100000"/>
              </a:lnSpc>
              <a:spcBef>
                <a:spcPts val="140"/>
              </a:spcBef>
            </a:pPr>
            <a:r>
              <a:rPr dirty="0" sz="1700" b="1">
                <a:latin typeface="Calibri"/>
                <a:cs typeface="Calibri"/>
              </a:rPr>
              <a:t>All</a:t>
            </a:r>
            <a:r>
              <a:rPr dirty="0" sz="1700" spc="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viable</a:t>
            </a:r>
            <a:r>
              <a:rPr dirty="0" sz="1700" spc="5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(%</a:t>
            </a:r>
            <a:r>
              <a:rPr dirty="0" sz="1700" spc="45" b="1">
                <a:latin typeface="Calibri"/>
                <a:cs typeface="Calibri"/>
              </a:rPr>
              <a:t> </a:t>
            </a:r>
            <a:r>
              <a:rPr dirty="0" sz="1700" spc="-25" b="1">
                <a:latin typeface="Calibri"/>
                <a:cs typeface="Calibri"/>
              </a:rPr>
              <a:t>LV)</a:t>
            </a:r>
            <a:endParaRPr sz="1700">
              <a:latin typeface="Calibri"/>
              <a:cs typeface="Calibri"/>
            </a:endParaRPr>
          </a:p>
          <a:p>
            <a:pPr marL="67310">
              <a:lnSpc>
                <a:spcPct val="100000"/>
              </a:lnSpc>
              <a:spcBef>
                <a:spcPts val="90"/>
              </a:spcBef>
            </a:pPr>
            <a:r>
              <a:rPr dirty="0" sz="1450" spc="-10">
                <a:latin typeface="Calibri"/>
                <a:cs typeface="Calibri"/>
              </a:rPr>
              <a:t>(tertiles)</a:t>
            </a:r>
            <a:endParaRPr sz="1450">
              <a:latin typeface="Calibri"/>
              <a:cs typeface="Calibri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5681013" y="1799779"/>
            <a:ext cx="2801620" cy="3263265"/>
            <a:chOff x="5681013" y="1799779"/>
            <a:chExt cx="2801620" cy="3263265"/>
          </a:xfrm>
        </p:grpSpPr>
        <p:sp>
          <p:nvSpPr>
            <p:cNvPr id="6" name="object 6" descr=""/>
            <p:cNvSpPr/>
            <p:nvPr/>
          </p:nvSpPr>
          <p:spPr>
            <a:xfrm>
              <a:off x="7265039" y="1799779"/>
              <a:ext cx="0" cy="3263265"/>
            </a:xfrm>
            <a:custGeom>
              <a:avLst/>
              <a:gdLst/>
              <a:ahLst/>
              <a:cxnLst/>
              <a:rect l="l" t="t" r="r" b="b"/>
              <a:pathLst>
                <a:path w="0" h="3263265">
                  <a:moveTo>
                    <a:pt x="0" y="0"/>
                  </a:moveTo>
                  <a:lnTo>
                    <a:pt x="0" y="3263100"/>
                  </a:lnTo>
                </a:path>
              </a:pathLst>
            </a:custGeom>
            <a:ln w="1376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6017088" y="2171413"/>
              <a:ext cx="2005330" cy="41910"/>
            </a:xfrm>
            <a:custGeom>
              <a:avLst/>
              <a:gdLst/>
              <a:ahLst/>
              <a:cxnLst/>
              <a:rect l="l" t="t" r="r" b="b"/>
              <a:pathLst>
                <a:path w="2005329" h="41910">
                  <a:moveTo>
                    <a:pt x="1151602" y="22940"/>
                  </a:moveTo>
                  <a:lnTo>
                    <a:pt x="0" y="22940"/>
                  </a:lnTo>
                </a:path>
                <a:path w="2005329" h="41910">
                  <a:moveTo>
                    <a:pt x="1151602" y="22940"/>
                  </a:moveTo>
                  <a:lnTo>
                    <a:pt x="2004981" y="22940"/>
                  </a:lnTo>
                </a:path>
                <a:path w="2005329" h="41910">
                  <a:moveTo>
                    <a:pt x="0" y="0"/>
                  </a:moveTo>
                  <a:lnTo>
                    <a:pt x="0" y="41292"/>
                  </a:lnTo>
                </a:path>
                <a:path w="2005329" h="41910">
                  <a:moveTo>
                    <a:pt x="2004981" y="0"/>
                  </a:moveTo>
                  <a:lnTo>
                    <a:pt x="2004981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6783294" y="2020006"/>
              <a:ext cx="1381125" cy="41910"/>
            </a:xfrm>
            <a:custGeom>
              <a:avLst/>
              <a:gdLst/>
              <a:ahLst/>
              <a:cxnLst/>
              <a:rect l="l" t="t" r="r" b="b"/>
              <a:pathLst>
                <a:path w="1381125" h="41910">
                  <a:moveTo>
                    <a:pt x="692796" y="18352"/>
                  </a:moveTo>
                  <a:lnTo>
                    <a:pt x="0" y="18352"/>
                  </a:lnTo>
                </a:path>
                <a:path w="1381125" h="41910">
                  <a:moveTo>
                    <a:pt x="692796" y="18352"/>
                  </a:moveTo>
                  <a:lnTo>
                    <a:pt x="1381005" y="18352"/>
                  </a:lnTo>
                </a:path>
                <a:path w="1381125" h="41910">
                  <a:moveTo>
                    <a:pt x="0" y="0"/>
                  </a:moveTo>
                  <a:lnTo>
                    <a:pt x="0" y="41292"/>
                  </a:lnTo>
                </a:path>
                <a:path w="1381125" h="41910">
                  <a:moveTo>
                    <a:pt x="1381005" y="0"/>
                  </a:moveTo>
                  <a:lnTo>
                    <a:pt x="1381005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6292372" y="3167020"/>
              <a:ext cx="1482090" cy="41910"/>
            </a:xfrm>
            <a:custGeom>
              <a:avLst/>
              <a:gdLst/>
              <a:ahLst/>
              <a:cxnLst/>
              <a:rect l="l" t="t" r="r" b="b"/>
              <a:pathLst>
                <a:path w="1482090" h="41910">
                  <a:moveTo>
                    <a:pt x="734089" y="22940"/>
                  </a:moveTo>
                  <a:lnTo>
                    <a:pt x="0" y="22940"/>
                  </a:lnTo>
                </a:path>
                <a:path w="1482090" h="41910">
                  <a:moveTo>
                    <a:pt x="734089" y="22940"/>
                  </a:moveTo>
                  <a:lnTo>
                    <a:pt x="1481942" y="22940"/>
                  </a:lnTo>
                </a:path>
                <a:path w="1482090" h="41910">
                  <a:moveTo>
                    <a:pt x="0" y="0"/>
                  </a:moveTo>
                  <a:lnTo>
                    <a:pt x="0" y="41292"/>
                  </a:lnTo>
                </a:path>
                <a:path w="1482090" h="41910">
                  <a:moveTo>
                    <a:pt x="1481942" y="0"/>
                  </a:moveTo>
                  <a:lnTo>
                    <a:pt x="1481942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6590596" y="3318427"/>
              <a:ext cx="1504950" cy="41910"/>
            </a:xfrm>
            <a:custGeom>
              <a:avLst/>
              <a:gdLst/>
              <a:ahLst/>
              <a:cxnLst/>
              <a:rect l="l" t="t" r="r" b="b"/>
              <a:pathLst>
                <a:path w="1504950" h="41910">
                  <a:moveTo>
                    <a:pt x="747853" y="22940"/>
                  </a:moveTo>
                  <a:lnTo>
                    <a:pt x="0" y="22940"/>
                  </a:lnTo>
                </a:path>
                <a:path w="1504950" h="41910">
                  <a:moveTo>
                    <a:pt x="747853" y="22940"/>
                  </a:moveTo>
                  <a:lnTo>
                    <a:pt x="1504882" y="22940"/>
                  </a:lnTo>
                </a:path>
                <a:path w="1504950" h="41910">
                  <a:moveTo>
                    <a:pt x="0" y="0"/>
                  </a:moveTo>
                  <a:lnTo>
                    <a:pt x="0" y="41292"/>
                  </a:lnTo>
                </a:path>
                <a:path w="1504950" h="41910">
                  <a:moveTo>
                    <a:pt x="1504882" y="0"/>
                  </a:moveTo>
                  <a:lnTo>
                    <a:pt x="1504882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906975" y="2327405"/>
              <a:ext cx="1578610" cy="41910"/>
            </a:xfrm>
            <a:custGeom>
              <a:avLst/>
              <a:gdLst/>
              <a:ahLst/>
              <a:cxnLst/>
              <a:rect l="l" t="t" r="r" b="b"/>
              <a:pathLst>
                <a:path w="1578609" h="41910">
                  <a:moveTo>
                    <a:pt x="775381" y="18352"/>
                  </a:moveTo>
                  <a:lnTo>
                    <a:pt x="0" y="18352"/>
                  </a:lnTo>
                </a:path>
                <a:path w="1578609" h="41910">
                  <a:moveTo>
                    <a:pt x="775381" y="18352"/>
                  </a:moveTo>
                  <a:lnTo>
                    <a:pt x="1578291" y="18352"/>
                  </a:lnTo>
                </a:path>
                <a:path w="1578609" h="41910">
                  <a:moveTo>
                    <a:pt x="0" y="0"/>
                  </a:moveTo>
                  <a:lnTo>
                    <a:pt x="0" y="41292"/>
                  </a:lnTo>
                </a:path>
                <a:path w="1578609" h="41910">
                  <a:moveTo>
                    <a:pt x="1578291" y="0"/>
                  </a:moveTo>
                  <a:lnTo>
                    <a:pt x="1578291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5686748" y="3474420"/>
              <a:ext cx="1899920" cy="41910"/>
            </a:xfrm>
            <a:custGeom>
              <a:avLst/>
              <a:gdLst/>
              <a:ahLst/>
              <a:cxnLst/>
              <a:rect l="l" t="t" r="r" b="b"/>
              <a:pathLst>
                <a:path w="1899920" h="41910">
                  <a:moveTo>
                    <a:pt x="1514059" y="18352"/>
                  </a:moveTo>
                  <a:lnTo>
                    <a:pt x="0" y="18352"/>
                  </a:lnTo>
                </a:path>
                <a:path w="1899920" h="41910">
                  <a:moveTo>
                    <a:pt x="1514059" y="18352"/>
                  </a:moveTo>
                  <a:lnTo>
                    <a:pt x="1899455" y="18352"/>
                  </a:lnTo>
                </a:path>
                <a:path w="1899920" h="41910">
                  <a:moveTo>
                    <a:pt x="0" y="0"/>
                  </a:moveTo>
                  <a:lnTo>
                    <a:pt x="0" y="41292"/>
                  </a:lnTo>
                </a:path>
                <a:path w="1899920" h="41910">
                  <a:moveTo>
                    <a:pt x="1899455" y="0"/>
                  </a:moveTo>
                  <a:lnTo>
                    <a:pt x="1899455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6485070" y="4621434"/>
              <a:ext cx="1830705" cy="41910"/>
            </a:xfrm>
            <a:custGeom>
              <a:avLst/>
              <a:gdLst/>
              <a:ahLst/>
              <a:cxnLst/>
              <a:rect l="l" t="t" r="r" b="b"/>
              <a:pathLst>
                <a:path w="1830704" h="41910">
                  <a:moveTo>
                    <a:pt x="917611" y="18352"/>
                  </a:moveTo>
                  <a:lnTo>
                    <a:pt x="0" y="18352"/>
                  </a:lnTo>
                </a:path>
                <a:path w="1830704" h="41910">
                  <a:moveTo>
                    <a:pt x="917611" y="18352"/>
                  </a:moveTo>
                  <a:lnTo>
                    <a:pt x="1830635" y="18352"/>
                  </a:lnTo>
                </a:path>
                <a:path w="1830704" h="41910">
                  <a:moveTo>
                    <a:pt x="0" y="0"/>
                  </a:moveTo>
                  <a:lnTo>
                    <a:pt x="0" y="41292"/>
                  </a:lnTo>
                </a:path>
                <a:path w="1830704" h="41910">
                  <a:moveTo>
                    <a:pt x="1830635" y="0"/>
                  </a:moveTo>
                  <a:lnTo>
                    <a:pt x="1830635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879643" y="4470029"/>
              <a:ext cx="1597025" cy="41910"/>
            </a:xfrm>
            <a:custGeom>
              <a:avLst/>
              <a:gdLst/>
              <a:ahLst/>
              <a:cxnLst/>
              <a:rect l="l" t="t" r="r" b="b"/>
              <a:pathLst>
                <a:path w="1597025" h="41910">
                  <a:moveTo>
                    <a:pt x="793733" y="18352"/>
                  </a:moveTo>
                  <a:lnTo>
                    <a:pt x="0" y="18352"/>
                  </a:lnTo>
                </a:path>
                <a:path w="1597025" h="41910">
                  <a:moveTo>
                    <a:pt x="793733" y="18352"/>
                  </a:moveTo>
                  <a:lnTo>
                    <a:pt x="1596644" y="18352"/>
                  </a:lnTo>
                </a:path>
                <a:path w="1597025" h="41910">
                  <a:moveTo>
                    <a:pt x="0" y="0"/>
                  </a:moveTo>
                  <a:lnTo>
                    <a:pt x="0" y="41292"/>
                  </a:lnTo>
                </a:path>
                <a:path w="1597025" h="41910">
                  <a:moveTo>
                    <a:pt x="1596644" y="0"/>
                  </a:moveTo>
                  <a:lnTo>
                    <a:pt x="1596644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6209786" y="4314035"/>
              <a:ext cx="1592580" cy="41910"/>
            </a:xfrm>
            <a:custGeom>
              <a:avLst/>
              <a:gdLst/>
              <a:ahLst/>
              <a:cxnLst/>
              <a:rect l="l" t="t" r="r" b="b"/>
              <a:pathLst>
                <a:path w="1592579" h="41910">
                  <a:moveTo>
                    <a:pt x="793733" y="22940"/>
                  </a:moveTo>
                  <a:lnTo>
                    <a:pt x="0" y="22940"/>
                  </a:lnTo>
                </a:path>
                <a:path w="1592579" h="41910">
                  <a:moveTo>
                    <a:pt x="793733" y="22940"/>
                  </a:moveTo>
                  <a:lnTo>
                    <a:pt x="1592056" y="22940"/>
                  </a:lnTo>
                </a:path>
                <a:path w="1592579" h="41910">
                  <a:moveTo>
                    <a:pt x="0" y="0"/>
                  </a:moveTo>
                  <a:lnTo>
                    <a:pt x="0" y="41292"/>
                  </a:lnTo>
                </a:path>
                <a:path w="1592579" h="41910">
                  <a:moveTo>
                    <a:pt x="1592056" y="0"/>
                  </a:moveTo>
                  <a:lnTo>
                    <a:pt x="1592056" y="41292"/>
                  </a:lnTo>
                </a:path>
              </a:pathLst>
            </a:custGeom>
            <a:ln w="11470">
              <a:solidFill>
                <a:srgbClr val="59595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29692" y="2155353"/>
              <a:ext cx="73408" cy="73408"/>
            </a:xfrm>
            <a:prstGeom prst="rect">
              <a:avLst/>
            </a:prstGeom>
          </p:spPr>
        </p:pic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091" y="1999359"/>
              <a:ext cx="73408" cy="73408"/>
            </a:xfrm>
            <a:prstGeom prst="rect">
              <a:avLst/>
            </a:prstGeom>
          </p:spPr>
        </p:pic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991654" y="3150961"/>
              <a:ext cx="73408" cy="73408"/>
            </a:xfrm>
            <a:prstGeom prst="rect">
              <a:avLst/>
            </a:prstGeom>
          </p:spPr>
        </p:pic>
        <p:pic>
          <p:nvPicPr>
            <p:cNvPr id="19" name="object 19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299450" y="3302368"/>
              <a:ext cx="73408" cy="73408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3358" y="2306759"/>
              <a:ext cx="73408" cy="73408"/>
            </a:xfrm>
            <a:prstGeom prst="rect">
              <a:avLst/>
            </a:prstGeom>
          </p:spPr>
        </p:pic>
        <p:pic>
          <p:nvPicPr>
            <p:cNvPr id="21" name="object 21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66000" y="3458361"/>
              <a:ext cx="73408" cy="73408"/>
            </a:xfrm>
            <a:prstGeom prst="rect">
              <a:avLst/>
            </a:prstGeom>
          </p:spPr>
        </p:pic>
        <p:pic>
          <p:nvPicPr>
            <p:cNvPr id="22" name="object 22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367875" y="4605375"/>
              <a:ext cx="73408" cy="73408"/>
            </a:xfrm>
            <a:prstGeom prst="rect">
              <a:avLst/>
            </a:prstGeom>
          </p:spPr>
        </p:pic>
        <p:pic>
          <p:nvPicPr>
            <p:cNvPr id="23" name="object 23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38571" y="4453970"/>
              <a:ext cx="73408" cy="73408"/>
            </a:xfrm>
            <a:prstGeom prst="rect">
              <a:avLst/>
            </a:prstGeom>
          </p:spPr>
        </p:pic>
        <p:pic>
          <p:nvPicPr>
            <p:cNvPr id="24" name="object 24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964126" y="4297976"/>
              <a:ext cx="73408" cy="73408"/>
            </a:xfrm>
            <a:prstGeom prst="rect">
              <a:avLst/>
            </a:prstGeom>
          </p:spPr>
        </p:pic>
      </p:grpSp>
      <p:sp>
        <p:nvSpPr>
          <p:cNvPr id="25" name="object 25" descr=""/>
          <p:cNvSpPr/>
          <p:nvPr/>
        </p:nvSpPr>
        <p:spPr>
          <a:xfrm>
            <a:off x="7457738" y="5500048"/>
            <a:ext cx="2165985" cy="124460"/>
          </a:xfrm>
          <a:custGeom>
            <a:avLst/>
            <a:gdLst/>
            <a:ahLst/>
            <a:cxnLst/>
            <a:rect l="l" t="t" r="r" b="b"/>
            <a:pathLst>
              <a:path w="2165984" h="124460">
                <a:moveTo>
                  <a:pt x="2041544" y="82585"/>
                </a:moveTo>
                <a:lnTo>
                  <a:pt x="2041544" y="123877"/>
                </a:lnTo>
                <a:lnTo>
                  <a:pt x="2124128" y="82585"/>
                </a:lnTo>
                <a:lnTo>
                  <a:pt x="2041544" y="82585"/>
                </a:lnTo>
                <a:close/>
              </a:path>
              <a:path w="2165984" h="124460">
                <a:moveTo>
                  <a:pt x="2041544" y="0"/>
                </a:moveTo>
                <a:lnTo>
                  <a:pt x="2041544" y="82585"/>
                </a:lnTo>
                <a:lnTo>
                  <a:pt x="2062191" y="82585"/>
                </a:lnTo>
                <a:lnTo>
                  <a:pt x="2062191" y="41292"/>
                </a:lnTo>
                <a:lnTo>
                  <a:pt x="2124128" y="41292"/>
                </a:lnTo>
                <a:lnTo>
                  <a:pt x="2041544" y="0"/>
                </a:lnTo>
                <a:close/>
              </a:path>
              <a:path w="2165984" h="124460">
                <a:moveTo>
                  <a:pt x="2124128" y="41292"/>
                </a:moveTo>
                <a:lnTo>
                  <a:pt x="2062191" y="41292"/>
                </a:lnTo>
                <a:lnTo>
                  <a:pt x="2062191" y="82585"/>
                </a:lnTo>
                <a:lnTo>
                  <a:pt x="2124130" y="82584"/>
                </a:lnTo>
                <a:lnTo>
                  <a:pt x="2165421" y="61939"/>
                </a:lnTo>
                <a:lnTo>
                  <a:pt x="2124128" y="41292"/>
                </a:lnTo>
                <a:close/>
              </a:path>
              <a:path w="2165984" h="124460">
                <a:moveTo>
                  <a:pt x="2041544" y="41292"/>
                </a:moveTo>
                <a:lnTo>
                  <a:pt x="0" y="41292"/>
                </a:lnTo>
                <a:lnTo>
                  <a:pt x="0" y="82584"/>
                </a:lnTo>
                <a:lnTo>
                  <a:pt x="2041544" y="82585"/>
                </a:lnTo>
                <a:lnTo>
                  <a:pt x="2041544" y="4129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6" name="object 26" descr=""/>
          <p:cNvSpPr/>
          <p:nvPr/>
        </p:nvSpPr>
        <p:spPr>
          <a:xfrm>
            <a:off x="4943483" y="5500048"/>
            <a:ext cx="2145665" cy="124460"/>
          </a:xfrm>
          <a:custGeom>
            <a:avLst/>
            <a:gdLst/>
            <a:ahLst/>
            <a:cxnLst/>
            <a:rect l="l" t="t" r="r" b="b"/>
            <a:pathLst>
              <a:path w="2145665" h="124460">
                <a:moveTo>
                  <a:pt x="123877" y="0"/>
                </a:moveTo>
                <a:lnTo>
                  <a:pt x="0" y="61939"/>
                </a:lnTo>
                <a:lnTo>
                  <a:pt x="123877" y="123877"/>
                </a:lnTo>
                <a:lnTo>
                  <a:pt x="123877" y="82585"/>
                </a:lnTo>
                <a:lnTo>
                  <a:pt x="103231" y="82585"/>
                </a:lnTo>
                <a:lnTo>
                  <a:pt x="103231" y="41292"/>
                </a:lnTo>
                <a:lnTo>
                  <a:pt x="123877" y="41292"/>
                </a:lnTo>
                <a:lnTo>
                  <a:pt x="123877" y="0"/>
                </a:lnTo>
                <a:close/>
              </a:path>
              <a:path w="2145665" h="124460">
                <a:moveTo>
                  <a:pt x="123877" y="41292"/>
                </a:moveTo>
                <a:lnTo>
                  <a:pt x="103231" y="41292"/>
                </a:lnTo>
                <a:lnTo>
                  <a:pt x="103231" y="82585"/>
                </a:lnTo>
                <a:lnTo>
                  <a:pt x="123877" y="82585"/>
                </a:lnTo>
                <a:lnTo>
                  <a:pt x="123877" y="41292"/>
                </a:lnTo>
                <a:close/>
              </a:path>
              <a:path w="2145665" h="124460">
                <a:moveTo>
                  <a:pt x="123877" y="82585"/>
                </a:moveTo>
                <a:lnTo>
                  <a:pt x="103231" y="82585"/>
                </a:lnTo>
                <a:lnTo>
                  <a:pt x="123877" y="82585"/>
                </a:lnTo>
                <a:close/>
              </a:path>
              <a:path w="2145665" h="124460">
                <a:moveTo>
                  <a:pt x="2145195" y="41292"/>
                </a:moveTo>
                <a:lnTo>
                  <a:pt x="123877" y="41292"/>
                </a:lnTo>
                <a:lnTo>
                  <a:pt x="123877" y="82585"/>
                </a:lnTo>
                <a:lnTo>
                  <a:pt x="2145195" y="82584"/>
                </a:lnTo>
                <a:lnTo>
                  <a:pt x="2145195" y="41292"/>
                </a:lnTo>
                <a:close/>
              </a:path>
            </a:pathLst>
          </a:custGeom>
          <a:solidFill>
            <a:srgbClr val="7F7F7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7" name="object 27" descr=""/>
          <p:cNvSpPr txBox="1"/>
          <p:nvPr/>
        </p:nvSpPr>
        <p:spPr>
          <a:xfrm>
            <a:off x="7507872" y="5661693"/>
            <a:ext cx="1091565" cy="2901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00" b="1">
                <a:latin typeface="Calibri"/>
                <a:cs typeface="Calibri"/>
              </a:rPr>
              <a:t>OMT</a:t>
            </a:r>
            <a:r>
              <a:rPr dirty="0" sz="1700" spc="65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better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6099168" y="5661693"/>
            <a:ext cx="933450" cy="29019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700" b="1">
                <a:latin typeface="Calibri"/>
                <a:cs typeface="Calibri"/>
              </a:rPr>
              <a:t>PCI</a:t>
            </a:r>
            <a:r>
              <a:rPr dirty="0" sz="1700" spc="40" b="1">
                <a:latin typeface="Calibri"/>
                <a:cs typeface="Calibri"/>
              </a:rPr>
              <a:t> </a:t>
            </a:r>
            <a:r>
              <a:rPr dirty="0" sz="1700" spc="-10" b="1">
                <a:latin typeface="Calibri"/>
                <a:cs typeface="Calibri"/>
              </a:rPr>
              <a:t>better</a:t>
            </a:r>
            <a:endParaRPr sz="17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9674376" y="3184142"/>
            <a:ext cx="538480" cy="245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10">
                <a:latin typeface="Calibri"/>
                <a:cs typeface="Calibri"/>
              </a:rPr>
              <a:t>p=0.84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9674376" y="2000424"/>
            <a:ext cx="538480" cy="245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10">
                <a:latin typeface="Calibri"/>
                <a:cs typeface="Calibri"/>
              </a:rPr>
              <a:t>p=0.35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1" name="object 31" descr=""/>
          <p:cNvSpPr txBox="1"/>
          <p:nvPr/>
        </p:nvSpPr>
        <p:spPr>
          <a:xfrm>
            <a:off x="9674376" y="4175163"/>
            <a:ext cx="538480" cy="24574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450" spc="-10">
                <a:latin typeface="Calibri"/>
                <a:cs typeface="Calibri"/>
              </a:rPr>
              <a:t>p=0.54</a:t>
            </a:r>
            <a:endParaRPr sz="1450">
              <a:latin typeface="Calibri"/>
              <a:cs typeface="Calibri"/>
            </a:endParaRPr>
          </a:p>
        </p:txBody>
      </p:sp>
      <p:sp>
        <p:nvSpPr>
          <p:cNvPr id="32" name="object 32" descr=""/>
          <p:cNvSpPr txBox="1"/>
          <p:nvPr/>
        </p:nvSpPr>
        <p:spPr>
          <a:xfrm>
            <a:off x="4882212" y="5184537"/>
            <a:ext cx="23812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solidFill>
                  <a:srgbClr val="595959"/>
                </a:solidFill>
                <a:latin typeface="Calibri"/>
                <a:cs typeface="Calibri"/>
              </a:rPr>
              <a:t>0.1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3" name="object 33" descr=""/>
          <p:cNvSpPr txBox="1"/>
          <p:nvPr/>
        </p:nvSpPr>
        <p:spPr>
          <a:xfrm>
            <a:off x="7218818" y="5184537"/>
            <a:ext cx="109220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b="1">
                <a:solidFill>
                  <a:srgbClr val="595959"/>
                </a:solidFill>
                <a:latin typeface="Calibri"/>
                <a:cs typeface="Calibri"/>
              </a:rPr>
              <a:t>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9449623" y="5184537"/>
            <a:ext cx="191135" cy="22415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00" spc="-25" b="1">
                <a:solidFill>
                  <a:srgbClr val="595959"/>
                </a:solidFill>
                <a:latin typeface="Calibri"/>
                <a:cs typeface="Calibri"/>
              </a:rPr>
              <a:t>10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5336108" y="1394800"/>
            <a:ext cx="3852545" cy="33401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2000" spc="-30" b="1">
                <a:latin typeface="Calibri"/>
                <a:cs typeface="Calibri"/>
              </a:rPr>
              <a:t>LV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Recovery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at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6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months</a:t>
            </a:r>
            <a:r>
              <a:rPr dirty="0" sz="2000" spc="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(≥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EF</a:t>
            </a:r>
            <a:r>
              <a:rPr dirty="0" sz="2000" spc="5" b="1">
                <a:latin typeface="Calibri"/>
                <a:cs typeface="Calibri"/>
              </a:rPr>
              <a:t> </a:t>
            </a:r>
            <a:r>
              <a:rPr dirty="0" sz="2000" spc="-10" b="1">
                <a:latin typeface="Calibri"/>
                <a:cs typeface="Calibri"/>
              </a:rPr>
              <a:t>4.7%)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6" name="object 36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Treatment</a:t>
            </a:r>
            <a:r>
              <a:rPr dirty="0" spc="-6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effect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5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viability</a:t>
            </a:r>
            <a:r>
              <a:rPr dirty="0" spc="-4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characterization</a:t>
            </a:r>
          </a:p>
        </p:txBody>
      </p:sp>
      <p:pic>
        <p:nvPicPr>
          <p:cNvPr id="37" name="object 37" descr="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0339101" y="180521"/>
            <a:ext cx="1649695" cy="1573000"/>
          </a:xfrm>
          <a:prstGeom prst="rect">
            <a:avLst/>
          </a:prstGeom>
        </p:spPr>
      </p:pic>
      <p:sp>
        <p:nvSpPr>
          <p:cNvPr id="38" name="object 38" descr=""/>
          <p:cNvSpPr txBox="1"/>
          <p:nvPr/>
        </p:nvSpPr>
        <p:spPr>
          <a:xfrm>
            <a:off x="10545853" y="1446204"/>
            <a:ext cx="304800" cy="23749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9530" rIns="0" bIns="0" rtlCol="0" vert="horz">
            <a:spAutoFit/>
          </a:bodyPr>
          <a:lstStyle/>
          <a:p>
            <a:pPr marL="84455" marR="22225" indent="-55244">
              <a:lnSpc>
                <a:spcPct val="110900"/>
              </a:lnSpc>
              <a:spcBef>
                <a:spcPts val="39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10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11464589" y="1434552"/>
            <a:ext cx="335280" cy="23749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571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45"/>
              </a:spcBef>
            </a:pPr>
            <a:endParaRPr sz="400">
              <a:latin typeface="Times New Roman"/>
              <a:cs typeface="Times New Roman"/>
            </a:endParaRPr>
          </a:p>
          <a:p>
            <a:pPr marL="77470" marR="48260" indent="-56515">
              <a:lnSpc>
                <a:spcPct val="100000"/>
              </a:lnSpc>
            </a:pPr>
            <a:r>
              <a:rPr dirty="0" sz="55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5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5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50">
              <a:latin typeface="Dubai Light"/>
              <a:cs typeface="Dubai Light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0931263" y="943742"/>
            <a:ext cx="455930" cy="417830"/>
            <a:chOff x="10931263" y="943742"/>
            <a:chExt cx="455930" cy="417830"/>
          </a:xfrm>
        </p:grpSpPr>
        <p:sp>
          <p:nvSpPr>
            <p:cNvPr id="41" name="object 41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226140" y="0"/>
                  </a:moveTo>
                  <a:lnTo>
                    <a:pt x="174287" y="5467"/>
                  </a:lnTo>
                  <a:lnTo>
                    <a:pt x="126689" y="21041"/>
                  </a:lnTo>
                  <a:lnTo>
                    <a:pt x="84700" y="45479"/>
                  </a:lnTo>
                  <a:lnTo>
                    <a:pt x="49680" y="77538"/>
                  </a:lnTo>
                  <a:lnTo>
                    <a:pt x="22985" y="115975"/>
                  </a:lnTo>
                  <a:lnTo>
                    <a:pt x="5972" y="159549"/>
                  </a:lnTo>
                  <a:lnTo>
                    <a:pt x="0" y="207016"/>
                  </a:lnTo>
                  <a:lnTo>
                    <a:pt x="5972" y="254483"/>
                  </a:lnTo>
                  <a:lnTo>
                    <a:pt x="22985" y="298057"/>
                  </a:lnTo>
                  <a:lnTo>
                    <a:pt x="49680" y="336495"/>
                  </a:lnTo>
                  <a:lnTo>
                    <a:pt x="84700" y="368554"/>
                  </a:lnTo>
                  <a:lnTo>
                    <a:pt x="126689" y="392992"/>
                  </a:lnTo>
                  <a:lnTo>
                    <a:pt x="174287" y="408566"/>
                  </a:lnTo>
                  <a:lnTo>
                    <a:pt x="226140" y="414033"/>
                  </a:lnTo>
                  <a:lnTo>
                    <a:pt x="277991" y="408566"/>
                  </a:lnTo>
                  <a:lnTo>
                    <a:pt x="325590" y="392992"/>
                  </a:lnTo>
                  <a:lnTo>
                    <a:pt x="367578" y="368554"/>
                  </a:lnTo>
                  <a:lnTo>
                    <a:pt x="402598" y="336495"/>
                  </a:lnTo>
                  <a:lnTo>
                    <a:pt x="429293" y="298057"/>
                  </a:lnTo>
                  <a:lnTo>
                    <a:pt x="446306" y="254483"/>
                  </a:lnTo>
                  <a:lnTo>
                    <a:pt x="452278" y="207016"/>
                  </a:lnTo>
                  <a:lnTo>
                    <a:pt x="446306" y="159549"/>
                  </a:lnTo>
                  <a:lnTo>
                    <a:pt x="429293" y="115975"/>
                  </a:lnTo>
                  <a:lnTo>
                    <a:pt x="402598" y="77538"/>
                  </a:lnTo>
                  <a:lnTo>
                    <a:pt x="367578" y="45479"/>
                  </a:lnTo>
                  <a:lnTo>
                    <a:pt x="325590" y="21041"/>
                  </a:lnTo>
                  <a:lnTo>
                    <a:pt x="277991" y="5467"/>
                  </a:lnTo>
                  <a:lnTo>
                    <a:pt x="22614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2" name="object 42" descr=""/>
            <p:cNvSpPr/>
            <p:nvPr/>
          </p:nvSpPr>
          <p:spPr>
            <a:xfrm>
              <a:off x="10932925" y="945405"/>
              <a:ext cx="452755" cy="414655"/>
            </a:xfrm>
            <a:custGeom>
              <a:avLst/>
              <a:gdLst/>
              <a:ahLst/>
              <a:cxnLst/>
              <a:rect l="l" t="t" r="r" b="b"/>
              <a:pathLst>
                <a:path w="452754" h="414655">
                  <a:moveTo>
                    <a:pt x="0" y="207017"/>
                  </a:moveTo>
                  <a:lnTo>
                    <a:pt x="5972" y="159550"/>
                  </a:lnTo>
                  <a:lnTo>
                    <a:pt x="22985" y="115976"/>
                  </a:lnTo>
                  <a:lnTo>
                    <a:pt x="49680" y="77538"/>
                  </a:lnTo>
                  <a:lnTo>
                    <a:pt x="84700" y="45479"/>
                  </a:lnTo>
                  <a:lnTo>
                    <a:pt x="126689" y="21041"/>
                  </a:lnTo>
                  <a:lnTo>
                    <a:pt x="174287" y="5467"/>
                  </a:lnTo>
                  <a:lnTo>
                    <a:pt x="226139" y="0"/>
                  </a:lnTo>
                  <a:lnTo>
                    <a:pt x="277991" y="5467"/>
                  </a:lnTo>
                  <a:lnTo>
                    <a:pt x="325590" y="21041"/>
                  </a:lnTo>
                  <a:lnTo>
                    <a:pt x="367578" y="45479"/>
                  </a:lnTo>
                  <a:lnTo>
                    <a:pt x="402599" y="77538"/>
                  </a:lnTo>
                  <a:lnTo>
                    <a:pt x="429294" y="115976"/>
                  </a:lnTo>
                  <a:lnTo>
                    <a:pt x="446306" y="159550"/>
                  </a:lnTo>
                  <a:lnTo>
                    <a:pt x="452279" y="207017"/>
                  </a:lnTo>
                  <a:lnTo>
                    <a:pt x="446306" y="254484"/>
                  </a:lnTo>
                  <a:lnTo>
                    <a:pt x="429294" y="298058"/>
                  </a:lnTo>
                  <a:lnTo>
                    <a:pt x="402599" y="336496"/>
                  </a:lnTo>
                  <a:lnTo>
                    <a:pt x="367578" y="368555"/>
                  </a:lnTo>
                  <a:lnTo>
                    <a:pt x="325590" y="392993"/>
                  </a:lnTo>
                  <a:lnTo>
                    <a:pt x="277991" y="408567"/>
                  </a:lnTo>
                  <a:lnTo>
                    <a:pt x="226139" y="414035"/>
                  </a:lnTo>
                  <a:lnTo>
                    <a:pt x="174287" y="408567"/>
                  </a:lnTo>
                  <a:lnTo>
                    <a:pt x="126689" y="392993"/>
                  </a:lnTo>
                  <a:lnTo>
                    <a:pt x="84700" y="368555"/>
                  </a:lnTo>
                  <a:lnTo>
                    <a:pt x="49680" y="336496"/>
                  </a:lnTo>
                  <a:lnTo>
                    <a:pt x="22985" y="298058"/>
                  </a:lnTo>
                  <a:lnTo>
                    <a:pt x="5972" y="254484"/>
                  </a:lnTo>
                  <a:lnTo>
                    <a:pt x="0" y="207017"/>
                  </a:lnTo>
                  <a:close/>
                </a:path>
              </a:pathLst>
            </a:custGeom>
            <a:ln w="3325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3" name="object 43" descr=""/>
          <p:cNvSpPr txBox="1"/>
          <p:nvPr/>
        </p:nvSpPr>
        <p:spPr>
          <a:xfrm>
            <a:off x="11018873" y="1012519"/>
            <a:ext cx="243840" cy="265430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550" spc="-795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P</a:t>
            </a:r>
            <a:r>
              <a:rPr dirty="0" baseline="5847" sz="1425" spc="-465" b="0">
                <a:solidFill>
                  <a:srgbClr val="FFFFFF"/>
                </a:solidFill>
                <a:latin typeface="Dubai Light"/>
                <a:cs typeface="Dubai Light"/>
              </a:rPr>
              <a:t>C</a:t>
            </a:r>
            <a:r>
              <a:rPr dirty="0" sz="1550" spc="-53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5847" sz="1425" spc="7" b="0">
                <a:solidFill>
                  <a:srgbClr val="FFFFFF"/>
                </a:solidFill>
                <a:latin typeface="Dubai Light"/>
                <a:cs typeface="Dubai Light"/>
              </a:rPr>
              <a:t>I</a:t>
            </a:r>
            <a:endParaRPr baseline="5847" sz="1425">
              <a:latin typeface="Dubai Light"/>
              <a:cs typeface="Dubai Light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0338989" y="180521"/>
            <a:ext cx="1589217" cy="151533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0538162" y="1399803"/>
            <a:ext cx="293370" cy="229235"/>
          </a:xfrm>
          <a:prstGeom prst="rect">
            <a:avLst/>
          </a:prstGeom>
          <a:solidFill>
            <a:srgbClr val="F9B23E"/>
          </a:solidFill>
        </p:spPr>
        <p:txBody>
          <a:bodyPr wrap="square" lIns="0" tIns="48260" rIns="0" bIns="0" rtlCol="0" vert="horz">
            <a:spAutoFit/>
          </a:bodyPr>
          <a:lstStyle/>
          <a:p>
            <a:pPr marL="81280" marR="21590" indent="-53340">
              <a:lnSpc>
                <a:spcPct val="106800"/>
              </a:lnSpc>
              <a:spcBef>
                <a:spcPts val="380"/>
              </a:spcBef>
            </a:pPr>
            <a:r>
              <a:rPr dirty="0" sz="5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50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or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5" b="0">
                <a:solidFill>
                  <a:srgbClr val="FFFFFF"/>
                </a:solidFill>
                <a:latin typeface="Dubai Light"/>
                <a:cs typeface="Dubai Light"/>
              </a:rPr>
              <a:t>HHF</a:t>
            </a:r>
            <a:endParaRPr sz="50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1034087" y="1042809"/>
            <a:ext cx="194945" cy="1708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9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95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1423215" y="1388578"/>
            <a:ext cx="323215" cy="229235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90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400">
              <a:latin typeface="Times New Roman"/>
              <a:cs typeface="Times New Roman"/>
            </a:endParaRPr>
          </a:p>
          <a:p>
            <a:pPr marL="74295" marR="46355" indent="-53975">
              <a:lnSpc>
                <a:spcPct val="106800"/>
              </a:lnSpc>
            </a:pPr>
            <a:r>
              <a:rPr dirty="0" sz="500" spc="-10" b="0">
                <a:solidFill>
                  <a:srgbClr val="FFFFFF"/>
                </a:solidFill>
                <a:latin typeface="Dubai Light"/>
                <a:cs typeface="Dubai Light"/>
              </a:rPr>
              <a:t>Improved</a:t>
            </a:r>
            <a:r>
              <a:rPr dirty="0" sz="500" spc="50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5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500">
              <a:latin typeface="Dubai Light"/>
              <a:cs typeface="Dubai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10912646" y="1319424"/>
            <a:ext cx="440690" cy="402590"/>
            <a:chOff x="10912646" y="1319424"/>
            <a:chExt cx="440690" cy="402590"/>
          </a:xfrm>
        </p:grpSpPr>
        <p:sp>
          <p:nvSpPr>
            <p:cNvPr id="7" name="object 7" descr=""/>
            <p:cNvSpPr/>
            <p:nvPr/>
          </p:nvSpPr>
          <p:spPr>
            <a:xfrm>
              <a:off x="10914248" y="1321026"/>
              <a:ext cx="437515" cy="399415"/>
            </a:xfrm>
            <a:custGeom>
              <a:avLst/>
              <a:gdLst/>
              <a:ahLst/>
              <a:cxnLst/>
              <a:rect l="l" t="t" r="r" b="b"/>
              <a:pathLst>
                <a:path w="437515" h="399414">
                  <a:moveTo>
                    <a:pt x="218649" y="0"/>
                  </a:moveTo>
                  <a:lnTo>
                    <a:pt x="168515" y="5267"/>
                  </a:lnTo>
                  <a:lnTo>
                    <a:pt x="122493" y="20270"/>
                  </a:lnTo>
                  <a:lnTo>
                    <a:pt x="81895" y="43812"/>
                  </a:lnTo>
                  <a:lnTo>
                    <a:pt x="48034" y="74696"/>
                  </a:lnTo>
                  <a:lnTo>
                    <a:pt x="22223" y="111724"/>
                  </a:lnTo>
                  <a:lnTo>
                    <a:pt x="5774" y="153701"/>
                  </a:lnTo>
                  <a:lnTo>
                    <a:pt x="0" y="199428"/>
                  </a:lnTo>
                  <a:lnTo>
                    <a:pt x="5774" y="245155"/>
                  </a:lnTo>
                  <a:lnTo>
                    <a:pt x="22223" y="287131"/>
                  </a:lnTo>
                  <a:lnTo>
                    <a:pt x="48034" y="324160"/>
                  </a:lnTo>
                  <a:lnTo>
                    <a:pt x="81895" y="355043"/>
                  </a:lnTo>
                  <a:lnTo>
                    <a:pt x="122493" y="378586"/>
                  </a:lnTo>
                  <a:lnTo>
                    <a:pt x="168515" y="393589"/>
                  </a:lnTo>
                  <a:lnTo>
                    <a:pt x="218649" y="398856"/>
                  </a:lnTo>
                  <a:lnTo>
                    <a:pt x="268783" y="393589"/>
                  </a:lnTo>
                  <a:lnTo>
                    <a:pt x="314806" y="378586"/>
                  </a:lnTo>
                  <a:lnTo>
                    <a:pt x="355404" y="355043"/>
                  </a:lnTo>
                  <a:lnTo>
                    <a:pt x="389264" y="324160"/>
                  </a:lnTo>
                  <a:lnTo>
                    <a:pt x="415076" y="287131"/>
                  </a:lnTo>
                  <a:lnTo>
                    <a:pt x="431525" y="245155"/>
                  </a:lnTo>
                  <a:lnTo>
                    <a:pt x="437300" y="199428"/>
                  </a:lnTo>
                  <a:lnTo>
                    <a:pt x="431525" y="153701"/>
                  </a:lnTo>
                  <a:lnTo>
                    <a:pt x="415076" y="111724"/>
                  </a:lnTo>
                  <a:lnTo>
                    <a:pt x="389264" y="74696"/>
                  </a:lnTo>
                  <a:lnTo>
                    <a:pt x="355404" y="43812"/>
                  </a:lnTo>
                  <a:lnTo>
                    <a:pt x="314806" y="20270"/>
                  </a:lnTo>
                  <a:lnTo>
                    <a:pt x="268783" y="5267"/>
                  </a:lnTo>
                  <a:lnTo>
                    <a:pt x="218649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10914248" y="1321026"/>
              <a:ext cx="437515" cy="399415"/>
            </a:xfrm>
            <a:custGeom>
              <a:avLst/>
              <a:gdLst/>
              <a:ahLst/>
              <a:cxnLst/>
              <a:rect l="l" t="t" r="r" b="b"/>
              <a:pathLst>
                <a:path w="437515" h="399414">
                  <a:moveTo>
                    <a:pt x="0" y="199428"/>
                  </a:moveTo>
                  <a:lnTo>
                    <a:pt x="5774" y="153701"/>
                  </a:lnTo>
                  <a:lnTo>
                    <a:pt x="22223" y="111724"/>
                  </a:lnTo>
                  <a:lnTo>
                    <a:pt x="48034" y="74696"/>
                  </a:lnTo>
                  <a:lnTo>
                    <a:pt x="81895" y="43812"/>
                  </a:lnTo>
                  <a:lnTo>
                    <a:pt x="122493" y="20270"/>
                  </a:lnTo>
                  <a:lnTo>
                    <a:pt x="168515" y="5267"/>
                  </a:lnTo>
                  <a:lnTo>
                    <a:pt x="218650" y="0"/>
                  </a:lnTo>
                  <a:lnTo>
                    <a:pt x="268784" y="5267"/>
                  </a:lnTo>
                  <a:lnTo>
                    <a:pt x="314807" y="20270"/>
                  </a:lnTo>
                  <a:lnTo>
                    <a:pt x="355404" y="43812"/>
                  </a:lnTo>
                  <a:lnTo>
                    <a:pt x="389265" y="74696"/>
                  </a:lnTo>
                  <a:lnTo>
                    <a:pt x="415076" y="111724"/>
                  </a:lnTo>
                  <a:lnTo>
                    <a:pt x="431525" y="153701"/>
                  </a:lnTo>
                  <a:lnTo>
                    <a:pt x="437300" y="199428"/>
                  </a:lnTo>
                  <a:lnTo>
                    <a:pt x="431525" y="245155"/>
                  </a:lnTo>
                  <a:lnTo>
                    <a:pt x="415076" y="287131"/>
                  </a:lnTo>
                  <a:lnTo>
                    <a:pt x="389265" y="324160"/>
                  </a:lnTo>
                  <a:lnTo>
                    <a:pt x="355404" y="355044"/>
                  </a:lnTo>
                  <a:lnTo>
                    <a:pt x="314807" y="378586"/>
                  </a:lnTo>
                  <a:lnTo>
                    <a:pt x="268784" y="393589"/>
                  </a:lnTo>
                  <a:lnTo>
                    <a:pt x="218650" y="398856"/>
                  </a:lnTo>
                  <a:lnTo>
                    <a:pt x="168515" y="393589"/>
                  </a:lnTo>
                  <a:lnTo>
                    <a:pt x="122493" y="378586"/>
                  </a:lnTo>
                  <a:lnTo>
                    <a:pt x="81895" y="355044"/>
                  </a:lnTo>
                  <a:lnTo>
                    <a:pt x="48034" y="324160"/>
                  </a:lnTo>
                  <a:lnTo>
                    <a:pt x="22223" y="287131"/>
                  </a:lnTo>
                  <a:lnTo>
                    <a:pt x="5774" y="245155"/>
                  </a:lnTo>
                  <a:lnTo>
                    <a:pt x="0" y="199428"/>
                  </a:lnTo>
                  <a:close/>
                </a:path>
              </a:pathLst>
            </a:custGeom>
            <a:ln w="3203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10997493" y="1386815"/>
            <a:ext cx="271780" cy="256540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sz="1500" spc="-25" b="1">
                <a:solidFill>
                  <a:srgbClr val="FFFFFF"/>
                </a:solidFill>
                <a:latin typeface="Arial"/>
                <a:cs typeface="Arial"/>
              </a:rPr>
              <a:t>H4</a:t>
            </a:r>
            <a:endParaRPr sz="15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B71777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Death</a:t>
            </a:r>
            <a:r>
              <a:rPr dirty="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or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HHF</a:t>
            </a:r>
            <a:r>
              <a:rPr dirty="0" spc="-4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FFFFFF"/>
                </a:solidFill>
                <a:latin typeface="Arial"/>
                <a:cs typeface="Arial"/>
              </a:rPr>
              <a:t>by</a:t>
            </a:r>
            <a:r>
              <a:rPr dirty="0" spc="-30">
                <a:solidFill>
                  <a:srgbClr val="FFFFFF"/>
                </a:solidFill>
                <a:latin typeface="Arial"/>
                <a:cs typeface="Arial"/>
              </a:rPr>
              <a:t> LV </a:t>
            </a: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</a:p>
        </p:txBody>
      </p:sp>
      <p:grpSp>
        <p:nvGrpSpPr>
          <p:cNvPr id="11" name="object 11" descr=""/>
          <p:cNvGrpSpPr/>
          <p:nvPr/>
        </p:nvGrpSpPr>
        <p:grpSpPr>
          <a:xfrm>
            <a:off x="2788281" y="1104982"/>
            <a:ext cx="6619240" cy="4809490"/>
            <a:chOff x="2788281" y="1104982"/>
            <a:chExt cx="6619240" cy="4809490"/>
          </a:xfrm>
        </p:grpSpPr>
        <p:sp>
          <p:nvSpPr>
            <p:cNvPr id="12" name="object 12" descr=""/>
            <p:cNvSpPr/>
            <p:nvPr/>
          </p:nvSpPr>
          <p:spPr>
            <a:xfrm>
              <a:off x="2793092" y="1109793"/>
              <a:ext cx="6609715" cy="4799965"/>
            </a:xfrm>
            <a:custGeom>
              <a:avLst/>
              <a:gdLst/>
              <a:ahLst/>
              <a:cxnLst/>
              <a:rect l="l" t="t" r="r" b="b"/>
              <a:pathLst>
                <a:path w="6609715" h="4799965">
                  <a:moveTo>
                    <a:pt x="0" y="4799348"/>
                  </a:moveTo>
                  <a:lnTo>
                    <a:pt x="6609362" y="4799348"/>
                  </a:lnTo>
                  <a:lnTo>
                    <a:pt x="6609362" y="0"/>
                  </a:lnTo>
                  <a:lnTo>
                    <a:pt x="0" y="0"/>
                  </a:lnTo>
                  <a:lnTo>
                    <a:pt x="0" y="4799348"/>
                  </a:lnTo>
                  <a:close/>
                </a:path>
                <a:path w="6609715" h="4799965">
                  <a:moveTo>
                    <a:pt x="1503606" y="3505544"/>
                  </a:moveTo>
                  <a:lnTo>
                    <a:pt x="6248489" y="3505544"/>
                  </a:lnTo>
                  <a:lnTo>
                    <a:pt x="6248489" y="168384"/>
                  </a:lnTo>
                  <a:lnTo>
                    <a:pt x="1503606" y="168384"/>
                  </a:lnTo>
                  <a:lnTo>
                    <a:pt x="1503606" y="3505544"/>
                  </a:lnTo>
                  <a:close/>
                </a:path>
              </a:pathLst>
            </a:custGeom>
            <a:ln w="9623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4397790" y="2868962"/>
              <a:ext cx="4542790" cy="1645920"/>
            </a:xfrm>
            <a:custGeom>
              <a:avLst/>
              <a:gdLst/>
              <a:ahLst/>
              <a:cxnLst/>
              <a:rect l="l" t="t" r="r" b="b"/>
              <a:pathLst>
                <a:path w="4542790" h="1645920">
                  <a:moveTo>
                    <a:pt x="0" y="1645593"/>
                  </a:moveTo>
                  <a:lnTo>
                    <a:pt x="416820" y="1645593"/>
                  </a:lnTo>
                  <a:lnTo>
                    <a:pt x="416820" y="1627619"/>
                  </a:lnTo>
                  <a:lnTo>
                    <a:pt x="483199" y="1627619"/>
                  </a:lnTo>
                  <a:lnTo>
                    <a:pt x="483199" y="1573879"/>
                  </a:lnTo>
                  <a:lnTo>
                    <a:pt x="516305" y="1573879"/>
                  </a:lnTo>
                  <a:lnTo>
                    <a:pt x="516305" y="1555904"/>
                  </a:lnTo>
                  <a:lnTo>
                    <a:pt x="584691" y="1555904"/>
                  </a:lnTo>
                  <a:lnTo>
                    <a:pt x="584691" y="1538130"/>
                  </a:lnTo>
                  <a:lnTo>
                    <a:pt x="605592" y="1538130"/>
                  </a:lnTo>
                  <a:lnTo>
                    <a:pt x="605592" y="1520155"/>
                  </a:lnTo>
                  <a:lnTo>
                    <a:pt x="688524" y="1520155"/>
                  </a:lnTo>
                  <a:lnTo>
                    <a:pt x="688524" y="1502181"/>
                  </a:lnTo>
                  <a:lnTo>
                    <a:pt x="709257" y="1502181"/>
                  </a:lnTo>
                  <a:lnTo>
                    <a:pt x="709257" y="1484206"/>
                  </a:lnTo>
                  <a:lnTo>
                    <a:pt x="731997" y="1484206"/>
                  </a:lnTo>
                  <a:lnTo>
                    <a:pt x="731997" y="1466432"/>
                  </a:lnTo>
                  <a:lnTo>
                    <a:pt x="742364" y="1466432"/>
                  </a:lnTo>
                  <a:lnTo>
                    <a:pt x="742364" y="1448457"/>
                  </a:lnTo>
                  <a:lnTo>
                    <a:pt x="759084" y="1448457"/>
                  </a:lnTo>
                  <a:lnTo>
                    <a:pt x="759084" y="1430466"/>
                  </a:lnTo>
                  <a:lnTo>
                    <a:pt x="821116" y="1430466"/>
                  </a:lnTo>
                  <a:lnTo>
                    <a:pt x="821116" y="1412709"/>
                  </a:lnTo>
                  <a:lnTo>
                    <a:pt x="972602" y="1412709"/>
                  </a:lnTo>
                  <a:lnTo>
                    <a:pt x="972602" y="1394717"/>
                  </a:lnTo>
                  <a:lnTo>
                    <a:pt x="974943" y="1394717"/>
                  </a:lnTo>
                  <a:lnTo>
                    <a:pt x="974943" y="1376826"/>
                  </a:lnTo>
                  <a:lnTo>
                    <a:pt x="993502" y="1376826"/>
                  </a:lnTo>
                  <a:lnTo>
                    <a:pt x="993502" y="1358952"/>
                  </a:lnTo>
                  <a:lnTo>
                    <a:pt x="1047342" y="1358952"/>
                  </a:lnTo>
                  <a:lnTo>
                    <a:pt x="1047342" y="1341078"/>
                  </a:lnTo>
                  <a:lnTo>
                    <a:pt x="1111547" y="1341078"/>
                  </a:lnTo>
                  <a:lnTo>
                    <a:pt x="1111547" y="1323036"/>
                  </a:lnTo>
                  <a:lnTo>
                    <a:pt x="1231933" y="1323036"/>
                  </a:lnTo>
                  <a:lnTo>
                    <a:pt x="1231933" y="1304995"/>
                  </a:lnTo>
                  <a:lnTo>
                    <a:pt x="1234107" y="1304995"/>
                  </a:lnTo>
                  <a:lnTo>
                    <a:pt x="1234107" y="1287287"/>
                  </a:lnTo>
                  <a:lnTo>
                    <a:pt x="1314866" y="1287287"/>
                  </a:lnTo>
                  <a:lnTo>
                    <a:pt x="1314866" y="1269246"/>
                  </a:lnTo>
                  <a:lnTo>
                    <a:pt x="1321220" y="1269246"/>
                  </a:lnTo>
                  <a:lnTo>
                    <a:pt x="1321220" y="1251372"/>
                  </a:lnTo>
                  <a:lnTo>
                    <a:pt x="1325233" y="1251372"/>
                  </a:lnTo>
                  <a:lnTo>
                    <a:pt x="1325233" y="1233497"/>
                  </a:lnTo>
                  <a:lnTo>
                    <a:pt x="1341786" y="1233497"/>
                  </a:lnTo>
                  <a:lnTo>
                    <a:pt x="1341786" y="1215623"/>
                  </a:lnTo>
                  <a:lnTo>
                    <a:pt x="1366866" y="1215623"/>
                  </a:lnTo>
                  <a:lnTo>
                    <a:pt x="1366866" y="1197582"/>
                  </a:lnTo>
                  <a:lnTo>
                    <a:pt x="1379239" y="1197582"/>
                  </a:lnTo>
                  <a:lnTo>
                    <a:pt x="1379239" y="1179874"/>
                  </a:lnTo>
                  <a:lnTo>
                    <a:pt x="1408165" y="1179874"/>
                  </a:lnTo>
                  <a:lnTo>
                    <a:pt x="1408165" y="1161833"/>
                  </a:lnTo>
                  <a:lnTo>
                    <a:pt x="1451805" y="1161833"/>
                  </a:lnTo>
                  <a:lnTo>
                    <a:pt x="1451805" y="1143791"/>
                  </a:lnTo>
                  <a:lnTo>
                    <a:pt x="1509992" y="1143791"/>
                  </a:lnTo>
                  <a:lnTo>
                    <a:pt x="1516178" y="1143791"/>
                  </a:lnTo>
                  <a:lnTo>
                    <a:pt x="1555471" y="1143791"/>
                  </a:lnTo>
                  <a:lnTo>
                    <a:pt x="1578545" y="1143791"/>
                  </a:lnTo>
                  <a:lnTo>
                    <a:pt x="1586738" y="1143791"/>
                  </a:lnTo>
                  <a:lnTo>
                    <a:pt x="1595098" y="1143791"/>
                  </a:lnTo>
                  <a:lnTo>
                    <a:pt x="1653118" y="1143791"/>
                  </a:lnTo>
                  <a:lnTo>
                    <a:pt x="1667664" y="1143791"/>
                  </a:lnTo>
                  <a:lnTo>
                    <a:pt x="1667664" y="1125082"/>
                  </a:lnTo>
                  <a:lnTo>
                    <a:pt x="1729864" y="1125082"/>
                  </a:lnTo>
                  <a:lnTo>
                    <a:pt x="1760963" y="1125082"/>
                  </a:lnTo>
                  <a:lnTo>
                    <a:pt x="1769156" y="1125082"/>
                  </a:lnTo>
                  <a:lnTo>
                    <a:pt x="1769156" y="1086827"/>
                  </a:lnTo>
                  <a:lnTo>
                    <a:pt x="1796076" y="1086827"/>
                  </a:lnTo>
                  <a:lnTo>
                    <a:pt x="1812796" y="1086827"/>
                  </a:lnTo>
                  <a:lnTo>
                    <a:pt x="1812796" y="1067617"/>
                  </a:lnTo>
                  <a:lnTo>
                    <a:pt x="1814970" y="1067617"/>
                  </a:lnTo>
                  <a:lnTo>
                    <a:pt x="1825169" y="1067617"/>
                  </a:lnTo>
                  <a:lnTo>
                    <a:pt x="1825169" y="1048406"/>
                  </a:lnTo>
                  <a:lnTo>
                    <a:pt x="1833529" y="1048406"/>
                  </a:lnTo>
                  <a:lnTo>
                    <a:pt x="1833529" y="1029028"/>
                  </a:lnTo>
                  <a:lnTo>
                    <a:pt x="1870816" y="1029028"/>
                  </a:lnTo>
                  <a:lnTo>
                    <a:pt x="1881349" y="1029028"/>
                  </a:lnTo>
                  <a:lnTo>
                    <a:pt x="1897903" y="1029028"/>
                  </a:lnTo>
                  <a:lnTo>
                    <a:pt x="1928835" y="1029028"/>
                  </a:lnTo>
                  <a:lnTo>
                    <a:pt x="1928835" y="1008982"/>
                  </a:lnTo>
                  <a:lnTo>
                    <a:pt x="1933015" y="1008982"/>
                  </a:lnTo>
                  <a:lnTo>
                    <a:pt x="1951909" y="1008982"/>
                  </a:lnTo>
                  <a:lnTo>
                    <a:pt x="1958096" y="1008982"/>
                  </a:lnTo>
                  <a:lnTo>
                    <a:pt x="1976655" y="1008982"/>
                  </a:lnTo>
                  <a:lnTo>
                    <a:pt x="1993208" y="1008982"/>
                  </a:lnTo>
                  <a:lnTo>
                    <a:pt x="1999395" y="1008982"/>
                  </a:lnTo>
                  <a:lnTo>
                    <a:pt x="2007755" y="1008982"/>
                  </a:lnTo>
                  <a:lnTo>
                    <a:pt x="2022134" y="1008982"/>
                  </a:lnTo>
                  <a:lnTo>
                    <a:pt x="2022134" y="987767"/>
                  </a:lnTo>
                  <a:lnTo>
                    <a:pt x="2061594" y="987767"/>
                  </a:lnTo>
                  <a:lnTo>
                    <a:pt x="2080321" y="987767"/>
                  </a:lnTo>
                  <a:lnTo>
                    <a:pt x="2086507" y="987767"/>
                  </a:lnTo>
                  <a:lnTo>
                    <a:pt x="2119781" y="987767"/>
                  </a:lnTo>
                  <a:lnTo>
                    <a:pt x="2119781" y="965883"/>
                  </a:lnTo>
                  <a:lnTo>
                    <a:pt x="2146700" y="965883"/>
                  </a:lnTo>
                  <a:lnTo>
                    <a:pt x="2146700" y="943999"/>
                  </a:lnTo>
                  <a:lnTo>
                    <a:pt x="2186160" y="943999"/>
                  </a:lnTo>
                  <a:lnTo>
                    <a:pt x="2200707" y="943999"/>
                  </a:lnTo>
                  <a:lnTo>
                    <a:pt x="2208900" y="943999"/>
                  </a:lnTo>
                  <a:lnTo>
                    <a:pt x="2208900" y="921782"/>
                  </a:lnTo>
                  <a:lnTo>
                    <a:pt x="2235820" y="921782"/>
                  </a:lnTo>
                </a:path>
                <a:path w="4542790" h="1645920">
                  <a:moveTo>
                    <a:pt x="2235820" y="921782"/>
                  </a:moveTo>
                  <a:lnTo>
                    <a:pt x="2235820" y="899397"/>
                  </a:lnTo>
                  <a:lnTo>
                    <a:pt x="2260900" y="899397"/>
                  </a:lnTo>
                  <a:lnTo>
                    <a:pt x="2275279" y="899397"/>
                  </a:lnTo>
                  <a:lnTo>
                    <a:pt x="2281633" y="899397"/>
                  </a:lnTo>
                  <a:lnTo>
                    <a:pt x="2281633" y="876678"/>
                  </a:lnTo>
                  <a:lnTo>
                    <a:pt x="2325273" y="876678"/>
                  </a:lnTo>
                  <a:lnTo>
                    <a:pt x="2335472" y="876678"/>
                  </a:lnTo>
                  <a:lnTo>
                    <a:pt x="2372759" y="876678"/>
                  </a:lnTo>
                  <a:lnTo>
                    <a:pt x="2402019" y="876678"/>
                  </a:lnTo>
                  <a:lnTo>
                    <a:pt x="2418572" y="876678"/>
                  </a:lnTo>
                  <a:lnTo>
                    <a:pt x="2420579" y="876678"/>
                  </a:lnTo>
                  <a:lnTo>
                    <a:pt x="2420579" y="852623"/>
                  </a:lnTo>
                  <a:lnTo>
                    <a:pt x="2443318" y="852623"/>
                  </a:lnTo>
                  <a:lnTo>
                    <a:pt x="2443318" y="828902"/>
                  </a:lnTo>
                  <a:lnTo>
                    <a:pt x="2486958" y="828902"/>
                  </a:lnTo>
                  <a:lnTo>
                    <a:pt x="2486958" y="805014"/>
                  </a:lnTo>
                  <a:lnTo>
                    <a:pt x="2520064" y="805014"/>
                  </a:lnTo>
                  <a:lnTo>
                    <a:pt x="2530431" y="805014"/>
                  </a:lnTo>
                  <a:lnTo>
                    <a:pt x="2530431" y="780792"/>
                  </a:lnTo>
                  <a:lnTo>
                    <a:pt x="2569891" y="780792"/>
                  </a:lnTo>
                  <a:lnTo>
                    <a:pt x="2571897" y="780792"/>
                  </a:lnTo>
                  <a:lnTo>
                    <a:pt x="2571897" y="756402"/>
                  </a:lnTo>
                  <a:lnTo>
                    <a:pt x="2578251" y="756402"/>
                  </a:lnTo>
                  <a:lnTo>
                    <a:pt x="2584437" y="756402"/>
                  </a:lnTo>
                  <a:lnTo>
                    <a:pt x="2621557" y="756402"/>
                  </a:lnTo>
                  <a:lnTo>
                    <a:pt x="2621557" y="731345"/>
                  </a:lnTo>
                  <a:lnTo>
                    <a:pt x="2642457" y="731345"/>
                  </a:lnTo>
                  <a:lnTo>
                    <a:pt x="2696296" y="731345"/>
                  </a:lnTo>
                  <a:lnTo>
                    <a:pt x="2721377" y="731345"/>
                  </a:lnTo>
                  <a:lnTo>
                    <a:pt x="2731743" y="731345"/>
                  </a:lnTo>
                  <a:lnTo>
                    <a:pt x="2731743" y="705619"/>
                  </a:lnTo>
                  <a:lnTo>
                    <a:pt x="2748296" y="705619"/>
                  </a:lnTo>
                  <a:lnTo>
                    <a:pt x="2756489" y="705619"/>
                  </a:lnTo>
                  <a:lnTo>
                    <a:pt x="2756489" y="679559"/>
                  </a:lnTo>
                  <a:lnTo>
                    <a:pt x="2762676" y="679559"/>
                  </a:lnTo>
                  <a:lnTo>
                    <a:pt x="2762676" y="653332"/>
                  </a:lnTo>
                  <a:lnTo>
                    <a:pt x="2779396" y="653332"/>
                  </a:lnTo>
                  <a:lnTo>
                    <a:pt x="2789763" y="653332"/>
                  </a:lnTo>
                  <a:lnTo>
                    <a:pt x="2789763" y="626771"/>
                  </a:lnTo>
                  <a:lnTo>
                    <a:pt x="2854136" y="626771"/>
                  </a:lnTo>
                  <a:lnTo>
                    <a:pt x="2872695" y="626771"/>
                  </a:lnTo>
                  <a:lnTo>
                    <a:pt x="2935062" y="626771"/>
                  </a:lnTo>
                  <a:lnTo>
                    <a:pt x="3028361" y="626771"/>
                  </a:lnTo>
                  <a:lnTo>
                    <a:pt x="3028361" y="599375"/>
                  </a:lnTo>
                  <a:lnTo>
                    <a:pt x="3030368" y="599375"/>
                  </a:lnTo>
                  <a:lnTo>
                    <a:pt x="3034548" y="599375"/>
                  </a:lnTo>
                  <a:lnTo>
                    <a:pt x="3051101" y="599375"/>
                  </a:lnTo>
                  <a:lnTo>
                    <a:pt x="3057287" y="599375"/>
                  </a:lnTo>
                  <a:lnTo>
                    <a:pt x="3057287" y="570810"/>
                  </a:lnTo>
                  <a:lnTo>
                    <a:pt x="3061467" y="570810"/>
                  </a:lnTo>
                  <a:lnTo>
                    <a:pt x="3123667" y="570810"/>
                  </a:lnTo>
                  <a:lnTo>
                    <a:pt x="3123667" y="541743"/>
                  </a:lnTo>
                  <a:lnTo>
                    <a:pt x="3138046" y="541743"/>
                  </a:lnTo>
                  <a:lnTo>
                    <a:pt x="3148747" y="541743"/>
                  </a:lnTo>
                  <a:lnTo>
                    <a:pt x="3196233" y="541743"/>
                  </a:lnTo>
                  <a:lnTo>
                    <a:pt x="3196233" y="512008"/>
                  </a:lnTo>
                  <a:lnTo>
                    <a:pt x="3200413" y="512008"/>
                  </a:lnTo>
                  <a:lnTo>
                    <a:pt x="3225493" y="512008"/>
                  </a:lnTo>
                  <a:lnTo>
                    <a:pt x="3260606" y="512008"/>
                  </a:lnTo>
                  <a:lnTo>
                    <a:pt x="3264786" y="512008"/>
                  </a:lnTo>
                  <a:lnTo>
                    <a:pt x="3264786" y="480603"/>
                  </a:lnTo>
                  <a:lnTo>
                    <a:pt x="3300066" y="480603"/>
                  </a:lnTo>
                  <a:lnTo>
                    <a:pt x="3308426" y="480603"/>
                  </a:lnTo>
                  <a:lnTo>
                    <a:pt x="3308426" y="448863"/>
                  </a:lnTo>
                  <a:lnTo>
                    <a:pt x="3331165" y="448863"/>
                  </a:lnTo>
                  <a:lnTo>
                    <a:pt x="3333172" y="448863"/>
                  </a:lnTo>
                  <a:lnTo>
                    <a:pt x="3333172" y="416455"/>
                  </a:lnTo>
                  <a:lnTo>
                    <a:pt x="3345545" y="416455"/>
                  </a:lnTo>
                  <a:lnTo>
                    <a:pt x="3345545" y="384215"/>
                  </a:lnTo>
                  <a:lnTo>
                    <a:pt x="3428478" y="384215"/>
                  </a:lnTo>
                  <a:lnTo>
                    <a:pt x="3482484" y="384215"/>
                  </a:lnTo>
                  <a:lnTo>
                    <a:pt x="3495024" y="384215"/>
                  </a:lnTo>
                  <a:lnTo>
                    <a:pt x="3517764" y="384215"/>
                  </a:lnTo>
                  <a:lnTo>
                    <a:pt x="3517764" y="350136"/>
                  </a:lnTo>
                  <a:lnTo>
                    <a:pt x="3526124" y="350136"/>
                  </a:lnTo>
                  <a:lnTo>
                    <a:pt x="3584143" y="350136"/>
                  </a:lnTo>
                  <a:lnTo>
                    <a:pt x="3611230" y="350136"/>
                  </a:lnTo>
                  <a:lnTo>
                    <a:pt x="3611230" y="314722"/>
                  </a:lnTo>
                  <a:lnTo>
                    <a:pt x="3615410" y="314722"/>
                  </a:lnTo>
                  <a:lnTo>
                    <a:pt x="3615410" y="279307"/>
                  </a:lnTo>
                  <a:lnTo>
                    <a:pt x="3631963" y="279307"/>
                  </a:lnTo>
                  <a:lnTo>
                    <a:pt x="3631963" y="243893"/>
                  </a:lnTo>
                  <a:lnTo>
                    <a:pt x="3642163" y="243893"/>
                  </a:lnTo>
                  <a:lnTo>
                    <a:pt x="3642163" y="208645"/>
                  </a:lnTo>
                  <a:lnTo>
                    <a:pt x="3677610" y="208645"/>
                  </a:lnTo>
                  <a:lnTo>
                    <a:pt x="3685803" y="208645"/>
                  </a:lnTo>
                  <a:lnTo>
                    <a:pt x="3760542" y="208645"/>
                  </a:lnTo>
                  <a:lnTo>
                    <a:pt x="3762549" y="208645"/>
                  </a:lnTo>
                </a:path>
                <a:path w="4542790" h="1645920">
                  <a:moveTo>
                    <a:pt x="3762549" y="208645"/>
                  </a:moveTo>
                  <a:lnTo>
                    <a:pt x="3762549" y="208645"/>
                  </a:lnTo>
                  <a:lnTo>
                    <a:pt x="3783282" y="208645"/>
                  </a:lnTo>
                  <a:lnTo>
                    <a:pt x="3789469" y="208645"/>
                  </a:lnTo>
                  <a:lnTo>
                    <a:pt x="3793649" y="208645"/>
                  </a:lnTo>
                  <a:lnTo>
                    <a:pt x="3801842" y="208645"/>
                  </a:lnTo>
                  <a:lnTo>
                    <a:pt x="3822742" y="208645"/>
                  </a:lnTo>
                  <a:lnTo>
                    <a:pt x="3839295" y="208645"/>
                  </a:lnTo>
                  <a:lnTo>
                    <a:pt x="3847655" y="208645"/>
                  </a:lnTo>
                  <a:lnTo>
                    <a:pt x="3847655" y="163876"/>
                  </a:lnTo>
                  <a:lnTo>
                    <a:pt x="3918215" y="163876"/>
                  </a:lnTo>
                  <a:lnTo>
                    <a:pt x="3922228" y="163876"/>
                  </a:lnTo>
                  <a:lnTo>
                    <a:pt x="3922228" y="117937"/>
                  </a:lnTo>
                  <a:lnTo>
                    <a:pt x="3942961" y="117937"/>
                  </a:lnTo>
                  <a:lnTo>
                    <a:pt x="3949147" y="117937"/>
                  </a:lnTo>
                  <a:lnTo>
                    <a:pt x="3984594" y="117937"/>
                  </a:lnTo>
                  <a:lnTo>
                    <a:pt x="4065520" y="117937"/>
                  </a:lnTo>
                  <a:lnTo>
                    <a:pt x="4065520" y="67655"/>
                  </a:lnTo>
                  <a:lnTo>
                    <a:pt x="4123540" y="67655"/>
                  </a:lnTo>
                  <a:lnTo>
                    <a:pt x="4169019" y="67655"/>
                  </a:lnTo>
                  <a:lnTo>
                    <a:pt x="4208646" y="67655"/>
                  </a:lnTo>
                  <a:lnTo>
                    <a:pt x="4239579" y="67655"/>
                  </a:lnTo>
                  <a:lnTo>
                    <a:pt x="4266498" y="67655"/>
                  </a:lnTo>
                  <a:lnTo>
                    <a:pt x="4275026" y="67655"/>
                  </a:lnTo>
                  <a:lnTo>
                    <a:pt x="4297765" y="67655"/>
                  </a:lnTo>
                  <a:lnTo>
                    <a:pt x="4299772" y="67655"/>
                  </a:lnTo>
                  <a:lnTo>
                    <a:pt x="4299772" y="0"/>
                  </a:lnTo>
                  <a:lnTo>
                    <a:pt x="4415810" y="0"/>
                  </a:lnTo>
                  <a:lnTo>
                    <a:pt x="4417984" y="0"/>
                  </a:lnTo>
                  <a:lnTo>
                    <a:pt x="4455438" y="0"/>
                  </a:lnTo>
                  <a:lnTo>
                    <a:pt x="4511451" y="0"/>
                  </a:lnTo>
                  <a:lnTo>
                    <a:pt x="4542383" y="0"/>
                  </a:lnTo>
                </a:path>
              </a:pathLst>
            </a:custGeom>
            <a:ln w="1443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4397790" y="3342215"/>
              <a:ext cx="4542790" cy="1172845"/>
            </a:xfrm>
            <a:custGeom>
              <a:avLst/>
              <a:gdLst/>
              <a:ahLst/>
              <a:cxnLst/>
              <a:rect l="l" t="t" r="r" b="b"/>
              <a:pathLst>
                <a:path w="4542790" h="1172845">
                  <a:moveTo>
                    <a:pt x="0" y="1172340"/>
                  </a:moveTo>
                  <a:lnTo>
                    <a:pt x="379533" y="1172340"/>
                  </a:lnTo>
                  <a:lnTo>
                    <a:pt x="379533" y="1154366"/>
                  </a:lnTo>
                  <a:lnTo>
                    <a:pt x="394080" y="1154366"/>
                  </a:lnTo>
                  <a:lnTo>
                    <a:pt x="394080" y="1136174"/>
                  </a:lnTo>
                  <a:lnTo>
                    <a:pt x="435379" y="1136174"/>
                  </a:lnTo>
                  <a:lnTo>
                    <a:pt x="435379" y="1118199"/>
                  </a:lnTo>
                  <a:lnTo>
                    <a:pt x="437553" y="1118199"/>
                  </a:lnTo>
                  <a:lnTo>
                    <a:pt x="437553" y="1100225"/>
                  </a:lnTo>
                  <a:lnTo>
                    <a:pt x="537206" y="1100225"/>
                  </a:lnTo>
                  <a:lnTo>
                    <a:pt x="537206" y="1082233"/>
                  </a:lnTo>
                  <a:lnTo>
                    <a:pt x="572318" y="1082233"/>
                  </a:lnTo>
                  <a:lnTo>
                    <a:pt x="572318" y="1064259"/>
                  </a:lnTo>
                  <a:lnTo>
                    <a:pt x="582685" y="1064259"/>
                  </a:lnTo>
                  <a:lnTo>
                    <a:pt x="582685" y="1046084"/>
                  </a:lnTo>
                  <a:lnTo>
                    <a:pt x="615958" y="1046084"/>
                  </a:lnTo>
                  <a:lnTo>
                    <a:pt x="615958" y="1028092"/>
                  </a:lnTo>
                  <a:lnTo>
                    <a:pt x="709257" y="1028092"/>
                  </a:lnTo>
                  <a:lnTo>
                    <a:pt x="709257" y="1010118"/>
                  </a:lnTo>
                  <a:lnTo>
                    <a:pt x="711431" y="1010118"/>
                  </a:lnTo>
                  <a:lnTo>
                    <a:pt x="711431" y="992143"/>
                  </a:lnTo>
                  <a:lnTo>
                    <a:pt x="736177" y="992143"/>
                  </a:lnTo>
                  <a:lnTo>
                    <a:pt x="736177" y="974169"/>
                  </a:lnTo>
                  <a:lnTo>
                    <a:pt x="746544" y="974169"/>
                  </a:lnTo>
                  <a:lnTo>
                    <a:pt x="746544" y="955977"/>
                  </a:lnTo>
                  <a:lnTo>
                    <a:pt x="1066068" y="955977"/>
                  </a:lnTo>
                  <a:lnTo>
                    <a:pt x="1066068" y="938002"/>
                  </a:lnTo>
                  <a:lnTo>
                    <a:pt x="1161541" y="938002"/>
                  </a:lnTo>
                  <a:lnTo>
                    <a:pt x="1161541" y="920028"/>
                  </a:lnTo>
                  <a:lnTo>
                    <a:pt x="1482905" y="920028"/>
                  </a:lnTo>
                  <a:lnTo>
                    <a:pt x="1482905" y="902070"/>
                  </a:lnTo>
                  <a:lnTo>
                    <a:pt x="1518352" y="902070"/>
                  </a:lnTo>
                  <a:lnTo>
                    <a:pt x="1518352" y="902070"/>
                  </a:lnTo>
                  <a:lnTo>
                    <a:pt x="1520358" y="902070"/>
                  </a:lnTo>
                  <a:lnTo>
                    <a:pt x="1538918" y="902070"/>
                  </a:lnTo>
                  <a:lnTo>
                    <a:pt x="1541092" y="902070"/>
                  </a:lnTo>
                  <a:lnTo>
                    <a:pt x="1553465" y="902070"/>
                  </a:lnTo>
                  <a:lnTo>
                    <a:pt x="1563831" y="902070"/>
                  </a:lnTo>
                  <a:lnTo>
                    <a:pt x="1563831" y="883193"/>
                  </a:lnTo>
                  <a:lnTo>
                    <a:pt x="1653118" y="883193"/>
                  </a:lnTo>
                  <a:lnTo>
                    <a:pt x="1715150" y="883193"/>
                  </a:lnTo>
                  <a:lnTo>
                    <a:pt x="1715150" y="864150"/>
                  </a:lnTo>
                  <a:lnTo>
                    <a:pt x="1746417" y="864150"/>
                  </a:lnTo>
                  <a:lnTo>
                    <a:pt x="1769156" y="864150"/>
                  </a:lnTo>
                  <a:lnTo>
                    <a:pt x="1769156" y="844939"/>
                  </a:lnTo>
                  <a:lnTo>
                    <a:pt x="1781529" y="844939"/>
                  </a:lnTo>
                  <a:lnTo>
                    <a:pt x="1806610" y="844939"/>
                  </a:lnTo>
                  <a:lnTo>
                    <a:pt x="1806610" y="825728"/>
                  </a:lnTo>
                  <a:lnTo>
                    <a:pt x="1825169" y="825728"/>
                  </a:lnTo>
                  <a:lnTo>
                    <a:pt x="1831523" y="825728"/>
                  </a:lnTo>
                  <a:lnTo>
                    <a:pt x="1868642" y="825728"/>
                  </a:lnTo>
                  <a:lnTo>
                    <a:pt x="1868642" y="806350"/>
                  </a:lnTo>
                  <a:lnTo>
                    <a:pt x="1895729" y="806350"/>
                  </a:lnTo>
                  <a:lnTo>
                    <a:pt x="1901915" y="806350"/>
                  </a:lnTo>
                  <a:lnTo>
                    <a:pt x="1939202" y="806350"/>
                  </a:lnTo>
                  <a:lnTo>
                    <a:pt x="1939202" y="786471"/>
                  </a:lnTo>
                  <a:lnTo>
                    <a:pt x="1941208" y="786471"/>
                  </a:lnTo>
                  <a:lnTo>
                    <a:pt x="1941208" y="766759"/>
                  </a:lnTo>
                  <a:lnTo>
                    <a:pt x="1945388" y="766759"/>
                  </a:lnTo>
                  <a:lnTo>
                    <a:pt x="1949735" y="766759"/>
                  </a:lnTo>
                  <a:lnTo>
                    <a:pt x="1953915" y="766759"/>
                  </a:lnTo>
                  <a:lnTo>
                    <a:pt x="1960102" y="766759"/>
                  </a:lnTo>
                  <a:lnTo>
                    <a:pt x="2017954" y="766759"/>
                  </a:lnTo>
                  <a:lnTo>
                    <a:pt x="2078147" y="766759"/>
                  </a:lnTo>
                  <a:lnTo>
                    <a:pt x="2115601" y="766759"/>
                  </a:lnTo>
                  <a:lnTo>
                    <a:pt x="2119781" y="766759"/>
                  </a:lnTo>
                  <a:lnTo>
                    <a:pt x="2125967" y="766759"/>
                  </a:lnTo>
                  <a:lnTo>
                    <a:pt x="2140514" y="766759"/>
                  </a:lnTo>
                  <a:lnTo>
                    <a:pt x="2171446" y="766759"/>
                  </a:lnTo>
                  <a:lnTo>
                    <a:pt x="2211073" y="766759"/>
                  </a:lnTo>
                  <a:lnTo>
                    <a:pt x="2211073" y="745210"/>
                  </a:lnTo>
                  <a:lnTo>
                    <a:pt x="2219266" y="745210"/>
                  </a:lnTo>
                  <a:lnTo>
                    <a:pt x="2219266" y="723493"/>
                  </a:lnTo>
                  <a:lnTo>
                    <a:pt x="2227627" y="723493"/>
                  </a:lnTo>
                  <a:lnTo>
                    <a:pt x="2237993" y="723493"/>
                  </a:lnTo>
                  <a:lnTo>
                    <a:pt x="2240000" y="723493"/>
                  </a:lnTo>
                  <a:lnTo>
                    <a:pt x="2271267" y="723493"/>
                  </a:lnTo>
                  <a:lnTo>
                    <a:pt x="2283640" y="723493"/>
                  </a:lnTo>
                  <a:lnTo>
                    <a:pt x="2285646" y="723493"/>
                  </a:lnTo>
                  <a:lnTo>
                    <a:pt x="2302199" y="723493"/>
                  </a:lnTo>
                  <a:lnTo>
                    <a:pt x="2356206" y="723493"/>
                  </a:lnTo>
                  <a:lnTo>
                    <a:pt x="2356206" y="700440"/>
                  </a:lnTo>
                  <a:lnTo>
                    <a:pt x="2402019" y="700440"/>
                  </a:lnTo>
                  <a:lnTo>
                    <a:pt x="2402019" y="677221"/>
                  </a:lnTo>
                  <a:lnTo>
                    <a:pt x="2408206" y="677221"/>
                  </a:lnTo>
                  <a:lnTo>
                    <a:pt x="2414392" y="677221"/>
                  </a:lnTo>
                  <a:lnTo>
                    <a:pt x="2414392" y="653666"/>
                  </a:lnTo>
                  <a:lnTo>
                    <a:pt x="2480772" y="653666"/>
                  </a:lnTo>
                  <a:lnTo>
                    <a:pt x="2480772" y="630279"/>
                  </a:lnTo>
                  <a:lnTo>
                    <a:pt x="2538624" y="630279"/>
                  </a:lnTo>
                  <a:lnTo>
                    <a:pt x="2551331" y="630279"/>
                  </a:lnTo>
                  <a:lnTo>
                    <a:pt x="2553338" y="630279"/>
                  </a:lnTo>
                  <a:lnTo>
                    <a:pt x="2557518" y="630279"/>
                  </a:lnTo>
                </a:path>
                <a:path w="4542790" h="1172845">
                  <a:moveTo>
                    <a:pt x="2557518" y="630279"/>
                  </a:moveTo>
                  <a:lnTo>
                    <a:pt x="2574071" y="630279"/>
                  </a:lnTo>
                  <a:lnTo>
                    <a:pt x="2611357" y="630279"/>
                  </a:lnTo>
                  <a:lnTo>
                    <a:pt x="2611357" y="605890"/>
                  </a:lnTo>
                  <a:lnTo>
                    <a:pt x="2650817" y="605890"/>
                  </a:lnTo>
                  <a:lnTo>
                    <a:pt x="2652823" y="605890"/>
                  </a:lnTo>
                  <a:lnTo>
                    <a:pt x="2661184" y="605890"/>
                  </a:lnTo>
                  <a:lnTo>
                    <a:pt x="2715190" y="605890"/>
                  </a:lnTo>
                  <a:lnTo>
                    <a:pt x="2735756" y="605890"/>
                  </a:lnTo>
                  <a:lnTo>
                    <a:pt x="2783576" y="605890"/>
                  </a:lnTo>
                  <a:lnTo>
                    <a:pt x="2806316" y="605890"/>
                  </a:lnTo>
                  <a:lnTo>
                    <a:pt x="2864502" y="605890"/>
                  </a:lnTo>
                  <a:lnTo>
                    <a:pt x="2864502" y="579663"/>
                  </a:lnTo>
                  <a:lnTo>
                    <a:pt x="2866509" y="579663"/>
                  </a:lnTo>
                  <a:lnTo>
                    <a:pt x="2876875" y="579663"/>
                  </a:lnTo>
                  <a:lnTo>
                    <a:pt x="2907975" y="579663"/>
                  </a:lnTo>
                  <a:lnTo>
                    <a:pt x="2920348" y="579663"/>
                  </a:lnTo>
                  <a:lnTo>
                    <a:pt x="2920348" y="552601"/>
                  </a:lnTo>
                  <a:lnTo>
                    <a:pt x="2922522" y="552601"/>
                  </a:lnTo>
                  <a:lnTo>
                    <a:pt x="2992914" y="552601"/>
                  </a:lnTo>
                  <a:lnTo>
                    <a:pt x="3030368" y="552601"/>
                  </a:lnTo>
                  <a:lnTo>
                    <a:pt x="3030368" y="524871"/>
                  </a:lnTo>
                  <a:lnTo>
                    <a:pt x="3032374" y="524871"/>
                  </a:lnTo>
                  <a:lnTo>
                    <a:pt x="3036554" y="524871"/>
                  </a:lnTo>
                  <a:lnTo>
                    <a:pt x="3038560" y="524871"/>
                  </a:lnTo>
                  <a:lnTo>
                    <a:pt x="3046921" y="524871"/>
                  </a:lnTo>
                  <a:lnTo>
                    <a:pt x="3061467" y="524871"/>
                  </a:lnTo>
                  <a:lnTo>
                    <a:pt x="3061467" y="495804"/>
                  </a:lnTo>
                  <a:lnTo>
                    <a:pt x="3063474" y="495804"/>
                  </a:lnTo>
                  <a:lnTo>
                    <a:pt x="3084374" y="495804"/>
                  </a:lnTo>
                  <a:lnTo>
                    <a:pt x="3084374" y="466069"/>
                  </a:lnTo>
                  <a:lnTo>
                    <a:pt x="3152760" y="466069"/>
                  </a:lnTo>
                  <a:lnTo>
                    <a:pt x="3208606" y="466069"/>
                  </a:lnTo>
                  <a:lnTo>
                    <a:pt x="3227500" y="466069"/>
                  </a:lnTo>
                  <a:lnTo>
                    <a:pt x="3242046" y="466069"/>
                  </a:lnTo>
                  <a:lnTo>
                    <a:pt x="3266792" y="466069"/>
                  </a:lnTo>
                  <a:lnTo>
                    <a:pt x="3353905" y="466069"/>
                  </a:lnTo>
                  <a:lnTo>
                    <a:pt x="3353905" y="434664"/>
                  </a:lnTo>
                  <a:lnTo>
                    <a:pt x="3472118" y="434664"/>
                  </a:lnTo>
                  <a:lnTo>
                    <a:pt x="3484658" y="434664"/>
                  </a:lnTo>
                  <a:lnTo>
                    <a:pt x="3484658" y="402590"/>
                  </a:lnTo>
                  <a:lnTo>
                    <a:pt x="3526124" y="402590"/>
                  </a:lnTo>
                  <a:lnTo>
                    <a:pt x="3528298" y="402590"/>
                  </a:lnTo>
                  <a:lnTo>
                    <a:pt x="3528298" y="370182"/>
                  </a:lnTo>
                  <a:lnTo>
                    <a:pt x="3662896" y="370182"/>
                  </a:lnTo>
                  <a:lnTo>
                    <a:pt x="3671256" y="370182"/>
                  </a:lnTo>
                  <a:lnTo>
                    <a:pt x="3671256" y="337274"/>
                  </a:lnTo>
                  <a:lnTo>
                    <a:pt x="3725095" y="337274"/>
                  </a:lnTo>
                  <a:lnTo>
                    <a:pt x="3725095" y="304365"/>
                  </a:lnTo>
                  <a:lnTo>
                    <a:pt x="3731449" y="304365"/>
                  </a:lnTo>
                  <a:lnTo>
                    <a:pt x="3741649" y="304365"/>
                  </a:lnTo>
                  <a:lnTo>
                    <a:pt x="3772915" y="304365"/>
                  </a:lnTo>
                  <a:lnTo>
                    <a:pt x="3775089" y="304365"/>
                  </a:lnTo>
                  <a:lnTo>
                    <a:pt x="3777096" y="304365"/>
                  </a:lnTo>
                  <a:lnTo>
                    <a:pt x="3783282" y="304365"/>
                  </a:lnTo>
                  <a:lnTo>
                    <a:pt x="3787462" y="304365"/>
                  </a:lnTo>
                  <a:lnTo>
                    <a:pt x="3789469" y="304365"/>
                  </a:lnTo>
                  <a:lnTo>
                    <a:pt x="3804015" y="304365"/>
                  </a:lnTo>
                  <a:lnTo>
                    <a:pt x="3862035" y="304365"/>
                  </a:lnTo>
                  <a:lnTo>
                    <a:pt x="3862035" y="265442"/>
                  </a:lnTo>
                  <a:lnTo>
                    <a:pt x="3901662" y="265442"/>
                  </a:lnTo>
                  <a:lnTo>
                    <a:pt x="3922228" y="265442"/>
                  </a:lnTo>
                  <a:lnTo>
                    <a:pt x="3926408" y="265442"/>
                  </a:lnTo>
                  <a:lnTo>
                    <a:pt x="3961520" y="265442"/>
                  </a:lnTo>
                  <a:lnTo>
                    <a:pt x="3998974" y="265442"/>
                  </a:lnTo>
                  <a:lnTo>
                    <a:pt x="4021713" y="265442"/>
                  </a:lnTo>
                  <a:lnTo>
                    <a:pt x="4021713" y="222677"/>
                  </a:lnTo>
                  <a:lnTo>
                    <a:pt x="4034254" y="222677"/>
                  </a:lnTo>
                  <a:lnTo>
                    <a:pt x="4036260" y="222677"/>
                  </a:lnTo>
                  <a:lnTo>
                    <a:pt x="4038266" y="222677"/>
                  </a:lnTo>
                  <a:lnTo>
                    <a:pt x="4040440" y="222677"/>
                  </a:lnTo>
                  <a:lnTo>
                    <a:pt x="4059167" y="222677"/>
                  </a:lnTo>
                  <a:lnTo>
                    <a:pt x="4059167" y="176070"/>
                  </a:lnTo>
                  <a:lnTo>
                    <a:pt x="4065520" y="176070"/>
                  </a:lnTo>
                  <a:lnTo>
                    <a:pt x="4065520" y="129630"/>
                  </a:lnTo>
                  <a:lnTo>
                    <a:pt x="4092273" y="129630"/>
                  </a:lnTo>
                  <a:lnTo>
                    <a:pt x="4111000" y="129630"/>
                  </a:lnTo>
                  <a:lnTo>
                    <a:pt x="4113006" y="129630"/>
                  </a:lnTo>
                  <a:lnTo>
                    <a:pt x="4117186" y="129630"/>
                  </a:lnTo>
                </a:path>
                <a:path w="4542790" h="1172845">
                  <a:moveTo>
                    <a:pt x="4117186" y="129630"/>
                  </a:moveTo>
                  <a:lnTo>
                    <a:pt x="4129726" y="129630"/>
                  </a:lnTo>
                  <a:lnTo>
                    <a:pt x="4129726" y="78513"/>
                  </a:lnTo>
                  <a:lnTo>
                    <a:pt x="4181559" y="78513"/>
                  </a:lnTo>
                  <a:lnTo>
                    <a:pt x="4183566" y="78513"/>
                  </a:lnTo>
                  <a:lnTo>
                    <a:pt x="4195939" y="78513"/>
                  </a:lnTo>
                  <a:lnTo>
                    <a:pt x="4214833" y="78513"/>
                  </a:lnTo>
                  <a:lnTo>
                    <a:pt x="4227206" y="78513"/>
                  </a:lnTo>
                  <a:lnTo>
                    <a:pt x="4231386" y="78513"/>
                  </a:lnTo>
                  <a:lnTo>
                    <a:pt x="4241752" y="78513"/>
                  </a:lnTo>
                  <a:lnTo>
                    <a:pt x="4258305" y="78513"/>
                  </a:lnTo>
                  <a:lnTo>
                    <a:pt x="4305958" y="78513"/>
                  </a:lnTo>
                  <a:lnTo>
                    <a:pt x="4328698" y="78513"/>
                  </a:lnTo>
                  <a:lnTo>
                    <a:pt x="4334884" y="78513"/>
                  </a:lnTo>
                  <a:lnTo>
                    <a:pt x="4341238" y="78513"/>
                  </a:lnTo>
                  <a:lnTo>
                    <a:pt x="4386884" y="78513"/>
                  </a:lnTo>
                  <a:lnTo>
                    <a:pt x="4415810" y="78513"/>
                  </a:lnTo>
                  <a:lnTo>
                    <a:pt x="4476004" y="78513"/>
                  </a:lnTo>
                  <a:lnTo>
                    <a:pt x="4476004" y="0"/>
                  </a:lnTo>
                  <a:lnTo>
                    <a:pt x="4542383" y="0"/>
                  </a:lnTo>
                </a:path>
              </a:pathLst>
            </a:custGeom>
            <a:ln w="1443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225069" y="1273299"/>
              <a:ext cx="67310" cy="3347085"/>
            </a:xfrm>
            <a:custGeom>
              <a:avLst/>
              <a:gdLst/>
              <a:ahLst/>
              <a:cxnLst/>
              <a:rect l="l" t="t" r="r" b="b"/>
              <a:pathLst>
                <a:path w="67310" h="3347085">
                  <a:moveTo>
                    <a:pt x="66814" y="3346848"/>
                  </a:moveTo>
                  <a:lnTo>
                    <a:pt x="66814" y="0"/>
                  </a:lnTo>
                </a:path>
                <a:path w="67310" h="3347085">
                  <a:moveTo>
                    <a:pt x="66814" y="3241038"/>
                  </a:moveTo>
                  <a:lnTo>
                    <a:pt x="0" y="3241038"/>
                  </a:lnTo>
                </a:path>
              </a:pathLst>
            </a:custGeom>
            <a:ln w="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6" name="object 16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103930" y="4459128"/>
              <a:ext cx="75476" cy="118070"/>
            </a:xfrm>
            <a:prstGeom prst="rect">
              <a:avLst/>
            </a:prstGeom>
          </p:spPr>
        </p:pic>
        <p:sp>
          <p:nvSpPr>
            <p:cNvPr id="17" name="object 17" descr=""/>
            <p:cNvSpPr/>
            <p:nvPr/>
          </p:nvSpPr>
          <p:spPr>
            <a:xfrm>
              <a:off x="4225069" y="4200852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8" name="object 18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022535" y="4145725"/>
              <a:ext cx="157187" cy="118004"/>
            </a:xfrm>
            <a:prstGeom prst="rect">
              <a:avLst/>
            </a:prstGeom>
          </p:spPr>
        </p:pic>
        <p:sp>
          <p:nvSpPr>
            <p:cNvPr id="19" name="object 19" descr=""/>
            <p:cNvSpPr/>
            <p:nvPr/>
          </p:nvSpPr>
          <p:spPr>
            <a:xfrm>
              <a:off x="4225069" y="388746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009711" y="3832172"/>
              <a:ext cx="170012" cy="118104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4225069" y="3573746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2" name="object 2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011717" y="3518453"/>
              <a:ext cx="168005" cy="118103"/>
            </a:xfrm>
            <a:prstGeom prst="rect">
              <a:avLst/>
            </a:prstGeom>
          </p:spPr>
        </p:pic>
        <p:sp>
          <p:nvSpPr>
            <p:cNvPr id="23" name="object 23" descr=""/>
            <p:cNvSpPr/>
            <p:nvPr/>
          </p:nvSpPr>
          <p:spPr>
            <a:xfrm>
              <a:off x="4225069" y="3260193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4" name="object 24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006985" y="3205067"/>
              <a:ext cx="172737" cy="117937"/>
            </a:xfrm>
            <a:prstGeom prst="rect">
              <a:avLst/>
            </a:prstGeom>
          </p:spPr>
        </p:pic>
        <p:sp>
          <p:nvSpPr>
            <p:cNvPr id="25" name="object 25" descr=""/>
            <p:cNvSpPr/>
            <p:nvPr/>
          </p:nvSpPr>
          <p:spPr>
            <a:xfrm>
              <a:off x="4225069" y="2946807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6" name="object 26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011634" y="2891514"/>
              <a:ext cx="168089" cy="118104"/>
            </a:xfrm>
            <a:prstGeom prst="rect">
              <a:avLst/>
            </a:prstGeom>
          </p:spPr>
        </p:pic>
        <p:sp>
          <p:nvSpPr>
            <p:cNvPr id="27" name="object 27" descr=""/>
            <p:cNvSpPr/>
            <p:nvPr/>
          </p:nvSpPr>
          <p:spPr>
            <a:xfrm>
              <a:off x="4225069" y="263325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8" name="object 2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011090" y="2577961"/>
              <a:ext cx="168633" cy="118104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4225069" y="2319534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012587" y="2264408"/>
              <a:ext cx="167135" cy="118103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4225069" y="2006148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011484" y="1950855"/>
              <a:ext cx="168239" cy="11810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225069" y="1692595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011634" y="1637469"/>
              <a:ext cx="168089" cy="117937"/>
            </a:xfrm>
            <a:prstGeom prst="rect">
              <a:avLst/>
            </a:prstGeom>
          </p:spPr>
        </p:pic>
        <p:sp>
          <p:nvSpPr>
            <p:cNvPr id="35" name="object 35" descr=""/>
            <p:cNvSpPr/>
            <p:nvPr/>
          </p:nvSpPr>
          <p:spPr>
            <a:xfrm>
              <a:off x="4225069" y="1379209"/>
              <a:ext cx="67310" cy="0"/>
            </a:xfrm>
            <a:custGeom>
              <a:avLst/>
              <a:gdLst/>
              <a:ahLst/>
              <a:cxnLst/>
              <a:rect l="l" t="t" r="r" b="b"/>
              <a:pathLst>
                <a:path w="67310" h="0">
                  <a:moveTo>
                    <a:pt x="66814" y="0"/>
                  </a:moveTo>
                  <a:lnTo>
                    <a:pt x="0" y="0"/>
                  </a:lnTo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930239" y="1323916"/>
              <a:ext cx="249784" cy="118104"/>
            </a:xfrm>
            <a:prstGeom prst="rect">
              <a:avLst/>
            </a:prstGeom>
          </p:spPr>
        </p:pic>
        <p:pic>
          <p:nvPicPr>
            <p:cNvPr id="37" name="object 37" descr="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458293" y="2060106"/>
              <a:ext cx="119683" cy="1762711"/>
            </a:xfrm>
            <a:prstGeom prst="rect">
              <a:avLst/>
            </a:prstGeom>
          </p:spPr>
        </p:pic>
        <p:pic>
          <p:nvPicPr>
            <p:cNvPr id="38" name="object 38" descr="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625429" y="1946846"/>
              <a:ext cx="151735" cy="2002429"/>
            </a:xfrm>
            <a:prstGeom prst="rect">
              <a:avLst/>
            </a:prstGeom>
          </p:spPr>
        </p:pic>
        <p:pic>
          <p:nvPicPr>
            <p:cNvPr id="39" name="object 39" descr="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4275914" y="5586582"/>
              <a:ext cx="249768" cy="116100"/>
            </a:xfrm>
            <a:prstGeom prst="rect">
              <a:avLst/>
            </a:prstGeom>
          </p:spPr>
        </p:pic>
        <p:pic>
          <p:nvPicPr>
            <p:cNvPr id="40" name="object 40" descr="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032975" y="5586582"/>
              <a:ext cx="248965" cy="118071"/>
            </a:xfrm>
            <a:prstGeom prst="rect">
              <a:avLst/>
            </a:prstGeom>
          </p:spPr>
        </p:pic>
        <p:pic>
          <p:nvPicPr>
            <p:cNvPr id="41" name="object 41" descr="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5790070" y="5586582"/>
              <a:ext cx="250135" cy="118071"/>
            </a:xfrm>
            <a:prstGeom prst="rect">
              <a:avLst/>
            </a:prstGeom>
          </p:spPr>
        </p:pic>
        <p:pic>
          <p:nvPicPr>
            <p:cNvPr id="42" name="object 42" descr="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6547165" y="5586582"/>
              <a:ext cx="227897" cy="116100"/>
            </a:xfrm>
            <a:prstGeom prst="rect">
              <a:avLst/>
            </a:prstGeom>
          </p:spPr>
        </p:pic>
        <p:pic>
          <p:nvPicPr>
            <p:cNvPr id="43" name="object 43" descr="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7339538" y="5586582"/>
              <a:ext cx="146136" cy="118071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8096204" y="5586582"/>
              <a:ext cx="168969" cy="118154"/>
            </a:xfrm>
            <a:prstGeom prst="rect">
              <a:avLst/>
            </a:prstGeom>
          </p:spPr>
        </p:pic>
        <p:pic>
          <p:nvPicPr>
            <p:cNvPr id="45" name="object 45" descr="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8851888" y="5586582"/>
              <a:ext cx="171215" cy="118071"/>
            </a:xfrm>
            <a:prstGeom prst="rect">
              <a:avLst/>
            </a:prstGeom>
          </p:spPr>
        </p:pic>
        <p:sp>
          <p:nvSpPr>
            <p:cNvPr id="46" name="object 46" descr=""/>
            <p:cNvSpPr/>
            <p:nvPr/>
          </p:nvSpPr>
          <p:spPr>
            <a:xfrm>
              <a:off x="3111296" y="5585079"/>
              <a:ext cx="1048385" cy="151765"/>
            </a:xfrm>
            <a:custGeom>
              <a:avLst/>
              <a:gdLst/>
              <a:ahLst/>
              <a:cxnLst/>
              <a:rect l="l" t="t" r="r" b="b"/>
              <a:pathLst>
                <a:path w="1048385" h="151764">
                  <a:moveTo>
                    <a:pt x="0" y="11911"/>
                  </a:moveTo>
                  <a:lnTo>
                    <a:pt x="0" y="26110"/>
                  </a:lnTo>
                  <a:lnTo>
                    <a:pt x="60712" y="50967"/>
                  </a:lnTo>
                  <a:lnTo>
                    <a:pt x="0" y="76125"/>
                  </a:lnTo>
                  <a:lnTo>
                    <a:pt x="0" y="90240"/>
                  </a:lnTo>
                  <a:lnTo>
                    <a:pt x="76663" y="57515"/>
                  </a:lnTo>
                  <a:lnTo>
                    <a:pt x="76663" y="44252"/>
                  </a:lnTo>
                  <a:lnTo>
                    <a:pt x="0" y="11911"/>
                  </a:lnTo>
                  <a:close/>
                </a:path>
                <a:path w="1048385" h="151764">
                  <a:moveTo>
                    <a:pt x="76495" y="96070"/>
                  </a:moveTo>
                  <a:lnTo>
                    <a:pt x="83" y="96070"/>
                  </a:lnTo>
                  <a:lnTo>
                    <a:pt x="83" y="109251"/>
                  </a:lnTo>
                  <a:lnTo>
                    <a:pt x="76495" y="109251"/>
                  </a:lnTo>
                  <a:lnTo>
                    <a:pt x="76495" y="96070"/>
                  </a:lnTo>
                  <a:close/>
                </a:path>
                <a:path w="1048385" h="151764">
                  <a:moveTo>
                    <a:pt x="151820" y="89923"/>
                  </a:moveTo>
                  <a:lnTo>
                    <a:pt x="137608" y="89923"/>
                  </a:lnTo>
                  <a:lnTo>
                    <a:pt x="137608" y="117603"/>
                  </a:lnTo>
                  <a:lnTo>
                    <a:pt x="151820" y="117603"/>
                  </a:lnTo>
                  <a:lnTo>
                    <a:pt x="151820" y="89923"/>
                  </a:lnTo>
                  <a:close/>
                </a:path>
                <a:path w="1048385" h="151764">
                  <a:moveTo>
                    <a:pt x="151820" y="1988"/>
                  </a:moveTo>
                  <a:lnTo>
                    <a:pt x="140216" y="1988"/>
                  </a:lnTo>
                  <a:lnTo>
                    <a:pt x="87397" y="76910"/>
                  </a:lnTo>
                  <a:lnTo>
                    <a:pt x="87397" y="89923"/>
                  </a:lnTo>
                  <a:lnTo>
                    <a:pt x="167454" y="89923"/>
                  </a:lnTo>
                  <a:lnTo>
                    <a:pt x="167454" y="76910"/>
                  </a:lnTo>
                  <a:lnTo>
                    <a:pt x="101375" y="76910"/>
                  </a:lnTo>
                  <a:lnTo>
                    <a:pt x="137608" y="24774"/>
                  </a:lnTo>
                  <a:lnTo>
                    <a:pt x="151820" y="24774"/>
                  </a:lnTo>
                  <a:lnTo>
                    <a:pt x="151820" y="1988"/>
                  </a:lnTo>
                  <a:close/>
                </a:path>
                <a:path w="1048385" h="151764">
                  <a:moveTo>
                    <a:pt x="151820" y="24774"/>
                  </a:moveTo>
                  <a:lnTo>
                    <a:pt x="137608" y="24774"/>
                  </a:lnTo>
                  <a:lnTo>
                    <a:pt x="137608" y="76910"/>
                  </a:lnTo>
                  <a:lnTo>
                    <a:pt x="151820" y="76910"/>
                  </a:lnTo>
                  <a:lnTo>
                    <a:pt x="151820" y="24774"/>
                  </a:lnTo>
                  <a:close/>
                </a:path>
                <a:path w="1048385" h="151764">
                  <a:moveTo>
                    <a:pt x="208819" y="101450"/>
                  </a:moveTo>
                  <a:lnTo>
                    <a:pt x="192634" y="101450"/>
                  </a:lnTo>
                  <a:lnTo>
                    <a:pt x="192634" y="117603"/>
                  </a:lnTo>
                  <a:lnTo>
                    <a:pt x="208819" y="117603"/>
                  </a:lnTo>
                  <a:lnTo>
                    <a:pt x="208819" y="101450"/>
                  </a:lnTo>
                  <a:close/>
                </a:path>
                <a:path w="1048385" h="151764">
                  <a:moveTo>
                    <a:pt x="306783" y="3475"/>
                  </a:moveTo>
                  <a:lnTo>
                    <a:pt x="231860" y="3475"/>
                  </a:lnTo>
                  <a:lnTo>
                    <a:pt x="231860" y="17123"/>
                  </a:lnTo>
                  <a:lnTo>
                    <a:pt x="288559" y="17123"/>
                  </a:lnTo>
                  <a:lnTo>
                    <a:pt x="283222" y="23628"/>
                  </a:lnTo>
                  <a:lnTo>
                    <a:pt x="263629" y="56433"/>
                  </a:lnTo>
                  <a:lnTo>
                    <a:pt x="251158" y="93950"/>
                  </a:lnTo>
                  <a:lnTo>
                    <a:pt x="248046" y="117603"/>
                  </a:lnTo>
                  <a:lnTo>
                    <a:pt x="262658" y="117603"/>
                  </a:lnTo>
                  <a:lnTo>
                    <a:pt x="263442" y="109143"/>
                  </a:lnTo>
                  <a:lnTo>
                    <a:pt x="264613" y="101028"/>
                  </a:lnTo>
                  <a:lnTo>
                    <a:pt x="279761" y="55569"/>
                  </a:lnTo>
                  <a:lnTo>
                    <a:pt x="301276" y="20878"/>
                  </a:lnTo>
                  <a:lnTo>
                    <a:pt x="306783" y="14517"/>
                  </a:lnTo>
                  <a:lnTo>
                    <a:pt x="306783" y="3475"/>
                  </a:lnTo>
                  <a:close/>
                </a:path>
                <a:path w="1048385" h="151764">
                  <a:moveTo>
                    <a:pt x="425848" y="0"/>
                  </a:moveTo>
                  <a:lnTo>
                    <a:pt x="414312" y="0"/>
                  </a:lnTo>
                  <a:lnTo>
                    <a:pt x="350992" y="121863"/>
                  </a:lnTo>
                  <a:lnTo>
                    <a:pt x="362764" y="121863"/>
                  </a:lnTo>
                  <a:lnTo>
                    <a:pt x="425848" y="0"/>
                  </a:lnTo>
                  <a:close/>
                </a:path>
                <a:path w="1048385" h="151764">
                  <a:moveTo>
                    <a:pt x="432704" y="60739"/>
                  </a:moveTo>
                  <a:lnTo>
                    <a:pt x="417506" y="60739"/>
                  </a:lnTo>
                  <a:lnTo>
                    <a:pt x="411453" y="63613"/>
                  </a:lnTo>
                  <a:lnTo>
                    <a:pt x="403125" y="75139"/>
                  </a:lnTo>
                  <a:lnTo>
                    <a:pt x="401053" y="82172"/>
                  </a:lnTo>
                  <a:lnTo>
                    <a:pt x="401107" y="101132"/>
                  </a:lnTo>
                  <a:lnTo>
                    <a:pt x="403377" y="108783"/>
                  </a:lnTo>
                  <a:lnTo>
                    <a:pt x="412690" y="119257"/>
                  </a:lnTo>
                  <a:lnTo>
                    <a:pt x="418525" y="121863"/>
                  </a:lnTo>
                  <a:lnTo>
                    <a:pt x="432638" y="121863"/>
                  </a:lnTo>
                  <a:lnTo>
                    <a:pt x="438590" y="119224"/>
                  </a:lnTo>
                  <a:lnTo>
                    <a:pt x="445097" y="112091"/>
                  </a:lnTo>
                  <a:lnTo>
                    <a:pt x="422287" y="112091"/>
                  </a:lnTo>
                  <a:lnTo>
                    <a:pt x="419361" y="110570"/>
                  </a:lnTo>
                  <a:lnTo>
                    <a:pt x="414629" y="104473"/>
                  </a:lnTo>
                  <a:lnTo>
                    <a:pt x="413443" y="99261"/>
                  </a:lnTo>
                  <a:lnTo>
                    <a:pt x="413530" y="83325"/>
                  </a:lnTo>
                  <a:lnTo>
                    <a:pt x="414613" y="78146"/>
                  </a:lnTo>
                  <a:lnTo>
                    <a:pt x="419295" y="72049"/>
                  </a:lnTo>
                  <a:lnTo>
                    <a:pt x="422254" y="70529"/>
                  </a:lnTo>
                  <a:lnTo>
                    <a:pt x="445349" y="70529"/>
                  </a:lnTo>
                  <a:lnTo>
                    <a:pt x="438724" y="63329"/>
                  </a:lnTo>
                  <a:lnTo>
                    <a:pt x="432704" y="60739"/>
                  </a:lnTo>
                  <a:close/>
                </a:path>
                <a:path w="1048385" h="151764">
                  <a:moveTo>
                    <a:pt x="445349" y="70529"/>
                  </a:moveTo>
                  <a:lnTo>
                    <a:pt x="429360" y="70529"/>
                  </a:lnTo>
                  <a:lnTo>
                    <a:pt x="432333" y="72049"/>
                  </a:lnTo>
                  <a:lnTo>
                    <a:pt x="437051" y="78079"/>
                  </a:lnTo>
                  <a:lnTo>
                    <a:pt x="438238" y="83325"/>
                  </a:lnTo>
                  <a:lnTo>
                    <a:pt x="438161" y="99261"/>
                  </a:lnTo>
                  <a:lnTo>
                    <a:pt x="437069" y="104473"/>
                  </a:lnTo>
                  <a:lnTo>
                    <a:pt x="432386" y="110570"/>
                  </a:lnTo>
                  <a:lnTo>
                    <a:pt x="429394" y="112091"/>
                  </a:lnTo>
                  <a:lnTo>
                    <a:pt x="445097" y="112091"/>
                  </a:lnTo>
                  <a:lnTo>
                    <a:pt x="448221" y="108666"/>
                  </a:lnTo>
                  <a:lnTo>
                    <a:pt x="450629" y="101132"/>
                  </a:lnTo>
                  <a:lnTo>
                    <a:pt x="450629" y="81303"/>
                  </a:lnTo>
                  <a:lnTo>
                    <a:pt x="448254" y="73686"/>
                  </a:lnTo>
                  <a:lnTo>
                    <a:pt x="445349" y="70529"/>
                  </a:lnTo>
                  <a:close/>
                </a:path>
                <a:path w="1048385" h="151764">
                  <a:moveTo>
                    <a:pt x="357780" y="0"/>
                  </a:moveTo>
                  <a:lnTo>
                    <a:pt x="342632" y="0"/>
                  </a:lnTo>
                  <a:lnTo>
                    <a:pt x="336613" y="2907"/>
                  </a:lnTo>
                  <a:lnTo>
                    <a:pt x="328286" y="14467"/>
                  </a:lnTo>
                  <a:lnTo>
                    <a:pt x="326213" y="21483"/>
                  </a:lnTo>
                  <a:lnTo>
                    <a:pt x="326252" y="40393"/>
                  </a:lnTo>
                  <a:lnTo>
                    <a:pt x="328537" y="48127"/>
                  </a:lnTo>
                  <a:lnTo>
                    <a:pt x="337850" y="58534"/>
                  </a:lnTo>
                  <a:lnTo>
                    <a:pt x="343686" y="61140"/>
                  </a:lnTo>
                  <a:lnTo>
                    <a:pt x="357731" y="61140"/>
                  </a:lnTo>
                  <a:lnTo>
                    <a:pt x="363667" y="58501"/>
                  </a:lnTo>
                  <a:lnTo>
                    <a:pt x="370178" y="51351"/>
                  </a:lnTo>
                  <a:lnTo>
                    <a:pt x="347447" y="51351"/>
                  </a:lnTo>
                  <a:lnTo>
                    <a:pt x="344508" y="49831"/>
                  </a:lnTo>
                  <a:lnTo>
                    <a:pt x="339789" y="43801"/>
                  </a:lnTo>
                  <a:lnTo>
                    <a:pt x="338603" y="38572"/>
                  </a:lnTo>
                  <a:lnTo>
                    <a:pt x="338694" y="22585"/>
                  </a:lnTo>
                  <a:lnTo>
                    <a:pt x="339773" y="17407"/>
                  </a:lnTo>
                  <a:lnTo>
                    <a:pt x="344454" y="11309"/>
                  </a:lnTo>
                  <a:lnTo>
                    <a:pt x="347398" y="9789"/>
                  </a:lnTo>
                  <a:lnTo>
                    <a:pt x="370410" y="9789"/>
                  </a:lnTo>
                  <a:lnTo>
                    <a:pt x="363800" y="2606"/>
                  </a:lnTo>
                  <a:lnTo>
                    <a:pt x="357780" y="0"/>
                  </a:lnTo>
                  <a:close/>
                </a:path>
                <a:path w="1048385" h="151764">
                  <a:moveTo>
                    <a:pt x="370410" y="9789"/>
                  </a:moveTo>
                  <a:lnTo>
                    <a:pt x="354453" y="9789"/>
                  </a:lnTo>
                  <a:lnTo>
                    <a:pt x="357410" y="11309"/>
                  </a:lnTo>
                  <a:lnTo>
                    <a:pt x="362127" y="17340"/>
                  </a:lnTo>
                  <a:lnTo>
                    <a:pt x="363315" y="22585"/>
                  </a:lnTo>
                  <a:lnTo>
                    <a:pt x="363227" y="38572"/>
                  </a:lnTo>
                  <a:lnTo>
                    <a:pt x="362145" y="43734"/>
                  </a:lnTo>
                  <a:lnTo>
                    <a:pt x="357463" y="49831"/>
                  </a:lnTo>
                  <a:lnTo>
                    <a:pt x="354503" y="51351"/>
                  </a:lnTo>
                  <a:lnTo>
                    <a:pt x="370178" y="51351"/>
                  </a:lnTo>
                  <a:lnTo>
                    <a:pt x="373297" y="47927"/>
                  </a:lnTo>
                  <a:lnTo>
                    <a:pt x="375705" y="40393"/>
                  </a:lnTo>
                  <a:lnTo>
                    <a:pt x="375705" y="20564"/>
                  </a:lnTo>
                  <a:lnTo>
                    <a:pt x="373330" y="12963"/>
                  </a:lnTo>
                  <a:lnTo>
                    <a:pt x="370410" y="9789"/>
                  </a:lnTo>
                  <a:close/>
                </a:path>
                <a:path w="1048385" h="151764">
                  <a:moveTo>
                    <a:pt x="564812" y="31957"/>
                  </a:moveTo>
                  <a:lnTo>
                    <a:pt x="548492" y="31957"/>
                  </a:lnTo>
                  <a:lnTo>
                    <a:pt x="541821" y="33644"/>
                  </a:lnTo>
                  <a:lnTo>
                    <a:pt x="529565" y="40426"/>
                  </a:lnTo>
                  <a:lnTo>
                    <a:pt x="525000" y="45521"/>
                  </a:lnTo>
                  <a:lnTo>
                    <a:pt x="518998" y="59086"/>
                  </a:lnTo>
                  <a:lnTo>
                    <a:pt x="517493" y="67004"/>
                  </a:lnTo>
                  <a:lnTo>
                    <a:pt x="517493" y="76041"/>
                  </a:lnTo>
                  <a:lnTo>
                    <a:pt x="533612" y="113179"/>
                  </a:lnTo>
                  <a:lnTo>
                    <a:pt x="555632" y="119508"/>
                  </a:lnTo>
                  <a:lnTo>
                    <a:pt x="564794" y="119508"/>
                  </a:lnTo>
                  <a:lnTo>
                    <a:pt x="572519" y="116785"/>
                  </a:lnTo>
                  <a:lnTo>
                    <a:pt x="578806" y="111339"/>
                  </a:lnTo>
                  <a:lnTo>
                    <a:pt x="582152" y="107831"/>
                  </a:lnTo>
                  <a:lnTo>
                    <a:pt x="548525" y="107831"/>
                  </a:lnTo>
                  <a:lnTo>
                    <a:pt x="542891" y="105275"/>
                  </a:lnTo>
                  <a:lnTo>
                    <a:pt x="534263" y="95085"/>
                  </a:lnTo>
                  <a:lnTo>
                    <a:pt x="532115" y="86933"/>
                  </a:lnTo>
                  <a:lnTo>
                    <a:pt x="532107" y="64548"/>
                  </a:lnTo>
                  <a:lnTo>
                    <a:pt x="534347" y="56446"/>
                  </a:lnTo>
                  <a:lnTo>
                    <a:pt x="543292" y="46189"/>
                  </a:lnTo>
                  <a:lnTo>
                    <a:pt x="549111" y="43634"/>
                  </a:lnTo>
                  <a:lnTo>
                    <a:pt x="583943" y="43634"/>
                  </a:lnTo>
                  <a:lnTo>
                    <a:pt x="583839" y="43450"/>
                  </a:lnTo>
                  <a:lnTo>
                    <a:pt x="572268" y="34245"/>
                  </a:lnTo>
                  <a:lnTo>
                    <a:pt x="564812" y="31957"/>
                  </a:lnTo>
                  <a:close/>
                </a:path>
                <a:path w="1048385" h="151764">
                  <a:moveTo>
                    <a:pt x="576549" y="86933"/>
                  </a:moveTo>
                  <a:lnTo>
                    <a:pt x="575546" y="94032"/>
                  </a:lnTo>
                  <a:lnTo>
                    <a:pt x="573189" y="99278"/>
                  </a:lnTo>
                  <a:lnTo>
                    <a:pt x="565715" y="106127"/>
                  </a:lnTo>
                  <a:lnTo>
                    <a:pt x="561049" y="107831"/>
                  </a:lnTo>
                  <a:lnTo>
                    <a:pt x="582152" y="107831"/>
                  </a:lnTo>
                  <a:lnTo>
                    <a:pt x="583075" y="106863"/>
                  </a:lnTo>
                  <a:lnTo>
                    <a:pt x="586453" y="101604"/>
                  </a:lnTo>
                  <a:lnTo>
                    <a:pt x="588937" y="95562"/>
                  </a:lnTo>
                  <a:lnTo>
                    <a:pt x="590527" y="88737"/>
                  </a:lnTo>
                  <a:lnTo>
                    <a:pt x="576549" y="86933"/>
                  </a:lnTo>
                  <a:close/>
                </a:path>
                <a:path w="1048385" h="151764">
                  <a:moveTo>
                    <a:pt x="583943" y="43634"/>
                  </a:moveTo>
                  <a:lnTo>
                    <a:pt x="560999" y="43634"/>
                  </a:lnTo>
                  <a:lnTo>
                    <a:pt x="565045" y="45053"/>
                  </a:lnTo>
                  <a:lnTo>
                    <a:pt x="571717" y="50733"/>
                  </a:lnTo>
                  <a:lnTo>
                    <a:pt x="574057" y="54960"/>
                  </a:lnTo>
                  <a:lnTo>
                    <a:pt x="575362" y="60589"/>
                  </a:lnTo>
                  <a:lnTo>
                    <a:pt x="589189" y="58451"/>
                  </a:lnTo>
                  <a:lnTo>
                    <a:pt x="587551" y="49981"/>
                  </a:lnTo>
                  <a:lnTo>
                    <a:pt x="583943" y="43634"/>
                  </a:lnTo>
                  <a:close/>
                </a:path>
                <a:path w="1048385" h="151764">
                  <a:moveTo>
                    <a:pt x="619337" y="1988"/>
                  </a:moveTo>
                  <a:lnTo>
                    <a:pt x="605124" y="1988"/>
                  </a:lnTo>
                  <a:lnTo>
                    <a:pt x="605124" y="117603"/>
                  </a:lnTo>
                  <a:lnTo>
                    <a:pt x="619337" y="117603"/>
                  </a:lnTo>
                  <a:lnTo>
                    <a:pt x="619337" y="65216"/>
                  </a:lnTo>
                  <a:lnTo>
                    <a:pt x="620121" y="60054"/>
                  </a:lnTo>
                  <a:lnTo>
                    <a:pt x="623282" y="52587"/>
                  </a:lnTo>
                  <a:lnTo>
                    <a:pt x="625941" y="49631"/>
                  </a:lnTo>
                  <a:lnTo>
                    <a:pt x="633347" y="45271"/>
                  </a:lnTo>
                  <a:lnTo>
                    <a:pt x="637311" y="44185"/>
                  </a:lnTo>
                  <a:lnTo>
                    <a:pt x="669736" y="44185"/>
                  </a:lnTo>
                  <a:lnTo>
                    <a:pt x="669406" y="43466"/>
                  </a:lnTo>
                  <a:lnTo>
                    <a:pt x="619337" y="43466"/>
                  </a:lnTo>
                  <a:lnTo>
                    <a:pt x="619337" y="1988"/>
                  </a:lnTo>
                  <a:close/>
                </a:path>
                <a:path w="1048385" h="151764">
                  <a:moveTo>
                    <a:pt x="669736" y="44185"/>
                  </a:moveTo>
                  <a:lnTo>
                    <a:pt x="647158" y="44185"/>
                  </a:lnTo>
                  <a:lnTo>
                    <a:pt x="651506" y="45788"/>
                  </a:lnTo>
                  <a:lnTo>
                    <a:pt x="657675" y="52270"/>
                  </a:lnTo>
                  <a:lnTo>
                    <a:pt x="659213" y="57432"/>
                  </a:lnTo>
                  <a:lnTo>
                    <a:pt x="659213" y="117603"/>
                  </a:lnTo>
                  <a:lnTo>
                    <a:pt x="673426" y="117603"/>
                  </a:lnTo>
                  <a:lnTo>
                    <a:pt x="673426" y="56329"/>
                  </a:lnTo>
                  <a:lnTo>
                    <a:pt x="672439" y="50065"/>
                  </a:lnTo>
                  <a:lnTo>
                    <a:pt x="669736" y="44185"/>
                  </a:lnTo>
                  <a:close/>
                </a:path>
                <a:path w="1048385" h="151764">
                  <a:moveTo>
                    <a:pt x="650654" y="31957"/>
                  </a:moveTo>
                  <a:lnTo>
                    <a:pt x="644450" y="31957"/>
                  </a:lnTo>
                  <a:lnTo>
                    <a:pt x="637192" y="32677"/>
                  </a:lnTo>
                  <a:lnTo>
                    <a:pt x="630589" y="34836"/>
                  </a:lnTo>
                  <a:lnTo>
                    <a:pt x="624638" y="38433"/>
                  </a:lnTo>
                  <a:lnTo>
                    <a:pt x="619337" y="43466"/>
                  </a:lnTo>
                  <a:lnTo>
                    <a:pt x="669406" y="43466"/>
                  </a:lnTo>
                  <a:lnTo>
                    <a:pt x="668477" y="41445"/>
                  </a:lnTo>
                  <a:lnTo>
                    <a:pt x="665217" y="38071"/>
                  </a:lnTo>
                  <a:lnTo>
                    <a:pt x="656054" y="33176"/>
                  </a:lnTo>
                  <a:lnTo>
                    <a:pt x="650654" y="31957"/>
                  </a:lnTo>
                  <a:close/>
                </a:path>
                <a:path w="1048385" h="151764">
                  <a:moveTo>
                    <a:pt x="762742" y="43700"/>
                  </a:moveTo>
                  <a:lnTo>
                    <a:pt x="738284" y="43700"/>
                  </a:lnTo>
                  <a:lnTo>
                    <a:pt x="743685" y="45304"/>
                  </a:lnTo>
                  <a:lnTo>
                    <a:pt x="750006" y="50883"/>
                  </a:lnTo>
                  <a:lnTo>
                    <a:pt x="751343" y="54960"/>
                  </a:lnTo>
                  <a:lnTo>
                    <a:pt x="751259" y="64448"/>
                  </a:lnTo>
                  <a:lnTo>
                    <a:pt x="746628" y="65816"/>
                  </a:lnTo>
                  <a:lnTo>
                    <a:pt x="740861" y="67089"/>
                  </a:lnTo>
                  <a:lnTo>
                    <a:pt x="733956" y="68265"/>
                  </a:lnTo>
                  <a:lnTo>
                    <a:pt x="725911" y="69343"/>
                  </a:lnTo>
                  <a:lnTo>
                    <a:pt x="720293" y="70027"/>
                  </a:lnTo>
                  <a:lnTo>
                    <a:pt x="716080" y="70729"/>
                  </a:lnTo>
                  <a:lnTo>
                    <a:pt x="692922" y="91426"/>
                  </a:lnTo>
                  <a:lnTo>
                    <a:pt x="692922" y="102519"/>
                  </a:lnTo>
                  <a:lnTo>
                    <a:pt x="695397" y="108265"/>
                  </a:lnTo>
                  <a:lnTo>
                    <a:pt x="705295" y="117252"/>
                  </a:lnTo>
                  <a:lnTo>
                    <a:pt x="712368" y="119508"/>
                  </a:lnTo>
                  <a:lnTo>
                    <a:pt x="727148" y="119508"/>
                  </a:lnTo>
                  <a:lnTo>
                    <a:pt x="732382" y="118589"/>
                  </a:lnTo>
                  <a:lnTo>
                    <a:pt x="742113" y="114897"/>
                  </a:lnTo>
                  <a:lnTo>
                    <a:pt x="747180" y="111740"/>
                  </a:lnTo>
                  <a:lnTo>
                    <a:pt x="751145" y="108382"/>
                  </a:lnTo>
                  <a:lnTo>
                    <a:pt x="719441" y="108382"/>
                  </a:lnTo>
                  <a:lnTo>
                    <a:pt x="715243" y="107112"/>
                  </a:lnTo>
                  <a:lnTo>
                    <a:pt x="709508" y="102068"/>
                  </a:lnTo>
                  <a:lnTo>
                    <a:pt x="708169" y="99127"/>
                  </a:lnTo>
                  <a:lnTo>
                    <a:pt x="708070" y="92663"/>
                  </a:lnTo>
                  <a:lnTo>
                    <a:pt x="708740" y="90407"/>
                  </a:lnTo>
                  <a:lnTo>
                    <a:pt x="738367" y="79466"/>
                  </a:lnTo>
                  <a:lnTo>
                    <a:pt x="746109" y="77678"/>
                  </a:lnTo>
                  <a:lnTo>
                    <a:pt x="751259" y="75573"/>
                  </a:lnTo>
                  <a:lnTo>
                    <a:pt x="765622" y="75573"/>
                  </a:lnTo>
                  <a:lnTo>
                    <a:pt x="765498" y="54960"/>
                  </a:lnTo>
                  <a:lnTo>
                    <a:pt x="765388" y="52905"/>
                  </a:lnTo>
                  <a:lnTo>
                    <a:pt x="764919" y="50483"/>
                  </a:lnTo>
                  <a:lnTo>
                    <a:pt x="764084" y="46590"/>
                  </a:lnTo>
                  <a:lnTo>
                    <a:pt x="762742" y="43700"/>
                  </a:lnTo>
                  <a:close/>
                </a:path>
                <a:path w="1048385" h="151764">
                  <a:moveTo>
                    <a:pt x="766494" y="107280"/>
                  </a:moveTo>
                  <a:lnTo>
                    <a:pt x="752447" y="107280"/>
                  </a:lnTo>
                  <a:lnTo>
                    <a:pt x="752864" y="111222"/>
                  </a:lnTo>
                  <a:lnTo>
                    <a:pt x="753817" y="114663"/>
                  </a:lnTo>
                  <a:lnTo>
                    <a:pt x="755289" y="117603"/>
                  </a:lnTo>
                  <a:lnTo>
                    <a:pt x="770136" y="117603"/>
                  </a:lnTo>
                  <a:lnTo>
                    <a:pt x="768347" y="114396"/>
                  </a:lnTo>
                  <a:lnTo>
                    <a:pt x="767143" y="111055"/>
                  </a:lnTo>
                  <a:lnTo>
                    <a:pt x="766494" y="107280"/>
                  </a:lnTo>
                  <a:close/>
                </a:path>
                <a:path w="1048385" h="151764">
                  <a:moveTo>
                    <a:pt x="765622" y="75573"/>
                  </a:moveTo>
                  <a:lnTo>
                    <a:pt x="751259" y="75573"/>
                  </a:lnTo>
                  <a:lnTo>
                    <a:pt x="751153" y="87685"/>
                  </a:lnTo>
                  <a:lnTo>
                    <a:pt x="750489" y="91761"/>
                  </a:lnTo>
                  <a:lnTo>
                    <a:pt x="746979" y="99127"/>
                  </a:lnTo>
                  <a:lnTo>
                    <a:pt x="743835" y="102402"/>
                  </a:lnTo>
                  <a:lnTo>
                    <a:pt x="735308" y="107179"/>
                  </a:lnTo>
                  <a:lnTo>
                    <a:pt x="730443" y="108382"/>
                  </a:lnTo>
                  <a:lnTo>
                    <a:pt x="751145" y="108382"/>
                  </a:lnTo>
                  <a:lnTo>
                    <a:pt x="752447" y="107280"/>
                  </a:lnTo>
                  <a:lnTo>
                    <a:pt x="766494" y="107280"/>
                  </a:lnTo>
                  <a:lnTo>
                    <a:pt x="765939" y="104055"/>
                  </a:lnTo>
                  <a:lnTo>
                    <a:pt x="765743" y="98910"/>
                  </a:lnTo>
                  <a:lnTo>
                    <a:pt x="765622" y="75573"/>
                  </a:lnTo>
                  <a:close/>
                </a:path>
                <a:path w="1048385" h="151764">
                  <a:moveTo>
                    <a:pt x="740341" y="31957"/>
                  </a:moveTo>
                  <a:lnTo>
                    <a:pt x="725978" y="31957"/>
                  </a:lnTo>
                  <a:lnTo>
                    <a:pt x="719625" y="32942"/>
                  </a:lnTo>
                  <a:lnTo>
                    <a:pt x="695363" y="57749"/>
                  </a:lnTo>
                  <a:lnTo>
                    <a:pt x="709258" y="59637"/>
                  </a:lnTo>
                  <a:lnTo>
                    <a:pt x="710779" y="53690"/>
                  </a:lnTo>
                  <a:lnTo>
                    <a:pt x="713136" y="49547"/>
                  </a:lnTo>
                  <a:lnTo>
                    <a:pt x="719508" y="44870"/>
                  </a:lnTo>
                  <a:lnTo>
                    <a:pt x="724439" y="43700"/>
                  </a:lnTo>
                  <a:lnTo>
                    <a:pt x="762742" y="43700"/>
                  </a:lnTo>
                  <a:lnTo>
                    <a:pt x="762595" y="43383"/>
                  </a:lnTo>
                  <a:lnTo>
                    <a:pt x="758399" y="38271"/>
                  </a:lnTo>
                  <a:lnTo>
                    <a:pt x="755105" y="36166"/>
                  </a:lnTo>
                  <a:lnTo>
                    <a:pt x="746159" y="32792"/>
                  </a:lnTo>
                  <a:lnTo>
                    <a:pt x="740341" y="31957"/>
                  </a:lnTo>
                  <a:close/>
                </a:path>
                <a:path w="1048385" h="151764">
                  <a:moveTo>
                    <a:pt x="803126" y="33844"/>
                  </a:moveTo>
                  <a:lnTo>
                    <a:pt x="790334" y="33844"/>
                  </a:lnTo>
                  <a:lnTo>
                    <a:pt x="790334" y="117603"/>
                  </a:lnTo>
                  <a:lnTo>
                    <a:pt x="804547" y="117603"/>
                  </a:lnTo>
                  <a:lnTo>
                    <a:pt x="804628" y="60873"/>
                  </a:lnTo>
                  <a:lnTo>
                    <a:pt x="806753" y="53857"/>
                  </a:lnTo>
                  <a:lnTo>
                    <a:pt x="815531" y="46173"/>
                  </a:lnTo>
                  <a:lnTo>
                    <a:pt x="816669" y="45755"/>
                  </a:lnTo>
                  <a:lnTo>
                    <a:pt x="803126" y="45755"/>
                  </a:lnTo>
                  <a:lnTo>
                    <a:pt x="803126" y="33844"/>
                  </a:lnTo>
                  <a:close/>
                </a:path>
                <a:path w="1048385" h="151764">
                  <a:moveTo>
                    <a:pt x="855002" y="44252"/>
                  </a:moveTo>
                  <a:lnTo>
                    <a:pt x="830597" y="44252"/>
                  </a:lnTo>
                  <a:lnTo>
                    <a:pt x="833907" y="45104"/>
                  </a:lnTo>
                  <a:lnTo>
                    <a:pt x="839542" y="48528"/>
                  </a:lnTo>
                  <a:lnTo>
                    <a:pt x="841499" y="50817"/>
                  </a:lnTo>
                  <a:lnTo>
                    <a:pt x="843705" y="56546"/>
                  </a:lnTo>
                  <a:lnTo>
                    <a:pt x="844257" y="60873"/>
                  </a:lnTo>
                  <a:lnTo>
                    <a:pt x="844257" y="117603"/>
                  </a:lnTo>
                  <a:lnTo>
                    <a:pt x="858470" y="117603"/>
                  </a:lnTo>
                  <a:lnTo>
                    <a:pt x="858470" y="59537"/>
                  </a:lnTo>
                  <a:lnTo>
                    <a:pt x="858202" y="54926"/>
                  </a:lnTo>
                  <a:lnTo>
                    <a:pt x="857684" y="52303"/>
                  </a:lnTo>
                  <a:lnTo>
                    <a:pt x="856848" y="48261"/>
                  </a:lnTo>
                  <a:lnTo>
                    <a:pt x="855360" y="44753"/>
                  </a:lnTo>
                  <a:lnTo>
                    <a:pt x="855002" y="44252"/>
                  </a:lnTo>
                  <a:close/>
                </a:path>
                <a:path w="1048385" h="151764">
                  <a:moveTo>
                    <a:pt x="834861" y="31957"/>
                  </a:moveTo>
                  <a:lnTo>
                    <a:pt x="829811" y="31957"/>
                  </a:lnTo>
                  <a:lnTo>
                    <a:pt x="821600" y="32818"/>
                  </a:lnTo>
                  <a:lnTo>
                    <a:pt x="814418" y="35404"/>
                  </a:lnTo>
                  <a:lnTo>
                    <a:pt x="808262" y="39716"/>
                  </a:lnTo>
                  <a:lnTo>
                    <a:pt x="803126" y="45755"/>
                  </a:lnTo>
                  <a:lnTo>
                    <a:pt x="816669" y="45755"/>
                  </a:lnTo>
                  <a:lnTo>
                    <a:pt x="820765" y="44252"/>
                  </a:lnTo>
                  <a:lnTo>
                    <a:pt x="855002" y="44252"/>
                  </a:lnTo>
                  <a:lnTo>
                    <a:pt x="851162" y="38873"/>
                  </a:lnTo>
                  <a:lnTo>
                    <a:pt x="847986" y="36484"/>
                  </a:lnTo>
                  <a:lnTo>
                    <a:pt x="839509" y="32859"/>
                  </a:lnTo>
                  <a:lnTo>
                    <a:pt x="834861" y="31957"/>
                  </a:lnTo>
                  <a:close/>
                </a:path>
                <a:path w="1048385" h="151764">
                  <a:moveTo>
                    <a:pt x="880339" y="124552"/>
                  </a:moveTo>
                  <a:lnTo>
                    <a:pt x="880122" y="133590"/>
                  </a:lnTo>
                  <a:lnTo>
                    <a:pt x="883098" y="140372"/>
                  </a:lnTo>
                  <a:lnTo>
                    <a:pt x="895422" y="149359"/>
                  </a:lnTo>
                  <a:lnTo>
                    <a:pt x="903498" y="151598"/>
                  </a:lnTo>
                  <a:lnTo>
                    <a:pt x="921923" y="151598"/>
                  </a:lnTo>
                  <a:lnTo>
                    <a:pt x="929012" y="150028"/>
                  </a:lnTo>
                  <a:lnTo>
                    <a:pt x="940532" y="143713"/>
                  </a:lnTo>
                  <a:lnTo>
                    <a:pt x="944320" y="139854"/>
                  </a:lnTo>
                  <a:lnTo>
                    <a:pt x="907309" y="139854"/>
                  </a:lnTo>
                  <a:lnTo>
                    <a:pt x="902495" y="138535"/>
                  </a:lnTo>
                  <a:lnTo>
                    <a:pt x="896341" y="133957"/>
                  </a:lnTo>
                  <a:lnTo>
                    <a:pt x="894736" y="130867"/>
                  </a:lnTo>
                  <a:lnTo>
                    <a:pt x="894151" y="126607"/>
                  </a:lnTo>
                  <a:lnTo>
                    <a:pt x="880339" y="124552"/>
                  </a:lnTo>
                  <a:close/>
                </a:path>
                <a:path w="1048385" h="151764">
                  <a:moveTo>
                    <a:pt x="951374" y="106645"/>
                  </a:moveTo>
                  <a:lnTo>
                    <a:pt x="936938" y="106645"/>
                  </a:lnTo>
                  <a:lnTo>
                    <a:pt x="936906" y="117603"/>
                  </a:lnTo>
                  <a:lnTo>
                    <a:pt x="936654" y="121980"/>
                  </a:lnTo>
                  <a:lnTo>
                    <a:pt x="920000" y="139854"/>
                  </a:lnTo>
                  <a:lnTo>
                    <a:pt x="944320" y="139854"/>
                  </a:lnTo>
                  <a:lnTo>
                    <a:pt x="951159" y="114492"/>
                  </a:lnTo>
                  <a:lnTo>
                    <a:pt x="951374" y="106645"/>
                  </a:lnTo>
                  <a:close/>
                </a:path>
                <a:path w="1048385" h="151764">
                  <a:moveTo>
                    <a:pt x="913814" y="31957"/>
                  </a:moveTo>
                  <a:lnTo>
                    <a:pt x="906390" y="31957"/>
                  </a:lnTo>
                  <a:lnTo>
                    <a:pt x="899935" y="33794"/>
                  </a:lnTo>
                  <a:lnTo>
                    <a:pt x="888933" y="41161"/>
                  </a:lnTo>
                  <a:lnTo>
                    <a:pt x="884737" y="46373"/>
                  </a:lnTo>
                  <a:lnTo>
                    <a:pt x="878951" y="59887"/>
                  </a:lnTo>
                  <a:lnTo>
                    <a:pt x="877497" y="67254"/>
                  </a:lnTo>
                  <a:lnTo>
                    <a:pt x="877497" y="75256"/>
                  </a:lnTo>
                  <a:lnTo>
                    <a:pt x="892197" y="110598"/>
                  </a:lnTo>
                  <a:lnTo>
                    <a:pt x="913730" y="117603"/>
                  </a:lnTo>
                  <a:lnTo>
                    <a:pt x="920392" y="116920"/>
                  </a:lnTo>
                  <a:lnTo>
                    <a:pt x="926481" y="114868"/>
                  </a:lnTo>
                  <a:lnTo>
                    <a:pt x="931997" y="111444"/>
                  </a:lnTo>
                  <a:lnTo>
                    <a:pt x="936938" y="106645"/>
                  </a:lnTo>
                  <a:lnTo>
                    <a:pt x="951374" y="106645"/>
                  </a:lnTo>
                  <a:lnTo>
                    <a:pt x="951384" y="105860"/>
                  </a:lnTo>
                  <a:lnTo>
                    <a:pt x="908497" y="105860"/>
                  </a:lnTo>
                  <a:lnTo>
                    <a:pt x="903029" y="103337"/>
                  </a:lnTo>
                  <a:lnTo>
                    <a:pt x="894284" y="93231"/>
                  </a:lnTo>
                  <a:lnTo>
                    <a:pt x="892170" y="85429"/>
                  </a:lnTo>
                  <a:lnTo>
                    <a:pt x="892111" y="64131"/>
                  </a:lnTo>
                  <a:lnTo>
                    <a:pt x="894318" y="56530"/>
                  </a:lnTo>
                  <a:lnTo>
                    <a:pt x="903163" y="46273"/>
                  </a:lnTo>
                  <a:lnTo>
                    <a:pt x="908530" y="43700"/>
                  </a:lnTo>
                  <a:lnTo>
                    <a:pt x="938063" y="43700"/>
                  </a:lnTo>
                  <a:lnTo>
                    <a:pt x="933150" y="38694"/>
                  </a:lnTo>
                  <a:lnTo>
                    <a:pt x="927357" y="34951"/>
                  </a:lnTo>
                  <a:lnTo>
                    <a:pt x="920912" y="32705"/>
                  </a:lnTo>
                  <a:lnTo>
                    <a:pt x="913814" y="31957"/>
                  </a:lnTo>
                  <a:close/>
                </a:path>
                <a:path w="1048385" h="151764">
                  <a:moveTo>
                    <a:pt x="938063" y="43700"/>
                  </a:moveTo>
                  <a:lnTo>
                    <a:pt x="921254" y="43700"/>
                  </a:lnTo>
                  <a:lnTo>
                    <a:pt x="926755" y="46306"/>
                  </a:lnTo>
                  <a:lnTo>
                    <a:pt x="935851" y="56714"/>
                  </a:lnTo>
                  <a:lnTo>
                    <a:pt x="938031" y="64131"/>
                  </a:lnTo>
                  <a:lnTo>
                    <a:pt x="938124" y="85429"/>
                  </a:lnTo>
                  <a:lnTo>
                    <a:pt x="935918" y="93297"/>
                  </a:lnTo>
                  <a:lnTo>
                    <a:pt x="927073" y="103354"/>
                  </a:lnTo>
                  <a:lnTo>
                    <a:pt x="921605" y="105860"/>
                  </a:lnTo>
                  <a:lnTo>
                    <a:pt x="951384" y="105860"/>
                  </a:lnTo>
                  <a:lnTo>
                    <a:pt x="951384" y="43934"/>
                  </a:lnTo>
                  <a:lnTo>
                    <a:pt x="938292" y="43934"/>
                  </a:lnTo>
                  <a:lnTo>
                    <a:pt x="938063" y="43700"/>
                  </a:lnTo>
                  <a:close/>
                </a:path>
                <a:path w="1048385" h="151764">
                  <a:moveTo>
                    <a:pt x="951384" y="33844"/>
                  </a:moveTo>
                  <a:lnTo>
                    <a:pt x="938292" y="33844"/>
                  </a:lnTo>
                  <a:lnTo>
                    <a:pt x="938292" y="43934"/>
                  </a:lnTo>
                  <a:lnTo>
                    <a:pt x="951384" y="43934"/>
                  </a:lnTo>
                  <a:lnTo>
                    <a:pt x="951384" y="33844"/>
                  </a:lnTo>
                  <a:close/>
                </a:path>
                <a:path w="1048385" h="151764">
                  <a:moveTo>
                    <a:pt x="1009972" y="31957"/>
                  </a:moveTo>
                  <a:lnTo>
                    <a:pt x="973536" y="57664"/>
                  </a:lnTo>
                  <a:lnTo>
                    <a:pt x="970872" y="75573"/>
                  </a:lnTo>
                  <a:lnTo>
                    <a:pt x="970899" y="77678"/>
                  </a:lnTo>
                  <a:lnTo>
                    <a:pt x="987450" y="113137"/>
                  </a:lnTo>
                  <a:lnTo>
                    <a:pt x="1010758" y="119508"/>
                  </a:lnTo>
                  <a:lnTo>
                    <a:pt x="1020489" y="119508"/>
                  </a:lnTo>
                  <a:lnTo>
                    <a:pt x="1028498" y="117136"/>
                  </a:lnTo>
                  <a:lnTo>
                    <a:pt x="1040822" y="107831"/>
                  </a:lnTo>
                  <a:lnTo>
                    <a:pt x="1003835" y="107831"/>
                  </a:lnTo>
                  <a:lnTo>
                    <a:pt x="998000" y="105392"/>
                  </a:lnTo>
                  <a:lnTo>
                    <a:pt x="988620" y="95603"/>
                  </a:lnTo>
                  <a:lnTo>
                    <a:pt x="986029" y="88553"/>
                  </a:lnTo>
                  <a:lnTo>
                    <a:pt x="985493" y="79349"/>
                  </a:lnTo>
                  <a:lnTo>
                    <a:pt x="1048028" y="79349"/>
                  </a:lnTo>
                  <a:lnTo>
                    <a:pt x="1048094" y="75573"/>
                  </a:lnTo>
                  <a:lnTo>
                    <a:pt x="1047558" y="67689"/>
                  </a:lnTo>
                  <a:lnTo>
                    <a:pt x="986279" y="67689"/>
                  </a:lnTo>
                  <a:lnTo>
                    <a:pt x="986764" y="60372"/>
                  </a:lnTo>
                  <a:lnTo>
                    <a:pt x="989222" y="54542"/>
                  </a:lnTo>
                  <a:lnTo>
                    <a:pt x="998117" y="45805"/>
                  </a:lnTo>
                  <a:lnTo>
                    <a:pt x="1003602" y="43634"/>
                  </a:lnTo>
                  <a:lnTo>
                    <a:pt x="1037629" y="43634"/>
                  </a:lnTo>
                  <a:lnTo>
                    <a:pt x="1037443" y="43383"/>
                  </a:lnTo>
                  <a:lnTo>
                    <a:pt x="1031729" y="38384"/>
                  </a:lnTo>
                  <a:lnTo>
                    <a:pt x="1025244" y="34813"/>
                  </a:lnTo>
                  <a:lnTo>
                    <a:pt x="1017991" y="32671"/>
                  </a:lnTo>
                  <a:lnTo>
                    <a:pt x="1009972" y="31957"/>
                  </a:lnTo>
                  <a:close/>
                </a:path>
                <a:path w="1048385" h="151764">
                  <a:moveTo>
                    <a:pt x="1032945" y="90641"/>
                  </a:moveTo>
                  <a:lnTo>
                    <a:pt x="1030789" y="96622"/>
                  </a:lnTo>
                  <a:lnTo>
                    <a:pt x="1027840" y="101015"/>
                  </a:lnTo>
                  <a:lnTo>
                    <a:pt x="1020489" y="106461"/>
                  </a:lnTo>
                  <a:lnTo>
                    <a:pt x="1016041" y="107831"/>
                  </a:lnTo>
                  <a:lnTo>
                    <a:pt x="1040822" y="107831"/>
                  </a:lnTo>
                  <a:lnTo>
                    <a:pt x="1041021" y="107681"/>
                  </a:lnTo>
                  <a:lnTo>
                    <a:pt x="1045323" y="100998"/>
                  </a:lnTo>
                  <a:lnTo>
                    <a:pt x="1047626" y="92445"/>
                  </a:lnTo>
                  <a:lnTo>
                    <a:pt x="1032945" y="90641"/>
                  </a:lnTo>
                  <a:close/>
                </a:path>
                <a:path w="1048385" h="151764">
                  <a:moveTo>
                    <a:pt x="1037629" y="43634"/>
                  </a:moveTo>
                  <a:lnTo>
                    <a:pt x="1017346" y="43634"/>
                  </a:lnTo>
                  <a:lnTo>
                    <a:pt x="1023214" y="46356"/>
                  </a:lnTo>
                  <a:lnTo>
                    <a:pt x="1027729" y="51836"/>
                  </a:lnTo>
                  <a:lnTo>
                    <a:pt x="1030688" y="55360"/>
                  </a:lnTo>
                  <a:lnTo>
                    <a:pt x="1032478" y="60639"/>
                  </a:lnTo>
                  <a:lnTo>
                    <a:pt x="1033096" y="67689"/>
                  </a:lnTo>
                  <a:lnTo>
                    <a:pt x="1047558" y="67689"/>
                  </a:lnTo>
                  <a:lnTo>
                    <a:pt x="1047429" y="65782"/>
                  </a:lnTo>
                  <a:lnTo>
                    <a:pt x="1045433" y="57154"/>
                  </a:lnTo>
                  <a:lnTo>
                    <a:pt x="1042105" y="49688"/>
                  </a:lnTo>
                  <a:lnTo>
                    <a:pt x="1037629" y="436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7" name="object 47" descr="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275914" y="5397297"/>
              <a:ext cx="251105" cy="118071"/>
            </a:xfrm>
            <a:prstGeom prst="rect">
              <a:avLst/>
            </a:prstGeom>
          </p:spPr>
        </p:pic>
        <p:pic>
          <p:nvPicPr>
            <p:cNvPr id="48" name="object 48" descr="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5032975" y="5397297"/>
              <a:ext cx="249801" cy="118071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790070" y="5397297"/>
              <a:ext cx="250135" cy="118071"/>
            </a:xfrm>
            <a:prstGeom prst="rect">
              <a:avLst/>
            </a:prstGeom>
          </p:spPr>
        </p:pic>
        <p:pic>
          <p:nvPicPr>
            <p:cNvPr id="50" name="object 50" descr="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6547165" y="5397297"/>
              <a:ext cx="250135" cy="118071"/>
            </a:xfrm>
            <a:prstGeom prst="rect">
              <a:avLst/>
            </a:prstGeom>
          </p:spPr>
        </p:pic>
        <p:pic>
          <p:nvPicPr>
            <p:cNvPr id="51" name="object 51" descr="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7340375" y="5399269"/>
              <a:ext cx="167537" cy="114129"/>
            </a:xfrm>
            <a:prstGeom prst="rect">
              <a:avLst/>
            </a:prstGeom>
          </p:spPr>
        </p:pic>
        <p:pic>
          <p:nvPicPr>
            <p:cNvPr id="52" name="object 52" descr="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8092118" y="5397297"/>
              <a:ext cx="173055" cy="118154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8864762" y="5397297"/>
              <a:ext cx="157839" cy="118071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061888" y="5395795"/>
              <a:ext cx="1051560" cy="151765"/>
            </a:xfrm>
            <a:custGeom>
              <a:avLst/>
              <a:gdLst/>
              <a:ahLst/>
              <a:cxnLst/>
              <a:rect l="l" t="t" r="r" b="b"/>
              <a:pathLst>
                <a:path w="1051560" h="151764">
                  <a:moveTo>
                    <a:pt x="76662" y="21465"/>
                  </a:moveTo>
                  <a:lnTo>
                    <a:pt x="0" y="53789"/>
                  </a:lnTo>
                  <a:lnTo>
                    <a:pt x="0" y="67053"/>
                  </a:lnTo>
                  <a:lnTo>
                    <a:pt x="76662" y="99778"/>
                  </a:lnTo>
                  <a:lnTo>
                    <a:pt x="76662" y="85662"/>
                  </a:lnTo>
                  <a:lnTo>
                    <a:pt x="15867" y="60505"/>
                  </a:lnTo>
                  <a:lnTo>
                    <a:pt x="76662" y="35581"/>
                  </a:lnTo>
                  <a:lnTo>
                    <a:pt x="76662" y="21465"/>
                  </a:lnTo>
                  <a:close/>
                </a:path>
                <a:path w="1051560" h="151764">
                  <a:moveTo>
                    <a:pt x="154896" y="89922"/>
                  </a:moveTo>
                  <a:lnTo>
                    <a:pt x="140684" y="89922"/>
                  </a:lnTo>
                  <a:lnTo>
                    <a:pt x="140684" y="117603"/>
                  </a:lnTo>
                  <a:lnTo>
                    <a:pt x="154896" y="117603"/>
                  </a:lnTo>
                  <a:lnTo>
                    <a:pt x="154896" y="89922"/>
                  </a:lnTo>
                  <a:close/>
                </a:path>
                <a:path w="1051560" h="151764">
                  <a:moveTo>
                    <a:pt x="154896" y="1971"/>
                  </a:moveTo>
                  <a:lnTo>
                    <a:pt x="143292" y="1971"/>
                  </a:lnTo>
                  <a:lnTo>
                    <a:pt x="90473" y="76908"/>
                  </a:lnTo>
                  <a:lnTo>
                    <a:pt x="90473" y="89922"/>
                  </a:lnTo>
                  <a:lnTo>
                    <a:pt x="170530" y="89922"/>
                  </a:lnTo>
                  <a:lnTo>
                    <a:pt x="170530" y="76908"/>
                  </a:lnTo>
                  <a:lnTo>
                    <a:pt x="104452" y="76908"/>
                  </a:lnTo>
                  <a:lnTo>
                    <a:pt x="140684" y="24772"/>
                  </a:lnTo>
                  <a:lnTo>
                    <a:pt x="154896" y="24772"/>
                  </a:lnTo>
                  <a:lnTo>
                    <a:pt x="154896" y="1971"/>
                  </a:lnTo>
                  <a:close/>
                </a:path>
                <a:path w="1051560" h="151764">
                  <a:moveTo>
                    <a:pt x="154896" y="24772"/>
                  </a:moveTo>
                  <a:lnTo>
                    <a:pt x="140684" y="24772"/>
                  </a:lnTo>
                  <a:lnTo>
                    <a:pt x="140684" y="76908"/>
                  </a:lnTo>
                  <a:lnTo>
                    <a:pt x="154896" y="76908"/>
                  </a:lnTo>
                  <a:lnTo>
                    <a:pt x="154896" y="24772"/>
                  </a:lnTo>
                  <a:close/>
                </a:path>
                <a:path w="1051560" h="151764">
                  <a:moveTo>
                    <a:pt x="211896" y="101432"/>
                  </a:moveTo>
                  <a:lnTo>
                    <a:pt x="195710" y="101432"/>
                  </a:lnTo>
                  <a:lnTo>
                    <a:pt x="195710" y="117603"/>
                  </a:lnTo>
                  <a:lnTo>
                    <a:pt x="211896" y="117603"/>
                  </a:lnTo>
                  <a:lnTo>
                    <a:pt x="211896" y="101432"/>
                  </a:lnTo>
                  <a:close/>
                </a:path>
                <a:path w="1051560" h="151764">
                  <a:moveTo>
                    <a:pt x="309877" y="3473"/>
                  </a:moveTo>
                  <a:lnTo>
                    <a:pt x="234953" y="3473"/>
                  </a:lnTo>
                  <a:lnTo>
                    <a:pt x="234953" y="17122"/>
                  </a:lnTo>
                  <a:lnTo>
                    <a:pt x="291635" y="17122"/>
                  </a:lnTo>
                  <a:lnTo>
                    <a:pt x="286305" y="23627"/>
                  </a:lnTo>
                  <a:lnTo>
                    <a:pt x="266706" y="56430"/>
                  </a:lnTo>
                  <a:lnTo>
                    <a:pt x="254242" y="93949"/>
                  </a:lnTo>
                  <a:lnTo>
                    <a:pt x="251138" y="117603"/>
                  </a:lnTo>
                  <a:lnTo>
                    <a:pt x="265736" y="117603"/>
                  </a:lnTo>
                  <a:lnTo>
                    <a:pt x="266526" y="109142"/>
                  </a:lnTo>
                  <a:lnTo>
                    <a:pt x="267696" y="101025"/>
                  </a:lnTo>
                  <a:lnTo>
                    <a:pt x="282844" y="55560"/>
                  </a:lnTo>
                  <a:lnTo>
                    <a:pt x="304359" y="20874"/>
                  </a:lnTo>
                  <a:lnTo>
                    <a:pt x="309877" y="14516"/>
                  </a:lnTo>
                  <a:lnTo>
                    <a:pt x="309877" y="3473"/>
                  </a:lnTo>
                  <a:close/>
                </a:path>
                <a:path w="1051560" h="151764">
                  <a:moveTo>
                    <a:pt x="428925" y="0"/>
                  </a:moveTo>
                  <a:lnTo>
                    <a:pt x="417405" y="0"/>
                  </a:lnTo>
                  <a:lnTo>
                    <a:pt x="354086" y="121862"/>
                  </a:lnTo>
                  <a:lnTo>
                    <a:pt x="365840" y="121862"/>
                  </a:lnTo>
                  <a:lnTo>
                    <a:pt x="428925" y="0"/>
                  </a:lnTo>
                  <a:close/>
                </a:path>
                <a:path w="1051560" h="151764">
                  <a:moveTo>
                    <a:pt x="435797" y="60739"/>
                  </a:moveTo>
                  <a:lnTo>
                    <a:pt x="420582" y="60739"/>
                  </a:lnTo>
                  <a:lnTo>
                    <a:pt x="414529" y="63611"/>
                  </a:lnTo>
                  <a:lnTo>
                    <a:pt x="406219" y="75138"/>
                  </a:lnTo>
                  <a:lnTo>
                    <a:pt x="404129" y="82171"/>
                  </a:lnTo>
                  <a:lnTo>
                    <a:pt x="404184" y="101114"/>
                  </a:lnTo>
                  <a:lnTo>
                    <a:pt x="406469" y="108781"/>
                  </a:lnTo>
                  <a:lnTo>
                    <a:pt x="415784" y="119256"/>
                  </a:lnTo>
                  <a:lnTo>
                    <a:pt x="421601" y="121862"/>
                  </a:lnTo>
                  <a:lnTo>
                    <a:pt x="435714" y="121862"/>
                  </a:lnTo>
                  <a:lnTo>
                    <a:pt x="441666" y="119222"/>
                  </a:lnTo>
                  <a:lnTo>
                    <a:pt x="448173" y="112090"/>
                  </a:lnTo>
                  <a:lnTo>
                    <a:pt x="425363" y="112090"/>
                  </a:lnTo>
                  <a:lnTo>
                    <a:pt x="422455" y="110553"/>
                  </a:lnTo>
                  <a:lnTo>
                    <a:pt x="417706" y="104456"/>
                  </a:lnTo>
                  <a:lnTo>
                    <a:pt x="416535" y="99260"/>
                  </a:lnTo>
                  <a:lnTo>
                    <a:pt x="416623" y="83323"/>
                  </a:lnTo>
                  <a:lnTo>
                    <a:pt x="417706" y="78145"/>
                  </a:lnTo>
                  <a:lnTo>
                    <a:pt x="422388" y="72048"/>
                  </a:lnTo>
                  <a:lnTo>
                    <a:pt x="425347" y="70511"/>
                  </a:lnTo>
                  <a:lnTo>
                    <a:pt x="448410" y="70511"/>
                  </a:lnTo>
                  <a:lnTo>
                    <a:pt x="441799" y="63328"/>
                  </a:lnTo>
                  <a:lnTo>
                    <a:pt x="435797" y="60739"/>
                  </a:lnTo>
                  <a:close/>
                </a:path>
                <a:path w="1051560" h="151764">
                  <a:moveTo>
                    <a:pt x="448410" y="70511"/>
                  </a:moveTo>
                  <a:lnTo>
                    <a:pt x="432454" y="70511"/>
                  </a:lnTo>
                  <a:lnTo>
                    <a:pt x="435409" y="72048"/>
                  </a:lnTo>
                  <a:lnTo>
                    <a:pt x="440128" y="78078"/>
                  </a:lnTo>
                  <a:lnTo>
                    <a:pt x="441314" y="83323"/>
                  </a:lnTo>
                  <a:lnTo>
                    <a:pt x="441237" y="99260"/>
                  </a:lnTo>
                  <a:lnTo>
                    <a:pt x="440145" y="104456"/>
                  </a:lnTo>
                  <a:lnTo>
                    <a:pt x="435462" y="110553"/>
                  </a:lnTo>
                  <a:lnTo>
                    <a:pt x="432470" y="112090"/>
                  </a:lnTo>
                  <a:lnTo>
                    <a:pt x="448173" y="112090"/>
                  </a:lnTo>
                  <a:lnTo>
                    <a:pt x="451313" y="108648"/>
                  </a:lnTo>
                  <a:lnTo>
                    <a:pt x="453721" y="101114"/>
                  </a:lnTo>
                  <a:lnTo>
                    <a:pt x="453721" y="81302"/>
                  </a:lnTo>
                  <a:lnTo>
                    <a:pt x="451331" y="73685"/>
                  </a:lnTo>
                  <a:lnTo>
                    <a:pt x="448410" y="70511"/>
                  </a:lnTo>
                  <a:close/>
                </a:path>
                <a:path w="1051560" h="151764">
                  <a:moveTo>
                    <a:pt x="360874" y="0"/>
                  </a:moveTo>
                  <a:lnTo>
                    <a:pt x="345709" y="0"/>
                  </a:lnTo>
                  <a:lnTo>
                    <a:pt x="339689" y="2889"/>
                  </a:lnTo>
                  <a:lnTo>
                    <a:pt x="331379" y="14466"/>
                  </a:lnTo>
                  <a:lnTo>
                    <a:pt x="329289" y="21482"/>
                  </a:lnTo>
                  <a:lnTo>
                    <a:pt x="329329" y="40392"/>
                  </a:lnTo>
                  <a:lnTo>
                    <a:pt x="331630" y="48126"/>
                  </a:lnTo>
                  <a:lnTo>
                    <a:pt x="340942" y="58534"/>
                  </a:lnTo>
                  <a:lnTo>
                    <a:pt x="346762" y="61140"/>
                  </a:lnTo>
                  <a:lnTo>
                    <a:pt x="360823" y="61140"/>
                  </a:lnTo>
                  <a:lnTo>
                    <a:pt x="366759" y="58483"/>
                  </a:lnTo>
                  <a:lnTo>
                    <a:pt x="373265" y="51351"/>
                  </a:lnTo>
                  <a:lnTo>
                    <a:pt x="350523" y="51351"/>
                  </a:lnTo>
                  <a:lnTo>
                    <a:pt x="347601" y="49830"/>
                  </a:lnTo>
                  <a:lnTo>
                    <a:pt x="342865" y="43799"/>
                  </a:lnTo>
                  <a:lnTo>
                    <a:pt x="341696" y="38571"/>
                  </a:lnTo>
                  <a:lnTo>
                    <a:pt x="341783" y="22584"/>
                  </a:lnTo>
                  <a:lnTo>
                    <a:pt x="342865" y="17406"/>
                  </a:lnTo>
                  <a:lnTo>
                    <a:pt x="347548" y="11309"/>
                  </a:lnTo>
                  <a:lnTo>
                    <a:pt x="350474" y="9789"/>
                  </a:lnTo>
                  <a:lnTo>
                    <a:pt x="373507" y="9789"/>
                  </a:lnTo>
                  <a:lnTo>
                    <a:pt x="366892" y="2588"/>
                  </a:lnTo>
                  <a:lnTo>
                    <a:pt x="360874" y="0"/>
                  </a:lnTo>
                  <a:close/>
                </a:path>
                <a:path w="1051560" h="151764">
                  <a:moveTo>
                    <a:pt x="373507" y="9789"/>
                  </a:moveTo>
                  <a:lnTo>
                    <a:pt x="357530" y="9789"/>
                  </a:lnTo>
                  <a:lnTo>
                    <a:pt x="360486" y="11309"/>
                  </a:lnTo>
                  <a:lnTo>
                    <a:pt x="365221" y="17339"/>
                  </a:lnTo>
                  <a:lnTo>
                    <a:pt x="366391" y="22584"/>
                  </a:lnTo>
                  <a:lnTo>
                    <a:pt x="366303" y="38571"/>
                  </a:lnTo>
                  <a:lnTo>
                    <a:pt x="365221" y="43733"/>
                  </a:lnTo>
                  <a:lnTo>
                    <a:pt x="360539" y="49830"/>
                  </a:lnTo>
                  <a:lnTo>
                    <a:pt x="357579" y="51351"/>
                  </a:lnTo>
                  <a:lnTo>
                    <a:pt x="373265" y="51351"/>
                  </a:lnTo>
                  <a:lnTo>
                    <a:pt x="376389" y="47925"/>
                  </a:lnTo>
                  <a:lnTo>
                    <a:pt x="378797" y="40392"/>
                  </a:lnTo>
                  <a:lnTo>
                    <a:pt x="378797" y="20563"/>
                  </a:lnTo>
                  <a:lnTo>
                    <a:pt x="376407" y="12946"/>
                  </a:lnTo>
                  <a:lnTo>
                    <a:pt x="373507" y="9789"/>
                  </a:lnTo>
                  <a:close/>
                </a:path>
                <a:path w="1051560" h="151764">
                  <a:moveTo>
                    <a:pt x="567904" y="31955"/>
                  </a:moveTo>
                  <a:lnTo>
                    <a:pt x="551585" y="31955"/>
                  </a:lnTo>
                  <a:lnTo>
                    <a:pt x="544913" y="33643"/>
                  </a:lnTo>
                  <a:lnTo>
                    <a:pt x="532641" y="40425"/>
                  </a:lnTo>
                  <a:lnTo>
                    <a:pt x="528077" y="45520"/>
                  </a:lnTo>
                  <a:lnTo>
                    <a:pt x="522074" y="59085"/>
                  </a:lnTo>
                  <a:lnTo>
                    <a:pt x="520585" y="67002"/>
                  </a:lnTo>
                  <a:lnTo>
                    <a:pt x="520585" y="76039"/>
                  </a:lnTo>
                  <a:lnTo>
                    <a:pt x="536688" y="113178"/>
                  </a:lnTo>
                  <a:lnTo>
                    <a:pt x="558708" y="119507"/>
                  </a:lnTo>
                  <a:lnTo>
                    <a:pt x="567871" y="119507"/>
                  </a:lnTo>
                  <a:lnTo>
                    <a:pt x="575595" y="116784"/>
                  </a:lnTo>
                  <a:lnTo>
                    <a:pt x="581882" y="111338"/>
                  </a:lnTo>
                  <a:lnTo>
                    <a:pt x="585228" y="107830"/>
                  </a:lnTo>
                  <a:lnTo>
                    <a:pt x="551602" y="107830"/>
                  </a:lnTo>
                  <a:lnTo>
                    <a:pt x="545984" y="105274"/>
                  </a:lnTo>
                  <a:lnTo>
                    <a:pt x="537339" y="95067"/>
                  </a:lnTo>
                  <a:lnTo>
                    <a:pt x="535192" y="86932"/>
                  </a:lnTo>
                  <a:lnTo>
                    <a:pt x="535183" y="64547"/>
                  </a:lnTo>
                  <a:lnTo>
                    <a:pt x="537423" y="56445"/>
                  </a:lnTo>
                  <a:lnTo>
                    <a:pt x="546369" y="46188"/>
                  </a:lnTo>
                  <a:lnTo>
                    <a:pt x="552187" y="43615"/>
                  </a:lnTo>
                  <a:lnTo>
                    <a:pt x="587009" y="43615"/>
                  </a:lnTo>
                  <a:lnTo>
                    <a:pt x="586915" y="43449"/>
                  </a:lnTo>
                  <a:lnTo>
                    <a:pt x="575345" y="34244"/>
                  </a:lnTo>
                  <a:lnTo>
                    <a:pt x="567904" y="31955"/>
                  </a:lnTo>
                  <a:close/>
                </a:path>
                <a:path w="1051560" h="151764">
                  <a:moveTo>
                    <a:pt x="579641" y="86932"/>
                  </a:moveTo>
                  <a:lnTo>
                    <a:pt x="578638" y="94032"/>
                  </a:lnTo>
                  <a:lnTo>
                    <a:pt x="576265" y="99277"/>
                  </a:lnTo>
                  <a:lnTo>
                    <a:pt x="568791" y="106109"/>
                  </a:lnTo>
                  <a:lnTo>
                    <a:pt x="564142" y="107830"/>
                  </a:lnTo>
                  <a:lnTo>
                    <a:pt x="585228" y="107830"/>
                  </a:lnTo>
                  <a:lnTo>
                    <a:pt x="586152" y="106862"/>
                  </a:lnTo>
                  <a:lnTo>
                    <a:pt x="589530" y="101603"/>
                  </a:lnTo>
                  <a:lnTo>
                    <a:pt x="592014" y="95561"/>
                  </a:lnTo>
                  <a:lnTo>
                    <a:pt x="593603" y="88736"/>
                  </a:lnTo>
                  <a:lnTo>
                    <a:pt x="579641" y="86932"/>
                  </a:lnTo>
                  <a:close/>
                </a:path>
                <a:path w="1051560" h="151764">
                  <a:moveTo>
                    <a:pt x="587009" y="43615"/>
                  </a:moveTo>
                  <a:lnTo>
                    <a:pt x="564075" y="43615"/>
                  </a:lnTo>
                  <a:lnTo>
                    <a:pt x="568121" y="45036"/>
                  </a:lnTo>
                  <a:lnTo>
                    <a:pt x="574809" y="50716"/>
                  </a:lnTo>
                  <a:lnTo>
                    <a:pt x="577133" y="54959"/>
                  </a:lnTo>
                  <a:lnTo>
                    <a:pt x="578454" y="60587"/>
                  </a:lnTo>
                  <a:lnTo>
                    <a:pt x="592265" y="58450"/>
                  </a:lnTo>
                  <a:lnTo>
                    <a:pt x="590627" y="49980"/>
                  </a:lnTo>
                  <a:lnTo>
                    <a:pt x="587009" y="43615"/>
                  </a:lnTo>
                  <a:close/>
                </a:path>
                <a:path w="1051560" h="151764">
                  <a:moveTo>
                    <a:pt x="622429" y="1971"/>
                  </a:moveTo>
                  <a:lnTo>
                    <a:pt x="608216" y="1971"/>
                  </a:lnTo>
                  <a:lnTo>
                    <a:pt x="608216" y="117603"/>
                  </a:lnTo>
                  <a:lnTo>
                    <a:pt x="622429" y="117603"/>
                  </a:lnTo>
                  <a:lnTo>
                    <a:pt x="622429" y="65215"/>
                  </a:lnTo>
                  <a:lnTo>
                    <a:pt x="623215" y="60054"/>
                  </a:lnTo>
                  <a:lnTo>
                    <a:pt x="626375" y="52586"/>
                  </a:lnTo>
                  <a:lnTo>
                    <a:pt x="629017" y="49630"/>
                  </a:lnTo>
                  <a:lnTo>
                    <a:pt x="636441" y="45270"/>
                  </a:lnTo>
                  <a:lnTo>
                    <a:pt x="640403" y="44168"/>
                  </a:lnTo>
                  <a:lnTo>
                    <a:pt x="672817" y="44168"/>
                  </a:lnTo>
                  <a:lnTo>
                    <a:pt x="672496" y="43465"/>
                  </a:lnTo>
                  <a:lnTo>
                    <a:pt x="622429" y="43465"/>
                  </a:lnTo>
                  <a:lnTo>
                    <a:pt x="622429" y="1971"/>
                  </a:lnTo>
                  <a:close/>
                </a:path>
                <a:path w="1051560" h="151764">
                  <a:moveTo>
                    <a:pt x="672817" y="44168"/>
                  </a:moveTo>
                  <a:lnTo>
                    <a:pt x="650234" y="44168"/>
                  </a:lnTo>
                  <a:lnTo>
                    <a:pt x="654598" y="45787"/>
                  </a:lnTo>
                  <a:lnTo>
                    <a:pt x="660751" y="52252"/>
                  </a:lnTo>
                  <a:lnTo>
                    <a:pt x="662291" y="57430"/>
                  </a:lnTo>
                  <a:lnTo>
                    <a:pt x="662291" y="117603"/>
                  </a:lnTo>
                  <a:lnTo>
                    <a:pt x="676502" y="117603"/>
                  </a:lnTo>
                  <a:lnTo>
                    <a:pt x="676502" y="56328"/>
                  </a:lnTo>
                  <a:lnTo>
                    <a:pt x="675516" y="50064"/>
                  </a:lnTo>
                  <a:lnTo>
                    <a:pt x="672817" y="44168"/>
                  </a:lnTo>
                  <a:close/>
                </a:path>
                <a:path w="1051560" h="151764">
                  <a:moveTo>
                    <a:pt x="653746" y="31955"/>
                  </a:moveTo>
                  <a:lnTo>
                    <a:pt x="647526" y="31955"/>
                  </a:lnTo>
                  <a:lnTo>
                    <a:pt x="640275" y="32673"/>
                  </a:lnTo>
                  <a:lnTo>
                    <a:pt x="633673" y="34828"/>
                  </a:lnTo>
                  <a:lnTo>
                    <a:pt x="627723" y="38425"/>
                  </a:lnTo>
                  <a:lnTo>
                    <a:pt x="622429" y="43465"/>
                  </a:lnTo>
                  <a:lnTo>
                    <a:pt x="672496" y="43465"/>
                  </a:lnTo>
                  <a:lnTo>
                    <a:pt x="671570" y="41443"/>
                  </a:lnTo>
                  <a:lnTo>
                    <a:pt x="668293" y="38069"/>
                  </a:lnTo>
                  <a:lnTo>
                    <a:pt x="659130" y="33174"/>
                  </a:lnTo>
                  <a:lnTo>
                    <a:pt x="653746" y="31955"/>
                  </a:lnTo>
                  <a:close/>
                </a:path>
                <a:path w="1051560" h="151764">
                  <a:moveTo>
                    <a:pt x="765841" y="43699"/>
                  </a:moveTo>
                  <a:lnTo>
                    <a:pt x="741377" y="43699"/>
                  </a:lnTo>
                  <a:lnTo>
                    <a:pt x="746761" y="45303"/>
                  </a:lnTo>
                  <a:lnTo>
                    <a:pt x="753082" y="50882"/>
                  </a:lnTo>
                  <a:lnTo>
                    <a:pt x="754419" y="54959"/>
                  </a:lnTo>
                  <a:lnTo>
                    <a:pt x="754352" y="64447"/>
                  </a:lnTo>
                  <a:lnTo>
                    <a:pt x="749711" y="65815"/>
                  </a:lnTo>
                  <a:lnTo>
                    <a:pt x="743941" y="67088"/>
                  </a:lnTo>
                  <a:lnTo>
                    <a:pt x="737039" y="68264"/>
                  </a:lnTo>
                  <a:lnTo>
                    <a:pt x="729004" y="69342"/>
                  </a:lnTo>
                  <a:lnTo>
                    <a:pt x="723369" y="70026"/>
                  </a:lnTo>
                  <a:lnTo>
                    <a:pt x="719156" y="70728"/>
                  </a:lnTo>
                  <a:lnTo>
                    <a:pt x="695998" y="91426"/>
                  </a:lnTo>
                  <a:lnTo>
                    <a:pt x="695998" y="102518"/>
                  </a:lnTo>
                  <a:lnTo>
                    <a:pt x="698473" y="108264"/>
                  </a:lnTo>
                  <a:lnTo>
                    <a:pt x="708371" y="117251"/>
                  </a:lnTo>
                  <a:lnTo>
                    <a:pt x="715444" y="119507"/>
                  </a:lnTo>
                  <a:lnTo>
                    <a:pt x="730242" y="119507"/>
                  </a:lnTo>
                  <a:lnTo>
                    <a:pt x="735458" y="118588"/>
                  </a:lnTo>
                  <a:lnTo>
                    <a:pt x="745206" y="114896"/>
                  </a:lnTo>
                  <a:lnTo>
                    <a:pt x="750272" y="111739"/>
                  </a:lnTo>
                  <a:lnTo>
                    <a:pt x="754225" y="108381"/>
                  </a:lnTo>
                  <a:lnTo>
                    <a:pt x="722533" y="108381"/>
                  </a:lnTo>
                  <a:lnTo>
                    <a:pt x="718337" y="107111"/>
                  </a:lnTo>
                  <a:lnTo>
                    <a:pt x="712602" y="102067"/>
                  </a:lnTo>
                  <a:lnTo>
                    <a:pt x="711263" y="99127"/>
                  </a:lnTo>
                  <a:lnTo>
                    <a:pt x="711164" y="92661"/>
                  </a:lnTo>
                  <a:lnTo>
                    <a:pt x="711815" y="90407"/>
                  </a:lnTo>
                  <a:lnTo>
                    <a:pt x="741443" y="79465"/>
                  </a:lnTo>
                  <a:lnTo>
                    <a:pt x="749185" y="77678"/>
                  </a:lnTo>
                  <a:lnTo>
                    <a:pt x="754352" y="75572"/>
                  </a:lnTo>
                  <a:lnTo>
                    <a:pt x="768715" y="75572"/>
                  </a:lnTo>
                  <a:lnTo>
                    <a:pt x="768591" y="54959"/>
                  </a:lnTo>
                  <a:lnTo>
                    <a:pt x="768480" y="52904"/>
                  </a:lnTo>
                  <a:lnTo>
                    <a:pt x="767995" y="50482"/>
                  </a:lnTo>
                  <a:lnTo>
                    <a:pt x="767160" y="46589"/>
                  </a:lnTo>
                  <a:lnTo>
                    <a:pt x="765841" y="43699"/>
                  </a:lnTo>
                  <a:close/>
                </a:path>
                <a:path w="1051560" h="151764">
                  <a:moveTo>
                    <a:pt x="769570" y="107279"/>
                  </a:moveTo>
                  <a:lnTo>
                    <a:pt x="755522" y="107279"/>
                  </a:lnTo>
                  <a:lnTo>
                    <a:pt x="755957" y="111221"/>
                  </a:lnTo>
                  <a:lnTo>
                    <a:pt x="756893" y="114661"/>
                  </a:lnTo>
                  <a:lnTo>
                    <a:pt x="758365" y="117603"/>
                  </a:lnTo>
                  <a:lnTo>
                    <a:pt x="773212" y="117603"/>
                  </a:lnTo>
                  <a:lnTo>
                    <a:pt x="771423" y="114395"/>
                  </a:lnTo>
                  <a:lnTo>
                    <a:pt x="770219" y="111053"/>
                  </a:lnTo>
                  <a:lnTo>
                    <a:pt x="769570" y="107279"/>
                  </a:lnTo>
                  <a:close/>
                </a:path>
                <a:path w="1051560" h="151764">
                  <a:moveTo>
                    <a:pt x="768715" y="75572"/>
                  </a:moveTo>
                  <a:lnTo>
                    <a:pt x="754352" y="75572"/>
                  </a:lnTo>
                  <a:lnTo>
                    <a:pt x="754249" y="87666"/>
                  </a:lnTo>
                  <a:lnTo>
                    <a:pt x="753583" y="91760"/>
                  </a:lnTo>
                  <a:lnTo>
                    <a:pt x="750055" y="99127"/>
                  </a:lnTo>
                  <a:lnTo>
                    <a:pt x="746928" y="102401"/>
                  </a:lnTo>
                  <a:lnTo>
                    <a:pt x="738400" y="107179"/>
                  </a:lnTo>
                  <a:lnTo>
                    <a:pt x="733535" y="108381"/>
                  </a:lnTo>
                  <a:lnTo>
                    <a:pt x="754225" y="108381"/>
                  </a:lnTo>
                  <a:lnTo>
                    <a:pt x="755522" y="107279"/>
                  </a:lnTo>
                  <a:lnTo>
                    <a:pt x="769570" y="107279"/>
                  </a:lnTo>
                  <a:lnTo>
                    <a:pt x="769015" y="104054"/>
                  </a:lnTo>
                  <a:lnTo>
                    <a:pt x="768830" y="98910"/>
                  </a:lnTo>
                  <a:lnTo>
                    <a:pt x="768715" y="75572"/>
                  </a:lnTo>
                  <a:close/>
                </a:path>
                <a:path w="1051560" h="151764">
                  <a:moveTo>
                    <a:pt x="743417" y="31955"/>
                  </a:moveTo>
                  <a:lnTo>
                    <a:pt x="729054" y="31955"/>
                  </a:lnTo>
                  <a:lnTo>
                    <a:pt x="722717" y="32941"/>
                  </a:lnTo>
                  <a:lnTo>
                    <a:pt x="698456" y="57748"/>
                  </a:lnTo>
                  <a:lnTo>
                    <a:pt x="712350" y="59636"/>
                  </a:lnTo>
                  <a:lnTo>
                    <a:pt x="713872" y="53689"/>
                  </a:lnTo>
                  <a:lnTo>
                    <a:pt x="716230" y="49546"/>
                  </a:lnTo>
                  <a:lnTo>
                    <a:pt x="722600" y="44869"/>
                  </a:lnTo>
                  <a:lnTo>
                    <a:pt x="727533" y="43699"/>
                  </a:lnTo>
                  <a:lnTo>
                    <a:pt x="765841" y="43699"/>
                  </a:lnTo>
                  <a:lnTo>
                    <a:pt x="765689" y="43365"/>
                  </a:lnTo>
                  <a:lnTo>
                    <a:pt x="761475" y="38270"/>
                  </a:lnTo>
                  <a:lnTo>
                    <a:pt x="758181" y="36149"/>
                  </a:lnTo>
                  <a:lnTo>
                    <a:pt x="749236" y="32791"/>
                  </a:lnTo>
                  <a:lnTo>
                    <a:pt x="743417" y="31955"/>
                  </a:lnTo>
                  <a:close/>
                </a:path>
                <a:path w="1051560" h="151764">
                  <a:moveTo>
                    <a:pt x="806218" y="33844"/>
                  </a:moveTo>
                  <a:lnTo>
                    <a:pt x="793427" y="33844"/>
                  </a:lnTo>
                  <a:lnTo>
                    <a:pt x="793427" y="117603"/>
                  </a:lnTo>
                  <a:lnTo>
                    <a:pt x="807639" y="117603"/>
                  </a:lnTo>
                  <a:lnTo>
                    <a:pt x="807720" y="60872"/>
                  </a:lnTo>
                  <a:lnTo>
                    <a:pt x="809830" y="53856"/>
                  </a:lnTo>
                  <a:lnTo>
                    <a:pt x="818625" y="46172"/>
                  </a:lnTo>
                  <a:lnTo>
                    <a:pt x="819759" y="45754"/>
                  </a:lnTo>
                  <a:lnTo>
                    <a:pt x="806218" y="45754"/>
                  </a:lnTo>
                  <a:lnTo>
                    <a:pt x="806218" y="33844"/>
                  </a:lnTo>
                  <a:close/>
                </a:path>
                <a:path w="1051560" h="151764">
                  <a:moveTo>
                    <a:pt x="858093" y="44250"/>
                  </a:moveTo>
                  <a:lnTo>
                    <a:pt x="833690" y="44250"/>
                  </a:lnTo>
                  <a:lnTo>
                    <a:pt x="836984" y="45102"/>
                  </a:lnTo>
                  <a:lnTo>
                    <a:pt x="842618" y="48527"/>
                  </a:lnTo>
                  <a:lnTo>
                    <a:pt x="844575" y="50816"/>
                  </a:lnTo>
                  <a:lnTo>
                    <a:pt x="846799" y="56545"/>
                  </a:lnTo>
                  <a:lnTo>
                    <a:pt x="847350" y="60872"/>
                  </a:lnTo>
                  <a:lnTo>
                    <a:pt x="847350" y="117603"/>
                  </a:lnTo>
                  <a:lnTo>
                    <a:pt x="861546" y="117603"/>
                  </a:lnTo>
                  <a:lnTo>
                    <a:pt x="861546" y="59536"/>
                  </a:lnTo>
                  <a:lnTo>
                    <a:pt x="861294" y="54924"/>
                  </a:lnTo>
                  <a:lnTo>
                    <a:pt x="859924" y="48243"/>
                  </a:lnTo>
                  <a:lnTo>
                    <a:pt x="858452" y="44752"/>
                  </a:lnTo>
                  <a:lnTo>
                    <a:pt x="858093" y="44250"/>
                  </a:lnTo>
                  <a:close/>
                </a:path>
                <a:path w="1051560" h="151764">
                  <a:moveTo>
                    <a:pt x="837953" y="31955"/>
                  </a:moveTo>
                  <a:lnTo>
                    <a:pt x="832904" y="31955"/>
                  </a:lnTo>
                  <a:lnTo>
                    <a:pt x="824690" y="32817"/>
                  </a:lnTo>
                  <a:lnTo>
                    <a:pt x="817505" y="35403"/>
                  </a:lnTo>
                  <a:lnTo>
                    <a:pt x="811347" y="39715"/>
                  </a:lnTo>
                  <a:lnTo>
                    <a:pt x="806218" y="45754"/>
                  </a:lnTo>
                  <a:lnTo>
                    <a:pt x="819759" y="45754"/>
                  </a:lnTo>
                  <a:lnTo>
                    <a:pt x="823841" y="44250"/>
                  </a:lnTo>
                  <a:lnTo>
                    <a:pt x="858093" y="44250"/>
                  </a:lnTo>
                  <a:lnTo>
                    <a:pt x="854238" y="38872"/>
                  </a:lnTo>
                  <a:lnTo>
                    <a:pt x="851062" y="36483"/>
                  </a:lnTo>
                  <a:lnTo>
                    <a:pt x="842601" y="32858"/>
                  </a:lnTo>
                  <a:lnTo>
                    <a:pt x="837953" y="31955"/>
                  </a:lnTo>
                  <a:close/>
                </a:path>
                <a:path w="1051560" h="151764">
                  <a:moveTo>
                    <a:pt x="883415" y="124551"/>
                  </a:moveTo>
                  <a:lnTo>
                    <a:pt x="883215" y="133588"/>
                  </a:lnTo>
                  <a:lnTo>
                    <a:pt x="886192" y="140355"/>
                  </a:lnTo>
                  <a:lnTo>
                    <a:pt x="898498" y="149358"/>
                  </a:lnTo>
                  <a:lnTo>
                    <a:pt x="906574" y="151597"/>
                  </a:lnTo>
                  <a:lnTo>
                    <a:pt x="924999" y="151597"/>
                  </a:lnTo>
                  <a:lnTo>
                    <a:pt x="932088" y="150027"/>
                  </a:lnTo>
                  <a:lnTo>
                    <a:pt x="943626" y="143713"/>
                  </a:lnTo>
                  <a:lnTo>
                    <a:pt x="947398" y="139853"/>
                  </a:lnTo>
                  <a:lnTo>
                    <a:pt x="910403" y="139853"/>
                  </a:lnTo>
                  <a:lnTo>
                    <a:pt x="905587" y="138534"/>
                  </a:lnTo>
                  <a:lnTo>
                    <a:pt x="899417" y="133957"/>
                  </a:lnTo>
                  <a:lnTo>
                    <a:pt x="897812" y="130865"/>
                  </a:lnTo>
                  <a:lnTo>
                    <a:pt x="897243" y="126606"/>
                  </a:lnTo>
                  <a:lnTo>
                    <a:pt x="883415" y="124551"/>
                  </a:lnTo>
                  <a:close/>
                </a:path>
                <a:path w="1051560" h="151764">
                  <a:moveTo>
                    <a:pt x="954466" y="106644"/>
                  </a:moveTo>
                  <a:lnTo>
                    <a:pt x="940031" y="106644"/>
                  </a:lnTo>
                  <a:lnTo>
                    <a:pt x="939983" y="117603"/>
                  </a:lnTo>
                  <a:lnTo>
                    <a:pt x="939730" y="121979"/>
                  </a:lnTo>
                  <a:lnTo>
                    <a:pt x="923076" y="139853"/>
                  </a:lnTo>
                  <a:lnTo>
                    <a:pt x="947398" y="139853"/>
                  </a:lnTo>
                  <a:lnTo>
                    <a:pt x="954249" y="114491"/>
                  </a:lnTo>
                  <a:lnTo>
                    <a:pt x="954466" y="106644"/>
                  </a:lnTo>
                  <a:close/>
                </a:path>
                <a:path w="1051560" h="151764">
                  <a:moveTo>
                    <a:pt x="916890" y="31955"/>
                  </a:moveTo>
                  <a:lnTo>
                    <a:pt x="909482" y="31955"/>
                  </a:lnTo>
                  <a:lnTo>
                    <a:pt x="903011" y="33793"/>
                  </a:lnTo>
                  <a:lnTo>
                    <a:pt x="892009" y="41144"/>
                  </a:lnTo>
                  <a:lnTo>
                    <a:pt x="887813" y="46372"/>
                  </a:lnTo>
                  <a:lnTo>
                    <a:pt x="882028" y="59886"/>
                  </a:lnTo>
                  <a:lnTo>
                    <a:pt x="880573" y="67254"/>
                  </a:lnTo>
                  <a:lnTo>
                    <a:pt x="880573" y="75255"/>
                  </a:lnTo>
                  <a:lnTo>
                    <a:pt x="895281" y="110597"/>
                  </a:lnTo>
                  <a:lnTo>
                    <a:pt x="916823" y="117603"/>
                  </a:lnTo>
                  <a:lnTo>
                    <a:pt x="923482" y="116919"/>
                  </a:lnTo>
                  <a:lnTo>
                    <a:pt x="929568" y="114867"/>
                  </a:lnTo>
                  <a:lnTo>
                    <a:pt x="935083" y="111443"/>
                  </a:lnTo>
                  <a:lnTo>
                    <a:pt x="940031" y="106644"/>
                  </a:lnTo>
                  <a:lnTo>
                    <a:pt x="954466" y="106644"/>
                  </a:lnTo>
                  <a:lnTo>
                    <a:pt x="954477" y="105859"/>
                  </a:lnTo>
                  <a:lnTo>
                    <a:pt x="911572" y="105859"/>
                  </a:lnTo>
                  <a:lnTo>
                    <a:pt x="906105" y="103336"/>
                  </a:lnTo>
                  <a:lnTo>
                    <a:pt x="897378" y="93229"/>
                  </a:lnTo>
                  <a:lnTo>
                    <a:pt x="895246" y="85429"/>
                  </a:lnTo>
                  <a:lnTo>
                    <a:pt x="895187" y="64129"/>
                  </a:lnTo>
                  <a:lnTo>
                    <a:pt x="897394" y="56512"/>
                  </a:lnTo>
                  <a:lnTo>
                    <a:pt x="906238" y="46272"/>
                  </a:lnTo>
                  <a:lnTo>
                    <a:pt x="911607" y="43699"/>
                  </a:lnTo>
                  <a:lnTo>
                    <a:pt x="941139" y="43699"/>
                  </a:lnTo>
                  <a:lnTo>
                    <a:pt x="936227" y="38693"/>
                  </a:lnTo>
                  <a:lnTo>
                    <a:pt x="930433" y="34950"/>
                  </a:lnTo>
                  <a:lnTo>
                    <a:pt x="923988" y="32704"/>
                  </a:lnTo>
                  <a:lnTo>
                    <a:pt x="916890" y="31955"/>
                  </a:lnTo>
                  <a:close/>
                </a:path>
                <a:path w="1051560" h="151764">
                  <a:moveTo>
                    <a:pt x="941139" y="43699"/>
                  </a:moveTo>
                  <a:lnTo>
                    <a:pt x="924347" y="43699"/>
                  </a:lnTo>
                  <a:lnTo>
                    <a:pt x="929831" y="46305"/>
                  </a:lnTo>
                  <a:lnTo>
                    <a:pt x="938927" y="56713"/>
                  </a:lnTo>
                  <a:lnTo>
                    <a:pt x="941124" y="64129"/>
                  </a:lnTo>
                  <a:lnTo>
                    <a:pt x="941218" y="85429"/>
                  </a:lnTo>
                  <a:lnTo>
                    <a:pt x="938994" y="93296"/>
                  </a:lnTo>
                  <a:lnTo>
                    <a:pt x="930165" y="103336"/>
                  </a:lnTo>
                  <a:lnTo>
                    <a:pt x="924681" y="105859"/>
                  </a:lnTo>
                  <a:lnTo>
                    <a:pt x="954477" y="105859"/>
                  </a:lnTo>
                  <a:lnTo>
                    <a:pt x="954477" y="43933"/>
                  </a:lnTo>
                  <a:lnTo>
                    <a:pt x="941368" y="43933"/>
                  </a:lnTo>
                  <a:lnTo>
                    <a:pt x="941139" y="43699"/>
                  </a:lnTo>
                  <a:close/>
                </a:path>
                <a:path w="1051560" h="151764">
                  <a:moveTo>
                    <a:pt x="954477" y="33844"/>
                  </a:moveTo>
                  <a:lnTo>
                    <a:pt x="941368" y="33844"/>
                  </a:lnTo>
                  <a:lnTo>
                    <a:pt x="941368" y="43933"/>
                  </a:lnTo>
                  <a:lnTo>
                    <a:pt x="954477" y="43933"/>
                  </a:lnTo>
                  <a:lnTo>
                    <a:pt x="954477" y="33844"/>
                  </a:lnTo>
                  <a:close/>
                </a:path>
                <a:path w="1051560" h="151764">
                  <a:moveTo>
                    <a:pt x="1013048" y="31955"/>
                  </a:moveTo>
                  <a:lnTo>
                    <a:pt x="976618" y="57661"/>
                  </a:lnTo>
                  <a:lnTo>
                    <a:pt x="973889" y="76441"/>
                  </a:lnTo>
                  <a:lnTo>
                    <a:pt x="974563" y="86082"/>
                  </a:lnTo>
                  <a:lnTo>
                    <a:pt x="997356" y="116675"/>
                  </a:lnTo>
                  <a:lnTo>
                    <a:pt x="1013851" y="119507"/>
                  </a:lnTo>
                  <a:lnTo>
                    <a:pt x="1023581" y="119507"/>
                  </a:lnTo>
                  <a:lnTo>
                    <a:pt x="1031575" y="117134"/>
                  </a:lnTo>
                  <a:lnTo>
                    <a:pt x="1043877" y="107830"/>
                  </a:lnTo>
                  <a:lnTo>
                    <a:pt x="1006928" y="107830"/>
                  </a:lnTo>
                  <a:lnTo>
                    <a:pt x="1001077" y="105374"/>
                  </a:lnTo>
                  <a:lnTo>
                    <a:pt x="991713" y="95601"/>
                  </a:lnTo>
                  <a:lnTo>
                    <a:pt x="989105" y="88553"/>
                  </a:lnTo>
                  <a:lnTo>
                    <a:pt x="988587" y="79348"/>
                  </a:lnTo>
                  <a:lnTo>
                    <a:pt x="1051104" y="79348"/>
                  </a:lnTo>
                  <a:lnTo>
                    <a:pt x="1051187" y="75572"/>
                  </a:lnTo>
                  <a:lnTo>
                    <a:pt x="1050649" y="67671"/>
                  </a:lnTo>
                  <a:lnTo>
                    <a:pt x="989373" y="67671"/>
                  </a:lnTo>
                  <a:lnTo>
                    <a:pt x="989840" y="60370"/>
                  </a:lnTo>
                  <a:lnTo>
                    <a:pt x="992299" y="54541"/>
                  </a:lnTo>
                  <a:lnTo>
                    <a:pt x="1001194" y="45805"/>
                  </a:lnTo>
                  <a:lnTo>
                    <a:pt x="1006678" y="43615"/>
                  </a:lnTo>
                  <a:lnTo>
                    <a:pt x="1040692" y="43615"/>
                  </a:lnTo>
                  <a:lnTo>
                    <a:pt x="1040519" y="43381"/>
                  </a:lnTo>
                  <a:lnTo>
                    <a:pt x="1034807" y="38382"/>
                  </a:lnTo>
                  <a:lnTo>
                    <a:pt x="1028326" y="34812"/>
                  </a:lnTo>
                  <a:lnTo>
                    <a:pt x="1021074" y="32669"/>
                  </a:lnTo>
                  <a:lnTo>
                    <a:pt x="1013048" y="31955"/>
                  </a:lnTo>
                  <a:close/>
                </a:path>
                <a:path w="1051560" h="151764">
                  <a:moveTo>
                    <a:pt x="1036022" y="90624"/>
                  </a:moveTo>
                  <a:lnTo>
                    <a:pt x="1033865" y="96621"/>
                  </a:lnTo>
                  <a:lnTo>
                    <a:pt x="1030933" y="101014"/>
                  </a:lnTo>
                  <a:lnTo>
                    <a:pt x="1023581" y="106460"/>
                  </a:lnTo>
                  <a:lnTo>
                    <a:pt x="1019134" y="107830"/>
                  </a:lnTo>
                  <a:lnTo>
                    <a:pt x="1043877" y="107830"/>
                  </a:lnTo>
                  <a:lnTo>
                    <a:pt x="1044098" y="107662"/>
                  </a:lnTo>
                  <a:lnTo>
                    <a:pt x="1048399" y="100998"/>
                  </a:lnTo>
                  <a:lnTo>
                    <a:pt x="1050719" y="92444"/>
                  </a:lnTo>
                  <a:lnTo>
                    <a:pt x="1036022" y="90624"/>
                  </a:lnTo>
                  <a:close/>
                </a:path>
                <a:path w="1051560" h="151764">
                  <a:moveTo>
                    <a:pt x="1040692" y="43615"/>
                  </a:moveTo>
                  <a:lnTo>
                    <a:pt x="1020422" y="43615"/>
                  </a:lnTo>
                  <a:lnTo>
                    <a:pt x="1026290" y="46356"/>
                  </a:lnTo>
                  <a:lnTo>
                    <a:pt x="1033764" y="55342"/>
                  </a:lnTo>
                  <a:lnTo>
                    <a:pt x="1035554" y="60638"/>
                  </a:lnTo>
                  <a:lnTo>
                    <a:pt x="1036189" y="67671"/>
                  </a:lnTo>
                  <a:lnTo>
                    <a:pt x="1050649" y="67671"/>
                  </a:lnTo>
                  <a:lnTo>
                    <a:pt x="1050520" y="65781"/>
                  </a:lnTo>
                  <a:lnTo>
                    <a:pt x="1048518" y="57153"/>
                  </a:lnTo>
                  <a:lnTo>
                    <a:pt x="1045184" y="49687"/>
                  </a:lnTo>
                  <a:lnTo>
                    <a:pt x="1040692" y="4361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5" name="object 55" descr="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3099475" y="5208481"/>
              <a:ext cx="1067206" cy="117519"/>
            </a:xfrm>
            <a:prstGeom prst="rect">
              <a:avLst/>
            </a:prstGeom>
          </p:spPr>
        </p:pic>
        <p:sp>
          <p:nvSpPr>
            <p:cNvPr id="56" name="object 56" descr=""/>
            <p:cNvSpPr/>
            <p:nvPr/>
          </p:nvSpPr>
          <p:spPr>
            <a:xfrm>
              <a:off x="4291883" y="4620148"/>
              <a:ext cx="4754880" cy="67310"/>
            </a:xfrm>
            <a:custGeom>
              <a:avLst/>
              <a:gdLst/>
              <a:ahLst/>
              <a:cxnLst/>
              <a:rect l="l" t="t" r="r" b="b"/>
              <a:pathLst>
                <a:path w="4754880" h="67310">
                  <a:moveTo>
                    <a:pt x="0" y="0"/>
                  </a:moveTo>
                  <a:lnTo>
                    <a:pt x="4754463" y="0"/>
                  </a:lnTo>
                </a:path>
                <a:path w="4754880" h="67310">
                  <a:moveTo>
                    <a:pt x="105906" y="0"/>
                  </a:moveTo>
                  <a:lnTo>
                    <a:pt x="105906" y="66753"/>
                  </a:lnTo>
                </a:path>
              </a:pathLst>
            </a:custGeom>
            <a:ln w="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 descr="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357309" y="4750497"/>
              <a:ext cx="75476" cy="118088"/>
            </a:xfrm>
            <a:prstGeom prst="rect">
              <a:avLst/>
            </a:prstGeom>
          </p:spPr>
        </p:pic>
        <p:sp>
          <p:nvSpPr>
            <p:cNvPr id="58" name="object 58" descr=""/>
            <p:cNvSpPr/>
            <p:nvPr/>
          </p:nvSpPr>
          <p:spPr>
            <a:xfrm>
              <a:off x="5154867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 descr=""/>
            <p:cNvSpPr/>
            <p:nvPr/>
          </p:nvSpPr>
          <p:spPr>
            <a:xfrm>
              <a:off x="5125271" y="4750497"/>
              <a:ext cx="43180" cy="116205"/>
            </a:xfrm>
            <a:custGeom>
              <a:avLst/>
              <a:gdLst/>
              <a:ahLst/>
              <a:cxnLst/>
              <a:rect l="l" t="t" r="r" b="b"/>
              <a:pathLst>
                <a:path w="43179" h="116204">
                  <a:moveTo>
                    <a:pt x="42636" y="0"/>
                  </a:moveTo>
                  <a:lnTo>
                    <a:pt x="33440" y="0"/>
                  </a:lnTo>
                  <a:lnTo>
                    <a:pt x="30933" y="4994"/>
                  </a:lnTo>
                  <a:lnTo>
                    <a:pt x="26752" y="10157"/>
                  </a:lnTo>
                  <a:lnTo>
                    <a:pt x="14881" y="20781"/>
                  </a:lnTo>
                  <a:lnTo>
                    <a:pt x="8026" y="25292"/>
                  </a:lnTo>
                  <a:lnTo>
                    <a:pt x="0" y="29033"/>
                  </a:lnTo>
                  <a:lnTo>
                    <a:pt x="0" y="42748"/>
                  </a:lnTo>
                  <a:lnTo>
                    <a:pt x="28425" y="25642"/>
                  </a:lnTo>
                  <a:lnTo>
                    <a:pt x="28425" y="116099"/>
                  </a:lnTo>
                  <a:lnTo>
                    <a:pt x="42636" y="116099"/>
                  </a:lnTo>
                  <a:lnTo>
                    <a:pt x="42636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 descr=""/>
            <p:cNvSpPr/>
            <p:nvPr/>
          </p:nvSpPr>
          <p:spPr>
            <a:xfrm>
              <a:off x="5911962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 descr="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5869491" y="4750497"/>
              <a:ext cx="76578" cy="116099"/>
            </a:xfrm>
            <a:prstGeom prst="rect">
              <a:avLst/>
            </a:prstGeom>
          </p:spPr>
        </p:pic>
        <p:sp>
          <p:nvSpPr>
            <p:cNvPr id="62" name="object 62" descr=""/>
            <p:cNvSpPr/>
            <p:nvPr/>
          </p:nvSpPr>
          <p:spPr>
            <a:xfrm>
              <a:off x="6669057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 descr="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6628592" y="4750497"/>
              <a:ext cx="75742" cy="118154"/>
            </a:xfrm>
            <a:prstGeom prst="rect">
              <a:avLst/>
            </a:prstGeom>
          </p:spPr>
        </p:pic>
        <p:sp>
          <p:nvSpPr>
            <p:cNvPr id="64" name="object 64" descr=""/>
            <p:cNvSpPr/>
            <p:nvPr/>
          </p:nvSpPr>
          <p:spPr>
            <a:xfrm>
              <a:off x="7426151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5" name="object 65" descr="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7381004" y="4750982"/>
              <a:ext cx="79923" cy="115614"/>
            </a:xfrm>
            <a:prstGeom prst="rect">
              <a:avLst/>
            </a:prstGeom>
          </p:spPr>
        </p:pic>
        <p:sp>
          <p:nvSpPr>
            <p:cNvPr id="66" name="object 66" descr=""/>
            <p:cNvSpPr/>
            <p:nvPr/>
          </p:nvSpPr>
          <p:spPr>
            <a:xfrm>
              <a:off x="8183413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7" name="object 67" descr=""/>
            <p:cNvPicPr/>
            <p:nvPr/>
          </p:nvPicPr>
          <p:blipFill>
            <a:blip r:embed="rId35" cstate="print"/>
            <a:stretch>
              <a:fillRect/>
            </a:stretch>
          </p:blipFill>
          <p:spPr>
            <a:xfrm>
              <a:off x="8142947" y="4752552"/>
              <a:ext cx="76746" cy="116033"/>
            </a:xfrm>
            <a:prstGeom prst="rect">
              <a:avLst/>
            </a:prstGeom>
          </p:spPr>
        </p:pic>
        <p:sp>
          <p:nvSpPr>
            <p:cNvPr id="68" name="object 68" descr=""/>
            <p:cNvSpPr/>
            <p:nvPr/>
          </p:nvSpPr>
          <p:spPr>
            <a:xfrm>
              <a:off x="8940508" y="4620148"/>
              <a:ext cx="0" cy="67310"/>
            </a:xfrm>
            <a:custGeom>
              <a:avLst/>
              <a:gdLst/>
              <a:ahLst/>
              <a:cxnLst/>
              <a:rect l="l" t="t" r="r" b="b"/>
              <a:pathLst>
                <a:path w="0" h="67310">
                  <a:moveTo>
                    <a:pt x="0" y="0"/>
                  </a:moveTo>
                  <a:lnTo>
                    <a:pt x="0" y="66753"/>
                  </a:lnTo>
                </a:path>
              </a:pathLst>
            </a:custGeom>
            <a:ln w="962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9" name="object 69" descr=""/>
            <p:cNvPicPr/>
            <p:nvPr/>
          </p:nvPicPr>
          <p:blipFill>
            <a:blip r:embed="rId36" cstate="print"/>
            <a:stretch>
              <a:fillRect/>
            </a:stretch>
          </p:blipFill>
          <p:spPr>
            <a:xfrm>
              <a:off x="8899444" y="4750497"/>
              <a:ext cx="76341" cy="118088"/>
            </a:xfrm>
            <a:prstGeom prst="rect">
              <a:avLst/>
            </a:prstGeom>
          </p:spPr>
        </p:pic>
        <p:sp>
          <p:nvSpPr>
            <p:cNvPr id="70" name="object 70" descr=""/>
            <p:cNvSpPr/>
            <p:nvPr/>
          </p:nvSpPr>
          <p:spPr>
            <a:xfrm>
              <a:off x="4397790" y="4620148"/>
              <a:ext cx="4542790" cy="67310"/>
            </a:xfrm>
            <a:custGeom>
              <a:avLst/>
              <a:gdLst/>
              <a:ahLst/>
              <a:cxnLst/>
              <a:rect l="l" t="t" r="r" b="b"/>
              <a:pathLst>
                <a:path w="4542790" h="67310">
                  <a:moveTo>
                    <a:pt x="0" y="0"/>
                  </a:moveTo>
                  <a:lnTo>
                    <a:pt x="0" y="66753"/>
                  </a:lnTo>
                </a:path>
                <a:path w="4542790" h="67310">
                  <a:moveTo>
                    <a:pt x="757077" y="0"/>
                  </a:moveTo>
                  <a:lnTo>
                    <a:pt x="757077" y="66753"/>
                  </a:lnTo>
                </a:path>
                <a:path w="4542790" h="67310">
                  <a:moveTo>
                    <a:pt x="1514172" y="0"/>
                  </a:moveTo>
                  <a:lnTo>
                    <a:pt x="1514172" y="66753"/>
                  </a:lnTo>
                </a:path>
                <a:path w="4542790" h="67310">
                  <a:moveTo>
                    <a:pt x="2271267" y="0"/>
                  </a:moveTo>
                  <a:lnTo>
                    <a:pt x="2271267" y="66753"/>
                  </a:lnTo>
                </a:path>
                <a:path w="4542790" h="67310">
                  <a:moveTo>
                    <a:pt x="3028361" y="0"/>
                  </a:moveTo>
                  <a:lnTo>
                    <a:pt x="3028361" y="66753"/>
                  </a:lnTo>
                </a:path>
                <a:path w="4542790" h="67310">
                  <a:moveTo>
                    <a:pt x="3785623" y="0"/>
                  </a:moveTo>
                  <a:lnTo>
                    <a:pt x="3785623" y="66753"/>
                  </a:lnTo>
                </a:path>
                <a:path w="4542790" h="67310">
                  <a:moveTo>
                    <a:pt x="4542717" y="0"/>
                  </a:moveTo>
                  <a:lnTo>
                    <a:pt x="4542717" y="66753"/>
                  </a:lnTo>
                </a:path>
              </a:pathLst>
            </a:custGeom>
            <a:ln w="962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1" name="object 71" descr=""/>
            <p:cNvPicPr/>
            <p:nvPr/>
          </p:nvPicPr>
          <p:blipFill>
            <a:blip r:embed="rId37" cstate="print"/>
            <a:stretch>
              <a:fillRect/>
            </a:stretch>
          </p:blipFill>
          <p:spPr>
            <a:xfrm>
              <a:off x="5471883" y="4987357"/>
              <a:ext cx="2394677" cy="151598"/>
            </a:xfrm>
            <a:prstGeom prst="rect">
              <a:avLst/>
            </a:prstGeom>
          </p:spPr>
        </p:pic>
        <p:sp>
          <p:nvSpPr>
            <p:cNvPr id="72" name="object 72" descr=""/>
            <p:cNvSpPr/>
            <p:nvPr/>
          </p:nvSpPr>
          <p:spPr>
            <a:xfrm>
              <a:off x="5047022" y="1335709"/>
              <a:ext cx="3244215" cy="301625"/>
            </a:xfrm>
            <a:custGeom>
              <a:avLst/>
              <a:gdLst/>
              <a:ahLst/>
              <a:cxnLst/>
              <a:rect l="l" t="t" r="r" b="b"/>
              <a:pathLst>
                <a:path w="3244215" h="301625">
                  <a:moveTo>
                    <a:pt x="0" y="301592"/>
                  </a:moveTo>
                  <a:lnTo>
                    <a:pt x="3244070" y="301592"/>
                  </a:lnTo>
                  <a:lnTo>
                    <a:pt x="3244070" y="0"/>
                  </a:lnTo>
                  <a:lnTo>
                    <a:pt x="0" y="0"/>
                  </a:lnTo>
                  <a:lnTo>
                    <a:pt x="0" y="301592"/>
                  </a:lnTo>
                  <a:close/>
                </a:path>
              </a:pathLst>
            </a:custGeom>
            <a:ln w="961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3" name="object 73" descr=""/>
            <p:cNvSpPr/>
            <p:nvPr/>
          </p:nvSpPr>
          <p:spPr>
            <a:xfrm>
              <a:off x="5114237" y="1486622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 h="0">
                  <a:moveTo>
                    <a:pt x="0" y="0"/>
                  </a:moveTo>
                  <a:lnTo>
                    <a:pt x="313003" y="0"/>
                  </a:lnTo>
                </a:path>
              </a:pathLst>
            </a:custGeom>
            <a:ln w="14428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4" name="object 74" descr=""/>
            <p:cNvSpPr/>
            <p:nvPr/>
          </p:nvSpPr>
          <p:spPr>
            <a:xfrm>
              <a:off x="6810343" y="1486622"/>
              <a:ext cx="313055" cy="0"/>
            </a:xfrm>
            <a:custGeom>
              <a:avLst/>
              <a:gdLst/>
              <a:ahLst/>
              <a:cxnLst/>
              <a:rect l="l" t="t" r="r" b="b"/>
              <a:pathLst>
                <a:path w="313054" h="0">
                  <a:moveTo>
                    <a:pt x="0" y="0"/>
                  </a:moveTo>
                  <a:lnTo>
                    <a:pt x="312669" y="0"/>
                  </a:lnTo>
                </a:path>
              </a:pathLst>
            </a:custGeom>
            <a:ln w="14428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 descr=""/>
            <p:cNvPicPr/>
            <p:nvPr/>
          </p:nvPicPr>
          <p:blipFill>
            <a:blip r:embed="rId38" cstate="print"/>
            <a:stretch>
              <a:fillRect/>
            </a:stretch>
          </p:blipFill>
          <p:spPr>
            <a:xfrm>
              <a:off x="5535587" y="1435172"/>
              <a:ext cx="949879" cy="136980"/>
            </a:xfrm>
            <a:prstGeom prst="rect">
              <a:avLst/>
            </a:prstGeom>
          </p:spPr>
        </p:pic>
        <p:pic>
          <p:nvPicPr>
            <p:cNvPr id="76" name="object 76" descr=""/>
            <p:cNvPicPr/>
            <p:nvPr/>
          </p:nvPicPr>
          <p:blipFill>
            <a:blip r:embed="rId39" cstate="print"/>
            <a:stretch>
              <a:fillRect/>
            </a:stretch>
          </p:blipFill>
          <p:spPr>
            <a:xfrm>
              <a:off x="7228850" y="1435172"/>
              <a:ext cx="947037" cy="136980"/>
            </a:xfrm>
            <a:prstGeom prst="rect">
              <a:avLst/>
            </a:prstGeom>
          </p:spPr>
        </p:pic>
      </p:grpSp>
      <p:sp>
        <p:nvSpPr>
          <p:cNvPr id="77" name="object 77" descr=""/>
          <p:cNvSpPr txBox="1"/>
          <p:nvPr/>
        </p:nvSpPr>
        <p:spPr>
          <a:xfrm>
            <a:off x="117323" y="5123179"/>
            <a:ext cx="2386330" cy="75438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12700" marR="5080">
              <a:lnSpc>
                <a:spcPct val="99400"/>
              </a:lnSpc>
              <a:spcBef>
                <a:spcPts val="105"/>
              </a:spcBef>
            </a:pP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Graph</a:t>
            </a:r>
            <a:r>
              <a:rPr dirty="0" sz="1200" spc="-3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only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includes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patients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with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paired</a:t>
            </a:r>
            <a:r>
              <a:rPr dirty="0" sz="1200" spc="-2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baseline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and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A6A6A6"/>
                </a:solidFill>
                <a:latin typeface="Arial"/>
                <a:cs typeface="Arial"/>
              </a:rPr>
              <a:t>6-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month </a:t>
            </a:r>
            <a:r>
              <a:rPr dirty="0" sz="1200" spc="-10" i="1">
                <a:solidFill>
                  <a:srgbClr val="A6A6A6"/>
                </a:solidFill>
                <a:latin typeface="Arial"/>
                <a:cs typeface="Arial"/>
              </a:rPr>
              <a:t>corelab-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analyzed</a:t>
            </a:r>
            <a:r>
              <a:rPr dirty="0" sz="1200" spc="25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A6A6A6"/>
                </a:solidFill>
                <a:latin typeface="Arial"/>
                <a:cs typeface="Arial"/>
              </a:rPr>
              <a:t>echocardiograms </a:t>
            </a:r>
            <a:r>
              <a:rPr dirty="0" sz="1200" i="1">
                <a:solidFill>
                  <a:srgbClr val="A6A6A6"/>
                </a:solidFill>
                <a:latin typeface="Arial"/>
                <a:cs typeface="Arial"/>
              </a:rPr>
              <a:t>(without</a:t>
            </a:r>
            <a:r>
              <a:rPr dirty="0" sz="1200" spc="-20" i="1">
                <a:solidFill>
                  <a:srgbClr val="A6A6A6"/>
                </a:solidFill>
                <a:latin typeface="Arial"/>
                <a:cs typeface="Arial"/>
              </a:rPr>
              <a:t> </a:t>
            </a:r>
            <a:r>
              <a:rPr dirty="0" sz="1200" spc="-10" i="1">
                <a:solidFill>
                  <a:srgbClr val="A6A6A6"/>
                </a:solidFill>
                <a:latin typeface="Arial"/>
                <a:cs typeface="Arial"/>
              </a:rPr>
              <a:t>imputation)</a:t>
            </a:r>
            <a:endParaRPr sz="1200">
              <a:latin typeface="Arial"/>
              <a:cs typeface="Arial"/>
            </a:endParaRPr>
          </a:p>
        </p:txBody>
      </p:sp>
      <p:sp>
        <p:nvSpPr>
          <p:cNvPr id="78" name="object 78" descr=""/>
          <p:cNvSpPr txBox="1"/>
          <p:nvPr/>
        </p:nvSpPr>
        <p:spPr>
          <a:xfrm>
            <a:off x="9581716" y="3104388"/>
            <a:ext cx="2270125" cy="6350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latin typeface="Calibri"/>
                <a:cs typeface="Calibri"/>
              </a:rPr>
              <a:t>HR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0.62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(0.41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to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0.95)</a:t>
            </a:r>
            <a:endParaRPr sz="2000">
              <a:latin typeface="Calibri"/>
              <a:cs typeface="Calibri"/>
            </a:endParaRPr>
          </a:p>
          <a:p>
            <a:pPr marL="165100">
              <a:lnSpc>
                <a:spcPct val="100000"/>
              </a:lnSpc>
            </a:pPr>
            <a:r>
              <a:rPr dirty="0" sz="2000">
                <a:latin typeface="Calibri"/>
                <a:cs typeface="Calibri"/>
              </a:rPr>
              <a:t>p=0.029</a:t>
            </a:r>
            <a:r>
              <a:rPr dirty="0" sz="2000" spc="-3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(adjusted)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6400" y="1216871"/>
            <a:ext cx="4965117" cy="4732741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228664" y="5024975"/>
            <a:ext cx="916305" cy="714375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51130" rIns="0" bIns="0" rtlCol="0" vert="horz">
            <a:spAutoFit/>
          </a:bodyPr>
          <a:lstStyle/>
          <a:p>
            <a:pPr marL="254635" marR="83820" indent="-166370">
              <a:lnSpc>
                <a:spcPct val="104200"/>
              </a:lnSpc>
              <a:spcBef>
                <a:spcPts val="1190"/>
              </a:spcBef>
            </a:pPr>
            <a:r>
              <a:rPr dirty="0" sz="160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1600" spc="85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160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160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805037" y="3936968"/>
            <a:ext cx="554355" cy="47942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29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295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3993795" y="4989917"/>
            <a:ext cx="1008380" cy="714375"/>
          </a:xfrm>
          <a:prstGeom prst="rect">
            <a:avLst/>
          </a:prstGeom>
          <a:solidFill>
            <a:srgbClr val="EE7B8A"/>
          </a:solidFill>
        </p:spPr>
        <p:txBody>
          <a:bodyPr wrap="square" lIns="0" tIns="635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1300">
              <a:latin typeface="Times New Roman"/>
              <a:cs typeface="Times New Roman"/>
            </a:endParaRPr>
          </a:p>
          <a:p>
            <a:pPr marL="233679" marR="161290" indent="-168910">
              <a:lnSpc>
                <a:spcPct val="101099"/>
              </a:lnSpc>
            </a:pPr>
            <a:r>
              <a:rPr dirty="0" sz="1650" spc="-20" b="0">
                <a:solidFill>
                  <a:srgbClr val="FFFFFF"/>
                </a:solidFill>
                <a:latin typeface="Dubai Light"/>
                <a:cs typeface="Dubai Light"/>
              </a:rPr>
              <a:t>Improved LVEF</a:t>
            </a:r>
            <a:endParaRPr sz="1650">
              <a:latin typeface="Dubai Light"/>
              <a:cs typeface="Dubai Light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02017" y="376518"/>
            <a:ext cx="8537575" cy="666750"/>
          </a:xfrm>
          <a:prstGeom prst="rect"/>
          <a:solidFill>
            <a:srgbClr val="7030A0"/>
          </a:solidFill>
          <a:ln w="9525">
            <a:solidFill>
              <a:srgbClr val="8F5DB5"/>
            </a:solidFill>
          </a:ln>
        </p:spPr>
        <p:txBody>
          <a:bodyPr wrap="square" lIns="0" tIns="138430" rIns="0" bIns="0" rtlCol="0" vert="horz">
            <a:spAutoFit/>
          </a:bodyPr>
          <a:lstStyle/>
          <a:p>
            <a:pPr marL="90805">
              <a:lnSpc>
                <a:spcPct val="100000"/>
              </a:lnSpc>
              <a:spcBef>
                <a:spcPts val="1090"/>
              </a:spcBef>
            </a:pPr>
            <a:r>
              <a:rPr dirty="0" spc="-10">
                <a:solidFill>
                  <a:srgbClr val="FFFFFF"/>
                </a:solidFill>
                <a:latin typeface="Arial"/>
                <a:cs typeface="Arial"/>
              </a:rPr>
              <a:t>Conclusions</a:t>
            </a:r>
          </a:p>
        </p:txBody>
      </p:sp>
      <p:sp>
        <p:nvSpPr>
          <p:cNvPr id="7" name="object 7" descr=""/>
          <p:cNvSpPr txBox="1"/>
          <p:nvPr/>
        </p:nvSpPr>
        <p:spPr>
          <a:xfrm>
            <a:off x="5822064" y="4841617"/>
            <a:ext cx="6204585" cy="1108075"/>
          </a:xfrm>
          <a:prstGeom prst="rect">
            <a:avLst/>
          </a:prstGeom>
          <a:solidFill>
            <a:srgbClr val="C7AEDA"/>
          </a:solidFill>
        </p:spPr>
        <p:txBody>
          <a:bodyPr wrap="square" lIns="0" tIns="49530" rIns="0" bIns="0" rtlCol="0" vert="horz">
            <a:spAutoFit/>
          </a:bodyPr>
          <a:lstStyle/>
          <a:p>
            <a:pPr algn="ctr" marL="121920" marR="114935">
              <a:lnSpc>
                <a:spcPts val="2590"/>
              </a:lnSpc>
              <a:spcBef>
                <a:spcPts val="390"/>
              </a:spcBef>
            </a:pPr>
            <a:r>
              <a:rPr dirty="0" sz="2200">
                <a:latin typeface="Calibri"/>
                <a:cs typeface="Calibri"/>
              </a:rPr>
              <a:t>The</a:t>
            </a:r>
            <a:r>
              <a:rPr dirty="0" sz="2200" spc="-2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abundance</a:t>
            </a:r>
            <a:r>
              <a:rPr dirty="0" sz="2200" spc="-10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1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dysfunctional-</a:t>
            </a:r>
            <a:r>
              <a:rPr dirty="0" sz="2200" spc="-40">
                <a:latin typeface="Calibri"/>
                <a:cs typeface="Calibri"/>
              </a:rPr>
              <a:t>yet-</a:t>
            </a:r>
            <a:r>
              <a:rPr dirty="0" sz="2200">
                <a:latin typeface="Calibri"/>
                <a:cs typeface="Calibri"/>
              </a:rPr>
              <a:t>viable</a:t>
            </a:r>
            <a:r>
              <a:rPr dirty="0" sz="2200" spc="-10">
                <a:latin typeface="Calibri"/>
                <a:cs typeface="Calibri"/>
              </a:rPr>
              <a:t> segments </a:t>
            </a:r>
            <a:r>
              <a:rPr dirty="0" sz="2200">
                <a:latin typeface="Calibri"/>
                <a:cs typeface="Calibri"/>
              </a:rPr>
              <a:t>was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b="1">
                <a:latin typeface="Calibri"/>
                <a:cs typeface="Calibri"/>
              </a:rPr>
              <a:t>not</a:t>
            </a:r>
            <a:r>
              <a:rPr dirty="0" sz="2200" spc="-35" b="1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associated</a:t>
            </a:r>
            <a:r>
              <a:rPr dirty="0" sz="2200" spc="-35">
                <a:latin typeface="Calibri"/>
                <a:cs typeface="Calibri"/>
              </a:rPr>
              <a:t> </a:t>
            </a:r>
            <a:r>
              <a:rPr dirty="0" sz="2200" spc="-20">
                <a:latin typeface="Calibri"/>
                <a:cs typeface="Calibri"/>
              </a:rPr>
              <a:t>with</a:t>
            </a:r>
            <a:endParaRPr sz="2200">
              <a:latin typeface="Calibri"/>
              <a:cs typeface="Calibri"/>
            </a:endParaRPr>
          </a:p>
          <a:p>
            <a:pPr algn="ctr" marL="635">
              <a:lnSpc>
                <a:spcPts val="2540"/>
              </a:lnSpc>
            </a:pPr>
            <a:r>
              <a:rPr dirty="0" sz="2200">
                <a:latin typeface="Calibri"/>
                <a:cs typeface="Calibri"/>
              </a:rPr>
              <a:t>prognosis</a:t>
            </a:r>
            <a:r>
              <a:rPr dirty="0" sz="2200" spc="-6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or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likelihood</a:t>
            </a:r>
            <a:r>
              <a:rPr dirty="0" sz="2200" spc="-55">
                <a:latin typeface="Calibri"/>
                <a:cs typeface="Calibri"/>
              </a:rPr>
              <a:t> </a:t>
            </a:r>
            <a:r>
              <a:rPr dirty="0" sz="2200">
                <a:latin typeface="Calibri"/>
                <a:cs typeface="Calibri"/>
              </a:rPr>
              <a:t>of</a:t>
            </a:r>
            <a:r>
              <a:rPr dirty="0" sz="2200" spc="-50">
                <a:latin typeface="Calibri"/>
                <a:cs typeface="Calibri"/>
              </a:rPr>
              <a:t> </a:t>
            </a:r>
            <a:r>
              <a:rPr dirty="0" sz="2200" spc="-35">
                <a:latin typeface="Calibri"/>
                <a:cs typeface="Calibri"/>
              </a:rPr>
              <a:t>LV</a:t>
            </a:r>
            <a:r>
              <a:rPr dirty="0" sz="2200" spc="-45">
                <a:latin typeface="Calibri"/>
                <a:cs typeface="Calibri"/>
              </a:rPr>
              <a:t> </a:t>
            </a:r>
            <a:r>
              <a:rPr dirty="0" sz="2200" spc="-10">
                <a:latin typeface="Calibri"/>
                <a:cs typeface="Calibri"/>
              </a:rPr>
              <a:t>recovery</a:t>
            </a:r>
            <a:endParaRPr sz="2200">
              <a:latin typeface="Calibri"/>
              <a:cs typeface="Calibri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1226607" y="3096767"/>
            <a:ext cx="3686175" cy="3237230"/>
            <a:chOff x="1226607" y="3096767"/>
            <a:chExt cx="3686175" cy="3237230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8097" y="5724143"/>
              <a:ext cx="609599" cy="609600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6607" y="3096767"/>
              <a:ext cx="609600" cy="609599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303167" y="3096767"/>
              <a:ext cx="609600" cy="609599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315163" y="3927855"/>
              <a:ext cx="558800" cy="558800"/>
            </a:xfrm>
            <a:prstGeom prst="rect">
              <a:avLst/>
            </a:prstGeom>
          </p:spPr>
        </p:pic>
        <p:pic>
          <p:nvPicPr>
            <p:cNvPr id="13" name="object 13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86830" y="3927855"/>
              <a:ext cx="558800" cy="558800"/>
            </a:xfrm>
            <a:prstGeom prst="rect">
              <a:avLst/>
            </a:prstGeom>
          </p:spPr>
        </p:pic>
      </p:grpSp>
      <p:sp>
        <p:nvSpPr>
          <p:cNvPr id="14" name="object 14" descr=""/>
          <p:cNvSpPr txBox="1"/>
          <p:nvPr/>
        </p:nvSpPr>
        <p:spPr>
          <a:xfrm>
            <a:off x="5822063" y="3051625"/>
            <a:ext cx="6204585" cy="1108075"/>
          </a:xfrm>
          <a:prstGeom prst="rect">
            <a:avLst/>
          </a:prstGeom>
          <a:solidFill>
            <a:srgbClr val="7030A0"/>
          </a:solidFill>
        </p:spPr>
        <p:txBody>
          <a:bodyPr wrap="square" lIns="0" tIns="50165" rIns="0" bIns="0" rtlCol="0" vert="horz">
            <a:spAutoFit/>
          </a:bodyPr>
          <a:lstStyle/>
          <a:p>
            <a:pPr algn="ctr" marL="318135" marR="311785">
              <a:lnSpc>
                <a:spcPts val="2590"/>
              </a:lnSpc>
              <a:spcBef>
                <a:spcPts val="39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Scar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burden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predicts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prognosis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likelihood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 spc="-60" b="1">
                <a:solidFill>
                  <a:srgbClr val="FFFFFF"/>
                </a:solidFill>
                <a:latin typeface="Calibri"/>
                <a:cs typeface="Calibri"/>
              </a:rPr>
              <a:t>LV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ischemic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cardiomyopathy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dirty="0" sz="22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-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r>
              <a:rPr dirty="0" sz="22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 i="1">
                <a:solidFill>
                  <a:srgbClr val="FFFFFF"/>
                </a:solidFill>
                <a:latin typeface="Calibri"/>
                <a:cs typeface="Calibri"/>
              </a:rPr>
              <a:t>LVEF</a:t>
            </a:r>
            <a:r>
              <a:rPr dirty="0" sz="22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-5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extent</a:t>
            </a:r>
            <a:r>
              <a:rPr dirty="0" sz="2200" spc="-50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i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-45" i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i="1">
                <a:solidFill>
                  <a:srgbClr val="FFFFFF"/>
                </a:solidFill>
                <a:latin typeface="Calibri"/>
                <a:cs typeface="Calibri"/>
              </a:rPr>
              <a:t>CAD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5822065" y="1261634"/>
            <a:ext cx="6204585" cy="1108075"/>
          </a:xfrm>
          <a:prstGeom prst="rect">
            <a:avLst/>
          </a:prstGeom>
          <a:solidFill>
            <a:srgbClr val="B71777"/>
          </a:solidFill>
        </p:spPr>
        <p:txBody>
          <a:bodyPr wrap="square" lIns="0" tIns="36195" rIns="0" bIns="0" rtlCol="0" vert="horz">
            <a:spAutoFit/>
          </a:bodyPr>
          <a:lstStyle/>
          <a:p>
            <a:pPr algn="ctr" marL="124460" marR="116205" indent="-635">
              <a:lnSpc>
                <a:spcPct val="98600"/>
              </a:lnSpc>
              <a:spcBef>
                <a:spcPts val="285"/>
              </a:spcBef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PCI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does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improve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prognosis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60" b="1">
                <a:solidFill>
                  <a:srgbClr val="FFFFFF"/>
                </a:solidFill>
                <a:latin typeface="Calibri"/>
                <a:cs typeface="Calibri"/>
              </a:rPr>
              <a:t>LV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recovery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ischemic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cardiomyopathy,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compared</a:t>
            </a:r>
            <a:r>
              <a:rPr dirty="0" sz="220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OMT</a:t>
            </a:r>
            <a:r>
              <a:rPr dirty="0" sz="220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alone,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regardless</a:t>
            </a:r>
            <a:r>
              <a:rPr dirty="0" sz="220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viability</a:t>
            </a:r>
            <a:r>
              <a:rPr dirty="0" sz="220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characteristics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 b="1">
                <a:solidFill>
                  <a:srgbClr val="FFFFFF"/>
                </a:solidFill>
                <a:latin typeface="Calibri"/>
                <a:cs typeface="Calibri"/>
              </a:rPr>
              <a:t>baseline</a:t>
            </a:r>
            <a:endParaRPr sz="2200">
              <a:latin typeface="Calibri"/>
              <a:cs typeface="Calibri"/>
            </a:endParaRPr>
          </a:p>
        </p:txBody>
      </p:sp>
      <p:pic>
        <p:nvPicPr>
          <p:cNvPr id="16" name="object 1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0663036" y="201810"/>
            <a:ext cx="1381525" cy="651600"/>
          </a:xfrm>
          <a:prstGeom prst="rect">
            <a:avLst/>
          </a:prstGeom>
        </p:spPr>
      </p:pic>
      <p:sp>
        <p:nvSpPr>
          <p:cNvPr id="17" name="object 17" descr=""/>
          <p:cNvSpPr txBox="1"/>
          <p:nvPr/>
        </p:nvSpPr>
        <p:spPr>
          <a:xfrm>
            <a:off x="7536173" y="6292596"/>
            <a:ext cx="43497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@divaka_perera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@REVIVED_BCIS2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5706" y="435000"/>
            <a:ext cx="3270947" cy="458737"/>
          </a:xfrm>
          <a:prstGeom prst="rect">
            <a:avLst/>
          </a:prstGeom>
        </p:spPr>
      </p:pic>
      <p:pic>
        <p:nvPicPr>
          <p:cNvPr id="3" name="object 3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049398" y="3109536"/>
            <a:ext cx="3011318" cy="1043998"/>
          </a:xfrm>
          <a:prstGeom prst="rect">
            <a:avLst/>
          </a:prstGeom>
        </p:spPr>
      </p:pic>
      <p:pic>
        <p:nvPicPr>
          <p:cNvPr id="4" name="object 4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185189" y="1115818"/>
            <a:ext cx="1887994" cy="442452"/>
          </a:xfrm>
          <a:prstGeom prst="rect">
            <a:avLst/>
          </a:prstGeom>
        </p:spPr>
      </p:pic>
      <p:sp>
        <p:nvSpPr>
          <p:cNvPr id="5" name="object 5" descr=""/>
          <p:cNvSpPr txBox="1"/>
          <p:nvPr/>
        </p:nvSpPr>
        <p:spPr>
          <a:xfrm>
            <a:off x="7536173" y="6292596"/>
            <a:ext cx="4349750" cy="3302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@divaka_perera</a:t>
            </a:r>
            <a:r>
              <a:rPr dirty="0" sz="2000" spc="-3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2000">
                <a:solidFill>
                  <a:srgbClr val="FFFFFF"/>
                </a:solidFill>
                <a:latin typeface="Arial"/>
                <a:cs typeface="Arial"/>
              </a:rPr>
              <a:t>|</a:t>
            </a:r>
            <a:r>
              <a:rPr dirty="0" sz="2000" spc="-10">
                <a:solidFill>
                  <a:srgbClr val="FFFFFF"/>
                </a:solidFill>
                <a:latin typeface="Arial"/>
                <a:cs typeface="Arial"/>
              </a:rPr>
              <a:t> @REVIVED_BCIS2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618940" y="2822453"/>
            <a:ext cx="1242751" cy="1618165"/>
          </a:xfrm>
          <a:prstGeom prst="rect">
            <a:avLst/>
          </a:prstGeom>
        </p:spPr>
      </p:pic>
      <p:grpSp>
        <p:nvGrpSpPr>
          <p:cNvPr id="7" name="object 7" descr=""/>
          <p:cNvGrpSpPr/>
          <p:nvPr/>
        </p:nvGrpSpPr>
        <p:grpSpPr>
          <a:xfrm>
            <a:off x="1187255" y="1624439"/>
            <a:ext cx="2908300" cy="465455"/>
            <a:chOff x="1187255" y="1624439"/>
            <a:chExt cx="2908300" cy="465455"/>
          </a:xfrm>
        </p:grpSpPr>
        <p:sp>
          <p:nvSpPr>
            <p:cNvPr id="8" name="object 8" descr=""/>
            <p:cNvSpPr/>
            <p:nvPr/>
          </p:nvSpPr>
          <p:spPr>
            <a:xfrm>
              <a:off x="1197415" y="1634599"/>
              <a:ext cx="2887980" cy="445134"/>
            </a:xfrm>
            <a:custGeom>
              <a:avLst/>
              <a:gdLst/>
              <a:ahLst/>
              <a:cxnLst/>
              <a:rect l="l" t="t" r="r" b="b"/>
              <a:pathLst>
                <a:path w="2887979" h="445135">
                  <a:moveTo>
                    <a:pt x="2813644" y="0"/>
                  </a:moveTo>
                  <a:lnTo>
                    <a:pt x="74129" y="0"/>
                  </a:lnTo>
                  <a:lnTo>
                    <a:pt x="45275" y="5825"/>
                  </a:lnTo>
                  <a:lnTo>
                    <a:pt x="21712" y="21712"/>
                  </a:lnTo>
                  <a:lnTo>
                    <a:pt x="5825" y="45275"/>
                  </a:lnTo>
                  <a:lnTo>
                    <a:pt x="0" y="74129"/>
                  </a:lnTo>
                  <a:lnTo>
                    <a:pt x="0" y="370652"/>
                  </a:lnTo>
                  <a:lnTo>
                    <a:pt x="5825" y="399507"/>
                  </a:lnTo>
                  <a:lnTo>
                    <a:pt x="21712" y="423070"/>
                  </a:lnTo>
                  <a:lnTo>
                    <a:pt x="45275" y="438957"/>
                  </a:lnTo>
                  <a:lnTo>
                    <a:pt x="74129" y="444783"/>
                  </a:lnTo>
                  <a:lnTo>
                    <a:pt x="2813644" y="444783"/>
                  </a:lnTo>
                  <a:lnTo>
                    <a:pt x="2842498" y="438957"/>
                  </a:lnTo>
                  <a:lnTo>
                    <a:pt x="2866061" y="423070"/>
                  </a:lnTo>
                  <a:lnTo>
                    <a:pt x="2881948" y="399507"/>
                  </a:lnTo>
                  <a:lnTo>
                    <a:pt x="2887774" y="370652"/>
                  </a:lnTo>
                  <a:lnTo>
                    <a:pt x="2887774" y="74129"/>
                  </a:lnTo>
                  <a:lnTo>
                    <a:pt x="2881948" y="45275"/>
                  </a:lnTo>
                  <a:lnTo>
                    <a:pt x="2866061" y="21712"/>
                  </a:lnTo>
                  <a:lnTo>
                    <a:pt x="2842498" y="5825"/>
                  </a:lnTo>
                  <a:lnTo>
                    <a:pt x="2813644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1197415" y="1634599"/>
              <a:ext cx="2887980" cy="445134"/>
            </a:xfrm>
            <a:custGeom>
              <a:avLst/>
              <a:gdLst/>
              <a:ahLst/>
              <a:cxnLst/>
              <a:rect l="l" t="t" r="r" b="b"/>
              <a:pathLst>
                <a:path w="2887979" h="445135">
                  <a:moveTo>
                    <a:pt x="0" y="74130"/>
                  </a:moveTo>
                  <a:lnTo>
                    <a:pt x="5825" y="45275"/>
                  </a:lnTo>
                  <a:lnTo>
                    <a:pt x="21712" y="21712"/>
                  </a:lnTo>
                  <a:lnTo>
                    <a:pt x="45275" y="5825"/>
                  </a:lnTo>
                  <a:lnTo>
                    <a:pt x="74130" y="0"/>
                  </a:lnTo>
                  <a:lnTo>
                    <a:pt x="2813644" y="0"/>
                  </a:lnTo>
                  <a:lnTo>
                    <a:pt x="2842499" y="5825"/>
                  </a:lnTo>
                  <a:lnTo>
                    <a:pt x="2866062" y="21712"/>
                  </a:lnTo>
                  <a:lnTo>
                    <a:pt x="2881949" y="45275"/>
                  </a:lnTo>
                  <a:lnTo>
                    <a:pt x="2887774" y="74130"/>
                  </a:lnTo>
                  <a:lnTo>
                    <a:pt x="2887774" y="370652"/>
                  </a:lnTo>
                  <a:lnTo>
                    <a:pt x="2881949" y="399507"/>
                  </a:lnTo>
                  <a:lnTo>
                    <a:pt x="2866062" y="423071"/>
                  </a:lnTo>
                  <a:lnTo>
                    <a:pt x="2842499" y="438957"/>
                  </a:lnTo>
                  <a:lnTo>
                    <a:pt x="2813644" y="444783"/>
                  </a:lnTo>
                  <a:lnTo>
                    <a:pt x="74130" y="444783"/>
                  </a:lnTo>
                  <a:lnTo>
                    <a:pt x="45275" y="438957"/>
                  </a:lnTo>
                  <a:lnTo>
                    <a:pt x="21712" y="423071"/>
                  </a:lnTo>
                  <a:lnTo>
                    <a:pt x="5825" y="399507"/>
                  </a:lnTo>
                  <a:lnTo>
                    <a:pt x="0" y="370652"/>
                  </a:lnTo>
                  <a:lnTo>
                    <a:pt x="0" y="74130"/>
                  </a:lnTo>
                  <a:close/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 descr=""/>
          <p:cNvSpPr txBox="1"/>
          <p:nvPr/>
        </p:nvSpPr>
        <p:spPr>
          <a:xfrm>
            <a:off x="1381283" y="1638496"/>
            <a:ext cx="2520950" cy="409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250" spc="-10" i="1">
                <a:solidFill>
                  <a:srgbClr val="FFFFFF"/>
                </a:solidFill>
                <a:latin typeface="Calibri"/>
                <a:cs typeface="Calibri"/>
              </a:rPr>
              <a:t>Funder</a:t>
            </a: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12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Institute</a:t>
            </a:r>
            <a:r>
              <a:rPr dirty="0" sz="12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2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12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1" name="object 11" descr=""/>
          <p:cNvGrpSpPr/>
          <p:nvPr/>
        </p:nvGrpSpPr>
        <p:grpSpPr>
          <a:xfrm>
            <a:off x="559911" y="2334764"/>
            <a:ext cx="1879600" cy="495300"/>
            <a:chOff x="559911" y="2334764"/>
            <a:chExt cx="1879600" cy="495300"/>
          </a:xfrm>
        </p:grpSpPr>
        <p:sp>
          <p:nvSpPr>
            <p:cNvPr id="12" name="object 12" descr=""/>
            <p:cNvSpPr/>
            <p:nvPr/>
          </p:nvSpPr>
          <p:spPr>
            <a:xfrm>
              <a:off x="570071" y="2344924"/>
              <a:ext cx="1859280" cy="474980"/>
            </a:xfrm>
            <a:custGeom>
              <a:avLst/>
              <a:gdLst/>
              <a:ahLst/>
              <a:cxnLst/>
              <a:rect l="l" t="t" r="r" b="b"/>
              <a:pathLst>
                <a:path w="1859280" h="474980">
                  <a:moveTo>
                    <a:pt x="1779687" y="0"/>
                  </a:moveTo>
                  <a:lnTo>
                    <a:pt x="79110" y="0"/>
                  </a:lnTo>
                  <a:lnTo>
                    <a:pt x="48317" y="6217"/>
                  </a:lnTo>
                  <a:lnTo>
                    <a:pt x="23170" y="23171"/>
                  </a:lnTo>
                  <a:lnTo>
                    <a:pt x="6216" y="48318"/>
                  </a:lnTo>
                  <a:lnTo>
                    <a:pt x="0" y="79112"/>
                  </a:lnTo>
                  <a:lnTo>
                    <a:pt x="0" y="395546"/>
                  </a:lnTo>
                  <a:lnTo>
                    <a:pt x="6216" y="426340"/>
                  </a:lnTo>
                  <a:lnTo>
                    <a:pt x="23170" y="451486"/>
                  </a:lnTo>
                  <a:lnTo>
                    <a:pt x="48317" y="468440"/>
                  </a:lnTo>
                  <a:lnTo>
                    <a:pt x="79110" y="474657"/>
                  </a:lnTo>
                  <a:lnTo>
                    <a:pt x="1779687" y="474657"/>
                  </a:lnTo>
                  <a:lnTo>
                    <a:pt x="1810480" y="468440"/>
                  </a:lnTo>
                  <a:lnTo>
                    <a:pt x="1835625" y="451486"/>
                  </a:lnTo>
                  <a:lnTo>
                    <a:pt x="1852579" y="426340"/>
                  </a:lnTo>
                  <a:lnTo>
                    <a:pt x="1858796" y="395546"/>
                  </a:lnTo>
                  <a:lnTo>
                    <a:pt x="1858796" y="79112"/>
                  </a:lnTo>
                  <a:lnTo>
                    <a:pt x="1852579" y="48318"/>
                  </a:lnTo>
                  <a:lnTo>
                    <a:pt x="1835625" y="23171"/>
                  </a:lnTo>
                  <a:lnTo>
                    <a:pt x="1810480" y="6217"/>
                  </a:lnTo>
                  <a:lnTo>
                    <a:pt x="1779687" y="0"/>
                  </a:lnTo>
                  <a:close/>
                </a:path>
              </a:pathLst>
            </a:custGeom>
            <a:solidFill>
              <a:srgbClr val="B3A2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 descr=""/>
            <p:cNvSpPr/>
            <p:nvPr/>
          </p:nvSpPr>
          <p:spPr>
            <a:xfrm>
              <a:off x="570071" y="2344924"/>
              <a:ext cx="1859280" cy="474980"/>
            </a:xfrm>
            <a:custGeom>
              <a:avLst/>
              <a:gdLst/>
              <a:ahLst/>
              <a:cxnLst/>
              <a:rect l="l" t="t" r="r" b="b"/>
              <a:pathLst>
                <a:path w="1859280" h="474980">
                  <a:moveTo>
                    <a:pt x="0" y="79110"/>
                  </a:moveTo>
                  <a:lnTo>
                    <a:pt x="6216" y="48317"/>
                  </a:lnTo>
                  <a:lnTo>
                    <a:pt x="23170" y="23171"/>
                  </a:lnTo>
                  <a:lnTo>
                    <a:pt x="48317" y="6216"/>
                  </a:lnTo>
                  <a:lnTo>
                    <a:pt x="79110" y="0"/>
                  </a:lnTo>
                  <a:lnTo>
                    <a:pt x="1779686" y="0"/>
                  </a:lnTo>
                  <a:lnTo>
                    <a:pt x="1810480" y="6216"/>
                  </a:lnTo>
                  <a:lnTo>
                    <a:pt x="1835626" y="23171"/>
                  </a:lnTo>
                  <a:lnTo>
                    <a:pt x="1852580" y="48317"/>
                  </a:lnTo>
                  <a:lnTo>
                    <a:pt x="1858797" y="79110"/>
                  </a:lnTo>
                  <a:lnTo>
                    <a:pt x="1858797" y="395546"/>
                  </a:lnTo>
                  <a:lnTo>
                    <a:pt x="1852580" y="426339"/>
                  </a:lnTo>
                  <a:lnTo>
                    <a:pt x="1835626" y="451485"/>
                  </a:lnTo>
                  <a:lnTo>
                    <a:pt x="1810480" y="468440"/>
                  </a:lnTo>
                  <a:lnTo>
                    <a:pt x="1779686" y="474656"/>
                  </a:lnTo>
                  <a:lnTo>
                    <a:pt x="79110" y="474656"/>
                  </a:lnTo>
                  <a:lnTo>
                    <a:pt x="48317" y="468440"/>
                  </a:lnTo>
                  <a:lnTo>
                    <a:pt x="23170" y="451485"/>
                  </a:lnTo>
                  <a:lnTo>
                    <a:pt x="6216" y="426339"/>
                  </a:lnTo>
                  <a:lnTo>
                    <a:pt x="0" y="395546"/>
                  </a:lnTo>
                  <a:lnTo>
                    <a:pt x="0" y="79110"/>
                  </a:lnTo>
                  <a:close/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666500" y="2474954"/>
            <a:ext cx="166370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spc="-10" b="1">
                <a:solidFill>
                  <a:srgbClr val="604A7B"/>
                </a:solidFill>
                <a:latin typeface="Calibri"/>
                <a:cs typeface="Calibri"/>
              </a:rPr>
              <a:t>Trial</a:t>
            </a:r>
            <a:r>
              <a:rPr dirty="0" sz="1250" spc="-35" b="1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dirty="0" sz="1250" b="1">
                <a:solidFill>
                  <a:srgbClr val="604A7B"/>
                </a:solidFill>
                <a:latin typeface="Calibri"/>
                <a:cs typeface="Calibri"/>
              </a:rPr>
              <a:t>Steering</a:t>
            </a:r>
            <a:r>
              <a:rPr dirty="0" sz="1250" spc="-30" b="1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604A7B"/>
                </a:solidFill>
                <a:latin typeface="Calibri"/>
                <a:cs typeface="Calibri"/>
              </a:rPr>
              <a:t>Committee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5" name="object 15" descr=""/>
          <p:cNvSpPr/>
          <p:nvPr/>
        </p:nvSpPr>
        <p:spPr>
          <a:xfrm>
            <a:off x="2837140" y="2344924"/>
            <a:ext cx="1859280" cy="474980"/>
          </a:xfrm>
          <a:custGeom>
            <a:avLst/>
            <a:gdLst/>
            <a:ahLst/>
            <a:cxnLst/>
            <a:rect l="l" t="t" r="r" b="b"/>
            <a:pathLst>
              <a:path w="1859279" h="474980">
                <a:moveTo>
                  <a:pt x="0" y="79110"/>
                </a:moveTo>
                <a:lnTo>
                  <a:pt x="6216" y="48317"/>
                </a:lnTo>
                <a:lnTo>
                  <a:pt x="23170" y="23171"/>
                </a:lnTo>
                <a:lnTo>
                  <a:pt x="48317" y="6216"/>
                </a:lnTo>
                <a:lnTo>
                  <a:pt x="79110" y="0"/>
                </a:lnTo>
                <a:lnTo>
                  <a:pt x="1779686" y="0"/>
                </a:lnTo>
                <a:lnTo>
                  <a:pt x="1810480" y="6216"/>
                </a:lnTo>
                <a:lnTo>
                  <a:pt x="1835626" y="23171"/>
                </a:lnTo>
                <a:lnTo>
                  <a:pt x="1852580" y="48317"/>
                </a:lnTo>
                <a:lnTo>
                  <a:pt x="1858797" y="79110"/>
                </a:lnTo>
                <a:lnTo>
                  <a:pt x="1858797" y="395546"/>
                </a:lnTo>
                <a:lnTo>
                  <a:pt x="1852580" y="426339"/>
                </a:lnTo>
                <a:lnTo>
                  <a:pt x="1835626" y="451485"/>
                </a:lnTo>
                <a:lnTo>
                  <a:pt x="1810480" y="468440"/>
                </a:lnTo>
                <a:lnTo>
                  <a:pt x="1779686" y="474656"/>
                </a:lnTo>
                <a:lnTo>
                  <a:pt x="79110" y="474656"/>
                </a:lnTo>
                <a:lnTo>
                  <a:pt x="48317" y="468440"/>
                </a:lnTo>
                <a:lnTo>
                  <a:pt x="23170" y="451485"/>
                </a:lnTo>
                <a:lnTo>
                  <a:pt x="6216" y="426339"/>
                </a:lnTo>
                <a:lnTo>
                  <a:pt x="0" y="395546"/>
                </a:lnTo>
                <a:lnTo>
                  <a:pt x="0" y="79110"/>
                </a:lnTo>
                <a:close/>
              </a:path>
            </a:pathLst>
          </a:custGeom>
          <a:ln w="19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6" name="object 16" descr=""/>
          <p:cNvSpPr txBox="1"/>
          <p:nvPr/>
        </p:nvSpPr>
        <p:spPr>
          <a:xfrm>
            <a:off x="3034920" y="2365417"/>
            <a:ext cx="1463675" cy="40957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dirty="0" sz="1250" spc="-10" i="1">
                <a:latin typeface="Calibri"/>
                <a:cs typeface="Calibri"/>
              </a:rPr>
              <a:t>Sponsor</a:t>
            </a:r>
            <a:endParaRPr sz="125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15"/>
              </a:spcBef>
            </a:pPr>
            <a:r>
              <a:rPr dirty="0" sz="1250" b="1">
                <a:latin typeface="Calibri"/>
                <a:cs typeface="Calibri"/>
              </a:rPr>
              <a:t>King’s</a:t>
            </a:r>
            <a:r>
              <a:rPr dirty="0" sz="1250" spc="-3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College</a:t>
            </a:r>
            <a:r>
              <a:rPr dirty="0" sz="1250" spc="-30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London</a:t>
            </a:r>
            <a:endParaRPr sz="1250">
              <a:latin typeface="Calibri"/>
              <a:cs typeface="Calibri"/>
            </a:endParaRPr>
          </a:p>
        </p:txBody>
      </p:sp>
      <p:sp>
        <p:nvSpPr>
          <p:cNvPr id="17" name="object 17" descr=""/>
          <p:cNvSpPr/>
          <p:nvPr/>
        </p:nvSpPr>
        <p:spPr>
          <a:xfrm>
            <a:off x="2870333" y="4495817"/>
            <a:ext cx="1859280" cy="471805"/>
          </a:xfrm>
          <a:custGeom>
            <a:avLst/>
            <a:gdLst/>
            <a:ahLst/>
            <a:cxnLst/>
            <a:rect l="l" t="t" r="r" b="b"/>
            <a:pathLst>
              <a:path w="1859279" h="471804">
                <a:moveTo>
                  <a:pt x="0" y="78557"/>
                </a:moveTo>
                <a:lnTo>
                  <a:pt x="6173" y="47979"/>
                </a:lnTo>
                <a:lnTo>
                  <a:pt x="23009" y="23009"/>
                </a:lnTo>
                <a:lnTo>
                  <a:pt x="47979" y="6173"/>
                </a:lnTo>
                <a:lnTo>
                  <a:pt x="78557" y="0"/>
                </a:lnTo>
                <a:lnTo>
                  <a:pt x="1780239" y="0"/>
                </a:lnTo>
                <a:lnTo>
                  <a:pt x="1810818" y="6173"/>
                </a:lnTo>
                <a:lnTo>
                  <a:pt x="1835788" y="23009"/>
                </a:lnTo>
                <a:lnTo>
                  <a:pt x="1852624" y="47979"/>
                </a:lnTo>
                <a:lnTo>
                  <a:pt x="1858797" y="78557"/>
                </a:lnTo>
                <a:lnTo>
                  <a:pt x="1858797" y="392779"/>
                </a:lnTo>
                <a:lnTo>
                  <a:pt x="1852624" y="423358"/>
                </a:lnTo>
                <a:lnTo>
                  <a:pt x="1835788" y="448328"/>
                </a:lnTo>
                <a:lnTo>
                  <a:pt x="1810818" y="465164"/>
                </a:lnTo>
                <a:lnTo>
                  <a:pt x="1780239" y="471337"/>
                </a:lnTo>
                <a:lnTo>
                  <a:pt x="78557" y="471337"/>
                </a:lnTo>
                <a:lnTo>
                  <a:pt x="47979" y="465164"/>
                </a:lnTo>
                <a:lnTo>
                  <a:pt x="23009" y="448328"/>
                </a:lnTo>
                <a:lnTo>
                  <a:pt x="6173" y="423358"/>
                </a:lnTo>
                <a:lnTo>
                  <a:pt x="0" y="392779"/>
                </a:lnTo>
                <a:lnTo>
                  <a:pt x="0" y="78557"/>
                </a:lnTo>
                <a:close/>
              </a:path>
            </a:pathLst>
          </a:custGeom>
          <a:ln w="19915">
            <a:solidFill>
              <a:srgbClr val="000000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 txBox="1"/>
          <p:nvPr/>
        </p:nvSpPr>
        <p:spPr>
          <a:xfrm>
            <a:off x="3184460" y="4609250"/>
            <a:ext cx="1233170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b="1">
                <a:latin typeface="Calibri"/>
                <a:cs typeface="Calibri"/>
              </a:rPr>
              <a:t>Recruiting</a:t>
            </a:r>
            <a:r>
              <a:rPr dirty="0" sz="1250" spc="-55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Centers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19" name="object 19" descr=""/>
          <p:cNvGrpSpPr/>
          <p:nvPr/>
        </p:nvGrpSpPr>
        <p:grpSpPr>
          <a:xfrm>
            <a:off x="393947" y="3131392"/>
            <a:ext cx="1212215" cy="1149350"/>
            <a:chOff x="393947" y="3131392"/>
            <a:chExt cx="1212215" cy="1149350"/>
          </a:xfrm>
        </p:grpSpPr>
        <p:sp>
          <p:nvSpPr>
            <p:cNvPr id="20" name="object 20" descr=""/>
            <p:cNvSpPr/>
            <p:nvPr/>
          </p:nvSpPr>
          <p:spPr>
            <a:xfrm>
              <a:off x="404107" y="3141552"/>
              <a:ext cx="1191895" cy="1129030"/>
            </a:xfrm>
            <a:custGeom>
              <a:avLst/>
              <a:gdLst/>
              <a:ahLst/>
              <a:cxnLst/>
              <a:rect l="l" t="t" r="r" b="b"/>
              <a:pathLst>
                <a:path w="1191895" h="1129029">
                  <a:moveTo>
                    <a:pt x="595810" y="0"/>
                  </a:moveTo>
                  <a:lnTo>
                    <a:pt x="546945" y="1870"/>
                  </a:lnTo>
                  <a:lnTo>
                    <a:pt x="499167" y="7385"/>
                  </a:lnTo>
                  <a:lnTo>
                    <a:pt x="452630" y="16399"/>
                  </a:lnTo>
                  <a:lnTo>
                    <a:pt x="407488" y="28767"/>
                  </a:lnTo>
                  <a:lnTo>
                    <a:pt x="363894" y="44343"/>
                  </a:lnTo>
                  <a:lnTo>
                    <a:pt x="322001" y="62983"/>
                  </a:lnTo>
                  <a:lnTo>
                    <a:pt x="281963" y="84541"/>
                  </a:lnTo>
                  <a:lnTo>
                    <a:pt x="243932" y="108872"/>
                  </a:lnTo>
                  <a:lnTo>
                    <a:pt x="208063" y="135831"/>
                  </a:lnTo>
                  <a:lnTo>
                    <a:pt x="174509" y="165273"/>
                  </a:lnTo>
                  <a:lnTo>
                    <a:pt x="143422" y="197051"/>
                  </a:lnTo>
                  <a:lnTo>
                    <a:pt x="114956" y="231022"/>
                  </a:lnTo>
                  <a:lnTo>
                    <a:pt x="89266" y="267040"/>
                  </a:lnTo>
                  <a:lnTo>
                    <a:pt x="66503" y="304959"/>
                  </a:lnTo>
                  <a:lnTo>
                    <a:pt x="46821" y="344635"/>
                  </a:lnTo>
                  <a:lnTo>
                    <a:pt x="30374" y="385922"/>
                  </a:lnTo>
                  <a:lnTo>
                    <a:pt x="17315" y="428675"/>
                  </a:lnTo>
                  <a:lnTo>
                    <a:pt x="7798" y="472748"/>
                  </a:lnTo>
                  <a:lnTo>
                    <a:pt x="1975" y="517998"/>
                  </a:lnTo>
                  <a:lnTo>
                    <a:pt x="0" y="564277"/>
                  </a:lnTo>
                  <a:lnTo>
                    <a:pt x="1975" y="610556"/>
                  </a:lnTo>
                  <a:lnTo>
                    <a:pt x="7798" y="655806"/>
                  </a:lnTo>
                  <a:lnTo>
                    <a:pt x="17315" y="699879"/>
                  </a:lnTo>
                  <a:lnTo>
                    <a:pt x="30374" y="742632"/>
                  </a:lnTo>
                  <a:lnTo>
                    <a:pt x="46821" y="783919"/>
                  </a:lnTo>
                  <a:lnTo>
                    <a:pt x="66503" y="823595"/>
                  </a:lnTo>
                  <a:lnTo>
                    <a:pt x="89266" y="861514"/>
                  </a:lnTo>
                  <a:lnTo>
                    <a:pt x="114956" y="897532"/>
                  </a:lnTo>
                  <a:lnTo>
                    <a:pt x="143422" y="931503"/>
                  </a:lnTo>
                  <a:lnTo>
                    <a:pt x="174509" y="963281"/>
                  </a:lnTo>
                  <a:lnTo>
                    <a:pt x="208063" y="992723"/>
                  </a:lnTo>
                  <a:lnTo>
                    <a:pt x="243932" y="1019682"/>
                  </a:lnTo>
                  <a:lnTo>
                    <a:pt x="281963" y="1044013"/>
                  </a:lnTo>
                  <a:lnTo>
                    <a:pt x="322001" y="1065571"/>
                  </a:lnTo>
                  <a:lnTo>
                    <a:pt x="363894" y="1084211"/>
                  </a:lnTo>
                  <a:lnTo>
                    <a:pt x="407488" y="1099787"/>
                  </a:lnTo>
                  <a:lnTo>
                    <a:pt x="452630" y="1112155"/>
                  </a:lnTo>
                  <a:lnTo>
                    <a:pt x="499167" y="1121169"/>
                  </a:lnTo>
                  <a:lnTo>
                    <a:pt x="546945" y="1126684"/>
                  </a:lnTo>
                  <a:lnTo>
                    <a:pt x="595810" y="1128555"/>
                  </a:lnTo>
                  <a:lnTo>
                    <a:pt x="644676" y="1126684"/>
                  </a:lnTo>
                  <a:lnTo>
                    <a:pt x="692454" y="1121169"/>
                  </a:lnTo>
                  <a:lnTo>
                    <a:pt x="738991" y="1112155"/>
                  </a:lnTo>
                  <a:lnTo>
                    <a:pt x="784133" y="1099787"/>
                  </a:lnTo>
                  <a:lnTo>
                    <a:pt x="827727" y="1084211"/>
                  </a:lnTo>
                  <a:lnTo>
                    <a:pt x="869620" y="1065571"/>
                  </a:lnTo>
                  <a:lnTo>
                    <a:pt x="909658" y="1044013"/>
                  </a:lnTo>
                  <a:lnTo>
                    <a:pt x="947689" y="1019682"/>
                  </a:lnTo>
                  <a:lnTo>
                    <a:pt x="983558" y="992723"/>
                  </a:lnTo>
                  <a:lnTo>
                    <a:pt x="1017112" y="963281"/>
                  </a:lnTo>
                  <a:lnTo>
                    <a:pt x="1048199" y="931503"/>
                  </a:lnTo>
                  <a:lnTo>
                    <a:pt x="1076664" y="897532"/>
                  </a:lnTo>
                  <a:lnTo>
                    <a:pt x="1102355" y="861514"/>
                  </a:lnTo>
                  <a:lnTo>
                    <a:pt x="1125118" y="823595"/>
                  </a:lnTo>
                  <a:lnTo>
                    <a:pt x="1144800" y="783919"/>
                  </a:lnTo>
                  <a:lnTo>
                    <a:pt x="1161247" y="742632"/>
                  </a:lnTo>
                  <a:lnTo>
                    <a:pt x="1174305" y="699879"/>
                  </a:lnTo>
                  <a:lnTo>
                    <a:pt x="1183823" y="655806"/>
                  </a:lnTo>
                  <a:lnTo>
                    <a:pt x="1189646" y="610556"/>
                  </a:lnTo>
                  <a:lnTo>
                    <a:pt x="1191621" y="564277"/>
                  </a:lnTo>
                  <a:lnTo>
                    <a:pt x="1189646" y="517998"/>
                  </a:lnTo>
                  <a:lnTo>
                    <a:pt x="1183823" y="472748"/>
                  </a:lnTo>
                  <a:lnTo>
                    <a:pt x="1174305" y="428675"/>
                  </a:lnTo>
                  <a:lnTo>
                    <a:pt x="1161247" y="385922"/>
                  </a:lnTo>
                  <a:lnTo>
                    <a:pt x="1144800" y="344635"/>
                  </a:lnTo>
                  <a:lnTo>
                    <a:pt x="1125118" y="304959"/>
                  </a:lnTo>
                  <a:lnTo>
                    <a:pt x="1102355" y="267040"/>
                  </a:lnTo>
                  <a:lnTo>
                    <a:pt x="1076664" y="231022"/>
                  </a:lnTo>
                  <a:lnTo>
                    <a:pt x="1048199" y="197051"/>
                  </a:lnTo>
                  <a:lnTo>
                    <a:pt x="1017112" y="165273"/>
                  </a:lnTo>
                  <a:lnTo>
                    <a:pt x="983558" y="135831"/>
                  </a:lnTo>
                  <a:lnTo>
                    <a:pt x="947689" y="108872"/>
                  </a:lnTo>
                  <a:lnTo>
                    <a:pt x="909658" y="84541"/>
                  </a:lnTo>
                  <a:lnTo>
                    <a:pt x="869620" y="62983"/>
                  </a:lnTo>
                  <a:lnTo>
                    <a:pt x="827727" y="44343"/>
                  </a:lnTo>
                  <a:lnTo>
                    <a:pt x="784133" y="28767"/>
                  </a:lnTo>
                  <a:lnTo>
                    <a:pt x="738991" y="16399"/>
                  </a:lnTo>
                  <a:lnTo>
                    <a:pt x="692454" y="7385"/>
                  </a:lnTo>
                  <a:lnTo>
                    <a:pt x="644676" y="1870"/>
                  </a:lnTo>
                  <a:lnTo>
                    <a:pt x="595810" y="0"/>
                  </a:lnTo>
                  <a:close/>
                </a:path>
              </a:pathLst>
            </a:custGeom>
            <a:solidFill>
              <a:srgbClr val="B3A2C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404107" y="3141552"/>
              <a:ext cx="1191895" cy="1129030"/>
            </a:xfrm>
            <a:custGeom>
              <a:avLst/>
              <a:gdLst/>
              <a:ahLst/>
              <a:cxnLst/>
              <a:rect l="l" t="t" r="r" b="b"/>
              <a:pathLst>
                <a:path w="1191895" h="1129029">
                  <a:moveTo>
                    <a:pt x="0" y="564277"/>
                  </a:moveTo>
                  <a:lnTo>
                    <a:pt x="1975" y="517998"/>
                  </a:lnTo>
                  <a:lnTo>
                    <a:pt x="7798" y="472748"/>
                  </a:lnTo>
                  <a:lnTo>
                    <a:pt x="17315" y="428675"/>
                  </a:lnTo>
                  <a:lnTo>
                    <a:pt x="30374" y="385922"/>
                  </a:lnTo>
                  <a:lnTo>
                    <a:pt x="46821" y="344635"/>
                  </a:lnTo>
                  <a:lnTo>
                    <a:pt x="66503" y="304959"/>
                  </a:lnTo>
                  <a:lnTo>
                    <a:pt x="89266" y="267040"/>
                  </a:lnTo>
                  <a:lnTo>
                    <a:pt x="114956" y="231022"/>
                  </a:lnTo>
                  <a:lnTo>
                    <a:pt x="143422" y="197051"/>
                  </a:lnTo>
                  <a:lnTo>
                    <a:pt x="174508" y="165273"/>
                  </a:lnTo>
                  <a:lnTo>
                    <a:pt x="208063" y="135831"/>
                  </a:lnTo>
                  <a:lnTo>
                    <a:pt x="243932" y="108872"/>
                  </a:lnTo>
                  <a:lnTo>
                    <a:pt x="281963" y="84541"/>
                  </a:lnTo>
                  <a:lnTo>
                    <a:pt x="322001" y="62983"/>
                  </a:lnTo>
                  <a:lnTo>
                    <a:pt x="363894" y="44343"/>
                  </a:lnTo>
                  <a:lnTo>
                    <a:pt x="407488" y="28767"/>
                  </a:lnTo>
                  <a:lnTo>
                    <a:pt x="452630" y="16399"/>
                  </a:lnTo>
                  <a:lnTo>
                    <a:pt x="499167" y="7385"/>
                  </a:lnTo>
                  <a:lnTo>
                    <a:pt x="546945" y="1870"/>
                  </a:lnTo>
                  <a:lnTo>
                    <a:pt x="595811" y="0"/>
                  </a:lnTo>
                  <a:lnTo>
                    <a:pt x="644676" y="1870"/>
                  </a:lnTo>
                  <a:lnTo>
                    <a:pt x="692454" y="7385"/>
                  </a:lnTo>
                  <a:lnTo>
                    <a:pt x="738991" y="16399"/>
                  </a:lnTo>
                  <a:lnTo>
                    <a:pt x="784133" y="28767"/>
                  </a:lnTo>
                  <a:lnTo>
                    <a:pt x="827727" y="44343"/>
                  </a:lnTo>
                  <a:lnTo>
                    <a:pt x="869620" y="62983"/>
                  </a:lnTo>
                  <a:lnTo>
                    <a:pt x="909658" y="84541"/>
                  </a:lnTo>
                  <a:lnTo>
                    <a:pt x="947689" y="108872"/>
                  </a:lnTo>
                  <a:lnTo>
                    <a:pt x="983558" y="135831"/>
                  </a:lnTo>
                  <a:lnTo>
                    <a:pt x="1017113" y="165273"/>
                  </a:lnTo>
                  <a:lnTo>
                    <a:pt x="1048199" y="197051"/>
                  </a:lnTo>
                  <a:lnTo>
                    <a:pt x="1076665" y="231022"/>
                  </a:lnTo>
                  <a:lnTo>
                    <a:pt x="1102355" y="267040"/>
                  </a:lnTo>
                  <a:lnTo>
                    <a:pt x="1125118" y="304959"/>
                  </a:lnTo>
                  <a:lnTo>
                    <a:pt x="1144800" y="344635"/>
                  </a:lnTo>
                  <a:lnTo>
                    <a:pt x="1161247" y="385922"/>
                  </a:lnTo>
                  <a:lnTo>
                    <a:pt x="1174306" y="428675"/>
                  </a:lnTo>
                  <a:lnTo>
                    <a:pt x="1183823" y="472748"/>
                  </a:lnTo>
                  <a:lnTo>
                    <a:pt x="1189646" y="517998"/>
                  </a:lnTo>
                  <a:lnTo>
                    <a:pt x="1191622" y="564277"/>
                  </a:lnTo>
                  <a:lnTo>
                    <a:pt x="1189646" y="610557"/>
                  </a:lnTo>
                  <a:lnTo>
                    <a:pt x="1183823" y="655806"/>
                  </a:lnTo>
                  <a:lnTo>
                    <a:pt x="1174306" y="699879"/>
                  </a:lnTo>
                  <a:lnTo>
                    <a:pt x="1161247" y="742632"/>
                  </a:lnTo>
                  <a:lnTo>
                    <a:pt x="1144800" y="783919"/>
                  </a:lnTo>
                  <a:lnTo>
                    <a:pt x="1125118" y="823595"/>
                  </a:lnTo>
                  <a:lnTo>
                    <a:pt x="1102355" y="861514"/>
                  </a:lnTo>
                  <a:lnTo>
                    <a:pt x="1076665" y="897532"/>
                  </a:lnTo>
                  <a:lnTo>
                    <a:pt x="1048199" y="931503"/>
                  </a:lnTo>
                  <a:lnTo>
                    <a:pt x="1017113" y="963281"/>
                  </a:lnTo>
                  <a:lnTo>
                    <a:pt x="983558" y="992723"/>
                  </a:lnTo>
                  <a:lnTo>
                    <a:pt x="947689" y="1019682"/>
                  </a:lnTo>
                  <a:lnTo>
                    <a:pt x="909658" y="1044013"/>
                  </a:lnTo>
                  <a:lnTo>
                    <a:pt x="869620" y="1065571"/>
                  </a:lnTo>
                  <a:lnTo>
                    <a:pt x="827727" y="1084211"/>
                  </a:lnTo>
                  <a:lnTo>
                    <a:pt x="784133" y="1099787"/>
                  </a:lnTo>
                  <a:lnTo>
                    <a:pt x="738991" y="1112155"/>
                  </a:lnTo>
                  <a:lnTo>
                    <a:pt x="692454" y="1121169"/>
                  </a:lnTo>
                  <a:lnTo>
                    <a:pt x="644676" y="1126684"/>
                  </a:lnTo>
                  <a:lnTo>
                    <a:pt x="595811" y="1128555"/>
                  </a:lnTo>
                  <a:lnTo>
                    <a:pt x="546945" y="1126684"/>
                  </a:lnTo>
                  <a:lnTo>
                    <a:pt x="499167" y="1121169"/>
                  </a:lnTo>
                  <a:lnTo>
                    <a:pt x="452630" y="1112155"/>
                  </a:lnTo>
                  <a:lnTo>
                    <a:pt x="407488" y="1099787"/>
                  </a:lnTo>
                  <a:lnTo>
                    <a:pt x="363894" y="1084211"/>
                  </a:lnTo>
                  <a:lnTo>
                    <a:pt x="322001" y="1065571"/>
                  </a:lnTo>
                  <a:lnTo>
                    <a:pt x="281963" y="1044013"/>
                  </a:lnTo>
                  <a:lnTo>
                    <a:pt x="243932" y="1019682"/>
                  </a:lnTo>
                  <a:lnTo>
                    <a:pt x="208063" y="992723"/>
                  </a:lnTo>
                  <a:lnTo>
                    <a:pt x="174508" y="963281"/>
                  </a:lnTo>
                  <a:lnTo>
                    <a:pt x="143422" y="931503"/>
                  </a:lnTo>
                  <a:lnTo>
                    <a:pt x="114956" y="897532"/>
                  </a:lnTo>
                  <a:lnTo>
                    <a:pt x="89266" y="861514"/>
                  </a:lnTo>
                  <a:lnTo>
                    <a:pt x="66503" y="823595"/>
                  </a:lnTo>
                  <a:lnTo>
                    <a:pt x="46821" y="783919"/>
                  </a:lnTo>
                  <a:lnTo>
                    <a:pt x="30374" y="742632"/>
                  </a:lnTo>
                  <a:lnTo>
                    <a:pt x="17315" y="699879"/>
                  </a:lnTo>
                  <a:lnTo>
                    <a:pt x="7798" y="655806"/>
                  </a:lnTo>
                  <a:lnTo>
                    <a:pt x="1975" y="610557"/>
                  </a:lnTo>
                  <a:lnTo>
                    <a:pt x="0" y="564277"/>
                  </a:lnTo>
                  <a:close/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 txBox="1"/>
          <p:nvPr/>
        </p:nvSpPr>
        <p:spPr>
          <a:xfrm>
            <a:off x="613999" y="3294815"/>
            <a:ext cx="770890" cy="7943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-635">
              <a:lnSpc>
                <a:spcPct val="101099"/>
              </a:lnSpc>
              <a:spcBef>
                <a:spcPts val="85"/>
              </a:spcBef>
            </a:pPr>
            <a:r>
              <a:rPr dirty="0" sz="1250" spc="-20" b="1">
                <a:solidFill>
                  <a:srgbClr val="604A7B"/>
                </a:solidFill>
                <a:latin typeface="Calibri"/>
                <a:cs typeface="Calibri"/>
              </a:rPr>
              <a:t>Data</a:t>
            </a:r>
            <a:r>
              <a:rPr dirty="0" sz="1250" spc="500" b="1">
                <a:solidFill>
                  <a:srgbClr val="604A7B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604A7B"/>
                </a:solidFill>
                <a:latin typeface="Calibri"/>
                <a:cs typeface="Calibri"/>
              </a:rPr>
              <a:t>Safety Monitoring Committee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3" name="object 23" descr=""/>
          <p:cNvGrpSpPr/>
          <p:nvPr/>
        </p:nvGrpSpPr>
        <p:grpSpPr>
          <a:xfrm>
            <a:off x="593104" y="4485657"/>
            <a:ext cx="1879600" cy="492125"/>
            <a:chOff x="593104" y="4485657"/>
            <a:chExt cx="1879600" cy="492125"/>
          </a:xfrm>
        </p:grpSpPr>
        <p:sp>
          <p:nvSpPr>
            <p:cNvPr id="24" name="object 24" descr=""/>
            <p:cNvSpPr/>
            <p:nvPr/>
          </p:nvSpPr>
          <p:spPr>
            <a:xfrm>
              <a:off x="603264" y="4495817"/>
              <a:ext cx="1859280" cy="471805"/>
            </a:xfrm>
            <a:custGeom>
              <a:avLst/>
              <a:gdLst/>
              <a:ahLst/>
              <a:cxnLst/>
              <a:rect l="l" t="t" r="r" b="b"/>
              <a:pathLst>
                <a:path w="1859280" h="471804">
                  <a:moveTo>
                    <a:pt x="1780239" y="0"/>
                  </a:moveTo>
                  <a:lnTo>
                    <a:pt x="78557" y="0"/>
                  </a:lnTo>
                  <a:lnTo>
                    <a:pt x="47979" y="6173"/>
                  </a:lnTo>
                  <a:lnTo>
                    <a:pt x="23009" y="23009"/>
                  </a:lnTo>
                  <a:lnTo>
                    <a:pt x="6173" y="47979"/>
                  </a:lnTo>
                  <a:lnTo>
                    <a:pt x="0" y="78558"/>
                  </a:lnTo>
                  <a:lnTo>
                    <a:pt x="0" y="392780"/>
                  </a:lnTo>
                  <a:lnTo>
                    <a:pt x="6173" y="423358"/>
                  </a:lnTo>
                  <a:lnTo>
                    <a:pt x="23009" y="448328"/>
                  </a:lnTo>
                  <a:lnTo>
                    <a:pt x="47979" y="465164"/>
                  </a:lnTo>
                  <a:lnTo>
                    <a:pt x="78557" y="471337"/>
                  </a:lnTo>
                  <a:lnTo>
                    <a:pt x="1780239" y="471337"/>
                  </a:lnTo>
                  <a:lnTo>
                    <a:pt x="1810817" y="465164"/>
                  </a:lnTo>
                  <a:lnTo>
                    <a:pt x="1835788" y="448328"/>
                  </a:lnTo>
                  <a:lnTo>
                    <a:pt x="1852624" y="423358"/>
                  </a:lnTo>
                  <a:lnTo>
                    <a:pt x="1858797" y="392780"/>
                  </a:lnTo>
                  <a:lnTo>
                    <a:pt x="1858797" y="78558"/>
                  </a:lnTo>
                  <a:lnTo>
                    <a:pt x="1852624" y="47979"/>
                  </a:lnTo>
                  <a:lnTo>
                    <a:pt x="1835788" y="23009"/>
                  </a:lnTo>
                  <a:lnTo>
                    <a:pt x="1810817" y="6173"/>
                  </a:lnTo>
                  <a:lnTo>
                    <a:pt x="1780239" y="0"/>
                  </a:lnTo>
                  <a:close/>
                </a:path>
              </a:pathLst>
            </a:custGeom>
            <a:solidFill>
              <a:srgbClr val="F2DCDB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03264" y="4495817"/>
              <a:ext cx="1859280" cy="471805"/>
            </a:xfrm>
            <a:custGeom>
              <a:avLst/>
              <a:gdLst/>
              <a:ahLst/>
              <a:cxnLst/>
              <a:rect l="l" t="t" r="r" b="b"/>
              <a:pathLst>
                <a:path w="1859280" h="471804">
                  <a:moveTo>
                    <a:pt x="0" y="78557"/>
                  </a:moveTo>
                  <a:lnTo>
                    <a:pt x="6173" y="47979"/>
                  </a:lnTo>
                  <a:lnTo>
                    <a:pt x="23009" y="23009"/>
                  </a:lnTo>
                  <a:lnTo>
                    <a:pt x="47979" y="6173"/>
                  </a:lnTo>
                  <a:lnTo>
                    <a:pt x="78557" y="0"/>
                  </a:lnTo>
                  <a:lnTo>
                    <a:pt x="1780239" y="0"/>
                  </a:lnTo>
                  <a:lnTo>
                    <a:pt x="1810818" y="6173"/>
                  </a:lnTo>
                  <a:lnTo>
                    <a:pt x="1835788" y="23009"/>
                  </a:lnTo>
                  <a:lnTo>
                    <a:pt x="1852624" y="47979"/>
                  </a:lnTo>
                  <a:lnTo>
                    <a:pt x="1858797" y="78557"/>
                  </a:lnTo>
                  <a:lnTo>
                    <a:pt x="1858797" y="392779"/>
                  </a:lnTo>
                  <a:lnTo>
                    <a:pt x="1852624" y="423358"/>
                  </a:lnTo>
                  <a:lnTo>
                    <a:pt x="1835788" y="448328"/>
                  </a:lnTo>
                  <a:lnTo>
                    <a:pt x="1810818" y="465164"/>
                  </a:lnTo>
                  <a:lnTo>
                    <a:pt x="1780239" y="471337"/>
                  </a:lnTo>
                  <a:lnTo>
                    <a:pt x="78557" y="471337"/>
                  </a:lnTo>
                  <a:lnTo>
                    <a:pt x="47979" y="465164"/>
                  </a:lnTo>
                  <a:lnTo>
                    <a:pt x="23009" y="448328"/>
                  </a:lnTo>
                  <a:lnTo>
                    <a:pt x="6173" y="423358"/>
                  </a:lnTo>
                  <a:lnTo>
                    <a:pt x="0" y="392779"/>
                  </a:lnTo>
                  <a:lnTo>
                    <a:pt x="0" y="78557"/>
                  </a:lnTo>
                  <a:close/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6" name="object 26" descr=""/>
          <p:cNvSpPr txBox="1"/>
          <p:nvPr/>
        </p:nvSpPr>
        <p:spPr>
          <a:xfrm>
            <a:off x="665210" y="4609250"/>
            <a:ext cx="1735455" cy="21717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1250" b="1">
                <a:latin typeface="Calibri"/>
                <a:cs typeface="Calibri"/>
              </a:rPr>
              <a:t>Clinical</a:t>
            </a:r>
            <a:r>
              <a:rPr dirty="0" sz="1250" spc="-55" b="1">
                <a:latin typeface="Calibri"/>
                <a:cs typeface="Calibri"/>
              </a:rPr>
              <a:t> </a:t>
            </a:r>
            <a:r>
              <a:rPr dirty="0" sz="1250" b="1">
                <a:latin typeface="Calibri"/>
                <a:cs typeface="Calibri"/>
              </a:rPr>
              <a:t>Events</a:t>
            </a:r>
            <a:r>
              <a:rPr dirty="0" sz="1250" spc="-50" b="1">
                <a:latin typeface="Calibri"/>
                <a:cs typeface="Calibri"/>
              </a:rPr>
              <a:t> </a:t>
            </a:r>
            <a:r>
              <a:rPr dirty="0" sz="1250" spc="-10" b="1">
                <a:latin typeface="Calibri"/>
                <a:cs typeface="Calibri"/>
              </a:rPr>
              <a:t>Committee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27" name="object 27" descr=""/>
          <p:cNvGrpSpPr/>
          <p:nvPr/>
        </p:nvGrpSpPr>
        <p:grpSpPr>
          <a:xfrm>
            <a:off x="1466277" y="2066105"/>
            <a:ext cx="2748915" cy="2473325"/>
            <a:chOff x="1466277" y="2066105"/>
            <a:chExt cx="2748915" cy="2473325"/>
          </a:xfrm>
        </p:grpSpPr>
        <p:pic>
          <p:nvPicPr>
            <p:cNvPr id="28" name="object 28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466277" y="2066105"/>
              <a:ext cx="66385" cy="312012"/>
            </a:xfrm>
            <a:prstGeom prst="rect">
              <a:avLst/>
            </a:prstGeom>
          </p:spPr>
        </p:pic>
        <p:sp>
          <p:nvSpPr>
            <p:cNvPr id="29" name="object 29" descr=""/>
            <p:cNvSpPr/>
            <p:nvPr/>
          </p:nvSpPr>
          <p:spPr>
            <a:xfrm>
              <a:off x="1499469" y="2079382"/>
              <a:ext cx="0" cy="257175"/>
            </a:xfrm>
            <a:custGeom>
              <a:avLst/>
              <a:gdLst/>
              <a:ahLst/>
              <a:cxnLst/>
              <a:rect l="l" t="t" r="r" b="b"/>
              <a:pathLst>
                <a:path w="0" h="257175">
                  <a:moveTo>
                    <a:pt x="0" y="0"/>
                  </a:moveTo>
                  <a:lnTo>
                    <a:pt x="0" y="256685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0" name="object 30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33346" y="2066105"/>
              <a:ext cx="66385" cy="312012"/>
            </a:xfrm>
            <a:prstGeom prst="rect">
              <a:avLst/>
            </a:prstGeom>
          </p:spPr>
        </p:pic>
        <p:sp>
          <p:nvSpPr>
            <p:cNvPr id="31" name="object 31" descr=""/>
            <p:cNvSpPr/>
            <p:nvPr/>
          </p:nvSpPr>
          <p:spPr>
            <a:xfrm>
              <a:off x="3766539" y="2079382"/>
              <a:ext cx="0" cy="257175"/>
            </a:xfrm>
            <a:custGeom>
              <a:avLst/>
              <a:gdLst/>
              <a:ahLst/>
              <a:cxnLst/>
              <a:rect l="l" t="t" r="r" b="b"/>
              <a:pathLst>
                <a:path w="0" h="257175">
                  <a:moveTo>
                    <a:pt x="0" y="0"/>
                  </a:moveTo>
                  <a:lnTo>
                    <a:pt x="0" y="256685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48256" y="2806305"/>
              <a:ext cx="66385" cy="1732663"/>
            </a:xfrm>
            <a:prstGeom prst="rect">
              <a:avLst/>
            </a:prstGeom>
          </p:spPr>
        </p:pic>
        <p:sp>
          <p:nvSpPr>
            <p:cNvPr id="33" name="object 33" descr=""/>
            <p:cNvSpPr/>
            <p:nvPr/>
          </p:nvSpPr>
          <p:spPr>
            <a:xfrm>
              <a:off x="4181449" y="2819581"/>
              <a:ext cx="0" cy="1675130"/>
            </a:xfrm>
            <a:custGeom>
              <a:avLst/>
              <a:gdLst/>
              <a:ahLst/>
              <a:cxnLst/>
              <a:rect l="l" t="t" r="r" b="b"/>
              <a:pathLst>
                <a:path w="0" h="1675129">
                  <a:moveTo>
                    <a:pt x="0" y="0"/>
                  </a:moveTo>
                  <a:lnTo>
                    <a:pt x="0" y="1675125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4" name="object 3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0850" y="2799665"/>
              <a:ext cx="1423970" cy="1739303"/>
            </a:xfrm>
            <a:prstGeom prst="rect">
              <a:avLst/>
            </a:prstGeom>
          </p:spPr>
        </p:pic>
        <p:pic>
          <p:nvPicPr>
            <p:cNvPr id="35" name="object 35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964169" y="2799665"/>
              <a:ext cx="1423970" cy="1739303"/>
            </a:xfrm>
            <a:prstGeom prst="rect">
              <a:avLst/>
            </a:prstGeom>
          </p:spPr>
        </p:pic>
        <p:sp>
          <p:nvSpPr>
            <p:cNvPr id="36" name="object 36" descr=""/>
            <p:cNvSpPr/>
            <p:nvPr/>
          </p:nvSpPr>
          <p:spPr>
            <a:xfrm>
              <a:off x="1994043" y="2819581"/>
              <a:ext cx="1362075" cy="1675130"/>
            </a:xfrm>
            <a:custGeom>
              <a:avLst/>
              <a:gdLst/>
              <a:ahLst/>
              <a:cxnLst/>
              <a:rect l="l" t="t" r="r" b="b"/>
              <a:pathLst>
                <a:path w="1362075" h="1675129">
                  <a:moveTo>
                    <a:pt x="0" y="0"/>
                  </a:moveTo>
                  <a:lnTo>
                    <a:pt x="1361585" y="1675125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 descr=""/>
            <p:cNvSpPr/>
            <p:nvPr/>
          </p:nvSpPr>
          <p:spPr>
            <a:xfrm>
              <a:off x="1768332" y="3184702"/>
              <a:ext cx="1816100" cy="1039494"/>
            </a:xfrm>
            <a:custGeom>
              <a:avLst/>
              <a:gdLst/>
              <a:ahLst/>
              <a:cxnLst/>
              <a:rect l="l" t="t" r="r" b="b"/>
              <a:pathLst>
                <a:path w="1816100" h="1039495">
                  <a:moveTo>
                    <a:pt x="907822" y="0"/>
                  </a:moveTo>
                  <a:lnTo>
                    <a:pt x="848133" y="1104"/>
                  </a:lnTo>
                  <a:lnTo>
                    <a:pt x="789474" y="4374"/>
                  </a:lnTo>
                  <a:lnTo>
                    <a:pt x="731966" y="9739"/>
                  </a:lnTo>
                  <a:lnTo>
                    <a:pt x="675728" y="17131"/>
                  </a:lnTo>
                  <a:lnTo>
                    <a:pt x="620880" y="26482"/>
                  </a:lnTo>
                  <a:lnTo>
                    <a:pt x="567541" y="37724"/>
                  </a:lnTo>
                  <a:lnTo>
                    <a:pt x="515832" y="50788"/>
                  </a:lnTo>
                  <a:lnTo>
                    <a:pt x="465871" y="65605"/>
                  </a:lnTo>
                  <a:lnTo>
                    <a:pt x="417778" y="82107"/>
                  </a:lnTo>
                  <a:lnTo>
                    <a:pt x="371674" y="100226"/>
                  </a:lnTo>
                  <a:lnTo>
                    <a:pt x="327677" y="119894"/>
                  </a:lnTo>
                  <a:lnTo>
                    <a:pt x="285907" y="141041"/>
                  </a:lnTo>
                  <a:lnTo>
                    <a:pt x="246484" y="163599"/>
                  </a:lnTo>
                  <a:lnTo>
                    <a:pt x="209527" y="187500"/>
                  </a:lnTo>
                  <a:lnTo>
                    <a:pt x="175157" y="212676"/>
                  </a:lnTo>
                  <a:lnTo>
                    <a:pt x="143492" y="239057"/>
                  </a:lnTo>
                  <a:lnTo>
                    <a:pt x="114652" y="266576"/>
                  </a:lnTo>
                  <a:lnTo>
                    <a:pt x="88757" y="295165"/>
                  </a:lnTo>
                  <a:lnTo>
                    <a:pt x="46281" y="355274"/>
                  </a:lnTo>
                  <a:lnTo>
                    <a:pt x="17020" y="418839"/>
                  </a:lnTo>
                  <a:lnTo>
                    <a:pt x="1931" y="485311"/>
                  </a:lnTo>
                  <a:lnTo>
                    <a:pt x="0" y="519466"/>
                  </a:lnTo>
                  <a:lnTo>
                    <a:pt x="1931" y="553621"/>
                  </a:lnTo>
                  <a:lnTo>
                    <a:pt x="17020" y="620094"/>
                  </a:lnTo>
                  <a:lnTo>
                    <a:pt x="46281" y="683658"/>
                  </a:lnTo>
                  <a:lnTo>
                    <a:pt x="88757" y="743768"/>
                  </a:lnTo>
                  <a:lnTo>
                    <a:pt x="114652" y="772357"/>
                  </a:lnTo>
                  <a:lnTo>
                    <a:pt x="143492" y="799876"/>
                  </a:lnTo>
                  <a:lnTo>
                    <a:pt x="175157" y="826257"/>
                  </a:lnTo>
                  <a:lnTo>
                    <a:pt x="209527" y="851433"/>
                  </a:lnTo>
                  <a:lnTo>
                    <a:pt x="246484" y="875334"/>
                  </a:lnTo>
                  <a:lnTo>
                    <a:pt x="285907" y="897893"/>
                  </a:lnTo>
                  <a:lnTo>
                    <a:pt x="327677" y="919040"/>
                  </a:lnTo>
                  <a:lnTo>
                    <a:pt x="371674" y="938707"/>
                  </a:lnTo>
                  <a:lnTo>
                    <a:pt x="417778" y="956826"/>
                  </a:lnTo>
                  <a:lnTo>
                    <a:pt x="465871" y="973329"/>
                  </a:lnTo>
                  <a:lnTo>
                    <a:pt x="515832" y="988146"/>
                  </a:lnTo>
                  <a:lnTo>
                    <a:pt x="567541" y="1001210"/>
                  </a:lnTo>
                  <a:lnTo>
                    <a:pt x="620880" y="1012452"/>
                  </a:lnTo>
                  <a:lnTo>
                    <a:pt x="675728" y="1021803"/>
                  </a:lnTo>
                  <a:lnTo>
                    <a:pt x="731966" y="1029195"/>
                  </a:lnTo>
                  <a:lnTo>
                    <a:pt x="789474" y="1034560"/>
                  </a:lnTo>
                  <a:lnTo>
                    <a:pt x="848133" y="1037829"/>
                  </a:lnTo>
                  <a:lnTo>
                    <a:pt x="907822" y="1038934"/>
                  </a:lnTo>
                  <a:lnTo>
                    <a:pt x="967512" y="1037829"/>
                  </a:lnTo>
                  <a:lnTo>
                    <a:pt x="1026170" y="1034560"/>
                  </a:lnTo>
                  <a:lnTo>
                    <a:pt x="1083679" y="1029195"/>
                  </a:lnTo>
                  <a:lnTo>
                    <a:pt x="1139917" y="1021803"/>
                  </a:lnTo>
                  <a:lnTo>
                    <a:pt x="1194765" y="1012452"/>
                  </a:lnTo>
                  <a:lnTo>
                    <a:pt x="1248103" y="1001210"/>
                  </a:lnTo>
                  <a:lnTo>
                    <a:pt x="1299813" y="988146"/>
                  </a:lnTo>
                  <a:lnTo>
                    <a:pt x="1349774" y="973329"/>
                  </a:lnTo>
                  <a:lnTo>
                    <a:pt x="1397866" y="956826"/>
                  </a:lnTo>
                  <a:lnTo>
                    <a:pt x="1443971" y="938707"/>
                  </a:lnTo>
                  <a:lnTo>
                    <a:pt x="1487968" y="919040"/>
                  </a:lnTo>
                  <a:lnTo>
                    <a:pt x="1529738" y="897893"/>
                  </a:lnTo>
                  <a:lnTo>
                    <a:pt x="1569161" y="875334"/>
                  </a:lnTo>
                  <a:lnTo>
                    <a:pt x="1606118" y="851433"/>
                  </a:lnTo>
                  <a:lnTo>
                    <a:pt x="1640489" y="826257"/>
                  </a:lnTo>
                  <a:lnTo>
                    <a:pt x="1672154" y="799876"/>
                  </a:lnTo>
                  <a:lnTo>
                    <a:pt x="1700993" y="772357"/>
                  </a:lnTo>
                  <a:lnTo>
                    <a:pt x="1726888" y="743768"/>
                  </a:lnTo>
                  <a:lnTo>
                    <a:pt x="1769365" y="683658"/>
                  </a:lnTo>
                  <a:lnTo>
                    <a:pt x="1798626" y="620094"/>
                  </a:lnTo>
                  <a:lnTo>
                    <a:pt x="1813715" y="553621"/>
                  </a:lnTo>
                  <a:lnTo>
                    <a:pt x="1815646" y="519466"/>
                  </a:lnTo>
                  <a:lnTo>
                    <a:pt x="1813715" y="485311"/>
                  </a:lnTo>
                  <a:lnTo>
                    <a:pt x="1798626" y="418839"/>
                  </a:lnTo>
                  <a:lnTo>
                    <a:pt x="1769365" y="355274"/>
                  </a:lnTo>
                  <a:lnTo>
                    <a:pt x="1726888" y="295165"/>
                  </a:lnTo>
                  <a:lnTo>
                    <a:pt x="1700993" y="266576"/>
                  </a:lnTo>
                  <a:lnTo>
                    <a:pt x="1672154" y="239057"/>
                  </a:lnTo>
                  <a:lnTo>
                    <a:pt x="1640489" y="212676"/>
                  </a:lnTo>
                  <a:lnTo>
                    <a:pt x="1606118" y="187500"/>
                  </a:lnTo>
                  <a:lnTo>
                    <a:pt x="1569161" y="163599"/>
                  </a:lnTo>
                  <a:lnTo>
                    <a:pt x="1529738" y="141041"/>
                  </a:lnTo>
                  <a:lnTo>
                    <a:pt x="1487968" y="119894"/>
                  </a:lnTo>
                  <a:lnTo>
                    <a:pt x="1443971" y="100226"/>
                  </a:lnTo>
                  <a:lnTo>
                    <a:pt x="1397866" y="82107"/>
                  </a:lnTo>
                  <a:lnTo>
                    <a:pt x="1349774" y="65605"/>
                  </a:lnTo>
                  <a:lnTo>
                    <a:pt x="1299813" y="50788"/>
                  </a:lnTo>
                  <a:lnTo>
                    <a:pt x="1248103" y="37724"/>
                  </a:lnTo>
                  <a:lnTo>
                    <a:pt x="1194765" y="26482"/>
                  </a:lnTo>
                  <a:lnTo>
                    <a:pt x="1139917" y="17131"/>
                  </a:lnTo>
                  <a:lnTo>
                    <a:pt x="1083679" y="9739"/>
                  </a:lnTo>
                  <a:lnTo>
                    <a:pt x="1026170" y="4374"/>
                  </a:lnTo>
                  <a:lnTo>
                    <a:pt x="967512" y="1104"/>
                  </a:lnTo>
                  <a:lnTo>
                    <a:pt x="907822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8" name="object 38" descr=""/>
            <p:cNvSpPr/>
            <p:nvPr/>
          </p:nvSpPr>
          <p:spPr>
            <a:xfrm>
              <a:off x="1768332" y="3184702"/>
              <a:ext cx="1816100" cy="1039494"/>
            </a:xfrm>
            <a:custGeom>
              <a:avLst/>
              <a:gdLst/>
              <a:ahLst/>
              <a:cxnLst/>
              <a:rect l="l" t="t" r="r" b="b"/>
              <a:pathLst>
                <a:path w="1816100" h="1039495">
                  <a:moveTo>
                    <a:pt x="0" y="519467"/>
                  </a:moveTo>
                  <a:lnTo>
                    <a:pt x="7644" y="451746"/>
                  </a:lnTo>
                  <a:lnTo>
                    <a:pt x="29939" y="386660"/>
                  </a:lnTo>
                  <a:lnTo>
                    <a:pt x="65927" y="324754"/>
                  </a:lnTo>
                  <a:lnTo>
                    <a:pt x="114652" y="266577"/>
                  </a:lnTo>
                  <a:lnTo>
                    <a:pt x="143492" y="239058"/>
                  </a:lnTo>
                  <a:lnTo>
                    <a:pt x="175157" y="212676"/>
                  </a:lnTo>
                  <a:lnTo>
                    <a:pt x="209527" y="187500"/>
                  </a:lnTo>
                  <a:lnTo>
                    <a:pt x="246484" y="163599"/>
                  </a:lnTo>
                  <a:lnTo>
                    <a:pt x="285907" y="141041"/>
                  </a:lnTo>
                  <a:lnTo>
                    <a:pt x="327677" y="119894"/>
                  </a:lnTo>
                  <a:lnTo>
                    <a:pt x="371674" y="100227"/>
                  </a:lnTo>
                  <a:lnTo>
                    <a:pt x="417779" y="82107"/>
                  </a:lnTo>
                  <a:lnTo>
                    <a:pt x="465871" y="65605"/>
                  </a:lnTo>
                  <a:lnTo>
                    <a:pt x="515832" y="50788"/>
                  </a:lnTo>
                  <a:lnTo>
                    <a:pt x="567542" y="37724"/>
                  </a:lnTo>
                  <a:lnTo>
                    <a:pt x="620881" y="26482"/>
                  </a:lnTo>
                  <a:lnTo>
                    <a:pt x="675729" y="17131"/>
                  </a:lnTo>
                  <a:lnTo>
                    <a:pt x="731967" y="9739"/>
                  </a:lnTo>
                  <a:lnTo>
                    <a:pt x="789475" y="4374"/>
                  </a:lnTo>
                  <a:lnTo>
                    <a:pt x="848133" y="1104"/>
                  </a:lnTo>
                  <a:lnTo>
                    <a:pt x="907823" y="0"/>
                  </a:lnTo>
                  <a:lnTo>
                    <a:pt x="967513" y="1104"/>
                  </a:lnTo>
                  <a:lnTo>
                    <a:pt x="1026171" y="4374"/>
                  </a:lnTo>
                  <a:lnTo>
                    <a:pt x="1083679" y="9739"/>
                  </a:lnTo>
                  <a:lnTo>
                    <a:pt x="1139917" y="17131"/>
                  </a:lnTo>
                  <a:lnTo>
                    <a:pt x="1194765" y="26482"/>
                  </a:lnTo>
                  <a:lnTo>
                    <a:pt x="1248104" y="37724"/>
                  </a:lnTo>
                  <a:lnTo>
                    <a:pt x="1299814" y="50788"/>
                  </a:lnTo>
                  <a:lnTo>
                    <a:pt x="1349775" y="65605"/>
                  </a:lnTo>
                  <a:lnTo>
                    <a:pt x="1397867" y="82107"/>
                  </a:lnTo>
                  <a:lnTo>
                    <a:pt x="1443972" y="100227"/>
                  </a:lnTo>
                  <a:lnTo>
                    <a:pt x="1487969" y="119894"/>
                  </a:lnTo>
                  <a:lnTo>
                    <a:pt x="1529739" y="141041"/>
                  </a:lnTo>
                  <a:lnTo>
                    <a:pt x="1569162" y="163599"/>
                  </a:lnTo>
                  <a:lnTo>
                    <a:pt x="1606119" y="187500"/>
                  </a:lnTo>
                  <a:lnTo>
                    <a:pt x="1640489" y="212676"/>
                  </a:lnTo>
                  <a:lnTo>
                    <a:pt x="1672154" y="239058"/>
                  </a:lnTo>
                  <a:lnTo>
                    <a:pt x="1700994" y="266577"/>
                  </a:lnTo>
                  <a:lnTo>
                    <a:pt x="1726889" y="295165"/>
                  </a:lnTo>
                  <a:lnTo>
                    <a:pt x="1769365" y="355275"/>
                  </a:lnTo>
                  <a:lnTo>
                    <a:pt x="1798626" y="418840"/>
                  </a:lnTo>
                  <a:lnTo>
                    <a:pt x="1813715" y="485312"/>
                  </a:lnTo>
                  <a:lnTo>
                    <a:pt x="1815646" y="519467"/>
                  </a:lnTo>
                  <a:lnTo>
                    <a:pt x="1813715" y="553622"/>
                  </a:lnTo>
                  <a:lnTo>
                    <a:pt x="1798626" y="620094"/>
                  </a:lnTo>
                  <a:lnTo>
                    <a:pt x="1769365" y="683659"/>
                  </a:lnTo>
                  <a:lnTo>
                    <a:pt x="1726889" y="743768"/>
                  </a:lnTo>
                  <a:lnTo>
                    <a:pt x="1700994" y="772357"/>
                  </a:lnTo>
                  <a:lnTo>
                    <a:pt x="1672154" y="799876"/>
                  </a:lnTo>
                  <a:lnTo>
                    <a:pt x="1640489" y="826257"/>
                  </a:lnTo>
                  <a:lnTo>
                    <a:pt x="1606119" y="851433"/>
                  </a:lnTo>
                  <a:lnTo>
                    <a:pt x="1569162" y="875334"/>
                  </a:lnTo>
                  <a:lnTo>
                    <a:pt x="1529739" y="897893"/>
                  </a:lnTo>
                  <a:lnTo>
                    <a:pt x="1487969" y="919040"/>
                  </a:lnTo>
                  <a:lnTo>
                    <a:pt x="1443972" y="938707"/>
                  </a:lnTo>
                  <a:lnTo>
                    <a:pt x="1397867" y="956826"/>
                  </a:lnTo>
                  <a:lnTo>
                    <a:pt x="1349775" y="973328"/>
                  </a:lnTo>
                  <a:lnTo>
                    <a:pt x="1299814" y="988146"/>
                  </a:lnTo>
                  <a:lnTo>
                    <a:pt x="1248104" y="1001210"/>
                  </a:lnTo>
                  <a:lnTo>
                    <a:pt x="1194765" y="1012451"/>
                  </a:lnTo>
                  <a:lnTo>
                    <a:pt x="1139917" y="1021803"/>
                  </a:lnTo>
                  <a:lnTo>
                    <a:pt x="1083679" y="1029195"/>
                  </a:lnTo>
                  <a:lnTo>
                    <a:pt x="1026171" y="1034560"/>
                  </a:lnTo>
                  <a:lnTo>
                    <a:pt x="967513" y="1037829"/>
                  </a:lnTo>
                  <a:lnTo>
                    <a:pt x="907823" y="1038934"/>
                  </a:lnTo>
                  <a:lnTo>
                    <a:pt x="848133" y="1037829"/>
                  </a:lnTo>
                  <a:lnTo>
                    <a:pt x="789475" y="1034560"/>
                  </a:lnTo>
                  <a:lnTo>
                    <a:pt x="731967" y="1029195"/>
                  </a:lnTo>
                  <a:lnTo>
                    <a:pt x="675729" y="1021803"/>
                  </a:lnTo>
                  <a:lnTo>
                    <a:pt x="620881" y="1012451"/>
                  </a:lnTo>
                  <a:lnTo>
                    <a:pt x="567542" y="1001210"/>
                  </a:lnTo>
                  <a:lnTo>
                    <a:pt x="515832" y="988146"/>
                  </a:lnTo>
                  <a:lnTo>
                    <a:pt x="465871" y="973328"/>
                  </a:lnTo>
                  <a:lnTo>
                    <a:pt x="417779" y="956826"/>
                  </a:lnTo>
                  <a:lnTo>
                    <a:pt x="371674" y="938707"/>
                  </a:lnTo>
                  <a:lnTo>
                    <a:pt x="327677" y="919040"/>
                  </a:lnTo>
                  <a:lnTo>
                    <a:pt x="285907" y="897893"/>
                  </a:lnTo>
                  <a:lnTo>
                    <a:pt x="246484" y="875334"/>
                  </a:lnTo>
                  <a:lnTo>
                    <a:pt x="209527" y="851433"/>
                  </a:lnTo>
                  <a:lnTo>
                    <a:pt x="175157" y="826257"/>
                  </a:lnTo>
                  <a:lnTo>
                    <a:pt x="143492" y="799876"/>
                  </a:lnTo>
                  <a:lnTo>
                    <a:pt x="114652" y="772357"/>
                  </a:lnTo>
                  <a:lnTo>
                    <a:pt x="88757" y="743768"/>
                  </a:lnTo>
                  <a:lnTo>
                    <a:pt x="46281" y="683659"/>
                  </a:lnTo>
                  <a:lnTo>
                    <a:pt x="17020" y="620094"/>
                  </a:lnTo>
                  <a:lnTo>
                    <a:pt x="1931" y="553622"/>
                  </a:lnTo>
                  <a:lnTo>
                    <a:pt x="0" y="519467"/>
                  </a:lnTo>
                  <a:close/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9" name="object 39" descr=""/>
          <p:cNvSpPr txBox="1"/>
          <p:nvPr/>
        </p:nvSpPr>
        <p:spPr>
          <a:xfrm>
            <a:off x="2070633" y="3294815"/>
            <a:ext cx="1212215" cy="79438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2555" marR="113664">
              <a:lnSpc>
                <a:spcPct val="101099"/>
              </a:lnSpc>
              <a:spcBef>
                <a:spcPts val="85"/>
              </a:spcBef>
            </a:pP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LSHTM</a:t>
            </a:r>
            <a:r>
              <a:rPr dirty="0" sz="12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Clinical Trials</a:t>
            </a:r>
            <a:r>
              <a:rPr dirty="0" sz="12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Unit,</a:t>
            </a:r>
            <a:endParaRPr sz="1250">
              <a:latin typeface="Calibri"/>
              <a:cs typeface="Calibri"/>
            </a:endParaRPr>
          </a:p>
          <a:p>
            <a:pPr algn="ctr" marL="12700" marR="5080">
              <a:lnSpc>
                <a:spcPct val="101099"/>
              </a:lnSpc>
            </a:pPr>
            <a:r>
              <a:rPr dirty="0" sz="1250" b="1">
                <a:solidFill>
                  <a:srgbClr val="FFFFFF"/>
                </a:solidFill>
                <a:latin typeface="Calibri"/>
                <a:cs typeface="Calibri"/>
              </a:rPr>
              <a:t>Chief</a:t>
            </a:r>
            <a:r>
              <a:rPr dirty="0" sz="12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250" spc="-20" b="1">
                <a:solidFill>
                  <a:srgbClr val="FFFFFF"/>
                </a:solidFill>
                <a:latin typeface="Calibri"/>
                <a:cs typeface="Calibri"/>
              </a:rPr>
              <a:t>Investigator, </a:t>
            </a:r>
            <a:r>
              <a:rPr dirty="0" sz="1250" spc="-10" b="1">
                <a:solidFill>
                  <a:srgbClr val="FFFFFF"/>
                </a:solidFill>
                <a:latin typeface="Calibri"/>
                <a:cs typeface="Calibri"/>
              </a:rPr>
              <a:t>Statisticians</a:t>
            </a:r>
            <a:endParaRPr sz="1250">
              <a:latin typeface="Calibri"/>
              <a:cs typeface="Calibri"/>
            </a:endParaRPr>
          </a:p>
        </p:txBody>
      </p:sp>
      <p:grpSp>
        <p:nvGrpSpPr>
          <p:cNvPr id="40" name="object 40" descr=""/>
          <p:cNvGrpSpPr/>
          <p:nvPr/>
        </p:nvGrpSpPr>
        <p:grpSpPr>
          <a:xfrm>
            <a:off x="1011536" y="2585980"/>
            <a:ext cx="5742940" cy="1854835"/>
            <a:chOff x="1011536" y="2585980"/>
            <a:chExt cx="5742940" cy="1854835"/>
          </a:xfrm>
        </p:grpSpPr>
        <p:pic>
          <p:nvPicPr>
            <p:cNvPr id="41" name="object 41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1536" y="2806304"/>
              <a:ext cx="66385" cy="378397"/>
            </a:xfrm>
            <a:prstGeom prst="rect">
              <a:avLst/>
            </a:prstGeom>
          </p:spPr>
        </p:pic>
        <p:sp>
          <p:nvSpPr>
            <p:cNvPr id="42" name="object 42" descr=""/>
            <p:cNvSpPr/>
            <p:nvPr/>
          </p:nvSpPr>
          <p:spPr>
            <a:xfrm>
              <a:off x="1044729" y="2819581"/>
              <a:ext cx="0" cy="321310"/>
            </a:xfrm>
            <a:custGeom>
              <a:avLst/>
              <a:gdLst/>
              <a:ahLst/>
              <a:cxnLst/>
              <a:rect l="l" t="t" r="r" b="b"/>
              <a:pathLst>
                <a:path w="0" h="321310">
                  <a:moveTo>
                    <a:pt x="0" y="0"/>
                  </a:moveTo>
                  <a:lnTo>
                    <a:pt x="0" y="320851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572494" y="3682594"/>
              <a:ext cx="229030" cy="66385"/>
            </a:xfrm>
            <a:prstGeom prst="rect">
              <a:avLst/>
            </a:prstGeom>
          </p:spPr>
        </p:pic>
        <p:sp>
          <p:nvSpPr>
            <p:cNvPr id="44" name="object 44" descr=""/>
            <p:cNvSpPr/>
            <p:nvPr/>
          </p:nvSpPr>
          <p:spPr>
            <a:xfrm>
              <a:off x="1595729" y="3705829"/>
              <a:ext cx="174625" cy="0"/>
            </a:xfrm>
            <a:custGeom>
              <a:avLst/>
              <a:gdLst/>
              <a:ahLst/>
              <a:cxnLst/>
              <a:rect l="l" t="t" r="r" b="b"/>
              <a:pathLst>
                <a:path w="174625" h="0">
                  <a:moveTo>
                    <a:pt x="0" y="1"/>
                  </a:moveTo>
                  <a:lnTo>
                    <a:pt x="174022" y="0"/>
                  </a:lnTo>
                </a:path>
              </a:pathLst>
            </a:custGeom>
            <a:ln w="1991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759482" y="2585980"/>
              <a:ext cx="1676443" cy="1854638"/>
            </a:xfrm>
            <a:prstGeom prst="rect">
              <a:avLst/>
            </a:prstGeom>
          </p:spPr>
        </p:pic>
        <p:pic>
          <p:nvPicPr>
            <p:cNvPr id="46" name="object 46" descr="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338617" y="2998643"/>
              <a:ext cx="1415598" cy="1383358"/>
            </a:xfrm>
            <a:prstGeom prst="rect">
              <a:avLst/>
            </a:prstGeom>
          </p:spPr>
        </p:pic>
      </p:grpSp>
      <p:sp>
        <p:nvSpPr>
          <p:cNvPr id="47" name="object 47" descr=""/>
          <p:cNvSpPr txBox="1"/>
          <p:nvPr/>
        </p:nvSpPr>
        <p:spPr>
          <a:xfrm>
            <a:off x="6421840" y="4034013"/>
            <a:ext cx="104775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-25" b="1">
                <a:solidFill>
                  <a:srgbClr val="FFFFFF"/>
                </a:solidFill>
                <a:latin typeface="Calibri"/>
                <a:cs typeface="Calibri"/>
              </a:rPr>
              <a:t>124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8" name="object 48" descr=""/>
          <p:cNvSpPr txBox="1"/>
          <p:nvPr/>
        </p:nvSpPr>
        <p:spPr>
          <a:xfrm>
            <a:off x="5690544" y="3597904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49" name="object 49" descr=""/>
          <p:cNvSpPr txBox="1"/>
          <p:nvPr/>
        </p:nvSpPr>
        <p:spPr>
          <a:xfrm>
            <a:off x="5960843" y="3288406"/>
            <a:ext cx="7112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-25">
                <a:solidFill>
                  <a:srgbClr val="FFFFFF"/>
                </a:solidFill>
                <a:latin typeface="Calibri"/>
                <a:cs typeface="Calibri"/>
              </a:rPr>
              <a:t>26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0" name="object 50" descr=""/>
          <p:cNvSpPr txBox="1"/>
          <p:nvPr/>
        </p:nvSpPr>
        <p:spPr>
          <a:xfrm>
            <a:off x="6394656" y="4162970"/>
            <a:ext cx="7112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-25">
                <a:solidFill>
                  <a:srgbClr val="FFFFFF"/>
                </a:solidFill>
                <a:latin typeface="Calibri"/>
                <a:cs typeface="Calibri"/>
              </a:rPr>
              <a:t>25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1" name="object 51" descr=""/>
          <p:cNvSpPr txBox="1"/>
          <p:nvPr/>
        </p:nvSpPr>
        <p:spPr>
          <a:xfrm>
            <a:off x="6044319" y="3874575"/>
            <a:ext cx="67945" cy="76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52" name="object 52" descr=""/>
          <p:cNvSpPr txBox="1"/>
          <p:nvPr/>
        </p:nvSpPr>
        <p:spPr>
          <a:xfrm>
            <a:off x="6430646" y="3872231"/>
            <a:ext cx="4953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5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3" name="object 53" descr=""/>
          <p:cNvSpPr txBox="1"/>
          <p:nvPr/>
        </p:nvSpPr>
        <p:spPr>
          <a:xfrm>
            <a:off x="5923061" y="3522874"/>
            <a:ext cx="7112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-25" b="1">
                <a:solidFill>
                  <a:srgbClr val="FFFFFF"/>
                </a:solidFill>
                <a:latin typeface="Calibri"/>
                <a:cs typeface="Calibri"/>
              </a:rPr>
              <a:t>54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4" name="object 54" descr=""/>
          <p:cNvSpPr txBox="1"/>
          <p:nvPr/>
        </p:nvSpPr>
        <p:spPr>
          <a:xfrm>
            <a:off x="6340802" y="3970707"/>
            <a:ext cx="7112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-25">
                <a:solidFill>
                  <a:srgbClr val="FFFFFF"/>
                </a:solidFill>
                <a:latin typeface="Calibri"/>
                <a:cs typeface="Calibri"/>
              </a:rPr>
              <a:t>13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55" name="object 55" descr=""/>
          <p:cNvSpPr txBox="1"/>
          <p:nvPr/>
        </p:nvSpPr>
        <p:spPr>
          <a:xfrm>
            <a:off x="5393995" y="3332955"/>
            <a:ext cx="76200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-25">
                <a:solidFill>
                  <a:srgbClr val="FFFFFF"/>
                </a:solidFill>
                <a:latin typeface="Calibri"/>
                <a:cs typeface="Calibri"/>
              </a:rPr>
              <a:t>32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6" name="object 56" descr=""/>
          <p:cNvSpPr txBox="1"/>
          <p:nvPr/>
        </p:nvSpPr>
        <p:spPr>
          <a:xfrm>
            <a:off x="5556338" y="4263791"/>
            <a:ext cx="5905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57" name="object 57" descr=""/>
          <p:cNvSpPr txBox="1"/>
          <p:nvPr/>
        </p:nvSpPr>
        <p:spPr>
          <a:xfrm>
            <a:off x="5760799" y="3867541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8" name="object 58" descr=""/>
          <p:cNvSpPr txBox="1"/>
          <p:nvPr/>
        </p:nvSpPr>
        <p:spPr>
          <a:xfrm>
            <a:off x="5573836" y="4116077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103311" y="4277859"/>
            <a:ext cx="59055" cy="104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500" spc="5">
                <a:solidFill>
                  <a:srgbClr val="FFFFFF"/>
                </a:solidFill>
                <a:latin typeface="Calibri"/>
                <a:cs typeface="Calibri"/>
              </a:rPr>
              <a:t>5</a:t>
            </a:r>
            <a:endParaRPr sz="500">
              <a:latin typeface="Calibri"/>
              <a:cs typeface="Calibri"/>
            </a:endParaRPr>
          </a:p>
        </p:txBody>
      </p:sp>
      <p:sp>
        <p:nvSpPr>
          <p:cNvPr id="60" name="object 60" descr=""/>
          <p:cNvSpPr txBox="1"/>
          <p:nvPr/>
        </p:nvSpPr>
        <p:spPr>
          <a:xfrm>
            <a:off x="5773246" y="3705759"/>
            <a:ext cx="297180" cy="20256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14935">
              <a:lnSpc>
                <a:spcPts val="445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ts val="325"/>
              </a:lnSpc>
              <a:tabLst>
                <a:tab pos="215900" algn="l"/>
              </a:tabLst>
            </a:pPr>
            <a:r>
              <a:rPr dirty="0" baseline="-46296" sz="450" spc="-37">
                <a:solidFill>
                  <a:srgbClr val="FFFFFF"/>
                </a:solidFill>
                <a:latin typeface="Calibri"/>
                <a:cs typeface="Calibri"/>
              </a:rPr>
              <a:t>15</a:t>
            </a:r>
            <a:r>
              <a:rPr dirty="0" baseline="-46296" sz="4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endParaRPr sz="300">
              <a:latin typeface="Calibri"/>
              <a:cs typeface="Calibri"/>
            </a:endParaRPr>
          </a:p>
          <a:p>
            <a:pPr marL="148590">
              <a:lnSpc>
                <a:spcPct val="100000"/>
              </a:lnSpc>
              <a:spcBef>
                <a:spcPts val="130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1" name="object 61" descr=""/>
          <p:cNvSpPr txBox="1"/>
          <p:nvPr/>
        </p:nvSpPr>
        <p:spPr>
          <a:xfrm>
            <a:off x="6556014" y="3916779"/>
            <a:ext cx="78740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 spc="-25" b="1">
                <a:solidFill>
                  <a:srgbClr val="FFFFFF"/>
                </a:solidFill>
                <a:latin typeface="Calibri"/>
                <a:cs typeface="Calibri"/>
              </a:rPr>
              <a:t>63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/>
          <p:nvPr/>
        </p:nvSpPr>
        <p:spPr>
          <a:xfrm>
            <a:off x="6002525" y="3956639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8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3" name="object 63" descr=""/>
          <p:cNvSpPr txBox="1"/>
          <p:nvPr/>
        </p:nvSpPr>
        <p:spPr>
          <a:xfrm>
            <a:off x="5797746" y="3565078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4" name="object 64" descr=""/>
          <p:cNvSpPr txBox="1"/>
          <p:nvPr/>
        </p:nvSpPr>
        <p:spPr>
          <a:xfrm>
            <a:off x="5639094" y="3726861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5" name="object 65" descr=""/>
          <p:cNvSpPr txBox="1"/>
          <p:nvPr/>
        </p:nvSpPr>
        <p:spPr>
          <a:xfrm>
            <a:off x="5723625" y="3490049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6" name="object 66" descr=""/>
          <p:cNvSpPr txBox="1"/>
          <p:nvPr/>
        </p:nvSpPr>
        <p:spPr>
          <a:xfrm>
            <a:off x="6597305" y="4102009"/>
            <a:ext cx="71120" cy="81915"/>
          </a:xfrm>
          <a:prstGeom prst="rect">
            <a:avLst/>
          </a:prstGeom>
        </p:spPr>
        <p:txBody>
          <a:bodyPr wrap="square" lIns="0" tIns="1524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350" spc="-25">
                <a:solidFill>
                  <a:srgbClr val="FFFFFF"/>
                </a:solidFill>
                <a:latin typeface="Calibri"/>
                <a:cs typeface="Calibri"/>
              </a:rPr>
              <a:t>17</a:t>
            </a:r>
            <a:endParaRPr sz="350">
              <a:latin typeface="Calibri"/>
              <a:cs typeface="Calibri"/>
            </a:endParaRPr>
          </a:p>
        </p:txBody>
      </p:sp>
      <p:sp>
        <p:nvSpPr>
          <p:cNvPr id="67" name="object 67" descr=""/>
          <p:cNvSpPr txBox="1"/>
          <p:nvPr/>
        </p:nvSpPr>
        <p:spPr>
          <a:xfrm>
            <a:off x="5715237" y="3991809"/>
            <a:ext cx="248285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00">
                <a:solidFill>
                  <a:srgbClr val="FFFFFF"/>
                </a:solidFill>
                <a:latin typeface="Calibri"/>
                <a:cs typeface="Calibri"/>
              </a:rPr>
              <a:t>18</a:t>
            </a:r>
            <a:r>
              <a:rPr dirty="0" sz="300" spc="34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6944" sz="600" spc="-7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6944" sz="600">
              <a:latin typeface="Calibri"/>
              <a:cs typeface="Calibri"/>
            </a:endParaRPr>
          </a:p>
        </p:txBody>
      </p:sp>
      <p:sp>
        <p:nvSpPr>
          <p:cNvPr id="68" name="object 68" descr=""/>
          <p:cNvSpPr txBox="1"/>
          <p:nvPr/>
        </p:nvSpPr>
        <p:spPr>
          <a:xfrm>
            <a:off x="5639183" y="2997666"/>
            <a:ext cx="276860" cy="2895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3749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550">
              <a:latin typeface="Calibri"/>
              <a:cs typeface="Calibri"/>
            </a:endParaRPr>
          </a:p>
          <a:p>
            <a:pPr marL="182245">
              <a:lnSpc>
                <a:spcPct val="100000"/>
              </a:lnSpc>
            </a:pP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3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5"/>
              </a:spcBef>
            </a:pPr>
            <a:r>
              <a:rPr dirty="0" sz="400" spc="-25" b="1">
                <a:solidFill>
                  <a:srgbClr val="FFFFFF"/>
                </a:solidFill>
                <a:latin typeface="Calibri"/>
                <a:cs typeface="Calibri"/>
              </a:rPr>
              <a:t>83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69" name="object 69" descr=""/>
          <p:cNvSpPr txBox="1"/>
          <p:nvPr/>
        </p:nvSpPr>
        <p:spPr>
          <a:xfrm>
            <a:off x="5716444" y="3665899"/>
            <a:ext cx="245110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30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300" spc="27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baseline="27777" sz="600" spc="-37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0" name="object 70" descr=""/>
          <p:cNvSpPr txBox="1"/>
          <p:nvPr/>
        </p:nvSpPr>
        <p:spPr>
          <a:xfrm>
            <a:off x="5716657" y="4078562"/>
            <a:ext cx="481965" cy="26416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algn="ctr" marL="67310">
              <a:lnSpc>
                <a:spcPts val="47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sz="400">
              <a:latin typeface="Calibri"/>
              <a:cs typeface="Calibri"/>
            </a:endParaRPr>
          </a:p>
          <a:p>
            <a:pPr algn="ctr" marR="111125">
              <a:lnSpc>
                <a:spcPts val="470"/>
              </a:lnSpc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endParaRPr sz="4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325"/>
              </a:spcBef>
            </a:pPr>
            <a:r>
              <a:rPr dirty="0" baseline="11111" sz="7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baseline="11111" sz="750" spc="31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sz="500">
                <a:solidFill>
                  <a:srgbClr val="FFFFFF"/>
                </a:solidFill>
                <a:latin typeface="Calibri"/>
                <a:cs typeface="Calibri"/>
              </a:rPr>
              <a:t>9</a:t>
            </a:r>
            <a:r>
              <a:rPr dirty="0" sz="500" spc="315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r>
              <a:rPr dirty="0" baseline="7936" sz="525" b="1">
                <a:solidFill>
                  <a:srgbClr val="FFFFFF"/>
                </a:solidFill>
                <a:latin typeface="Calibri"/>
                <a:cs typeface="Calibri"/>
              </a:rPr>
              <a:t>56</a:t>
            </a:r>
            <a:r>
              <a:rPr dirty="0" baseline="7936" sz="525" spc="697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33333" sz="750" spc="-75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baseline="33333" sz="750">
              <a:latin typeface="Calibri"/>
              <a:cs typeface="Calibri"/>
            </a:endParaRPr>
          </a:p>
        </p:txBody>
      </p:sp>
      <p:sp>
        <p:nvSpPr>
          <p:cNvPr id="71" name="object 71" descr=""/>
          <p:cNvSpPr txBox="1"/>
          <p:nvPr/>
        </p:nvSpPr>
        <p:spPr>
          <a:xfrm>
            <a:off x="6008767" y="3647142"/>
            <a:ext cx="52069" cy="876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2</a:t>
            </a:r>
            <a:endParaRPr sz="400">
              <a:latin typeface="Calibri"/>
              <a:cs typeface="Calibri"/>
            </a:endParaRPr>
          </a:p>
        </p:txBody>
      </p:sp>
      <p:sp>
        <p:nvSpPr>
          <p:cNvPr id="72" name="object 72" descr=""/>
          <p:cNvSpPr txBox="1"/>
          <p:nvPr/>
        </p:nvSpPr>
        <p:spPr>
          <a:xfrm>
            <a:off x="6195978" y="3724516"/>
            <a:ext cx="67945" cy="762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3" name="object 73" descr=""/>
          <p:cNvSpPr txBox="1"/>
          <p:nvPr/>
        </p:nvSpPr>
        <p:spPr>
          <a:xfrm>
            <a:off x="6046138" y="3450189"/>
            <a:ext cx="194945" cy="226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</a:pPr>
            <a:r>
              <a:rPr dirty="0" sz="40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400" spc="4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baseline="-41666" sz="600" spc="-75">
                <a:solidFill>
                  <a:srgbClr val="FFFFFF"/>
                </a:solidFill>
                <a:latin typeface="Calibri"/>
                <a:cs typeface="Calibri"/>
              </a:rPr>
              <a:t>1</a:t>
            </a:r>
            <a:endParaRPr baseline="-41666" sz="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550">
              <a:latin typeface="Calibri"/>
              <a:cs typeface="Calibri"/>
            </a:endParaRPr>
          </a:p>
          <a:p>
            <a:pPr marL="102870">
              <a:lnSpc>
                <a:spcPct val="100000"/>
              </a:lnSpc>
            </a:pPr>
            <a:r>
              <a:rPr dirty="0" sz="300" spc="-25">
                <a:solidFill>
                  <a:srgbClr val="FFFFFF"/>
                </a:solidFill>
                <a:latin typeface="Calibri"/>
                <a:cs typeface="Calibri"/>
              </a:rPr>
              <a:t>16</a:t>
            </a:r>
            <a:endParaRPr sz="300">
              <a:latin typeface="Calibri"/>
              <a:cs typeface="Calibri"/>
            </a:endParaRPr>
          </a:p>
        </p:txBody>
      </p:sp>
      <p:sp>
        <p:nvSpPr>
          <p:cNvPr id="74" name="object 74"/>
          <p:cNvSpPr txBox="1">
            <a:spLocks noGrp="1"/>
          </p:cNvSpPr>
          <p:nvPr>
            <p:ph type="title"/>
          </p:nvPr>
        </p:nvSpPr>
        <p:spPr>
          <a:xfrm>
            <a:off x="9807144" y="767588"/>
            <a:ext cx="1821814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heavy">
                <a:uFill>
                  <a:solidFill>
                    <a:srgbClr val="7030A0"/>
                  </a:solidFill>
                </a:uFill>
                <a:latin typeface="Arial"/>
                <a:cs typeface="Arial"/>
              </a:rPr>
              <a:t>CORE</a:t>
            </a:r>
            <a:r>
              <a:rPr dirty="0" u="heavy" spc="-15">
                <a:uFill>
                  <a:solidFill>
                    <a:srgbClr val="7030A0"/>
                  </a:solidFill>
                </a:uFill>
                <a:latin typeface="Arial"/>
                <a:cs typeface="Arial"/>
              </a:rPr>
              <a:t> </a:t>
            </a:r>
            <a:r>
              <a:rPr dirty="0" u="heavy" spc="-20">
                <a:uFill>
                  <a:solidFill>
                    <a:srgbClr val="7030A0"/>
                  </a:solidFill>
                </a:uFill>
                <a:latin typeface="Arial"/>
                <a:cs typeface="Arial"/>
              </a:rPr>
              <a:t>LABS</a:t>
            </a:r>
          </a:p>
        </p:txBody>
      </p:sp>
      <p:sp>
        <p:nvSpPr>
          <p:cNvPr id="75" name="object 75" descr=""/>
          <p:cNvSpPr txBox="1"/>
          <p:nvPr/>
        </p:nvSpPr>
        <p:spPr>
          <a:xfrm>
            <a:off x="10415155" y="1135379"/>
            <a:ext cx="60515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40005" marR="5715" indent="-27940">
              <a:lnSpc>
                <a:spcPct val="100000"/>
              </a:lnSpc>
              <a:spcBef>
                <a:spcPts val="100"/>
              </a:spcBef>
            </a:pPr>
            <a:r>
              <a:rPr dirty="0" sz="2000" spc="-25">
                <a:solidFill>
                  <a:srgbClr val="7030A0"/>
                </a:solidFill>
                <a:latin typeface="Arial"/>
                <a:cs typeface="Arial"/>
              </a:rPr>
              <a:t>CMR DSE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dirty="0" sz="2000" spc="-20">
                <a:solidFill>
                  <a:srgbClr val="7030A0"/>
                </a:solidFill>
                <a:latin typeface="Arial"/>
                <a:cs typeface="Arial"/>
              </a:rPr>
              <a:t>Echo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247583" y="483955"/>
            <a:ext cx="6737350" cy="5115560"/>
            <a:chOff x="247583" y="483955"/>
            <a:chExt cx="6737350" cy="5115560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57107" y="493480"/>
              <a:ext cx="6717834" cy="5096287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252345" y="488717"/>
              <a:ext cx="6727825" cy="5106035"/>
            </a:xfrm>
            <a:custGeom>
              <a:avLst/>
              <a:gdLst/>
              <a:ahLst/>
              <a:cxnLst/>
              <a:rect l="l" t="t" r="r" b="b"/>
              <a:pathLst>
                <a:path w="6727825" h="5106035">
                  <a:moveTo>
                    <a:pt x="0" y="0"/>
                  </a:moveTo>
                  <a:lnTo>
                    <a:pt x="6727360" y="0"/>
                  </a:lnTo>
                  <a:lnTo>
                    <a:pt x="6727360" y="5105813"/>
                  </a:lnTo>
                  <a:lnTo>
                    <a:pt x="0" y="5105813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 descr=""/>
            <p:cNvSpPr/>
            <p:nvPr/>
          </p:nvSpPr>
          <p:spPr>
            <a:xfrm>
              <a:off x="6146104" y="3983276"/>
              <a:ext cx="743585" cy="914400"/>
            </a:xfrm>
            <a:custGeom>
              <a:avLst/>
              <a:gdLst/>
              <a:ahLst/>
              <a:cxnLst/>
              <a:rect l="l" t="t" r="r" b="b"/>
              <a:pathLst>
                <a:path w="743584" h="914400">
                  <a:moveTo>
                    <a:pt x="0" y="123871"/>
                  </a:moveTo>
                  <a:lnTo>
                    <a:pt x="9734" y="75654"/>
                  </a:lnTo>
                  <a:lnTo>
                    <a:pt x="36280" y="36280"/>
                  </a:lnTo>
                  <a:lnTo>
                    <a:pt x="75654" y="9734"/>
                  </a:lnTo>
                  <a:lnTo>
                    <a:pt x="123871" y="0"/>
                  </a:lnTo>
                  <a:lnTo>
                    <a:pt x="619340" y="0"/>
                  </a:lnTo>
                  <a:lnTo>
                    <a:pt x="667556" y="9734"/>
                  </a:lnTo>
                  <a:lnTo>
                    <a:pt x="706930" y="36280"/>
                  </a:lnTo>
                  <a:lnTo>
                    <a:pt x="733476" y="75654"/>
                  </a:lnTo>
                  <a:lnTo>
                    <a:pt x="743211" y="123871"/>
                  </a:lnTo>
                  <a:lnTo>
                    <a:pt x="743211" y="790529"/>
                  </a:lnTo>
                  <a:lnTo>
                    <a:pt x="733476" y="838745"/>
                  </a:lnTo>
                  <a:lnTo>
                    <a:pt x="706930" y="878119"/>
                  </a:lnTo>
                  <a:lnTo>
                    <a:pt x="667556" y="904665"/>
                  </a:lnTo>
                  <a:lnTo>
                    <a:pt x="619340" y="914400"/>
                  </a:lnTo>
                  <a:lnTo>
                    <a:pt x="123871" y="914400"/>
                  </a:lnTo>
                  <a:lnTo>
                    <a:pt x="75654" y="904665"/>
                  </a:lnTo>
                  <a:lnTo>
                    <a:pt x="36280" y="878119"/>
                  </a:lnTo>
                  <a:lnTo>
                    <a:pt x="9734" y="838745"/>
                  </a:lnTo>
                  <a:lnTo>
                    <a:pt x="0" y="790529"/>
                  </a:lnTo>
                  <a:lnTo>
                    <a:pt x="0" y="123871"/>
                  </a:lnTo>
                  <a:close/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7712026" y="785876"/>
            <a:ext cx="3725545" cy="3911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solidFill>
                  <a:srgbClr val="4472C4"/>
                </a:solidFill>
                <a:latin typeface="Arial"/>
                <a:cs typeface="Arial"/>
              </a:rPr>
              <a:t>STICH(ES)</a:t>
            </a:r>
            <a:r>
              <a:rPr dirty="0" spc="-65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>
                <a:solidFill>
                  <a:srgbClr val="4472C4"/>
                </a:solidFill>
                <a:latin typeface="Arial"/>
                <a:cs typeface="Arial"/>
              </a:rPr>
              <a:t>Viability</a:t>
            </a:r>
            <a:r>
              <a:rPr dirty="0" spc="-65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pc="-20">
                <a:solidFill>
                  <a:srgbClr val="4472C4"/>
                </a:solidFill>
                <a:latin typeface="Arial"/>
                <a:cs typeface="Arial"/>
              </a:rPr>
              <a:t>Study</a:t>
            </a:r>
          </a:p>
        </p:txBody>
      </p:sp>
      <p:sp>
        <p:nvSpPr>
          <p:cNvPr id="8" name="object 8" descr=""/>
          <p:cNvSpPr txBox="1"/>
          <p:nvPr/>
        </p:nvSpPr>
        <p:spPr>
          <a:xfrm>
            <a:off x="7375053" y="6282435"/>
            <a:ext cx="443674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Bonow</a:t>
            </a:r>
            <a:r>
              <a:rPr dirty="0" sz="16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NEJM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2011;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Panza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et</a:t>
            </a:r>
            <a:r>
              <a:rPr dirty="0" sz="1600" spc="-1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al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>
                <a:solidFill>
                  <a:srgbClr val="FFFFFF"/>
                </a:solidFill>
                <a:latin typeface="Arial"/>
                <a:cs typeface="Arial"/>
              </a:rPr>
              <a:t>NEJM</a:t>
            </a:r>
            <a:r>
              <a:rPr dirty="0" sz="1600" spc="-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600" spc="-20">
                <a:solidFill>
                  <a:srgbClr val="FFFFFF"/>
                </a:solidFill>
                <a:latin typeface="Arial"/>
                <a:cs typeface="Arial"/>
              </a:rPr>
              <a:t>2019</a:t>
            </a:r>
            <a:endParaRPr sz="160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247417" y="1979570"/>
            <a:ext cx="4692650" cy="2899410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2500">
              <a:latin typeface="Times New Roman"/>
              <a:cs typeface="Times New Roman"/>
            </a:endParaRPr>
          </a:p>
          <a:p>
            <a:pPr algn="ctr" marL="12065">
              <a:lnSpc>
                <a:spcPct val="100000"/>
              </a:lnSpc>
            </a:pPr>
            <a:r>
              <a:rPr dirty="0" sz="2000" b="1">
                <a:solidFill>
                  <a:srgbClr val="4472C4"/>
                </a:solidFill>
                <a:latin typeface="Arial"/>
                <a:cs typeface="Arial"/>
              </a:rPr>
              <a:t>Binary</a:t>
            </a:r>
            <a:r>
              <a:rPr dirty="0" sz="2000" spc="-6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2000" b="1">
                <a:solidFill>
                  <a:srgbClr val="4472C4"/>
                </a:solidFill>
                <a:latin typeface="Arial"/>
                <a:cs typeface="Arial"/>
              </a:rPr>
              <a:t>Viability</a:t>
            </a:r>
            <a:r>
              <a:rPr dirty="0" sz="2000" spc="-60" b="1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2000" spc="-10" b="1">
                <a:solidFill>
                  <a:srgbClr val="4472C4"/>
                </a:solidFill>
                <a:latin typeface="Arial"/>
                <a:cs typeface="Arial"/>
              </a:rPr>
              <a:t>Classification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195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</a:pPr>
            <a:r>
              <a:rPr dirty="0" sz="2000" spc="-10">
                <a:solidFill>
                  <a:srgbClr val="4472C4"/>
                </a:solidFill>
                <a:latin typeface="Arial"/>
                <a:cs typeface="Arial"/>
              </a:rPr>
              <a:t>SPECT/DSE</a:t>
            </a:r>
            <a:endParaRPr sz="20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950">
              <a:latin typeface="Arial"/>
              <a:cs typeface="Arial"/>
            </a:endParaRPr>
          </a:p>
          <a:p>
            <a:pPr algn="ctr" marL="13970">
              <a:lnSpc>
                <a:spcPct val="100000"/>
              </a:lnSpc>
            </a:pPr>
            <a:r>
              <a:rPr dirty="0" sz="2000">
                <a:solidFill>
                  <a:srgbClr val="4472C4"/>
                </a:solidFill>
                <a:latin typeface="Arial"/>
                <a:cs typeface="Arial"/>
              </a:rPr>
              <a:t>Discretionary</a:t>
            </a:r>
            <a:r>
              <a:rPr dirty="0" sz="2000" spc="-50">
                <a:solidFill>
                  <a:srgbClr val="4472C4"/>
                </a:solidFill>
                <a:latin typeface="Arial"/>
                <a:cs typeface="Arial"/>
              </a:rPr>
              <a:t> </a:t>
            </a:r>
            <a:r>
              <a:rPr dirty="0" sz="2000" spc="-10">
                <a:solidFill>
                  <a:srgbClr val="4472C4"/>
                </a:solidFill>
                <a:latin typeface="Arial"/>
                <a:cs typeface="Arial"/>
              </a:rPr>
              <a:t>Testing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7252179" y="1984333"/>
            <a:ext cx="4682712" cy="28893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5852159"/>
            <a:ext cx="12192000" cy="1005839"/>
          </a:xfrm>
          <a:prstGeom prst="rect">
            <a:avLst/>
          </a:prstGeom>
        </p:spPr>
      </p:pic>
      <p:grpSp>
        <p:nvGrpSpPr>
          <p:cNvPr id="3" name="object 3" descr=""/>
          <p:cNvGrpSpPr/>
          <p:nvPr/>
        </p:nvGrpSpPr>
        <p:grpSpPr>
          <a:xfrm>
            <a:off x="6464079" y="782876"/>
            <a:ext cx="5178425" cy="4935855"/>
            <a:chOff x="6464079" y="782876"/>
            <a:chExt cx="5178425" cy="4935855"/>
          </a:xfrm>
        </p:grpSpPr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464079" y="782876"/>
              <a:ext cx="5178157" cy="4935809"/>
            </a:xfrm>
            <a:prstGeom prst="rect">
              <a:avLst/>
            </a:prstGeom>
          </p:spPr>
        </p:pic>
        <p:sp>
          <p:nvSpPr>
            <p:cNvPr id="5" name="object 5" descr=""/>
            <p:cNvSpPr/>
            <p:nvPr/>
          </p:nvSpPr>
          <p:spPr>
            <a:xfrm>
              <a:off x="7113042" y="4754375"/>
              <a:ext cx="955675" cy="745490"/>
            </a:xfrm>
            <a:custGeom>
              <a:avLst/>
              <a:gdLst/>
              <a:ahLst/>
              <a:cxnLst/>
              <a:rect l="l" t="t" r="r" b="b"/>
              <a:pathLst>
                <a:path w="955675" h="745489">
                  <a:moveTo>
                    <a:pt x="955164" y="0"/>
                  </a:moveTo>
                  <a:lnTo>
                    <a:pt x="0" y="0"/>
                  </a:lnTo>
                  <a:lnTo>
                    <a:pt x="0" y="744941"/>
                  </a:lnTo>
                  <a:lnTo>
                    <a:pt x="955164" y="744941"/>
                  </a:lnTo>
                  <a:lnTo>
                    <a:pt x="955164" y="0"/>
                  </a:lnTo>
                  <a:close/>
                </a:path>
              </a:pathLst>
            </a:custGeom>
            <a:solidFill>
              <a:srgbClr val="F9B23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7192964" y="4907230"/>
            <a:ext cx="792480" cy="548640"/>
          </a:xfrm>
          <a:prstGeom prst="rect">
            <a:avLst/>
          </a:prstGeom>
        </p:spPr>
        <p:txBody>
          <a:bodyPr wrap="square" lIns="0" tIns="5715" rIns="0" bIns="0" rtlCol="0" vert="horz">
            <a:spAutoFit/>
          </a:bodyPr>
          <a:lstStyle/>
          <a:p>
            <a:pPr marL="185420" marR="5080" indent="-173355">
              <a:lnSpc>
                <a:spcPct val="102299"/>
              </a:lnSpc>
              <a:spcBef>
                <a:spcPts val="45"/>
              </a:spcBef>
            </a:pPr>
            <a:r>
              <a:rPr dirty="0" sz="1700" b="0">
                <a:solidFill>
                  <a:srgbClr val="FFFFFF"/>
                </a:solidFill>
                <a:latin typeface="Dubai Light"/>
                <a:cs typeface="Dubai Light"/>
              </a:rPr>
              <a:t>Death </a:t>
            </a:r>
            <a:r>
              <a:rPr dirty="0" sz="170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1700">
              <a:latin typeface="Dubai Light"/>
              <a:cs typeface="Duba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8757600" y="3620229"/>
            <a:ext cx="577215" cy="499109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10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3100">
              <a:latin typeface="Dubai Light"/>
              <a:cs typeface="Dubai Light"/>
            </a:endParaRPr>
          </a:p>
        </p:txBody>
      </p:sp>
      <p:sp>
        <p:nvSpPr>
          <p:cNvPr id="8" name="object 8" descr=""/>
          <p:cNvSpPr/>
          <p:nvPr/>
        </p:nvSpPr>
        <p:spPr>
          <a:xfrm>
            <a:off x="9996817" y="4717813"/>
            <a:ext cx="1051560" cy="745490"/>
          </a:xfrm>
          <a:custGeom>
            <a:avLst/>
            <a:gdLst/>
            <a:ahLst/>
            <a:cxnLst/>
            <a:rect l="l" t="t" r="r" b="b"/>
            <a:pathLst>
              <a:path w="1051559" h="745489">
                <a:moveTo>
                  <a:pt x="1051138" y="0"/>
                </a:moveTo>
                <a:lnTo>
                  <a:pt x="0" y="0"/>
                </a:lnTo>
                <a:lnTo>
                  <a:pt x="0" y="744941"/>
                </a:lnTo>
                <a:lnTo>
                  <a:pt x="1051138" y="744941"/>
                </a:lnTo>
                <a:lnTo>
                  <a:pt x="1051138" y="0"/>
                </a:lnTo>
                <a:close/>
              </a:path>
            </a:pathLst>
          </a:custGeom>
          <a:solidFill>
            <a:srgbClr val="EE7B8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 txBox="1"/>
          <p:nvPr/>
        </p:nvSpPr>
        <p:spPr>
          <a:xfrm>
            <a:off x="10052153" y="4906201"/>
            <a:ext cx="831850" cy="553720"/>
          </a:xfrm>
          <a:prstGeom prst="rect">
            <a:avLst/>
          </a:prstGeom>
        </p:spPr>
        <p:txBody>
          <a:bodyPr wrap="square" lIns="0" tIns="10160" rIns="0" bIns="0" rtlCol="0" vert="horz">
            <a:spAutoFit/>
          </a:bodyPr>
          <a:lstStyle/>
          <a:p>
            <a:pPr marL="187960" marR="5080" indent="-175895">
              <a:lnSpc>
                <a:spcPct val="102299"/>
              </a:lnSpc>
              <a:spcBef>
                <a:spcPts val="80"/>
              </a:spcBef>
            </a:pPr>
            <a:r>
              <a:rPr dirty="0" sz="1700" spc="-10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17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1700">
              <a:latin typeface="Dubai Light"/>
              <a:cs typeface="Dubai Light"/>
            </a:endParaRPr>
          </a:p>
        </p:txBody>
      </p:sp>
      <p:pic>
        <p:nvPicPr>
          <p:cNvPr id="10" name="object 10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152347" y="622995"/>
            <a:ext cx="5797052" cy="5362483"/>
          </a:xfrm>
          <a:prstGeom prst="rect">
            <a:avLst/>
          </a:prstGeom>
        </p:spPr>
      </p:pic>
      <p:pic>
        <p:nvPicPr>
          <p:cNvPr id="11" name="object 11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20047" y="2527109"/>
            <a:ext cx="5436321" cy="182126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411" y="35857"/>
            <a:ext cx="6301262" cy="600635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64131" y="4868747"/>
            <a:ext cx="1162685" cy="90678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92405" rIns="0" bIns="0" rtlCol="0" vert="horz">
            <a:spAutoFit/>
          </a:bodyPr>
          <a:lstStyle/>
          <a:p>
            <a:pPr marL="323215" marR="108585" indent="-211454">
              <a:lnSpc>
                <a:spcPct val="103200"/>
              </a:lnSpc>
              <a:spcBef>
                <a:spcPts val="1515"/>
              </a:spcBef>
            </a:pPr>
            <a:r>
              <a:rPr dirty="0" sz="20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205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205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205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68135" y="3491366"/>
            <a:ext cx="696595" cy="60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375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73376" y="4824255"/>
            <a:ext cx="1279525" cy="90678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6545" marR="207010" indent="-214629">
              <a:lnSpc>
                <a:spcPct val="100800"/>
              </a:lnSpc>
            </a:pPr>
            <a:r>
              <a:rPr dirty="0" sz="2100" spc="-25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21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2100">
              <a:latin typeface="Dubai Light"/>
              <a:cs typeface="Dubai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34073" y="2181038"/>
            <a:ext cx="927100" cy="927100"/>
            <a:chOff x="2934073" y="2181038"/>
            <a:chExt cx="927100" cy="927100"/>
          </a:xfrm>
        </p:grpSpPr>
        <p:sp>
          <p:nvSpPr>
            <p:cNvPr id="7" name="object 7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238874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</a:t>
            </a:r>
            <a:r>
              <a:rPr dirty="0" spc="-15"/>
              <a:t> </a:t>
            </a:r>
            <a:r>
              <a:rPr dirty="0" spc="-50"/>
              <a:t>1</a:t>
            </a:r>
          </a:p>
        </p:txBody>
      </p:sp>
      <p:sp>
        <p:nvSpPr>
          <p:cNvPr id="11" name="object 11" descr=""/>
          <p:cNvSpPr txBox="1"/>
          <p:nvPr/>
        </p:nvSpPr>
        <p:spPr>
          <a:xfrm>
            <a:off x="9237135" y="2948940"/>
            <a:ext cx="25800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Viability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 characterization predicts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30">
                <a:solidFill>
                  <a:srgbClr val="7030A0"/>
                </a:solidFill>
                <a:latin typeface="Calibri"/>
                <a:cs typeface="Calibri"/>
              </a:rPr>
              <a:t>event-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free</a:t>
            </a:r>
            <a:r>
              <a:rPr dirty="0" sz="2000" spc="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survival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411" y="35857"/>
            <a:ext cx="6301262" cy="600635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64131" y="4868747"/>
            <a:ext cx="1162685" cy="90678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92405" rIns="0" bIns="0" rtlCol="0" vert="horz">
            <a:spAutoFit/>
          </a:bodyPr>
          <a:lstStyle/>
          <a:p>
            <a:pPr marL="323215" marR="108585" indent="-211454">
              <a:lnSpc>
                <a:spcPct val="103200"/>
              </a:lnSpc>
              <a:spcBef>
                <a:spcPts val="1515"/>
              </a:spcBef>
            </a:pPr>
            <a:r>
              <a:rPr dirty="0" sz="20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205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205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205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68135" y="3491366"/>
            <a:ext cx="696595" cy="60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3750">
              <a:latin typeface="Dubai Light"/>
              <a:cs typeface="Dubai Light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6673376" y="4824255"/>
            <a:ext cx="1279525" cy="90678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6545" marR="207010" indent="-214629">
              <a:lnSpc>
                <a:spcPct val="100800"/>
              </a:lnSpc>
            </a:pPr>
            <a:r>
              <a:rPr dirty="0" sz="2100" spc="-25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21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2100">
              <a:latin typeface="Dubai Light"/>
              <a:cs typeface="Dubai Light"/>
            </a:endParaRPr>
          </a:p>
        </p:txBody>
      </p:sp>
      <p:grpSp>
        <p:nvGrpSpPr>
          <p:cNvPr id="6" name="object 6" descr=""/>
          <p:cNvGrpSpPr/>
          <p:nvPr/>
        </p:nvGrpSpPr>
        <p:grpSpPr>
          <a:xfrm>
            <a:off x="2934073" y="2181038"/>
            <a:ext cx="927100" cy="927100"/>
            <a:chOff x="2934073" y="2181038"/>
            <a:chExt cx="927100" cy="927100"/>
          </a:xfrm>
        </p:grpSpPr>
        <p:sp>
          <p:nvSpPr>
            <p:cNvPr id="7" name="object 7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3238874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0" name="object 10" descr=""/>
          <p:cNvGrpSpPr/>
          <p:nvPr/>
        </p:nvGrpSpPr>
        <p:grpSpPr>
          <a:xfrm>
            <a:off x="7111627" y="2181038"/>
            <a:ext cx="927100" cy="927100"/>
            <a:chOff x="7111627" y="2181038"/>
            <a:chExt cx="927100" cy="927100"/>
          </a:xfrm>
        </p:grpSpPr>
        <p:sp>
          <p:nvSpPr>
            <p:cNvPr id="11" name="object 11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3" name="object 13" descr=""/>
          <p:cNvSpPr txBox="1"/>
          <p:nvPr/>
        </p:nvSpPr>
        <p:spPr>
          <a:xfrm>
            <a:off x="7416427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</a:t>
            </a:r>
            <a:r>
              <a:rPr dirty="0" spc="-15"/>
              <a:t> </a:t>
            </a:r>
            <a:r>
              <a:rPr dirty="0" spc="-50"/>
              <a:t>2</a:t>
            </a:r>
          </a:p>
        </p:txBody>
      </p:sp>
      <p:sp>
        <p:nvSpPr>
          <p:cNvPr id="15" name="object 15" descr=""/>
          <p:cNvSpPr txBox="1"/>
          <p:nvPr/>
        </p:nvSpPr>
        <p:spPr>
          <a:xfrm>
            <a:off x="9237135" y="2948940"/>
            <a:ext cx="25800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873760" marR="5080" indent="-861694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Viability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 characterization predicts</a:t>
            </a:r>
            <a:endParaRPr sz="2000">
              <a:latin typeface="Calibri"/>
              <a:cs typeface="Calibri"/>
            </a:endParaRPr>
          </a:p>
          <a:p>
            <a:pPr marL="54610">
              <a:lnSpc>
                <a:spcPct val="100000"/>
              </a:lnSpc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left</a:t>
            </a:r>
            <a:r>
              <a:rPr dirty="0" sz="2000" spc="-3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ventricular</a:t>
            </a:r>
            <a:r>
              <a:rPr dirty="0" sz="2000" spc="-3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recovery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411" y="35857"/>
            <a:ext cx="6301262" cy="600635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64131" y="4868747"/>
            <a:ext cx="1162685" cy="90678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92405" rIns="0" bIns="0" rtlCol="0" vert="horz">
            <a:spAutoFit/>
          </a:bodyPr>
          <a:lstStyle/>
          <a:p>
            <a:pPr marL="323215" marR="108585" indent="-211454">
              <a:lnSpc>
                <a:spcPct val="103200"/>
              </a:lnSpc>
              <a:spcBef>
                <a:spcPts val="1515"/>
              </a:spcBef>
            </a:pPr>
            <a:r>
              <a:rPr dirty="0" sz="20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205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205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205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73376" y="4824255"/>
            <a:ext cx="1279525" cy="90678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6545" marR="207010" indent="-214629">
              <a:lnSpc>
                <a:spcPct val="100800"/>
              </a:lnSpc>
            </a:pPr>
            <a:r>
              <a:rPr dirty="0" sz="2100" spc="-25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21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2100">
              <a:latin typeface="Dubai Light"/>
              <a:cs typeface="Dubai Ligh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34073" y="2181038"/>
            <a:ext cx="927100" cy="927100"/>
            <a:chOff x="2934073" y="2181038"/>
            <a:chExt cx="927100" cy="927100"/>
          </a:xfrm>
        </p:grpSpPr>
        <p:sp>
          <p:nvSpPr>
            <p:cNvPr id="6" name="object 6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238874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040782" y="3422650"/>
            <a:ext cx="927100" cy="927100"/>
            <a:chOff x="5040782" y="3422650"/>
            <a:chExt cx="927100" cy="927100"/>
          </a:xfrm>
        </p:grpSpPr>
        <p:sp>
          <p:nvSpPr>
            <p:cNvPr id="10" name="object 10" descr=""/>
            <p:cNvSpPr/>
            <p:nvPr/>
          </p:nvSpPr>
          <p:spPr>
            <a:xfrm>
              <a:off x="5047132" y="3429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047132" y="3429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168135" y="3491366"/>
            <a:ext cx="696595" cy="60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720" b="0">
                <a:solidFill>
                  <a:srgbClr val="FFFFFF"/>
                </a:solidFill>
                <a:latin typeface="Dubai Light"/>
                <a:cs typeface="Dubai Light"/>
              </a:rPr>
              <a:t>P</a:t>
            </a:r>
            <a:r>
              <a:rPr dirty="0" baseline="1543" sz="2700" spc="-832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750" spc="-1590" b="0">
                <a:solidFill>
                  <a:srgbClr val="FFFFFF"/>
                </a:solidFill>
                <a:latin typeface="Dubai Light"/>
                <a:cs typeface="Dubai Light"/>
              </a:rPr>
              <a:t>C</a:t>
            </a:r>
            <a:r>
              <a:rPr dirty="0" baseline="1543" sz="2700" spc="1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1543" sz="2700" spc="18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50" spc="-50" b="0">
                <a:solidFill>
                  <a:srgbClr val="FFFFFF"/>
                </a:solidFill>
                <a:latin typeface="Dubai Light"/>
                <a:cs typeface="Dubai Light"/>
              </a:rPr>
              <a:t>I</a:t>
            </a:r>
            <a:endParaRPr sz="3750">
              <a:latin typeface="Dubai Light"/>
              <a:cs typeface="Dubai Light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7111627" y="2181038"/>
            <a:ext cx="927100" cy="927100"/>
            <a:chOff x="7111627" y="2181038"/>
            <a:chExt cx="927100" cy="927100"/>
          </a:xfrm>
        </p:grpSpPr>
        <p:sp>
          <p:nvSpPr>
            <p:cNvPr id="14" name="object 14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7416427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800">
              <a:latin typeface="Arial"/>
              <a:cs typeface="Arial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</a:t>
            </a:r>
            <a:r>
              <a:rPr dirty="0" spc="-15"/>
              <a:t> </a:t>
            </a:r>
            <a:r>
              <a:rPr dirty="0" spc="-50"/>
              <a:t>3</a:t>
            </a:r>
          </a:p>
        </p:txBody>
      </p:sp>
      <p:sp>
        <p:nvSpPr>
          <p:cNvPr id="18" name="object 18" descr=""/>
          <p:cNvSpPr txBox="1"/>
          <p:nvPr/>
        </p:nvSpPr>
        <p:spPr>
          <a:xfrm>
            <a:off x="9237135" y="2948940"/>
            <a:ext cx="2580005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700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Viability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 characterization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predicts</a:t>
            </a:r>
            <a:r>
              <a:rPr dirty="0" sz="2000" spc="-4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response</a:t>
            </a:r>
            <a:r>
              <a:rPr dirty="0" sz="2000" spc="-3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7030A0"/>
                </a:solidFill>
                <a:latin typeface="Calibri"/>
                <a:cs typeface="Calibri"/>
              </a:rPr>
              <a:t>to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PCI</a:t>
            </a:r>
            <a:r>
              <a:rPr dirty="0" sz="2000" spc="-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vs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25">
                <a:solidFill>
                  <a:srgbClr val="7030A0"/>
                </a:solidFill>
                <a:latin typeface="Calibri"/>
                <a:cs typeface="Calibri"/>
              </a:rPr>
              <a:t>OMT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374411" y="35857"/>
            <a:ext cx="6301262" cy="6006353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3164131" y="4868747"/>
            <a:ext cx="1162685" cy="90678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92405" rIns="0" bIns="0" rtlCol="0" vert="horz">
            <a:spAutoFit/>
          </a:bodyPr>
          <a:lstStyle/>
          <a:p>
            <a:pPr marL="323215" marR="108585" indent="-211454">
              <a:lnSpc>
                <a:spcPct val="103200"/>
              </a:lnSpc>
              <a:spcBef>
                <a:spcPts val="1515"/>
              </a:spcBef>
            </a:pPr>
            <a:r>
              <a:rPr dirty="0" sz="20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205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205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2050">
              <a:latin typeface="Dubai Light"/>
              <a:cs typeface="Dubai Light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6673376" y="4824255"/>
            <a:ext cx="1279525" cy="90678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6545" marR="207010" indent="-214629">
              <a:lnSpc>
                <a:spcPct val="100800"/>
              </a:lnSpc>
            </a:pPr>
            <a:r>
              <a:rPr dirty="0" sz="2100" spc="-25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21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2100">
              <a:latin typeface="Dubai Light"/>
              <a:cs typeface="Dubai Light"/>
            </a:endParaRPr>
          </a:p>
        </p:txBody>
      </p:sp>
      <p:grpSp>
        <p:nvGrpSpPr>
          <p:cNvPr id="5" name="object 5" descr=""/>
          <p:cNvGrpSpPr/>
          <p:nvPr/>
        </p:nvGrpSpPr>
        <p:grpSpPr>
          <a:xfrm>
            <a:off x="2934073" y="2181038"/>
            <a:ext cx="927100" cy="927100"/>
            <a:chOff x="2934073" y="2181038"/>
            <a:chExt cx="927100" cy="927100"/>
          </a:xfrm>
        </p:grpSpPr>
        <p:sp>
          <p:nvSpPr>
            <p:cNvPr id="6" name="object 6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940423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 descr=""/>
          <p:cNvSpPr txBox="1"/>
          <p:nvPr/>
        </p:nvSpPr>
        <p:spPr>
          <a:xfrm>
            <a:off x="3238874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H1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5040782" y="5578660"/>
            <a:ext cx="927100" cy="927100"/>
            <a:chOff x="5040782" y="5578660"/>
            <a:chExt cx="927100" cy="927100"/>
          </a:xfrm>
        </p:grpSpPr>
        <p:sp>
          <p:nvSpPr>
            <p:cNvPr id="10" name="object 10" descr=""/>
            <p:cNvSpPr/>
            <p:nvPr/>
          </p:nvSpPr>
          <p:spPr>
            <a:xfrm>
              <a:off x="5047132" y="558501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9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5"/>
                  </a:lnTo>
                  <a:lnTo>
                    <a:pt x="55181" y="239271"/>
                  </a:lnTo>
                  <a:lnTo>
                    <a:pt x="35929" y="279237"/>
                  </a:lnTo>
                  <a:lnTo>
                    <a:pt x="20554" y="321243"/>
                  </a:lnTo>
                  <a:lnTo>
                    <a:pt x="9288" y="365058"/>
                  </a:lnTo>
                  <a:lnTo>
                    <a:pt x="2360" y="410454"/>
                  </a:lnTo>
                  <a:lnTo>
                    <a:pt x="0" y="457200"/>
                  </a:lnTo>
                  <a:lnTo>
                    <a:pt x="2360" y="503946"/>
                  </a:lnTo>
                  <a:lnTo>
                    <a:pt x="9288" y="549342"/>
                  </a:lnTo>
                  <a:lnTo>
                    <a:pt x="20554" y="593157"/>
                  </a:lnTo>
                  <a:lnTo>
                    <a:pt x="35929" y="635163"/>
                  </a:lnTo>
                  <a:lnTo>
                    <a:pt x="55181" y="675129"/>
                  </a:lnTo>
                  <a:lnTo>
                    <a:pt x="78082" y="712825"/>
                  </a:lnTo>
                  <a:lnTo>
                    <a:pt x="104402" y="748022"/>
                  </a:lnTo>
                  <a:lnTo>
                    <a:pt x="133911" y="780489"/>
                  </a:lnTo>
                  <a:lnTo>
                    <a:pt x="166378" y="809998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1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1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8"/>
                  </a:lnTo>
                  <a:lnTo>
                    <a:pt x="780489" y="780489"/>
                  </a:lnTo>
                  <a:lnTo>
                    <a:pt x="809997" y="748022"/>
                  </a:lnTo>
                  <a:lnTo>
                    <a:pt x="836317" y="712825"/>
                  </a:lnTo>
                  <a:lnTo>
                    <a:pt x="859218" y="675129"/>
                  </a:lnTo>
                  <a:lnTo>
                    <a:pt x="878471" y="635163"/>
                  </a:lnTo>
                  <a:lnTo>
                    <a:pt x="893845" y="593157"/>
                  </a:lnTo>
                  <a:lnTo>
                    <a:pt x="905111" y="549342"/>
                  </a:lnTo>
                  <a:lnTo>
                    <a:pt x="912039" y="503946"/>
                  </a:lnTo>
                  <a:lnTo>
                    <a:pt x="914400" y="457200"/>
                  </a:lnTo>
                  <a:lnTo>
                    <a:pt x="912039" y="410454"/>
                  </a:lnTo>
                  <a:lnTo>
                    <a:pt x="905111" y="365058"/>
                  </a:lnTo>
                  <a:lnTo>
                    <a:pt x="893845" y="321243"/>
                  </a:lnTo>
                  <a:lnTo>
                    <a:pt x="878471" y="279237"/>
                  </a:lnTo>
                  <a:lnTo>
                    <a:pt x="859218" y="239271"/>
                  </a:lnTo>
                  <a:lnTo>
                    <a:pt x="836317" y="201575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9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 descr=""/>
            <p:cNvSpPr/>
            <p:nvPr/>
          </p:nvSpPr>
          <p:spPr>
            <a:xfrm>
              <a:off x="5047132" y="558501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 descr=""/>
          <p:cNvSpPr txBox="1"/>
          <p:nvPr/>
        </p:nvSpPr>
        <p:spPr>
          <a:xfrm>
            <a:off x="5345583" y="5891276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H4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5040782" y="3422650"/>
            <a:ext cx="927100" cy="927100"/>
            <a:chOff x="5040782" y="3422650"/>
            <a:chExt cx="927100" cy="927100"/>
          </a:xfrm>
        </p:grpSpPr>
        <p:sp>
          <p:nvSpPr>
            <p:cNvPr id="14" name="object 14" descr=""/>
            <p:cNvSpPr/>
            <p:nvPr/>
          </p:nvSpPr>
          <p:spPr>
            <a:xfrm>
              <a:off x="5047132" y="3429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5047132" y="3429000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 txBox="1"/>
          <p:nvPr/>
        </p:nvSpPr>
        <p:spPr>
          <a:xfrm>
            <a:off x="5168135" y="3491366"/>
            <a:ext cx="696595" cy="60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720" b="0">
                <a:solidFill>
                  <a:srgbClr val="FFFFFF"/>
                </a:solidFill>
                <a:latin typeface="Dubai Light"/>
                <a:cs typeface="Dubai Light"/>
              </a:rPr>
              <a:t>P</a:t>
            </a:r>
            <a:r>
              <a:rPr dirty="0" baseline="1543" sz="2700" spc="-832" b="1">
                <a:solidFill>
                  <a:srgbClr val="FFFFFF"/>
                </a:solidFill>
                <a:latin typeface="Arial"/>
                <a:cs typeface="Arial"/>
              </a:rPr>
              <a:t>H</a:t>
            </a:r>
            <a:r>
              <a:rPr dirty="0" sz="3750" spc="-1590" b="0">
                <a:solidFill>
                  <a:srgbClr val="FFFFFF"/>
                </a:solidFill>
                <a:latin typeface="Dubai Light"/>
                <a:cs typeface="Dubai Light"/>
              </a:rPr>
              <a:t>C</a:t>
            </a:r>
            <a:r>
              <a:rPr dirty="0" baseline="1543" sz="2700" spc="15" b="1">
                <a:solidFill>
                  <a:srgbClr val="FFFFFF"/>
                </a:solidFill>
                <a:latin typeface="Arial"/>
                <a:cs typeface="Arial"/>
              </a:rPr>
              <a:t>3</a:t>
            </a:r>
            <a:r>
              <a:rPr dirty="0" baseline="1543" sz="2700" spc="187" b="1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3750" spc="-50" b="0">
                <a:solidFill>
                  <a:srgbClr val="FFFFFF"/>
                </a:solidFill>
                <a:latin typeface="Dubai Light"/>
                <a:cs typeface="Dubai Light"/>
              </a:rPr>
              <a:t>I</a:t>
            </a:r>
            <a:endParaRPr sz="3750">
              <a:latin typeface="Dubai Light"/>
              <a:cs typeface="Dubai Light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7111627" y="2181038"/>
            <a:ext cx="927100" cy="927100"/>
            <a:chOff x="7111627" y="2181038"/>
            <a:chExt cx="927100" cy="927100"/>
          </a:xfrm>
        </p:grpSpPr>
        <p:sp>
          <p:nvSpPr>
            <p:cNvPr id="18" name="object 18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457200" y="0"/>
                  </a:moveTo>
                  <a:lnTo>
                    <a:pt x="410454" y="2360"/>
                  </a:lnTo>
                  <a:lnTo>
                    <a:pt x="365058" y="9288"/>
                  </a:lnTo>
                  <a:lnTo>
                    <a:pt x="321242" y="20554"/>
                  </a:lnTo>
                  <a:lnTo>
                    <a:pt x="279237" y="35928"/>
                  </a:lnTo>
                  <a:lnTo>
                    <a:pt x="239271" y="55181"/>
                  </a:lnTo>
                  <a:lnTo>
                    <a:pt x="201575" y="78082"/>
                  </a:lnTo>
                  <a:lnTo>
                    <a:pt x="166378" y="104402"/>
                  </a:lnTo>
                  <a:lnTo>
                    <a:pt x="133911" y="133910"/>
                  </a:lnTo>
                  <a:lnTo>
                    <a:pt x="104402" y="166378"/>
                  </a:lnTo>
                  <a:lnTo>
                    <a:pt x="78082" y="201574"/>
                  </a:lnTo>
                  <a:lnTo>
                    <a:pt x="55181" y="239271"/>
                  </a:lnTo>
                  <a:lnTo>
                    <a:pt x="35929" y="279236"/>
                  </a:lnTo>
                  <a:lnTo>
                    <a:pt x="20554" y="321242"/>
                  </a:lnTo>
                  <a:lnTo>
                    <a:pt x="9288" y="365058"/>
                  </a:lnTo>
                  <a:lnTo>
                    <a:pt x="2360" y="410453"/>
                  </a:lnTo>
                  <a:lnTo>
                    <a:pt x="0" y="457200"/>
                  </a:lnTo>
                  <a:lnTo>
                    <a:pt x="2360" y="503945"/>
                  </a:lnTo>
                  <a:lnTo>
                    <a:pt x="9288" y="549341"/>
                  </a:lnTo>
                  <a:lnTo>
                    <a:pt x="20554" y="593157"/>
                  </a:lnTo>
                  <a:lnTo>
                    <a:pt x="35929" y="635162"/>
                  </a:lnTo>
                  <a:lnTo>
                    <a:pt x="55181" y="675128"/>
                  </a:lnTo>
                  <a:lnTo>
                    <a:pt x="78082" y="712824"/>
                  </a:lnTo>
                  <a:lnTo>
                    <a:pt x="104402" y="748021"/>
                  </a:lnTo>
                  <a:lnTo>
                    <a:pt x="133911" y="780488"/>
                  </a:lnTo>
                  <a:lnTo>
                    <a:pt x="166378" y="809997"/>
                  </a:lnTo>
                  <a:lnTo>
                    <a:pt x="201575" y="836317"/>
                  </a:lnTo>
                  <a:lnTo>
                    <a:pt x="239271" y="859218"/>
                  </a:lnTo>
                  <a:lnTo>
                    <a:pt x="279237" y="878470"/>
                  </a:lnTo>
                  <a:lnTo>
                    <a:pt x="321242" y="893845"/>
                  </a:lnTo>
                  <a:lnTo>
                    <a:pt x="365058" y="905111"/>
                  </a:lnTo>
                  <a:lnTo>
                    <a:pt x="410454" y="912039"/>
                  </a:lnTo>
                  <a:lnTo>
                    <a:pt x="457200" y="914400"/>
                  </a:lnTo>
                  <a:lnTo>
                    <a:pt x="503946" y="912039"/>
                  </a:lnTo>
                  <a:lnTo>
                    <a:pt x="549341" y="905111"/>
                  </a:lnTo>
                  <a:lnTo>
                    <a:pt x="593157" y="893845"/>
                  </a:lnTo>
                  <a:lnTo>
                    <a:pt x="635163" y="878470"/>
                  </a:lnTo>
                  <a:lnTo>
                    <a:pt x="675128" y="859218"/>
                  </a:lnTo>
                  <a:lnTo>
                    <a:pt x="712825" y="836317"/>
                  </a:lnTo>
                  <a:lnTo>
                    <a:pt x="748021" y="809997"/>
                  </a:lnTo>
                  <a:lnTo>
                    <a:pt x="780489" y="780488"/>
                  </a:lnTo>
                  <a:lnTo>
                    <a:pt x="809997" y="748021"/>
                  </a:lnTo>
                  <a:lnTo>
                    <a:pt x="836317" y="712824"/>
                  </a:lnTo>
                  <a:lnTo>
                    <a:pt x="859218" y="675128"/>
                  </a:lnTo>
                  <a:lnTo>
                    <a:pt x="878471" y="635162"/>
                  </a:lnTo>
                  <a:lnTo>
                    <a:pt x="893845" y="593157"/>
                  </a:lnTo>
                  <a:lnTo>
                    <a:pt x="905111" y="549341"/>
                  </a:lnTo>
                  <a:lnTo>
                    <a:pt x="912039" y="503945"/>
                  </a:lnTo>
                  <a:lnTo>
                    <a:pt x="914400" y="457200"/>
                  </a:lnTo>
                  <a:lnTo>
                    <a:pt x="912039" y="410453"/>
                  </a:lnTo>
                  <a:lnTo>
                    <a:pt x="905111" y="365058"/>
                  </a:lnTo>
                  <a:lnTo>
                    <a:pt x="893845" y="321242"/>
                  </a:lnTo>
                  <a:lnTo>
                    <a:pt x="878471" y="279236"/>
                  </a:lnTo>
                  <a:lnTo>
                    <a:pt x="859218" y="239271"/>
                  </a:lnTo>
                  <a:lnTo>
                    <a:pt x="836317" y="201574"/>
                  </a:lnTo>
                  <a:lnTo>
                    <a:pt x="809997" y="166378"/>
                  </a:lnTo>
                  <a:lnTo>
                    <a:pt x="780489" y="133910"/>
                  </a:lnTo>
                  <a:lnTo>
                    <a:pt x="748021" y="104402"/>
                  </a:lnTo>
                  <a:lnTo>
                    <a:pt x="712825" y="78082"/>
                  </a:lnTo>
                  <a:lnTo>
                    <a:pt x="675128" y="55181"/>
                  </a:lnTo>
                  <a:lnTo>
                    <a:pt x="635163" y="35928"/>
                  </a:lnTo>
                  <a:lnTo>
                    <a:pt x="593157" y="20554"/>
                  </a:lnTo>
                  <a:lnTo>
                    <a:pt x="549341" y="9288"/>
                  </a:lnTo>
                  <a:lnTo>
                    <a:pt x="503946" y="2360"/>
                  </a:lnTo>
                  <a:lnTo>
                    <a:pt x="457200" y="0"/>
                  </a:lnTo>
                  <a:close/>
                </a:path>
              </a:pathLst>
            </a:custGeom>
            <a:solidFill>
              <a:srgbClr val="7030A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117977" y="2187388"/>
              <a:ext cx="914400" cy="914400"/>
            </a:xfrm>
            <a:custGeom>
              <a:avLst/>
              <a:gdLst/>
              <a:ahLst/>
              <a:cxnLst/>
              <a:rect l="l" t="t" r="r" b="b"/>
              <a:pathLst>
                <a:path w="914400" h="914400">
                  <a:moveTo>
                    <a:pt x="0" y="457200"/>
                  </a:moveTo>
                  <a:lnTo>
                    <a:pt x="2360" y="410453"/>
                  </a:lnTo>
                  <a:lnTo>
                    <a:pt x="9288" y="365058"/>
                  </a:lnTo>
                  <a:lnTo>
                    <a:pt x="20554" y="321242"/>
                  </a:lnTo>
                  <a:lnTo>
                    <a:pt x="35929" y="279237"/>
                  </a:lnTo>
                  <a:lnTo>
                    <a:pt x="55181" y="239271"/>
                  </a:lnTo>
                  <a:lnTo>
                    <a:pt x="78082" y="201575"/>
                  </a:lnTo>
                  <a:lnTo>
                    <a:pt x="104402" y="166378"/>
                  </a:lnTo>
                  <a:lnTo>
                    <a:pt x="133910" y="133910"/>
                  </a:lnTo>
                  <a:lnTo>
                    <a:pt x="166378" y="104402"/>
                  </a:lnTo>
                  <a:lnTo>
                    <a:pt x="201575" y="78082"/>
                  </a:lnTo>
                  <a:lnTo>
                    <a:pt x="239271" y="55181"/>
                  </a:lnTo>
                  <a:lnTo>
                    <a:pt x="279237" y="35929"/>
                  </a:lnTo>
                  <a:lnTo>
                    <a:pt x="321242" y="20554"/>
                  </a:lnTo>
                  <a:lnTo>
                    <a:pt x="365058" y="9288"/>
                  </a:lnTo>
                  <a:lnTo>
                    <a:pt x="410453" y="2360"/>
                  </a:lnTo>
                  <a:lnTo>
                    <a:pt x="457200" y="0"/>
                  </a:lnTo>
                  <a:lnTo>
                    <a:pt x="503946" y="2360"/>
                  </a:lnTo>
                  <a:lnTo>
                    <a:pt x="549341" y="9288"/>
                  </a:lnTo>
                  <a:lnTo>
                    <a:pt x="593157" y="20554"/>
                  </a:lnTo>
                  <a:lnTo>
                    <a:pt x="635162" y="35929"/>
                  </a:lnTo>
                  <a:lnTo>
                    <a:pt x="675128" y="55181"/>
                  </a:lnTo>
                  <a:lnTo>
                    <a:pt x="712824" y="78082"/>
                  </a:lnTo>
                  <a:lnTo>
                    <a:pt x="748021" y="104402"/>
                  </a:lnTo>
                  <a:lnTo>
                    <a:pt x="780489" y="133910"/>
                  </a:lnTo>
                  <a:lnTo>
                    <a:pt x="809997" y="166378"/>
                  </a:lnTo>
                  <a:lnTo>
                    <a:pt x="836317" y="201575"/>
                  </a:lnTo>
                  <a:lnTo>
                    <a:pt x="859218" y="239271"/>
                  </a:lnTo>
                  <a:lnTo>
                    <a:pt x="878470" y="279237"/>
                  </a:lnTo>
                  <a:lnTo>
                    <a:pt x="893845" y="321242"/>
                  </a:lnTo>
                  <a:lnTo>
                    <a:pt x="905111" y="365058"/>
                  </a:lnTo>
                  <a:lnTo>
                    <a:pt x="912039" y="410453"/>
                  </a:lnTo>
                  <a:lnTo>
                    <a:pt x="914400" y="457200"/>
                  </a:lnTo>
                  <a:lnTo>
                    <a:pt x="912039" y="503946"/>
                  </a:lnTo>
                  <a:lnTo>
                    <a:pt x="905111" y="549341"/>
                  </a:lnTo>
                  <a:lnTo>
                    <a:pt x="893845" y="593157"/>
                  </a:lnTo>
                  <a:lnTo>
                    <a:pt x="878470" y="635162"/>
                  </a:lnTo>
                  <a:lnTo>
                    <a:pt x="859218" y="675128"/>
                  </a:lnTo>
                  <a:lnTo>
                    <a:pt x="836317" y="712824"/>
                  </a:lnTo>
                  <a:lnTo>
                    <a:pt x="809997" y="748021"/>
                  </a:lnTo>
                  <a:lnTo>
                    <a:pt x="780489" y="780489"/>
                  </a:lnTo>
                  <a:lnTo>
                    <a:pt x="748021" y="809997"/>
                  </a:lnTo>
                  <a:lnTo>
                    <a:pt x="712824" y="836317"/>
                  </a:lnTo>
                  <a:lnTo>
                    <a:pt x="675128" y="859218"/>
                  </a:lnTo>
                  <a:lnTo>
                    <a:pt x="635162" y="878470"/>
                  </a:lnTo>
                  <a:lnTo>
                    <a:pt x="593157" y="893845"/>
                  </a:lnTo>
                  <a:lnTo>
                    <a:pt x="549341" y="905111"/>
                  </a:lnTo>
                  <a:lnTo>
                    <a:pt x="503946" y="912039"/>
                  </a:lnTo>
                  <a:lnTo>
                    <a:pt x="457200" y="914400"/>
                  </a:lnTo>
                  <a:lnTo>
                    <a:pt x="410453" y="912039"/>
                  </a:lnTo>
                  <a:lnTo>
                    <a:pt x="365058" y="905111"/>
                  </a:lnTo>
                  <a:lnTo>
                    <a:pt x="321242" y="893845"/>
                  </a:lnTo>
                  <a:lnTo>
                    <a:pt x="279237" y="878470"/>
                  </a:lnTo>
                  <a:lnTo>
                    <a:pt x="239271" y="859218"/>
                  </a:lnTo>
                  <a:lnTo>
                    <a:pt x="201575" y="836317"/>
                  </a:lnTo>
                  <a:lnTo>
                    <a:pt x="166378" y="809997"/>
                  </a:lnTo>
                  <a:lnTo>
                    <a:pt x="133910" y="780489"/>
                  </a:lnTo>
                  <a:lnTo>
                    <a:pt x="104402" y="748021"/>
                  </a:lnTo>
                  <a:lnTo>
                    <a:pt x="78082" y="712824"/>
                  </a:lnTo>
                  <a:lnTo>
                    <a:pt x="55181" y="675128"/>
                  </a:lnTo>
                  <a:lnTo>
                    <a:pt x="35929" y="635162"/>
                  </a:lnTo>
                  <a:lnTo>
                    <a:pt x="20554" y="593157"/>
                  </a:lnTo>
                  <a:lnTo>
                    <a:pt x="9288" y="549341"/>
                  </a:lnTo>
                  <a:lnTo>
                    <a:pt x="2360" y="503946"/>
                  </a:lnTo>
                  <a:lnTo>
                    <a:pt x="0" y="457200"/>
                  </a:lnTo>
                  <a:close/>
                </a:path>
              </a:pathLst>
            </a:custGeom>
            <a:ln w="12700">
              <a:solidFill>
                <a:srgbClr val="2F528F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416427" y="2495803"/>
            <a:ext cx="31813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5" b="1">
                <a:solidFill>
                  <a:srgbClr val="FFFFFF"/>
                </a:solidFill>
                <a:latin typeface="Arial"/>
                <a:cs typeface="Arial"/>
              </a:rPr>
              <a:t>H2</a:t>
            </a:r>
            <a:endParaRPr sz="1800">
              <a:latin typeface="Arial"/>
              <a:cs typeface="Arial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Hypothesis</a:t>
            </a:r>
            <a:r>
              <a:rPr dirty="0" spc="-15"/>
              <a:t> </a:t>
            </a:r>
            <a:r>
              <a:rPr dirty="0" spc="-50"/>
              <a:t>4</a:t>
            </a:r>
          </a:p>
        </p:txBody>
      </p:sp>
      <p:sp>
        <p:nvSpPr>
          <p:cNvPr id="22" name="object 22" descr=""/>
          <p:cNvSpPr txBox="1"/>
          <p:nvPr/>
        </p:nvSpPr>
        <p:spPr>
          <a:xfrm>
            <a:off x="9255582" y="2948940"/>
            <a:ext cx="2543810" cy="939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12065" marR="5080">
              <a:lnSpc>
                <a:spcPct val="100000"/>
              </a:lnSpc>
              <a:spcBef>
                <a:spcPts val="100"/>
              </a:spcBef>
            </a:pP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Left</a:t>
            </a:r>
            <a:r>
              <a:rPr dirty="0" sz="2000" spc="-35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ventricular</a:t>
            </a:r>
            <a:r>
              <a:rPr dirty="0" sz="2000" spc="-3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recovery predicts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</a:pPr>
            <a:r>
              <a:rPr dirty="0" sz="2000" spc="-30">
                <a:solidFill>
                  <a:srgbClr val="7030A0"/>
                </a:solidFill>
                <a:latin typeface="Calibri"/>
                <a:cs typeface="Calibri"/>
              </a:rPr>
              <a:t>event-</a:t>
            </a:r>
            <a:r>
              <a:rPr dirty="0" sz="2000">
                <a:solidFill>
                  <a:srgbClr val="7030A0"/>
                </a:solidFill>
                <a:latin typeface="Calibri"/>
                <a:cs typeface="Calibri"/>
              </a:rPr>
              <a:t>free</a:t>
            </a:r>
            <a:r>
              <a:rPr dirty="0" sz="2000" spc="20">
                <a:solidFill>
                  <a:srgbClr val="7030A0"/>
                </a:solidFill>
                <a:latin typeface="Calibri"/>
                <a:cs typeface="Calibri"/>
              </a:rPr>
              <a:t> </a:t>
            </a:r>
            <a:r>
              <a:rPr dirty="0" sz="2000" spc="-10">
                <a:solidFill>
                  <a:srgbClr val="7030A0"/>
                </a:solidFill>
                <a:latin typeface="Calibri"/>
                <a:cs typeface="Calibri"/>
              </a:rPr>
              <a:t>survival</a:t>
            </a:r>
            <a:endParaRPr sz="2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35857"/>
            <a:ext cx="12192000" cy="6822440"/>
            <a:chOff x="0" y="35857"/>
            <a:chExt cx="12192000" cy="682244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5852159"/>
              <a:ext cx="12192000" cy="1005839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74411" y="35857"/>
              <a:ext cx="6301262" cy="6006353"/>
            </a:xfrm>
            <a:prstGeom prst="rect">
              <a:avLst/>
            </a:prstGeom>
          </p:spPr>
        </p:pic>
      </p:grpSp>
      <p:sp>
        <p:nvSpPr>
          <p:cNvPr id="5" name="object 5" descr=""/>
          <p:cNvSpPr txBox="1"/>
          <p:nvPr/>
        </p:nvSpPr>
        <p:spPr>
          <a:xfrm>
            <a:off x="3164131" y="4868747"/>
            <a:ext cx="1162685" cy="906780"/>
          </a:xfrm>
          <a:prstGeom prst="rect">
            <a:avLst/>
          </a:prstGeom>
          <a:solidFill>
            <a:srgbClr val="F9B23E"/>
          </a:solidFill>
        </p:spPr>
        <p:txBody>
          <a:bodyPr wrap="square" lIns="0" tIns="192405" rIns="0" bIns="0" rtlCol="0" vert="horz">
            <a:spAutoFit/>
          </a:bodyPr>
          <a:lstStyle/>
          <a:p>
            <a:pPr marL="323215" marR="108585" indent="-211454">
              <a:lnSpc>
                <a:spcPct val="103200"/>
              </a:lnSpc>
              <a:spcBef>
                <a:spcPts val="1515"/>
              </a:spcBef>
            </a:pPr>
            <a:r>
              <a:rPr dirty="0" sz="2050" b="0">
                <a:solidFill>
                  <a:srgbClr val="FFFFFF"/>
                </a:solidFill>
                <a:latin typeface="Dubai Light"/>
                <a:cs typeface="Dubai Light"/>
              </a:rPr>
              <a:t>Death</a:t>
            </a:r>
            <a:r>
              <a:rPr dirty="0" sz="2050" spc="50" b="0">
                <a:solidFill>
                  <a:srgbClr val="FFFFFF"/>
                </a:solidFill>
                <a:latin typeface="Dubai Light"/>
                <a:cs typeface="Dubai Light"/>
              </a:rPr>
              <a:t> </a:t>
            </a:r>
            <a:r>
              <a:rPr dirty="0" sz="2050" spc="-25" b="0">
                <a:solidFill>
                  <a:srgbClr val="FFFFFF"/>
                </a:solidFill>
                <a:latin typeface="Dubai Light"/>
                <a:cs typeface="Dubai Light"/>
              </a:rPr>
              <a:t>or HHF</a:t>
            </a:r>
            <a:endParaRPr sz="2050">
              <a:latin typeface="Dubai Light"/>
              <a:cs typeface="Dubai Light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68135" y="3491366"/>
            <a:ext cx="696595" cy="6013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750" spc="-25" b="0">
                <a:solidFill>
                  <a:srgbClr val="FFFFFF"/>
                </a:solidFill>
                <a:latin typeface="Dubai Light"/>
                <a:cs typeface="Dubai Light"/>
              </a:rPr>
              <a:t>PCI</a:t>
            </a:r>
            <a:endParaRPr sz="3750">
              <a:latin typeface="Dubai Light"/>
              <a:cs typeface="Dubai Light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73376" y="4824255"/>
            <a:ext cx="1279525" cy="906780"/>
          </a:xfrm>
          <a:prstGeom prst="rect">
            <a:avLst/>
          </a:prstGeom>
          <a:solidFill>
            <a:srgbClr val="EE7B8A"/>
          </a:solidFill>
        </p:spPr>
        <p:txBody>
          <a:bodyPr wrap="square" lIns="0" tIns="1270" rIns="0" bIns="0" rtlCol="0" vert="horz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1650">
              <a:latin typeface="Times New Roman"/>
              <a:cs typeface="Times New Roman"/>
            </a:endParaRPr>
          </a:p>
          <a:p>
            <a:pPr marL="296545" marR="207010" indent="-214629">
              <a:lnSpc>
                <a:spcPct val="100800"/>
              </a:lnSpc>
            </a:pPr>
            <a:r>
              <a:rPr dirty="0" sz="2100" spc="-25" b="0">
                <a:solidFill>
                  <a:srgbClr val="FFFFFF"/>
                </a:solidFill>
                <a:latin typeface="Dubai Light"/>
                <a:cs typeface="Dubai Light"/>
              </a:rPr>
              <a:t>Improved </a:t>
            </a:r>
            <a:r>
              <a:rPr dirty="0" sz="2100" spc="-20" b="0">
                <a:solidFill>
                  <a:srgbClr val="FFFFFF"/>
                </a:solidFill>
                <a:latin typeface="Dubai Light"/>
                <a:cs typeface="Dubai Light"/>
              </a:rPr>
              <a:t>LVEF</a:t>
            </a:r>
            <a:endParaRPr sz="2100">
              <a:latin typeface="Dubai Light"/>
              <a:cs typeface="Dubai Light"/>
            </a:endParaRPr>
          </a:p>
        </p:txBody>
      </p:sp>
      <p:grpSp>
        <p:nvGrpSpPr>
          <p:cNvPr id="8" name="object 8" descr=""/>
          <p:cNvGrpSpPr/>
          <p:nvPr/>
        </p:nvGrpSpPr>
        <p:grpSpPr>
          <a:xfrm>
            <a:off x="2611588" y="632104"/>
            <a:ext cx="1887855" cy="927100"/>
            <a:chOff x="2611588" y="632104"/>
            <a:chExt cx="1887855" cy="927100"/>
          </a:xfrm>
        </p:grpSpPr>
        <p:sp>
          <p:nvSpPr>
            <p:cNvPr id="9" name="object 9" descr=""/>
            <p:cNvSpPr/>
            <p:nvPr/>
          </p:nvSpPr>
          <p:spPr>
            <a:xfrm>
              <a:off x="2617938" y="638454"/>
              <a:ext cx="1875155" cy="914400"/>
            </a:xfrm>
            <a:custGeom>
              <a:avLst/>
              <a:gdLst/>
              <a:ahLst/>
              <a:cxnLst/>
              <a:rect l="l" t="t" r="r" b="b"/>
              <a:pathLst>
                <a:path w="1875154" h="914400">
                  <a:moveTo>
                    <a:pt x="1722436" y="0"/>
                  </a:moveTo>
                  <a:lnTo>
                    <a:pt x="152402" y="0"/>
                  </a:lnTo>
                  <a:lnTo>
                    <a:pt x="104231" y="7769"/>
                  </a:lnTo>
                  <a:lnTo>
                    <a:pt x="62395" y="29404"/>
                  </a:lnTo>
                  <a:lnTo>
                    <a:pt x="29404" y="62395"/>
                  </a:lnTo>
                  <a:lnTo>
                    <a:pt x="7769" y="104231"/>
                  </a:lnTo>
                  <a:lnTo>
                    <a:pt x="0" y="152402"/>
                  </a:lnTo>
                  <a:lnTo>
                    <a:pt x="0" y="761997"/>
                  </a:lnTo>
                  <a:lnTo>
                    <a:pt x="7769" y="810168"/>
                  </a:lnTo>
                  <a:lnTo>
                    <a:pt x="29404" y="852004"/>
                  </a:lnTo>
                  <a:lnTo>
                    <a:pt x="62395" y="884995"/>
                  </a:lnTo>
                  <a:lnTo>
                    <a:pt x="104231" y="906630"/>
                  </a:lnTo>
                  <a:lnTo>
                    <a:pt x="152402" y="914400"/>
                  </a:lnTo>
                  <a:lnTo>
                    <a:pt x="1722436" y="914400"/>
                  </a:lnTo>
                  <a:lnTo>
                    <a:pt x="1770607" y="906630"/>
                  </a:lnTo>
                  <a:lnTo>
                    <a:pt x="1812443" y="884995"/>
                  </a:lnTo>
                  <a:lnTo>
                    <a:pt x="1845433" y="852004"/>
                  </a:lnTo>
                  <a:lnTo>
                    <a:pt x="1867069" y="810168"/>
                  </a:lnTo>
                  <a:lnTo>
                    <a:pt x="1874838" y="761997"/>
                  </a:lnTo>
                  <a:lnTo>
                    <a:pt x="1874838" y="152402"/>
                  </a:lnTo>
                  <a:lnTo>
                    <a:pt x="1867069" y="104231"/>
                  </a:lnTo>
                  <a:lnTo>
                    <a:pt x="1845433" y="62395"/>
                  </a:lnTo>
                  <a:lnTo>
                    <a:pt x="1812443" y="29404"/>
                  </a:lnTo>
                  <a:lnTo>
                    <a:pt x="1770607" y="7769"/>
                  </a:lnTo>
                  <a:lnTo>
                    <a:pt x="1722436" y="0"/>
                  </a:lnTo>
                  <a:close/>
                </a:path>
              </a:pathLst>
            </a:custGeom>
            <a:solidFill>
              <a:srgbClr val="3DA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 descr=""/>
            <p:cNvSpPr/>
            <p:nvPr/>
          </p:nvSpPr>
          <p:spPr>
            <a:xfrm>
              <a:off x="2617938" y="638454"/>
              <a:ext cx="1875155" cy="914400"/>
            </a:xfrm>
            <a:custGeom>
              <a:avLst/>
              <a:gdLst/>
              <a:ahLst/>
              <a:cxnLst/>
              <a:rect l="l" t="t" r="r" b="b"/>
              <a:pathLst>
                <a:path w="1875154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1722436" y="0"/>
                  </a:lnTo>
                  <a:lnTo>
                    <a:pt x="1770606" y="7769"/>
                  </a:lnTo>
                  <a:lnTo>
                    <a:pt x="1812442" y="29404"/>
                  </a:lnTo>
                  <a:lnTo>
                    <a:pt x="1845433" y="62395"/>
                  </a:lnTo>
                  <a:lnTo>
                    <a:pt x="1867068" y="104231"/>
                  </a:lnTo>
                  <a:lnTo>
                    <a:pt x="1874838" y="152402"/>
                  </a:lnTo>
                  <a:lnTo>
                    <a:pt x="1874838" y="761997"/>
                  </a:lnTo>
                  <a:lnTo>
                    <a:pt x="1867068" y="810168"/>
                  </a:lnTo>
                  <a:lnTo>
                    <a:pt x="1845433" y="852004"/>
                  </a:lnTo>
                  <a:lnTo>
                    <a:pt x="1812442" y="884995"/>
                  </a:lnTo>
                  <a:lnTo>
                    <a:pt x="1770606" y="906630"/>
                  </a:lnTo>
                  <a:lnTo>
                    <a:pt x="1722436" y="914400"/>
                  </a:lnTo>
                  <a:lnTo>
                    <a:pt x="152402" y="914400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7"/>
                  </a:lnTo>
                  <a:lnTo>
                    <a:pt x="0" y="1524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1" name="object 11" descr=""/>
          <p:cNvSpPr txBox="1"/>
          <p:nvPr/>
        </p:nvSpPr>
        <p:spPr>
          <a:xfrm>
            <a:off x="3307707" y="944371"/>
            <a:ext cx="49530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spc="-20">
                <a:solidFill>
                  <a:srgbClr val="FFFFFF"/>
                </a:solidFill>
                <a:latin typeface="Arial"/>
                <a:cs typeface="Arial"/>
              </a:rPr>
              <a:t>Scar</a:t>
            </a:r>
            <a:endParaRPr sz="1800">
              <a:latin typeface="Arial"/>
              <a:cs typeface="Arial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6498724" y="632104"/>
            <a:ext cx="1887855" cy="927100"/>
            <a:chOff x="6498724" y="632104"/>
            <a:chExt cx="1887855" cy="927100"/>
          </a:xfrm>
        </p:grpSpPr>
        <p:sp>
          <p:nvSpPr>
            <p:cNvPr id="13" name="object 13" descr=""/>
            <p:cNvSpPr/>
            <p:nvPr/>
          </p:nvSpPr>
          <p:spPr>
            <a:xfrm>
              <a:off x="6505074" y="638454"/>
              <a:ext cx="1875155" cy="914400"/>
            </a:xfrm>
            <a:custGeom>
              <a:avLst/>
              <a:gdLst/>
              <a:ahLst/>
              <a:cxnLst/>
              <a:rect l="l" t="t" r="r" b="b"/>
              <a:pathLst>
                <a:path w="1875154" h="914400">
                  <a:moveTo>
                    <a:pt x="1722434" y="0"/>
                  </a:moveTo>
                  <a:lnTo>
                    <a:pt x="152401" y="0"/>
                  </a:lnTo>
                  <a:lnTo>
                    <a:pt x="104230" y="7769"/>
                  </a:lnTo>
                  <a:lnTo>
                    <a:pt x="62394" y="29404"/>
                  </a:lnTo>
                  <a:lnTo>
                    <a:pt x="29404" y="62395"/>
                  </a:lnTo>
                  <a:lnTo>
                    <a:pt x="7769" y="104231"/>
                  </a:lnTo>
                  <a:lnTo>
                    <a:pt x="0" y="152402"/>
                  </a:lnTo>
                  <a:lnTo>
                    <a:pt x="0" y="761997"/>
                  </a:lnTo>
                  <a:lnTo>
                    <a:pt x="7769" y="810168"/>
                  </a:lnTo>
                  <a:lnTo>
                    <a:pt x="29404" y="852004"/>
                  </a:lnTo>
                  <a:lnTo>
                    <a:pt x="62394" y="884995"/>
                  </a:lnTo>
                  <a:lnTo>
                    <a:pt x="104230" y="906630"/>
                  </a:lnTo>
                  <a:lnTo>
                    <a:pt x="152401" y="914400"/>
                  </a:lnTo>
                  <a:lnTo>
                    <a:pt x="1722434" y="914400"/>
                  </a:lnTo>
                  <a:lnTo>
                    <a:pt x="1770605" y="906630"/>
                  </a:lnTo>
                  <a:lnTo>
                    <a:pt x="1812441" y="884995"/>
                  </a:lnTo>
                  <a:lnTo>
                    <a:pt x="1845432" y="852004"/>
                  </a:lnTo>
                  <a:lnTo>
                    <a:pt x="1867067" y="810168"/>
                  </a:lnTo>
                  <a:lnTo>
                    <a:pt x="1874837" y="761997"/>
                  </a:lnTo>
                  <a:lnTo>
                    <a:pt x="1874837" y="152402"/>
                  </a:lnTo>
                  <a:lnTo>
                    <a:pt x="1867067" y="104231"/>
                  </a:lnTo>
                  <a:lnTo>
                    <a:pt x="1845432" y="62395"/>
                  </a:lnTo>
                  <a:lnTo>
                    <a:pt x="1812441" y="29404"/>
                  </a:lnTo>
                  <a:lnTo>
                    <a:pt x="1770605" y="7769"/>
                  </a:lnTo>
                  <a:lnTo>
                    <a:pt x="1722434" y="0"/>
                  </a:lnTo>
                  <a:close/>
                </a:path>
              </a:pathLst>
            </a:custGeom>
            <a:solidFill>
              <a:srgbClr val="3DA8A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6505074" y="638454"/>
              <a:ext cx="1875155" cy="914400"/>
            </a:xfrm>
            <a:custGeom>
              <a:avLst/>
              <a:gdLst/>
              <a:ahLst/>
              <a:cxnLst/>
              <a:rect l="l" t="t" r="r" b="b"/>
              <a:pathLst>
                <a:path w="1875154" h="914400">
                  <a:moveTo>
                    <a:pt x="0" y="152402"/>
                  </a:moveTo>
                  <a:lnTo>
                    <a:pt x="7769" y="104231"/>
                  </a:lnTo>
                  <a:lnTo>
                    <a:pt x="29404" y="62395"/>
                  </a:lnTo>
                  <a:lnTo>
                    <a:pt x="62395" y="29404"/>
                  </a:lnTo>
                  <a:lnTo>
                    <a:pt x="104231" y="7769"/>
                  </a:lnTo>
                  <a:lnTo>
                    <a:pt x="152402" y="0"/>
                  </a:lnTo>
                  <a:lnTo>
                    <a:pt x="1722436" y="0"/>
                  </a:lnTo>
                  <a:lnTo>
                    <a:pt x="1770606" y="7769"/>
                  </a:lnTo>
                  <a:lnTo>
                    <a:pt x="1812442" y="29404"/>
                  </a:lnTo>
                  <a:lnTo>
                    <a:pt x="1845433" y="62395"/>
                  </a:lnTo>
                  <a:lnTo>
                    <a:pt x="1867068" y="104231"/>
                  </a:lnTo>
                  <a:lnTo>
                    <a:pt x="1874838" y="152402"/>
                  </a:lnTo>
                  <a:lnTo>
                    <a:pt x="1874838" y="761997"/>
                  </a:lnTo>
                  <a:lnTo>
                    <a:pt x="1867068" y="810168"/>
                  </a:lnTo>
                  <a:lnTo>
                    <a:pt x="1845433" y="852004"/>
                  </a:lnTo>
                  <a:lnTo>
                    <a:pt x="1812442" y="884995"/>
                  </a:lnTo>
                  <a:lnTo>
                    <a:pt x="1770606" y="906630"/>
                  </a:lnTo>
                  <a:lnTo>
                    <a:pt x="1722436" y="914400"/>
                  </a:lnTo>
                  <a:lnTo>
                    <a:pt x="152402" y="914400"/>
                  </a:lnTo>
                  <a:lnTo>
                    <a:pt x="104231" y="906630"/>
                  </a:lnTo>
                  <a:lnTo>
                    <a:pt x="62395" y="884995"/>
                  </a:lnTo>
                  <a:lnTo>
                    <a:pt x="29404" y="852004"/>
                  </a:lnTo>
                  <a:lnTo>
                    <a:pt x="7769" y="810168"/>
                  </a:lnTo>
                  <a:lnTo>
                    <a:pt x="0" y="761997"/>
                  </a:lnTo>
                  <a:lnTo>
                    <a:pt x="0" y="15240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6820192" y="807211"/>
            <a:ext cx="1245235" cy="5683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84150" marR="5080" indent="-171450">
              <a:lnSpc>
                <a:spcPts val="2110"/>
              </a:lnSpc>
              <a:spcBef>
                <a:spcPts val="210"/>
              </a:spcBef>
            </a:pPr>
            <a:r>
              <a:rPr dirty="0" sz="1800">
                <a:solidFill>
                  <a:srgbClr val="FFFFFF"/>
                </a:solidFill>
                <a:latin typeface="Arial"/>
                <a:cs typeface="Arial"/>
              </a:rPr>
              <a:t>Potential</a:t>
            </a:r>
            <a:r>
              <a:rPr dirty="0" sz="1800" spc="-35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dirty="0" sz="1800" spc="-25">
                <a:solidFill>
                  <a:srgbClr val="FFFFFF"/>
                </a:solidFill>
                <a:latin typeface="Arial"/>
                <a:cs typeface="Arial"/>
              </a:rPr>
              <a:t>for </a:t>
            </a:r>
            <a:r>
              <a:rPr dirty="0" sz="1800" spc="-10">
                <a:solidFill>
                  <a:srgbClr val="FFFFFF"/>
                </a:solidFill>
                <a:latin typeface="Arial"/>
                <a:cs typeface="Arial"/>
              </a:rPr>
              <a:t>recovery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9207291" y="2264155"/>
            <a:ext cx="2639695" cy="1125855"/>
          </a:xfrm>
          <a:prstGeom prst="rect">
            <a:avLst/>
          </a:prstGeom>
        </p:spPr>
        <p:txBody>
          <a:bodyPr wrap="square" lIns="0" tIns="10795" rIns="0" bIns="0" rtlCol="0" vert="horz">
            <a:spAutoFit/>
          </a:bodyPr>
          <a:lstStyle/>
          <a:p>
            <a:pPr algn="ctr" marL="12700" marR="5080" indent="635">
              <a:lnSpc>
                <a:spcPct val="100400"/>
              </a:lnSpc>
              <a:spcBef>
                <a:spcPts val="85"/>
              </a:spcBef>
            </a:pPr>
            <a:r>
              <a:rPr dirty="0" sz="2400" spc="-10">
                <a:solidFill>
                  <a:srgbClr val="3DA8AA"/>
                </a:solidFill>
                <a:latin typeface="Calibri"/>
                <a:cs typeface="Calibri"/>
              </a:rPr>
              <a:t>Viability characterized</a:t>
            </a:r>
            <a:r>
              <a:rPr dirty="0" sz="2400" spc="-15">
                <a:solidFill>
                  <a:srgbClr val="3DA8AA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3DA8AA"/>
                </a:solidFill>
                <a:latin typeface="Calibri"/>
                <a:cs typeface="Calibri"/>
              </a:rPr>
              <a:t>by </a:t>
            </a:r>
            <a:r>
              <a:rPr dirty="0" sz="2400" b="1">
                <a:solidFill>
                  <a:srgbClr val="3DA8AA"/>
                </a:solidFill>
                <a:latin typeface="Calibri"/>
                <a:cs typeface="Calibri"/>
              </a:rPr>
              <a:t>continuous</a:t>
            </a:r>
            <a:r>
              <a:rPr dirty="0" sz="2400" spc="-60" b="1">
                <a:solidFill>
                  <a:srgbClr val="3DA8AA"/>
                </a:solidFill>
                <a:latin typeface="Calibri"/>
                <a:cs typeface="Calibri"/>
              </a:rPr>
              <a:t> </a:t>
            </a:r>
            <a:r>
              <a:rPr dirty="0" sz="2400" spc="-10" b="1">
                <a:solidFill>
                  <a:srgbClr val="3DA8AA"/>
                </a:solidFill>
                <a:latin typeface="Calibri"/>
                <a:cs typeface="Calibri"/>
              </a:rPr>
              <a:t>variables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2023-03-04T19:40:04Z</dcterms:created>
  <dcterms:modified xsi:type="dcterms:W3CDTF">2023-03-04T19:40:04Z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2023-03-03T00:00:00Z</vt:filetime>
  </property>
  <property fmtid="{D5CDD505-2E9C-101B-9397-08002B2CF9AE}" pid="3" name="LastSaved">
    <vt:filetime>2023-03-04T00:00:00Z</vt:filetime>
  </property>
  <property fmtid="{D5CDD505-2E9C-101B-9397-08002B2CF9AE}" pid="4" name="Producer">
    <vt:lpwstr>macOS Version 11.1 (Build 20C69) Quartz PDFContext</vt:lpwstr>
  </property>
</Properties>
</file>