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EEE9E2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465320"/>
          </a:xfrm>
          <a:custGeom>
            <a:avLst/>
            <a:gdLst/>
            <a:ahLst/>
            <a:cxnLst/>
            <a:rect l="l" t="t" r="r" b="b"/>
            <a:pathLst>
              <a:path w="9144000" h="4465320">
                <a:moveTo>
                  <a:pt x="0" y="4465319"/>
                </a:moveTo>
                <a:lnTo>
                  <a:pt x="9144000" y="4465319"/>
                </a:lnTo>
                <a:lnTo>
                  <a:pt x="9144000" y="0"/>
                </a:lnTo>
                <a:lnTo>
                  <a:pt x="0" y="0"/>
                </a:lnTo>
                <a:lnTo>
                  <a:pt x="0" y="4465319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465319"/>
            <a:ext cx="9144000" cy="678180"/>
          </a:xfrm>
          <a:custGeom>
            <a:avLst/>
            <a:gdLst/>
            <a:ahLst/>
            <a:cxnLst/>
            <a:rect l="l" t="t" r="r" b="b"/>
            <a:pathLst>
              <a:path w="9144000" h="678179">
                <a:moveTo>
                  <a:pt x="9144000" y="678179"/>
                </a:moveTo>
                <a:lnTo>
                  <a:pt x="9144000" y="0"/>
                </a:lnTo>
                <a:lnTo>
                  <a:pt x="0" y="0"/>
                </a:lnTo>
                <a:lnTo>
                  <a:pt x="0" y="678179"/>
                </a:lnTo>
                <a:lnTo>
                  <a:pt x="9144000" y="678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086475" y="4427218"/>
            <a:ext cx="3057525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8112" y="4632871"/>
            <a:ext cx="2205990" cy="346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56789" y="4617720"/>
            <a:ext cx="1972944" cy="376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EEE9E2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465320"/>
          </a:xfrm>
          <a:custGeom>
            <a:avLst/>
            <a:gdLst/>
            <a:ahLst/>
            <a:cxnLst/>
            <a:rect l="l" t="t" r="r" b="b"/>
            <a:pathLst>
              <a:path w="9144000" h="4465320">
                <a:moveTo>
                  <a:pt x="0" y="4465319"/>
                </a:moveTo>
                <a:lnTo>
                  <a:pt x="9144000" y="4465319"/>
                </a:lnTo>
                <a:lnTo>
                  <a:pt x="9144000" y="0"/>
                </a:lnTo>
                <a:lnTo>
                  <a:pt x="0" y="0"/>
                </a:lnTo>
                <a:lnTo>
                  <a:pt x="0" y="4465319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465319"/>
            <a:ext cx="9144000" cy="678180"/>
          </a:xfrm>
          <a:custGeom>
            <a:avLst/>
            <a:gdLst/>
            <a:ahLst/>
            <a:cxnLst/>
            <a:rect l="l" t="t" r="r" b="b"/>
            <a:pathLst>
              <a:path w="9144000" h="678179">
                <a:moveTo>
                  <a:pt x="9144000" y="678179"/>
                </a:moveTo>
                <a:lnTo>
                  <a:pt x="9144000" y="0"/>
                </a:lnTo>
                <a:lnTo>
                  <a:pt x="0" y="0"/>
                </a:lnTo>
                <a:lnTo>
                  <a:pt x="0" y="678179"/>
                </a:lnTo>
                <a:lnTo>
                  <a:pt x="9144000" y="678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086475" y="4427218"/>
            <a:ext cx="3057525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8112" y="4632871"/>
            <a:ext cx="2205990" cy="346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56789" y="4617720"/>
            <a:ext cx="1972944" cy="376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EEE9E2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465320"/>
          </a:xfrm>
          <a:custGeom>
            <a:avLst/>
            <a:gdLst/>
            <a:ahLst/>
            <a:cxnLst/>
            <a:rect l="l" t="t" r="r" b="b"/>
            <a:pathLst>
              <a:path w="9144000" h="4465320">
                <a:moveTo>
                  <a:pt x="0" y="4465319"/>
                </a:moveTo>
                <a:lnTo>
                  <a:pt x="9144000" y="4465319"/>
                </a:lnTo>
                <a:lnTo>
                  <a:pt x="9144000" y="0"/>
                </a:lnTo>
                <a:lnTo>
                  <a:pt x="0" y="0"/>
                </a:lnTo>
                <a:lnTo>
                  <a:pt x="0" y="4465319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465319"/>
            <a:ext cx="9144000" cy="678180"/>
          </a:xfrm>
          <a:custGeom>
            <a:avLst/>
            <a:gdLst/>
            <a:ahLst/>
            <a:cxnLst/>
            <a:rect l="l" t="t" r="r" b="b"/>
            <a:pathLst>
              <a:path w="9144000" h="678179">
                <a:moveTo>
                  <a:pt x="9144000" y="678179"/>
                </a:moveTo>
                <a:lnTo>
                  <a:pt x="9144000" y="0"/>
                </a:lnTo>
                <a:lnTo>
                  <a:pt x="0" y="0"/>
                </a:lnTo>
                <a:lnTo>
                  <a:pt x="0" y="678179"/>
                </a:lnTo>
                <a:lnTo>
                  <a:pt x="9144000" y="678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086475" y="4427218"/>
            <a:ext cx="3057525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8112" y="4632871"/>
            <a:ext cx="2205990" cy="346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256789" y="4617720"/>
            <a:ext cx="1972944" cy="3765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2417" y="140589"/>
            <a:ext cx="1230629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EEE9E2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413" y="908050"/>
            <a:ext cx="8215172" cy="262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dcri.org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4878" y="0"/>
            <a:ext cx="5159121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4380" y="4455807"/>
            <a:ext cx="2443353" cy="383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51023" y="4439030"/>
            <a:ext cx="2185162" cy="417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4337" y="3610393"/>
            <a:ext cx="4085209" cy="625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7519" y="3422141"/>
            <a:ext cx="6689725" cy="0"/>
          </a:xfrm>
          <a:custGeom>
            <a:avLst/>
            <a:gdLst/>
            <a:ahLst/>
            <a:cxnLst/>
            <a:rect l="l" t="t" r="r" b="b"/>
            <a:pathLst>
              <a:path w="6689725" h="0">
                <a:moveTo>
                  <a:pt x="0" y="0"/>
                </a:moveTo>
                <a:lnTo>
                  <a:pt x="6689547" y="0"/>
                </a:lnTo>
              </a:path>
            </a:pathLst>
          </a:custGeom>
          <a:ln w="9525">
            <a:solidFill>
              <a:srgbClr val="575F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02864" y="627887"/>
            <a:ext cx="60960" cy="7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8371" y="401065"/>
            <a:ext cx="5260975" cy="233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5000"/>
              </a:lnSpc>
            </a:pPr>
            <a:r>
              <a:rPr dirty="0" sz="3000" b="1">
                <a:solidFill>
                  <a:srgbClr val="002060"/>
                </a:solidFill>
                <a:latin typeface="Helvetica"/>
                <a:cs typeface="Helvetica"/>
              </a:rPr>
              <a:t>A </a:t>
            </a:r>
            <a:r>
              <a:rPr dirty="0" sz="3000" spc="-5" b="1">
                <a:solidFill>
                  <a:srgbClr val="002060"/>
                </a:solidFill>
                <a:latin typeface="Helvetica"/>
                <a:cs typeface="Helvetica"/>
              </a:rPr>
              <a:t>Randomized </a:t>
            </a:r>
            <a:r>
              <a:rPr dirty="0" sz="3000" spc="-10" b="1">
                <a:solidFill>
                  <a:srgbClr val="002060"/>
                </a:solidFill>
                <a:latin typeface="Helvetica"/>
                <a:cs typeface="Helvetica"/>
              </a:rPr>
              <a:t>Trial  </a:t>
            </a:r>
            <a:r>
              <a:rPr dirty="0" sz="3000" spc="-5" b="1">
                <a:solidFill>
                  <a:srgbClr val="002060"/>
                </a:solidFill>
                <a:latin typeface="Helvetica"/>
                <a:cs typeface="Helvetica"/>
              </a:rPr>
              <a:t>Evaluating Clinically  Significant Bleeding with  Low-Dose Rivaroxaban vs  Aspirin, </a:t>
            </a:r>
            <a:r>
              <a:rPr dirty="0" sz="3000" b="1">
                <a:solidFill>
                  <a:srgbClr val="002060"/>
                </a:solidFill>
                <a:latin typeface="Helvetica"/>
                <a:cs typeface="Helvetica"/>
              </a:rPr>
              <a:t>in </a:t>
            </a:r>
            <a:r>
              <a:rPr dirty="0" sz="3000" spc="-5" b="1">
                <a:solidFill>
                  <a:srgbClr val="002060"/>
                </a:solidFill>
                <a:latin typeface="Helvetica"/>
                <a:cs typeface="Helvetica"/>
              </a:rPr>
              <a:t>Addition </a:t>
            </a:r>
            <a:r>
              <a:rPr dirty="0" sz="3000" b="1">
                <a:solidFill>
                  <a:srgbClr val="002060"/>
                </a:solidFill>
                <a:latin typeface="Helvetica"/>
                <a:cs typeface="Helvetica"/>
              </a:rPr>
              <a:t>to P2Y12  </a:t>
            </a:r>
            <a:r>
              <a:rPr dirty="0" sz="3000" spc="-5" b="1">
                <a:solidFill>
                  <a:srgbClr val="002060"/>
                </a:solidFill>
                <a:latin typeface="Helvetica"/>
                <a:cs typeface="Helvetica"/>
              </a:rPr>
              <a:t>inhibition, in</a:t>
            </a:r>
            <a:r>
              <a:rPr dirty="0" sz="3000" spc="10" b="1">
                <a:solidFill>
                  <a:srgbClr val="002060"/>
                </a:solidFill>
                <a:latin typeface="Helvetica"/>
                <a:cs typeface="Helvetica"/>
              </a:rPr>
              <a:t> </a:t>
            </a:r>
            <a:r>
              <a:rPr dirty="0" sz="3000" b="1">
                <a:solidFill>
                  <a:srgbClr val="002060"/>
                </a:solidFill>
                <a:latin typeface="Helvetica"/>
                <a:cs typeface="Helvetica"/>
              </a:rPr>
              <a:t>ACS</a:t>
            </a:r>
            <a:endParaRPr sz="3000">
              <a:latin typeface="Helvetica"/>
              <a:cs typeface="Helvetic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419" y="2978657"/>
            <a:ext cx="7129145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5">
                <a:solidFill>
                  <a:srgbClr val="002060"/>
                </a:solidFill>
                <a:latin typeface="Arial"/>
                <a:cs typeface="Arial"/>
              </a:rPr>
              <a:t>Magnus Ohman MB, on behalf of the GEMINI-ACS-1</a:t>
            </a:r>
            <a:r>
              <a:rPr dirty="0" sz="1900" spc="1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002060"/>
                </a:solidFill>
                <a:latin typeface="Arial"/>
                <a:cs typeface="Arial"/>
              </a:rPr>
              <a:t>Investigators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298831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Protocol</a:t>
            </a:r>
            <a:r>
              <a:rPr dirty="0" sz="3000" spc="-45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Outline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45744" y="740790"/>
            <a:ext cx="7701915" cy="48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3037 patients; </a:t>
            </a:r>
            <a:r>
              <a:rPr dirty="0" sz="1600" spc="-15">
                <a:solidFill>
                  <a:srgbClr val="00B0F0"/>
                </a:solidFill>
                <a:latin typeface="Arial"/>
                <a:cs typeface="Arial"/>
              </a:rPr>
              <a:t>Ticagrelor </a:t>
            </a: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1704 patients and </a:t>
            </a:r>
            <a:r>
              <a:rPr dirty="0" sz="1600" spc="-10">
                <a:solidFill>
                  <a:srgbClr val="00B0F0"/>
                </a:solidFill>
                <a:latin typeface="Arial"/>
                <a:cs typeface="Arial"/>
              </a:rPr>
              <a:t>Clopidogrel </a:t>
            </a: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1333</a:t>
            </a:r>
            <a:r>
              <a:rPr dirty="0" sz="1600" spc="16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Adherence to </a:t>
            </a:r>
            <a:r>
              <a:rPr dirty="0" sz="1600" spc="-10">
                <a:solidFill>
                  <a:srgbClr val="00B0F0"/>
                </a:solidFill>
                <a:latin typeface="Arial"/>
                <a:cs typeface="Arial"/>
              </a:rPr>
              <a:t>P2Y12 </a:t>
            </a: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therapy </a:t>
            </a:r>
            <a:r>
              <a:rPr dirty="0" sz="1600" spc="-10">
                <a:solidFill>
                  <a:srgbClr val="00B0F0"/>
                </a:solidFill>
                <a:latin typeface="Arial"/>
                <a:cs typeface="Arial"/>
              </a:rPr>
              <a:t>95% during </a:t>
            </a: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study </a:t>
            </a:r>
            <a:r>
              <a:rPr dirty="0" sz="1600" spc="-10">
                <a:solidFill>
                  <a:srgbClr val="00B0F0"/>
                </a:solidFill>
                <a:latin typeface="Arial"/>
                <a:cs typeface="Arial"/>
              </a:rPr>
              <a:t>period, 6.5% </a:t>
            </a: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switched </a:t>
            </a:r>
            <a:r>
              <a:rPr dirty="0" sz="1600" spc="-10">
                <a:solidFill>
                  <a:srgbClr val="00B0F0"/>
                </a:solidFill>
                <a:latin typeface="Arial"/>
                <a:cs typeface="Arial"/>
              </a:rPr>
              <a:t>P2Y12</a:t>
            </a:r>
            <a:r>
              <a:rPr dirty="0" sz="1600" spc="254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B0F0"/>
                </a:solidFill>
                <a:latin typeface="Arial"/>
                <a:cs typeface="Arial"/>
              </a:rPr>
              <a:t>therapy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180" y="2674366"/>
            <a:ext cx="8741410" cy="171450"/>
          </a:xfrm>
          <a:custGeom>
            <a:avLst/>
            <a:gdLst/>
            <a:ahLst/>
            <a:cxnLst/>
            <a:rect l="l" t="t" r="r" b="b"/>
            <a:pathLst>
              <a:path w="8741410" h="171450">
                <a:moveTo>
                  <a:pt x="8569633" y="114410"/>
                </a:moveTo>
                <a:lnTo>
                  <a:pt x="8569591" y="171450"/>
                </a:lnTo>
                <a:lnTo>
                  <a:pt x="8683891" y="114426"/>
                </a:lnTo>
                <a:lnTo>
                  <a:pt x="8569633" y="114410"/>
                </a:lnTo>
                <a:close/>
              </a:path>
              <a:path w="8741410" h="171450">
                <a:moveTo>
                  <a:pt x="8569676" y="57260"/>
                </a:moveTo>
                <a:lnTo>
                  <a:pt x="8569633" y="114410"/>
                </a:lnTo>
                <a:lnTo>
                  <a:pt x="8598293" y="114426"/>
                </a:lnTo>
                <a:lnTo>
                  <a:pt x="8598293" y="57276"/>
                </a:lnTo>
                <a:lnTo>
                  <a:pt x="8569676" y="57260"/>
                </a:lnTo>
                <a:close/>
              </a:path>
              <a:path w="8741410" h="171450">
                <a:moveTo>
                  <a:pt x="8569718" y="0"/>
                </a:moveTo>
                <a:lnTo>
                  <a:pt x="8569676" y="57260"/>
                </a:lnTo>
                <a:lnTo>
                  <a:pt x="8598293" y="57276"/>
                </a:lnTo>
                <a:lnTo>
                  <a:pt x="8598293" y="114426"/>
                </a:lnTo>
                <a:lnTo>
                  <a:pt x="8683891" y="114426"/>
                </a:lnTo>
                <a:lnTo>
                  <a:pt x="8741168" y="85851"/>
                </a:lnTo>
                <a:lnTo>
                  <a:pt x="8569718" y="0"/>
                </a:lnTo>
                <a:close/>
              </a:path>
              <a:path w="8741410" h="171450">
                <a:moveTo>
                  <a:pt x="25" y="52196"/>
                </a:moveTo>
                <a:lnTo>
                  <a:pt x="0" y="109346"/>
                </a:lnTo>
                <a:lnTo>
                  <a:pt x="8569633" y="114410"/>
                </a:lnTo>
                <a:lnTo>
                  <a:pt x="8569676" y="57260"/>
                </a:lnTo>
                <a:lnTo>
                  <a:pt x="25" y="521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2100" y="2359279"/>
            <a:ext cx="1017269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ACS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100" y="2846958"/>
            <a:ext cx="1085215" cy="747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STEMI*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STEMI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UA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90" y="4139285"/>
            <a:ext cx="9150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*capped at</a:t>
            </a:r>
            <a:r>
              <a:rPr dirty="0" sz="1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8564" y="2877566"/>
            <a:ext cx="1287780" cy="65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ASA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+C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lopidgrel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or         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ASA+Ticagrelor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10944" y="2018283"/>
            <a:ext cx="1407795" cy="575945"/>
          </a:xfrm>
          <a:custGeom>
            <a:avLst/>
            <a:gdLst/>
            <a:ahLst/>
            <a:cxnLst/>
            <a:rect l="l" t="t" r="r" b="b"/>
            <a:pathLst>
              <a:path w="1407795" h="575944">
                <a:moveTo>
                  <a:pt x="0" y="575691"/>
                </a:moveTo>
                <a:lnTo>
                  <a:pt x="3445" y="523944"/>
                </a:lnTo>
                <a:lnTo>
                  <a:pt x="13380" y="475247"/>
                </a:lnTo>
                <a:lnTo>
                  <a:pt x="29200" y="430412"/>
                </a:lnTo>
                <a:lnTo>
                  <a:pt x="50301" y="390249"/>
                </a:lnTo>
                <a:lnTo>
                  <a:pt x="76078" y="355569"/>
                </a:lnTo>
                <a:lnTo>
                  <a:pt x="105927" y="327184"/>
                </a:lnTo>
                <a:lnTo>
                  <a:pt x="139244" y="305905"/>
                </a:lnTo>
                <a:lnTo>
                  <a:pt x="175426" y="292543"/>
                </a:lnTo>
                <a:lnTo>
                  <a:pt x="213868" y="287909"/>
                </a:lnTo>
                <a:lnTo>
                  <a:pt x="489712" y="287909"/>
                </a:lnTo>
                <a:lnTo>
                  <a:pt x="528191" y="283270"/>
                </a:lnTo>
                <a:lnTo>
                  <a:pt x="564402" y="269896"/>
                </a:lnTo>
                <a:lnTo>
                  <a:pt x="597741" y="248600"/>
                </a:lnTo>
                <a:lnTo>
                  <a:pt x="627607" y="220195"/>
                </a:lnTo>
                <a:lnTo>
                  <a:pt x="653394" y="185494"/>
                </a:lnTo>
                <a:lnTo>
                  <a:pt x="674501" y="145311"/>
                </a:lnTo>
                <a:lnTo>
                  <a:pt x="690324" y="100459"/>
                </a:lnTo>
                <a:lnTo>
                  <a:pt x="700260" y="51751"/>
                </a:lnTo>
                <a:lnTo>
                  <a:pt x="703707" y="0"/>
                </a:lnTo>
                <a:lnTo>
                  <a:pt x="707152" y="51751"/>
                </a:lnTo>
                <a:lnTo>
                  <a:pt x="717087" y="100459"/>
                </a:lnTo>
                <a:lnTo>
                  <a:pt x="732907" y="145311"/>
                </a:lnTo>
                <a:lnTo>
                  <a:pt x="754008" y="185494"/>
                </a:lnTo>
                <a:lnTo>
                  <a:pt x="779785" y="220195"/>
                </a:lnTo>
                <a:lnTo>
                  <a:pt x="809634" y="248600"/>
                </a:lnTo>
                <a:lnTo>
                  <a:pt x="842951" y="269896"/>
                </a:lnTo>
                <a:lnTo>
                  <a:pt x="879133" y="283270"/>
                </a:lnTo>
                <a:lnTo>
                  <a:pt x="917575" y="287909"/>
                </a:lnTo>
                <a:lnTo>
                  <a:pt x="1193419" y="287909"/>
                </a:lnTo>
                <a:lnTo>
                  <a:pt x="1231860" y="292543"/>
                </a:lnTo>
                <a:lnTo>
                  <a:pt x="1268042" y="305905"/>
                </a:lnTo>
                <a:lnTo>
                  <a:pt x="1301359" y="327184"/>
                </a:lnTo>
                <a:lnTo>
                  <a:pt x="1331208" y="355569"/>
                </a:lnTo>
                <a:lnTo>
                  <a:pt x="1356985" y="390249"/>
                </a:lnTo>
                <a:lnTo>
                  <a:pt x="1378086" y="430412"/>
                </a:lnTo>
                <a:lnTo>
                  <a:pt x="1393906" y="475247"/>
                </a:lnTo>
                <a:lnTo>
                  <a:pt x="1403841" y="523944"/>
                </a:lnTo>
                <a:lnTo>
                  <a:pt x="1407287" y="575691"/>
                </a:lnTo>
              </a:path>
            </a:pathLst>
          </a:custGeom>
          <a:ln w="57150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01139" y="1534921"/>
            <a:ext cx="800735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least  48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hours^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8844" y="1545844"/>
            <a:ext cx="645160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97155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35676" y="2146173"/>
            <a:ext cx="600710" cy="382905"/>
          </a:xfrm>
          <a:custGeom>
            <a:avLst/>
            <a:gdLst/>
            <a:ahLst/>
            <a:cxnLst/>
            <a:rect l="l" t="t" r="r" b="b"/>
            <a:pathLst>
              <a:path w="600710" h="382905">
                <a:moveTo>
                  <a:pt x="493453" y="44094"/>
                </a:moveTo>
                <a:lnTo>
                  <a:pt x="0" y="350519"/>
                </a:lnTo>
                <a:lnTo>
                  <a:pt x="20193" y="382777"/>
                </a:lnTo>
                <a:lnTo>
                  <a:pt x="513549" y="76459"/>
                </a:lnTo>
                <a:lnTo>
                  <a:pt x="493453" y="44094"/>
                </a:lnTo>
                <a:close/>
              </a:path>
              <a:path w="600710" h="382905">
                <a:moveTo>
                  <a:pt x="579653" y="34035"/>
                </a:moveTo>
                <a:lnTo>
                  <a:pt x="509650" y="34035"/>
                </a:lnTo>
                <a:lnTo>
                  <a:pt x="529716" y="66420"/>
                </a:lnTo>
                <a:lnTo>
                  <a:pt x="513549" y="76459"/>
                </a:lnTo>
                <a:lnTo>
                  <a:pt x="533653" y="108838"/>
                </a:lnTo>
                <a:lnTo>
                  <a:pt x="579653" y="34035"/>
                </a:lnTo>
                <a:close/>
              </a:path>
              <a:path w="600710" h="382905">
                <a:moveTo>
                  <a:pt x="509650" y="34035"/>
                </a:moveTo>
                <a:lnTo>
                  <a:pt x="493453" y="44094"/>
                </a:lnTo>
                <a:lnTo>
                  <a:pt x="513549" y="76459"/>
                </a:lnTo>
                <a:lnTo>
                  <a:pt x="529716" y="66420"/>
                </a:lnTo>
                <a:lnTo>
                  <a:pt x="509650" y="34035"/>
                </a:lnTo>
                <a:close/>
              </a:path>
              <a:path w="600710" h="382905">
                <a:moveTo>
                  <a:pt x="600583" y="0"/>
                </a:moveTo>
                <a:lnTo>
                  <a:pt x="473328" y="11683"/>
                </a:lnTo>
                <a:lnTo>
                  <a:pt x="493453" y="44094"/>
                </a:lnTo>
                <a:lnTo>
                  <a:pt x="509650" y="34035"/>
                </a:lnTo>
                <a:lnTo>
                  <a:pt x="579653" y="34035"/>
                </a:lnTo>
                <a:lnTo>
                  <a:pt x="60058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33644" y="2940685"/>
            <a:ext cx="541655" cy="451484"/>
          </a:xfrm>
          <a:custGeom>
            <a:avLst/>
            <a:gdLst/>
            <a:ahLst/>
            <a:cxnLst/>
            <a:rect l="l" t="t" r="r" b="b"/>
            <a:pathLst>
              <a:path w="541654" h="451485">
                <a:moveTo>
                  <a:pt x="441340" y="393003"/>
                </a:moveTo>
                <a:lnTo>
                  <a:pt x="417067" y="422401"/>
                </a:lnTo>
                <a:lnTo>
                  <a:pt x="541654" y="450976"/>
                </a:lnTo>
                <a:lnTo>
                  <a:pt x="521300" y="405129"/>
                </a:lnTo>
                <a:lnTo>
                  <a:pt x="456056" y="405129"/>
                </a:lnTo>
                <a:lnTo>
                  <a:pt x="441340" y="393003"/>
                </a:lnTo>
                <a:close/>
              </a:path>
              <a:path w="541654" h="451485">
                <a:moveTo>
                  <a:pt x="465576" y="363649"/>
                </a:moveTo>
                <a:lnTo>
                  <a:pt x="441340" y="393003"/>
                </a:lnTo>
                <a:lnTo>
                  <a:pt x="456056" y="405129"/>
                </a:lnTo>
                <a:lnTo>
                  <a:pt x="480313" y="375792"/>
                </a:lnTo>
                <a:lnTo>
                  <a:pt x="465576" y="363649"/>
                </a:lnTo>
                <a:close/>
              </a:path>
              <a:path w="541654" h="451485">
                <a:moveTo>
                  <a:pt x="489838" y="334263"/>
                </a:moveTo>
                <a:lnTo>
                  <a:pt x="465576" y="363649"/>
                </a:lnTo>
                <a:lnTo>
                  <a:pt x="480313" y="375792"/>
                </a:lnTo>
                <a:lnTo>
                  <a:pt x="456056" y="405129"/>
                </a:lnTo>
                <a:lnTo>
                  <a:pt x="521300" y="405129"/>
                </a:lnTo>
                <a:lnTo>
                  <a:pt x="489838" y="334263"/>
                </a:lnTo>
                <a:close/>
              </a:path>
              <a:path w="541654" h="451485">
                <a:moveTo>
                  <a:pt x="24256" y="0"/>
                </a:moveTo>
                <a:lnTo>
                  <a:pt x="0" y="29337"/>
                </a:lnTo>
                <a:lnTo>
                  <a:pt x="441340" y="393003"/>
                </a:lnTo>
                <a:lnTo>
                  <a:pt x="465576" y="363649"/>
                </a:lnTo>
                <a:lnTo>
                  <a:pt x="2425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89090" y="3206369"/>
            <a:ext cx="1410970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FFFFFF"/>
                </a:solidFill>
                <a:latin typeface="Helvetica"/>
                <a:cs typeface="Helvetica"/>
              </a:rPr>
              <a:t>ASA</a:t>
            </a:r>
            <a:r>
              <a:rPr dirty="0" sz="1400" spc="-100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Helvetica"/>
                <a:cs typeface="Helvetica"/>
              </a:rPr>
              <a:t>100mg</a:t>
            </a:r>
            <a:endParaRPr sz="1400">
              <a:latin typeface="Helvetica"/>
              <a:cs typeface="Helvetica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Clopidogrel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75mg 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Ticagrelor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90mg</a:t>
            </a:r>
            <a:r>
              <a:rPr dirty="0" sz="11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2547" y="1880870"/>
            <a:ext cx="1978660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Helvetica"/>
                <a:cs typeface="Helvetica"/>
              </a:rPr>
              <a:t>Rivaroxaban 2.5mg</a:t>
            </a:r>
            <a:r>
              <a:rPr dirty="0" sz="1400" spc="-114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Helvetica"/>
                <a:cs typeface="Helvetica"/>
              </a:rPr>
              <a:t>bid</a:t>
            </a:r>
            <a:endParaRPr sz="1400">
              <a:latin typeface="Helvetica"/>
              <a:cs typeface="Helvetica"/>
            </a:endParaRPr>
          </a:p>
          <a:p>
            <a:pPr marL="12700" marR="572135">
              <a:lnSpc>
                <a:spcPct val="100000"/>
              </a:lnSpc>
              <a:spcBef>
                <a:spcPts val="1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Clopidogrel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75mg 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Ticagrelor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90mg</a:t>
            </a:r>
            <a:r>
              <a:rPr dirty="0" sz="11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10913" y="3208401"/>
            <a:ext cx="619760" cy="607695"/>
          </a:xfrm>
          <a:custGeom>
            <a:avLst/>
            <a:gdLst/>
            <a:ahLst/>
            <a:cxnLst/>
            <a:rect l="l" t="t" r="r" b="b"/>
            <a:pathLst>
              <a:path w="619760" h="607695">
                <a:moveTo>
                  <a:pt x="524417" y="66371"/>
                </a:moveTo>
                <a:lnTo>
                  <a:pt x="0" y="580390"/>
                </a:lnTo>
                <a:lnTo>
                  <a:pt x="26670" y="607568"/>
                </a:lnTo>
                <a:lnTo>
                  <a:pt x="551066" y="93570"/>
                </a:lnTo>
                <a:lnTo>
                  <a:pt x="524417" y="66371"/>
                </a:lnTo>
                <a:close/>
              </a:path>
              <a:path w="619760" h="607695">
                <a:moveTo>
                  <a:pt x="601069" y="53086"/>
                </a:moveTo>
                <a:lnTo>
                  <a:pt x="537972" y="53086"/>
                </a:lnTo>
                <a:lnTo>
                  <a:pt x="564641" y="80263"/>
                </a:lnTo>
                <a:lnTo>
                  <a:pt x="551066" y="93570"/>
                </a:lnTo>
                <a:lnTo>
                  <a:pt x="577723" y="120776"/>
                </a:lnTo>
                <a:lnTo>
                  <a:pt x="601069" y="53086"/>
                </a:lnTo>
                <a:close/>
              </a:path>
              <a:path w="619760" h="607695">
                <a:moveTo>
                  <a:pt x="537972" y="53086"/>
                </a:moveTo>
                <a:lnTo>
                  <a:pt x="524417" y="66371"/>
                </a:lnTo>
                <a:lnTo>
                  <a:pt x="551066" y="93570"/>
                </a:lnTo>
                <a:lnTo>
                  <a:pt x="564641" y="80263"/>
                </a:lnTo>
                <a:lnTo>
                  <a:pt x="537972" y="53086"/>
                </a:lnTo>
                <a:close/>
              </a:path>
              <a:path w="619760" h="607695">
                <a:moveTo>
                  <a:pt x="619378" y="0"/>
                </a:moveTo>
                <a:lnTo>
                  <a:pt x="497713" y="39116"/>
                </a:lnTo>
                <a:lnTo>
                  <a:pt x="524417" y="66371"/>
                </a:lnTo>
                <a:lnTo>
                  <a:pt x="537972" y="53086"/>
                </a:lnTo>
                <a:lnTo>
                  <a:pt x="601069" y="53086"/>
                </a:lnTo>
                <a:lnTo>
                  <a:pt x="61937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720210" y="3836923"/>
            <a:ext cx="1605915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5.5 days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(3.4,7.6)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1961" y="4047845"/>
            <a:ext cx="1773555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291 days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(284,354)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31404" y="3110738"/>
            <a:ext cx="808990" cy="928369"/>
          </a:xfrm>
          <a:custGeom>
            <a:avLst/>
            <a:gdLst/>
            <a:ahLst/>
            <a:cxnLst/>
            <a:rect l="l" t="t" r="r" b="b"/>
            <a:pathLst>
              <a:path w="808990" h="928370">
                <a:moveTo>
                  <a:pt x="719264" y="73853"/>
                </a:moveTo>
                <a:lnTo>
                  <a:pt x="0" y="902843"/>
                </a:lnTo>
                <a:lnTo>
                  <a:pt x="28701" y="927823"/>
                </a:lnTo>
                <a:lnTo>
                  <a:pt x="748023" y="98806"/>
                </a:lnTo>
                <a:lnTo>
                  <a:pt x="719264" y="73853"/>
                </a:lnTo>
                <a:close/>
              </a:path>
              <a:path w="808990" h="928370">
                <a:moveTo>
                  <a:pt x="793369" y="59436"/>
                </a:moveTo>
                <a:lnTo>
                  <a:pt x="731774" y="59436"/>
                </a:lnTo>
                <a:lnTo>
                  <a:pt x="760476" y="84455"/>
                </a:lnTo>
                <a:lnTo>
                  <a:pt x="748023" y="98806"/>
                </a:lnTo>
                <a:lnTo>
                  <a:pt x="776859" y="123825"/>
                </a:lnTo>
                <a:lnTo>
                  <a:pt x="793369" y="59436"/>
                </a:lnTo>
                <a:close/>
              </a:path>
              <a:path w="808990" h="928370">
                <a:moveTo>
                  <a:pt x="731774" y="59436"/>
                </a:moveTo>
                <a:lnTo>
                  <a:pt x="719264" y="73853"/>
                </a:lnTo>
                <a:lnTo>
                  <a:pt x="748023" y="98806"/>
                </a:lnTo>
                <a:lnTo>
                  <a:pt x="760476" y="84455"/>
                </a:lnTo>
                <a:lnTo>
                  <a:pt x="731774" y="59436"/>
                </a:lnTo>
                <a:close/>
              </a:path>
              <a:path w="808990" h="928370">
                <a:moveTo>
                  <a:pt x="808609" y="0"/>
                </a:moveTo>
                <a:lnTo>
                  <a:pt x="690499" y="48894"/>
                </a:lnTo>
                <a:lnTo>
                  <a:pt x="719264" y="73853"/>
                </a:lnTo>
                <a:lnTo>
                  <a:pt x="731774" y="59436"/>
                </a:lnTo>
                <a:lnTo>
                  <a:pt x="793369" y="59436"/>
                </a:lnTo>
                <a:lnTo>
                  <a:pt x="80860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19450" y="2025142"/>
            <a:ext cx="2114550" cy="568960"/>
          </a:xfrm>
          <a:custGeom>
            <a:avLst/>
            <a:gdLst/>
            <a:ahLst/>
            <a:cxnLst/>
            <a:rect l="l" t="t" r="r" b="b"/>
            <a:pathLst>
              <a:path w="2114550" h="568960">
                <a:moveTo>
                  <a:pt x="0" y="568578"/>
                </a:moveTo>
                <a:lnTo>
                  <a:pt x="3404" y="517485"/>
                </a:lnTo>
                <a:lnTo>
                  <a:pt x="13221" y="469387"/>
                </a:lnTo>
                <a:lnTo>
                  <a:pt x="28852" y="425092"/>
                </a:lnTo>
                <a:lnTo>
                  <a:pt x="49701" y="385403"/>
                </a:lnTo>
                <a:lnTo>
                  <a:pt x="75172" y="351125"/>
                </a:lnTo>
                <a:lnTo>
                  <a:pt x="104666" y="323064"/>
                </a:lnTo>
                <a:lnTo>
                  <a:pt x="137588" y="302024"/>
                </a:lnTo>
                <a:lnTo>
                  <a:pt x="173341" y="288809"/>
                </a:lnTo>
                <a:lnTo>
                  <a:pt x="211327" y="284225"/>
                </a:lnTo>
                <a:lnTo>
                  <a:pt x="845820" y="284225"/>
                </a:lnTo>
                <a:lnTo>
                  <a:pt x="883806" y="279646"/>
                </a:lnTo>
                <a:lnTo>
                  <a:pt x="919559" y="266443"/>
                </a:lnTo>
                <a:lnTo>
                  <a:pt x="952481" y="245420"/>
                </a:lnTo>
                <a:lnTo>
                  <a:pt x="981975" y="217379"/>
                </a:lnTo>
                <a:lnTo>
                  <a:pt x="1007446" y="183122"/>
                </a:lnTo>
                <a:lnTo>
                  <a:pt x="1028295" y="143453"/>
                </a:lnTo>
                <a:lnTo>
                  <a:pt x="1043926" y="99174"/>
                </a:lnTo>
                <a:lnTo>
                  <a:pt x="1053743" y="51089"/>
                </a:lnTo>
                <a:lnTo>
                  <a:pt x="1057148" y="0"/>
                </a:lnTo>
                <a:lnTo>
                  <a:pt x="1060552" y="51089"/>
                </a:lnTo>
                <a:lnTo>
                  <a:pt x="1070369" y="99174"/>
                </a:lnTo>
                <a:lnTo>
                  <a:pt x="1086000" y="143453"/>
                </a:lnTo>
                <a:lnTo>
                  <a:pt x="1106849" y="183122"/>
                </a:lnTo>
                <a:lnTo>
                  <a:pt x="1132320" y="217379"/>
                </a:lnTo>
                <a:lnTo>
                  <a:pt x="1161814" y="245420"/>
                </a:lnTo>
                <a:lnTo>
                  <a:pt x="1194736" y="266443"/>
                </a:lnTo>
                <a:lnTo>
                  <a:pt x="1230489" y="279646"/>
                </a:lnTo>
                <a:lnTo>
                  <a:pt x="1268476" y="284225"/>
                </a:lnTo>
                <a:lnTo>
                  <a:pt x="1903095" y="284225"/>
                </a:lnTo>
                <a:lnTo>
                  <a:pt x="1941081" y="288809"/>
                </a:lnTo>
                <a:lnTo>
                  <a:pt x="1976834" y="302024"/>
                </a:lnTo>
                <a:lnTo>
                  <a:pt x="2009756" y="323064"/>
                </a:lnTo>
                <a:lnTo>
                  <a:pt x="2039250" y="351125"/>
                </a:lnTo>
                <a:lnTo>
                  <a:pt x="2064721" y="385403"/>
                </a:lnTo>
                <a:lnTo>
                  <a:pt x="2085570" y="425092"/>
                </a:lnTo>
                <a:lnTo>
                  <a:pt x="2101201" y="469387"/>
                </a:lnTo>
                <a:lnTo>
                  <a:pt x="2111018" y="517485"/>
                </a:lnTo>
                <a:lnTo>
                  <a:pt x="2114423" y="568578"/>
                </a:lnTo>
              </a:path>
            </a:pathLst>
          </a:custGeom>
          <a:ln w="57150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25390" y="2421127"/>
            <a:ext cx="609600" cy="626110"/>
          </a:xfrm>
          <a:custGeom>
            <a:avLst/>
            <a:gdLst/>
            <a:ahLst/>
            <a:cxnLst/>
            <a:rect l="l" t="t" r="r" b="b"/>
            <a:pathLst>
              <a:path w="609600" h="626110">
                <a:moveTo>
                  <a:pt x="304800" y="0"/>
                </a:moveTo>
                <a:lnTo>
                  <a:pt x="259772" y="3392"/>
                </a:lnTo>
                <a:lnTo>
                  <a:pt x="216792" y="13247"/>
                </a:lnTo>
                <a:lnTo>
                  <a:pt x="176330" y="29080"/>
                </a:lnTo>
                <a:lnTo>
                  <a:pt x="138860" y="50409"/>
                </a:lnTo>
                <a:lnTo>
                  <a:pt x="104853" y="76748"/>
                </a:lnTo>
                <a:lnTo>
                  <a:pt x="74783" y="107615"/>
                </a:lnTo>
                <a:lnTo>
                  <a:pt x="49120" y="142525"/>
                </a:lnTo>
                <a:lnTo>
                  <a:pt x="28338" y="180996"/>
                </a:lnTo>
                <a:lnTo>
                  <a:pt x="12909" y="222542"/>
                </a:lnTo>
                <a:lnTo>
                  <a:pt x="3306" y="266680"/>
                </a:lnTo>
                <a:lnTo>
                  <a:pt x="0" y="312928"/>
                </a:lnTo>
                <a:lnTo>
                  <a:pt x="3306" y="359175"/>
                </a:lnTo>
                <a:lnTo>
                  <a:pt x="12909" y="403313"/>
                </a:lnTo>
                <a:lnTo>
                  <a:pt x="28338" y="444859"/>
                </a:lnTo>
                <a:lnTo>
                  <a:pt x="49120" y="483330"/>
                </a:lnTo>
                <a:lnTo>
                  <a:pt x="74783" y="518240"/>
                </a:lnTo>
                <a:lnTo>
                  <a:pt x="104853" y="549107"/>
                </a:lnTo>
                <a:lnTo>
                  <a:pt x="138860" y="575446"/>
                </a:lnTo>
                <a:lnTo>
                  <a:pt x="176330" y="596775"/>
                </a:lnTo>
                <a:lnTo>
                  <a:pt x="216792" y="612608"/>
                </a:lnTo>
                <a:lnTo>
                  <a:pt x="259772" y="622463"/>
                </a:lnTo>
                <a:lnTo>
                  <a:pt x="304800" y="625856"/>
                </a:lnTo>
                <a:lnTo>
                  <a:pt x="349855" y="622463"/>
                </a:lnTo>
                <a:lnTo>
                  <a:pt x="392854" y="612608"/>
                </a:lnTo>
                <a:lnTo>
                  <a:pt x="433324" y="596775"/>
                </a:lnTo>
                <a:lnTo>
                  <a:pt x="470795" y="575446"/>
                </a:lnTo>
                <a:lnTo>
                  <a:pt x="504797" y="549107"/>
                </a:lnTo>
                <a:lnTo>
                  <a:pt x="534859" y="518240"/>
                </a:lnTo>
                <a:lnTo>
                  <a:pt x="560511" y="483330"/>
                </a:lnTo>
                <a:lnTo>
                  <a:pt x="581281" y="444859"/>
                </a:lnTo>
                <a:lnTo>
                  <a:pt x="596700" y="403313"/>
                </a:lnTo>
                <a:lnTo>
                  <a:pt x="606296" y="359175"/>
                </a:lnTo>
                <a:lnTo>
                  <a:pt x="609600" y="312928"/>
                </a:lnTo>
                <a:lnTo>
                  <a:pt x="606296" y="266680"/>
                </a:lnTo>
                <a:lnTo>
                  <a:pt x="596700" y="222542"/>
                </a:lnTo>
                <a:lnTo>
                  <a:pt x="581281" y="180996"/>
                </a:lnTo>
                <a:lnTo>
                  <a:pt x="560511" y="142525"/>
                </a:lnTo>
                <a:lnTo>
                  <a:pt x="534859" y="107615"/>
                </a:lnTo>
                <a:lnTo>
                  <a:pt x="504797" y="76748"/>
                </a:lnTo>
                <a:lnTo>
                  <a:pt x="470795" y="50409"/>
                </a:lnTo>
                <a:lnTo>
                  <a:pt x="433324" y="29080"/>
                </a:lnTo>
                <a:lnTo>
                  <a:pt x="392854" y="13247"/>
                </a:lnTo>
                <a:lnTo>
                  <a:pt x="349855" y="3392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06110" y="2538983"/>
            <a:ext cx="245745" cy="38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5723" y="4149649"/>
            <a:ext cx="109537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^24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if no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536" y="147192"/>
            <a:ext cx="6520180" cy="870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Baseline </a:t>
            </a:r>
            <a:r>
              <a:rPr dirty="0" sz="3000" spc="-10" b="1">
                <a:solidFill>
                  <a:srgbClr val="F5CD2D"/>
                </a:solidFill>
                <a:latin typeface="Helvetica"/>
                <a:cs typeface="Helvetica"/>
              </a:rPr>
              <a:t>Characteristics: </a:t>
            </a: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Aspirin</a:t>
            </a:r>
            <a:r>
              <a:rPr dirty="0" sz="3000" spc="-15" b="1">
                <a:solidFill>
                  <a:srgbClr val="F5CD2D"/>
                </a:solidFill>
                <a:latin typeface="Helvetica"/>
                <a:cs typeface="Helvetica"/>
              </a:rPr>
              <a:t> </a:t>
            </a: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vs</a:t>
            </a:r>
            <a:endParaRPr sz="3000">
              <a:latin typeface="Helvetica"/>
              <a:cs typeface="Helvetica"/>
            </a:endParaRPr>
          </a:p>
          <a:p>
            <a:pPr marL="12700">
              <a:lnSpc>
                <a:spcPts val="3329"/>
              </a:lnSpc>
            </a:pP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R</a:t>
            </a:r>
            <a:endParaRPr sz="3000">
              <a:latin typeface="Helvetica"/>
              <a:cs typeface="Helvetic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3298" y="742441"/>
          <a:ext cx="8365490" cy="318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6710"/>
                <a:gridCol w="1446529"/>
                <a:gridCol w="1446529"/>
                <a:gridCol w="1446529"/>
              </a:tblGrid>
              <a:tr h="330962">
                <a:tc>
                  <a:txBody>
                    <a:bodyPr/>
                    <a:lstStyle/>
                    <a:p>
                      <a:pPr marL="249554">
                        <a:lnSpc>
                          <a:spcPts val="1925"/>
                        </a:lnSpc>
                      </a:pPr>
                      <a:r>
                        <a:rPr dirty="0" sz="3000" spc="-5" b="1">
                          <a:solidFill>
                            <a:srgbClr val="F5CD2D"/>
                          </a:solidFill>
                          <a:latin typeface="Helvetica"/>
                          <a:cs typeface="Helvetica"/>
                        </a:rPr>
                        <a:t>ivaroxaban</a:t>
                      </a:r>
                      <a:endParaRPr sz="3000">
                        <a:latin typeface="Helvetica"/>
                        <a:cs typeface="Helvetica"/>
                      </a:endParaRPr>
                    </a:p>
                  </a:txBody>
                  <a:tcPr marL="0" marR="0" marB="0" marT="0">
                    <a:lnR w="12700">
                      <a:solidFill>
                        <a:srgbClr val="7598D9"/>
                      </a:solidFill>
                      <a:prstDash val="solid"/>
                    </a:lnR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ts val="107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Aspirin</a:t>
                      </a:r>
                      <a:endParaRPr sz="900">
                        <a:latin typeface="Helvetica"/>
                        <a:cs typeface="Helvetica"/>
                      </a:endParaRPr>
                    </a:p>
                    <a:p>
                      <a:pPr algn="ctr" marL="85090">
                        <a:lnSpc>
                          <a:spcPts val="1070"/>
                        </a:lnSpc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(N=1518)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ts val="1070"/>
                        </a:lnSpc>
                        <a:spcBef>
                          <a:spcPts val="15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Rivaroxaban</a:t>
                      </a:r>
                      <a:endParaRPr sz="900">
                        <a:latin typeface="Helvetica"/>
                        <a:cs typeface="Helvetica"/>
                      </a:endParaRPr>
                    </a:p>
                    <a:p>
                      <a:pPr algn="ctr" marL="85090">
                        <a:lnSpc>
                          <a:spcPts val="1070"/>
                        </a:lnSpc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(N=1519)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ts val="1070"/>
                        </a:lnSpc>
                        <a:spcBef>
                          <a:spcPts val="15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Total</a:t>
                      </a:r>
                      <a:endParaRPr sz="900">
                        <a:latin typeface="Helvetica"/>
                        <a:cs typeface="Helvetica"/>
                      </a:endParaRPr>
                    </a:p>
                    <a:p>
                      <a:pPr algn="ctr" marL="85725">
                        <a:lnSpc>
                          <a:spcPts val="1070"/>
                        </a:lnSpc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(N=3037)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Age, median (25th, 75th),</a:t>
                      </a:r>
                      <a:r>
                        <a:rPr dirty="0" sz="900" spc="-1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63.0 (57.0,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69.0)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62.0 (57.0,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69.0)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62.0 (57.0,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69.0)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8961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Male sex,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1141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(75%)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1134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(75%)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2275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(75%)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White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race, no.</a:t>
                      </a:r>
                      <a:r>
                        <a:rPr dirty="0" sz="900" spc="-1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1407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1417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2824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Presentation</a:t>
                      </a:r>
                      <a:r>
                        <a:rPr dirty="0" sz="9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 classification, no.</a:t>
                      </a:r>
                      <a:r>
                        <a:rPr dirty="0" sz="900" spc="-1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STEMI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741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743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1484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NSTEMI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612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611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1223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89611"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Unstable</a:t>
                      </a:r>
                      <a:r>
                        <a:rPr dirty="0" sz="9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Angina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165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165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330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hospitalization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randomization, median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(25th, 75th),</a:t>
                      </a:r>
                      <a:r>
                        <a:rPr dirty="0" sz="9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5.1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(3.0,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7.3)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5.1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(3.1,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7.2)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5.1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(3.1,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7.2)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Cardiovascular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345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314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659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(22%)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315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286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601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CABG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126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89611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74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140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89763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 heart</a:t>
                      </a:r>
                      <a:r>
                        <a:rPr dirty="0" sz="8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failure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153</a:t>
                      </a:r>
                      <a:r>
                        <a:rPr dirty="0" sz="8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9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157</a:t>
                      </a:r>
                      <a:r>
                        <a:rPr dirty="0" sz="8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76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310</a:t>
                      </a:r>
                      <a:r>
                        <a:rPr dirty="0" sz="8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536" y="147192"/>
            <a:ext cx="6520180" cy="870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Baseline </a:t>
            </a:r>
            <a:r>
              <a:rPr dirty="0" sz="3000" spc="-10" b="1">
                <a:solidFill>
                  <a:srgbClr val="F5CD2D"/>
                </a:solidFill>
                <a:latin typeface="Helvetica"/>
                <a:cs typeface="Helvetica"/>
              </a:rPr>
              <a:t>Characteristics: </a:t>
            </a: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Aspirin</a:t>
            </a:r>
            <a:r>
              <a:rPr dirty="0" sz="3000" spc="-15" b="1">
                <a:solidFill>
                  <a:srgbClr val="F5CD2D"/>
                </a:solidFill>
                <a:latin typeface="Helvetica"/>
                <a:cs typeface="Helvetica"/>
              </a:rPr>
              <a:t> </a:t>
            </a: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vs</a:t>
            </a:r>
            <a:endParaRPr sz="3000">
              <a:latin typeface="Helvetica"/>
              <a:cs typeface="Helvetica"/>
            </a:endParaRPr>
          </a:p>
          <a:p>
            <a:pPr marL="12700">
              <a:lnSpc>
                <a:spcPts val="3329"/>
              </a:lnSpc>
            </a:pP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R</a:t>
            </a:r>
            <a:endParaRPr sz="3000">
              <a:latin typeface="Helvetica"/>
              <a:cs typeface="Helvetic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3298" y="742441"/>
          <a:ext cx="8365490" cy="3061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0929"/>
                <a:gridCol w="1476502"/>
                <a:gridCol w="1444498"/>
                <a:gridCol w="1444498"/>
              </a:tblGrid>
              <a:tr h="329184">
                <a:tc>
                  <a:txBody>
                    <a:bodyPr/>
                    <a:lstStyle/>
                    <a:p>
                      <a:pPr marL="249554">
                        <a:lnSpc>
                          <a:spcPts val="1925"/>
                        </a:lnSpc>
                      </a:pPr>
                      <a:r>
                        <a:rPr dirty="0" sz="3000" spc="-5" b="1">
                          <a:solidFill>
                            <a:srgbClr val="F5CD2D"/>
                          </a:solidFill>
                          <a:latin typeface="Helvetica"/>
                          <a:cs typeface="Helvetica"/>
                        </a:rPr>
                        <a:t>ivaroxaban</a:t>
                      </a:r>
                      <a:endParaRPr sz="3000">
                        <a:latin typeface="Helvetica"/>
                        <a:cs typeface="Helvetica"/>
                      </a:endParaRPr>
                    </a:p>
                  </a:txBody>
                  <a:tcPr marL="0" marR="0" marB="0" marT="0">
                    <a:lnR w="12700">
                      <a:solidFill>
                        <a:srgbClr val="7598D9"/>
                      </a:solidFill>
                      <a:prstDash val="solid"/>
                    </a:lnR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34035" marR="440690" indent="43815">
                        <a:lnSpc>
                          <a:spcPts val="1060"/>
                        </a:lnSpc>
                        <a:spcBef>
                          <a:spcPts val="195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Aspirin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(N=1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518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7525" marR="321945" indent="-102235">
                        <a:lnSpc>
                          <a:spcPts val="1060"/>
                        </a:lnSpc>
                        <a:spcBef>
                          <a:spcPts val="195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Rivaroxaban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(N=1519)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7525" marR="424815" indent="103505">
                        <a:lnSpc>
                          <a:spcPts val="1060"/>
                        </a:lnSpc>
                        <a:spcBef>
                          <a:spcPts val="195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Total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(N=3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037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472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Baseline risk assessment,</a:t>
                      </a:r>
                      <a:r>
                        <a:rPr dirty="0" sz="900" spc="-1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 (25th, 75th)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47141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GRACE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9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97.0 (83.0,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112.0)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96.0 (83.0,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112.0)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96.0 (83.0,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112.0)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47141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Hemoglobin,</a:t>
                      </a:r>
                      <a:r>
                        <a:rPr dirty="0" sz="900" spc="-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g/dL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1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14.1 (13.1,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15.1)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14.2 (13.2,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15.1)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14.1 (13.1,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15.1)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47269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Creatinine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clearance,</a:t>
                      </a:r>
                      <a:r>
                        <a:rPr dirty="0" sz="9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mL/min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87.0 (70.2,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106.2)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87.0 (69.0,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106.8)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44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87.0 (69.6,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106.8)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4714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Geographic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region, no.</a:t>
                      </a:r>
                      <a:r>
                        <a:rPr dirty="0" sz="9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North</a:t>
                      </a:r>
                      <a:r>
                        <a:rPr dirty="0" sz="90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America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1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135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130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265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47269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South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America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1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143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293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Western</a:t>
                      </a:r>
                      <a:r>
                        <a:rPr dirty="0" sz="9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1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292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326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618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47269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Eastern</a:t>
                      </a:r>
                      <a:r>
                        <a:rPr dirty="0" sz="9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1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373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374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747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47141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Central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1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488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(32%)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478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966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(32%)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47142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Asia &amp;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Pacific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38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9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dirty="0" sz="9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63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148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93335" y="495300"/>
            <a:ext cx="89915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536" y="147192"/>
            <a:ext cx="6520180" cy="870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Baseline </a:t>
            </a:r>
            <a:r>
              <a:rPr dirty="0" sz="3000" spc="-10" b="1">
                <a:solidFill>
                  <a:srgbClr val="F5CD2D"/>
                </a:solidFill>
                <a:latin typeface="Helvetica"/>
                <a:cs typeface="Helvetica"/>
              </a:rPr>
              <a:t>Characteristics: </a:t>
            </a: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Aspirin</a:t>
            </a:r>
            <a:r>
              <a:rPr dirty="0" sz="3000" spc="-15" b="1">
                <a:solidFill>
                  <a:srgbClr val="F5CD2D"/>
                </a:solidFill>
                <a:latin typeface="Helvetica"/>
                <a:cs typeface="Helvetica"/>
              </a:rPr>
              <a:t> </a:t>
            </a: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vs</a:t>
            </a:r>
            <a:endParaRPr sz="3000">
              <a:latin typeface="Helvetica"/>
              <a:cs typeface="Helvetica"/>
            </a:endParaRPr>
          </a:p>
          <a:p>
            <a:pPr marL="12700">
              <a:lnSpc>
                <a:spcPts val="3329"/>
              </a:lnSpc>
            </a:pPr>
            <a:r>
              <a:rPr dirty="0" sz="3000" spc="-5" b="1">
                <a:solidFill>
                  <a:srgbClr val="F5CD2D"/>
                </a:solidFill>
                <a:latin typeface="Helvetica"/>
                <a:cs typeface="Helvetica"/>
              </a:rPr>
              <a:t>R</a:t>
            </a:r>
            <a:endParaRPr sz="3000">
              <a:latin typeface="Helvetica"/>
              <a:cs typeface="Helvetic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725" y="746887"/>
          <a:ext cx="8338820" cy="3037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6789"/>
                <a:gridCol w="1447546"/>
                <a:gridCol w="1447672"/>
                <a:gridCol w="1447546"/>
              </a:tblGrid>
              <a:tr h="401827">
                <a:tc>
                  <a:txBody>
                    <a:bodyPr/>
                    <a:lstStyle/>
                    <a:p>
                      <a:pPr marL="234950">
                        <a:lnSpc>
                          <a:spcPts val="1889"/>
                        </a:lnSpc>
                      </a:pPr>
                      <a:r>
                        <a:rPr dirty="0" sz="3000" spc="-5" b="1">
                          <a:solidFill>
                            <a:srgbClr val="F5CD2D"/>
                          </a:solidFill>
                          <a:latin typeface="Helvetica"/>
                          <a:cs typeface="Helvetica"/>
                        </a:rPr>
                        <a:t>ivaroxaban</a:t>
                      </a:r>
                      <a:endParaRPr sz="3000">
                        <a:latin typeface="Helvetica"/>
                        <a:cs typeface="Helvetica"/>
                      </a:endParaRPr>
                    </a:p>
                  </a:txBody>
                  <a:tcPr marL="0" marR="0" marB="0" marT="0">
                    <a:lnR w="12700">
                      <a:solidFill>
                        <a:srgbClr val="7598D9"/>
                      </a:solidFill>
                      <a:prstDash val="solid"/>
                    </a:lnR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76250" marR="469265" indent="43815">
                        <a:lnSpc>
                          <a:spcPts val="1060"/>
                        </a:lnSpc>
                        <a:spcBef>
                          <a:spcPts val="48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Aspirin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(N=1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518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250" marR="365760" indent="-102235">
                        <a:lnSpc>
                          <a:spcPts val="1060"/>
                        </a:lnSpc>
                        <a:spcBef>
                          <a:spcPts val="480"/>
                        </a:spcBef>
                      </a:pPr>
                      <a:r>
                        <a:rPr dirty="0" sz="9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Rivaroxaban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(N=1519)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884" marR="468630" indent="103505">
                        <a:lnSpc>
                          <a:spcPts val="1060"/>
                        </a:lnSpc>
                        <a:spcBef>
                          <a:spcPts val="48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Total 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(N=3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037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)</a:t>
                      </a:r>
                      <a:endParaRPr sz="900">
                        <a:latin typeface="Helvetica"/>
                        <a:cs typeface="Helvetica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18567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Cardiac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procedures for index</a:t>
                      </a:r>
                      <a:r>
                        <a:rPr dirty="0" sz="900" spc="-1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18566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Catheterization</a:t>
                      </a:r>
                      <a:r>
                        <a:rPr dirty="0" sz="900" spc="-7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1430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4146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1425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2855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18566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1320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(87%)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4146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1325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(87%)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2645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(87%)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18567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9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placed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1286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(84.7%)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663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1295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(85.3%)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2581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(85.0%)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18567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870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(68.0%)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981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859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(66.5%)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1729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(67.3%)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18567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BMS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423</a:t>
                      </a:r>
                      <a:r>
                        <a:rPr dirty="0" sz="9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(33.1%)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975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438</a:t>
                      </a:r>
                      <a:r>
                        <a:rPr dirty="0" sz="9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(33.9%)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861</a:t>
                      </a:r>
                      <a:r>
                        <a:rPr dirty="0" sz="9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(33.5%)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18439"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Bioabsorbable</a:t>
                      </a:r>
                      <a:r>
                        <a:rPr dirty="0" sz="90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(0.6%)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(1.2%)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18567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CABG</a:t>
                      </a:r>
                      <a:r>
                        <a:rPr dirty="0" sz="9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(&lt;0.5%)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(&lt;0.5%)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(&lt;0.5%)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18567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Concomitant</a:t>
                      </a:r>
                      <a:r>
                        <a:rPr dirty="0" sz="9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medication</a:t>
                      </a:r>
                      <a:r>
                        <a:rPr dirty="0" sz="9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randomization,</a:t>
                      </a:r>
                      <a:r>
                        <a:rPr dirty="0" sz="9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90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18566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Beta-blocker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984</a:t>
                      </a:r>
                      <a:r>
                        <a:rPr dirty="0" sz="9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970</a:t>
                      </a:r>
                      <a:r>
                        <a:rPr dirty="0" sz="9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1954</a:t>
                      </a:r>
                      <a:r>
                        <a:rPr dirty="0" sz="9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18567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ACE</a:t>
                      </a:r>
                      <a:r>
                        <a:rPr dirty="0" sz="9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inhibitors/ARB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960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947</a:t>
                      </a:r>
                      <a:r>
                        <a:rPr dirty="0" sz="900" spc="-1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(62%)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1907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18566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Statins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1065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(70%)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4146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1038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(68%)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2103</a:t>
                      </a:r>
                      <a:r>
                        <a:rPr dirty="0" sz="9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(69%)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93335" y="495300"/>
            <a:ext cx="89915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8434705" cy="4813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TIMI </a:t>
            </a:r>
            <a:r>
              <a:rPr dirty="0" sz="3000">
                <a:solidFill>
                  <a:srgbClr val="F5CD2D"/>
                </a:solidFill>
              </a:rPr>
              <a:t>Non-CABG </a:t>
            </a:r>
            <a:r>
              <a:rPr dirty="0" sz="3000" spc="-10">
                <a:solidFill>
                  <a:srgbClr val="F5CD2D"/>
                </a:solidFill>
              </a:rPr>
              <a:t>Clinically </a:t>
            </a:r>
            <a:r>
              <a:rPr dirty="0" sz="3000" spc="-5">
                <a:solidFill>
                  <a:srgbClr val="F5CD2D"/>
                </a:solidFill>
              </a:rPr>
              <a:t>Significant</a:t>
            </a:r>
            <a:r>
              <a:rPr dirty="0" sz="3000" spc="85">
                <a:solidFill>
                  <a:srgbClr val="F5CD2D"/>
                </a:solidFill>
              </a:rPr>
              <a:t> </a:t>
            </a:r>
            <a:r>
              <a:rPr dirty="0" sz="3000" spc="-10">
                <a:solidFill>
                  <a:srgbClr val="F5CD2D"/>
                </a:solidFill>
              </a:rPr>
              <a:t>Bleeding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2072513" y="751509"/>
            <a:ext cx="4998973" cy="349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0512" y="944880"/>
          <a:ext cx="8353425" cy="2533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1331"/>
                <a:gridCol w="1244727"/>
                <a:gridCol w="1244727"/>
                <a:gridCol w="1244727"/>
                <a:gridCol w="1158494"/>
              </a:tblGrid>
              <a:tr h="355473">
                <a:tc>
                  <a:txBody>
                    <a:bodyPr/>
                    <a:lstStyle/>
                    <a:p>
                      <a:pPr/>
                      <a:endParaRPr sz="3000"/>
                    </a:p>
                  </a:txBody>
                  <a:tcPr marL="0" marR="0" marB="0" marT="0">
                    <a:lnR w="12700">
                      <a:solidFill>
                        <a:srgbClr val="7598D9"/>
                      </a:solidFill>
                      <a:prstDash val="solid"/>
                    </a:lnR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51790" marR="342900" indent="48260">
                        <a:lnSpc>
                          <a:spcPts val="1180"/>
                        </a:lnSpc>
                        <a:spcBef>
                          <a:spcPts val="180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Aspirin 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N=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1518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)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1790" marR="227965" indent="-116205">
                        <a:lnSpc>
                          <a:spcPts val="1180"/>
                        </a:lnSpc>
                        <a:spcBef>
                          <a:spcPts val="18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Rivaroxaban  (N=1519)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HR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(95%</a:t>
                      </a:r>
                      <a:r>
                        <a:rPr dirty="0" sz="1000" spc="-7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CI)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365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</a:t>
                      </a:r>
                      <a:r>
                        <a:rPr dirty="0" sz="1000" spc="-9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Value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TIMI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TIMI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non-CABG clinically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significant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340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74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(4.9%)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33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(5.3%)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1.09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(0.80–1.50)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2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0.5840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TIMI major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r>
                        <a:rPr dirty="0" baseline="25641" sz="975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†</a:t>
                      </a:r>
                      <a:endParaRPr baseline="25641" sz="975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33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(0.7%)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1.25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(0.49–3.17)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72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0.6341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TIMI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minor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(0.3%)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(0.6%)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2.25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(0.69–7.29)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2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0.1664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GUSTO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GUSTO life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threatening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(0.1%)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(0.2%)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1.50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(0.25–8.95)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2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0.6571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GUSTO life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threatening, severe,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moderate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33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(0.7%)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1.58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(0.61–4.08)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72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0.3395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ISTH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96722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ISTH major</a:t>
                      </a:r>
                      <a:r>
                        <a:rPr dirty="0" sz="10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340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(1.1%)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33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(2.0%)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1.83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(1.01–3.31)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72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0.0420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BARC Bleeding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BARC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3a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higher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bleeding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333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0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(0.9%)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333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0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(1.4%)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1.70</a:t>
                      </a:r>
                      <a:r>
                        <a:rPr dirty="0" sz="10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(0.85–3.37)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3714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60070" y="3653790"/>
            <a:ext cx="8109584" cy="624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Data presented as no. (%), unless otherwise</a:t>
            </a:r>
            <a:r>
              <a:rPr dirty="0" sz="8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indicated.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All bleeding events are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non-CABG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related with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exception of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TIMI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major.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category includes both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non-CABG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CABG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related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TIMI major </a:t>
            </a:r>
            <a:r>
              <a:rPr dirty="0" sz="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bleeding.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7777" sz="750">
                <a:solidFill>
                  <a:srgbClr val="FFFFFF"/>
                </a:solidFill>
                <a:latin typeface="Arial"/>
                <a:cs typeface="Arial"/>
              </a:rPr>
              <a:t>†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TIMI major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is the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only endpoint that includes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CABG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bleeding.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BARC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indicates Bleeding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Academic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Research Consortium;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CI,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confidence interval;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GUSTO,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of Strategies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to Open </a:t>
            </a: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Occluded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Coronary Arteries; HR, hazard ratio;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ISTH, 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International Society on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Thrombosis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Haemostasis; TIMI,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Thrombolysis in Myocardial</a:t>
            </a:r>
            <a:r>
              <a:rPr dirty="0" sz="8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Infarction.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3604895" cy="4813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Bleeding</a:t>
            </a:r>
            <a:r>
              <a:rPr dirty="0" sz="3000" spc="-85">
                <a:solidFill>
                  <a:srgbClr val="F5CD2D"/>
                </a:solidFill>
              </a:rPr>
              <a:t> </a:t>
            </a:r>
            <a:r>
              <a:rPr dirty="0" sz="3000">
                <a:solidFill>
                  <a:srgbClr val="F5CD2D"/>
                </a:solidFill>
              </a:rPr>
              <a:t>Endpoints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36" y="163957"/>
            <a:ext cx="8430260" cy="3879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5CD2D"/>
                </a:solidFill>
              </a:rPr>
              <a:t>TIMI Non-CABG Clinically Significant Bleeding</a:t>
            </a:r>
            <a:r>
              <a:rPr dirty="0" sz="2400" spc="-50">
                <a:solidFill>
                  <a:srgbClr val="F5CD2D"/>
                </a:solidFill>
              </a:rPr>
              <a:t> </a:t>
            </a:r>
            <a:r>
              <a:rPr dirty="0" sz="2400" spc="-5">
                <a:solidFill>
                  <a:srgbClr val="F5CD2D"/>
                </a:solidFill>
              </a:rPr>
              <a:t>Subgroups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197114" y="723290"/>
            <a:ext cx="6191250" cy="349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36" y="163957"/>
            <a:ext cx="8430260" cy="3879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5CD2D"/>
                </a:solidFill>
              </a:rPr>
              <a:t>TIMI Non-CABG Clinically Significant Bleeding</a:t>
            </a:r>
            <a:r>
              <a:rPr dirty="0" sz="2400" spc="-50">
                <a:solidFill>
                  <a:srgbClr val="F5CD2D"/>
                </a:solidFill>
              </a:rPr>
              <a:t> </a:t>
            </a:r>
            <a:r>
              <a:rPr dirty="0" sz="2400" spc="-5">
                <a:solidFill>
                  <a:srgbClr val="F5CD2D"/>
                </a:solidFill>
              </a:rPr>
              <a:t>Subgroups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71600" y="721969"/>
            <a:ext cx="6026911" cy="3640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548703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Ischemic </a:t>
            </a:r>
            <a:r>
              <a:rPr dirty="0" sz="3000">
                <a:solidFill>
                  <a:srgbClr val="F5CD2D"/>
                </a:solidFill>
              </a:rPr>
              <a:t>Composite</a:t>
            </a:r>
            <a:r>
              <a:rPr dirty="0" sz="3000" spc="-50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Endpoint</a:t>
            </a:r>
            <a:endParaRPr sz="3000"/>
          </a:p>
        </p:txBody>
      </p:sp>
      <p:sp>
        <p:nvSpPr>
          <p:cNvPr id="4" name="object 4"/>
          <p:cNvSpPr/>
          <p:nvPr/>
        </p:nvSpPr>
        <p:spPr>
          <a:xfrm>
            <a:off x="1857501" y="712736"/>
            <a:ext cx="5429123" cy="3567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285" y="800242"/>
            <a:ext cx="1358900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2145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CV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death,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98900"/>
              </a:lnSpc>
              <a:spcBef>
                <a:spcPts val="2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stroke,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  definite stent  thrombosis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83298" y="1271016"/>
          <a:ext cx="8353425" cy="2408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8542"/>
                <a:gridCol w="1163828"/>
                <a:gridCol w="1163954"/>
                <a:gridCol w="1163827"/>
                <a:gridCol w="1163827"/>
              </a:tblGrid>
              <a:tr h="432943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7598D9"/>
                      </a:solidFill>
                      <a:prstDash val="solid"/>
                    </a:lnR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09880" marR="303530" indent="50165">
                        <a:lnSpc>
                          <a:spcPts val="1180"/>
                        </a:lnSpc>
                        <a:spcBef>
                          <a:spcPts val="484"/>
                        </a:spcBef>
                      </a:pPr>
                      <a:r>
                        <a:rPr dirty="0" sz="1000" spc="-1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Aspirin 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N=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1518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)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9880" marR="187325" indent="-114300">
                        <a:lnSpc>
                          <a:spcPts val="1180"/>
                        </a:lnSpc>
                        <a:spcBef>
                          <a:spcPts val="484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Rivaroxaban  (N=1519)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HR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(95%</a:t>
                      </a:r>
                      <a:r>
                        <a:rPr dirty="0" sz="1000" spc="-7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CI)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</a:t>
                      </a:r>
                      <a:r>
                        <a:rPr dirty="0" sz="1000" spc="-9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Value</a:t>
                      </a:r>
                      <a:endParaRPr sz="1000">
                        <a:latin typeface="Helvetica"/>
                        <a:cs typeface="Helvetica"/>
                      </a:endParaRPr>
                    </a:p>
                  </a:txBody>
                  <a:tcPr marL="0" marR="0" marB="0" marT="317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CV death,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MI, stroke, or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definite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thrombosis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(4.7%)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(5.0%)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1.06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(0.77–1.46)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0.7316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All-cause</a:t>
                      </a:r>
                      <a:r>
                        <a:rPr dirty="0" sz="10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(1.5%)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(1.4%)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0.95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(0.53–1.71)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0.8771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CV</a:t>
                      </a:r>
                      <a:r>
                        <a:rPr dirty="0" sz="1000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(1.1%)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(1.3%)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1.12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(0.58–2.15)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0.7401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(3.2%)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56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(3.7%)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1.15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(0.78–1.68)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0.4872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Stroke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(0.8%)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0.58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(0.23–1.48)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0.2506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thrombosis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(1.1%)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(1.1%)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1.06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(0.54–2.11)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0.8583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Definite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thrombosis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FF1B4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(0.7%)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3478C4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1.37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(0.55–3.42)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0.4917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7598D9"/>
                      </a:solidFill>
                      <a:prstDash val="solid"/>
                    </a:lnL>
                    <a:lnR w="12700">
                      <a:solidFill>
                        <a:srgbClr val="7598D9"/>
                      </a:solidFill>
                      <a:prstDash val="solid"/>
                    </a:lnR>
                    <a:lnT w="12700">
                      <a:solidFill>
                        <a:srgbClr val="7598D9"/>
                      </a:solidFill>
                      <a:prstDash val="solid"/>
                    </a:lnT>
                    <a:lnB w="12700">
                      <a:solidFill>
                        <a:srgbClr val="7598D9"/>
                      </a:solidFill>
                      <a:prstDash val="solid"/>
                    </a:lnB>
                    <a:solidFill>
                      <a:srgbClr val="7598D9">
                        <a:alpha val="301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77139" y="3783076"/>
            <a:ext cx="4340860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Data presented as no. (%), unless otherwise</a:t>
            </a:r>
            <a:r>
              <a:rPr dirty="0" sz="8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indicated.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CI indicates confidence interval;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CV,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cardiovascular; HR, hazard ratio; MI, myocardial </a:t>
            </a:r>
            <a:r>
              <a:rPr dirty="0" sz="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infarction.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5699125" cy="4813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Ischemic </a:t>
            </a:r>
            <a:r>
              <a:rPr dirty="0" sz="3000">
                <a:solidFill>
                  <a:srgbClr val="F5CD2D"/>
                </a:solidFill>
              </a:rPr>
              <a:t>Composite</a:t>
            </a:r>
            <a:r>
              <a:rPr dirty="0" sz="3000" spc="-45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Endpoints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5253355" cy="4813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Committees and</a:t>
            </a:r>
            <a:r>
              <a:rPr dirty="0" sz="3000" spc="-70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Disclosures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4454" y="675385"/>
            <a:ext cx="4146550" cy="332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B0F0"/>
                </a:solidFill>
                <a:latin typeface="Arial"/>
                <a:cs typeface="Arial"/>
              </a:rPr>
              <a:t>Academic </a:t>
            </a:r>
            <a:r>
              <a:rPr dirty="0" sz="2000" spc="-5">
                <a:solidFill>
                  <a:srgbClr val="00B0F0"/>
                </a:solidFill>
                <a:latin typeface="Arial"/>
                <a:cs typeface="Arial"/>
              </a:rPr>
              <a:t>Executive</a:t>
            </a:r>
            <a:r>
              <a:rPr dirty="0" sz="2000" spc="-7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B0F0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2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Magnus Ohman,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MB—Co-chair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C. Michael Gibson,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MS,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MD—Co-chair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Matthew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T.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Roe,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MHS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Gabriel Steg,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Stefan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James,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1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Christoph Bode,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Robert Welsh,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000" spc="-5">
                <a:solidFill>
                  <a:srgbClr val="00B0F0"/>
                </a:solidFill>
                <a:latin typeface="Arial"/>
                <a:cs typeface="Arial"/>
              </a:rPr>
              <a:t>Steering</a:t>
            </a:r>
            <a:r>
              <a:rPr dirty="0" sz="2000" spc="-8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B0F0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marL="222885" indent="-210185">
              <a:lnSpc>
                <a:spcPts val="1945"/>
              </a:lnSpc>
              <a:spcBef>
                <a:spcPts val="13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21 representatives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222885">
              <a:lnSpc>
                <a:spcPts val="1945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participating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6311" y="675385"/>
            <a:ext cx="3765550" cy="3542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B0F0"/>
                </a:solidFill>
                <a:latin typeface="Arial"/>
                <a:cs typeface="Arial"/>
              </a:rPr>
              <a:t>Data Monitoring Board:</a:t>
            </a:r>
            <a:r>
              <a:rPr dirty="0" sz="2000" spc="-13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B0F0"/>
                </a:solidFill>
                <a:latin typeface="Arial"/>
                <a:cs typeface="Arial"/>
              </a:rPr>
              <a:t>Stanford</a:t>
            </a:r>
            <a:endParaRPr sz="20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2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Robert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Harrington,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MD—Chair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Bernard Gersh,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David Faxon,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Christian Hamm,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David Moliterno,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1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Douglas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Weaver,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1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Janet Wittes,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000" spc="-5">
                <a:solidFill>
                  <a:srgbClr val="00B0F0"/>
                </a:solidFill>
                <a:latin typeface="Arial"/>
                <a:cs typeface="Arial"/>
              </a:rPr>
              <a:t>Conflict of Interest</a:t>
            </a:r>
            <a:r>
              <a:rPr dirty="0" sz="2000" spc="-9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B0F0"/>
                </a:solidFill>
                <a:latin typeface="Arial"/>
                <a:cs typeface="Arial"/>
              </a:rPr>
              <a:t>Disclosure</a:t>
            </a:r>
            <a:endParaRPr sz="2000">
              <a:latin typeface="Arial"/>
              <a:cs typeface="Arial"/>
            </a:endParaRPr>
          </a:p>
          <a:p>
            <a:pPr marL="222885" marR="5080" indent="-210185">
              <a:lnSpc>
                <a:spcPct val="80000"/>
              </a:lnSpc>
              <a:spcBef>
                <a:spcPts val="56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Disclosures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Dr Ohman listed  on </a:t>
            </a:r>
            <a:r>
              <a:rPr dirty="0" sz="1800" spc="-10" u="heavy">
                <a:solidFill>
                  <a:srgbClr val="D2611C"/>
                </a:solidFill>
                <a:latin typeface="Arial"/>
                <a:cs typeface="Arial"/>
                <a:hlinkClick r:id="rId2"/>
              </a:rPr>
              <a:t>www.dcri.org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all authors 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manuscript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606361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Clopidogrel and Ticagrelor</a:t>
            </a:r>
            <a:r>
              <a:rPr dirty="0" sz="3000" spc="-10">
                <a:solidFill>
                  <a:srgbClr val="F5CD2D"/>
                </a:solidFill>
              </a:rPr>
              <a:t> </a:t>
            </a:r>
            <a:r>
              <a:rPr dirty="0" sz="3000">
                <a:solidFill>
                  <a:srgbClr val="F5CD2D"/>
                </a:solidFill>
              </a:rPr>
              <a:t>Strata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760" indent="-210185">
              <a:lnSpc>
                <a:spcPct val="100000"/>
              </a:lnSpc>
              <a:buChar char="•"/>
              <a:tabLst>
                <a:tab pos="238760" algn="l"/>
                <a:tab pos="239395" algn="l"/>
              </a:tabLst>
            </a:pPr>
            <a:r>
              <a:rPr dirty="0" spc="-5"/>
              <a:t>Baseline characteristics varied significantly </a:t>
            </a:r>
            <a:r>
              <a:rPr dirty="0" spc="-15"/>
              <a:t>with </a:t>
            </a:r>
            <a:r>
              <a:rPr dirty="0"/>
              <a:t>the </a:t>
            </a:r>
            <a:r>
              <a:rPr dirty="0" spc="-5"/>
              <a:t>choice of P2Y12</a:t>
            </a:r>
            <a:r>
              <a:rPr dirty="0" spc="155"/>
              <a:t> </a:t>
            </a:r>
            <a:r>
              <a:rPr dirty="0" spc="-5"/>
              <a:t>inhibitor</a:t>
            </a:r>
          </a:p>
          <a:p>
            <a:pPr lvl="1" marL="924560" marR="423545" indent="-307975">
              <a:lnSpc>
                <a:spcPct val="100000"/>
              </a:lnSpc>
              <a:spcBef>
                <a:spcPts val="500"/>
              </a:spcBef>
              <a:buChar char="–"/>
              <a:tabLst>
                <a:tab pos="924560" algn="l"/>
                <a:tab pos="925194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More Non-STEMI, more cath, PCI,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use in Europe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and North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America for  patients treated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ticagrelor</a:t>
            </a:r>
            <a:endParaRPr sz="1600">
              <a:latin typeface="Arial"/>
              <a:cs typeface="Arial"/>
            </a:endParaRPr>
          </a:p>
          <a:p>
            <a:pPr marL="238760" indent="-210185">
              <a:lnSpc>
                <a:spcPct val="100000"/>
              </a:lnSpc>
              <a:spcBef>
                <a:spcPts val="515"/>
              </a:spcBef>
              <a:buChar char="•"/>
              <a:tabLst>
                <a:tab pos="238760" algn="l"/>
                <a:tab pos="239395" algn="l"/>
              </a:tabLst>
            </a:pPr>
            <a:r>
              <a:rPr dirty="0"/>
              <a:t>The </a:t>
            </a:r>
            <a:r>
              <a:rPr dirty="0" spc="-5"/>
              <a:t>choice of P2Y12 inhibitor </a:t>
            </a:r>
            <a:r>
              <a:rPr dirty="0" spc="-15"/>
              <a:t>was </a:t>
            </a:r>
            <a:r>
              <a:rPr dirty="0" spc="-10"/>
              <a:t>analyzed </a:t>
            </a:r>
            <a:r>
              <a:rPr dirty="0" spc="-5"/>
              <a:t>as </a:t>
            </a:r>
            <a:r>
              <a:rPr dirty="0"/>
              <a:t>a</a:t>
            </a:r>
            <a:r>
              <a:rPr dirty="0" spc="80"/>
              <a:t> </a:t>
            </a:r>
            <a:r>
              <a:rPr dirty="0" spc="-5"/>
              <a:t>subgroup</a:t>
            </a:r>
          </a:p>
          <a:p>
            <a:pPr lvl="1" marL="924560" marR="89535" indent="-307975">
              <a:lnSpc>
                <a:spcPct val="100000"/>
              </a:lnSpc>
              <a:spcBef>
                <a:spcPts val="495"/>
              </a:spcBef>
              <a:buChar char="–"/>
              <a:tabLst>
                <a:tab pos="924560" algn="l"/>
                <a:tab pos="925194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No significant treatment interaction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and P2Y12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inhibitor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bleeding  endpoint (p=0.5889) or ischemic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endpoints</a:t>
            </a:r>
            <a:r>
              <a:rPr dirty="0" sz="1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(p=0.3889)</a:t>
            </a:r>
            <a:endParaRPr sz="1600">
              <a:latin typeface="Arial"/>
              <a:cs typeface="Arial"/>
            </a:endParaRPr>
          </a:p>
          <a:p>
            <a:pPr marL="238760" marR="5080" indent="-210185">
              <a:lnSpc>
                <a:spcPct val="100000"/>
              </a:lnSpc>
              <a:spcBef>
                <a:spcPts val="515"/>
              </a:spcBef>
              <a:buChar char="•"/>
              <a:tabLst>
                <a:tab pos="238760" algn="l"/>
                <a:tab pos="239395" algn="l"/>
              </a:tabLst>
            </a:pPr>
            <a:r>
              <a:rPr dirty="0"/>
              <a:t>A </a:t>
            </a:r>
            <a:r>
              <a:rPr dirty="0" spc="-5"/>
              <a:t>limited post-hoc multivariate model </a:t>
            </a:r>
            <a:r>
              <a:rPr dirty="0"/>
              <a:t>for the </a:t>
            </a:r>
            <a:r>
              <a:rPr dirty="0" spc="-5"/>
              <a:t>primary </a:t>
            </a:r>
            <a:r>
              <a:rPr dirty="0" spc="-10"/>
              <a:t>bleeding endpoint </a:t>
            </a:r>
            <a:r>
              <a:rPr dirty="0" spc="-5"/>
              <a:t>noted </a:t>
            </a:r>
            <a:r>
              <a:rPr dirty="0"/>
              <a:t>a  </a:t>
            </a:r>
            <a:r>
              <a:rPr dirty="0" spc="-10"/>
              <a:t>higher </a:t>
            </a:r>
            <a:r>
              <a:rPr dirty="0" spc="-5"/>
              <a:t>association </a:t>
            </a:r>
            <a:r>
              <a:rPr dirty="0" spc="-15"/>
              <a:t>with </a:t>
            </a:r>
            <a:r>
              <a:rPr dirty="0" spc="-10"/>
              <a:t>bleeding </a:t>
            </a:r>
            <a:r>
              <a:rPr dirty="0" spc="-5"/>
              <a:t>and ticagrelor use (p=0.0006), but </a:t>
            </a:r>
            <a:r>
              <a:rPr dirty="0" spc="-15"/>
              <a:t>was </a:t>
            </a:r>
            <a:r>
              <a:rPr dirty="0" spc="-5"/>
              <a:t>also  associated </a:t>
            </a:r>
            <a:r>
              <a:rPr dirty="0" spc="-15"/>
              <a:t>with </a:t>
            </a:r>
            <a:r>
              <a:rPr dirty="0" spc="-10"/>
              <a:t>region</a:t>
            </a:r>
            <a:r>
              <a:rPr dirty="0" spc="45"/>
              <a:t> </a:t>
            </a:r>
            <a:r>
              <a:rPr dirty="0" spc="-5"/>
              <a:t>(p=0.02)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205486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Limitations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0466" y="908050"/>
            <a:ext cx="8173084" cy="212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885" indent="-210185">
              <a:lnSpc>
                <a:spcPct val="100000"/>
              </a:lnSpc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This is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phase-2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 therefore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results are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hypotheses</a:t>
            </a:r>
            <a:r>
              <a:rPr dirty="0" sz="1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generating</a:t>
            </a:r>
            <a:endParaRPr sz="18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patients randomized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 stable DAPT at the time of randomization on  average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after their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ACS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3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study population is relative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homogenous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 treated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high rates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cardiac catheterization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800">
              <a:latin typeface="Arial"/>
              <a:cs typeface="Arial"/>
            </a:endParaRPr>
          </a:p>
          <a:p>
            <a:pPr marL="222885" marR="299085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Prasugrel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not studied 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trial as this P2Y12 inhibitor is not approved  across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full spectrum of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210121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Conclusion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0466" y="908050"/>
            <a:ext cx="8274050" cy="2950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885" marR="196215" indent="-210185">
              <a:lnSpc>
                <a:spcPct val="100000"/>
              </a:lnSpc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this phase-2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observed similar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TIMI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non-CABG clinically  significant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combination of rivaroxaban and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P2Y12 inhibitor  compared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DAPT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ischemic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composite outcomes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also similar, but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18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powered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assessing this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endParaRPr sz="1800">
              <a:latin typeface="Arial"/>
              <a:cs typeface="Arial"/>
            </a:endParaRPr>
          </a:p>
          <a:p>
            <a:pPr algn="just" marL="222885" marR="169545" indent="-210185">
              <a:lnSpc>
                <a:spcPct val="100000"/>
              </a:lnSpc>
              <a:spcBef>
                <a:spcPts val="535"/>
              </a:spcBef>
              <a:buChar char="•"/>
              <a:tabLst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 treatment interaction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choice of P2Y12 inhibitor and  randomized treatment of rivaroxaban or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ASA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 either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exploratory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ischemic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Defining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best intensity of antithrombotic therapy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8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endParaRPr sz="18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acute thrombotic setting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chronic prevention deserves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248285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Trial</a:t>
            </a:r>
            <a:r>
              <a:rPr dirty="0" sz="3000" spc="-50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Conduct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0466" y="701040"/>
            <a:ext cx="8119745" cy="329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885" marR="5080" indent="-210185">
              <a:lnSpc>
                <a:spcPct val="100000"/>
              </a:lnSpc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Academic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Coordinating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Centers: Duke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Clinical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Institute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 Perfuse  Study Group,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Beth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Israel Deaconess, Harvard Medical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sz="18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50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Independently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performed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statistical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analysis (Frank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Rockhold, PhD and</a:t>
            </a:r>
            <a:r>
              <a:rPr dirty="0" sz="16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Jennifer</a:t>
            </a:r>
            <a:endParaRPr sz="1600">
              <a:latin typeface="Arial"/>
              <a:cs typeface="Arial"/>
            </a:endParaRPr>
          </a:p>
          <a:p>
            <a:pPr marL="908685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White,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MS)</a:t>
            </a:r>
            <a:endParaRPr sz="16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48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Event adjudication (Dr Thomas J.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Povsic,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DCRI—Chair)</a:t>
            </a:r>
            <a:endParaRPr sz="16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1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Sponsors: Janssen Research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Development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(Dr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Alexei Plotnikov) and</a:t>
            </a:r>
            <a:r>
              <a:rPr dirty="0" sz="18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Bayer</a:t>
            </a:r>
            <a:endParaRPr sz="18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(Dr Hardi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Mundi)</a:t>
            </a:r>
            <a:endParaRPr sz="18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50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6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2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Protocol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adherence</a:t>
            </a:r>
            <a:endParaRPr sz="18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50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Total of 1 patient lost to follow-up (0.03% of</a:t>
            </a:r>
            <a:r>
              <a:rPr dirty="0" sz="16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overall)</a:t>
            </a:r>
            <a:endParaRPr sz="16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475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Median study follow-up: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326 days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(25th,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dirty="0" baseline="26455" sz="1575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%: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284, 383</a:t>
            </a:r>
            <a:r>
              <a:rPr dirty="0" sz="16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days)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224853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Background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0466" y="712215"/>
            <a:ext cx="8138159" cy="3044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22885" marR="411480" indent="-210185">
              <a:lnSpc>
                <a:spcPct val="100000"/>
              </a:lnSpc>
              <a:buChar char="•"/>
              <a:tabLst>
                <a:tab pos="22352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Aspirin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and dual antiplatelet therapy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(aspirin + a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P2Y12 inhibitor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[DAPT])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have  become foundational therapy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 ACS,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while nearly 10%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still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suffer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major cardiovascular event during</a:t>
            </a: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endParaRPr sz="17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5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Triple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antithrombotic therapy with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DAPT +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rivaroxaban,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 Xa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inhibitor, has been  shown to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reduce cardiovascular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events, but with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 significantly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major 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complications</a:t>
            </a:r>
            <a:endParaRPr sz="1700">
              <a:latin typeface="Arial"/>
              <a:cs typeface="Arial"/>
            </a:endParaRPr>
          </a:p>
          <a:p>
            <a:pPr marL="222885" marR="275590" indent="-210185">
              <a:lnSpc>
                <a:spcPct val="100000"/>
              </a:lnSpc>
              <a:spcBef>
                <a:spcPts val="52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In-vivo thrombosis and bleeding studies have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suggested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that rivaroxaban with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  P2Y12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inhibitor had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similar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efficacy to 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DAPT,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but with lower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1700">
              <a:latin typeface="Arial"/>
              <a:cs typeface="Arial"/>
            </a:endParaRPr>
          </a:p>
          <a:p>
            <a:pPr marL="222885" marR="24765" indent="-210185">
              <a:lnSpc>
                <a:spcPct val="100000"/>
              </a:lnSpc>
              <a:spcBef>
                <a:spcPts val="50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findings,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 concert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with studies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 post-PCI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patients with atrial fibrillation  (where aspirin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dropped),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suggest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that dual-pathway therapy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Rivaroxaban  and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 P2Y12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agent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to enhance overall outcomes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ACS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313944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Inclusion</a:t>
            </a:r>
            <a:r>
              <a:rPr dirty="0" sz="3000" spc="-40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Criteria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0466" y="701294"/>
            <a:ext cx="8308340" cy="268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885" indent="-210185">
              <a:lnSpc>
                <a:spcPct val="100000"/>
              </a:lnSpc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Randomization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an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ACS</a:t>
            </a: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endParaRPr sz="1800">
              <a:latin typeface="Arial"/>
              <a:cs typeface="Arial"/>
            </a:endParaRPr>
          </a:p>
          <a:p>
            <a:pPr lvl="1" marL="908685" marR="5080" indent="-307975">
              <a:lnSpc>
                <a:spcPct val="100000"/>
              </a:lnSpc>
              <a:spcBef>
                <a:spcPts val="50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STEMI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Non-STEMI patients required positive biomarkers (troponin or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CK-MB)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either ECG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or thrombotic culprit lesion at</a:t>
            </a:r>
            <a:r>
              <a:rPr dirty="0" sz="1600" spc="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cath</a:t>
            </a:r>
            <a:endParaRPr sz="1600">
              <a:latin typeface="Arial"/>
              <a:cs typeface="Arial"/>
            </a:endParaRPr>
          </a:p>
          <a:p>
            <a:pPr lvl="1" marL="908685" marR="292735" indent="-307975">
              <a:lnSpc>
                <a:spcPct val="100000"/>
              </a:lnSpc>
              <a:spcBef>
                <a:spcPts val="475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Unstable angina patients required at least ECG changes, TIMI risk score &gt;4,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revascularization for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ACS</a:t>
            </a:r>
            <a:endParaRPr sz="16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2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Patient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&gt;18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Patients age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&lt;55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years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enrichment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criteria</a:t>
            </a:r>
            <a:endParaRPr sz="18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50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History of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diabetes</a:t>
            </a:r>
            <a:endParaRPr sz="16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48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326390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Exclusion</a:t>
            </a:r>
            <a:r>
              <a:rPr dirty="0" sz="3000" spc="-40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Criteria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0466" y="701294"/>
            <a:ext cx="8145780" cy="277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885" indent="-210185">
              <a:lnSpc>
                <a:spcPct val="100000"/>
              </a:lnSpc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History of active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bleeding,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intracranial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bleeding,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 significant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GI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dirty="0" sz="18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18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3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Estimated creatinine clearance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&lt;20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mL/min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3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Use of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omeprazole</a:t>
            </a:r>
            <a:endParaRPr sz="1800">
              <a:latin typeface="Arial"/>
              <a:cs typeface="Arial"/>
            </a:endParaRPr>
          </a:p>
          <a:p>
            <a:pPr marL="600710">
              <a:lnSpc>
                <a:spcPct val="100000"/>
              </a:lnSpc>
              <a:spcBef>
                <a:spcPts val="495"/>
              </a:spcBef>
              <a:tabLst>
                <a:tab pos="908685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–	In clopidogrel strata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16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2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chronic full-dose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anticoagulation</a:t>
            </a:r>
            <a:endParaRPr sz="1800">
              <a:latin typeface="Arial"/>
              <a:cs typeface="Arial"/>
            </a:endParaRPr>
          </a:p>
          <a:p>
            <a:pPr marL="222885" marR="5080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tested 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P2Y12 metabolite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 results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provided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caring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physician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weeks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randomization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allow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poor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clopidogrel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metabolizer patients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switched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5903" y="495300"/>
            <a:ext cx="88391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4702810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5CD2D"/>
                </a:solidFill>
              </a:rPr>
              <a:t>Statistical</a:t>
            </a:r>
            <a:r>
              <a:rPr dirty="0" sz="3000" spc="-10">
                <a:solidFill>
                  <a:srgbClr val="F5CD2D"/>
                </a:solidFill>
              </a:rPr>
              <a:t> </a:t>
            </a:r>
            <a:r>
              <a:rPr dirty="0" sz="3000" spc="-5">
                <a:solidFill>
                  <a:srgbClr val="F5CD2D"/>
                </a:solidFill>
              </a:rPr>
              <a:t>Considerations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80466" y="701294"/>
            <a:ext cx="8261350" cy="309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22885" marR="399415" indent="-210185">
              <a:lnSpc>
                <a:spcPct val="100000"/>
              </a:lnSpc>
              <a:buChar char="•"/>
              <a:tabLst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Designed as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estimate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TIMI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non-CABG clinically significant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bleeding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risk of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rivaroxaban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aspirin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either clopidogrel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  ticagrelor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Sample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approximately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3,000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50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Based on estimated bleeding rate of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6.5%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360</a:t>
            </a:r>
            <a:r>
              <a:rPr dirty="0" sz="1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600">
              <a:latin typeface="Arial"/>
              <a:cs typeface="Arial"/>
            </a:endParaRPr>
          </a:p>
          <a:p>
            <a:pPr lvl="1" marL="908685" indent="-307975">
              <a:lnSpc>
                <a:spcPct val="100000"/>
              </a:lnSpc>
              <a:spcBef>
                <a:spcPts val="480"/>
              </a:spcBef>
              <a:buChar char="–"/>
              <a:tabLst>
                <a:tab pos="908685" algn="l"/>
                <a:tab pos="90931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An estimated upper bound of 95% CI of 2.0 = 170</a:t>
            </a:r>
            <a:r>
              <a:rPr dirty="0" sz="16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1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Intention-to-treat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first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event using Cox proportional hazards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35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Exploratory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other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definitions</a:t>
            </a:r>
            <a:endParaRPr sz="18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540"/>
              </a:spcBef>
              <a:buChar char="•"/>
              <a:tabLst>
                <a:tab pos="222885" algn="l"/>
                <a:tab pos="2235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Exploratory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analysis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composite ischemic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endpoint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of CV death,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MI,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stroke,</a:t>
            </a:r>
            <a:r>
              <a:rPr dirty="0" sz="18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definitive stent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thrombosis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0"/>
            <a:ext cx="7889240" cy="434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6" y="147192"/>
            <a:ext cx="2015489" cy="4813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F5CD2D"/>
                </a:solidFill>
              </a:rPr>
              <a:t>Enrollment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681221" y="3395586"/>
            <a:ext cx="3181350" cy="954405"/>
          </a:xfrm>
          <a:prstGeom prst="rect">
            <a:avLst/>
          </a:prstGeom>
          <a:solidFill>
            <a:srgbClr val="000000">
              <a:alpha val="19999"/>
            </a:srgbClr>
          </a:solidFill>
        </p:spPr>
        <p:txBody>
          <a:bodyPr wrap="square" lIns="0" tIns="41275" rIns="0" bIns="0" rtlCol="0" vert="horz">
            <a:spAutoFit/>
          </a:bodyPr>
          <a:lstStyle/>
          <a:p>
            <a:pPr algn="just" marL="92075" marR="419734">
              <a:lnSpc>
                <a:spcPct val="100000"/>
              </a:lnSpc>
              <a:spcBef>
                <a:spcPts val="325"/>
              </a:spcBef>
            </a:pPr>
            <a:r>
              <a:rPr dirty="0" sz="1400" spc="-5" b="1">
                <a:solidFill>
                  <a:srgbClr val="FFFFFF"/>
                </a:solidFill>
                <a:latin typeface="Helvetica"/>
                <a:cs typeface="Helvetica"/>
              </a:rPr>
              <a:t>3037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1400" spc="-5" b="1">
                <a:solidFill>
                  <a:srgbClr val="FFFFFF"/>
                </a:solidFill>
                <a:latin typeface="Helvetica"/>
                <a:cs typeface="Helvetica"/>
              </a:rPr>
              <a:t>371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sites in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Helvetica"/>
                <a:cs typeface="Helvetica"/>
              </a:rPr>
              <a:t>21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countries between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April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2015 and  October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  <a:p>
            <a:pPr algn="just" marL="9207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Ticagrelor=</a:t>
            </a:r>
            <a:r>
              <a:rPr dirty="0" sz="1400" spc="-10" b="1">
                <a:solidFill>
                  <a:srgbClr val="FFFFFF"/>
                </a:solidFill>
                <a:latin typeface="Helvetica"/>
                <a:cs typeface="Helvetica"/>
              </a:rPr>
              <a:t>1704;</a:t>
            </a:r>
            <a:r>
              <a:rPr dirty="0" sz="1400" spc="-85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Clopidogrel=</a:t>
            </a:r>
            <a:r>
              <a:rPr dirty="0" sz="1400" spc="-5" b="1">
                <a:solidFill>
                  <a:srgbClr val="FFFFFF"/>
                </a:solidFill>
                <a:latin typeface="Helvetica"/>
                <a:cs typeface="Helvetica"/>
              </a:rPr>
              <a:t>1333</a:t>
            </a:r>
            <a:endParaRPr sz="1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2172" y="2546604"/>
            <a:ext cx="85725" cy="304165"/>
          </a:xfrm>
          <a:custGeom>
            <a:avLst/>
            <a:gdLst/>
            <a:ahLst/>
            <a:cxnLst/>
            <a:rect l="l" t="t" r="r" b="b"/>
            <a:pathLst>
              <a:path w="85725" h="304164">
                <a:moveTo>
                  <a:pt x="28575" y="217931"/>
                </a:moveTo>
                <a:lnTo>
                  <a:pt x="0" y="217931"/>
                </a:lnTo>
                <a:lnTo>
                  <a:pt x="42799" y="303656"/>
                </a:lnTo>
                <a:lnTo>
                  <a:pt x="78602" y="232156"/>
                </a:lnTo>
                <a:lnTo>
                  <a:pt x="28575" y="232156"/>
                </a:lnTo>
                <a:lnTo>
                  <a:pt x="28575" y="217931"/>
                </a:lnTo>
                <a:close/>
              </a:path>
              <a:path w="85725" h="304164">
                <a:moveTo>
                  <a:pt x="57150" y="0"/>
                </a:moveTo>
                <a:lnTo>
                  <a:pt x="28575" y="0"/>
                </a:lnTo>
                <a:lnTo>
                  <a:pt x="28575" y="232156"/>
                </a:lnTo>
                <a:lnTo>
                  <a:pt x="57150" y="232156"/>
                </a:lnTo>
                <a:lnTo>
                  <a:pt x="57150" y="0"/>
                </a:lnTo>
                <a:close/>
              </a:path>
              <a:path w="85725" h="304164">
                <a:moveTo>
                  <a:pt x="85725" y="217931"/>
                </a:moveTo>
                <a:lnTo>
                  <a:pt x="57150" y="217931"/>
                </a:lnTo>
                <a:lnTo>
                  <a:pt x="57150" y="232156"/>
                </a:lnTo>
                <a:lnTo>
                  <a:pt x="78602" y="232156"/>
                </a:lnTo>
                <a:lnTo>
                  <a:pt x="85725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43200" y="2385948"/>
            <a:ext cx="0" cy="170180"/>
          </a:xfrm>
          <a:custGeom>
            <a:avLst/>
            <a:gdLst/>
            <a:ahLst/>
            <a:cxnLst/>
            <a:rect l="l" t="t" r="r" b="b"/>
            <a:pathLst>
              <a:path w="0" h="170180">
                <a:moveTo>
                  <a:pt x="0" y="0"/>
                </a:moveTo>
                <a:lnTo>
                  <a:pt x="0" y="17018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5482" y="12048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0" y="0"/>
                </a:moveTo>
                <a:lnTo>
                  <a:pt x="33654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5482" y="161420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 h="0">
                <a:moveTo>
                  <a:pt x="0" y="0"/>
                </a:moveTo>
                <a:lnTo>
                  <a:pt x="33654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3200" y="1686051"/>
            <a:ext cx="3486150" cy="9525"/>
          </a:xfrm>
          <a:custGeom>
            <a:avLst/>
            <a:gdLst/>
            <a:ahLst/>
            <a:cxnLst/>
            <a:rect l="l" t="t" r="r" b="b"/>
            <a:pathLst>
              <a:path w="3486150" h="9525">
                <a:moveTo>
                  <a:pt x="3486150" y="9525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36847" y="79247"/>
            <a:ext cx="1479803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42332" y="79247"/>
            <a:ext cx="33070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26692" y="307847"/>
            <a:ext cx="3758183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41035" y="307847"/>
            <a:ext cx="342900" cy="403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40096" y="307847"/>
            <a:ext cx="292608" cy="403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88864" y="307847"/>
            <a:ext cx="1316736" cy="403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61759" y="307847"/>
            <a:ext cx="303276" cy="403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21195" y="307847"/>
            <a:ext cx="707135" cy="4038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84492" y="307847"/>
            <a:ext cx="294131" cy="403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66316" y="499872"/>
            <a:ext cx="5420867" cy="403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43343" y="499872"/>
            <a:ext cx="294131" cy="4038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35"/>
              </a:lnSpc>
            </a:pPr>
            <a:r>
              <a:rPr dirty="0" spc="-10"/>
              <a:t>Recent</a:t>
            </a:r>
            <a:r>
              <a:rPr dirty="0" spc="330"/>
              <a:t> </a:t>
            </a:r>
            <a:r>
              <a:rPr dirty="0" spc="-25"/>
              <a:t>ACS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26767" y="373506"/>
            <a:ext cx="5284470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10"/>
              </a:lnSpc>
            </a:pPr>
            <a:r>
              <a:rPr dirty="0" sz="1400" spc="-5" b="1">
                <a:solidFill>
                  <a:srgbClr val="EEE9E2"/>
                </a:solidFill>
                <a:latin typeface="Helvetica"/>
                <a:cs typeface="Helvetica"/>
              </a:rPr>
              <a:t>Stabilized, randomized between </a:t>
            </a:r>
            <a:r>
              <a:rPr dirty="0" sz="1400" b="1">
                <a:solidFill>
                  <a:srgbClr val="EEE9E2"/>
                </a:solidFill>
                <a:latin typeface="Helvetica"/>
                <a:cs typeface="Helvetica"/>
              </a:rPr>
              <a:t>24 </a:t>
            </a:r>
            <a:r>
              <a:rPr dirty="0" sz="1400" spc="-5" b="1">
                <a:solidFill>
                  <a:srgbClr val="EEE9E2"/>
                </a:solidFill>
                <a:latin typeface="Helvetica"/>
                <a:cs typeface="Helvetica"/>
              </a:rPr>
              <a:t>hours </a:t>
            </a:r>
            <a:r>
              <a:rPr dirty="0" sz="1400" b="1">
                <a:solidFill>
                  <a:srgbClr val="EEE9E2"/>
                </a:solidFill>
                <a:latin typeface="Arial"/>
                <a:cs typeface="Arial"/>
              </a:rPr>
              <a:t>– </a:t>
            </a:r>
            <a:r>
              <a:rPr dirty="0" sz="1400" b="1">
                <a:solidFill>
                  <a:srgbClr val="EEE9E2"/>
                </a:solidFill>
                <a:latin typeface="Helvetica"/>
                <a:cs typeface="Helvetica"/>
              </a:rPr>
              <a:t>10 </a:t>
            </a:r>
            <a:r>
              <a:rPr dirty="0" sz="1400" spc="-15" b="1">
                <a:solidFill>
                  <a:srgbClr val="EEE9E2"/>
                </a:solidFill>
                <a:latin typeface="Helvetica"/>
                <a:cs typeface="Helvetica"/>
              </a:rPr>
              <a:t>days</a:t>
            </a:r>
            <a:r>
              <a:rPr dirty="0" sz="1400" spc="-140" b="1">
                <a:solidFill>
                  <a:srgbClr val="EEE9E2"/>
                </a:solidFill>
                <a:latin typeface="Helvetica"/>
                <a:cs typeface="Helvetica"/>
              </a:rPr>
              <a:t> </a:t>
            </a:r>
            <a:r>
              <a:rPr dirty="0" sz="1400" spc="-5" b="1">
                <a:solidFill>
                  <a:srgbClr val="EEE9E2"/>
                </a:solidFill>
                <a:latin typeface="Helvetica"/>
                <a:cs typeface="Helvetica"/>
              </a:rPr>
              <a:t>post-event</a:t>
            </a:r>
            <a:endParaRPr sz="1400">
              <a:latin typeface="Helvetica"/>
              <a:cs typeface="Helvetica"/>
            </a:endParaRPr>
          </a:p>
          <a:p>
            <a:pPr marL="52069">
              <a:lnSpc>
                <a:spcPts val="1600"/>
              </a:lnSpc>
            </a:pPr>
            <a:r>
              <a:rPr dirty="0" sz="1400" spc="-5" b="1">
                <a:solidFill>
                  <a:srgbClr val="EEE9E2"/>
                </a:solidFill>
                <a:latin typeface="Helvetica"/>
                <a:cs typeface="Helvetica"/>
              </a:rPr>
              <a:t>Exclusions: Bleeding </a:t>
            </a:r>
            <a:r>
              <a:rPr dirty="0" sz="1400" b="1">
                <a:solidFill>
                  <a:srgbClr val="EEE9E2"/>
                </a:solidFill>
                <a:latin typeface="Helvetica"/>
                <a:cs typeface="Helvetica"/>
              </a:rPr>
              <a:t>risk, </a:t>
            </a:r>
            <a:r>
              <a:rPr dirty="0" sz="1400" spc="-5" b="1">
                <a:solidFill>
                  <a:srgbClr val="EEE9E2"/>
                </a:solidFill>
                <a:latin typeface="Helvetica"/>
                <a:cs typeface="Helvetica"/>
              </a:rPr>
              <a:t>anticoagulant use, prior</a:t>
            </a:r>
            <a:r>
              <a:rPr dirty="0" sz="1400" spc="-150" b="1">
                <a:solidFill>
                  <a:srgbClr val="EEE9E2"/>
                </a:solidFill>
                <a:latin typeface="Helvetica"/>
                <a:cs typeface="Helvetica"/>
              </a:rPr>
              <a:t> </a:t>
            </a:r>
            <a:r>
              <a:rPr dirty="0" sz="1400" spc="-5" b="1">
                <a:solidFill>
                  <a:srgbClr val="EEE9E2"/>
                </a:solidFill>
                <a:latin typeface="Helvetica"/>
                <a:cs typeface="Helvetica"/>
              </a:rPr>
              <a:t>stroke/TIA</a:t>
            </a:r>
            <a:endParaRPr sz="1400">
              <a:latin typeface="Helvetica"/>
              <a:cs typeface="Helvetic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81783" y="3916679"/>
            <a:ext cx="2718816" cy="306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14671" y="3916679"/>
            <a:ext cx="230124" cy="3063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58867" y="3916679"/>
            <a:ext cx="2462784" cy="306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35723" y="3916679"/>
            <a:ext cx="222503" cy="306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75003" y="4076700"/>
            <a:ext cx="6807708" cy="3063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796783" y="4076700"/>
            <a:ext cx="222503" cy="3063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315146" y="1301445"/>
            <a:ext cx="4406900" cy="2311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050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150"/>
              </a:spcBef>
            </a:pPr>
            <a:r>
              <a:rPr dirty="0" sz="1200">
                <a:latin typeface="Arial"/>
                <a:cs typeface="Arial"/>
              </a:rPr>
              <a:t>Stratify by MD </a:t>
            </a:r>
            <a:r>
              <a:rPr dirty="0" sz="1200" spc="-5">
                <a:latin typeface="Arial"/>
                <a:cs typeface="Arial"/>
              </a:rPr>
              <a:t>decision </a:t>
            </a:r>
            <a:r>
              <a:rPr dirty="0" sz="1200">
                <a:latin typeface="Arial"/>
                <a:cs typeface="Arial"/>
              </a:rPr>
              <a:t>to use </a:t>
            </a:r>
            <a:r>
              <a:rPr dirty="0" sz="1200" spc="-5">
                <a:latin typeface="Arial"/>
                <a:cs typeface="Arial"/>
              </a:rPr>
              <a:t>either Clopidogrel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Ticagrelor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7478" y="930795"/>
            <a:ext cx="1645920" cy="2216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970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10"/>
              </a:spcBef>
            </a:pPr>
            <a:r>
              <a:rPr dirty="0" sz="1200">
                <a:latin typeface="Arial"/>
                <a:cs typeface="Arial"/>
              </a:rPr>
              <a:t>ASA 100 mg</a:t>
            </a:r>
            <a:r>
              <a:rPr dirty="0" sz="1200" spc="-1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00401" y="1671701"/>
            <a:ext cx="85725" cy="794385"/>
          </a:xfrm>
          <a:custGeom>
            <a:avLst/>
            <a:gdLst/>
            <a:ahLst/>
            <a:cxnLst/>
            <a:rect l="l" t="t" r="r" b="b"/>
            <a:pathLst>
              <a:path w="85725" h="794385">
                <a:moveTo>
                  <a:pt x="28572" y="708279"/>
                </a:moveTo>
                <a:lnTo>
                  <a:pt x="0" y="708279"/>
                </a:lnTo>
                <a:lnTo>
                  <a:pt x="42799" y="794004"/>
                </a:lnTo>
                <a:lnTo>
                  <a:pt x="78538" y="722630"/>
                </a:lnTo>
                <a:lnTo>
                  <a:pt x="28575" y="722630"/>
                </a:lnTo>
                <a:lnTo>
                  <a:pt x="28572" y="708279"/>
                </a:lnTo>
                <a:close/>
              </a:path>
              <a:path w="85725" h="794385">
                <a:moveTo>
                  <a:pt x="57023" y="0"/>
                </a:moveTo>
                <a:lnTo>
                  <a:pt x="28448" y="0"/>
                </a:lnTo>
                <a:lnTo>
                  <a:pt x="28575" y="722630"/>
                </a:lnTo>
                <a:lnTo>
                  <a:pt x="57150" y="722630"/>
                </a:lnTo>
                <a:lnTo>
                  <a:pt x="57023" y="0"/>
                </a:lnTo>
                <a:close/>
              </a:path>
              <a:path w="85725" h="794385">
                <a:moveTo>
                  <a:pt x="85725" y="708279"/>
                </a:moveTo>
                <a:lnTo>
                  <a:pt x="57147" y="708279"/>
                </a:lnTo>
                <a:lnTo>
                  <a:pt x="57150" y="722630"/>
                </a:lnTo>
                <a:lnTo>
                  <a:pt x="78538" y="722630"/>
                </a:lnTo>
                <a:lnTo>
                  <a:pt x="85725" y="708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46707" y="1807222"/>
            <a:ext cx="1812289" cy="406400"/>
          </a:xfrm>
          <a:prstGeom prst="rect">
            <a:avLst/>
          </a:prstGeom>
          <a:solidFill>
            <a:srgbClr val="FE8637"/>
          </a:solidFill>
          <a:ln w="9525">
            <a:solidFill>
              <a:srgbClr val="FFFFFF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589915" marR="113030" indent="-469900">
              <a:lnSpc>
                <a:spcPct val="100000"/>
              </a:lnSpc>
              <a:spcBef>
                <a:spcPts val="75"/>
              </a:spcBef>
            </a:pPr>
            <a:r>
              <a:rPr dirty="0" sz="1200" spc="-5" b="1">
                <a:latin typeface="Helvetica"/>
                <a:cs typeface="Helvetica"/>
              </a:rPr>
              <a:t>Clopidogrel </a:t>
            </a:r>
            <a:r>
              <a:rPr dirty="0" sz="1200" b="1">
                <a:latin typeface="Helvetica"/>
                <a:cs typeface="Helvetica"/>
              </a:rPr>
              <a:t>75 </a:t>
            </a:r>
            <a:r>
              <a:rPr dirty="0" sz="1200" spc="-5" b="1">
                <a:latin typeface="Helvetica"/>
                <a:cs typeface="Helvetica"/>
              </a:rPr>
              <a:t>mg </a:t>
            </a:r>
            <a:r>
              <a:rPr dirty="0" sz="1200" spc="-10" b="1">
                <a:latin typeface="Helvetica"/>
                <a:cs typeface="Helvetica"/>
              </a:rPr>
              <a:t>qd  </a:t>
            </a:r>
            <a:r>
              <a:rPr dirty="0" sz="1200" spc="-5" b="1">
                <a:latin typeface="Helvetica"/>
                <a:cs typeface="Helvetica"/>
              </a:rPr>
              <a:t>(n=1500)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54067" y="3349752"/>
            <a:ext cx="228600" cy="355600"/>
          </a:xfrm>
          <a:custGeom>
            <a:avLst/>
            <a:gdLst/>
            <a:ahLst/>
            <a:cxnLst/>
            <a:rect l="l" t="t" r="r" b="b"/>
            <a:pathLst>
              <a:path w="228600" h="355600">
                <a:moveTo>
                  <a:pt x="228600" y="240919"/>
                </a:moveTo>
                <a:lnTo>
                  <a:pt x="0" y="240919"/>
                </a:lnTo>
                <a:lnTo>
                  <a:pt x="114300" y="355219"/>
                </a:lnTo>
                <a:lnTo>
                  <a:pt x="228600" y="240919"/>
                </a:lnTo>
                <a:close/>
              </a:path>
              <a:path w="228600" h="355600">
                <a:moveTo>
                  <a:pt x="171450" y="0"/>
                </a:moveTo>
                <a:lnTo>
                  <a:pt x="57150" y="0"/>
                </a:lnTo>
                <a:lnTo>
                  <a:pt x="57150" y="240919"/>
                </a:lnTo>
                <a:lnTo>
                  <a:pt x="171450" y="240919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87895" y="1256411"/>
            <a:ext cx="188595" cy="309245"/>
          </a:xfrm>
          <a:custGeom>
            <a:avLst/>
            <a:gdLst/>
            <a:ahLst/>
            <a:cxnLst/>
            <a:rect l="l" t="t" r="r" b="b"/>
            <a:pathLst>
              <a:path w="188595" h="309244">
                <a:moveTo>
                  <a:pt x="0" y="0"/>
                </a:moveTo>
                <a:lnTo>
                  <a:pt x="36597" y="1226"/>
                </a:lnTo>
                <a:lnTo>
                  <a:pt x="66468" y="4572"/>
                </a:lnTo>
                <a:lnTo>
                  <a:pt x="86600" y="9536"/>
                </a:lnTo>
                <a:lnTo>
                  <a:pt x="93979" y="15621"/>
                </a:lnTo>
                <a:lnTo>
                  <a:pt x="93979" y="138684"/>
                </a:lnTo>
                <a:lnTo>
                  <a:pt x="101379" y="144787"/>
                </a:lnTo>
                <a:lnTo>
                  <a:pt x="121554" y="149796"/>
                </a:lnTo>
                <a:lnTo>
                  <a:pt x="151469" y="153185"/>
                </a:lnTo>
                <a:lnTo>
                  <a:pt x="188086" y="154431"/>
                </a:lnTo>
                <a:lnTo>
                  <a:pt x="151469" y="155658"/>
                </a:lnTo>
                <a:lnTo>
                  <a:pt x="121554" y="159003"/>
                </a:lnTo>
                <a:lnTo>
                  <a:pt x="101379" y="163968"/>
                </a:lnTo>
                <a:lnTo>
                  <a:pt x="93979" y="170052"/>
                </a:lnTo>
                <a:lnTo>
                  <a:pt x="93979" y="293115"/>
                </a:lnTo>
                <a:lnTo>
                  <a:pt x="86600" y="299200"/>
                </a:lnTo>
                <a:lnTo>
                  <a:pt x="66468" y="304164"/>
                </a:lnTo>
                <a:lnTo>
                  <a:pt x="36597" y="307510"/>
                </a:lnTo>
                <a:lnTo>
                  <a:pt x="0" y="308737"/>
                </a:lnTo>
              </a:path>
            </a:pathLst>
          </a:custGeom>
          <a:ln w="2857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99230" y="2463545"/>
            <a:ext cx="85725" cy="304165"/>
          </a:xfrm>
          <a:custGeom>
            <a:avLst/>
            <a:gdLst/>
            <a:ahLst/>
            <a:cxnLst/>
            <a:rect l="l" t="t" r="r" b="b"/>
            <a:pathLst>
              <a:path w="85725" h="304164">
                <a:moveTo>
                  <a:pt x="28575" y="217931"/>
                </a:moveTo>
                <a:lnTo>
                  <a:pt x="0" y="217931"/>
                </a:lnTo>
                <a:lnTo>
                  <a:pt x="42926" y="303656"/>
                </a:lnTo>
                <a:lnTo>
                  <a:pt x="78623" y="232156"/>
                </a:lnTo>
                <a:lnTo>
                  <a:pt x="28575" y="232156"/>
                </a:lnTo>
                <a:lnTo>
                  <a:pt x="28575" y="217931"/>
                </a:lnTo>
                <a:close/>
              </a:path>
              <a:path w="85725" h="304164">
                <a:moveTo>
                  <a:pt x="57150" y="0"/>
                </a:moveTo>
                <a:lnTo>
                  <a:pt x="28575" y="0"/>
                </a:lnTo>
                <a:lnTo>
                  <a:pt x="28575" y="232156"/>
                </a:lnTo>
                <a:lnTo>
                  <a:pt x="57150" y="232156"/>
                </a:lnTo>
                <a:lnTo>
                  <a:pt x="57150" y="0"/>
                </a:lnTo>
                <a:close/>
              </a:path>
              <a:path w="85725" h="304164">
                <a:moveTo>
                  <a:pt x="85725" y="217931"/>
                </a:moveTo>
                <a:lnTo>
                  <a:pt x="57150" y="217931"/>
                </a:lnTo>
                <a:lnTo>
                  <a:pt x="57150" y="232156"/>
                </a:lnTo>
                <a:lnTo>
                  <a:pt x="78623" y="232156"/>
                </a:lnTo>
                <a:lnTo>
                  <a:pt x="85725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99030" y="2463545"/>
            <a:ext cx="85725" cy="304165"/>
          </a:xfrm>
          <a:custGeom>
            <a:avLst/>
            <a:gdLst/>
            <a:ahLst/>
            <a:cxnLst/>
            <a:rect l="l" t="t" r="r" b="b"/>
            <a:pathLst>
              <a:path w="85725" h="304164">
                <a:moveTo>
                  <a:pt x="28575" y="217931"/>
                </a:moveTo>
                <a:lnTo>
                  <a:pt x="0" y="217931"/>
                </a:lnTo>
                <a:lnTo>
                  <a:pt x="42925" y="303656"/>
                </a:lnTo>
                <a:lnTo>
                  <a:pt x="78623" y="232156"/>
                </a:lnTo>
                <a:lnTo>
                  <a:pt x="28575" y="232156"/>
                </a:lnTo>
                <a:lnTo>
                  <a:pt x="28575" y="217931"/>
                </a:lnTo>
                <a:close/>
              </a:path>
              <a:path w="85725" h="304164">
                <a:moveTo>
                  <a:pt x="57150" y="0"/>
                </a:moveTo>
                <a:lnTo>
                  <a:pt x="28575" y="0"/>
                </a:lnTo>
                <a:lnTo>
                  <a:pt x="28575" y="232156"/>
                </a:lnTo>
                <a:lnTo>
                  <a:pt x="57150" y="232156"/>
                </a:lnTo>
                <a:lnTo>
                  <a:pt x="57150" y="0"/>
                </a:lnTo>
                <a:close/>
              </a:path>
              <a:path w="85725" h="304164">
                <a:moveTo>
                  <a:pt x="85725" y="217931"/>
                </a:moveTo>
                <a:lnTo>
                  <a:pt x="57150" y="217931"/>
                </a:lnTo>
                <a:lnTo>
                  <a:pt x="57150" y="232156"/>
                </a:lnTo>
                <a:lnTo>
                  <a:pt x="78623" y="232156"/>
                </a:lnTo>
                <a:lnTo>
                  <a:pt x="85725" y="217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41957" y="2476754"/>
            <a:ext cx="1600200" cy="1270"/>
          </a:xfrm>
          <a:custGeom>
            <a:avLst/>
            <a:gdLst/>
            <a:ahLst/>
            <a:cxnLst/>
            <a:rect l="l" t="t" r="r" b="b"/>
            <a:pathLst>
              <a:path w="1600200" h="1269">
                <a:moveTo>
                  <a:pt x="1600200" y="1269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61717" y="2307463"/>
            <a:ext cx="360680" cy="325120"/>
          </a:xfrm>
          <a:custGeom>
            <a:avLst/>
            <a:gdLst/>
            <a:ahLst/>
            <a:cxnLst/>
            <a:rect l="l" t="t" r="r" b="b"/>
            <a:pathLst>
              <a:path w="360680" h="325119">
                <a:moveTo>
                  <a:pt x="180339" y="0"/>
                </a:moveTo>
                <a:lnTo>
                  <a:pt x="132409" y="5796"/>
                </a:lnTo>
                <a:lnTo>
                  <a:pt x="89332" y="22154"/>
                </a:lnTo>
                <a:lnTo>
                  <a:pt x="52831" y="47529"/>
                </a:lnTo>
                <a:lnTo>
                  <a:pt x="24628" y="80376"/>
                </a:lnTo>
                <a:lnTo>
                  <a:pt x="6444" y="119150"/>
                </a:lnTo>
                <a:lnTo>
                  <a:pt x="0" y="162306"/>
                </a:lnTo>
                <a:lnTo>
                  <a:pt x="6444" y="205461"/>
                </a:lnTo>
                <a:lnTo>
                  <a:pt x="24628" y="244235"/>
                </a:lnTo>
                <a:lnTo>
                  <a:pt x="52832" y="277082"/>
                </a:lnTo>
                <a:lnTo>
                  <a:pt x="89332" y="302457"/>
                </a:lnTo>
                <a:lnTo>
                  <a:pt x="132409" y="318815"/>
                </a:lnTo>
                <a:lnTo>
                  <a:pt x="180339" y="324612"/>
                </a:lnTo>
                <a:lnTo>
                  <a:pt x="228261" y="318815"/>
                </a:lnTo>
                <a:lnTo>
                  <a:pt x="271314" y="302457"/>
                </a:lnTo>
                <a:lnTo>
                  <a:pt x="307784" y="277082"/>
                </a:lnTo>
                <a:lnTo>
                  <a:pt x="335957" y="244235"/>
                </a:lnTo>
                <a:lnTo>
                  <a:pt x="354118" y="205461"/>
                </a:lnTo>
                <a:lnTo>
                  <a:pt x="360552" y="162306"/>
                </a:lnTo>
                <a:lnTo>
                  <a:pt x="354118" y="119150"/>
                </a:lnTo>
                <a:lnTo>
                  <a:pt x="335957" y="80376"/>
                </a:lnTo>
                <a:lnTo>
                  <a:pt x="307784" y="47529"/>
                </a:lnTo>
                <a:lnTo>
                  <a:pt x="271314" y="22154"/>
                </a:lnTo>
                <a:lnTo>
                  <a:pt x="228261" y="5796"/>
                </a:lnTo>
                <a:lnTo>
                  <a:pt x="18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693670" y="2398776"/>
            <a:ext cx="10795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FF0000"/>
                </a:solidFill>
                <a:latin typeface="Helvetica"/>
                <a:cs typeface="Helvetica"/>
              </a:rPr>
              <a:t>R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76947" y="1113535"/>
            <a:ext cx="1102360" cy="550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solidFill>
                  <a:srgbClr val="FFFFFF"/>
                </a:solidFill>
                <a:latin typeface="Helvetica"/>
                <a:cs typeface="Helvetica"/>
              </a:rPr>
              <a:t>Screening</a:t>
            </a:r>
            <a:r>
              <a:rPr dirty="0" sz="1050" spc="-100" b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050" b="1">
                <a:solidFill>
                  <a:srgbClr val="FFFFFF"/>
                </a:solidFill>
                <a:latin typeface="Helvetica"/>
                <a:cs typeface="Helvetica"/>
              </a:rPr>
              <a:t>Phase</a:t>
            </a:r>
            <a:endParaRPr sz="10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&gt; 24</a:t>
            </a:r>
            <a:r>
              <a:rPr dirty="0" sz="10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hrs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FFFFFF"/>
                </a:solidFill>
                <a:latin typeface="Arial"/>
                <a:cs typeface="Arial"/>
              </a:rPr>
              <a:t>&lt; 10</a:t>
            </a:r>
            <a:r>
              <a:rPr dirty="0" sz="10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84553" y="2624620"/>
            <a:ext cx="1119505" cy="84963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30"/>
              </a:lnSpc>
            </a:pPr>
            <a:r>
              <a:rPr dirty="0" sz="1200" spc="-5" b="1">
                <a:latin typeface="Helvetica"/>
                <a:cs typeface="Helvetica"/>
              </a:rPr>
              <a:t>Clopidogrel</a:t>
            </a:r>
            <a:endParaRPr sz="1200">
              <a:latin typeface="Helvetica"/>
              <a:cs typeface="Helvetica"/>
            </a:endParaRPr>
          </a:p>
          <a:p>
            <a:pPr algn="ctr">
              <a:lnSpc>
                <a:spcPts val="1295"/>
              </a:lnSpc>
            </a:pPr>
            <a:r>
              <a:rPr dirty="0" sz="1200" b="1">
                <a:latin typeface="Helvetica"/>
                <a:cs typeface="Helvetica"/>
              </a:rPr>
              <a:t>75 </a:t>
            </a:r>
            <a:r>
              <a:rPr dirty="0" sz="1200" spc="-5" b="1">
                <a:latin typeface="Helvetica"/>
                <a:cs typeface="Helvetica"/>
              </a:rPr>
              <a:t>mg</a:t>
            </a:r>
            <a:r>
              <a:rPr dirty="0" sz="1200" spc="-90" b="1">
                <a:latin typeface="Helvetica"/>
                <a:cs typeface="Helvetica"/>
              </a:rPr>
              <a:t> </a:t>
            </a:r>
            <a:r>
              <a:rPr dirty="0" sz="1200" spc="-10" b="1">
                <a:latin typeface="Helvetica"/>
                <a:cs typeface="Helvetica"/>
              </a:rPr>
              <a:t>qd</a:t>
            </a:r>
            <a:endParaRPr sz="1200">
              <a:latin typeface="Helvetica"/>
              <a:cs typeface="Helvetica"/>
            </a:endParaRPr>
          </a:p>
          <a:p>
            <a:pPr algn="ctr" marL="391795" marR="372110" indent="-10795">
              <a:lnSpc>
                <a:spcPts val="1150"/>
              </a:lnSpc>
              <a:spcBef>
                <a:spcPts val="135"/>
              </a:spcBef>
            </a:pPr>
            <a:r>
              <a:rPr dirty="0" sz="1200" b="1">
                <a:latin typeface="Helvetica"/>
                <a:cs typeface="Helvetica"/>
              </a:rPr>
              <a:t>+   </a:t>
            </a:r>
            <a:r>
              <a:rPr dirty="0" sz="1200" spc="-10" b="1">
                <a:latin typeface="Helvetica"/>
                <a:cs typeface="Helvetica"/>
              </a:rPr>
              <a:t>ASA</a:t>
            </a:r>
            <a:endParaRPr sz="1200">
              <a:latin typeface="Helvetica"/>
              <a:cs typeface="Helvetica"/>
            </a:endParaRPr>
          </a:p>
          <a:p>
            <a:pPr algn="ctr" marL="635">
              <a:lnSpc>
                <a:spcPts val="1385"/>
              </a:lnSpc>
              <a:spcBef>
                <a:spcPts val="10"/>
              </a:spcBef>
            </a:pPr>
            <a:r>
              <a:rPr dirty="0" sz="1200" b="1">
                <a:latin typeface="Helvetica"/>
                <a:cs typeface="Helvetica"/>
              </a:rPr>
              <a:t>100 </a:t>
            </a:r>
            <a:r>
              <a:rPr dirty="0" sz="1200" spc="-5" b="1">
                <a:latin typeface="Helvetica"/>
                <a:cs typeface="Helvetica"/>
              </a:rPr>
              <a:t>mg</a:t>
            </a:r>
            <a:r>
              <a:rPr dirty="0" sz="1200" spc="-105" b="1">
                <a:latin typeface="Helvetica"/>
                <a:cs typeface="Helvetica"/>
              </a:rPr>
              <a:t> </a:t>
            </a:r>
            <a:r>
              <a:rPr dirty="0" sz="1200" spc="-5" b="1">
                <a:latin typeface="Helvetica"/>
                <a:cs typeface="Helvetica"/>
              </a:rPr>
              <a:t>qd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86532" y="2598381"/>
            <a:ext cx="1119505" cy="871219"/>
          </a:xfrm>
          <a:prstGeom prst="rect">
            <a:avLst/>
          </a:prstGeom>
          <a:solidFill>
            <a:srgbClr val="FFFFFF"/>
          </a:solidFill>
          <a:ln w="28575">
            <a:solidFill>
              <a:srgbClr val="3478C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1340"/>
              </a:lnSpc>
            </a:pPr>
            <a:r>
              <a:rPr dirty="0" sz="1200" spc="-5" b="1">
                <a:latin typeface="Helvetica"/>
                <a:cs typeface="Helvetica"/>
              </a:rPr>
              <a:t>Clopidogrel</a:t>
            </a:r>
            <a:endParaRPr sz="1200">
              <a:latin typeface="Helvetica"/>
              <a:cs typeface="Helvetica"/>
            </a:endParaRPr>
          </a:p>
          <a:p>
            <a:pPr algn="ctr">
              <a:lnSpc>
                <a:spcPts val="1370"/>
              </a:lnSpc>
            </a:pPr>
            <a:r>
              <a:rPr dirty="0" sz="1200" spc="-5" b="1">
                <a:latin typeface="Helvetica"/>
                <a:cs typeface="Helvetica"/>
              </a:rPr>
              <a:t>75 mg</a:t>
            </a:r>
            <a:r>
              <a:rPr dirty="0" sz="1200" spc="-85" b="1">
                <a:latin typeface="Helvetica"/>
                <a:cs typeface="Helvetica"/>
              </a:rPr>
              <a:t> </a:t>
            </a:r>
            <a:r>
              <a:rPr dirty="0" sz="1200" spc="-5" b="1">
                <a:latin typeface="Helvetica"/>
                <a:cs typeface="Helvetica"/>
              </a:rPr>
              <a:t>qd</a:t>
            </a:r>
            <a:endParaRPr sz="1200">
              <a:latin typeface="Helvetica"/>
              <a:cs typeface="Helvetica"/>
            </a:endParaRPr>
          </a:p>
          <a:p>
            <a:pPr algn="ctr" marL="1905">
              <a:lnSpc>
                <a:spcPts val="1295"/>
              </a:lnSpc>
            </a:pPr>
            <a:r>
              <a:rPr dirty="0" sz="1200" b="1">
                <a:latin typeface="Helvetica"/>
                <a:cs typeface="Helvetica"/>
              </a:rPr>
              <a:t>+</a:t>
            </a:r>
            <a:endParaRPr sz="1200">
              <a:latin typeface="Helvetica"/>
              <a:cs typeface="Helvetica"/>
            </a:endParaRPr>
          </a:p>
          <a:p>
            <a:pPr algn="ctr" marL="635">
              <a:lnSpc>
                <a:spcPts val="1295"/>
              </a:lnSpc>
            </a:pPr>
            <a:r>
              <a:rPr dirty="0" sz="1200" spc="-5" b="1">
                <a:latin typeface="Helvetica"/>
                <a:cs typeface="Helvetica"/>
              </a:rPr>
              <a:t>Rivaroxaban</a:t>
            </a:r>
            <a:endParaRPr sz="1200">
              <a:latin typeface="Helvetica"/>
              <a:cs typeface="Helvetica"/>
            </a:endParaRPr>
          </a:p>
          <a:p>
            <a:pPr marL="167640">
              <a:lnSpc>
                <a:spcPts val="1330"/>
              </a:lnSpc>
            </a:pPr>
            <a:r>
              <a:rPr dirty="0" sz="1200" b="1">
                <a:latin typeface="Helvetica"/>
                <a:cs typeface="Helvetica"/>
              </a:rPr>
              <a:t>2.5 </a:t>
            </a:r>
            <a:r>
              <a:rPr dirty="0" sz="1200" spc="-5" b="1">
                <a:latin typeface="Helvetica"/>
                <a:cs typeface="Helvetica"/>
              </a:rPr>
              <a:t>mg</a:t>
            </a:r>
            <a:r>
              <a:rPr dirty="0" sz="1200" spc="-90" b="1">
                <a:latin typeface="Helvetica"/>
                <a:cs typeface="Helvetica"/>
              </a:rPr>
              <a:t> </a:t>
            </a:r>
            <a:r>
              <a:rPr dirty="0" sz="1200" spc="-5" b="1">
                <a:latin typeface="Helvetica"/>
                <a:cs typeface="Helvetica"/>
              </a:rPr>
              <a:t>bid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47952" y="3548760"/>
            <a:ext cx="6644005" cy="749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6564">
              <a:lnSpc>
                <a:spcPct val="100000"/>
              </a:lnSpc>
              <a:tabLst>
                <a:tab pos="3430904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days	Maximum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360</a:t>
            </a:r>
            <a:r>
              <a:rPr dirty="0" sz="1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906780">
              <a:lnSpc>
                <a:spcPct val="100000"/>
              </a:lnSpc>
            </a:pPr>
            <a:r>
              <a:rPr dirty="0" sz="1050" spc="-5" b="1">
                <a:solidFill>
                  <a:srgbClr val="FFFF00"/>
                </a:solidFill>
                <a:latin typeface="Helvetica"/>
                <a:cs typeface="Helvetica"/>
              </a:rPr>
              <a:t>PRIMARY SAFETY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ENDPOINT: </a:t>
            </a:r>
            <a:r>
              <a:rPr dirty="0" sz="1050" spc="5" b="1">
                <a:solidFill>
                  <a:srgbClr val="FFFF00"/>
                </a:solidFill>
                <a:latin typeface="Helvetica"/>
                <a:cs typeface="Helvetica"/>
              </a:rPr>
              <a:t>TIMI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non-CABG </a:t>
            </a:r>
            <a:r>
              <a:rPr dirty="0" sz="1050" spc="-5" b="1">
                <a:solidFill>
                  <a:srgbClr val="FFFF00"/>
                </a:solidFill>
                <a:latin typeface="Helvetica"/>
                <a:cs typeface="Helvetica"/>
              </a:rPr>
              <a:t>clinically significant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bleeding  EXPLORATORY</a:t>
            </a:r>
            <a:r>
              <a:rPr dirty="0" sz="1050" spc="-20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spc="-5" b="1">
                <a:solidFill>
                  <a:srgbClr val="FFFF00"/>
                </a:solidFill>
                <a:latin typeface="Helvetica"/>
                <a:cs typeface="Helvetica"/>
              </a:rPr>
              <a:t>EFFICACY</a:t>
            </a:r>
            <a:r>
              <a:rPr dirty="0" sz="1050" spc="-20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ENDPOINT:</a:t>
            </a:r>
            <a:r>
              <a:rPr dirty="0" sz="1050" spc="-45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Composite</a:t>
            </a:r>
            <a:r>
              <a:rPr dirty="0" sz="1050" spc="-40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of CV</a:t>
            </a:r>
            <a:r>
              <a:rPr dirty="0" sz="1050" spc="-30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death,</a:t>
            </a:r>
            <a:r>
              <a:rPr dirty="0" sz="1050" spc="-20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MI,</a:t>
            </a:r>
            <a:r>
              <a:rPr dirty="0" sz="1050" spc="-45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spc="-5" b="1">
                <a:solidFill>
                  <a:srgbClr val="FFFF00"/>
                </a:solidFill>
                <a:latin typeface="Helvetica"/>
                <a:cs typeface="Helvetica"/>
              </a:rPr>
              <a:t>ischemic</a:t>
            </a:r>
            <a:r>
              <a:rPr dirty="0" sz="1050" spc="-15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spc="-5" b="1">
                <a:solidFill>
                  <a:srgbClr val="FFFF00"/>
                </a:solidFill>
                <a:latin typeface="Helvetica"/>
                <a:cs typeface="Helvetica"/>
              </a:rPr>
              <a:t>stroke,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or</a:t>
            </a:r>
            <a:r>
              <a:rPr dirty="0" sz="1050" spc="-15" b="1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dirty="0" sz="1050" spc="-5" b="1">
                <a:solidFill>
                  <a:srgbClr val="FFFF00"/>
                </a:solidFill>
                <a:latin typeface="Helvetica"/>
                <a:cs typeface="Helvetica"/>
              </a:rPr>
              <a:t>stent </a:t>
            </a:r>
            <a:r>
              <a:rPr dirty="0" sz="1050" b="1">
                <a:solidFill>
                  <a:srgbClr val="FFFF00"/>
                </a:solidFill>
                <a:latin typeface="Helvetica"/>
                <a:cs typeface="Helvetica"/>
              </a:rPr>
              <a:t>thrombosis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75247" y="1690242"/>
            <a:ext cx="85725" cy="794385"/>
          </a:xfrm>
          <a:custGeom>
            <a:avLst/>
            <a:gdLst/>
            <a:ahLst/>
            <a:cxnLst/>
            <a:rect l="l" t="t" r="r" b="b"/>
            <a:pathLst>
              <a:path w="85725" h="794385">
                <a:moveTo>
                  <a:pt x="28575" y="708406"/>
                </a:moveTo>
                <a:lnTo>
                  <a:pt x="0" y="708406"/>
                </a:lnTo>
                <a:lnTo>
                  <a:pt x="42925" y="794131"/>
                </a:lnTo>
                <a:lnTo>
                  <a:pt x="78623" y="722630"/>
                </a:lnTo>
                <a:lnTo>
                  <a:pt x="28575" y="722630"/>
                </a:lnTo>
                <a:lnTo>
                  <a:pt x="28575" y="708406"/>
                </a:lnTo>
                <a:close/>
              </a:path>
              <a:path w="85725" h="794385">
                <a:moveTo>
                  <a:pt x="57150" y="0"/>
                </a:moveTo>
                <a:lnTo>
                  <a:pt x="28575" y="0"/>
                </a:lnTo>
                <a:lnTo>
                  <a:pt x="28575" y="722630"/>
                </a:lnTo>
                <a:lnTo>
                  <a:pt x="57150" y="722630"/>
                </a:lnTo>
                <a:lnTo>
                  <a:pt x="57150" y="0"/>
                </a:lnTo>
                <a:close/>
              </a:path>
              <a:path w="85725" h="794385">
                <a:moveTo>
                  <a:pt x="85725" y="708406"/>
                </a:moveTo>
                <a:lnTo>
                  <a:pt x="57150" y="708406"/>
                </a:lnTo>
                <a:lnTo>
                  <a:pt x="57150" y="722630"/>
                </a:lnTo>
                <a:lnTo>
                  <a:pt x="78623" y="722630"/>
                </a:lnTo>
                <a:lnTo>
                  <a:pt x="85725" y="708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70903" y="2471673"/>
            <a:ext cx="85725" cy="303530"/>
          </a:xfrm>
          <a:custGeom>
            <a:avLst/>
            <a:gdLst/>
            <a:ahLst/>
            <a:cxnLst/>
            <a:rect l="l" t="t" r="r" b="b"/>
            <a:pathLst>
              <a:path w="85725" h="303530">
                <a:moveTo>
                  <a:pt x="28575" y="217805"/>
                </a:moveTo>
                <a:lnTo>
                  <a:pt x="0" y="217805"/>
                </a:lnTo>
                <a:lnTo>
                  <a:pt x="42799" y="303530"/>
                </a:lnTo>
                <a:lnTo>
                  <a:pt x="78538" y="232156"/>
                </a:lnTo>
                <a:lnTo>
                  <a:pt x="28575" y="232156"/>
                </a:lnTo>
                <a:lnTo>
                  <a:pt x="28575" y="217805"/>
                </a:lnTo>
                <a:close/>
              </a:path>
              <a:path w="85725" h="303530">
                <a:moveTo>
                  <a:pt x="57150" y="0"/>
                </a:moveTo>
                <a:lnTo>
                  <a:pt x="28575" y="0"/>
                </a:lnTo>
                <a:lnTo>
                  <a:pt x="28575" y="232156"/>
                </a:lnTo>
                <a:lnTo>
                  <a:pt x="57150" y="232156"/>
                </a:lnTo>
                <a:lnTo>
                  <a:pt x="57150" y="0"/>
                </a:lnTo>
                <a:close/>
              </a:path>
              <a:path w="85725" h="303530">
                <a:moveTo>
                  <a:pt x="85725" y="217805"/>
                </a:moveTo>
                <a:lnTo>
                  <a:pt x="57150" y="217805"/>
                </a:lnTo>
                <a:lnTo>
                  <a:pt x="57150" y="232156"/>
                </a:lnTo>
                <a:lnTo>
                  <a:pt x="78538" y="232156"/>
                </a:lnTo>
                <a:lnTo>
                  <a:pt x="85725" y="217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70703" y="2471673"/>
            <a:ext cx="85725" cy="303530"/>
          </a:xfrm>
          <a:custGeom>
            <a:avLst/>
            <a:gdLst/>
            <a:ahLst/>
            <a:cxnLst/>
            <a:rect l="l" t="t" r="r" b="b"/>
            <a:pathLst>
              <a:path w="85725" h="303530">
                <a:moveTo>
                  <a:pt x="28575" y="217805"/>
                </a:moveTo>
                <a:lnTo>
                  <a:pt x="0" y="217805"/>
                </a:lnTo>
                <a:lnTo>
                  <a:pt x="42799" y="303530"/>
                </a:lnTo>
                <a:lnTo>
                  <a:pt x="78538" y="232156"/>
                </a:lnTo>
                <a:lnTo>
                  <a:pt x="28575" y="232156"/>
                </a:lnTo>
                <a:lnTo>
                  <a:pt x="28575" y="217805"/>
                </a:lnTo>
                <a:close/>
              </a:path>
              <a:path w="85725" h="303530">
                <a:moveTo>
                  <a:pt x="57150" y="0"/>
                </a:moveTo>
                <a:lnTo>
                  <a:pt x="28575" y="0"/>
                </a:lnTo>
                <a:lnTo>
                  <a:pt x="28575" y="232156"/>
                </a:lnTo>
                <a:lnTo>
                  <a:pt x="57150" y="232156"/>
                </a:lnTo>
                <a:lnTo>
                  <a:pt x="57150" y="0"/>
                </a:lnTo>
                <a:close/>
              </a:path>
              <a:path w="85725" h="303530">
                <a:moveTo>
                  <a:pt x="85725" y="217805"/>
                </a:moveTo>
                <a:lnTo>
                  <a:pt x="57150" y="217805"/>
                </a:lnTo>
                <a:lnTo>
                  <a:pt x="57150" y="232156"/>
                </a:lnTo>
                <a:lnTo>
                  <a:pt x="78538" y="232156"/>
                </a:lnTo>
                <a:lnTo>
                  <a:pt x="85725" y="217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13502" y="2484882"/>
            <a:ext cx="1600200" cy="1270"/>
          </a:xfrm>
          <a:custGeom>
            <a:avLst/>
            <a:gdLst/>
            <a:ahLst/>
            <a:cxnLst/>
            <a:rect l="l" t="t" r="r" b="b"/>
            <a:pathLst>
              <a:path w="1600200" h="1269">
                <a:moveTo>
                  <a:pt x="1600200" y="1143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32246" y="2315591"/>
            <a:ext cx="363220" cy="325120"/>
          </a:xfrm>
          <a:custGeom>
            <a:avLst/>
            <a:gdLst/>
            <a:ahLst/>
            <a:cxnLst/>
            <a:rect l="l" t="t" r="r" b="b"/>
            <a:pathLst>
              <a:path w="363220" h="325119">
                <a:moveTo>
                  <a:pt x="181355" y="0"/>
                </a:moveTo>
                <a:lnTo>
                  <a:pt x="133173" y="5796"/>
                </a:lnTo>
                <a:lnTo>
                  <a:pt x="89859" y="22154"/>
                </a:lnTo>
                <a:lnTo>
                  <a:pt x="53149" y="47529"/>
                </a:lnTo>
                <a:lnTo>
                  <a:pt x="24779" y="80376"/>
                </a:lnTo>
                <a:lnTo>
                  <a:pt x="6484" y="119150"/>
                </a:lnTo>
                <a:lnTo>
                  <a:pt x="0" y="162306"/>
                </a:lnTo>
                <a:lnTo>
                  <a:pt x="6484" y="205461"/>
                </a:lnTo>
                <a:lnTo>
                  <a:pt x="24779" y="244235"/>
                </a:lnTo>
                <a:lnTo>
                  <a:pt x="53149" y="277082"/>
                </a:lnTo>
                <a:lnTo>
                  <a:pt x="89859" y="302457"/>
                </a:lnTo>
                <a:lnTo>
                  <a:pt x="133173" y="318815"/>
                </a:lnTo>
                <a:lnTo>
                  <a:pt x="181355" y="324611"/>
                </a:lnTo>
                <a:lnTo>
                  <a:pt x="229582" y="318815"/>
                </a:lnTo>
                <a:lnTo>
                  <a:pt x="272908" y="302457"/>
                </a:lnTo>
                <a:lnTo>
                  <a:pt x="309610" y="277082"/>
                </a:lnTo>
                <a:lnTo>
                  <a:pt x="337961" y="244235"/>
                </a:lnTo>
                <a:lnTo>
                  <a:pt x="356236" y="205461"/>
                </a:lnTo>
                <a:lnTo>
                  <a:pt x="362712" y="162306"/>
                </a:lnTo>
                <a:lnTo>
                  <a:pt x="356236" y="119150"/>
                </a:lnTo>
                <a:lnTo>
                  <a:pt x="337961" y="80376"/>
                </a:lnTo>
                <a:lnTo>
                  <a:pt x="309610" y="47529"/>
                </a:lnTo>
                <a:lnTo>
                  <a:pt x="272908" y="22154"/>
                </a:lnTo>
                <a:lnTo>
                  <a:pt x="229582" y="5796"/>
                </a:lnTo>
                <a:lnTo>
                  <a:pt x="181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160770" y="2407030"/>
            <a:ext cx="10795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FF0000"/>
                </a:solidFill>
                <a:latin typeface="Helvetica"/>
                <a:cs typeface="Helvetica"/>
              </a:rPr>
              <a:t>R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55464" y="2624620"/>
            <a:ext cx="1111885" cy="84963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30"/>
              </a:lnSpc>
            </a:pPr>
            <a:r>
              <a:rPr dirty="0" sz="1200" spc="-5" b="1">
                <a:latin typeface="Helvetica"/>
                <a:cs typeface="Helvetica"/>
              </a:rPr>
              <a:t>Ticagrelor</a:t>
            </a:r>
            <a:endParaRPr sz="1200">
              <a:latin typeface="Helvetica"/>
              <a:cs typeface="Helvetica"/>
            </a:endParaRPr>
          </a:p>
          <a:p>
            <a:pPr algn="ctr">
              <a:lnSpc>
                <a:spcPts val="1295"/>
              </a:lnSpc>
            </a:pPr>
            <a:r>
              <a:rPr dirty="0" sz="1200" b="1">
                <a:latin typeface="Helvetica"/>
                <a:cs typeface="Helvetica"/>
              </a:rPr>
              <a:t>90 </a:t>
            </a:r>
            <a:r>
              <a:rPr dirty="0" sz="1200" spc="-5" b="1">
                <a:latin typeface="Helvetica"/>
                <a:cs typeface="Helvetica"/>
              </a:rPr>
              <a:t>mg</a:t>
            </a:r>
            <a:r>
              <a:rPr dirty="0" sz="1200" spc="-90" b="1">
                <a:latin typeface="Helvetica"/>
                <a:cs typeface="Helvetica"/>
              </a:rPr>
              <a:t> </a:t>
            </a:r>
            <a:r>
              <a:rPr dirty="0" sz="1200" spc="-5" b="1">
                <a:latin typeface="Helvetica"/>
                <a:cs typeface="Helvetica"/>
              </a:rPr>
              <a:t>bid</a:t>
            </a:r>
            <a:endParaRPr sz="1200">
              <a:latin typeface="Helvetica"/>
              <a:cs typeface="Helvetica"/>
            </a:endParaRPr>
          </a:p>
          <a:p>
            <a:pPr algn="ctr" marL="388620" marR="367665" indent="-10795">
              <a:lnSpc>
                <a:spcPts val="1150"/>
              </a:lnSpc>
              <a:spcBef>
                <a:spcPts val="135"/>
              </a:spcBef>
            </a:pPr>
            <a:r>
              <a:rPr dirty="0" sz="1200" b="1">
                <a:latin typeface="Helvetica"/>
                <a:cs typeface="Helvetica"/>
              </a:rPr>
              <a:t>+   </a:t>
            </a:r>
            <a:r>
              <a:rPr dirty="0" sz="1200" spc="-10" b="1">
                <a:latin typeface="Helvetica"/>
                <a:cs typeface="Helvetica"/>
              </a:rPr>
              <a:t>ASA</a:t>
            </a:r>
            <a:endParaRPr sz="1200">
              <a:latin typeface="Helvetica"/>
              <a:cs typeface="Helvetica"/>
            </a:endParaRPr>
          </a:p>
          <a:p>
            <a:pPr algn="ctr" marL="1905">
              <a:lnSpc>
                <a:spcPts val="1385"/>
              </a:lnSpc>
              <a:spcBef>
                <a:spcPts val="10"/>
              </a:spcBef>
            </a:pPr>
            <a:r>
              <a:rPr dirty="0" sz="1200" b="1">
                <a:latin typeface="Helvetica"/>
                <a:cs typeface="Helvetica"/>
              </a:rPr>
              <a:t>100 </a:t>
            </a:r>
            <a:r>
              <a:rPr dirty="0" sz="1200" spc="-5" b="1">
                <a:latin typeface="Helvetica"/>
                <a:cs typeface="Helvetica"/>
              </a:rPr>
              <a:t>mg</a:t>
            </a:r>
            <a:r>
              <a:rPr dirty="0" sz="1200" spc="-105" b="1">
                <a:latin typeface="Helvetica"/>
                <a:cs typeface="Helvetica"/>
              </a:rPr>
              <a:t> </a:t>
            </a:r>
            <a:r>
              <a:rPr dirty="0" sz="1200" spc="-5" b="1">
                <a:latin typeface="Helvetica"/>
                <a:cs typeface="Helvetica"/>
              </a:rPr>
              <a:t>qd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54775" y="2626118"/>
            <a:ext cx="1122045" cy="852805"/>
          </a:xfrm>
          <a:prstGeom prst="rect">
            <a:avLst/>
          </a:prstGeom>
          <a:solidFill>
            <a:srgbClr val="FFFFFF"/>
          </a:solidFill>
          <a:ln w="28575">
            <a:solidFill>
              <a:srgbClr val="3478C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40"/>
              </a:lnSpc>
            </a:pPr>
            <a:r>
              <a:rPr dirty="0" sz="1200" spc="-5" b="1">
                <a:latin typeface="Helvetica"/>
                <a:cs typeface="Helvetica"/>
              </a:rPr>
              <a:t>Ticagrelor</a:t>
            </a:r>
            <a:endParaRPr sz="1200">
              <a:latin typeface="Helvetica"/>
              <a:cs typeface="Helvetica"/>
            </a:endParaRPr>
          </a:p>
          <a:p>
            <a:pPr algn="ctr">
              <a:lnSpc>
                <a:spcPts val="1295"/>
              </a:lnSpc>
            </a:pPr>
            <a:r>
              <a:rPr dirty="0" sz="1200" b="1">
                <a:latin typeface="Helvetica"/>
                <a:cs typeface="Helvetica"/>
              </a:rPr>
              <a:t>90 </a:t>
            </a:r>
            <a:r>
              <a:rPr dirty="0" sz="1200" spc="-5" b="1">
                <a:latin typeface="Helvetica"/>
                <a:cs typeface="Helvetica"/>
              </a:rPr>
              <a:t>mg</a:t>
            </a:r>
            <a:r>
              <a:rPr dirty="0" sz="1200" spc="-90" b="1">
                <a:latin typeface="Helvetica"/>
                <a:cs typeface="Helvetica"/>
              </a:rPr>
              <a:t> </a:t>
            </a:r>
            <a:r>
              <a:rPr dirty="0" sz="1200" spc="-5" b="1">
                <a:latin typeface="Helvetica"/>
                <a:cs typeface="Helvetica"/>
              </a:rPr>
              <a:t>bid</a:t>
            </a:r>
            <a:endParaRPr sz="1200">
              <a:latin typeface="Helvetica"/>
              <a:cs typeface="Helvetica"/>
            </a:endParaRPr>
          </a:p>
          <a:p>
            <a:pPr algn="ctr" marL="2540">
              <a:lnSpc>
                <a:spcPts val="1225"/>
              </a:lnSpc>
            </a:pPr>
            <a:r>
              <a:rPr dirty="0" sz="1200" b="1">
                <a:latin typeface="Helvetica"/>
                <a:cs typeface="Helvetica"/>
              </a:rPr>
              <a:t>+</a:t>
            </a:r>
            <a:endParaRPr sz="1200">
              <a:latin typeface="Helvetica"/>
              <a:cs typeface="Helvetica"/>
            </a:endParaRPr>
          </a:p>
          <a:p>
            <a:pPr algn="ctr" marL="1905">
              <a:lnSpc>
                <a:spcPts val="1295"/>
              </a:lnSpc>
            </a:pPr>
            <a:r>
              <a:rPr dirty="0" sz="1200" spc="-5" b="1">
                <a:latin typeface="Helvetica"/>
                <a:cs typeface="Helvetica"/>
              </a:rPr>
              <a:t>Rivaroxaban</a:t>
            </a:r>
            <a:endParaRPr sz="1200">
              <a:latin typeface="Helvetica"/>
              <a:cs typeface="Helvetica"/>
            </a:endParaRPr>
          </a:p>
          <a:p>
            <a:pPr marL="169545">
              <a:lnSpc>
                <a:spcPts val="1330"/>
              </a:lnSpc>
            </a:pPr>
            <a:r>
              <a:rPr dirty="0" sz="1200" b="1">
                <a:latin typeface="Helvetica"/>
                <a:cs typeface="Helvetica"/>
              </a:rPr>
              <a:t>2.5 </a:t>
            </a:r>
            <a:r>
              <a:rPr dirty="0" sz="1200" spc="-5" b="1">
                <a:latin typeface="Helvetica"/>
                <a:cs typeface="Helvetica"/>
              </a:rPr>
              <a:t>mg</a:t>
            </a:r>
            <a:r>
              <a:rPr dirty="0" sz="1200" spc="-90" b="1">
                <a:latin typeface="Helvetica"/>
                <a:cs typeface="Helvetica"/>
              </a:rPr>
              <a:t> </a:t>
            </a:r>
            <a:r>
              <a:rPr dirty="0" sz="1200" spc="-5" b="1">
                <a:latin typeface="Helvetica"/>
                <a:cs typeface="Helvetica"/>
              </a:rPr>
              <a:t>bid</a:t>
            </a:r>
            <a:endParaRPr sz="1200">
              <a:latin typeface="Helvetica"/>
              <a:cs typeface="Helvetic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67452" y="1798967"/>
            <a:ext cx="1920239" cy="406400"/>
          </a:xfrm>
          <a:prstGeom prst="rect">
            <a:avLst/>
          </a:prstGeom>
          <a:solidFill>
            <a:srgbClr val="58B724"/>
          </a:solidFill>
          <a:ln w="9525">
            <a:solidFill>
              <a:srgbClr val="FFFFFF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643890" marR="202565" indent="-431800">
              <a:lnSpc>
                <a:spcPct val="100000"/>
              </a:lnSpc>
              <a:spcBef>
                <a:spcPts val="75"/>
              </a:spcBef>
            </a:pPr>
            <a:r>
              <a:rPr dirty="0" sz="1200" spc="-5" b="1">
                <a:solidFill>
                  <a:srgbClr val="FFFFFF"/>
                </a:solidFill>
                <a:latin typeface="Helvetica"/>
                <a:cs typeface="Helvetica"/>
              </a:rPr>
              <a:t>Ticagrelor </a:t>
            </a:r>
            <a:r>
              <a:rPr dirty="0" sz="1200" b="1">
                <a:solidFill>
                  <a:srgbClr val="FFFFFF"/>
                </a:solidFill>
                <a:latin typeface="Helvetica"/>
                <a:cs typeface="Helvetica"/>
              </a:rPr>
              <a:t>90 </a:t>
            </a:r>
            <a:r>
              <a:rPr dirty="0" sz="1200" spc="-5" b="1">
                <a:solidFill>
                  <a:srgbClr val="FFFFFF"/>
                </a:solidFill>
                <a:latin typeface="Helvetica"/>
                <a:cs typeface="Helvetica"/>
              </a:rPr>
              <a:t>mg bid  (n=1500)</a:t>
            </a:r>
            <a:endParaRPr sz="12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1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2017-03-20T11:50:56Z</dcterms:created>
  <dcterms:modified xsi:type="dcterms:W3CDTF">2017-03-20T11:50:56Z</dcterms:modified>
</cp:coreProperties>
</file>