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6" r:id="rId2"/>
    <p:sldId id="425" r:id="rId3"/>
    <p:sldId id="1479" r:id="rId4"/>
    <p:sldId id="1429" r:id="rId5"/>
    <p:sldId id="1414" r:id="rId6"/>
    <p:sldId id="1494" r:id="rId7"/>
    <p:sldId id="1478" r:id="rId8"/>
    <p:sldId id="1496" r:id="rId9"/>
    <p:sldId id="1489" r:id="rId10"/>
    <p:sldId id="1481" r:id="rId11"/>
    <p:sldId id="1492" r:id="rId12"/>
    <p:sldId id="1493" r:id="rId13"/>
    <p:sldId id="1487" r:id="rId14"/>
    <p:sldId id="1480" r:id="rId15"/>
    <p:sldId id="1482" r:id="rId16"/>
    <p:sldId id="1491" r:id="rId17"/>
    <p:sldId id="1483" r:id="rId18"/>
    <p:sldId id="1485" r:id="rId19"/>
    <p:sldId id="1484" r:id="rId20"/>
    <p:sldId id="269" r:id="rId21"/>
    <p:sldId id="1495" r:id="rId22"/>
  </p:sldIdLst>
  <p:sldSz cx="9144000" cy="5143500" type="screen16x9"/>
  <p:notesSz cx="7086600" cy="93726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3FB"/>
    <a:srgbClr val="4A5F6F"/>
    <a:srgbClr val="011D32"/>
    <a:srgbClr val="1D384C"/>
    <a:srgbClr val="002E4B"/>
    <a:srgbClr val="FEB91A"/>
    <a:srgbClr val="203864"/>
    <a:srgbClr val="002060"/>
    <a:srgbClr val="009999"/>
    <a:srgbClr val="31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0127" autoAdjust="0"/>
  </p:normalViewPr>
  <p:slideViewPr>
    <p:cSldViewPr snapToGrid="0">
      <p:cViewPr varScale="1">
        <p:scale>
          <a:sx n="78" d="100"/>
          <a:sy n="78" d="100"/>
        </p:scale>
        <p:origin x="600" y="168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eroFS\Restenose\Ballonbeschichtung\Klinische%20Studie\Sirolimus%20DCB\SCB%20de%20novo%20Malaysia\QCA\Datenbank\Figure%20LLL%20DCB%20de%20novo%20MY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eroFS\Restenose\Ballonbeschichtung\Klinische%20Studie\Sirolimus%20DCB\SCB%20de%20novo%20Malaysia\QCA\Datenbank\Figure%20MLD%20DCB%20de%20novo%20MY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eroFS\Restenose\Ballonbeschichtung\Klinische%20Studie\Sirolimus%20DCB\SCB%20de%20novo%20Malaysia\QCA\Datenbank\Figure%20MLD%20DCB%20de%20novo%20M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8170941157793"/>
          <c:y val="0.0229837037174218"/>
          <c:w val="0.896875"/>
          <c:h val="0.858585858585859"/>
        </c:manualLayout>
      </c:layout>
      <c:scatterChart>
        <c:scatterStyle val="lineMarker"/>
        <c:varyColors val="0"/>
        <c:ser>
          <c:idx val="0"/>
          <c:order val="0"/>
          <c:tx>
            <c:v>PCB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'Rohdaten LLL'!$A$2:$A$67</c:f>
              <c:numCache>
                <c:formatCode>General</c:formatCode>
                <c:ptCount val="66"/>
                <c:pt idx="0">
                  <c:v>-0.55</c:v>
                </c:pt>
                <c:pt idx="1">
                  <c:v>-0.48</c:v>
                </c:pt>
                <c:pt idx="2">
                  <c:v>-0.43</c:v>
                </c:pt>
                <c:pt idx="3">
                  <c:v>-0.17</c:v>
                </c:pt>
                <c:pt idx="4">
                  <c:v>-0.15</c:v>
                </c:pt>
                <c:pt idx="5">
                  <c:v>-0.15</c:v>
                </c:pt>
                <c:pt idx="6">
                  <c:v>-0.15</c:v>
                </c:pt>
                <c:pt idx="7">
                  <c:v>-0.14</c:v>
                </c:pt>
                <c:pt idx="8">
                  <c:v>-0.13</c:v>
                </c:pt>
                <c:pt idx="9">
                  <c:v>-0.13</c:v>
                </c:pt>
                <c:pt idx="10">
                  <c:v>-0.12</c:v>
                </c:pt>
                <c:pt idx="11">
                  <c:v>-0.12</c:v>
                </c:pt>
                <c:pt idx="12">
                  <c:v>-0.12</c:v>
                </c:pt>
                <c:pt idx="13">
                  <c:v>-0.11</c:v>
                </c:pt>
                <c:pt idx="14">
                  <c:v>-0.0699999999999999</c:v>
                </c:pt>
                <c:pt idx="15">
                  <c:v>-0.0600000000000001</c:v>
                </c:pt>
                <c:pt idx="16">
                  <c:v>-0.05</c:v>
                </c:pt>
                <c:pt idx="17">
                  <c:v>-0.04</c:v>
                </c:pt>
                <c:pt idx="18">
                  <c:v>-0.04</c:v>
                </c:pt>
                <c:pt idx="19">
                  <c:v>-0.0199999999999996</c:v>
                </c:pt>
                <c:pt idx="20">
                  <c:v>0.01</c:v>
                </c:pt>
                <c:pt idx="21">
                  <c:v>0.02</c:v>
                </c:pt>
                <c:pt idx="22">
                  <c:v>0.04</c:v>
                </c:pt>
                <c:pt idx="23">
                  <c:v>0.0900000000000001</c:v>
                </c:pt>
                <c:pt idx="24">
                  <c:v>0.11</c:v>
                </c:pt>
                <c:pt idx="25">
                  <c:v>0.16</c:v>
                </c:pt>
                <c:pt idx="26">
                  <c:v>0.22</c:v>
                </c:pt>
                <c:pt idx="27">
                  <c:v>0.22</c:v>
                </c:pt>
                <c:pt idx="28">
                  <c:v>0.3</c:v>
                </c:pt>
                <c:pt idx="29">
                  <c:v>0.33</c:v>
                </c:pt>
                <c:pt idx="30">
                  <c:v>0.36</c:v>
                </c:pt>
                <c:pt idx="31">
                  <c:v>0.49</c:v>
                </c:pt>
                <c:pt idx="32">
                  <c:v>0.65</c:v>
                </c:pt>
                <c:pt idx="33">
                  <c:v>1.01</c:v>
                </c:pt>
              </c:numCache>
            </c:numRef>
          </c:xVal>
          <c:yVal>
            <c:numRef>
              <c:f>'Rohdaten LLL'!$B$2:$B$67</c:f>
              <c:numCache>
                <c:formatCode>0.00%</c:formatCode>
                <c:ptCount val="66"/>
                <c:pt idx="0">
                  <c:v>0.0294117647058823</c:v>
                </c:pt>
                <c:pt idx="1">
                  <c:v>0.0588235294117647</c:v>
                </c:pt>
                <c:pt idx="2">
                  <c:v>0.0882352941176471</c:v>
                </c:pt>
                <c:pt idx="3">
                  <c:v>0.117647058823529</c:v>
                </c:pt>
                <c:pt idx="4">
                  <c:v>0.147058823529412</c:v>
                </c:pt>
                <c:pt idx="5">
                  <c:v>0.176470588235294</c:v>
                </c:pt>
                <c:pt idx="6">
                  <c:v>0.205882352941176</c:v>
                </c:pt>
                <c:pt idx="7">
                  <c:v>0.235294117647059</c:v>
                </c:pt>
                <c:pt idx="8">
                  <c:v>0.264705882352941</c:v>
                </c:pt>
                <c:pt idx="9">
                  <c:v>0.294117647058824</c:v>
                </c:pt>
                <c:pt idx="10">
                  <c:v>0.323529411764706</c:v>
                </c:pt>
                <c:pt idx="11">
                  <c:v>0.352941176470588</c:v>
                </c:pt>
                <c:pt idx="12">
                  <c:v>0.382352941176471</c:v>
                </c:pt>
                <c:pt idx="13">
                  <c:v>0.411764705882353</c:v>
                </c:pt>
                <c:pt idx="14">
                  <c:v>0.441176470588235</c:v>
                </c:pt>
                <c:pt idx="15">
                  <c:v>0.470588235294118</c:v>
                </c:pt>
                <c:pt idx="16">
                  <c:v>0.5</c:v>
                </c:pt>
                <c:pt idx="17">
                  <c:v>0.529411764705882</c:v>
                </c:pt>
                <c:pt idx="18">
                  <c:v>0.558823529411765</c:v>
                </c:pt>
                <c:pt idx="19">
                  <c:v>0.588235294117647</c:v>
                </c:pt>
                <c:pt idx="20">
                  <c:v>0.61764705882353</c:v>
                </c:pt>
                <c:pt idx="21">
                  <c:v>0.647058823529412</c:v>
                </c:pt>
                <c:pt idx="22">
                  <c:v>0.676470588235294</c:v>
                </c:pt>
                <c:pt idx="23">
                  <c:v>0.705882352941177</c:v>
                </c:pt>
                <c:pt idx="24">
                  <c:v>0.735294117647059</c:v>
                </c:pt>
                <c:pt idx="25">
                  <c:v>0.764705882352941</c:v>
                </c:pt>
                <c:pt idx="26">
                  <c:v>0.794117647058824</c:v>
                </c:pt>
                <c:pt idx="27">
                  <c:v>0.823529411764706</c:v>
                </c:pt>
                <c:pt idx="28">
                  <c:v>0.852941176470589</c:v>
                </c:pt>
                <c:pt idx="29">
                  <c:v>0.882352941176471</c:v>
                </c:pt>
                <c:pt idx="30">
                  <c:v>0.911764705882353</c:v>
                </c:pt>
                <c:pt idx="31">
                  <c:v>0.941176470588235</c:v>
                </c:pt>
                <c:pt idx="32">
                  <c:v>0.970588235294118</c:v>
                </c:pt>
                <c:pt idx="33">
                  <c:v>1.0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0B-9C4C-A0A4-2F3ACF02072F}"/>
            </c:ext>
          </c:extLst>
        </c:ser>
        <c:ser>
          <c:idx val="1"/>
          <c:order val="1"/>
          <c:tx>
            <c:v>SCB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'Rohdaten LLL'!$C$2:$C$66</c:f>
              <c:numCache>
                <c:formatCode>General</c:formatCode>
                <c:ptCount val="65"/>
                <c:pt idx="0">
                  <c:v>-0.51</c:v>
                </c:pt>
                <c:pt idx="1">
                  <c:v>-0.45</c:v>
                </c:pt>
                <c:pt idx="2">
                  <c:v>-0.36</c:v>
                </c:pt>
                <c:pt idx="3">
                  <c:v>-0.35</c:v>
                </c:pt>
                <c:pt idx="4">
                  <c:v>-0.29</c:v>
                </c:pt>
                <c:pt idx="5">
                  <c:v>-0.29</c:v>
                </c:pt>
                <c:pt idx="6">
                  <c:v>-0.26</c:v>
                </c:pt>
                <c:pt idx="7">
                  <c:v>-0.2</c:v>
                </c:pt>
                <c:pt idx="8">
                  <c:v>-0.18</c:v>
                </c:pt>
                <c:pt idx="9">
                  <c:v>-0.0999999999999999</c:v>
                </c:pt>
                <c:pt idx="10">
                  <c:v>-0.0499999999999998</c:v>
                </c:pt>
                <c:pt idx="11">
                  <c:v>-0.03</c:v>
                </c:pt>
                <c:pt idx="12">
                  <c:v>0.0</c:v>
                </c:pt>
                <c:pt idx="13">
                  <c:v>0.00999999999999979</c:v>
                </c:pt>
                <c:pt idx="14">
                  <c:v>0.02</c:v>
                </c:pt>
                <c:pt idx="15">
                  <c:v>0.03</c:v>
                </c:pt>
                <c:pt idx="16">
                  <c:v>0.0699999999999999</c:v>
                </c:pt>
                <c:pt idx="17">
                  <c:v>0.0699999999999999</c:v>
                </c:pt>
                <c:pt idx="18">
                  <c:v>0.0700000000000003</c:v>
                </c:pt>
                <c:pt idx="19">
                  <c:v>0.1</c:v>
                </c:pt>
                <c:pt idx="20">
                  <c:v>0.11</c:v>
                </c:pt>
                <c:pt idx="21">
                  <c:v>0.13</c:v>
                </c:pt>
                <c:pt idx="22">
                  <c:v>0.17</c:v>
                </c:pt>
                <c:pt idx="23">
                  <c:v>0.22</c:v>
                </c:pt>
                <c:pt idx="24">
                  <c:v>0.22</c:v>
                </c:pt>
                <c:pt idx="25">
                  <c:v>0.32</c:v>
                </c:pt>
                <c:pt idx="26">
                  <c:v>0.35</c:v>
                </c:pt>
                <c:pt idx="27">
                  <c:v>0.36</c:v>
                </c:pt>
                <c:pt idx="28">
                  <c:v>0.36</c:v>
                </c:pt>
                <c:pt idx="29">
                  <c:v>0.41</c:v>
                </c:pt>
                <c:pt idx="30">
                  <c:v>0.48</c:v>
                </c:pt>
                <c:pt idx="31">
                  <c:v>0.52</c:v>
                </c:pt>
                <c:pt idx="32">
                  <c:v>0.55</c:v>
                </c:pt>
                <c:pt idx="33">
                  <c:v>0.55</c:v>
                </c:pt>
                <c:pt idx="34">
                  <c:v>0.6</c:v>
                </c:pt>
                <c:pt idx="35">
                  <c:v>0.63</c:v>
                </c:pt>
                <c:pt idx="36">
                  <c:v>0.72</c:v>
                </c:pt>
              </c:numCache>
            </c:numRef>
          </c:xVal>
          <c:yVal>
            <c:numRef>
              <c:f>'Rohdaten LLL'!$D$2:$D$66</c:f>
              <c:numCache>
                <c:formatCode>0.00%</c:formatCode>
                <c:ptCount val="65"/>
                <c:pt idx="0">
                  <c:v>0.027027027027027</c:v>
                </c:pt>
                <c:pt idx="1">
                  <c:v>0.0540540540540541</c:v>
                </c:pt>
                <c:pt idx="2">
                  <c:v>0.0810810810810811</c:v>
                </c:pt>
                <c:pt idx="3">
                  <c:v>0.108108108108108</c:v>
                </c:pt>
                <c:pt idx="4">
                  <c:v>0.135135135135135</c:v>
                </c:pt>
                <c:pt idx="5">
                  <c:v>0.162162162162162</c:v>
                </c:pt>
                <c:pt idx="6">
                  <c:v>0.189189189189189</c:v>
                </c:pt>
                <c:pt idx="7">
                  <c:v>0.216216216216216</c:v>
                </c:pt>
                <c:pt idx="8">
                  <c:v>0.243243243243243</c:v>
                </c:pt>
                <c:pt idx="9">
                  <c:v>0.27027027027027</c:v>
                </c:pt>
                <c:pt idx="10">
                  <c:v>0.297297297297297</c:v>
                </c:pt>
                <c:pt idx="11">
                  <c:v>0.324324324324324</c:v>
                </c:pt>
                <c:pt idx="12">
                  <c:v>0.351351351351351</c:v>
                </c:pt>
                <c:pt idx="13">
                  <c:v>0.378378378378378</c:v>
                </c:pt>
                <c:pt idx="14">
                  <c:v>0.405405405405405</c:v>
                </c:pt>
                <c:pt idx="15">
                  <c:v>0.432432432432432</c:v>
                </c:pt>
                <c:pt idx="16">
                  <c:v>0.459459459459459</c:v>
                </c:pt>
                <c:pt idx="17">
                  <c:v>0.486486486486487</c:v>
                </c:pt>
                <c:pt idx="18">
                  <c:v>0.513513513513514</c:v>
                </c:pt>
                <c:pt idx="19">
                  <c:v>0.540540540540541</c:v>
                </c:pt>
                <c:pt idx="20">
                  <c:v>0.567567567567567</c:v>
                </c:pt>
                <c:pt idx="21">
                  <c:v>0.594594594594595</c:v>
                </c:pt>
                <c:pt idx="22">
                  <c:v>0.621621621621622</c:v>
                </c:pt>
                <c:pt idx="23">
                  <c:v>0.648648648648649</c:v>
                </c:pt>
                <c:pt idx="24">
                  <c:v>0.675675675675676</c:v>
                </c:pt>
                <c:pt idx="25">
                  <c:v>0.702702702702702</c:v>
                </c:pt>
                <c:pt idx="26">
                  <c:v>0.729729729729729</c:v>
                </c:pt>
                <c:pt idx="27">
                  <c:v>0.756756756756756</c:v>
                </c:pt>
                <c:pt idx="28">
                  <c:v>0.783783783783783</c:v>
                </c:pt>
                <c:pt idx="29">
                  <c:v>0.81081081081081</c:v>
                </c:pt>
                <c:pt idx="30">
                  <c:v>0.837837837837837</c:v>
                </c:pt>
                <c:pt idx="31">
                  <c:v>0.864864864864864</c:v>
                </c:pt>
                <c:pt idx="32">
                  <c:v>0.891891891891891</c:v>
                </c:pt>
                <c:pt idx="33">
                  <c:v>0.918918918918918</c:v>
                </c:pt>
                <c:pt idx="34">
                  <c:v>0.945945945945945</c:v>
                </c:pt>
                <c:pt idx="35">
                  <c:v>0.972972972972972</c:v>
                </c:pt>
                <c:pt idx="36">
                  <c:v>0.999999999999999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0B-9C4C-A0A4-2F3ACF020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3955328"/>
        <c:axId val="-1713952784"/>
      </c:scatterChart>
      <c:valAx>
        <c:axId val="-1713955328"/>
        <c:scaling>
          <c:orientation val="minMax"/>
          <c:max val="2.0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de-DE"/>
                  <a:t>Late</a:t>
                </a:r>
                <a:r>
                  <a:rPr lang="de-DE" baseline="0"/>
                  <a:t> lumen loss in-segment </a:t>
                </a:r>
                <a:r>
                  <a:rPr lang="de-DE"/>
                  <a:t>[mm]</a:t>
                </a:r>
              </a:p>
            </c:rich>
          </c:tx>
          <c:layout>
            <c:manualLayout>
              <c:xMode val="edge"/>
              <c:yMode val="edge"/>
              <c:x val="0.363903078172234"/>
              <c:y val="0.94189256060824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3952784"/>
        <c:crosses val="autoZero"/>
        <c:crossBetween val="midCat"/>
      </c:valAx>
      <c:valAx>
        <c:axId val="-1713952784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713955328"/>
        <c:crossesAt val="-1.5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935198689052"/>
          <c:y val="0.651604581940585"/>
          <c:w val="0.33091888999312"/>
          <c:h val="0.094649992023772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6271145718436"/>
          <c:y val="0.0168426256135024"/>
          <c:w val="0.896875"/>
          <c:h val="0.858585858585859"/>
        </c:manualLayout>
      </c:layout>
      <c:scatterChart>
        <c:scatterStyle val="lineMarker"/>
        <c:varyColors val="0"/>
        <c:ser>
          <c:idx val="0"/>
          <c:order val="0"/>
          <c:tx>
            <c:v>PCB pre PCI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'Rohdaten MLD'!$A$2:$A$67</c:f>
              <c:numCache>
                <c:formatCode>General</c:formatCode>
                <c:ptCount val="66"/>
                <c:pt idx="0">
                  <c:v>0.17</c:v>
                </c:pt>
                <c:pt idx="1">
                  <c:v>0.39</c:v>
                </c:pt>
                <c:pt idx="2">
                  <c:v>0.44</c:v>
                </c:pt>
                <c:pt idx="3">
                  <c:v>0.45</c:v>
                </c:pt>
                <c:pt idx="4">
                  <c:v>0.47</c:v>
                </c:pt>
                <c:pt idx="5">
                  <c:v>0.53</c:v>
                </c:pt>
                <c:pt idx="6">
                  <c:v>0.61</c:v>
                </c:pt>
                <c:pt idx="7">
                  <c:v>0.62</c:v>
                </c:pt>
                <c:pt idx="8">
                  <c:v>0.64</c:v>
                </c:pt>
                <c:pt idx="9">
                  <c:v>0.65</c:v>
                </c:pt>
                <c:pt idx="10">
                  <c:v>0.66</c:v>
                </c:pt>
                <c:pt idx="11">
                  <c:v>0.66</c:v>
                </c:pt>
                <c:pt idx="12">
                  <c:v>0.72</c:v>
                </c:pt>
                <c:pt idx="13">
                  <c:v>0.77</c:v>
                </c:pt>
                <c:pt idx="14">
                  <c:v>0.79</c:v>
                </c:pt>
                <c:pt idx="15">
                  <c:v>0.79</c:v>
                </c:pt>
                <c:pt idx="16">
                  <c:v>0.8</c:v>
                </c:pt>
                <c:pt idx="17">
                  <c:v>0.84</c:v>
                </c:pt>
                <c:pt idx="18">
                  <c:v>0.85</c:v>
                </c:pt>
                <c:pt idx="19">
                  <c:v>0.88</c:v>
                </c:pt>
                <c:pt idx="20">
                  <c:v>0.96</c:v>
                </c:pt>
                <c:pt idx="21">
                  <c:v>0.98</c:v>
                </c:pt>
                <c:pt idx="22">
                  <c:v>0.99</c:v>
                </c:pt>
                <c:pt idx="23">
                  <c:v>1.01</c:v>
                </c:pt>
                <c:pt idx="24">
                  <c:v>1.07</c:v>
                </c:pt>
                <c:pt idx="25">
                  <c:v>1.11</c:v>
                </c:pt>
                <c:pt idx="26">
                  <c:v>1.11</c:v>
                </c:pt>
                <c:pt idx="27">
                  <c:v>1.2</c:v>
                </c:pt>
                <c:pt idx="28">
                  <c:v>1.23</c:v>
                </c:pt>
                <c:pt idx="29">
                  <c:v>1.33</c:v>
                </c:pt>
                <c:pt idx="30">
                  <c:v>1.38</c:v>
                </c:pt>
                <c:pt idx="31">
                  <c:v>1.47</c:v>
                </c:pt>
                <c:pt idx="32">
                  <c:v>1.63</c:v>
                </c:pt>
                <c:pt idx="33">
                  <c:v>1.71</c:v>
                </c:pt>
                <c:pt idx="34">
                  <c:v>1.73</c:v>
                </c:pt>
              </c:numCache>
            </c:numRef>
          </c:xVal>
          <c:yVal>
            <c:numRef>
              <c:f>'Rohdaten MLD'!$B$2:$B$67</c:f>
              <c:numCache>
                <c:formatCode>0.00%</c:formatCode>
                <c:ptCount val="66"/>
                <c:pt idx="0">
                  <c:v>0.0285714285714286</c:v>
                </c:pt>
                <c:pt idx="1">
                  <c:v>0.0571428571428571</c:v>
                </c:pt>
                <c:pt idx="2">
                  <c:v>0.0857142857142857</c:v>
                </c:pt>
                <c:pt idx="3">
                  <c:v>0.114285714285714</c:v>
                </c:pt>
                <c:pt idx="4">
                  <c:v>0.142857142857143</c:v>
                </c:pt>
                <c:pt idx="5">
                  <c:v>0.171428571428571</c:v>
                </c:pt>
                <c:pt idx="6">
                  <c:v>0.2</c:v>
                </c:pt>
                <c:pt idx="7">
                  <c:v>0.228571428571429</c:v>
                </c:pt>
                <c:pt idx="8">
                  <c:v>0.257142857142857</c:v>
                </c:pt>
                <c:pt idx="9">
                  <c:v>0.285714285714286</c:v>
                </c:pt>
                <c:pt idx="10">
                  <c:v>0.314285714285714</c:v>
                </c:pt>
                <c:pt idx="11">
                  <c:v>0.342857142857143</c:v>
                </c:pt>
                <c:pt idx="12">
                  <c:v>0.371428571428572</c:v>
                </c:pt>
                <c:pt idx="13">
                  <c:v>0.4</c:v>
                </c:pt>
                <c:pt idx="14">
                  <c:v>0.428571428571429</c:v>
                </c:pt>
                <c:pt idx="15">
                  <c:v>0.457142857142857</c:v>
                </c:pt>
                <c:pt idx="16">
                  <c:v>0.485714285714286</c:v>
                </c:pt>
                <c:pt idx="17">
                  <c:v>0.514285714285714</c:v>
                </c:pt>
                <c:pt idx="18">
                  <c:v>0.542857142857143</c:v>
                </c:pt>
                <c:pt idx="19">
                  <c:v>0.571428571428572</c:v>
                </c:pt>
                <c:pt idx="20">
                  <c:v>0.6</c:v>
                </c:pt>
                <c:pt idx="21">
                  <c:v>0.628571428571429</c:v>
                </c:pt>
                <c:pt idx="22">
                  <c:v>0.657142857142857</c:v>
                </c:pt>
                <c:pt idx="23">
                  <c:v>0.685714285714286</c:v>
                </c:pt>
                <c:pt idx="24">
                  <c:v>0.714285714285714</c:v>
                </c:pt>
                <c:pt idx="25">
                  <c:v>0.742857142857143</c:v>
                </c:pt>
                <c:pt idx="26">
                  <c:v>0.771428571428572</c:v>
                </c:pt>
                <c:pt idx="27">
                  <c:v>0.8</c:v>
                </c:pt>
                <c:pt idx="28">
                  <c:v>0.828571428571429</c:v>
                </c:pt>
                <c:pt idx="29">
                  <c:v>0.857142857142857</c:v>
                </c:pt>
                <c:pt idx="30">
                  <c:v>0.885714285714286</c:v>
                </c:pt>
                <c:pt idx="31">
                  <c:v>0.914285714285715</c:v>
                </c:pt>
                <c:pt idx="32">
                  <c:v>0.942857142857143</c:v>
                </c:pt>
                <c:pt idx="33">
                  <c:v>0.971428571428572</c:v>
                </c:pt>
                <c:pt idx="34">
                  <c:v>1.0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68-064C-B6FA-B5B58C99E365}"/>
            </c:ext>
          </c:extLst>
        </c:ser>
        <c:ser>
          <c:idx val="2"/>
          <c:order val="2"/>
          <c:tx>
            <c:v>PCB post PCI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'Rohdaten MLD'!$E$2:$E$67</c:f>
              <c:numCache>
                <c:formatCode>General</c:formatCode>
                <c:ptCount val="66"/>
                <c:pt idx="0">
                  <c:v>1.09</c:v>
                </c:pt>
                <c:pt idx="1">
                  <c:v>1.14</c:v>
                </c:pt>
                <c:pt idx="2">
                  <c:v>1.21</c:v>
                </c:pt>
                <c:pt idx="3">
                  <c:v>1.56</c:v>
                </c:pt>
                <c:pt idx="4">
                  <c:v>1.58</c:v>
                </c:pt>
                <c:pt idx="5">
                  <c:v>1.63</c:v>
                </c:pt>
                <c:pt idx="6">
                  <c:v>1.72</c:v>
                </c:pt>
                <c:pt idx="7">
                  <c:v>1.73</c:v>
                </c:pt>
                <c:pt idx="8">
                  <c:v>1.74</c:v>
                </c:pt>
                <c:pt idx="9">
                  <c:v>1.74</c:v>
                </c:pt>
                <c:pt idx="10">
                  <c:v>1.75</c:v>
                </c:pt>
                <c:pt idx="11">
                  <c:v>1.75</c:v>
                </c:pt>
                <c:pt idx="12">
                  <c:v>1.79</c:v>
                </c:pt>
                <c:pt idx="13">
                  <c:v>1.82</c:v>
                </c:pt>
                <c:pt idx="14">
                  <c:v>1.82</c:v>
                </c:pt>
                <c:pt idx="15">
                  <c:v>1.84</c:v>
                </c:pt>
                <c:pt idx="16">
                  <c:v>1.87</c:v>
                </c:pt>
                <c:pt idx="17">
                  <c:v>1.87</c:v>
                </c:pt>
                <c:pt idx="18">
                  <c:v>1.95</c:v>
                </c:pt>
                <c:pt idx="19">
                  <c:v>2.0</c:v>
                </c:pt>
                <c:pt idx="20">
                  <c:v>2.01</c:v>
                </c:pt>
                <c:pt idx="21">
                  <c:v>2.08</c:v>
                </c:pt>
                <c:pt idx="22">
                  <c:v>2.11</c:v>
                </c:pt>
                <c:pt idx="23">
                  <c:v>2.15</c:v>
                </c:pt>
                <c:pt idx="24">
                  <c:v>2.17</c:v>
                </c:pt>
                <c:pt idx="25">
                  <c:v>2.19</c:v>
                </c:pt>
                <c:pt idx="26">
                  <c:v>2.23</c:v>
                </c:pt>
                <c:pt idx="27">
                  <c:v>2.26</c:v>
                </c:pt>
                <c:pt idx="28">
                  <c:v>2.27</c:v>
                </c:pt>
                <c:pt idx="29">
                  <c:v>2.39</c:v>
                </c:pt>
                <c:pt idx="30">
                  <c:v>2.52</c:v>
                </c:pt>
                <c:pt idx="31">
                  <c:v>2.62</c:v>
                </c:pt>
                <c:pt idx="32">
                  <c:v>2.99</c:v>
                </c:pt>
                <c:pt idx="33">
                  <c:v>3.15</c:v>
                </c:pt>
                <c:pt idx="34">
                  <c:v>3.89</c:v>
                </c:pt>
              </c:numCache>
            </c:numRef>
          </c:xVal>
          <c:yVal>
            <c:numRef>
              <c:f>'Rohdaten MLD'!$F$2:$F$67</c:f>
              <c:numCache>
                <c:formatCode>0.00%</c:formatCode>
                <c:ptCount val="66"/>
                <c:pt idx="0">
                  <c:v>0.0285714285714286</c:v>
                </c:pt>
                <c:pt idx="1">
                  <c:v>0.0571428571428571</c:v>
                </c:pt>
                <c:pt idx="2">
                  <c:v>0.0857142857142857</c:v>
                </c:pt>
                <c:pt idx="3">
                  <c:v>0.114285714285714</c:v>
                </c:pt>
                <c:pt idx="4">
                  <c:v>0.142857142857143</c:v>
                </c:pt>
                <c:pt idx="5">
                  <c:v>0.171428571428571</c:v>
                </c:pt>
                <c:pt idx="6">
                  <c:v>0.2</c:v>
                </c:pt>
                <c:pt idx="7">
                  <c:v>0.228571428571429</c:v>
                </c:pt>
                <c:pt idx="8">
                  <c:v>0.257142857142857</c:v>
                </c:pt>
                <c:pt idx="9">
                  <c:v>0.285714285714286</c:v>
                </c:pt>
                <c:pt idx="10">
                  <c:v>0.314285714285714</c:v>
                </c:pt>
                <c:pt idx="11">
                  <c:v>0.342857142857143</c:v>
                </c:pt>
                <c:pt idx="12">
                  <c:v>0.371428571428572</c:v>
                </c:pt>
                <c:pt idx="13">
                  <c:v>0.4</c:v>
                </c:pt>
                <c:pt idx="14">
                  <c:v>0.428571428571429</c:v>
                </c:pt>
                <c:pt idx="15">
                  <c:v>0.457142857142857</c:v>
                </c:pt>
                <c:pt idx="16">
                  <c:v>0.485714285714286</c:v>
                </c:pt>
                <c:pt idx="17">
                  <c:v>0.514285714285714</c:v>
                </c:pt>
                <c:pt idx="18">
                  <c:v>0.542857142857143</c:v>
                </c:pt>
                <c:pt idx="19">
                  <c:v>0.571428571428572</c:v>
                </c:pt>
                <c:pt idx="20">
                  <c:v>0.6</c:v>
                </c:pt>
                <c:pt idx="21">
                  <c:v>0.628571428571429</c:v>
                </c:pt>
                <c:pt idx="22">
                  <c:v>0.657142857142857</c:v>
                </c:pt>
                <c:pt idx="23">
                  <c:v>0.685714285714286</c:v>
                </c:pt>
                <c:pt idx="24">
                  <c:v>0.714285714285714</c:v>
                </c:pt>
                <c:pt idx="25">
                  <c:v>0.742857142857143</c:v>
                </c:pt>
                <c:pt idx="26">
                  <c:v>0.771428571428572</c:v>
                </c:pt>
                <c:pt idx="27">
                  <c:v>0.8</c:v>
                </c:pt>
                <c:pt idx="28">
                  <c:v>0.828571428571429</c:v>
                </c:pt>
                <c:pt idx="29">
                  <c:v>0.857142857142857</c:v>
                </c:pt>
                <c:pt idx="30">
                  <c:v>0.885714285714286</c:v>
                </c:pt>
                <c:pt idx="31">
                  <c:v>0.914285714285715</c:v>
                </c:pt>
                <c:pt idx="32">
                  <c:v>0.942857142857143</c:v>
                </c:pt>
                <c:pt idx="33">
                  <c:v>0.971428571428572</c:v>
                </c:pt>
                <c:pt idx="34">
                  <c:v>1.0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68-064C-B6FA-B5B58C99E365}"/>
            </c:ext>
          </c:extLst>
        </c:ser>
        <c:ser>
          <c:idx val="4"/>
          <c:order val="4"/>
          <c:tx>
            <c:v>PCB follow-up</c:v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'Rohdaten MLD'!$I$2:$I$58</c:f>
              <c:numCache>
                <c:formatCode>General</c:formatCode>
                <c:ptCount val="57"/>
                <c:pt idx="0">
                  <c:v>0.83</c:v>
                </c:pt>
                <c:pt idx="1">
                  <c:v>1.21</c:v>
                </c:pt>
                <c:pt idx="2">
                  <c:v>1.26</c:v>
                </c:pt>
                <c:pt idx="3">
                  <c:v>1.26</c:v>
                </c:pt>
                <c:pt idx="4">
                  <c:v>1.28</c:v>
                </c:pt>
                <c:pt idx="5">
                  <c:v>1.41</c:v>
                </c:pt>
                <c:pt idx="6">
                  <c:v>1.55</c:v>
                </c:pt>
                <c:pt idx="7">
                  <c:v>1.56</c:v>
                </c:pt>
                <c:pt idx="8">
                  <c:v>1.62</c:v>
                </c:pt>
                <c:pt idx="9">
                  <c:v>1.7</c:v>
                </c:pt>
                <c:pt idx="10">
                  <c:v>1.7</c:v>
                </c:pt>
                <c:pt idx="11">
                  <c:v>1.72</c:v>
                </c:pt>
                <c:pt idx="12">
                  <c:v>1.73</c:v>
                </c:pt>
                <c:pt idx="13">
                  <c:v>1.9</c:v>
                </c:pt>
                <c:pt idx="14">
                  <c:v>1.93</c:v>
                </c:pt>
                <c:pt idx="15">
                  <c:v>1.99</c:v>
                </c:pt>
                <c:pt idx="16">
                  <c:v>1.99</c:v>
                </c:pt>
                <c:pt idx="17">
                  <c:v>1.99</c:v>
                </c:pt>
                <c:pt idx="18">
                  <c:v>2.07</c:v>
                </c:pt>
                <c:pt idx="19">
                  <c:v>2.09</c:v>
                </c:pt>
                <c:pt idx="20">
                  <c:v>2.09</c:v>
                </c:pt>
                <c:pt idx="21">
                  <c:v>2.12</c:v>
                </c:pt>
                <c:pt idx="22">
                  <c:v>2.18</c:v>
                </c:pt>
                <c:pt idx="23">
                  <c:v>2.23</c:v>
                </c:pt>
                <c:pt idx="24">
                  <c:v>2.25</c:v>
                </c:pt>
                <c:pt idx="25">
                  <c:v>2.3</c:v>
                </c:pt>
                <c:pt idx="26">
                  <c:v>2.319999999999999</c:v>
                </c:pt>
                <c:pt idx="27">
                  <c:v>2.36</c:v>
                </c:pt>
                <c:pt idx="28">
                  <c:v>2.39</c:v>
                </c:pt>
                <c:pt idx="29">
                  <c:v>2.43</c:v>
                </c:pt>
                <c:pt idx="30">
                  <c:v>2.68</c:v>
                </c:pt>
                <c:pt idx="31">
                  <c:v>2.86</c:v>
                </c:pt>
                <c:pt idx="32">
                  <c:v>3.01</c:v>
                </c:pt>
                <c:pt idx="33">
                  <c:v>3.19</c:v>
                </c:pt>
                <c:pt idx="34">
                  <c:v>3.24</c:v>
                </c:pt>
              </c:numCache>
            </c:numRef>
          </c:xVal>
          <c:yVal>
            <c:numRef>
              <c:f>'Rohdaten MLD'!$J$2:$J$58</c:f>
              <c:numCache>
                <c:formatCode>0.00%</c:formatCode>
                <c:ptCount val="57"/>
                <c:pt idx="0">
                  <c:v>0.0285714285714286</c:v>
                </c:pt>
                <c:pt idx="1">
                  <c:v>0.0571428571428571</c:v>
                </c:pt>
                <c:pt idx="2">
                  <c:v>0.0857142857142857</c:v>
                </c:pt>
                <c:pt idx="3">
                  <c:v>0.114285714285714</c:v>
                </c:pt>
                <c:pt idx="4">
                  <c:v>0.142857142857143</c:v>
                </c:pt>
                <c:pt idx="5">
                  <c:v>0.171428571428571</c:v>
                </c:pt>
                <c:pt idx="6">
                  <c:v>0.2</c:v>
                </c:pt>
                <c:pt idx="7">
                  <c:v>0.228571428571429</c:v>
                </c:pt>
                <c:pt idx="8">
                  <c:v>0.257142857142857</c:v>
                </c:pt>
                <c:pt idx="9">
                  <c:v>0.285714285714286</c:v>
                </c:pt>
                <c:pt idx="10">
                  <c:v>0.314285714285714</c:v>
                </c:pt>
                <c:pt idx="11">
                  <c:v>0.342857142857143</c:v>
                </c:pt>
                <c:pt idx="12">
                  <c:v>0.371428571428572</c:v>
                </c:pt>
                <c:pt idx="13">
                  <c:v>0.4</c:v>
                </c:pt>
                <c:pt idx="14">
                  <c:v>0.428571428571429</c:v>
                </c:pt>
                <c:pt idx="15">
                  <c:v>0.457142857142857</c:v>
                </c:pt>
                <c:pt idx="16">
                  <c:v>0.485714285714286</c:v>
                </c:pt>
                <c:pt idx="17">
                  <c:v>0.514285714285714</c:v>
                </c:pt>
                <c:pt idx="18">
                  <c:v>0.542857142857143</c:v>
                </c:pt>
                <c:pt idx="19">
                  <c:v>0.571428571428572</c:v>
                </c:pt>
                <c:pt idx="20">
                  <c:v>0.6</c:v>
                </c:pt>
                <c:pt idx="21">
                  <c:v>0.628571428571429</c:v>
                </c:pt>
                <c:pt idx="22">
                  <c:v>0.657142857142857</c:v>
                </c:pt>
                <c:pt idx="23">
                  <c:v>0.685714285714286</c:v>
                </c:pt>
                <c:pt idx="24">
                  <c:v>0.714285714285714</c:v>
                </c:pt>
                <c:pt idx="25">
                  <c:v>0.742857142857143</c:v>
                </c:pt>
                <c:pt idx="26">
                  <c:v>0.771428571428572</c:v>
                </c:pt>
                <c:pt idx="27">
                  <c:v>0.8</c:v>
                </c:pt>
                <c:pt idx="28">
                  <c:v>0.828571428571429</c:v>
                </c:pt>
                <c:pt idx="29">
                  <c:v>0.857142857142857</c:v>
                </c:pt>
                <c:pt idx="30">
                  <c:v>0.885714285714286</c:v>
                </c:pt>
                <c:pt idx="31">
                  <c:v>0.914285714285715</c:v>
                </c:pt>
                <c:pt idx="32">
                  <c:v>0.942857142857143</c:v>
                </c:pt>
                <c:pt idx="33">
                  <c:v>0.971428571428572</c:v>
                </c:pt>
                <c:pt idx="34">
                  <c:v>1.0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68-064C-B6FA-B5B58C99E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3840320"/>
        <c:axId val="-171383720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SCB pre PCI</c:v>
                </c:tx>
                <c:spPr>
                  <a:ln w="38100">
                    <a:solidFill>
                      <a:srgbClr val="000000"/>
                    </a:solidFill>
                    <a:prstDash val="solid"/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'Rohdaten MLD'!$C$2:$C$66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0.22</c:v>
                      </c:pt>
                      <c:pt idx="1">
                        <c:v>0.33</c:v>
                      </c:pt>
                      <c:pt idx="2">
                        <c:v>0.52</c:v>
                      </c:pt>
                      <c:pt idx="3">
                        <c:v>0.55</c:v>
                      </c:pt>
                      <c:pt idx="4">
                        <c:v>0.56</c:v>
                      </c:pt>
                      <c:pt idx="5">
                        <c:v>0.58</c:v>
                      </c:pt>
                      <c:pt idx="6">
                        <c:v>0.6</c:v>
                      </c:pt>
                      <c:pt idx="7">
                        <c:v>0.69</c:v>
                      </c:pt>
                      <c:pt idx="8">
                        <c:v>0.7</c:v>
                      </c:pt>
                      <c:pt idx="9">
                        <c:v>0.71</c:v>
                      </c:pt>
                      <c:pt idx="10">
                        <c:v>0.73</c:v>
                      </c:pt>
                      <c:pt idx="11">
                        <c:v>0.74</c:v>
                      </c:pt>
                      <c:pt idx="12">
                        <c:v>0.76</c:v>
                      </c:pt>
                      <c:pt idx="13">
                        <c:v>0.78</c:v>
                      </c:pt>
                      <c:pt idx="14">
                        <c:v>0.79</c:v>
                      </c:pt>
                      <c:pt idx="15">
                        <c:v>0.79</c:v>
                      </c:pt>
                      <c:pt idx="16">
                        <c:v>0.82</c:v>
                      </c:pt>
                      <c:pt idx="17">
                        <c:v>0.83</c:v>
                      </c:pt>
                      <c:pt idx="18">
                        <c:v>0.83</c:v>
                      </c:pt>
                      <c:pt idx="19">
                        <c:v>0.84</c:v>
                      </c:pt>
                      <c:pt idx="20">
                        <c:v>0.85</c:v>
                      </c:pt>
                      <c:pt idx="21">
                        <c:v>0.86</c:v>
                      </c:pt>
                      <c:pt idx="22">
                        <c:v>0.86</c:v>
                      </c:pt>
                      <c:pt idx="23">
                        <c:v>0.9</c:v>
                      </c:pt>
                      <c:pt idx="24">
                        <c:v>1.07</c:v>
                      </c:pt>
                      <c:pt idx="25">
                        <c:v>1.07</c:v>
                      </c:pt>
                      <c:pt idx="26">
                        <c:v>1.1</c:v>
                      </c:pt>
                      <c:pt idx="27">
                        <c:v>1.2</c:v>
                      </c:pt>
                      <c:pt idx="28">
                        <c:v>1.23</c:v>
                      </c:pt>
                      <c:pt idx="29">
                        <c:v>1.26</c:v>
                      </c:pt>
                      <c:pt idx="30">
                        <c:v>1.27</c:v>
                      </c:pt>
                      <c:pt idx="31">
                        <c:v>1.49</c:v>
                      </c:pt>
                      <c:pt idx="32">
                        <c:v>1.68</c:v>
                      </c:pt>
                      <c:pt idx="33">
                        <c:v>1.77</c:v>
                      </c:pt>
                      <c:pt idx="34">
                        <c:v>1.81</c:v>
                      </c:pt>
                      <c:pt idx="35">
                        <c:v>1.89</c:v>
                      </c:pt>
                      <c:pt idx="36">
                        <c:v>2.01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'Rohdaten MLD'!$D$2:$D$66</c15:sqref>
                        </c15:formulaRef>
                      </c:ext>
                    </c:extLst>
                    <c:numCache>
                      <c:formatCode>0.00%</c:formatCode>
                      <c:ptCount val="65"/>
                      <c:pt idx="0">
                        <c:v>0.027027027027027</c:v>
                      </c:pt>
                      <c:pt idx="1">
                        <c:v>0.0540540540540541</c:v>
                      </c:pt>
                      <c:pt idx="2">
                        <c:v>0.0810810810810811</c:v>
                      </c:pt>
                      <c:pt idx="3">
                        <c:v>0.108108108108108</c:v>
                      </c:pt>
                      <c:pt idx="4">
                        <c:v>0.135135135135135</c:v>
                      </c:pt>
                      <c:pt idx="5">
                        <c:v>0.162162162162162</c:v>
                      </c:pt>
                      <c:pt idx="6">
                        <c:v>0.189189189189189</c:v>
                      </c:pt>
                      <c:pt idx="7">
                        <c:v>0.216216216216216</c:v>
                      </c:pt>
                      <c:pt idx="8">
                        <c:v>0.243243243243243</c:v>
                      </c:pt>
                      <c:pt idx="9">
                        <c:v>0.27027027027027</c:v>
                      </c:pt>
                      <c:pt idx="10">
                        <c:v>0.297297297297297</c:v>
                      </c:pt>
                      <c:pt idx="11">
                        <c:v>0.324324324324324</c:v>
                      </c:pt>
                      <c:pt idx="12">
                        <c:v>0.351351351351351</c:v>
                      </c:pt>
                      <c:pt idx="13">
                        <c:v>0.378378378378378</c:v>
                      </c:pt>
                      <c:pt idx="14">
                        <c:v>0.405405405405405</c:v>
                      </c:pt>
                      <c:pt idx="15">
                        <c:v>0.432432432432432</c:v>
                      </c:pt>
                      <c:pt idx="16">
                        <c:v>0.459459459459459</c:v>
                      </c:pt>
                      <c:pt idx="17">
                        <c:v>0.486486486486487</c:v>
                      </c:pt>
                      <c:pt idx="18">
                        <c:v>0.513513513513514</c:v>
                      </c:pt>
                      <c:pt idx="19">
                        <c:v>0.540540540540541</c:v>
                      </c:pt>
                      <c:pt idx="20">
                        <c:v>0.567567567567567</c:v>
                      </c:pt>
                      <c:pt idx="21">
                        <c:v>0.594594594594595</c:v>
                      </c:pt>
                      <c:pt idx="22">
                        <c:v>0.621621621621622</c:v>
                      </c:pt>
                      <c:pt idx="23">
                        <c:v>0.648648648648649</c:v>
                      </c:pt>
                      <c:pt idx="24">
                        <c:v>0.675675675675676</c:v>
                      </c:pt>
                      <c:pt idx="25">
                        <c:v>0.702702702702702</c:v>
                      </c:pt>
                      <c:pt idx="26">
                        <c:v>0.729729729729729</c:v>
                      </c:pt>
                      <c:pt idx="27">
                        <c:v>0.756756756756756</c:v>
                      </c:pt>
                      <c:pt idx="28">
                        <c:v>0.783783783783783</c:v>
                      </c:pt>
                      <c:pt idx="29">
                        <c:v>0.81081081081081</c:v>
                      </c:pt>
                      <c:pt idx="30">
                        <c:v>0.837837837837837</c:v>
                      </c:pt>
                      <c:pt idx="31">
                        <c:v>0.864864864864864</c:v>
                      </c:pt>
                      <c:pt idx="32">
                        <c:v>0.891891891891891</c:v>
                      </c:pt>
                      <c:pt idx="33">
                        <c:v>0.918918918918918</c:v>
                      </c:pt>
                      <c:pt idx="34">
                        <c:v>0.945945945945945</c:v>
                      </c:pt>
                      <c:pt idx="35">
                        <c:v>0.972972972972972</c:v>
                      </c:pt>
                      <c:pt idx="36">
                        <c:v>0.999999999999999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EB68-064C-B6FA-B5B58C99E365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SCB post PCI</c:v>
                </c:tx>
                <c:spPr>
                  <a:ln w="38100">
                    <a:solidFill>
                      <a:srgbClr val="000000"/>
                    </a:solidFill>
                    <a:prstDash val="sysDash"/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MLD'!$G$2:$G$66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1.42</c:v>
                      </c:pt>
                      <c:pt idx="1">
                        <c:v>1.49</c:v>
                      </c:pt>
                      <c:pt idx="2">
                        <c:v>1.49</c:v>
                      </c:pt>
                      <c:pt idx="3">
                        <c:v>1.5</c:v>
                      </c:pt>
                      <c:pt idx="4">
                        <c:v>1.55</c:v>
                      </c:pt>
                      <c:pt idx="5">
                        <c:v>1.66</c:v>
                      </c:pt>
                      <c:pt idx="6">
                        <c:v>1.7</c:v>
                      </c:pt>
                      <c:pt idx="7">
                        <c:v>1.73</c:v>
                      </c:pt>
                      <c:pt idx="8">
                        <c:v>1.74</c:v>
                      </c:pt>
                      <c:pt idx="9">
                        <c:v>1.76</c:v>
                      </c:pt>
                      <c:pt idx="10">
                        <c:v>1.78</c:v>
                      </c:pt>
                      <c:pt idx="11">
                        <c:v>1.84</c:v>
                      </c:pt>
                      <c:pt idx="12">
                        <c:v>1.85</c:v>
                      </c:pt>
                      <c:pt idx="13">
                        <c:v>1.85</c:v>
                      </c:pt>
                      <c:pt idx="14">
                        <c:v>1.88</c:v>
                      </c:pt>
                      <c:pt idx="15">
                        <c:v>1.89</c:v>
                      </c:pt>
                      <c:pt idx="16">
                        <c:v>1.89</c:v>
                      </c:pt>
                      <c:pt idx="17">
                        <c:v>1.95</c:v>
                      </c:pt>
                      <c:pt idx="18">
                        <c:v>2.0</c:v>
                      </c:pt>
                      <c:pt idx="19">
                        <c:v>2.05</c:v>
                      </c:pt>
                      <c:pt idx="20">
                        <c:v>2.05</c:v>
                      </c:pt>
                      <c:pt idx="21">
                        <c:v>2.06</c:v>
                      </c:pt>
                      <c:pt idx="22">
                        <c:v>2.07</c:v>
                      </c:pt>
                      <c:pt idx="23">
                        <c:v>2.11</c:v>
                      </c:pt>
                      <c:pt idx="24">
                        <c:v>2.16</c:v>
                      </c:pt>
                      <c:pt idx="25">
                        <c:v>2.16</c:v>
                      </c:pt>
                      <c:pt idx="26">
                        <c:v>2.23</c:v>
                      </c:pt>
                      <c:pt idx="27">
                        <c:v>2.24</c:v>
                      </c:pt>
                      <c:pt idx="28">
                        <c:v>2.27</c:v>
                      </c:pt>
                      <c:pt idx="29">
                        <c:v>2.35</c:v>
                      </c:pt>
                      <c:pt idx="30">
                        <c:v>2.42</c:v>
                      </c:pt>
                      <c:pt idx="31">
                        <c:v>2.46</c:v>
                      </c:pt>
                      <c:pt idx="32">
                        <c:v>2.5</c:v>
                      </c:pt>
                      <c:pt idx="33">
                        <c:v>2.53</c:v>
                      </c:pt>
                      <c:pt idx="34">
                        <c:v>2.57</c:v>
                      </c:pt>
                      <c:pt idx="35">
                        <c:v>2.84</c:v>
                      </c:pt>
                      <c:pt idx="36">
                        <c:v>3.1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MLD'!$H$2:$H$66</c15:sqref>
                        </c15:formulaRef>
                      </c:ext>
                    </c:extLst>
                    <c:numCache>
                      <c:formatCode>0.00%</c:formatCode>
                      <c:ptCount val="65"/>
                      <c:pt idx="0">
                        <c:v>0.027027027027027</c:v>
                      </c:pt>
                      <c:pt idx="1">
                        <c:v>0.0540540540540541</c:v>
                      </c:pt>
                      <c:pt idx="2">
                        <c:v>0.0810810810810811</c:v>
                      </c:pt>
                      <c:pt idx="3">
                        <c:v>0.108108108108108</c:v>
                      </c:pt>
                      <c:pt idx="4">
                        <c:v>0.135135135135135</c:v>
                      </c:pt>
                      <c:pt idx="5">
                        <c:v>0.162162162162162</c:v>
                      </c:pt>
                      <c:pt idx="6">
                        <c:v>0.189189189189189</c:v>
                      </c:pt>
                      <c:pt idx="7">
                        <c:v>0.216216216216216</c:v>
                      </c:pt>
                      <c:pt idx="8">
                        <c:v>0.243243243243243</c:v>
                      </c:pt>
                      <c:pt idx="9">
                        <c:v>0.27027027027027</c:v>
                      </c:pt>
                      <c:pt idx="10">
                        <c:v>0.297297297297297</c:v>
                      </c:pt>
                      <c:pt idx="11">
                        <c:v>0.324324324324324</c:v>
                      </c:pt>
                      <c:pt idx="12">
                        <c:v>0.351351351351351</c:v>
                      </c:pt>
                      <c:pt idx="13">
                        <c:v>0.378378378378378</c:v>
                      </c:pt>
                      <c:pt idx="14">
                        <c:v>0.405405405405405</c:v>
                      </c:pt>
                      <c:pt idx="15">
                        <c:v>0.432432432432432</c:v>
                      </c:pt>
                      <c:pt idx="16">
                        <c:v>0.459459459459459</c:v>
                      </c:pt>
                      <c:pt idx="17">
                        <c:v>0.486486486486487</c:v>
                      </c:pt>
                      <c:pt idx="18">
                        <c:v>0.513513513513514</c:v>
                      </c:pt>
                      <c:pt idx="19">
                        <c:v>0.540540540540541</c:v>
                      </c:pt>
                      <c:pt idx="20">
                        <c:v>0.567567567567567</c:v>
                      </c:pt>
                      <c:pt idx="21">
                        <c:v>0.594594594594595</c:v>
                      </c:pt>
                      <c:pt idx="22">
                        <c:v>0.621621621621622</c:v>
                      </c:pt>
                      <c:pt idx="23">
                        <c:v>0.648648648648649</c:v>
                      </c:pt>
                      <c:pt idx="24">
                        <c:v>0.675675675675676</c:v>
                      </c:pt>
                      <c:pt idx="25">
                        <c:v>0.702702702702702</c:v>
                      </c:pt>
                      <c:pt idx="26">
                        <c:v>0.729729729729729</c:v>
                      </c:pt>
                      <c:pt idx="27">
                        <c:v>0.756756756756756</c:v>
                      </c:pt>
                      <c:pt idx="28">
                        <c:v>0.783783783783783</c:v>
                      </c:pt>
                      <c:pt idx="29">
                        <c:v>0.81081081081081</c:v>
                      </c:pt>
                      <c:pt idx="30">
                        <c:v>0.837837837837837</c:v>
                      </c:pt>
                      <c:pt idx="31">
                        <c:v>0.864864864864864</c:v>
                      </c:pt>
                      <c:pt idx="32">
                        <c:v>0.891891891891891</c:v>
                      </c:pt>
                      <c:pt idx="33">
                        <c:v>0.918918918918918</c:v>
                      </c:pt>
                      <c:pt idx="34">
                        <c:v>0.945945945945945</c:v>
                      </c:pt>
                      <c:pt idx="35">
                        <c:v>0.972972972972972</c:v>
                      </c:pt>
                      <c:pt idx="36">
                        <c:v>0.999999999999999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EB68-064C-B6FA-B5B58C99E365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SCB follow-up</c:v>
                </c:tx>
                <c:spPr>
                  <a:ln w="38100">
                    <a:solidFill>
                      <a:srgbClr val="000000"/>
                    </a:solidFill>
                    <a:prstDash val="lgDash"/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MLD'!$K$2:$K$60</c15:sqref>
                        </c15:formulaRef>
                      </c:ext>
                    </c:extLst>
                    <c:numCache>
                      <c:formatCode>General</c:formatCode>
                      <c:ptCount val="59"/>
                      <c:pt idx="0">
                        <c:v>0.95</c:v>
                      </c:pt>
                      <c:pt idx="1">
                        <c:v>0.98</c:v>
                      </c:pt>
                      <c:pt idx="2">
                        <c:v>1.3</c:v>
                      </c:pt>
                      <c:pt idx="3">
                        <c:v>1.39</c:v>
                      </c:pt>
                      <c:pt idx="4">
                        <c:v>1.43</c:v>
                      </c:pt>
                      <c:pt idx="5">
                        <c:v>1.44</c:v>
                      </c:pt>
                      <c:pt idx="6">
                        <c:v>1.47</c:v>
                      </c:pt>
                      <c:pt idx="7">
                        <c:v>1.5</c:v>
                      </c:pt>
                      <c:pt idx="8">
                        <c:v>1.56</c:v>
                      </c:pt>
                      <c:pt idx="9">
                        <c:v>1.57</c:v>
                      </c:pt>
                      <c:pt idx="10">
                        <c:v>1.58</c:v>
                      </c:pt>
                      <c:pt idx="11">
                        <c:v>1.59</c:v>
                      </c:pt>
                      <c:pt idx="12">
                        <c:v>1.64</c:v>
                      </c:pt>
                      <c:pt idx="13">
                        <c:v>1.66</c:v>
                      </c:pt>
                      <c:pt idx="14">
                        <c:v>1.68</c:v>
                      </c:pt>
                      <c:pt idx="15">
                        <c:v>1.72</c:v>
                      </c:pt>
                      <c:pt idx="16">
                        <c:v>1.88</c:v>
                      </c:pt>
                      <c:pt idx="17">
                        <c:v>1.94</c:v>
                      </c:pt>
                      <c:pt idx="18">
                        <c:v>1.98</c:v>
                      </c:pt>
                      <c:pt idx="19">
                        <c:v>2.0</c:v>
                      </c:pt>
                      <c:pt idx="20">
                        <c:v>2.02</c:v>
                      </c:pt>
                      <c:pt idx="21">
                        <c:v>2.04</c:v>
                      </c:pt>
                      <c:pt idx="22">
                        <c:v>2.17</c:v>
                      </c:pt>
                      <c:pt idx="23">
                        <c:v>2.18</c:v>
                      </c:pt>
                      <c:pt idx="24">
                        <c:v>2.21</c:v>
                      </c:pt>
                      <c:pt idx="25">
                        <c:v>2.25</c:v>
                      </c:pt>
                      <c:pt idx="26">
                        <c:v>2.26</c:v>
                      </c:pt>
                      <c:pt idx="27">
                        <c:v>2.29</c:v>
                      </c:pt>
                      <c:pt idx="28">
                        <c:v>2.319999999999999</c:v>
                      </c:pt>
                      <c:pt idx="29">
                        <c:v>2.33</c:v>
                      </c:pt>
                      <c:pt idx="30">
                        <c:v>2.41</c:v>
                      </c:pt>
                      <c:pt idx="31">
                        <c:v>2.42</c:v>
                      </c:pt>
                      <c:pt idx="32">
                        <c:v>2.47</c:v>
                      </c:pt>
                      <c:pt idx="33">
                        <c:v>2.5</c:v>
                      </c:pt>
                      <c:pt idx="34">
                        <c:v>2.62</c:v>
                      </c:pt>
                      <c:pt idx="35">
                        <c:v>2.62</c:v>
                      </c:pt>
                      <c:pt idx="36">
                        <c:v>2.77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MLD'!$L$2:$L$60</c15:sqref>
                        </c15:formulaRef>
                      </c:ext>
                    </c:extLst>
                    <c:numCache>
                      <c:formatCode>0.00%</c:formatCode>
                      <c:ptCount val="59"/>
                      <c:pt idx="0">
                        <c:v>0.027027027027027</c:v>
                      </c:pt>
                      <c:pt idx="1">
                        <c:v>0.0540540540540541</c:v>
                      </c:pt>
                      <c:pt idx="2">
                        <c:v>0.0810810810810811</c:v>
                      </c:pt>
                      <c:pt idx="3">
                        <c:v>0.108108108108108</c:v>
                      </c:pt>
                      <c:pt idx="4">
                        <c:v>0.135135135135135</c:v>
                      </c:pt>
                      <c:pt idx="5">
                        <c:v>0.162162162162162</c:v>
                      </c:pt>
                      <c:pt idx="6">
                        <c:v>0.189189189189189</c:v>
                      </c:pt>
                      <c:pt idx="7">
                        <c:v>0.216216216216216</c:v>
                      </c:pt>
                      <c:pt idx="8">
                        <c:v>0.243243243243243</c:v>
                      </c:pt>
                      <c:pt idx="9">
                        <c:v>0.27027027027027</c:v>
                      </c:pt>
                      <c:pt idx="10">
                        <c:v>0.297297297297297</c:v>
                      </c:pt>
                      <c:pt idx="11">
                        <c:v>0.324324324324324</c:v>
                      </c:pt>
                      <c:pt idx="12">
                        <c:v>0.351351351351351</c:v>
                      </c:pt>
                      <c:pt idx="13">
                        <c:v>0.378378378378378</c:v>
                      </c:pt>
                      <c:pt idx="14">
                        <c:v>0.405405405405405</c:v>
                      </c:pt>
                      <c:pt idx="15">
                        <c:v>0.432432432432432</c:v>
                      </c:pt>
                      <c:pt idx="16">
                        <c:v>0.459459459459459</c:v>
                      </c:pt>
                      <c:pt idx="17">
                        <c:v>0.486486486486487</c:v>
                      </c:pt>
                      <c:pt idx="18">
                        <c:v>0.513513513513514</c:v>
                      </c:pt>
                      <c:pt idx="19">
                        <c:v>0.540540540540541</c:v>
                      </c:pt>
                      <c:pt idx="20">
                        <c:v>0.567567567567567</c:v>
                      </c:pt>
                      <c:pt idx="21">
                        <c:v>0.594594594594595</c:v>
                      </c:pt>
                      <c:pt idx="22">
                        <c:v>0.621621621621622</c:v>
                      </c:pt>
                      <c:pt idx="23">
                        <c:v>0.648648648648649</c:v>
                      </c:pt>
                      <c:pt idx="24">
                        <c:v>0.675675675675676</c:v>
                      </c:pt>
                      <c:pt idx="25">
                        <c:v>0.702702702702702</c:v>
                      </c:pt>
                      <c:pt idx="26">
                        <c:v>0.729729729729729</c:v>
                      </c:pt>
                      <c:pt idx="27">
                        <c:v>0.756756756756756</c:v>
                      </c:pt>
                      <c:pt idx="28">
                        <c:v>0.783783783783783</c:v>
                      </c:pt>
                      <c:pt idx="29">
                        <c:v>0.81081081081081</c:v>
                      </c:pt>
                      <c:pt idx="30">
                        <c:v>0.837837837837837</c:v>
                      </c:pt>
                      <c:pt idx="31">
                        <c:v>0.864864864864864</c:v>
                      </c:pt>
                      <c:pt idx="32">
                        <c:v>0.891891891891891</c:v>
                      </c:pt>
                      <c:pt idx="33">
                        <c:v>0.918918918918918</c:v>
                      </c:pt>
                      <c:pt idx="34">
                        <c:v>0.945945945945945</c:v>
                      </c:pt>
                      <c:pt idx="35">
                        <c:v>0.972972972972972</c:v>
                      </c:pt>
                      <c:pt idx="36">
                        <c:v>0.999999999999999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EB68-064C-B6FA-B5B58C99E365}"/>
                  </c:ext>
                </c:extLst>
              </c15:ser>
            </c15:filteredScatterSeries>
          </c:ext>
        </c:extLst>
      </c:scatterChart>
      <c:valAx>
        <c:axId val="-1713840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de-DE"/>
                  <a:t>Observed minimal lumen diameter [mm]</a:t>
                </a:r>
              </a:p>
            </c:rich>
          </c:tx>
          <c:layout>
            <c:manualLayout>
              <c:xMode val="edge"/>
              <c:yMode val="edge"/>
              <c:x val="0.397916716721089"/>
              <c:y val="0.94781151795487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713837200"/>
        <c:crosses val="autoZero"/>
        <c:crossBetween val="midCat"/>
      </c:valAx>
      <c:valAx>
        <c:axId val="-1713837200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713840320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8251887262756"/>
          <c:y val="0.617950733238749"/>
          <c:w val="0.373931765633633"/>
          <c:h val="0.24497051622530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81226718719"/>
          <c:y val="0.0220548265970881"/>
          <c:w val="0.896875"/>
          <c:h val="0.858585858585859"/>
        </c:manualLayout>
      </c:layout>
      <c:scatterChart>
        <c:scatterStyle val="lineMarker"/>
        <c:varyColors val="0"/>
        <c:ser>
          <c:idx val="1"/>
          <c:order val="1"/>
          <c:tx>
            <c:v>SCB pre PCI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'Rohdaten MLD'!$C$2:$C$66</c:f>
              <c:numCache>
                <c:formatCode>General</c:formatCode>
                <c:ptCount val="65"/>
                <c:pt idx="0">
                  <c:v>0.22</c:v>
                </c:pt>
                <c:pt idx="1">
                  <c:v>0.33</c:v>
                </c:pt>
                <c:pt idx="2">
                  <c:v>0.52</c:v>
                </c:pt>
                <c:pt idx="3">
                  <c:v>0.55</c:v>
                </c:pt>
                <c:pt idx="4">
                  <c:v>0.56</c:v>
                </c:pt>
                <c:pt idx="5">
                  <c:v>0.58</c:v>
                </c:pt>
                <c:pt idx="6">
                  <c:v>0.6</c:v>
                </c:pt>
                <c:pt idx="7">
                  <c:v>0.69</c:v>
                </c:pt>
                <c:pt idx="8">
                  <c:v>0.7</c:v>
                </c:pt>
                <c:pt idx="9">
                  <c:v>0.71</c:v>
                </c:pt>
                <c:pt idx="10">
                  <c:v>0.73</c:v>
                </c:pt>
                <c:pt idx="11">
                  <c:v>0.74</c:v>
                </c:pt>
                <c:pt idx="12">
                  <c:v>0.76</c:v>
                </c:pt>
                <c:pt idx="13">
                  <c:v>0.78</c:v>
                </c:pt>
                <c:pt idx="14">
                  <c:v>0.79</c:v>
                </c:pt>
                <c:pt idx="15">
                  <c:v>0.79</c:v>
                </c:pt>
                <c:pt idx="16">
                  <c:v>0.82</c:v>
                </c:pt>
                <c:pt idx="17">
                  <c:v>0.83</c:v>
                </c:pt>
                <c:pt idx="18">
                  <c:v>0.83</c:v>
                </c:pt>
                <c:pt idx="19">
                  <c:v>0.84</c:v>
                </c:pt>
                <c:pt idx="20">
                  <c:v>0.85</c:v>
                </c:pt>
                <c:pt idx="21">
                  <c:v>0.86</c:v>
                </c:pt>
                <c:pt idx="22">
                  <c:v>0.86</c:v>
                </c:pt>
                <c:pt idx="23">
                  <c:v>0.9</c:v>
                </c:pt>
                <c:pt idx="24">
                  <c:v>1.07</c:v>
                </c:pt>
                <c:pt idx="25">
                  <c:v>1.07</c:v>
                </c:pt>
                <c:pt idx="26">
                  <c:v>1.1</c:v>
                </c:pt>
                <c:pt idx="27">
                  <c:v>1.2</c:v>
                </c:pt>
                <c:pt idx="28">
                  <c:v>1.23</c:v>
                </c:pt>
                <c:pt idx="29">
                  <c:v>1.26</c:v>
                </c:pt>
                <c:pt idx="30">
                  <c:v>1.27</c:v>
                </c:pt>
                <c:pt idx="31">
                  <c:v>1.49</c:v>
                </c:pt>
                <c:pt idx="32">
                  <c:v>1.68</c:v>
                </c:pt>
                <c:pt idx="33">
                  <c:v>1.77</c:v>
                </c:pt>
                <c:pt idx="34">
                  <c:v>1.81</c:v>
                </c:pt>
                <c:pt idx="35">
                  <c:v>1.89</c:v>
                </c:pt>
                <c:pt idx="36">
                  <c:v>2.01</c:v>
                </c:pt>
              </c:numCache>
            </c:numRef>
          </c:xVal>
          <c:yVal>
            <c:numRef>
              <c:f>'Rohdaten MLD'!$D$2:$D$66</c:f>
              <c:numCache>
                <c:formatCode>0.00%</c:formatCode>
                <c:ptCount val="65"/>
                <c:pt idx="0">
                  <c:v>0.027027027027027</c:v>
                </c:pt>
                <c:pt idx="1">
                  <c:v>0.0540540540540541</c:v>
                </c:pt>
                <c:pt idx="2">
                  <c:v>0.0810810810810811</c:v>
                </c:pt>
                <c:pt idx="3">
                  <c:v>0.108108108108108</c:v>
                </c:pt>
                <c:pt idx="4">
                  <c:v>0.135135135135135</c:v>
                </c:pt>
                <c:pt idx="5">
                  <c:v>0.162162162162162</c:v>
                </c:pt>
                <c:pt idx="6">
                  <c:v>0.189189189189189</c:v>
                </c:pt>
                <c:pt idx="7">
                  <c:v>0.216216216216216</c:v>
                </c:pt>
                <c:pt idx="8">
                  <c:v>0.243243243243243</c:v>
                </c:pt>
                <c:pt idx="9">
                  <c:v>0.27027027027027</c:v>
                </c:pt>
                <c:pt idx="10">
                  <c:v>0.297297297297297</c:v>
                </c:pt>
                <c:pt idx="11">
                  <c:v>0.324324324324324</c:v>
                </c:pt>
                <c:pt idx="12">
                  <c:v>0.351351351351351</c:v>
                </c:pt>
                <c:pt idx="13">
                  <c:v>0.378378378378378</c:v>
                </c:pt>
                <c:pt idx="14">
                  <c:v>0.405405405405405</c:v>
                </c:pt>
                <c:pt idx="15">
                  <c:v>0.432432432432432</c:v>
                </c:pt>
                <c:pt idx="16">
                  <c:v>0.459459459459459</c:v>
                </c:pt>
                <c:pt idx="17">
                  <c:v>0.486486486486487</c:v>
                </c:pt>
                <c:pt idx="18">
                  <c:v>0.513513513513514</c:v>
                </c:pt>
                <c:pt idx="19">
                  <c:v>0.540540540540541</c:v>
                </c:pt>
                <c:pt idx="20">
                  <c:v>0.567567567567567</c:v>
                </c:pt>
                <c:pt idx="21">
                  <c:v>0.594594594594595</c:v>
                </c:pt>
                <c:pt idx="22">
                  <c:v>0.621621621621622</c:v>
                </c:pt>
                <c:pt idx="23">
                  <c:v>0.648648648648649</c:v>
                </c:pt>
                <c:pt idx="24">
                  <c:v>0.675675675675676</c:v>
                </c:pt>
                <c:pt idx="25">
                  <c:v>0.702702702702702</c:v>
                </c:pt>
                <c:pt idx="26">
                  <c:v>0.729729729729729</c:v>
                </c:pt>
                <c:pt idx="27">
                  <c:v>0.756756756756756</c:v>
                </c:pt>
                <c:pt idx="28">
                  <c:v>0.783783783783783</c:v>
                </c:pt>
                <c:pt idx="29">
                  <c:v>0.81081081081081</c:v>
                </c:pt>
                <c:pt idx="30">
                  <c:v>0.837837837837837</c:v>
                </c:pt>
                <c:pt idx="31">
                  <c:v>0.864864864864864</c:v>
                </c:pt>
                <c:pt idx="32">
                  <c:v>0.891891891891891</c:v>
                </c:pt>
                <c:pt idx="33">
                  <c:v>0.918918918918918</c:v>
                </c:pt>
                <c:pt idx="34">
                  <c:v>0.945945945945945</c:v>
                </c:pt>
                <c:pt idx="35">
                  <c:v>0.972972972972972</c:v>
                </c:pt>
                <c:pt idx="36">
                  <c:v>0.999999999999999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15-7045-A7AC-72603318843A}"/>
            </c:ext>
          </c:extLst>
        </c:ser>
        <c:ser>
          <c:idx val="3"/>
          <c:order val="3"/>
          <c:tx>
            <c:v>SCB post PCI</c:v>
          </c:tx>
          <c:spPr>
            <a:ln w="381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'Rohdaten MLD'!$G$2:$G$66</c:f>
              <c:numCache>
                <c:formatCode>General</c:formatCode>
                <c:ptCount val="65"/>
                <c:pt idx="0">
                  <c:v>1.42</c:v>
                </c:pt>
                <c:pt idx="1">
                  <c:v>1.49</c:v>
                </c:pt>
                <c:pt idx="2">
                  <c:v>1.49</c:v>
                </c:pt>
                <c:pt idx="3">
                  <c:v>1.5</c:v>
                </c:pt>
                <c:pt idx="4">
                  <c:v>1.55</c:v>
                </c:pt>
                <c:pt idx="5">
                  <c:v>1.66</c:v>
                </c:pt>
                <c:pt idx="6">
                  <c:v>1.7</c:v>
                </c:pt>
                <c:pt idx="7">
                  <c:v>1.73</c:v>
                </c:pt>
                <c:pt idx="8">
                  <c:v>1.74</c:v>
                </c:pt>
                <c:pt idx="9">
                  <c:v>1.76</c:v>
                </c:pt>
                <c:pt idx="10">
                  <c:v>1.78</c:v>
                </c:pt>
                <c:pt idx="11">
                  <c:v>1.84</c:v>
                </c:pt>
                <c:pt idx="12">
                  <c:v>1.85</c:v>
                </c:pt>
                <c:pt idx="13">
                  <c:v>1.85</c:v>
                </c:pt>
                <c:pt idx="14">
                  <c:v>1.88</c:v>
                </c:pt>
                <c:pt idx="15">
                  <c:v>1.89</c:v>
                </c:pt>
                <c:pt idx="16">
                  <c:v>1.89</c:v>
                </c:pt>
                <c:pt idx="17">
                  <c:v>1.95</c:v>
                </c:pt>
                <c:pt idx="18">
                  <c:v>2.0</c:v>
                </c:pt>
                <c:pt idx="19">
                  <c:v>2.05</c:v>
                </c:pt>
                <c:pt idx="20">
                  <c:v>2.05</c:v>
                </c:pt>
                <c:pt idx="21">
                  <c:v>2.06</c:v>
                </c:pt>
                <c:pt idx="22">
                  <c:v>2.07</c:v>
                </c:pt>
                <c:pt idx="23">
                  <c:v>2.11</c:v>
                </c:pt>
                <c:pt idx="24">
                  <c:v>2.16</c:v>
                </c:pt>
                <c:pt idx="25">
                  <c:v>2.16</c:v>
                </c:pt>
                <c:pt idx="26">
                  <c:v>2.23</c:v>
                </c:pt>
                <c:pt idx="27">
                  <c:v>2.24</c:v>
                </c:pt>
                <c:pt idx="28">
                  <c:v>2.27</c:v>
                </c:pt>
                <c:pt idx="29">
                  <c:v>2.35</c:v>
                </c:pt>
                <c:pt idx="30">
                  <c:v>2.42</c:v>
                </c:pt>
                <c:pt idx="31">
                  <c:v>2.46</c:v>
                </c:pt>
                <c:pt idx="32">
                  <c:v>2.5</c:v>
                </c:pt>
                <c:pt idx="33">
                  <c:v>2.53</c:v>
                </c:pt>
                <c:pt idx="34">
                  <c:v>2.57</c:v>
                </c:pt>
                <c:pt idx="35">
                  <c:v>2.84</c:v>
                </c:pt>
                <c:pt idx="36">
                  <c:v>3.1</c:v>
                </c:pt>
              </c:numCache>
            </c:numRef>
          </c:xVal>
          <c:yVal>
            <c:numRef>
              <c:f>'Rohdaten MLD'!$H$2:$H$66</c:f>
              <c:numCache>
                <c:formatCode>0.00%</c:formatCode>
                <c:ptCount val="65"/>
                <c:pt idx="0">
                  <c:v>0.027027027027027</c:v>
                </c:pt>
                <c:pt idx="1">
                  <c:v>0.0540540540540541</c:v>
                </c:pt>
                <c:pt idx="2">
                  <c:v>0.0810810810810811</c:v>
                </c:pt>
                <c:pt idx="3">
                  <c:v>0.108108108108108</c:v>
                </c:pt>
                <c:pt idx="4">
                  <c:v>0.135135135135135</c:v>
                </c:pt>
                <c:pt idx="5">
                  <c:v>0.162162162162162</c:v>
                </c:pt>
                <c:pt idx="6">
                  <c:v>0.189189189189189</c:v>
                </c:pt>
                <c:pt idx="7">
                  <c:v>0.216216216216216</c:v>
                </c:pt>
                <c:pt idx="8">
                  <c:v>0.243243243243243</c:v>
                </c:pt>
                <c:pt idx="9">
                  <c:v>0.27027027027027</c:v>
                </c:pt>
                <c:pt idx="10">
                  <c:v>0.297297297297297</c:v>
                </c:pt>
                <c:pt idx="11">
                  <c:v>0.324324324324324</c:v>
                </c:pt>
                <c:pt idx="12">
                  <c:v>0.351351351351351</c:v>
                </c:pt>
                <c:pt idx="13">
                  <c:v>0.378378378378378</c:v>
                </c:pt>
                <c:pt idx="14">
                  <c:v>0.405405405405405</c:v>
                </c:pt>
                <c:pt idx="15">
                  <c:v>0.432432432432432</c:v>
                </c:pt>
                <c:pt idx="16">
                  <c:v>0.459459459459459</c:v>
                </c:pt>
                <c:pt idx="17">
                  <c:v>0.486486486486487</c:v>
                </c:pt>
                <c:pt idx="18">
                  <c:v>0.513513513513514</c:v>
                </c:pt>
                <c:pt idx="19">
                  <c:v>0.540540540540541</c:v>
                </c:pt>
                <c:pt idx="20">
                  <c:v>0.567567567567567</c:v>
                </c:pt>
                <c:pt idx="21">
                  <c:v>0.594594594594595</c:v>
                </c:pt>
                <c:pt idx="22">
                  <c:v>0.621621621621622</c:v>
                </c:pt>
                <c:pt idx="23">
                  <c:v>0.648648648648649</c:v>
                </c:pt>
                <c:pt idx="24">
                  <c:v>0.675675675675676</c:v>
                </c:pt>
                <c:pt idx="25">
                  <c:v>0.702702702702702</c:v>
                </c:pt>
                <c:pt idx="26">
                  <c:v>0.729729729729729</c:v>
                </c:pt>
                <c:pt idx="27">
                  <c:v>0.756756756756756</c:v>
                </c:pt>
                <c:pt idx="28">
                  <c:v>0.783783783783783</c:v>
                </c:pt>
                <c:pt idx="29">
                  <c:v>0.81081081081081</c:v>
                </c:pt>
                <c:pt idx="30">
                  <c:v>0.837837837837837</c:v>
                </c:pt>
                <c:pt idx="31">
                  <c:v>0.864864864864864</c:v>
                </c:pt>
                <c:pt idx="32">
                  <c:v>0.891891891891891</c:v>
                </c:pt>
                <c:pt idx="33">
                  <c:v>0.918918918918918</c:v>
                </c:pt>
                <c:pt idx="34">
                  <c:v>0.945945945945945</c:v>
                </c:pt>
                <c:pt idx="35">
                  <c:v>0.972972972972972</c:v>
                </c:pt>
                <c:pt idx="36">
                  <c:v>0.999999999999999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15-7045-A7AC-72603318843A}"/>
            </c:ext>
          </c:extLst>
        </c:ser>
        <c:ser>
          <c:idx val="5"/>
          <c:order val="5"/>
          <c:tx>
            <c:v>SCB follow-up</c:v>
          </c:tx>
          <c:spPr>
            <a:ln w="38100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'Rohdaten MLD'!$K$2:$K$60</c:f>
              <c:numCache>
                <c:formatCode>General</c:formatCode>
                <c:ptCount val="59"/>
                <c:pt idx="0">
                  <c:v>0.95</c:v>
                </c:pt>
                <c:pt idx="1">
                  <c:v>0.98</c:v>
                </c:pt>
                <c:pt idx="2">
                  <c:v>1.3</c:v>
                </c:pt>
                <c:pt idx="3">
                  <c:v>1.39</c:v>
                </c:pt>
                <c:pt idx="4">
                  <c:v>1.43</c:v>
                </c:pt>
                <c:pt idx="5">
                  <c:v>1.44</c:v>
                </c:pt>
                <c:pt idx="6">
                  <c:v>1.47</c:v>
                </c:pt>
                <c:pt idx="7">
                  <c:v>1.5</c:v>
                </c:pt>
                <c:pt idx="8">
                  <c:v>1.56</c:v>
                </c:pt>
                <c:pt idx="9">
                  <c:v>1.57</c:v>
                </c:pt>
                <c:pt idx="10">
                  <c:v>1.58</c:v>
                </c:pt>
                <c:pt idx="11">
                  <c:v>1.59</c:v>
                </c:pt>
                <c:pt idx="12">
                  <c:v>1.64</c:v>
                </c:pt>
                <c:pt idx="13">
                  <c:v>1.66</c:v>
                </c:pt>
                <c:pt idx="14">
                  <c:v>1.68</c:v>
                </c:pt>
                <c:pt idx="15">
                  <c:v>1.72</c:v>
                </c:pt>
                <c:pt idx="16">
                  <c:v>1.88</c:v>
                </c:pt>
                <c:pt idx="17">
                  <c:v>1.94</c:v>
                </c:pt>
                <c:pt idx="18">
                  <c:v>1.98</c:v>
                </c:pt>
                <c:pt idx="19">
                  <c:v>2.0</c:v>
                </c:pt>
                <c:pt idx="20">
                  <c:v>2.02</c:v>
                </c:pt>
                <c:pt idx="21">
                  <c:v>2.04</c:v>
                </c:pt>
                <c:pt idx="22">
                  <c:v>2.17</c:v>
                </c:pt>
                <c:pt idx="23">
                  <c:v>2.18</c:v>
                </c:pt>
                <c:pt idx="24">
                  <c:v>2.21</c:v>
                </c:pt>
                <c:pt idx="25">
                  <c:v>2.25</c:v>
                </c:pt>
                <c:pt idx="26">
                  <c:v>2.26</c:v>
                </c:pt>
                <c:pt idx="27">
                  <c:v>2.29</c:v>
                </c:pt>
                <c:pt idx="28">
                  <c:v>2.319999999999999</c:v>
                </c:pt>
                <c:pt idx="29">
                  <c:v>2.33</c:v>
                </c:pt>
                <c:pt idx="30">
                  <c:v>2.41</c:v>
                </c:pt>
                <c:pt idx="31">
                  <c:v>2.42</c:v>
                </c:pt>
                <c:pt idx="32">
                  <c:v>2.47</c:v>
                </c:pt>
                <c:pt idx="33">
                  <c:v>2.5</c:v>
                </c:pt>
                <c:pt idx="34">
                  <c:v>2.62</c:v>
                </c:pt>
                <c:pt idx="35">
                  <c:v>2.62</c:v>
                </c:pt>
                <c:pt idx="36">
                  <c:v>2.77</c:v>
                </c:pt>
              </c:numCache>
            </c:numRef>
          </c:xVal>
          <c:yVal>
            <c:numRef>
              <c:f>'Rohdaten MLD'!$L$2:$L$60</c:f>
              <c:numCache>
                <c:formatCode>0.00%</c:formatCode>
                <c:ptCount val="59"/>
                <c:pt idx="0">
                  <c:v>0.027027027027027</c:v>
                </c:pt>
                <c:pt idx="1">
                  <c:v>0.0540540540540541</c:v>
                </c:pt>
                <c:pt idx="2">
                  <c:v>0.0810810810810811</c:v>
                </c:pt>
                <c:pt idx="3">
                  <c:v>0.108108108108108</c:v>
                </c:pt>
                <c:pt idx="4">
                  <c:v>0.135135135135135</c:v>
                </c:pt>
                <c:pt idx="5">
                  <c:v>0.162162162162162</c:v>
                </c:pt>
                <c:pt idx="6">
                  <c:v>0.189189189189189</c:v>
                </c:pt>
                <c:pt idx="7">
                  <c:v>0.216216216216216</c:v>
                </c:pt>
                <c:pt idx="8">
                  <c:v>0.243243243243243</c:v>
                </c:pt>
                <c:pt idx="9">
                  <c:v>0.27027027027027</c:v>
                </c:pt>
                <c:pt idx="10">
                  <c:v>0.297297297297297</c:v>
                </c:pt>
                <c:pt idx="11">
                  <c:v>0.324324324324324</c:v>
                </c:pt>
                <c:pt idx="12">
                  <c:v>0.351351351351351</c:v>
                </c:pt>
                <c:pt idx="13">
                  <c:v>0.378378378378378</c:v>
                </c:pt>
                <c:pt idx="14">
                  <c:v>0.405405405405405</c:v>
                </c:pt>
                <c:pt idx="15">
                  <c:v>0.432432432432432</c:v>
                </c:pt>
                <c:pt idx="16">
                  <c:v>0.459459459459459</c:v>
                </c:pt>
                <c:pt idx="17">
                  <c:v>0.486486486486487</c:v>
                </c:pt>
                <c:pt idx="18">
                  <c:v>0.513513513513514</c:v>
                </c:pt>
                <c:pt idx="19">
                  <c:v>0.540540540540541</c:v>
                </c:pt>
                <c:pt idx="20">
                  <c:v>0.567567567567567</c:v>
                </c:pt>
                <c:pt idx="21">
                  <c:v>0.594594594594595</c:v>
                </c:pt>
                <c:pt idx="22">
                  <c:v>0.621621621621622</c:v>
                </c:pt>
                <c:pt idx="23">
                  <c:v>0.648648648648649</c:v>
                </c:pt>
                <c:pt idx="24">
                  <c:v>0.675675675675676</c:v>
                </c:pt>
                <c:pt idx="25">
                  <c:v>0.702702702702702</c:v>
                </c:pt>
                <c:pt idx="26">
                  <c:v>0.729729729729729</c:v>
                </c:pt>
                <c:pt idx="27">
                  <c:v>0.756756756756756</c:v>
                </c:pt>
                <c:pt idx="28">
                  <c:v>0.783783783783783</c:v>
                </c:pt>
                <c:pt idx="29">
                  <c:v>0.81081081081081</c:v>
                </c:pt>
                <c:pt idx="30">
                  <c:v>0.837837837837837</c:v>
                </c:pt>
                <c:pt idx="31">
                  <c:v>0.864864864864864</c:v>
                </c:pt>
                <c:pt idx="32">
                  <c:v>0.891891891891891</c:v>
                </c:pt>
                <c:pt idx="33">
                  <c:v>0.918918918918918</c:v>
                </c:pt>
                <c:pt idx="34">
                  <c:v>0.945945945945945</c:v>
                </c:pt>
                <c:pt idx="35">
                  <c:v>0.972972972972972</c:v>
                </c:pt>
                <c:pt idx="36">
                  <c:v>0.999999999999999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615-7045-A7AC-726033188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3777840"/>
        <c:axId val="-171377444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PCB pre PCI</c:v>
                </c:tx>
                <c:spPr>
                  <a:ln w="12700">
                    <a:solidFill>
                      <a:srgbClr val="000000"/>
                    </a:solidFill>
                    <a:prstDash val="solid"/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'Rohdaten MLD'!$A$2:$A$67</c15:sqref>
                        </c15:formulaRef>
                      </c:ext>
                    </c:extLst>
                    <c:numCache>
                      <c:formatCode>General</c:formatCode>
                      <c:ptCount val="66"/>
                      <c:pt idx="0">
                        <c:v>0.17</c:v>
                      </c:pt>
                      <c:pt idx="1">
                        <c:v>0.39</c:v>
                      </c:pt>
                      <c:pt idx="2">
                        <c:v>0.44</c:v>
                      </c:pt>
                      <c:pt idx="3">
                        <c:v>0.45</c:v>
                      </c:pt>
                      <c:pt idx="4">
                        <c:v>0.47</c:v>
                      </c:pt>
                      <c:pt idx="5">
                        <c:v>0.53</c:v>
                      </c:pt>
                      <c:pt idx="6">
                        <c:v>0.61</c:v>
                      </c:pt>
                      <c:pt idx="7">
                        <c:v>0.62</c:v>
                      </c:pt>
                      <c:pt idx="8">
                        <c:v>0.64</c:v>
                      </c:pt>
                      <c:pt idx="9">
                        <c:v>0.65</c:v>
                      </c:pt>
                      <c:pt idx="10">
                        <c:v>0.66</c:v>
                      </c:pt>
                      <c:pt idx="11">
                        <c:v>0.66</c:v>
                      </c:pt>
                      <c:pt idx="12">
                        <c:v>0.72</c:v>
                      </c:pt>
                      <c:pt idx="13">
                        <c:v>0.77</c:v>
                      </c:pt>
                      <c:pt idx="14">
                        <c:v>0.79</c:v>
                      </c:pt>
                      <c:pt idx="15">
                        <c:v>0.79</c:v>
                      </c:pt>
                      <c:pt idx="16">
                        <c:v>0.8</c:v>
                      </c:pt>
                      <c:pt idx="17">
                        <c:v>0.84</c:v>
                      </c:pt>
                      <c:pt idx="18">
                        <c:v>0.85</c:v>
                      </c:pt>
                      <c:pt idx="19">
                        <c:v>0.88</c:v>
                      </c:pt>
                      <c:pt idx="20">
                        <c:v>0.96</c:v>
                      </c:pt>
                      <c:pt idx="21">
                        <c:v>0.98</c:v>
                      </c:pt>
                      <c:pt idx="22">
                        <c:v>0.99</c:v>
                      </c:pt>
                      <c:pt idx="23">
                        <c:v>1.01</c:v>
                      </c:pt>
                      <c:pt idx="24">
                        <c:v>1.07</c:v>
                      </c:pt>
                      <c:pt idx="25">
                        <c:v>1.11</c:v>
                      </c:pt>
                      <c:pt idx="26">
                        <c:v>1.11</c:v>
                      </c:pt>
                      <c:pt idx="27">
                        <c:v>1.2</c:v>
                      </c:pt>
                      <c:pt idx="28">
                        <c:v>1.23</c:v>
                      </c:pt>
                      <c:pt idx="29">
                        <c:v>1.33</c:v>
                      </c:pt>
                      <c:pt idx="30">
                        <c:v>1.38</c:v>
                      </c:pt>
                      <c:pt idx="31">
                        <c:v>1.47</c:v>
                      </c:pt>
                      <c:pt idx="32">
                        <c:v>1.63</c:v>
                      </c:pt>
                      <c:pt idx="33">
                        <c:v>1.71</c:v>
                      </c:pt>
                      <c:pt idx="34">
                        <c:v>1.73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'Rohdaten MLD'!$B$2:$B$67</c15:sqref>
                        </c15:formulaRef>
                      </c:ext>
                    </c:extLst>
                    <c:numCache>
                      <c:formatCode>0.00%</c:formatCode>
                      <c:ptCount val="66"/>
                      <c:pt idx="0">
                        <c:v>0.0285714285714286</c:v>
                      </c:pt>
                      <c:pt idx="1">
                        <c:v>0.0571428571428571</c:v>
                      </c:pt>
                      <c:pt idx="2">
                        <c:v>0.0857142857142857</c:v>
                      </c:pt>
                      <c:pt idx="3">
                        <c:v>0.114285714285714</c:v>
                      </c:pt>
                      <c:pt idx="4">
                        <c:v>0.142857142857143</c:v>
                      </c:pt>
                      <c:pt idx="5">
                        <c:v>0.171428571428571</c:v>
                      </c:pt>
                      <c:pt idx="6">
                        <c:v>0.2</c:v>
                      </c:pt>
                      <c:pt idx="7">
                        <c:v>0.228571428571429</c:v>
                      </c:pt>
                      <c:pt idx="8">
                        <c:v>0.257142857142857</c:v>
                      </c:pt>
                      <c:pt idx="9">
                        <c:v>0.285714285714286</c:v>
                      </c:pt>
                      <c:pt idx="10">
                        <c:v>0.314285714285714</c:v>
                      </c:pt>
                      <c:pt idx="11">
                        <c:v>0.342857142857143</c:v>
                      </c:pt>
                      <c:pt idx="12">
                        <c:v>0.371428571428572</c:v>
                      </c:pt>
                      <c:pt idx="13">
                        <c:v>0.4</c:v>
                      </c:pt>
                      <c:pt idx="14">
                        <c:v>0.428571428571429</c:v>
                      </c:pt>
                      <c:pt idx="15">
                        <c:v>0.457142857142857</c:v>
                      </c:pt>
                      <c:pt idx="16">
                        <c:v>0.485714285714286</c:v>
                      </c:pt>
                      <c:pt idx="17">
                        <c:v>0.514285714285714</c:v>
                      </c:pt>
                      <c:pt idx="18">
                        <c:v>0.542857142857143</c:v>
                      </c:pt>
                      <c:pt idx="19">
                        <c:v>0.571428571428572</c:v>
                      </c:pt>
                      <c:pt idx="20">
                        <c:v>0.6</c:v>
                      </c:pt>
                      <c:pt idx="21">
                        <c:v>0.628571428571429</c:v>
                      </c:pt>
                      <c:pt idx="22">
                        <c:v>0.657142857142857</c:v>
                      </c:pt>
                      <c:pt idx="23">
                        <c:v>0.685714285714286</c:v>
                      </c:pt>
                      <c:pt idx="24">
                        <c:v>0.714285714285714</c:v>
                      </c:pt>
                      <c:pt idx="25">
                        <c:v>0.742857142857143</c:v>
                      </c:pt>
                      <c:pt idx="26">
                        <c:v>0.771428571428572</c:v>
                      </c:pt>
                      <c:pt idx="27">
                        <c:v>0.8</c:v>
                      </c:pt>
                      <c:pt idx="28">
                        <c:v>0.828571428571429</c:v>
                      </c:pt>
                      <c:pt idx="29">
                        <c:v>0.857142857142857</c:v>
                      </c:pt>
                      <c:pt idx="30">
                        <c:v>0.885714285714286</c:v>
                      </c:pt>
                      <c:pt idx="31">
                        <c:v>0.914285714285715</c:v>
                      </c:pt>
                      <c:pt idx="32">
                        <c:v>0.942857142857143</c:v>
                      </c:pt>
                      <c:pt idx="33">
                        <c:v>0.971428571428572</c:v>
                      </c:pt>
                      <c:pt idx="34">
                        <c:v>1.0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3615-7045-A7AC-72603318843A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PCB post PCI</c:v>
                </c:tx>
                <c:spPr>
                  <a:ln w="12700">
                    <a:solidFill>
                      <a:srgbClr val="000000"/>
                    </a:solidFill>
                    <a:prstDash val="sysDash"/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MLD'!$E$2:$E$67</c15:sqref>
                        </c15:formulaRef>
                      </c:ext>
                    </c:extLst>
                    <c:numCache>
                      <c:formatCode>General</c:formatCode>
                      <c:ptCount val="66"/>
                      <c:pt idx="0">
                        <c:v>1.09</c:v>
                      </c:pt>
                      <c:pt idx="1">
                        <c:v>1.14</c:v>
                      </c:pt>
                      <c:pt idx="2">
                        <c:v>1.21</c:v>
                      </c:pt>
                      <c:pt idx="3">
                        <c:v>1.56</c:v>
                      </c:pt>
                      <c:pt idx="4">
                        <c:v>1.58</c:v>
                      </c:pt>
                      <c:pt idx="5">
                        <c:v>1.63</c:v>
                      </c:pt>
                      <c:pt idx="6">
                        <c:v>1.72</c:v>
                      </c:pt>
                      <c:pt idx="7">
                        <c:v>1.73</c:v>
                      </c:pt>
                      <c:pt idx="8">
                        <c:v>1.74</c:v>
                      </c:pt>
                      <c:pt idx="9">
                        <c:v>1.74</c:v>
                      </c:pt>
                      <c:pt idx="10">
                        <c:v>1.75</c:v>
                      </c:pt>
                      <c:pt idx="11">
                        <c:v>1.75</c:v>
                      </c:pt>
                      <c:pt idx="12">
                        <c:v>1.79</c:v>
                      </c:pt>
                      <c:pt idx="13">
                        <c:v>1.82</c:v>
                      </c:pt>
                      <c:pt idx="14">
                        <c:v>1.82</c:v>
                      </c:pt>
                      <c:pt idx="15">
                        <c:v>1.84</c:v>
                      </c:pt>
                      <c:pt idx="16">
                        <c:v>1.87</c:v>
                      </c:pt>
                      <c:pt idx="17">
                        <c:v>1.87</c:v>
                      </c:pt>
                      <c:pt idx="18">
                        <c:v>1.95</c:v>
                      </c:pt>
                      <c:pt idx="19">
                        <c:v>2.0</c:v>
                      </c:pt>
                      <c:pt idx="20">
                        <c:v>2.01</c:v>
                      </c:pt>
                      <c:pt idx="21">
                        <c:v>2.08</c:v>
                      </c:pt>
                      <c:pt idx="22">
                        <c:v>2.11</c:v>
                      </c:pt>
                      <c:pt idx="23">
                        <c:v>2.15</c:v>
                      </c:pt>
                      <c:pt idx="24">
                        <c:v>2.17</c:v>
                      </c:pt>
                      <c:pt idx="25">
                        <c:v>2.19</c:v>
                      </c:pt>
                      <c:pt idx="26">
                        <c:v>2.23</c:v>
                      </c:pt>
                      <c:pt idx="27">
                        <c:v>2.26</c:v>
                      </c:pt>
                      <c:pt idx="28">
                        <c:v>2.27</c:v>
                      </c:pt>
                      <c:pt idx="29">
                        <c:v>2.39</c:v>
                      </c:pt>
                      <c:pt idx="30">
                        <c:v>2.52</c:v>
                      </c:pt>
                      <c:pt idx="31">
                        <c:v>2.62</c:v>
                      </c:pt>
                      <c:pt idx="32">
                        <c:v>2.99</c:v>
                      </c:pt>
                      <c:pt idx="33">
                        <c:v>3.15</c:v>
                      </c:pt>
                      <c:pt idx="34">
                        <c:v>3.89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MLD'!$F$2:$F$67</c15:sqref>
                        </c15:formulaRef>
                      </c:ext>
                    </c:extLst>
                    <c:numCache>
                      <c:formatCode>0.00%</c:formatCode>
                      <c:ptCount val="66"/>
                      <c:pt idx="0">
                        <c:v>0.0285714285714286</c:v>
                      </c:pt>
                      <c:pt idx="1">
                        <c:v>0.0571428571428571</c:v>
                      </c:pt>
                      <c:pt idx="2">
                        <c:v>0.0857142857142857</c:v>
                      </c:pt>
                      <c:pt idx="3">
                        <c:v>0.114285714285714</c:v>
                      </c:pt>
                      <c:pt idx="4">
                        <c:v>0.142857142857143</c:v>
                      </c:pt>
                      <c:pt idx="5">
                        <c:v>0.171428571428571</c:v>
                      </c:pt>
                      <c:pt idx="6">
                        <c:v>0.2</c:v>
                      </c:pt>
                      <c:pt idx="7">
                        <c:v>0.228571428571429</c:v>
                      </c:pt>
                      <c:pt idx="8">
                        <c:v>0.257142857142857</c:v>
                      </c:pt>
                      <c:pt idx="9">
                        <c:v>0.285714285714286</c:v>
                      </c:pt>
                      <c:pt idx="10">
                        <c:v>0.314285714285714</c:v>
                      </c:pt>
                      <c:pt idx="11">
                        <c:v>0.342857142857143</c:v>
                      </c:pt>
                      <c:pt idx="12">
                        <c:v>0.371428571428572</c:v>
                      </c:pt>
                      <c:pt idx="13">
                        <c:v>0.4</c:v>
                      </c:pt>
                      <c:pt idx="14">
                        <c:v>0.428571428571429</c:v>
                      </c:pt>
                      <c:pt idx="15">
                        <c:v>0.457142857142857</c:v>
                      </c:pt>
                      <c:pt idx="16">
                        <c:v>0.485714285714286</c:v>
                      </c:pt>
                      <c:pt idx="17">
                        <c:v>0.514285714285714</c:v>
                      </c:pt>
                      <c:pt idx="18">
                        <c:v>0.542857142857143</c:v>
                      </c:pt>
                      <c:pt idx="19">
                        <c:v>0.571428571428572</c:v>
                      </c:pt>
                      <c:pt idx="20">
                        <c:v>0.6</c:v>
                      </c:pt>
                      <c:pt idx="21">
                        <c:v>0.628571428571429</c:v>
                      </c:pt>
                      <c:pt idx="22">
                        <c:v>0.657142857142857</c:v>
                      </c:pt>
                      <c:pt idx="23">
                        <c:v>0.685714285714286</c:v>
                      </c:pt>
                      <c:pt idx="24">
                        <c:v>0.714285714285714</c:v>
                      </c:pt>
                      <c:pt idx="25">
                        <c:v>0.742857142857143</c:v>
                      </c:pt>
                      <c:pt idx="26">
                        <c:v>0.771428571428572</c:v>
                      </c:pt>
                      <c:pt idx="27">
                        <c:v>0.8</c:v>
                      </c:pt>
                      <c:pt idx="28">
                        <c:v>0.828571428571429</c:v>
                      </c:pt>
                      <c:pt idx="29">
                        <c:v>0.857142857142857</c:v>
                      </c:pt>
                      <c:pt idx="30">
                        <c:v>0.885714285714286</c:v>
                      </c:pt>
                      <c:pt idx="31">
                        <c:v>0.914285714285715</c:v>
                      </c:pt>
                      <c:pt idx="32">
                        <c:v>0.942857142857143</c:v>
                      </c:pt>
                      <c:pt idx="33">
                        <c:v>0.971428571428572</c:v>
                      </c:pt>
                      <c:pt idx="34">
                        <c:v>1.0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3615-7045-A7AC-72603318843A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PCB follow-up</c:v>
                </c:tx>
                <c:spPr>
                  <a:ln w="12700">
                    <a:solidFill>
                      <a:srgbClr val="000000"/>
                    </a:solidFill>
                    <a:prstDash val="lgDash"/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MLD'!$I$2:$I$58</c15:sqref>
                        </c15:formulaRef>
                      </c:ext>
                    </c:extLst>
                    <c:numCache>
                      <c:formatCode>General</c:formatCode>
                      <c:ptCount val="57"/>
                      <c:pt idx="0">
                        <c:v>0.83</c:v>
                      </c:pt>
                      <c:pt idx="1">
                        <c:v>1.21</c:v>
                      </c:pt>
                      <c:pt idx="2">
                        <c:v>1.26</c:v>
                      </c:pt>
                      <c:pt idx="3">
                        <c:v>1.26</c:v>
                      </c:pt>
                      <c:pt idx="4">
                        <c:v>1.28</c:v>
                      </c:pt>
                      <c:pt idx="5">
                        <c:v>1.41</c:v>
                      </c:pt>
                      <c:pt idx="6">
                        <c:v>1.55</c:v>
                      </c:pt>
                      <c:pt idx="7">
                        <c:v>1.56</c:v>
                      </c:pt>
                      <c:pt idx="8">
                        <c:v>1.62</c:v>
                      </c:pt>
                      <c:pt idx="9">
                        <c:v>1.7</c:v>
                      </c:pt>
                      <c:pt idx="10">
                        <c:v>1.7</c:v>
                      </c:pt>
                      <c:pt idx="11">
                        <c:v>1.72</c:v>
                      </c:pt>
                      <c:pt idx="12">
                        <c:v>1.73</c:v>
                      </c:pt>
                      <c:pt idx="13">
                        <c:v>1.9</c:v>
                      </c:pt>
                      <c:pt idx="14">
                        <c:v>1.93</c:v>
                      </c:pt>
                      <c:pt idx="15">
                        <c:v>1.99</c:v>
                      </c:pt>
                      <c:pt idx="16">
                        <c:v>1.99</c:v>
                      </c:pt>
                      <c:pt idx="17">
                        <c:v>1.99</c:v>
                      </c:pt>
                      <c:pt idx="18">
                        <c:v>2.07</c:v>
                      </c:pt>
                      <c:pt idx="19">
                        <c:v>2.09</c:v>
                      </c:pt>
                      <c:pt idx="20">
                        <c:v>2.09</c:v>
                      </c:pt>
                      <c:pt idx="21">
                        <c:v>2.12</c:v>
                      </c:pt>
                      <c:pt idx="22">
                        <c:v>2.18</c:v>
                      </c:pt>
                      <c:pt idx="23">
                        <c:v>2.23</c:v>
                      </c:pt>
                      <c:pt idx="24">
                        <c:v>2.25</c:v>
                      </c:pt>
                      <c:pt idx="25">
                        <c:v>2.3</c:v>
                      </c:pt>
                      <c:pt idx="26">
                        <c:v>2.319999999999999</c:v>
                      </c:pt>
                      <c:pt idx="27">
                        <c:v>2.36</c:v>
                      </c:pt>
                      <c:pt idx="28">
                        <c:v>2.39</c:v>
                      </c:pt>
                      <c:pt idx="29">
                        <c:v>2.43</c:v>
                      </c:pt>
                      <c:pt idx="30">
                        <c:v>2.68</c:v>
                      </c:pt>
                      <c:pt idx="31">
                        <c:v>2.86</c:v>
                      </c:pt>
                      <c:pt idx="32">
                        <c:v>3.01</c:v>
                      </c:pt>
                      <c:pt idx="33">
                        <c:v>3.19</c:v>
                      </c:pt>
                      <c:pt idx="34">
                        <c:v>3.24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'Rohdaten MLD'!$J$2:$J$58</c15:sqref>
                        </c15:formulaRef>
                      </c:ext>
                    </c:extLst>
                    <c:numCache>
                      <c:formatCode>0.00%</c:formatCode>
                      <c:ptCount val="57"/>
                      <c:pt idx="0">
                        <c:v>0.0285714285714286</c:v>
                      </c:pt>
                      <c:pt idx="1">
                        <c:v>0.0571428571428571</c:v>
                      </c:pt>
                      <c:pt idx="2">
                        <c:v>0.0857142857142857</c:v>
                      </c:pt>
                      <c:pt idx="3">
                        <c:v>0.114285714285714</c:v>
                      </c:pt>
                      <c:pt idx="4">
                        <c:v>0.142857142857143</c:v>
                      </c:pt>
                      <c:pt idx="5">
                        <c:v>0.171428571428571</c:v>
                      </c:pt>
                      <c:pt idx="6">
                        <c:v>0.2</c:v>
                      </c:pt>
                      <c:pt idx="7">
                        <c:v>0.228571428571429</c:v>
                      </c:pt>
                      <c:pt idx="8">
                        <c:v>0.257142857142857</c:v>
                      </c:pt>
                      <c:pt idx="9">
                        <c:v>0.285714285714286</c:v>
                      </c:pt>
                      <c:pt idx="10">
                        <c:v>0.314285714285714</c:v>
                      </c:pt>
                      <c:pt idx="11">
                        <c:v>0.342857142857143</c:v>
                      </c:pt>
                      <c:pt idx="12">
                        <c:v>0.371428571428572</c:v>
                      </c:pt>
                      <c:pt idx="13">
                        <c:v>0.4</c:v>
                      </c:pt>
                      <c:pt idx="14">
                        <c:v>0.428571428571429</c:v>
                      </c:pt>
                      <c:pt idx="15">
                        <c:v>0.457142857142857</c:v>
                      </c:pt>
                      <c:pt idx="16">
                        <c:v>0.485714285714286</c:v>
                      </c:pt>
                      <c:pt idx="17">
                        <c:v>0.514285714285714</c:v>
                      </c:pt>
                      <c:pt idx="18">
                        <c:v>0.542857142857143</c:v>
                      </c:pt>
                      <c:pt idx="19">
                        <c:v>0.571428571428572</c:v>
                      </c:pt>
                      <c:pt idx="20">
                        <c:v>0.6</c:v>
                      </c:pt>
                      <c:pt idx="21">
                        <c:v>0.628571428571429</c:v>
                      </c:pt>
                      <c:pt idx="22">
                        <c:v>0.657142857142857</c:v>
                      </c:pt>
                      <c:pt idx="23">
                        <c:v>0.685714285714286</c:v>
                      </c:pt>
                      <c:pt idx="24">
                        <c:v>0.714285714285714</c:v>
                      </c:pt>
                      <c:pt idx="25">
                        <c:v>0.742857142857143</c:v>
                      </c:pt>
                      <c:pt idx="26">
                        <c:v>0.771428571428572</c:v>
                      </c:pt>
                      <c:pt idx="27">
                        <c:v>0.8</c:v>
                      </c:pt>
                      <c:pt idx="28">
                        <c:v>0.828571428571429</c:v>
                      </c:pt>
                      <c:pt idx="29">
                        <c:v>0.857142857142857</c:v>
                      </c:pt>
                      <c:pt idx="30">
                        <c:v>0.885714285714286</c:v>
                      </c:pt>
                      <c:pt idx="31">
                        <c:v>0.914285714285715</c:v>
                      </c:pt>
                      <c:pt idx="32">
                        <c:v>0.942857142857143</c:v>
                      </c:pt>
                      <c:pt idx="33">
                        <c:v>0.971428571428572</c:v>
                      </c:pt>
                      <c:pt idx="34">
                        <c:v>1.0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3615-7045-A7AC-72603318843A}"/>
                  </c:ext>
                </c:extLst>
              </c15:ser>
            </c15:filteredScatterSeries>
          </c:ext>
        </c:extLst>
      </c:scatterChart>
      <c:valAx>
        <c:axId val="-1713777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de-DE"/>
                  <a:t>Observed minimal lumen diameter [mm]</a:t>
                </a:r>
              </a:p>
            </c:rich>
          </c:tx>
          <c:layout>
            <c:manualLayout>
              <c:xMode val="edge"/>
              <c:yMode val="edge"/>
              <c:x val="0.397916716721089"/>
              <c:y val="0.94781151795487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713774448"/>
        <c:crosses val="autoZero"/>
        <c:crossBetween val="midCat"/>
      </c:valAx>
      <c:valAx>
        <c:axId val="-1713774448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713777840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8251887262756"/>
          <c:y val="0.617950733238749"/>
          <c:w val="0.373931765633633"/>
          <c:h val="0.24497051622530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C5052-68B6-F547-862E-405836F0234A}" type="doc">
      <dgm:prSet loTypeId="urn:microsoft.com/office/officeart/2005/8/layout/orgChar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18632FAE-DA13-034B-9F62-2D54E915E370}">
      <dgm:prSet phldrT="[Text]" custT="1"/>
      <dgm:spPr/>
      <dgm:t>
        <a:bodyPr/>
        <a:lstStyle/>
        <a:p>
          <a:r>
            <a:rPr lang="de-DE" sz="1000" b="1" cap="none" spc="0">
              <a:ln/>
              <a:effectLst/>
            </a:rPr>
            <a:t>70 randomly allocated to treatment and included in full analysis set </a:t>
          </a:r>
          <a:endParaRPr lang="de-DE" sz="1000" b="1" cap="none" spc="0" dirty="0">
            <a:ln/>
            <a:effectLst/>
          </a:endParaRPr>
        </a:p>
      </dgm:t>
    </dgm:pt>
    <dgm:pt modelId="{FA66ACF8-F990-294E-BD24-3016851EDAA6}" type="parTrans" cxnId="{0B959951-40CA-F444-B7D1-2F5E327F69DD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0E73B485-6F5C-0642-8907-0FE3C7A18CF7}" type="sibTrans" cxnId="{0B959951-40CA-F444-B7D1-2F5E327F69DD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1291CF29-BDCF-824C-A7DB-90DA651A75E0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70 patients with coronary de-novo lesions</a:t>
          </a:r>
          <a:endParaRPr lang="de-DE" sz="1000" b="1" cap="none" spc="0" dirty="0">
            <a:ln/>
            <a:effectLst/>
          </a:endParaRPr>
        </a:p>
      </dgm:t>
    </dgm:pt>
    <dgm:pt modelId="{D4AA7A93-4F91-0543-AB57-48F1E10B08A1}" type="parTrans" cxnId="{22048E37-2EB8-AA43-AD08-AADCA5BF890D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58473E23-F225-5C44-B65D-496F70466190}" type="sibTrans" cxnId="{22048E37-2EB8-AA43-AD08-AADCA5BF890D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7C611F12-13CA-484E-8A11-7F660D5247A7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35 assigned to receive PCB</a:t>
          </a:r>
          <a:endParaRPr lang="de-DE" sz="1000" b="1" cap="none" spc="0" dirty="0">
            <a:ln/>
            <a:effectLst/>
          </a:endParaRPr>
        </a:p>
      </dgm:t>
    </dgm:pt>
    <dgm:pt modelId="{0311256D-CC5B-E846-9AB7-8E5EDF1CE2F0}" type="parTrans" cxnId="{8D2738A4-A90A-B74B-92E6-D317194B45D9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BBB28B1F-75A8-5E4C-8207-8240D4BF3040}" type="sibTrans" cxnId="{8D2738A4-A90A-B74B-92E6-D317194B45D9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746BC504-9B7C-CC45-850D-E2E2E1960340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35 assigned to receive SCB</a:t>
          </a:r>
          <a:endParaRPr lang="de-DE" sz="1000" b="1" cap="none" spc="0" dirty="0">
            <a:ln/>
            <a:effectLst/>
          </a:endParaRPr>
        </a:p>
      </dgm:t>
    </dgm:pt>
    <dgm:pt modelId="{866D1032-01F5-2F44-9150-2AD7CCC9D881}" type="parTrans" cxnId="{565BDF08-01D7-7B4D-BA16-6353FDBEC072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0D4E894A-3501-AF4E-BB66-EBD287108C8D}" type="sibTrans" cxnId="{565BDF08-01D7-7B4D-BA16-6353FDBEC072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4403F02F-771B-E241-962C-B1FDFD2C0398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Clinical follow-up 30 days (n=35)</a:t>
          </a:r>
          <a:endParaRPr lang="de-DE" sz="1000" b="1" cap="none" spc="0" dirty="0">
            <a:ln/>
            <a:effectLst/>
          </a:endParaRPr>
        </a:p>
      </dgm:t>
    </dgm:pt>
    <dgm:pt modelId="{DB163D66-0F50-C747-8C02-6C1CB5955329}" type="parTrans" cxnId="{97855859-C983-2144-8424-8F5E8F633A3E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0A04D86A-01E7-9945-BC73-669A1F331680}" type="sibTrans" cxnId="{97855859-C983-2144-8424-8F5E8F633A3E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94BA9539-F2AD-7043-A2AE-68F837D3E230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Clinical follow-up 30 days (n=35)</a:t>
          </a:r>
          <a:endParaRPr lang="de-DE" sz="1000" b="1" cap="none" spc="0" dirty="0">
            <a:ln/>
            <a:effectLst/>
          </a:endParaRPr>
        </a:p>
      </dgm:t>
    </dgm:pt>
    <dgm:pt modelId="{CCAB867E-DEA7-4345-94F3-D5A0C41BCC63}" type="parTrans" cxnId="{BA7DE1AA-2180-8342-888A-E5347B12A9A8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E29D3C41-86BE-274B-B5B8-D1FA8086F4AF}" type="sibTrans" cxnId="{BA7DE1AA-2180-8342-888A-E5347B12A9A8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7B403F03-77E6-FD4E-B7ED-BCF9DC968932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Follow-up at 6 months </a:t>
          </a:r>
        </a:p>
        <a:p>
          <a:r>
            <a:rPr lang="de-DE" sz="1000" b="1" cap="none" spc="0">
              <a:ln/>
              <a:effectLst/>
            </a:rPr>
            <a:t>Clinical (n=35), angiographic (n=33)</a:t>
          </a:r>
          <a:endParaRPr lang="de-DE" sz="1000" b="1" cap="none" spc="0" dirty="0">
            <a:ln/>
            <a:effectLst/>
          </a:endParaRPr>
        </a:p>
      </dgm:t>
    </dgm:pt>
    <dgm:pt modelId="{000B9036-47F1-6143-AB0A-75D4AECE81FD}" type="parTrans" cxnId="{AA15F2AB-7436-3449-B10F-8351A31331A1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1D00E7AD-926E-D844-A93A-D31E5DB388AC}" type="sibTrans" cxnId="{AA15F2AB-7436-3449-B10F-8351A31331A1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806D0553-9847-9944-8BA5-D838D57564BF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Clinical follow-up at 12 months (n=33)</a:t>
          </a:r>
          <a:endParaRPr lang="de-DE" sz="1000" b="1" cap="none" spc="0" dirty="0">
            <a:ln/>
            <a:effectLst/>
          </a:endParaRPr>
        </a:p>
      </dgm:t>
    </dgm:pt>
    <dgm:pt modelId="{F2A60394-52B0-6741-A952-878E1F4195C8}" type="parTrans" cxnId="{86D8B5E8-B299-F349-929C-55D30B6AAD2D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08F93780-D76B-9840-843B-87C5A7783FCA}" type="sibTrans" cxnId="{86D8B5E8-B299-F349-929C-55D30B6AAD2D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8F00EAD4-4B28-1C48-8B7A-D628AD345B31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Angiographic follow-up: Intention-to-treat 36 lesions</a:t>
          </a:r>
          <a:endParaRPr lang="de-DE" sz="1000" b="1" cap="none" spc="0" dirty="0">
            <a:ln/>
            <a:effectLst/>
          </a:endParaRPr>
        </a:p>
      </dgm:t>
    </dgm:pt>
    <dgm:pt modelId="{B53F6466-97B2-B643-9049-DEBD41E701DE}" type="parTrans" cxnId="{04B3DAFE-4577-044C-9EC4-7D38F070AE94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25212313-D273-E542-99CF-B87033E511DE}" type="sibTrans" cxnId="{04B3DAFE-4577-044C-9EC4-7D38F070AE94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99F81417-7612-6D4D-9A90-CE36442B551E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Follow-up at 6 months </a:t>
          </a:r>
        </a:p>
        <a:p>
          <a:r>
            <a:rPr lang="de-DE" sz="1000" b="1" cap="none" spc="0">
              <a:ln/>
              <a:effectLst/>
            </a:rPr>
            <a:t>Clinical (n=35), angiographic (n=35)</a:t>
          </a:r>
          <a:endParaRPr lang="de-DE" sz="1000" b="1" cap="none" spc="0" dirty="0">
            <a:ln/>
            <a:effectLst/>
          </a:endParaRPr>
        </a:p>
      </dgm:t>
    </dgm:pt>
    <dgm:pt modelId="{E5AC80AE-B76F-5247-8293-C8750C3EB723}" type="parTrans" cxnId="{C37A535C-1723-814C-8DE0-9ADA2B74EFD2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45019936-90A7-CC43-A256-F90739F73B0F}" type="sibTrans" cxnId="{C37A535C-1723-814C-8DE0-9ADA2B74EFD2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C9A7FCB5-F51A-C741-BD85-9498754BF3A3}">
      <dgm:prSet custT="1"/>
      <dgm:spPr/>
      <dgm:t>
        <a:bodyPr/>
        <a:lstStyle/>
        <a:p>
          <a:r>
            <a:rPr lang="de-DE" sz="1000" b="1" cap="none" spc="0" dirty="0">
              <a:ln/>
              <a:effectLst/>
            </a:rPr>
            <a:t>Angiographic follow-up: Intention-to-treat 37 lesions</a:t>
          </a:r>
        </a:p>
      </dgm:t>
    </dgm:pt>
    <dgm:pt modelId="{BCF56119-7AA7-A143-A6BA-13890CE93137}" type="parTrans" cxnId="{C0FF7F54-8858-9643-95DA-468D88278B45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2148D7CD-079D-6F4C-A98F-1CF28DD9C293}" type="sibTrans" cxnId="{C0FF7F54-8858-9643-95DA-468D88278B45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7CE4BD88-398C-4747-9C7D-1B5DDC2351FF}">
      <dgm:prSet custT="1"/>
      <dgm:spPr/>
      <dgm:t>
        <a:bodyPr/>
        <a:lstStyle/>
        <a:p>
          <a:r>
            <a:rPr lang="de-DE" sz="1000" b="1" cap="none" spc="0">
              <a:ln/>
              <a:effectLst/>
            </a:rPr>
            <a:t>Clinical follow-up at 12 months (n=35)</a:t>
          </a:r>
          <a:endParaRPr lang="de-DE" sz="1000" b="1" cap="none" spc="0" dirty="0">
            <a:ln/>
            <a:effectLst/>
          </a:endParaRPr>
        </a:p>
      </dgm:t>
    </dgm:pt>
    <dgm:pt modelId="{6326E0CB-E502-CC45-A69B-05B202E94A06}" type="parTrans" cxnId="{C6C9F78D-E849-DB47-9E75-711790B6E852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2C298172-561C-C046-A506-2728C9633344}" type="sibTrans" cxnId="{C6C9F78D-E849-DB47-9E75-711790B6E852}">
      <dgm:prSet/>
      <dgm:spPr/>
      <dgm:t>
        <a:bodyPr/>
        <a:lstStyle/>
        <a:p>
          <a:endParaRPr lang="de-DE" sz="1000" b="1" cap="none" spc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281E1E57-2A4F-C04D-946C-C19EBABBE01A}" type="pres">
      <dgm:prSet presAssocID="{26AC5052-68B6-F547-862E-405836F023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071CF6-2D17-5440-BD78-F47038385289}" type="pres">
      <dgm:prSet presAssocID="{1291CF29-BDCF-824C-A7DB-90DA651A75E0}" presName="hierRoot1" presStyleCnt="0">
        <dgm:presLayoutVars>
          <dgm:hierBranch val="init"/>
        </dgm:presLayoutVars>
      </dgm:prSet>
      <dgm:spPr/>
    </dgm:pt>
    <dgm:pt modelId="{92EC568A-9B88-A94C-BB7B-FFB2D55F79DF}" type="pres">
      <dgm:prSet presAssocID="{1291CF29-BDCF-824C-A7DB-90DA651A75E0}" presName="rootComposite1" presStyleCnt="0"/>
      <dgm:spPr/>
    </dgm:pt>
    <dgm:pt modelId="{68E6D5A2-E2CB-2746-A26F-9385AA8C9479}" type="pres">
      <dgm:prSet presAssocID="{1291CF29-BDCF-824C-A7DB-90DA651A75E0}" presName="rootText1" presStyleLbl="node0" presStyleIdx="0" presStyleCnt="1" custScaleX="199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8D26D-BB55-814A-8207-85BF15B9AB3B}" type="pres">
      <dgm:prSet presAssocID="{1291CF29-BDCF-824C-A7DB-90DA651A75E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D80E12-7D97-0E46-8427-414A0002E8C3}" type="pres">
      <dgm:prSet presAssocID="{1291CF29-BDCF-824C-A7DB-90DA651A75E0}" presName="hierChild2" presStyleCnt="0"/>
      <dgm:spPr/>
    </dgm:pt>
    <dgm:pt modelId="{83D07D79-53B3-4D4B-9C08-0725E3B98867}" type="pres">
      <dgm:prSet presAssocID="{FA66ACF8-F990-294E-BD24-3016851EDAA6}" presName="Name37" presStyleLbl="parChTrans1D2" presStyleIdx="0" presStyleCnt="1"/>
      <dgm:spPr/>
      <dgm:t>
        <a:bodyPr/>
        <a:lstStyle/>
        <a:p>
          <a:endParaRPr lang="en-US"/>
        </a:p>
      </dgm:t>
    </dgm:pt>
    <dgm:pt modelId="{7EFDAD51-1664-A641-B9B9-43950E06FE9A}" type="pres">
      <dgm:prSet presAssocID="{18632FAE-DA13-034B-9F62-2D54E915E370}" presName="hierRoot2" presStyleCnt="0">
        <dgm:presLayoutVars>
          <dgm:hierBranch val="init"/>
        </dgm:presLayoutVars>
      </dgm:prSet>
      <dgm:spPr/>
    </dgm:pt>
    <dgm:pt modelId="{90CD6647-DB76-8949-BEE3-DF23DB3EDB2D}" type="pres">
      <dgm:prSet presAssocID="{18632FAE-DA13-034B-9F62-2D54E915E370}" presName="rootComposite" presStyleCnt="0"/>
      <dgm:spPr/>
    </dgm:pt>
    <dgm:pt modelId="{B135DA18-A0EA-C140-A5DD-3201EC14C141}" type="pres">
      <dgm:prSet presAssocID="{18632FAE-DA13-034B-9F62-2D54E915E370}" presName="rootText" presStyleLbl="node2" presStyleIdx="0" presStyleCnt="1" custScaleX="280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FF060-2C6B-B545-A40F-2ECA1BCCB4A1}" type="pres">
      <dgm:prSet presAssocID="{18632FAE-DA13-034B-9F62-2D54E915E370}" presName="rootConnector" presStyleLbl="node2" presStyleIdx="0" presStyleCnt="1"/>
      <dgm:spPr/>
      <dgm:t>
        <a:bodyPr/>
        <a:lstStyle/>
        <a:p>
          <a:endParaRPr lang="en-US"/>
        </a:p>
      </dgm:t>
    </dgm:pt>
    <dgm:pt modelId="{E49B6D90-320B-4A48-AA18-E3A5BEEC8456}" type="pres">
      <dgm:prSet presAssocID="{18632FAE-DA13-034B-9F62-2D54E915E370}" presName="hierChild4" presStyleCnt="0"/>
      <dgm:spPr/>
    </dgm:pt>
    <dgm:pt modelId="{C9132770-AE09-3347-9507-E32888F41806}" type="pres">
      <dgm:prSet presAssocID="{0311256D-CC5B-E846-9AB7-8E5EDF1CE2F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F7F1EF6E-924D-744F-83E6-E4300732C8F7}" type="pres">
      <dgm:prSet presAssocID="{7C611F12-13CA-484E-8A11-7F660D5247A7}" presName="hierRoot2" presStyleCnt="0">
        <dgm:presLayoutVars>
          <dgm:hierBranch val="init"/>
        </dgm:presLayoutVars>
      </dgm:prSet>
      <dgm:spPr/>
    </dgm:pt>
    <dgm:pt modelId="{81E01F94-0D7D-154F-A5B9-B6BFC019D555}" type="pres">
      <dgm:prSet presAssocID="{7C611F12-13CA-484E-8A11-7F660D5247A7}" presName="rootComposite" presStyleCnt="0"/>
      <dgm:spPr/>
    </dgm:pt>
    <dgm:pt modelId="{EA72F6F1-475E-134D-A1D4-796188127FAA}" type="pres">
      <dgm:prSet presAssocID="{7C611F12-13CA-484E-8A11-7F660D5247A7}" presName="rootText" presStyleLbl="node3" presStyleIdx="0" presStyleCnt="2" custScaleX="259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134E44-C5FC-E541-9C7E-6E3319DC400A}" type="pres">
      <dgm:prSet presAssocID="{7C611F12-13CA-484E-8A11-7F660D5247A7}" presName="rootConnector" presStyleLbl="node3" presStyleIdx="0" presStyleCnt="2"/>
      <dgm:spPr/>
      <dgm:t>
        <a:bodyPr/>
        <a:lstStyle/>
        <a:p>
          <a:endParaRPr lang="en-US"/>
        </a:p>
      </dgm:t>
    </dgm:pt>
    <dgm:pt modelId="{F0BD9289-A98C-EE43-96EB-24B8D6BFE41E}" type="pres">
      <dgm:prSet presAssocID="{7C611F12-13CA-484E-8A11-7F660D5247A7}" presName="hierChild4" presStyleCnt="0"/>
      <dgm:spPr/>
    </dgm:pt>
    <dgm:pt modelId="{0B057FFE-8B2C-C641-BA29-9F51E4B5B9AF}" type="pres">
      <dgm:prSet presAssocID="{DB163D66-0F50-C747-8C02-6C1CB5955329}" presName="Name37" presStyleLbl="parChTrans1D4" presStyleIdx="0" presStyleCnt="8"/>
      <dgm:spPr/>
      <dgm:t>
        <a:bodyPr/>
        <a:lstStyle/>
        <a:p>
          <a:endParaRPr lang="en-US"/>
        </a:p>
      </dgm:t>
    </dgm:pt>
    <dgm:pt modelId="{F9F8055A-5B2D-514B-A2DB-1A308806C58D}" type="pres">
      <dgm:prSet presAssocID="{4403F02F-771B-E241-962C-B1FDFD2C0398}" presName="hierRoot2" presStyleCnt="0">
        <dgm:presLayoutVars>
          <dgm:hierBranch val="init"/>
        </dgm:presLayoutVars>
      </dgm:prSet>
      <dgm:spPr/>
    </dgm:pt>
    <dgm:pt modelId="{B630E431-1552-6F44-A190-B92367A49E70}" type="pres">
      <dgm:prSet presAssocID="{4403F02F-771B-E241-962C-B1FDFD2C0398}" presName="rootComposite" presStyleCnt="0"/>
      <dgm:spPr/>
    </dgm:pt>
    <dgm:pt modelId="{542B07DB-B26B-FE45-86E6-AB1F56685D84}" type="pres">
      <dgm:prSet presAssocID="{4403F02F-771B-E241-962C-B1FDFD2C0398}" presName="rootText" presStyleLbl="node4" presStyleIdx="0" presStyleCnt="8" custScaleX="253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875A2F-79BB-E540-AB61-265FAEDEC053}" type="pres">
      <dgm:prSet presAssocID="{4403F02F-771B-E241-962C-B1FDFD2C0398}" presName="rootConnector" presStyleLbl="node4" presStyleIdx="0" presStyleCnt="8"/>
      <dgm:spPr/>
      <dgm:t>
        <a:bodyPr/>
        <a:lstStyle/>
        <a:p>
          <a:endParaRPr lang="en-US"/>
        </a:p>
      </dgm:t>
    </dgm:pt>
    <dgm:pt modelId="{A89B0542-C918-E34E-93B3-8BD7A2FA6279}" type="pres">
      <dgm:prSet presAssocID="{4403F02F-771B-E241-962C-B1FDFD2C0398}" presName="hierChild4" presStyleCnt="0"/>
      <dgm:spPr/>
    </dgm:pt>
    <dgm:pt modelId="{34110BAB-C543-2F40-96C6-DC664AF257F2}" type="pres">
      <dgm:prSet presAssocID="{000B9036-47F1-6143-AB0A-75D4AECE81FD}" presName="Name37" presStyleLbl="parChTrans1D4" presStyleIdx="1" presStyleCnt="8"/>
      <dgm:spPr/>
      <dgm:t>
        <a:bodyPr/>
        <a:lstStyle/>
        <a:p>
          <a:endParaRPr lang="en-US"/>
        </a:p>
      </dgm:t>
    </dgm:pt>
    <dgm:pt modelId="{DC2F93D2-4C1F-9340-8040-1424AB9FAB9C}" type="pres">
      <dgm:prSet presAssocID="{7B403F03-77E6-FD4E-B7ED-BCF9DC968932}" presName="hierRoot2" presStyleCnt="0">
        <dgm:presLayoutVars>
          <dgm:hierBranch val="init"/>
        </dgm:presLayoutVars>
      </dgm:prSet>
      <dgm:spPr/>
    </dgm:pt>
    <dgm:pt modelId="{21FAFFAC-C75C-AB47-87B2-C92680B731E9}" type="pres">
      <dgm:prSet presAssocID="{7B403F03-77E6-FD4E-B7ED-BCF9DC968932}" presName="rootComposite" presStyleCnt="0"/>
      <dgm:spPr/>
    </dgm:pt>
    <dgm:pt modelId="{704A1846-2E91-8442-9461-B4238220165B}" type="pres">
      <dgm:prSet presAssocID="{7B403F03-77E6-FD4E-B7ED-BCF9DC968932}" presName="rootText" presStyleLbl="node4" presStyleIdx="1" presStyleCnt="8" custScaleX="318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5B2BD4-8768-8E40-8BA6-E1A7A7916B5E}" type="pres">
      <dgm:prSet presAssocID="{7B403F03-77E6-FD4E-B7ED-BCF9DC968932}" presName="rootConnector" presStyleLbl="node4" presStyleIdx="1" presStyleCnt="8"/>
      <dgm:spPr/>
      <dgm:t>
        <a:bodyPr/>
        <a:lstStyle/>
        <a:p>
          <a:endParaRPr lang="en-US"/>
        </a:p>
      </dgm:t>
    </dgm:pt>
    <dgm:pt modelId="{7687F4C2-B749-9D47-8329-3B9D5F87C3BB}" type="pres">
      <dgm:prSet presAssocID="{7B403F03-77E6-FD4E-B7ED-BCF9DC968932}" presName="hierChild4" presStyleCnt="0"/>
      <dgm:spPr/>
    </dgm:pt>
    <dgm:pt modelId="{688DD480-3FD1-954B-B8B5-38EA3BA22490}" type="pres">
      <dgm:prSet presAssocID="{B53F6466-97B2-B643-9049-DEBD41E701DE}" presName="Name37" presStyleLbl="parChTrans1D4" presStyleIdx="2" presStyleCnt="8"/>
      <dgm:spPr/>
      <dgm:t>
        <a:bodyPr/>
        <a:lstStyle/>
        <a:p>
          <a:endParaRPr lang="en-US"/>
        </a:p>
      </dgm:t>
    </dgm:pt>
    <dgm:pt modelId="{3643430C-2F88-874B-9BB5-2D8731241B0E}" type="pres">
      <dgm:prSet presAssocID="{8F00EAD4-4B28-1C48-8B7A-D628AD345B31}" presName="hierRoot2" presStyleCnt="0">
        <dgm:presLayoutVars>
          <dgm:hierBranch val="init"/>
        </dgm:presLayoutVars>
      </dgm:prSet>
      <dgm:spPr/>
    </dgm:pt>
    <dgm:pt modelId="{97958368-77F7-8D4F-A913-B6645882E7D4}" type="pres">
      <dgm:prSet presAssocID="{8F00EAD4-4B28-1C48-8B7A-D628AD345B31}" presName="rootComposite" presStyleCnt="0"/>
      <dgm:spPr/>
    </dgm:pt>
    <dgm:pt modelId="{20A42B0B-9EBA-2D45-91C5-A75104AC5709}" type="pres">
      <dgm:prSet presAssocID="{8F00EAD4-4B28-1C48-8B7A-D628AD345B31}" presName="rootText" presStyleLbl="node4" presStyleIdx="2" presStyleCnt="8" custScaleX="266995" custLinFactNeighborX="-19880" custLinFactNeighborY="-6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C0ACF-481F-2B46-A114-652D9465E349}" type="pres">
      <dgm:prSet presAssocID="{8F00EAD4-4B28-1C48-8B7A-D628AD345B31}" presName="rootConnector" presStyleLbl="node4" presStyleIdx="2" presStyleCnt="8"/>
      <dgm:spPr/>
      <dgm:t>
        <a:bodyPr/>
        <a:lstStyle/>
        <a:p>
          <a:endParaRPr lang="en-US"/>
        </a:p>
      </dgm:t>
    </dgm:pt>
    <dgm:pt modelId="{20FAB937-67F9-724F-AC08-ADC3DB049B0C}" type="pres">
      <dgm:prSet presAssocID="{8F00EAD4-4B28-1C48-8B7A-D628AD345B31}" presName="hierChild4" presStyleCnt="0"/>
      <dgm:spPr/>
    </dgm:pt>
    <dgm:pt modelId="{5C193026-FD06-E943-A2B4-B4B72CC3EF72}" type="pres">
      <dgm:prSet presAssocID="{8F00EAD4-4B28-1C48-8B7A-D628AD345B31}" presName="hierChild5" presStyleCnt="0"/>
      <dgm:spPr/>
    </dgm:pt>
    <dgm:pt modelId="{E9960700-72BD-1642-86B6-567862E9ACC2}" type="pres">
      <dgm:prSet presAssocID="{F2A60394-52B0-6741-A952-878E1F4195C8}" presName="Name37" presStyleLbl="parChTrans1D4" presStyleIdx="3" presStyleCnt="8"/>
      <dgm:spPr/>
      <dgm:t>
        <a:bodyPr/>
        <a:lstStyle/>
        <a:p>
          <a:endParaRPr lang="en-US"/>
        </a:p>
      </dgm:t>
    </dgm:pt>
    <dgm:pt modelId="{59862D5A-281D-354E-A97D-ACFBD0370C3E}" type="pres">
      <dgm:prSet presAssocID="{806D0553-9847-9944-8BA5-D838D57564BF}" presName="hierRoot2" presStyleCnt="0">
        <dgm:presLayoutVars>
          <dgm:hierBranch val="init"/>
        </dgm:presLayoutVars>
      </dgm:prSet>
      <dgm:spPr/>
    </dgm:pt>
    <dgm:pt modelId="{D1EB198C-59F7-2444-BAF8-5070AC506CE9}" type="pres">
      <dgm:prSet presAssocID="{806D0553-9847-9944-8BA5-D838D57564BF}" presName="rootComposite" presStyleCnt="0"/>
      <dgm:spPr/>
    </dgm:pt>
    <dgm:pt modelId="{C4F17BA9-BC9C-8748-8412-5D9E633089C8}" type="pres">
      <dgm:prSet presAssocID="{806D0553-9847-9944-8BA5-D838D57564BF}" presName="rootText" presStyleLbl="node4" presStyleIdx="3" presStyleCnt="8" custScaleX="358283" custLinFactNeighborX="-93008" custLinFactNeighborY="-84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587953-3FEE-AC45-A5FF-FC7C6EE703A2}" type="pres">
      <dgm:prSet presAssocID="{806D0553-9847-9944-8BA5-D838D57564BF}" presName="rootConnector" presStyleLbl="node4" presStyleIdx="3" presStyleCnt="8"/>
      <dgm:spPr/>
      <dgm:t>
        <a:bodyPr/>
        <a:lstStyle/>
        <a:p>
          <a:endParaRPr lang="en-US"/>
        </a:p>
      </dgm:t>
    </dgm:pt>
    <dgm:pt modelId="{67725FA2-ACA6-7F41-95D7-58563FF41FE8}" type="pres">
      <dgm:prSet presAssocID="{806D0553-9847-9944-8BA5-D838D57564BF}" presName="hierChild4" presStyleCnt="0"/>
      <dgm:spPr/>
    </dgm:pt>
    <dgm:pt modelId="{D767B0BF-B6E6-9F43-94AC-13F56EF506BD}" type="pres">
      <dgm:prSet presAssocID="{806D0553-9847-9944-8BA5-D838D57564BF}" presName="hierChild5" presStyleCnt="0"/>
      <dgm:spPr/>
    </dgm:pt>
    <dgm:pt modelId="{56FB7257-7BB0-D841-803F-3A9155BAD5B3}" type="pres">
      <dgm:prSet presAssocID="{7B403F03-77E6-FD4E-B7ED-BCF9DC968932}" presName="hierChild5" presStyleCnt="0"/>
      <dgm:spPr/>
    </dgm:pt>
    <dgm:pt modelId="{5009A7DE-8F3D-FF47-AF58-C3393272F52A}" type="pres">
      <dgm:prSet presAssocID="{4403F02F-771B-E241-962C-B1FDFD2C0398}" presName="hierChild5" presStyleCnt="0"/>
      <dgm:spPr/>
    </dgm:pt>
    <dgm:pt modelId="{FB63981C-CF7C-B14A-AF07-584845C4F10E}" type="pres">
      <dgm:prSet presAssocID="{7C611F12-13CA-484E-8A11-7F660D5247A7}" presName="hierChild5" presStyleCnt="0"/>
      <dgm:spPr/>
    </dgm:pt>
    <dgm:pt modelId="{70710515-469A-F94B-B294-E39BCB299E76}" type="pres">
      <dgm:prSet presAssocID="{866D1032-01F5-2F44-9150-2AD7CCC9D881}" presName="Name37" presStyleLbl="parChTrans1D3" presStyleIdx="1" presStyleCnt="2"/>
      <dgm:spPr/>
      <dgm:t>
        <a:bodyPr/>
        <a:lstStyle/>
        <a:p>
          <a:endParaRPr lang="en-US"/>
        </a:p>
      </dgm:t>
    </dgm:pt>
    <dgm:pt modelId="{F8E98635-1C24-9B44-A8AC-0FE71F6B849D}" type="pres">
      <dgm:prSet presAssocID="{746BC504-9B7C-CC45-850D-E2E2E1960340}" presName="hierRoot2" presStyleCnt="0">
        <dgm:presLayoutVars>
          <dgm:hierBranch val="init"/>
        </dgm:presLayoutVars>
      </dgm:prSet>
      <dgm:spPr/>
    </dgm:pt>
    <dgm:pt modelId="{1E491F98-9801-3943-A3AF-C5895649A295}" type="pres">
      <dgm:prSet presAssocID="{746BC504-9B7C-CC45-850D-E2E2E1960340}" presName="rootComposite" presStyleCnt="0"/>
      <dgm:spPr/>
    </dgm:pt>
    <dgm:pt modelId="{FC66B3BE-695E-154C-8219-AB6D2F93A745}" type="pres">
      <dgm:prSet presAssocID="{746BC504-9B7C-CC45-850D-E2E2E1960340}" presName="rootText" presStyleLbl="node3" presStyleIdx="1" presStyleCnt="2" custScaleX="241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00855-25F3-854A-804E-4307798AB239}" type="pres">
      <dgm:prSet presAssocID="{746BC504-9B7C-CC45-850D-E2E2E1960340}" presName="rootConnector" presStyleLbl="node3" presStyleIdx="1" presStyleCnt="2"/>
      <dgm:spPr/>
      <dgm:t>
        <a:bodyPr/>
        <a:lstStyle/>
        <a:p>
          <a:endParaRPr lang="en-US"/>
        </a:p>
      </dgm:t>
    </dgm:pt>
    <dgm:pt modelId="{C8D7A742-E7FD-FB48-8C66-9E6069ADC7F9}" type="pres">
      <dgm:prSet presAssocID="{746BC504-9B7C-CC45-850D-E2E2E1960340}" presName="hierChild4" presStyleCnt="0"/>
      <dgm:spPr/>
    </dgm:pt>
    <dgm:pt modelId="{D9A89B85-4103-754E-B4A4-6FFEB2961D2C}" type="pres">
      <dgm:prSet presAssocID="{CCAB867E-DEA7-4345-94F3-D5A0C41BCC63}" presName="Name37" presStyleLbl="parChTrans1D4" presStyleIdx="4" presStyleCnt="8"/>
      <dgm:spPr/>
      <dgm:t>
        <a:bodyPr/>
        <a:lstStyle/>
        <a:p>
          <a:endParaRPr lang="en-US"/>
        </a:p>
      </dgm:t>
    </dgm:pt>
    <dgm:pt modelId="{CB1AAD04-0CC3-174B-88CC-2C79EB185727}" type="pres">
      <dgm:prSet presAssocID="{94BA9539-F2AD-7043-A2AE-68F837D3E230}" presName="hierRoot2" presStyleCnt="0">
        <dgm:presLayoutVars>
          <dgm:hierBranch val="init"/>
        </dgm:presLayoutVars>
      </dgm:prSet>
      <dgm:spPr/>
    </dgm:pt>
    <dgm:pt modelId="{2005987A-2878-B847-9EDD-9A2C63F4173A}" type="pres">
      <dgm:prSet presAssocID="{94BA9539-F2AD-7043-A2AE-68F837D3E230}" presName="rootComposite" presStyleCnt="0"/>
      <dgm:spPr/>
    </dgm:pt>
    <dgm:pt modelId="{B31CBEC5-58D6-E64F-85D9-CA0886660FB8}" type="pres">
      <dgm:prSet presAssocID="{94BA9539-F2AD-7043-A2AE-68F837D3E230}" presName="rootText" presStyleLbl="node4" presStyleIdx="4" presStyleCnt="8" custScaleX="245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93213D-1785-9C42-8588-E97A430E7DF2}" type="pres">
      <dgm:prSet presAssocID="{94BA9539-F2AD-7043-A2AE-68F837D3E230}" presName="rootConnector" presStyleLbl="node4" presStyleIdx="4" presStyleCnt="8"/>
      <dgm:spPr/>
      <dgm:t>
        <a:bodyPr/>
        <a:lstStyle/>
        <a:p>
          <a:endParaRPr lang="en-US"/>
        </a:p>
      </dgm:t>
    </dgm:pt>
    <dgm:pt modelId="{5305EB48-7317-2B48-BDEC-67D835163643}" type="pres">
      <dgm:prSet presAssocID="{94BA9539-F2AD-7043-A2AE-68F837D3E230}" presName="hierChild4" presStyleCnt="0"/>
      <dgm:spPr/>
    </dgm:pt>
    <dgm:pt modelId="{A671D005-9AF7-7E4E-A452-377059C96D6D}" type="pres">
      <dgm:prSet presAssocID="{E5AC80AE-B76F-5247-8293-C8750C3EB723}" presName="Name37" presStyleLbl="parChTrans1D4" presStyleIdx="5" presStyleCnt="8"/>
      <dgm:spPr/>
      <dgm:t>
        <a:bodyPr/>
        <a:lstStyle/>
        <a:p>
          <a:endParaRPr lang="en-US"/>
        </a:p>
      </dgm:t>
    </dgm:pt>
    <dgm:pt modelId="{D73A1F76-91AE-2148-A1F9-E19BA309F014}" type="pres">
      <dgm:prSet presAssocID="{99F81417-7612-6D4D-9A90-CE36442B551E}" presName="hierRoot2" presStyleCnt="0">
        <dgm:presLayoutVars>
          <dgm:hierBranch val="init"/>
        </dgm:presLayoutVars>
      </dgm:prSet>
      <dgm:spPr/>
    </dgm:pt>
    <dgm:pt modelId="{63B32D52-C86C-1B45-9CDB-62A66DE738F9}" type="pres">
      <dgm:prSet presAssocID="{99F81417-7612-6D4D-9A90-CE36442B551E}" presName="rootComposite" presStyleCnt="0"/>
      <dgm:spPr/>
    </dgm:pt>
    <dgm:pt modelId="{EEE83B9E-49EA-D642-9FDB-EBED0A1213CF}" type="pres">
      <dgm:prSet presAssocID="{99F81417-7612-6D4D-9A90-CE36442B551E}" presName="rootText" presStyleLbl="node4" presStyleIdx="5" presStyleCnt="8" custScaleX="311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1DBCE-338D-EF47-A4F3-8D1F9009C512}" type="pres">
      <dgm:prSet presAssocID="{99F81417-7612-6D4D-9A90-CE36442B551E}" presName="rootConnector" presStyleLbl="node4" presStyleIdx="5" presStyleCnt="8"/>
      <dgm:spPr/>
      <dgm:t>
        <a:bodyPr/>
        <a:lstStyle/>
        <a:p>
          <a:endParaRPr lang="en-US"/>
        </a:p>
      </dgm:t>
    </dgm:pt>
    <dgm:pt modelId="{93CDB027-3A0E-384E-8965-C2794F52D032}" type="pres">
      <dgm:prSet presAssocID="{99F81417-7612-6D4D-9A90-CE36442B551E}" presName="hierChild4" presStyleCnt="0"/>
      <dgm:spPr/>
    </dgm:pt>
    <dgm:pt modelId="{DFDB9815-89A4-0D4A-A8AD-4D3BEED4F2B6}" type="pres">
      <dgm:prSet presAssocID="{BCF56119-7AA7-A143-A6BA-13890CE93137}" presName="Name37" presStyleLbl="parChTrans1D4" presStyleIdx="6" presStyleCnt="8"/>
      <dgm:spPr/>
      <dgm:t>
        <a:bodyPr/>
        <a:lstStyle/>
        <a:p>
          <a:endParaRPr lang="en-US"/>
        </a:p>
      </dgm:t>
    </dgm:pt>
    <dgm:pt modelId="{D67FD4F0-8E26-1142-AB10-CB92E26FBE37}" type="pres">
      <dgm:prSet presAssocID="{C9A7FCB5-F51A-C741-BD85-9498754BF3A3}" presName="hierRoot2" presStyleCnt="0">
        <dgm:presLayoutVars>
          <dgm:hierBranch val="init"/>
        </dgm:presLayoutVars>
      </dgm:prSet>
      <dgm:spPr/>
    </dgm:pt>
    <dgm:pt modelId="{EC6442D1-CB68-D445-8378-189BBA2D3783}" type="pres">
      <dgm:prSet presAssocID="{C9A7FCB5-F51A-C741-BD85-9498754BF3A3}" presName="rootComposite" presStyleCnt="0"/>
      <dgm:spPr/>
    </dgm:pt>
    <dgm:pt modelId="{96D10570-93D8-5D42-93B1-BEE13412C73F}" type="pres">
      <dgm:prSet presAssocID="{C9A7FCB5-F51A-C741-BD85-9498754BF3A3}" presName="rootText" presStyleLbl="node4" presStyleIdx="6" presStyleCnt="8" custScaleX="286133" custLinFactNeighborX="-28634" custLinFactNeighborY="-10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1EA070-DC2B-8849-A9DD-ADB1CE7CF667}" type="pres">
      <dgm:prSet presAssocID="{C9A7FCB5-F51A-C741-BD85-9498754BF3A3}" presName="rootConnector" presStyleLbl="node4" presStyleIdx="6" presStyleCnt="8"/>
      <dgm:spPr/>
      <dgm:t>
        <a:bodyPr/>
        <a:lstStyle/>
        <a:p>
          <a:endParaRPr lang="en-US"/>
        </a:p>
      </dgm:t>
    </dgm:pt>
    <dgm:pt modelId="{CADF0C8A-E1CB-CB4A-A0C8-1F977494D615}" type="pres">
      <dgm:prSet presAssocID="{C9A7FCB5-F51A-C741-BD85-9498754BF3A3}" presName="hierChild4" presStyleCnt="0"/>
      <dgm:spPr/>
    </dgm:pt>
    <dgm:pt modelId="{B4317231-3AC9-4C45-B228-D140E3B27120}" type="pres">
      <dgm:prSet presAssocID="{C9A7FCB5-F51A-C741-BD85-9498754BF3A3}" presName="hierChild5" presStyleCnt="0"/>
      <dgm:spPr/>
    </dgm:pt>
    <dgm:pt modelId="{2995673A-B5D5-3D40-9F91-5709217B366A}" type="pres">
      <dgm:prSet presAssocID="{6326E0CB-E502-CC45-A69B-05B202E94A06}" presName="Name37" presStyleLbl="parChTrans1D4" presStyleIdx="7" presStyleCnt="8"/>
      <dgm:spPr/>
      <dgm:t>
        <a:bodyPr/>
        <a:lstStyle/>
        <a:p>
          <a:endParaRPr lang="en-US"/>
        </a:p>
      </dgm:t>
    </dgm:pt>
    <dgm:pt modelId="{C8486E83-2C35-1D4D-A769-4DE22AE59ADC}" type="pres">
      <dgm:prSet presAssocID="{7CE4BD88-398C-4747-9C7D-1B5DDC2351FF}" presName="hierRoot2" presStyleCnt="0">
        <dgm:presLayoutVars>
          <dgm:hierBranch val="init"/>
        </dgm:presLayoutVars>
      </dgm:prSet>
      <dgm:spPr/>
    </dgm:pt>
    <dgm:pt modelId="{ADEEECB1-32DE-C94D-AB15-B3574E493182}" type="pres">
      <dgm:prSet presAssocID="{7CE4BD88-398C-4747-9C7D-1B5DDC2351FF}" presName="rootComposite" presStyleCnt="0"/>
      <dgm:spPr/>
    </dgm:pt>
    <dgm:pt modelId="{41736272-C7C2-0944-B615-8F9C594BDF32}" type="pres">
      <dgm:prSet presAssocID="{7CE4BD88-398C-4747-9C7D-1B5DDC2351FF}" presName="rootText" presStyleLbl="node4" presStyleIdx="7" presStyleCnt="8" custScaleX="371450" custLinFactNeighborX="-79138" custLinFactNeighborY="-21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22EDF9-499E-784C-B7B4-65CA82E3B1F0}" type="pres">
      <dgm:prSet presAssocID="{7CE4BD88-398C-4747-9C7D-1B5DDC2351FF}" presName="rootConnector" presStyleLbl="node4" presStyleIdx="7" presStyleCnt="8"/>
      <dgm:spPr/>
      <dgm:t>
        <a:bodyPr/>
        <a:lstStyle/>
        <a:p>
          <a:endParaRPr lang="en-US"/>
        </a:p>
      </dgm:t>
    </dgm:pt>
    <dgm:pt modelId="{F4AC7660-46B5-8842-AFEF-35BE21567C96}" type="pres">
      <dgm:prSet presAssocID="{7CE4BD88-398C-4747-9C7D-1B5DDC2351FF}" presName="hierChild4" presStyleCnt="0"/>
      <dgm:spPr/>
    </dgm:pt>
    <dgm:pt modelId="{2E9557AF-575E-8C47-B282-8B80943AE7B5}" type="pres">
      <dgm:prSet presAssocID="{7CE4BD88-398C-4747-9C7D-1B5DDC2351FF}" presName="hierChild5" presStyleCnt="0"/>
      <dgm:spPr/>
    </dgm:pt>
    <dgm:pt modelId="{9501E41A-9317-B546-B94A-D1465785C038}" type="pres">
      <dgm:prSet presAssocID="{99F81417-7612-6D4D-9A90-CE36442B551E}" presName="hierChild5" presStyleCnt="0"/>
      <dgm:spPr/>
    </dgm:pt>
    <dgm:pt modelId="{7A806164-8249-9C46-8CFF-9DDA25E2B916}" type="pres">
      <dgm:prSet presAssocID="{94BA9539-F2AD-7043-A2AE-68F837D3E230}" presName="hierChild5" presStyleCnt="0"/>
      <dgm:spPr/>
    </dgm:pt>
    <dgm:pt modelId="{83431830-128F-A242-98ED-F97758568BCF}" type="pres">
      <dgm:prSet presAssocID="{746BC504-9B7C-CC45-850D-E2E2E1960340}" presName="hierChild5" presStyleCnt="0"/>
      <dgm:spPr/>
    </dgm:pt>
    <dgm:pt modelId="{A00BC53F-3840-174B-A634-FCC95B119244}" type="pres">
      <dgm:prSet presAssocID="{18632FAE-DA13-034B-9F62-2D54E915E370}" presName="hierChild5" presStyleCnt="0"/>
      <dgm:spPr/>
    </dgm:pt>
    <dgm:pt modelId="{33A4164E-A0D1-9544-B1A3-A9C44CB33E14}" type="pres">
      <dgm:prSet presAssocID="{1291CF29-BDCF-824C-A7DB-90DA651A75E0}" presName="hierChild3" presStyleCnt="0"/>
      <dgm:spPr/>
    </dgm:pt>
  </dgm:ptLst>
  <dgm:cxnLst>
    <dgm:cxn modelId="{5DC75B73-4B5F-D349-AE26-0BE30335F026}" type="presOf" srcId="{8F00EAD4-4B28-1C48-8B7A-D628AD345B31}" destId="{58FC0ACF-481F-2B46-A114-652D9465E349}" srcOrd="1" destOrd="0" presId="urn:microsoft.com/office/officeart/2005/8/layout/orgChart1"/>
    <dgm:cxn modelId="{A4986E44-5E77-5946-BF09-2A698186E48E}" type="presOf" srcId="{1291CF29-BDCF-824C-A7DB-90DA651A75E0}" destId="{68E6D5A2-E2CB-2746-A26F-9385AA8C9479}" srcOrd="0" destOrd="0" presId="urn:microsoft.com/office/officeart/2005/8/layout/orgChart1"/>
    <dgm:cxn modelId="{4ACC23A3-80A3-0B48-91C8-7C524F3C5DA3}" type="presOf" srcId="{1291CF29-BDCF-824C-A7DB-90DA651A75E0}" destId="{E858D26D-BB55-814A-8207-85BF15B9AB3B}" srcOrd="1" destOrd="0" presId="urn:microsoft.com/office/officeart/2005/8/layout/orgChart1"/>
    <dgm:cxn modelId="{46DC9DF5-F8B7-D247-9DA5-760D54D2E3D5}" type="presOf" srcId="{B53F6466-97B2-B643-9049-DEBD41E701DE}" destId="{688DD480-3FD1-954B-B8B5-38EA3BA22490}" srcOrd="0" destOrd="0" presId="urn:microsoft.com/office/officeart/2005/8/layout/orgChart1"/>
    <dgm:cxn modelId="{F6469F49-F147-C94E-AA04-A0BB8D0D8AA7}" type="presOf" srcId="{99F81417-7612-6D4D-9A90-CE36442B551E}" destId="{AD81DBCE-338D-EF47-A4F3-8D1F9009C512}" srcOrd="1" destOrd="0" presId="urn:microsoft.com/office/officeart/2005/8/layout/orgChart1"/>
    <dgm:cxn modelId="{AA15F2AB-7436-3449-B10F-8351A31331A1}" srcId="{4403F02F-771B-E241-962C-B1FDFD2C0398}" destId="{7B403F03-77E6-FD4E-B7ED-BCF9DC968932}" srcOrd="0" destOrd="0" parTransId="{000B9036-47F1-6143-AB0A-75D4AECE81FD}" sibTransId="{1D00E7AD-926E-D844-A93A-D31E5DB388AC}"/>
    <dgm:cxn modelId="{C37A535C-1723-814C-8DE0-9ADA2B74EFD2}" srcId="{94BA9539-F2AD-7043-A2AE-68F837D3E230}" destId="{99F81417-7612-6D4D-9A90-CE36442B551E}" srcOrd="0" destOrd="0" parTransId="{E5AC80AE-B76F-5247-8293-C8750C3EB723}" sibTransId="{45019936-90A7-CC43-A256-F90739F73B0F}"/>
    <dgm:cxn modelId="{4E582EE5-DF74-9D48-BD03-3A6FC6EA9677}" type="presOf" srcId="{746BC504-9B7C-CC45-850D-E2E2E1960340}" destId="{FC66B3BE-695E-154C-8219-AB6D2F93A745}" srcOrd="0" destOrd="0" presId="urn:microsoft.com/office/officeart/2005/8/layout/orgChart1"/>
    <dgm:cxn modelId="{B4E8DE3C-706C-3F43-992A-2E404D71DD26}" type="presOf" srcId="{4403F02F-771B-E241-962C-B1FDFD2C0398}" destId="{7E875A2F-79BB-E540-AB61-265FAEDEC053}" srcOrd="1" destOrd="0" presId="urn:microsoft.com/office/officeart/2005/8/layout/orgChart1"/>
    <dgm:cxn modelId="{0B959951-40CA-F444-B7D1-2F5E327F69DD}" srcId="{1291CF29-BDCF-824C-A7DB-90DA651A75E0}" destId="{18632FAE-DA13-034B-9F62-2D54E915E370}" srcOrd="0" destOrd="0" parTransId="{FA66ACF8-F990-294E-BD24-3016851EDAA6}" sibTransId="{0E73B485-6F5C-0642-8907-0FE3C7A18CF7}"/>
    <dgm:cxn modelId="{E568EDE9-7DCC-364A-A835-214F3C894BD7}" type="presOf" srcId="{BCF56119-7AA7-A143-A6BA-13890CE93137}" destId="{DFDB9815-89A4-0D4A-A8AD-4D3BEED4F2B6}" srcOrd="0" destOrd="0" presId="urn:microsoft.com/office/officeart/2005/8/layout/orgChart1"/>
    <dgm:cxn modelId="{04B3DAFE-4577-044C-9EC4-7D38F070AE94}" srcId="{7B403F03-77E6-FD4E-B7ED-BCF9DC968932}" destId="{8F00EAD4-4B28-1C48-8B7A-D628AD345B31}" srcOrd="0" destOrd="0" parTransId="{B53F6466-97B2-B643-9049-DEBD41E701DE}" sibTransId="{25212313-D273-E542-99CF-B87033E511DE}"/>
    <dgm:cxn modelId="{EA06AF01-F711-E54A-9560-2B6114C119C1}" type="presOf" srcId="{7C611F12-13CA-484E-8A11-7F660D5247A7}" destId="{EA72F6F1-475E-134D-A1D4-796188127FAA}" srcOrd="0" destOrd="0" presId="urn:microsoft.com/office/officeart/2005/8/layout/orgChart1"/>
    <dgm:cxn modelId="{149D69C9-365F-6A4A-BC5B-703531BAE20B}" type="presOf" srcId="{8F00EAD4-4B28-1C48-8B7A-D628AD345B31}" destId="{20A42B0B-9EBA-2D45-91C5-A75104AC5709}" srcOrd="0" destOrd="0" presId="urn:microsoft.com/office/officeart/2005/8/layout/orgChart1"/>
    <dgm:cxn modelId="{EEAF32B1-A80F-734A-9D21-BA69AAE136DB}" type="presOf" srcId="{746BC504-9B7C-CC45-850D-E2E2E1960340}" destId="{E0100855-25F3-854A-804E-4307798AB239}" srcOrd="1" destOrd="0" presId="urn:microsoft.com/office/officeart/2005/8/layout/orgChart1"/>
    <dgm:cxn modelId="{C0FF7F54-8858-9643-95DA-468D88278B45}" srcId="{99F81417-7612-6D4D-9A90-CE36442B551E}" destId="{C9A7FCB5-F51A-C741-BD85-9498754BF3A3}" srcOrd="0" destOrd="0" parTransId="{BCF56119-7AA7-A143-A6BA-13890CE93137}" sibTransId="{2148D7CD-079D-6F4C-A98F-1CF28DD9C293}"/>
    <dgm:cxn modelId="{FC3142C1-ACE9-814B-AB94-E21322C9DD34}" type="presOf" srcId="{7C611F12-13CA-484E-8A11-7F660D5247A7}" destId="{25134E44-C5FC-E541-9C7E-6E3319DC400A}" srcOrd="1" destOrd="0" presId="urn:microsoft.com/office/officeart/2005/8/layout/orgChart1"/>
    <dgm:cxn modelId="{D6A7AC81-E7D5-1A4E-8A9F-317D9D555D42}" type="presOf" srcId="{C9A7FCB5-F51A-C741-BD85-9498754BF3A3}" destId="{8B1EA070-DC2B-8849-A9DD-ADB1CE7CF667}" srcOrd="1" destOrd="0" presId="urn:microsoft.com/office/officeart/2005/8/layout/orgChart1"/>
    <dgm:cxn modelId="{9B398844-FC2F-144E-B393-5D3C5CEA2EF4}" type="presOf" srcId="{26AC5052-68B6-F547-862E-405836F0234A}" destId="{281E1E57-2A4F-C04D-946C-C19EBABBE01A}" srcOrd="0" destOrd="0" presId="urn:microsoft.com/office/officeart/2005/8/layout/orgChart1"/>
    <dgm:cxn modelId="{8366796D-BC5D-7346-8295-EAB9E1389F43}" type="presOf" srcId="{C9A7FCB5-F51A-C741-BD85-9498754BF3A3}" destId="{96D10570-93D8-5D42-93B1-BEE13412C73F}" srcOrd="0" destOrd="0" presId="urn:microsoft.com/office/officeart/2005/8/layout/orgChart1"/>
    <dgm:cxn modelId="{45EE2394-694A-A84A-A61E-060110581F7A}" type="presOf" srcId="{FA66ACF8-F990-294E-BD24-3016851EDAA6}" destId="{83D07D79-53B3-4D4B-9C08-0725E3B98867}" srcOrd="0" destOrd="0" presId="urn:microsoft.com/office/officeart/2005/8/layout/orgChart1"/>
    <dgm:cxn modelId="{22048E37-2EB8-AA43-AD08-AADCA5BF890D}" srcId="{26AC5052-68B6-F547-862E-405836F0234A}" destId="{1291CF29-BDCF-824C-A7DB-90DA651A75E0}" srcOrd="0" destOrd="0" parTransId="{D4AA7A93-4F91-0543-AB57-48F1E10B08A1}" sibTransId="{58473E23-F225-5C44-B65D-496F70466190}"/>
    <dgm:cxn modelId="{C1519E0E-9C16-E949-957F-D2E47E6C0600}" type="presOf" srcId="{E5AC80AE-B76F-5247-8293-C8750C3EB723}" destId="{A671D005-9AF7-7E4E-A452-377059C96D6D}" srcOrd="0" destOrd="0" presId="urn:microsoft.com/office/officeart/2005/8/layout/orgChart1"/>
    <dgm:cxn modelId="{484C6C25-CD27-1944-AA72-FA8CDB587DC6}" type="presOf" srcId="{0311256D-CC5B-E846-9AB7-8E5EDF1CE2F0}" destId="{C9132770-AE09-3347-9507-E32888F41806}" srcOrd="0" destOrd="0" presId="urn:microsoft.com/office/officeart/2005/8/layout/orgChart1"/>
    <dgm:cxn modelId="{0FB3745E-FB5E-5443-AFEA-265E218DF20A}" type="presOf" srcId="{CCAB867E-DEA7-4345-94F3-D5A0C41BCC63}" destId="{D9A89B85-4103-754E-B4A4-6FFEB2961D2C}" srcOrd="0" destOrd="0" presId="urn:microsoft.com/office/officeart/2005/8/layout/orgChart1"/>
    <dgm:cxn modelId="{97855859-C983-2144-8424-8F5E8F633A3E}" srcId="{7C611F12-13CA-484E-8A11-7F660D5247A7}" destId="{4403F02F-771B-E241-962C-B1FDFD2C0398}" srcOrd="0" destOrd="0" parTransId="{DB163D66-0F50-C747-8C02-6C1CB5955329}" sibTransId="{0A04D86A-01E7-9945-BC73-669A1F331680}"/>
    <dgm:cxn modelId="{5EC117BF-719D-5248-9D36-CAAF1A9B5738}" type="presOf" srcId="{7CE4BD88-398C-4747-9C7D-1B5DDC2351FF}" destId="{1022EDF9-499E-784C-B7B4-65CA82E3B1F0}" srcOrd="1" destOrd="0" presId="urn:microsoft.com/office/officeart/2005/8/layout/orgChart1"/>
    <dgm:cxn modelId="{1FA53545-ACD2-F242-9DB3-E1A3B02A0238}" type="presOf" srcId="{806D0553-9847-9944-8BA5-D838D57564BF}" destId="{C4F17BA9-BC9C-8748-8412-5D9E633089C8}" srcOrd="0" destOrd="0" presId="urn:microsoft.com/office/officeart/2005/8/layout/orgChart1"/>
    <dgm:cxn modelId="{86D8B5E8-B299-F349-929C-55D30B6AAD2D}" srcId="{7B403F03-77E6-FD4E-B7ED-BCF9DC968932}" destId="{806D0553-9847-9944-8BA5-D838D57564BF}" srcOrd="1" destOrd="0" parTransId="{F2A60394-52B0-6741-A952-878E1F4195C8}" sibTransId="{08F93780-D76B-9840-843B-87C5A7783FCA}"/>
    <dgm:cxn modelId="{A2BB88C0-E0B5-CE42-AF8D-5549885F4BFE}" type="presOf" srcId="{18632FAE-DA13-034B-9F62-2D54E915E370}" destId="{368FF060-2C6B-B545-A40F-2ECA1BCCB4A1}" srcOrd="1" destOrd="0" presId="urn:microsoft.com/office/officeart/2005/8/layout/orgChart1"/>
    <dgm:cxn modelId="{8D2738A4-A90A-B74B-92E6-D317194B45D9}" srcId="{18632FAE-DA13-034B-9F62-2D54E915E370}" destId="{7C611F12-13CA-484E-8A11-7F660D5247A7}" srcOrd="0" destOrd="0" parTransId="{0311256D-CC5B-E846-9AB7-8E5EDF1CE2F0}" sibTransId="{BBB28B1F-75A8-5E4C-8207-8240D4BF3040}"/>
    <dgm:cxn modelId="{1B35DB11-E868-0847-A5B5-56104BE8090A}" type="presOf" srcId="{6326E0CB-E502-CC45-A69B-05B202E94A06}" destId="{2995673A-B5D5-3D40-9F91-5709217B366A}" srcOrd="0" destOrd="0" presId="urn:microsoft.com/office/officeart/2005/8/layout/orgChart1"/>
    <dgm:cxn modelId="{C6C9F78D-E849-DB47-9E75-711790B6E852}" srcId="{99F81417-7612-6D4D-9A90-CE36442B551E}" destId="{7CE4BD88-398C-4747-9C7D-1B5DDC2351FF}" srcOrd="1" destOrd="0" parTransId="{6326E0CB-E502-CC45-A69B-05B202E94A06}" sibTransId="{2C298172-561C-C046-A506-2728C9633344}"/>
    <dgm:cxn modelId="{EF7DF8BB-2ED0-AA49-B336-BF392C1F6321}" type="presOf" srcId="{4403F02F-771B-E241-962C-B1FDFD2C0398}" destId="{542B07DB-B26B-FE45-86E6-AB1F56685D84}" srcOrd="0" destOrd="0" presId="urn:microsoft.com/office/officeart/2005/8/layout/orgChart1"/>
    <dgm:cxn modelId="{A1E516E3-EEA4-294A-B370-E59D74F30FF5}" type="presOf" srcId="{866D1032-01F5-2F44-9150-2AD7CCC9D881}" destId="{70710515-469A-F94B-B294-E39BCB299E76}" srcOrd="0" destOrd="0" presId="urn:microsoft.com/office/officeart/2005/8/layout/orgChart1"/>
    <dgm:cxn modelId="{9B8C83BA-C9CF-0447-BA71-88111DCCFD30}" type="presOf" srcId="{99F81417-7612-6D4D-9A90-CE36442B551E}" destId="{EEE83B9E-49EA-D642-9FDB-EBED0A1213CF}" srcOrd="0" destOrd="0" presId="urn:microsoft.com/office/officeart/2005/8/layout/orgChart1"/>
    <dgm:cxn modelId="{14FC20CF-13A1-3A41-A199-DFE252A97406}" type="presOf" srcId="{806D0553-9847-9944-8BA5-D838D57564BF}" destId="{9C587953-3FEE-AC45-A5FF-FC7C6EE703A2}" srcOrd="1" destOrd="0" presId="urn:microsoft.com/office/officeart/2005/8/layout/orgChart1"/>
    <dgm:cxn modelId="{F5175857-D901-814C-A8EF-EB3CC2BA3742}" type="presOf" srcId="{94BA9539-F2AD-7043-A2AE-68F837D3E230}" destId="{B31CBEC5-58D6-E64F-85D9-CA0886660FB8}" srcOrd="0" destOrd="0" presId="urn:microsoft.com/office/officeart/2005/8/layout/orgChart1"/>
    <dgm:cxn modelId="{DE96DCA8-2716-304B-9486-40CB727F6370}" type="presOf" srcId="{7B403F03-77E6-FD4E-B7ED-BCF9DC968932}" destId="{4F5B2BD4-8768-8E40-8BA6-E1A7A7916B5E}" srcOrd="1" destOrd="0" presId="urn:microsoft.com/office/officeart/2005/8/layout/orgChart1"/>
    <dgm:cxn modelId="{C4C3F36B-D5EA-204A-86C3-530ED3D10279}" type="presOf" srcId="{DB163D66-0F50-C747-8C02-6C1CB5955329}" destId="{0B057FFE-8B2C-C641-BA29-9F51E4B5B9AF}" srcOrd="0" destOrd="0" presId="urn:microsoft.com/office/officeart/2005/8/layout/orgChart1"/>
    <dgm:cxn modelId="{2FC7110C-669C-474E-AE47-1164229F01D1}" type="presOf" srcId="{7B403F03-77E6-FD4E-B7ED-BCF9DC968932}" destId="{704A1846-2E91-8442-9461-B4238220165B}" srcOrd="0" destOrd="0" presId="urn:microsoft.com/office/officeart/2005/8/layout/orgChart1"/>
    <dgm:cxn modelId="{BA7DE1AA-2180-8342-888A-E5347B12A9A8}" srcId="{746BC504-9B7C-CC45-850D-E2E2E1960340}" destId="{94BA9539-F2AD-7043-A2AE-68F837D3E230}" srcOrd="0" destOrd="0" parTransId="{CCAB867E-DEA7-4345-94F3-D5A0C41BCC63}" sibTransId="{E29D3C41-86BE-274B-B5B8-D1FA8086F4AF}"/>
    <dgm:cxn modelId="{565BDF08-01D7-7B4D-BA16-6353FDBEC072}" srcId="{18632FAE-DA13-034B-9F62-2D54E915E370}" destId="{746BC504-9B7C-CC45-850D-E2E2E1960340}" srcOrd="1" destOrd="0" parTransId="{866D1032-01F5-2F44-9150-2AD7CCC9D881}" sibTransId="{0D4E894A-3501-AF4E-BB66-EBD287108C8D}"/>
    <dgm:cxn modelId="{430E8C20-818B-3E48-B947-E55921BC5B26}" type="presOf" srcId="{000B9036-47F1-6143-AB0A-75D4AECE81FD}" destId="{34110BAB-C543-2F40-96C6-DC664AF257F2}" srcOrd="0" destOrd="0" presId="urn:microsoft.com/office/officeart/2005/8/layout/orgChart1"/>
    <dgm:cxn modelId="{45F12F10-7BA2-A347-866D-05958113E33E}" type="presOf" srcId="{F2A60394-52B0-6741-A952-878E1F4195C8}" destId="{E9960700-72BD-1642-86B6-567862E9ACC2}" srcOrd="0" destOrd="0" presId="urn:microsoft.com/office/officeart/2005/8/layout/orgChart1"/>
    <dgm:cxn modelId="{2AD98B9B-4310-3247-B09C-921D13CC4C25}" type="presOf" srcId="{7CE4BD88-398C-4747-9C7D-1B5DDC2351FF}" destId="{41736272-C7C2-0944-B615-8F9C594BDF32}" srcOrd="0" destOrd="0" presId="urn:microsoft.com/office/officeart/2005/8/layout/orgChart1"/>
    <dgm:cxn modelId="{550762E8-CECF-3C43-B99F-3478781AFDEC}" type="presOf" srcId="{94BA9539-F2AD-7043-A2AE-68F837D3E230}" destId="{D993213D-1785-9C42-8588-E97A430E7DF2}" srcOrd="1" destOrd="0" presId="urn:microsoft.com/office/officeart/2005/8/layout/orgChart1"/>
    <dgm:cxn modelId="{9D612011-8F86-4C40-A65F-1BD2BFF07F84}" type="presOf" srcId="{18632FAE-DA13-034B-9F62-2D54E915E370}" destId="{B135DA18-A0EA-C140-A5DD-3201EC14C141}" srcOrd="0" destOrd="0" presId="urn:microsoft.com/office/officeart/2005/8/layout/orgChart1"/>
    <dgm:cxn modelId="{F833B495-8EA4-D240-BEA5-A7A27FF7C76D}" type="presParOf" srcId="{281E1E57-2A4F-C04D-946C-C19EBABBE01A}" destId="{19071CF6-2D17-5440-BD78-F47038385289}" srcOrd="0" destOrd="0" presId="urn:microsoft.com/office/officeart/2005/8/layout/orgChart1"/>
    <dgm:cxn modelId="{58A73408-7AC9-1C4E-879D-33100D80B9F0}" type="presParOf" srcId="{19071CF6-2D17-5440-BD78-F47038385289}" destId="{92EC568A-9B88-A94C-BB7B-FFB2D55F79DF}" srcOrd="0" destOrd="0" presId="urn:microsoft.com/office/officeart/2005/8/layout/orgChart1"/>
    <dgm:cxn modelId="{3E8CA67C-EB78-C842-AB01-ED100DC2D5C7}" type="presParOf" srcId="{92EC568A-9B88-A94C-BB7B-FFB2D55F79DF}" destId="{68E6D5A2-E2CB-2746-A26F-9385AA8C9479}" srcOrd="0" destOrd="0" presId="urn:microsoft.com/office/officeart/2005/8/layout/orgChart1"/>
    <dgm:cxn modelId="{757FDE39-F915-114A-BBC2-92E2C0061B5E}" type="presParOf" srcId="{92EC568A-9B88-A94C-BB7B-FFB2D55F79DF}" destId="{E858D26D-BB55-814A-8207-85BF15B9AB3B}" srcOrd="1" destOrd="0" presId="urn:microsoft.com/office/officeart/2005/8/layout/orgChart1"/>
    <dgm:cxn modelId="{0D9AC924-A9E4-654B-BAF5-A3D8C49E708B}" type="presParOf" srcId="{19071CF6-2D17-5440-BD78-F47038385289}" destId="{11D80E12-7D97-0E46-8427-414A0002E8C3}" srcOrd="1" destOrd="0" presId="urn:microsoft.com/office/officeart/2005/8/layout/orgChart1"/>
    <dgm:cxn modelId="{9BE73ECC-9276-D34B-AB2F-0DC9BC309A26}" type="presParOf" srcId="{11D80E12-7D97-0E46-8427-414A0002E8C3}" destId="{83D07D79-53B3-4D4B-9C08-0725E3B98867}" srcOrd="0" destOrd="0" presId="urn:microsoft.com/office/officeart/2005/8/layout/orgChart1"/>
    <dgm:cxn modelId="{C7080B8E-6D63-EA4A-B9B1-2BE42D5FFBE3}" type="presParOf" srcId="{11D80E12-7D97-0E46-8427-414A0002E8C3}" destId="{7EFDAD51-1664-A641-B9B9-43950E06FE9A}" srcOrd="1" destOrd="0" presId="urn:microsoft.com/office/officeart/2005/8/layout/orgChart1"/>
    <dgm:cxn modelId="{2F4132B1-0E40-EB4F-8C87-BE06A0606894}" type="presParOf" srcId="{7EFDAD51-1664-A641-B9B9-43950E06FE9A}" destId="{90CD6647-DB76-8949-BEE3-DF23DB3EDB2D}" srcOrd="0" destOrd="0" presId="urn:microsoft.com/office/officeart/2005/8/layout/orgChart1"/>
    <dgm:cxn modelId="{335884D5-E64D-4D4B-9924-E0058010F5BC}" type="presParOf" srcId="{90CD6647-DB76-8949-BEE3-DF23DB3EDB2D}" destId="{B135DA18-A0EA-C140-A5DD-3201EC14C141}" srcOrd="0" destOrd="0" presId="urn:microsoft.com/office/officeart/2005/8/layout/orgChart1"/>
    <dgm:cxn modelId="{8440160A-0DD0-7F47-9CEC-BBE2984C00E0}" type="presParOf" srcId="{90CD6647-DB76-8949-BEE3-DF23DB3EDB2D}" destId="{368FF060-2C6B-B545-A40F-2ECA1BCCB4A1}" srcOrd="1" destOrd="0" presId="urn:microsoft.com/office/officeart/2005/8/layout/orgChart1"/>
    <dgm:cxn modelId="{FC5F6831-8425-4A49-B877-8D10F31EF90B}" type="presParOf" srcId="{7EFDAD51-1664-A641-B9B9-43950E06FE9A}" destId="{E49B6D90-320B-4A48-AA18-E3A5BEEC8456}" srcOrd="1" destOrd="0" presId="urn:microsoft.com/office/officeart/2005/8/layout/orgChart1"/>
    <dgm:cxn modelId="{DB454DBF-DF91-7240-ADBE-7489BF446A38}" type="presParOf" srcId="{E49B6D90-320B-4A48-AA18-E3A5BEEC8456}" destId="{C9132770-AE09-3347-9507-E32888F41806}" srcOrd="0" destOrd="0" presId="urn:microsoft.com/office/officeart/2005/8/layout/orgChart1"/>
    <dgm:cxn modelId="{CD52127E-C5E1-DF44-904B-F0B7422E46EF}" type="presParOf" srcId="{E49B6D90-320B-4A48-AA18-E3A5BEEC8456}" destId="{F7F1EF6E-924D-744F-83E6-E4300732C8F7}" srcOrd="1" destOrd="0" presId="urn:microsoft.com/office/officeart/2005/8/layout/orgChart1"/>
    <dgm:cxn modelId="{5F68D8CF-6A57-D543-9443-AB5D0EB4C74E}" type="presParOf" srcId="{F7F1EF6E-924D-744F-83E6-E4300732C8F7}" destId="{81E01F94-0D7D-154F-A5B9-B6BFC019D555}" srcOrd="0" destOrd="0" presId="urn:microsoft.com/office/officeart/2005/8/layout/orgChart1"/>
    <dgm:cxn modelId="{45DC3CD3-266D-A646-BFC4-0D24F45C151C}" type="presParOf" srcId="{81E01F94-0D7D-154F-A5B9-B6BFC019D555}" destId="{EA72F6F1-475E-134D-A1D4-796188127FAA}" srcOrd="0" destOrd="0" presId="urn:microsoft.com/office/officeart/2005/8/layout/orgChart1"/>
    <dgm:cxn modelId="{95D41AC3-8E2B-F04B-8945-AE0341168DFE}" type="presParOf" srcId="{81E01F94-0D7D-154F-A5B9-B6BFC019D555}" destId="{25134E44-C5FC-E541-9C7E-6E3319DC400A}" srcOrd="1" destOrd="0" presId="urn:microsoft.com/office/officeart/2005/8/layout/orgChart1"/>
    <dgm:cxn modelId="{3897246D-2CAF-F142-9FB1-88BC4E26781F}" type="presParOf" srcId="{F7F1EF6E-924D-744F-83E6-E4300732C8F7}" destId="{F0BD9289-A98C-EE43-96EB-24B8D6BFE41E}" srcOrd="1" destOrd="0" presId="urn:microsoft.com/office/officeart/2005/8/layout/orgChart1"/>
    <dgm:cxn modelId="{4907474B-B404-4643-9456-7E95BA74C101}" type="presParOf" srcId="{F0BD9289-A98C-EE43-96EB-24B8D6BFE41E}" destId="{0B057FFE-8B2C-C641-BA29-9F51E4B5B9AF}" srcOrd="0" destOrd="0" presId="urn:microsoft.com/office/officeart/2005/8/layout/orgChart1"/>
    <dgm:cxn modelId="{86661DE6-DF15-D343-A931-83A7F68F031E}" type="presParOf" srcId="{F0BD9289-A98C-EE43-96EB-24B8D6BFE41E}" destId="{F9F8055A-5B2D-514B-A2DB-1A308806C58D}" srcOrd="1" destOrd="0" presId="urn:microsoft.com/office/officeart/2005/8/layout/orgChart1"/>
    <dgm:cxn modelId="{46E4ADE9-3237-CB4D-A63E-9FEB908C389E}" type="presParOf" srcId="{F9F8055A-5B2D-514B-A2DB-1A308806C58D}" destId="{B630E431-1552-6F44-A190-B92367A49E70}" srcOrd="0" destOrd="0" presId="urn:microsoft.com/office/officeart/2005/8/layout/orgChart1"/>
    <dgm:cxn modelId="{4C622FA3-C9FC-EA45-8866-03C930AB3620}" type="presParOf" srcId="{B630E431-1552-6F44-A190-B92367A49E70}" destId="{542B07DB-B26B-FE45-86E6-AB1F56685D84}" srcOrd="0" destOrd="0" presId="urn:microsoft.com/office/officeart/2005/8/layout/orgChart1"/>
    <dgm:cxn modelId="{28569778-EAE6-3244-9989-77F7D35C52A6}" type="presParOf" srcId="{B630E431-1552-6F44-A190-B92367A49E70}" destId="{7E875A2F-79BB-E540-AB61-265FAEDEC053}" srcOrd="1" destOrd="0" presId="urn:microsoft.com/office/officeart/2005/8/layout/orgChart1"/>
    <dgm:cxn modelId="{A32CF4AB-C011-754B-B746-F54AC78FFCA1}" type="presParOf" srcId="{F9F8055A-5B2D-514B-A2DB-1A308806C58D}" destId="{A89B0542-C918-E34E-93B3-8BD7A2FA6279}" srcOrd="1" destOrd="0" presId="urn:microsoft.com/office/officeart/2005/8/layout/orgChart1"/>
    <dgm:cxn modelId="{98C8AAFE-E777-8748-A796-D0BAA9D77B71}" type="presParOf" srcId="{A89B0542-C918-E34E-93B3-8BD7A2FA6279}" destId="{34110BAB-C543-2F40-96C6-DC664AF257F2}" srcOrd="0" destOrd="0" presId="urn:microsoft.com/office/officeart/2005/8/layout/orgChart1"/>
    <dgm:cxn modelId="{067082A9-5148-3E4A-A1DB-EAD7E064DBA1}" type="presParOf" srcId="{A89B0542-C918-E34E-93B3-8BD7A2FA6279}" destId="{DC2F93D2-4C1F-9340-8040-1424AB9FAB9C}" srcOrd="1" destOrd="0" presId="urn:microsoft.com/office/officeart/2005/8/layout/orgChart1"/>
    <dgm:cxn modelId="{BD8A8408-2129-4A45-87B9-CE06092DAB12}" type="presParOf" srcId="{DC2F93D2-4C1F-9340-8040-1424AB9FAB9C}" destId="{21FAFFAC-C75C-AB47-87B2-C92680B731E9}" srcOrd="0" destOrd="0" presId="urn:microsoft.com/office/officeart/2005/8/layout/orgChart1"/>
    <dgm:cxn modelId="{AF31E248-9E15-2C43-9666-8D235E7D8025}" type="presParOf" srcId="{21FAFFAC-C75C-AB47-87B2-C92680B731E9}" destId="{704A1846-2E91-8442-9461-B4238220165B}" srcOrd="0" destOrd="0" presId="urn:microsoft.com/office/officeart/2005/8/layout/orgChart1"/>
    <dgm:cxn modelId="{EA3FCB76-597E-A74A-BC47-086DC3AAAB2F}" type="presParOf" srcId="{21FAFFAC-C75C-AB47-87B2-C92680B731E9}" destId="{4F5B2BD4-8768-8E40-8BA6-E1A7A7916B5E}" srcOrd="1" destOrd="0" presId="urn:microsoft.com/office/officeart/2005/8/layout/orgChart1"/>
    <dgm:cxn modelId="{5DEA49FD-14D6-E540-8E74-E1A28D730FB5}" type="presParOf" srcId="{DC2F93D2-4C1F-9340-8040-1424AB9FAB9C}" destId="{7687F4C2-B749-9D47-8329-3B9D5F87C3BB}" srcOrd="1" destOrd="0" presId="urn:microsoft.com/office/officeart/2005/8/layout/orgChart1"/>
    <dgm:cxn modelId="{A7430800-5BA4-6846-B9BD-B261E9DB4DF3}" type="presParOf" srcId="{7687F4C2-B749-9D47-8329-3B9D5F87C3BB}" destId="{688DD480-3FD1-954B-B8B5-38EA3BA22490}" srcOrd="0" destOrd="0" presId="urn:microsoft.com/office/officeart/2005/8/layout/orgChart1"/>
    <dgm:cxn modelId="{828AAA84-45B3-C443-896F-EF0793E47FAE}" type="presParOf" srcId="{7687F4C2-B749-9D47-8329-3B9D5F87C3BB}" destId="{3643430C-2F88-874B-9BB5-2D8731241B0E}" srcOrd="1" destOrd="0" presId="urn:microsoft.com/office/officeart/2005/8/layout/orgChart1"/>
    <dgm:cxn modelId="{7F715061-E1CD-AC4F-8B12-F6E938AD757C}" type="presParOf" srcId="{3643430C-2F88-874B-9BB5-2D8731241B0E}" destId="{97958368-77F7-8D4F-A913-B6645882E7D4}" srcOrd="0" destOrd="0" presId="urn:microsoft.com/office/officeart/2005/8/layout/orgChart1"/>
    <dgm:cxn modelId="{49A8B24F-6ED3-DB4E-9BB9-BF61352A0EE7}" type="presParOf" srcId="{97958368-77F7-8D4F-A913-B6645882E7D4}" destId="{20A42B0B-9EBA-2D45-91C5-A75104AC5709}" srcOrd="0" destOrd="0" presId="urn:microsoft.com/office/officeart/2005/8/layout/orgChart1"/>
    <dgm:cxn modelId="{3413584B-A41B-C94E-8BCA-47888F4075C2}" type="presParOf" srcId="{97958368-77F7-8D4F-A913-B6645882E7D4}" destId="{58FC0ACF-481F-2B46-A114-652D9465E349}" srcOrd="1" destOrd="0" presId="urn:microsoft.com/office/officeart/2005/8/layout/orgChart1"/>
    <dgm:cxn modelId="{C02349B3-0686-F642-8768-E74BFD381816}" type="presParOf" srcId="{3643430C-2F88-874B-9BB5-2D8731241B0E}" destId="{20FAB937-67F9-724F-AC08-ADC3DB049B0C}" srcOrd="1" destOrd="0" presId="urn:microsoft.com/office/officeart/2005/8/layout/orgChart1"/>
    <dgm:cxn modelId="{FE1EA21D-357F-B141-907E-2F399393CB2C}" type="presParOf" srcId="{3643430C-2F88-874B-9BB5-2D8731241B0E}" destId="{5C193026-FD06-E943-A2B4-B4B72CC3EF72}" srcOrd="2" destOrd="0" presId="urn:microsoft.com/office/officeart/2005/8/layout/orgChart1"/>
    <dgm:cxn modelId="{8FE19EAE-6F7E-B949-90B2-3132FA07E508}" type="presParOf" srcId="{7687F4C2-B749-9D47-8329-3B9D5F87C3BB}" destId="{E9960700-72BD-1642-86B6-567862E9ACC2}" srcOrd="2" destOrd="0" presId="urn:microsoft.com/office/officeart/2005/8/layout/orgChart1"/>
    <dgm:cxn modelId="{C1134A5F-8A16-494E-860A-27AFAC25B0C8}" type="presParOf" srcId="{7687F4C2-B749-9D47-8329-3B9D5F87C3BB}" destId="{59862D5A-281D-354E-A97D-ACFBD0370C3E}" srcOrd="3" destOrd="0" presId="urn:microsoft.com/office/officeart/2005/8/layout/orgChart1"/>
    <dgm:cxn modelId="{B4160B71-49E0-B24A-8902-818FA0F710F0}" type="presParOf" srcId="{59862D5A-281D-354E-A97D-ACFBD0370C3E}" destId="{D1EB198C-59F7-2444-BAF8-5070AC506CE9}" srcOrd="0" destOrd="0" presId="urn:microsoft.com/office/officeart/2005/8/layout/orgChart1"/>
    <dgm:cxn modelId="{75624F58-FA2A-9642-9543-123AD26ECA64}" type="presParOf" srcId="{D1EB198C-59F7-2444-BAF8-5070AC506CE9}" destId="{C4F17BA9-BC9C-8748-8412-5D9E633089C8}" srcOrd="0" destOrd="0" presId="urn:microsoft.com/office/officeart/2005/8/layout/orgChart1"/>
    <dgm:cxn modelId="{2BA8A1EB-47C3-2442-B291-0404662013F8}" type="presParOf" srcId="{D1EB198C-59F7-2444-BAF8-5070AC506CE9}" destId="{9C587953-3FEE-AC45-A5FF-FC7C6EE703A2}" srcOrd="1" destOrd="0" presId="urn:microsoft.com/office/officeart/2005/8/layout/orgChart1"/>
    <dgm:cxn modelId="{3087EA53-6945-0945-8A26-9F4BC58D4764}" type="presParOf" srcId="{59862D5A-281D-354E-A97D-ACFBD0370C3E}" destId="{67725FA2-ACA6-7F41-95D7-58563FF41FE8}" srcOrd="1" destOrd="0" presId="urn:microsoft.com/office/officeart/2005/8/layout/orgChart1"/>
    <dgm:cxn modelId="{B4527ED4-C5BD-414D-B68B-A9A416E8B463}" type="presParOf" srcId="{59862D5A-281D-354E-A97D-ACFBD0370C3E}" destId="{D767B0BF-B6E6-9F43-94AC-13F56EF506BD}" srcOrd="2" destOrd="0" presId="urn:microsoft.com/office/officeart/2005/8/layout/orgChart1"/>
    <dgm:cxn modelId="{1A2BA2A4-9916-5949-AE40-F9E1843E037C}" type="presParOf" srcId="{DC2F93D2-4C1F-9340-8040-1424AB9FAB9C}" destId="{56FB7257-7BB0-D841-803F-3A9155BAD5B3}" srcOrd="2" destOrd="0" presId="urn:microsoft.com/office/officeart/2005/8/layout/orgChart1"/>
    <dgm:cxn modelId="{BA892946-8625-AE40-8397-1F73A1C81BBC}" type="presParOf" srcId="{F9F8055A-5B2D-514B-A2DB-1A308806C58D}" destId="{5009A7DE-8F3D-FF47-AF58-C3393272F52A}" srcOrd="2" destOrd="0" presId="urn:microsoft.com/office/officeart/2005/8/layout/orgChart1"/>
    <dgm:cxn modelId="{08FB5CFC-4625-4C4B-AD1A-E95D7E2C05C4}" type="presParOf" srcId="{F7F1EF6E-924D-744F-83E6-E4300732C8F7}" destId="{FB63981C-CF7C-B14A-AF07-584845C4F10E}" srcOrd="2" destOrd="0" presId="urn:microsoft.com/office/officeart/2005/8/layout/orgChart1"/>
    <dgm:cxn modelId="{AC0980EA-87D6-3840-B2E9-607E7DDF1378}" type="presParOf" srcId="{E49B6D90-320B-4A48-AA18-E3A5BEEC8456}" destId="{70710515-469A-F94B-B294-E39BCB299E76}" srcOrd="2" destOrd="0" presId="urn:microsoft.com/office/officeart/2005/8/layout/orgChart1"/>
    <dgm:cxn modelId="{E95E603B-BC14-2A43-BE0B-10AB1D5C8543}" type="presParOf" srcId="{E49B6D90-320B-4A48-AA18-E3A5BEEC8456}" destId="{F8E98635-1C24-9B44-A8AC-0FE71F6B849D}" srcOrd="3" destOrd="0" presId="urn:microsoft.com/office/officeart/2005/8/layout/orgChart1"/>
    <dgm:cxn modelId="{B1B17401-64EC-9348-8954-69B8CA0679E0}" type="presParOf" srcId="{F8E98635-1C24-9B44-A8AC-0FE71F6B849D}" destId="{1E491F98-9801-3943-A3AF-C5895649A295}" srcOrd="0" destOrd="0" presId="urn:microsoft.com/office/officeart/2005/8/layout/orgChart1"/>
    <dgm:cxn modelId="{6BA2023A-F9AF-5245-AF03-ACF91685580C}" type="presParOf" srcId="{1E491F98-9801-3943-A3AF-C5895649A295}" destId="{FC66B3BE-695E-154C-8219-AB6D2F93A745}" srcOrd="0" destOrd="0" presId="urn:microsoft.com/office/officeart/2005/8/layout/orgChart1"/>
    <dgm:cxn modelId="{963CB17B-2AD3-C843-86CE-587A69E3707F}" type="presParOf" srcId="{1E491F98-9801-3943-A3AF-C5895649A295}" destId="{E0100855-25F3-854A-804E-4307798AB239}" srcOrd="1" destOrd="0" presId="urn:microsoft.com/office/officeart/2005/8/layout/orgChart1"/>
    <dgm:cxn modelId="{6ED83313-797B-4B45-A9A2-BF58B3F00628}" type="presParOf" srcId="{F8E98635-1C24-9B44-A8AC-0FE71F6B849D}" destId="{C8D7A742-E7FD-FB48-8C66-9E6069ADC7F9}" srcOrd="1" destOrd="0" presId="urn:microsoft.com/office/officeart/2005/8/layout/orgChart1"/>
    <dgm:cxn modelId="{11DE9ED7-C623-9D48-9DA7-A01F732D5B87}" type="presParOf" srcId="{C8D7A742-E7FD-FB48-8C66-9E6069ADC7F9}" destId="{D9A89B85-4103-754E-B4A4-6FFEB2961D2C}" srcOrd="0" destOrd="0" presId="urn:microsoft.com/office/officeart/2005/8/layout/orgChart1"/>
    <dgm:cxn modelId="{D7ADC51C-6F18-3D4A-8FA5-E84241AF7C61}" type="presParOf" srcId="{C8D7A742-E7FD-FB48-8C66-9E6069ADC7F9}" destId="{CB1AAD04-0CC3-174B-88CC-2C79EB185727}" srcOrd="1" destOrd="0" presId="urn:microsoft.com/office/officeart/2005/8/layout/orgChart1"/>
    <dgm:cxn modelId="{5E47277E-2C78-684B-B3CA-8BA54A9D3803}" type="presParOf" srcId="{CB1AAD04-0CC3-174B-88CC-2C79EB185727}" destId="{2005987A-2878-B847-9EDD-9A2C63F4173A}" srcOrd="0" destOrd="0" presId="urn:microsoft.com/office/officeart/2005/8/layout/orgChart1"/>
    <dgm:cxn modelId="{D917D547-A321-EB43-ABB7-8FD0C4F48807}" type="presParOf" srcId="{2005987A-2878-B847-9EDD-9A2C63F4173A}" destId="{B31CBEC5-58D6-E64F-85D9-CA0886660FB8}" srcOrd="0" destOrd="0" presId="urn:microsoft.com/office/officeart/2005/8/layout/orgChart1"/>
    <dgm:cxn modelId="{CF75BDFD-CF2A-2E44-9887-EED595BF755D}" type="presParOf" srcId="{2005987A-2878-B847-9EDD-9A2C63F4173A}" destId="{D993213D-1785-9C42-8588-E97A430E7DF2}" srcOrd="1" destOrd="0" presId="urn:microsoft.com/office/officeart/2005/8/layout/orgChart1"/>
    <dgm:cxn modelId="{FADD8159-456C-E946-858A-F471341E3803}" type="presParOf" srcId="{CB1AAD04-0CC3-174B-88CC-2C79EB185727}" destId="{5305EB48-7317-2B48-BDEC-67D835163643}" srcOrd="1" destOrd="0" presId="urn:microsoft.com/office/officeart/2005/8/layout/orgChart1"/>
    <dgm:cxn modelId="{63A625C4-CF58-D34B-AF23-BEC309195450}" type="presParOf" srcId="{5305EB48-7317-2B48-BDEC-67D835163643}" destId="{A671D005-9AF7-7E4E-A452-377059C96D6D}" srcOrd="0" destOrd="0" presId="urn:microsoft.com/office/officeart/2005/8/layout/orgChart1"/>
    <dgm:cxn modelId="{002515EB-5E70-8040-BB41-493D86EAE650}" type="presParOf" srcId="{5305EB48-7317-2B48-BDEC-67D835163643}" destId="{D73A1F76-91AE-2148-A1F9-E19BA309F014}" srcOrd="1" destOrd="0" presId="urn:microsoft.com/office/officeart/2005/8/layout/orgChart1"/>
    <dgm:cxn modelId="{09D2CFEB-2374-CE46-894E-AB08E0466E3C}" type="presParOf" srcId="{D73A1F76-91AE-2148-A1F9-E19BA309F014}" destId="{63B32D52-C86C-1B45-9CDB-62A66DE738F9}" srcOrd="0" destOrd="0" presId="urn:microsoft.com/office/officeart/2005/8/layout/orgChart1"/>
    <dgm:cxn modelId="{9DFB444A-324C-F849-80BA-E4057E5A91E4}" type="presParOf" srcId="{63B32D52-C86C-1B45-9CDB-62A66DE738F9}" destId="{EEE83B9E-49EA-D642-9FDB-EBED0A1213CF}" srcOrd="0" destOrd="0" presId="urn:microsoft.com/office/officeart/2005/8/layout/orgChart1"/>
    <dgm:cxn modelId="{08031070-50E0-994B-AF0A-E7AC91781277}" type="presParOf" srcId="{63B32D52-C86C-1B45-9CDB-62A66DE738F9}" destId="{AD81DBCE-338D-EF47-A4F3-8D1F9009C512}" srcOrd="1" destOrd="0" presId="urn:microsoft.com/office/officeart/2005/8/layout/orgChart1"/>
    <dgm:cxn modelId="{11ED6861-5442-5C4A-873A-224CE8EEC25D}" type="presParOf" srcId="{D73A1F76-91AE-2148-A1F9-E19BA309F014}" destId="{93CDB027-3A0E-384E-8965-C2794F52D032}" srcOrd="1" destOrd="0" presId="urn:microsoft.com/office/officeart/2005/8/layout/orgChart1"/>
    <dgm:cxn modelId="{F2C36D31-1D29-6741-8703-688D23BDCD78}" type="presParOf" srcId="{93CDB027-3A0E-384E-8965-C2794F52D032}" destId="{DFDB9815-89A4-0D4A-A8AD-4D3BEED4F2B6}" srcOrd="0" destOrd="0" presId="urn:microsoft.com/office/officeart/2005/8/layout/orgChart1"/>
    <dgm:cxn modelId="{F32CE3EF-406D-4F49-AD43-A0004AF8F0EF}" type="presParOf" srcId="{93CDB027-3A0E-384E-8965-C2794F52D032}" destId="{D67FD4F0-8E26-1142-AB10-CB92E26FBE37}" srcOrd="1" destOrd="0" presId="urn:microsoft.com/office/officeart/2005/8/layout/orgChart1"/>
    <dgm:cxn modelId="{2E2267B2-77C8-0D4F-B09F-C0417F14BD51}" type="presParOf" srcId="{D67FD4F0-8E26-1142-AB10-CB92E26FBE37}" destId="{EC6442D1-CB68-D445-8378-189BBA2D3783}" srcOrd="0" destOrd="0" presId="urn:microsoft.com/office/officeart/2005/8/layout/orgChart1"/>
    <dgm:cxn modelId="{28CE80A1-AAD6-D64F-AFD1-06CCBA225FCD}" type="presParOf" srcId="{EC6442D1-CB68-D445-8378-189BBA2D3783}" destId="{96D10570-93D8-5D42-93B1-BEE13412C73F}" srcOrd="0" destOrd="0" presId="urn:microsoft.com/office/officeart/2005/8/layout/orgChart1"/>
    <dgm:cxn modelId="{C70800CA-3267-6540-B554-E1E2D4EC0A35}" type="presParOf" srcId="{EC6442D1-CB68-D445-8378-189BBA2D3783}" destId="{8B1EA070-DC2B-8849-A9DD-ADB1CE7CF667}" srcOrd="1" destOrd="0" presId="urn:microsoft.com/office/officeart/2005/8/layout/orgChart1"/>
    <dgm:cxn modelId="{3A7FE1A7-5528-864C-9019-57013E0A15F9}" type="presParOf" srcId="{D67FD4F0-8E26-1142-AB10-CB92E26FBE37}" destId="{CADF0C8A-E1CB-CB4A-A0C8-1F977494D615}" srcOrd="1" destOrd="0" presId="urn:microsoft.com/office/officeart/2005/8/layout/orgChart1"/>
    <dgm:cxn modelId="{4737CC66-2ED2-9D44-9549-1D5E22CD8280}" type="presParOf" srcId="{D67FD4F0-8E26-1142-AB10-CB92E26FBE37}" destId="{B4317231-3AC9-4C45-B228-D140E3B27120}" srcOrd="2" destOrd="0" presId="urn:microsoft.com/office/officeart/2005/8/layout/orgChart1"/>
    <dgm:cxn modelId="{D3B6885A-92BD-C94B-91E3-522F8B2F414F}" type="presParOf" srcId="{93CDB027-3A0E-384E-8965-C2794F52D032}" destId="{2995673A-B5D5-3D40-9F91-5709217B366A}" srcOrd="2" destOrd="0" presId="urn:microsoft.com/office/officeart/2005/8/layout/orgChart1"/>
    <dgm:cxn modelId="{CA6E2C03-D920-E247-9947-7EBBF0709CD5}" type="presParOf" srcId="{93CDB027-3A0E-384E-8965-C2794F52D032}" destId="{C8486E83-2C35-1D4D-A769-4DE22AE59ADC}" srcOrd="3" destOrd="0" presId="urn:microsoft.com/office/officeart/2005/8/layout/orgChart1"/>
    <dgm:cxn modelId="{64FC90CB-3BB8-954B-BDD4-E8C1F3E93A39}" type="presParOf" srcId="{C8486E83-2C35-1D4D-A769-4DE22AE59ADC}" destId="{ADEEECB1-32DE-C94D-AB15-B3574E493182}" srcOrd="0" destOrd="0" presId="urn:microsoft.com/office/officeart/2005/8/layout/orgChart1"/>
    <dgm:cxn modelId="{8E3CD05D-B03F-4E4C-B93D-FEB13D86334B}" type="presParOf" srcId="{ADEEECB1-32DE-C94D-AB15-B3574E493182}" destId="{41736272-C7C2-0944-B615-8F9C594BDF32}" srcOrd="0" destOrd="0" presId="urn:microsoft.com/office/officeart/2005/8/layout/orgChart1"/>
    <dgm:cxn modelId="{CE682D2D-56DF-064B-8CFD-80454E6DFD54}" type="presParOf" srcId="{ADEEECB1-32DE-C94D-AB15-B3574E493182}" destId="{1022EDF9-499E-784C-B7B4-65CA82E3B1F0}" srcOrd="1" destOrd="0" presId="urn:microsoft.com/office/officeart/2005/8/layout/orgChart1"/>
    <dgm:cxn modelId="{BAFA9AB9-60D1-8044-805C-6049A9D78EBD}" type="presParOf" srcId="{C8486E83-2C35-1D4D-A769-4DE22AE59ADC}" destId="{F4AC7660-46B5-8842-AFEF-35BE21567C96}" srcOrd="1" destOrd="0" presId="urn:microsoft.com/office/officeart/2005/8/layout/orgChart1"/>
    <dgm:cxn modelId="{A9F6A9E6-62BD-1D4C-9307-0B055DA25262}" type="presParOf" srcId="{C8486E83-2C35-1D4D-A769-4DE22AE59ADC}" destId="{2E9557AF-575E-8C47-B282-8B80943AE7B5}" srcOrd="2" destOrd="0" presId="urn:microsoft.com/office/officeart/2005/8/layout/orgChart1"/>
    <dgm:cxn modelId="{FFD42245-2505-FA4F-A648-9F845CF7A04A}" type="presParOf" srcId="{D73A1F76-91AE-2148-A1F9-E19BA309F014}" destId="{9501E41A-9317-B546-B94A-D1465785C038}" srcOrd="2" destOrd="0" presId="urn:microsoft.com/office/officeart/2005/8/layout/orgChart1"/>
    <dgm:cxn modelId="{18CBB90A-8CC4-3E46-874F-27F0BCB0D3AB}" type="presParOf" srcId="{CB1AAD04-0CC3-174B-88CC-2C79EB185727}" destId="{7A806164-8249-9C46-8CFF-9DDA25E2B916}" srcOrd="2" destOrd="0" presId="urn:microsoft.com/office/officeart/2005/8/layout/orgChart1"/>
    <dgm:cxn modelId="{41A37DE3-3BDF-B144-9361-FCA967EBCF32}" type="presParOf" srcId="{F8E98635-1C24-9B44-A8AC-0FE71F6B849D}" destId="{83431830-128F-A242-98ED-F97758568BCF}" srcOrd="2" destOrd="0" presId="urn:microsoft.com/office/officeart/2005/8/layout/orgChart1"/>
    <dgm:cxn modelId="{7DED8D99-1EF1-F647-A439-A5D6EDD90DB4}" type="presParOf" srcId="{7EFDAD51-1664-A641-B9B9-43950E06FE9A}" destId="{A00BC53F-3840-174B-A634-FCC95B119244}" srcOrd="2" destOrd="0" presId="urn:microsoft.com/office/officeart/2005/8/layout/orgChart1"/>
    <dgm:cxn modelId="{4EEF7670-9A4C-CE4D-9D42-7A0FC2A1AA76}" type="presParOf" srcId="{19071CF6-2D17-5440-BD78-F47038385289}" destId="{33A4164E-A0D1-9544-B1A3-A9C44CB33E14}" srcOrd="2" destOrd="0" presId="urn:microsoft.com/office/officeart/2005/8/layout/orgChart1"/>
  </dgm:cxnLst>
  <dgm:bg>
    <a:effectLst>
      <a:innerShdw blurRad="63500" dist="50800" dir="13500000">
        <a:prstClr val="black">
          <a:alpha val="50000"/>
        </a:prstClr>
      </a:innerShdw>
    </a:effectLst>
  </dgm:bg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5673A-B5D5-3D40-9F91-5709217B366A}">
      <dsp:nvSpPr>
        <dsp:cNvPr id="0" name=""/>
        <dsp:cNvSpPr/>
      </dsp:nvSpPr>
      <dsp:spPr>
        <a:xfrm>
          <a:off x="3079281" y="2767625"/>
          <a:ext cx="262662" cy="861602"/>
        </a:xfrm>
        <a:custGeom>
          <a:avLst/>
          <a:gdLst/>
          <a:ahLst/>
          <a:cxnLst/>
          <a:rect l="0" t="0" r="0" b="0"/>
          <a:pathLst>
            <a:path>
              <a:moveTo>
                <a:pt x="262662" y="0"/>
              </a:moveTo>
              <a:lnTo>
                <a:pt x="0" y="8616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B9815-89A4-0D4A-A8AD-4D3BEED4F2B6}">
      <dsp:nvSpPr>
        <dsp:cNvPr id="0" name=""/>
        <dsp:cNvSpPr/>
      </dsp:nvSpPr>
      <dsp:spPr>
        <a:xfrm>
          <a:off x="3341943" y="2767625"/>
          <a:ext cx="146649" cy="33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94"/>
              </a:lnTo>
              <a:lnTo>
                <a:pt x="146649" y="33169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1D005-9AF7-7E4E-A452-377059C96D6D}">
      <dsp:nvSpPr>
        <dsp:cNvPr id="0" name=""/>
        <dsp:cNvSpPr/>
      </dsp:nvSpPr>
      <dsp:spPr>
        <a:xfrm>
          <a:off x="4306131" y="2192202"/>
          <a:ext cx="91440" cy="17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89B85-4103-754E-B4A4-6FFEB2961D2C}">
      <dsp:nvSpPr>
        <dsp:cNvPr id="0" name=""/>
        <dsp:cNvSpPr/>
      </dsp:nvSpPr>
      <dsp:spPr>
        <a:xfrm>
          <a:off x="4306131" y="1616779"/>
          <a:ext cx="91440" cy="17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10515-469A-F94B-B294-E39BCB299E76}">
      <dsp:nvSpPr>
        <dsp:cNvPr id="0" name=""/>
        <dsp:cNvSpPr/>
      </dsp:nvSpPr>
      <dsp:spPr>
        <a:xfrm>
          <a:off x="2786027" y="1041356"/>
          <a:ext cx="1565824" cy="17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97"/>
              </a:lnTo>
              <a:lnTo>
                <a:pt x="1565824" y="85097"/>
              </a:lnTo>
              <a:lnTo>
                <a:pt x="1565824" y="17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60700-72BD-1642-86B6-567862E9ACC2}">
      <dsp:nvSpPr>
        <dsp:cNvPr id="0" name=""/>
        <dsp:cNvSpPr/>
      </dsp:nvSpPr>
      <dsp:spPr>
        <a:xfrm>
          <a:off x="0" y="2767625"/>
          <a:ext cx="259125" cy="913970"/>
        </a:xfrm>
        <a:custGeom>
          <a:avLst/>
          <a:gdLst/>
          <a:ahLst/>
          <a:cxnLst/>
          <a:rect l="0" t="0" r="0" b="0"/>
          <a:pathLst>
            <a:path>
              <a:moveTo>
                <a:pt x="259125" y="0"/>
              </a:moveTo>
              <a:lnTo>
                <a:pt x="0" y="91397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DD480-3FD1-954B-B8B5-38EA3BA22490}">
      <dsp:nvSpPr>
        <dsp:cNvPr id="0" name=""/>
        <dsp:cNvSpPr/>
      </dsp:nvSpPr>
      <dsp:spPr>
        <a:xfrm>
          <a:off x="259125" y="2767625"/>
          <a:ext cx="226497" cy="345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399"/>
              </a:lnTo>
              <a:lnTo>
                <a:pt x="226497" y="34539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10BAB-C543-2F40-96C6-DC664AF257F2}">
      <dsp:nvSpPr>
        <dsp:cNvPr id="0" name=""/>
        <dsp:cNvSpPr/>
      </dsp:nvSpPr>
      <dsp:spPr>
        <a:xfrm>
          <a:off x="1247046" y="2192202"/>
          <a:ext cx="91440" cy="17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57FFE-8B2C-C641-BA29-9F51E4B5B9AF}">
      <dsp:nvSpPr>
        <dsp:cNvPr id="0" name=""/>
        <dsp:cNvSpPr/>
      </dsp:nvSpPr>
      <dsp:spPr>
        <a:xfrm>
          <a:off x="1247046" y="1616779"/>
          <a:ext cx="91440" cy="17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32770-AE09-3347-9507-E32888F41806}">
      <dsp:nvSpPr>
        <dsp:cNvPr id="0" name=""/>
        <dsp:cNvSpPr/>
      </dsp:nvSpPr>
      <dsp:spPr>
        <a:xfrm>
          <a:off x="1292766" y="1041356"/>
          <a:ext cx="1493260" cy="170195"/>
        </a:xfrm>
        <a:custGeom>
          <a:avLst/>
          <a:gdLst/>
          <a:ahLst/>
          <a:cxnLst/>
          <a:rect l="0" t="0" r="0" b="0"/>
          <a:pathLst>
            <a:path>
              <a:moveTo>
                <a:pt x="1493260" y="0"/>
              </a:moveTo>
              <a:lnTo>
                <a:pt x="1493260" y="85097"/>
              </a:lnTo>
              <a:lnTo>
                <a:pt x="0" y="85097"/>
              </a:lnTo>
              <a:lnTo>
                <a:pt x="0" y="17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07D79-53B3-4D4B-9C08-0725E3B98867}">
      <dsp:nvSpPr>
        <dsp:cNvPr id="0" name=""/>
        <dsp:cNvSpPr/>
      </dsp:nvSpPr>
      <dsp:spPr>
        <a:xfrm>
          <a:off x="2740307" y="465933"/>
          <a:ext cx="91440" cy="17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19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6D5A2-E2CB-2746-A26F-9385AA8C9479}">
      <dsp:nvSpPr>
        <dsp:cNvPr id="0" name=""/>
        <dsp:cNvSpPr/>
      </dsp:nvSpPr>
      <dsp:spPr>
        <a:xfrm>
          <a:off x="1977249" y="60705"/>
          <a:ext cx="1617554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70 patients with coronary de-novo lesions</a:t>
          </a:r>
          <a:endParaRPr lang="de-DE" sz="1000" b="1" kern="1200" cap="none" spc="0" dirty="0">
            <a:ln/>
            <a:effectLst/>
          </a:endParaRPr>
        </a:p>
      </dsp:txBody>
      <dsp:txXfrm>
        <a:off x="1977249" y="60705"/>
        <a:ext cx="1617554" cy="405227"/>
      </dsp:txXfrm>
    </dsp:sp>
    <dsp:sp modelId="{B135DA18-A0EA-C140-A5DD-3201EC14C141}">
      <dsp:nvSpPr>
        <dsp:cNvPr id="0" name=""/>
        <dsp:cNvSpPr/>
      </dsp:nvSpPr>
      <dsp:spPr>
        <a:xfrm>
          <a:off x="1648387" y="636128"/>
          <a:ext cx="2275279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70 randomly allocated to treatment and included in full analysis set </a:t>
          </a:r>
          <a:endParaRPr lang="de-DE" sz="1000" b="1" kern="1200" cap="none" spc="0" dirty="0">
            <a:ln/>
            <a:effectLst/>
          </a:endParaRPr>
        </a:p>
      </dsp:txBody>
      <dsp:txXfrm>
        <a:off x="1648387" y="636128"/>
        <a:ext cx="2275279" cy="405227"/>
      </dsp:txXfrm>
    </dsp:sp>
    <dsp:sp modelId="{EA72F6F1-475E-134D-A1D4-796188127FAA}">
      <dsp:nvSpPr>
        <dsp:cNvPr id="0" name=""/>
        <dsp:cNvSpPr/>
      </dsp:nvSpPr>
      <dsp:spPr>
        <a:xfrm>
          <a:off x="242741" y="1211551"/>
          <a:ext cx="2100050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35 assigned to receive PCB</a:t>
          </a:r>
          <a:endParaRPr lang="de-DE" sz="1000" b="1" kern="1200" cap="none" spc="0" dirty="0">
            <a:ln/>
            <a:effectLst/>
          </a:endParaRPr>
        </a:p>
      </dsp:txBody>
      <dsp:txXfrm>
        <a:off x="242741" y="1211551"/>
        <a:ext cx="2100050" cy="405227"/>
      </dsp:txXfrm>
    </dsp:sp>
    <dsp:sp modelId="{542B07DB-B26B-FE45-86E6-AB1F56685D84}">
      <dsp:nvSpPr>
        <dsp:cNvPr id="0" name=""/>
        <dsp:cNvSpPr/>
      </dsp:nvSpPr>
      <dsp:spPr>
        <a:xfrm>
          <a:off x="267468" y="1786974"/>
          <a:ext cx="2050596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Clinical follow-up 30 days (n=35)</a:t>
          </a:r>
          <a:endParaRPr lang="de-DE" sz="1000" b="1" kern="1200" cap="none" spc="0" dirty="0">
            <a:ln/>
            <a:effectLst/>
          </a:endParaRPr>
        </a:p>
      </dsp:txBody>
      <dsp:txXfrm>
        <a:off x="267468" y="1786974"/>
        <a:ext cx="2050596" cy="405227"/>
      </dsp:txXfrm>
    </dsp:sp>
    <dsp:sp modelId="{704A1846-2E91-8442-9461-B4238220165B}">
      <dsp:nvSpPr>
        <dsp:cNvPr id="0" name=""/>
        <dsp:cNvSpPr/>
      </dsp:nvSpPr>
      <dsp:spPr>
        <a:xfrm>
          <a:off x="715" y="2362397"/>
          <a:ext cx="2584103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Follow-up at 6 months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Clinical (n=35), angiographic (n=33)</a:t>
          </a:r>
          <a:endParaRPr lang="de-DE" sz="1000" b="1" kern="1200" cap="none" spc="0" dirty="0">
            <a:ln/>
            <a:effectLst/>
          </a:endParaRPr>
        </a:p>
      </dsp:txBody>
      <dsp:txXfrm>
        <a:off x="715" y="2362397"/>
        <a:ext cx="2584103" cy="405227"/>
      </dsp:txXfrm>
    </dsp:sp>
    <dsp:sp modelId="{20A42B0B-9EBA-2D45-91C5-A75104AC5709}">
      <dsp:nvSpPr>
        <dsp:cNvPr id="0" name=""/>
        <dsp:cNvSpPr/>
      </dsp:nvSpPr>
      <dsp:spPr>
        <a:xfrm>
          <a:off x="485622" y="2910411"/>
          <a:ext cx="2163874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Angiographic follow-up: Intention-to-treat 36 lesions</a:t>
          </a:r>
          <a:endParaRPr lang="de-DE" sz="1000" b="1" kern="1200" cap="none" spc="0" dirty="0">
            <a:ln/>
            <a:effectLst/>
          </a:endParaRPr>
        </a:p>
      </dsp:txBody>
      <dsp:txXfrm>
        <a:off x="485622" y="2910411"/>
        <a:ext cx="2163874" cy="405227"/>
      </dsp:txXfrm>
    </dsp:sp>
    <dsp:sp modelId="{C4F17BA9-BC9C-8748-8412-5D9E633089C8}">
      <dsp:nvSpPr>
        <dsp:cNvPr id="0" name=""/>
        <dsp:cNvSpPr/>
      </dsp:nvSpPr>
      <dsp:spPr>
        <a:xfrm>
          <a:off x="0" y="3478981"/>
          <a:ext cx="2903722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Clinical follow-up at 12 months (n=33)</a:t>
          </a:r>
          <a:endParaRPr lang="de-DE" sz="1000" b="1" kern="1200" cap="none" spc="0" dirty="0">
            <a:ln/>
            <a:effectLst/>
          </a:endParaRPr>
        </a:p>
      </dsp:txBody>
      <dsp:txXfrm>
        <a:off x="0" y="3478981"/>
        <a:ext cx="2903722" cy="405227"/>
      </dsp:txXfrm>
    </dsp:sp>
    <dsp:sp modelId="{FC66B3BE-695E-154C-8219-AB6D2F93A745}">
      <dsp:nvSpPr>
        <dsp:cNvPr id="0" name=""/>
        <dsp:cNvSpPr/>
      </dsp:nvSpPr>
      <dsp:spPr>
        <a:xfrm>
          <a:off x="3374389" y="1211551"/>
          <a:ext cx="1954922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35 assigned to receive SCB</a:t>
          </a:r>
          <a:endParaRPr lang="de-DE" sz="1000" b="1" kern="1200" cap="none" spc="0" dirty="0">
            <a:ln/>
            <a:effectLst/>
          </a:endParaRPr>
        </a:p>
      </dsp:txBody>
      <dsp:txXfrm>
        <a:off x="3374389" y="1211551"/>
        <a:ext cx="1954922" cy="405227"/>
      </dsp:txXfrm>
    </dsp:sp>
    <dsp:sp modelId="{B31CBEC5-58D6-E64F-85D9-CA0886660FB8}">
      <dsp:nvSpPr>
        <dsp:cNvPr id="0" name=""/>
        <dsp:cNvSpPr/>
      </dsp:nvSpPr>
      <dsp:spPr>
        <a:xfrm>
          <a:off x="3358902" y="1786974"/>
          <a:ext cx="1985898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Clinical follow-up 30 days (n=35)</a:t>
          </a:r>
          <a:endParaRPr lang="de-DE" sz="1000" b="1" kern="1200" cap="none" spc="0" dirty="0">
            <a:ln/>
            <a:effectLst/>
          </a:endParaRPr>
        </a:p>
      </dsp:txBody>
      <dsp:txXfrm>
        <a:off x="3358902" y="1786974"/>
        <a:ext cx="1985898" cy="405227"/>
      </dsp:txXfrm>
    </dsp:sp>
    <dsp:sp modelId="{EEE83B9E-49EA-D642-9FDB-EBED0A1213CF}">
      <dsp:nvSpPr>
        <dsp:cNvPr id="0" name=""/>
        <dsp:cNvSpPr/>
      </dsp:nvSpPr>
      <dsp:spPr>
        <a:xfrm>
          <a:off x="3089466" y="2362397"/>
          <a:ext cx="2524769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Follow-up at 6 months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Clinical (n=35), angiographic (n=35)</a:t>
          </a:r>
          <a:endParaRPr lang="de-DE" sz="1000" b="1" kern="1200" cap="none" spc="0" dirty="0">
            <a:ln/>
            <a:effectLst/>
          </a:endParaRPr>
        </a:p>
      </dsp:txBody>
      <dsp:txXfrm>
        <a:off x="3089466" y="2362397"/>
        <a:ext cx="2524769" cy="405227"/>
      </dsp:txXfrm>
    </dsp:sp>
    <dsp:sp modelId="{96D10570-93D8-5D42-93B1-BEE13412C73F}">
      <dsp:nvSpPr>
        <dsp:cNvPr id="0" name=""/>
        <dsp:cNvSpPr/>
      </dsp:nvSpPr>
      <dsp:spPr>
        <a:xfrm>
          <a:off x="3488593" y="2896706"/>
          <a:ext cx="2318978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 dirty="0">
              <a:ln/>
              <a:effectLst/>
            </a:rPr>
            <a:t>Angiographic follow-up: Intention-to-treat 37 lesions</a:t>
          </a:r>
        </a:p>
      </dsp:txBody>
      <dsp:txXfrm>
        <a:off x="3488593" y="2896706"/>
        <a:ext cx="2318978" cy="405227"/>
      </dsp:txXfrm>
    </dsp:sp>
    <dsp:sp modelId="{41736272-C7C2-0944-B615-8F9C594BDF32}">
      <dsp:nvSpPr>
        <dsp:cNvPr id="0" name=""/>
        <dsp:cNvSpPr/>
      </dsp:nvSpPr>
      <dsp:spPr>
        <a:xfrm>
          <a:off x="3079281" y="3426614"/>
          <a:ext cx="3010434" cy="4052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cap="none" spc="0">
              <a:ln/>
              <a:effectLst/>
            </a:rPr>
            <a:t>Clinical follow-up at 12 months (n=35)</a:t>
          </a:r>
          <a:endParaRPr lang="de-DE" sz="1000" b="1" kern="1200" cap="none" spc="0" dirty="0">
            <a:ln/>
            <a:effectLst/>
          </a:endParaRPr>
        </a:p>
      </dsp:txBody>
      <dsp:txXfrm>
        <a:off x="3079281" y="3426614"/>
        <a:ext cx="3010434" cy="405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0.46482</cdr:x>
      <cdr:y>0.01603</cdr:y>
    </cdr:from>
    <cdr:to>
      <cdr:x>0.46482</cdr:x>
      <cdr:y>0.86859</cdr:y>
    </cdr:to>
    <cdr:cxnSp macro="">
      <cdr:nvCxnSpPr>
        <cdr:cNvPr id="5" name="Gerade Verbindung 4">
          <a:extLst xmlns:a="http://schemas.openxmlformats.org/drawingml/2006/main">
            <a:ext uri="{FF2B5EF4-FFF2-40B4-BE49-F238E27FC236}">
              <a16:creationId xmlns:a16="http://schemas.microsoft.com/office/drawing/2014/main" xmlns="" id="{E3015A9B-BD87-CC46-A1F9-AA09191E8DFF}"/>
            </a:ext>
          </a:extLst>
        </cdr:cNvPr>
        <cdr:cNvCxnSpPr/>
      </cdr:nvCxnSpPr>
      <cdr:spPr>
        <a:xfrm xmlns:a="http://schemas.openxmlformats.org/drawingml/2006/main" flipV="1">
          <a:off x="4254500" y="90714"/>
          <a:ext cx="0" cy="4826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0.42757</cdr:x>
      <cdr:y>0.47197</cdr:y>
    </cdr:from>
    <cdr:to>
      <cdr:x>0.46812</cdr:x>
      <cdr:y>0.5</cdr:y>
    </cdr:to>
    <cdr:sp macro="" textlink="">
      <cdr:nvSpPr>
        <cdr:cNvPr id="2" name="Pfeil nach rechts 1">
          <a:extLst xmlns:a="http://schemas.openxmlformats.org/drawingml/2006/main">
            <a:ext uri="{FF2B5EF4-FFF2-40B4-BE49-F238E27FC236}">
              <a16:creationId xmlns:a16="http://schemas.microsoft.com/office/drawing/2014/main" xmlns="" id="{19FCBDDC-9B6E-C845-8396-BFFAB912FEE3}"/>
            </a:ext>
          </a:extLst>
        </cdr:cNvPr>
        <cdr:cNvSpPr/>
      </cdr:nvSpPr>
      <cdr:spPr>
        <a:xfrm xmlns:a="http://schemas.openxmlformats.org/drawingml/2006/main">
          <a:off x="1732665" y="1683763"/>
          <a:ext cx="164306" cy="10001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Patients at least 18 years of age with clinical evidence of stable or unstable angina or a positive functional study, a significant coronary de-novo stenosis (≥ 70% diameter stenosis or intermediate ≥ 50% to &lt;70% diameter stenosis with positive functional test or symptom of ischemia) were considered for enrollment. Major clinical exclusion criteria were myocardial infarction within the past 72 hours, intolerance and/or allergy to sirolimus, paclitaxel and/or the delivery matrix, patients with an ejection fraction of &lt; 30 %, reference vessel diameter (RVD) &lt; 2.5 mm, or a contraindication for whichever necessary accompanying medication. Cardiac catheterization and intervention were carried out according to hospital practice.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After assessment for angiographic and clinical inclusion and exclusion criteria, patients were randomly assigned on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-by-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basis by closed envelops to undergo balloon angioplasty of the target lesion with either a paclitaxel coated or a sirolimus coated balloon catheter.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Seventy patients with coronary de-novo lesions were enrolled in this randomized study. Thirty-five patients were randomly assigned to the SCB group and 35 to the PCB group.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study was conducted at six departments of cardiology in Malaysia (National Heart Institute, Kuala Lumpur; University Malaya Medical Centre, Kuala Lumpur; Queen Elizabeth Hospital II, Kota Kinabalu, Sabah; Sarawak Heart Centre, Kota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Samarahan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Sarawak; Penang General Hospital, Penang, Cardio Vascular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Sentral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Kuala Lumpur). Study coordination, data management, on-site monitoring, and financial support were provided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InnoRa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GmbH, Berlin, Germany. Study devices were provided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B.Braun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Melsungen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AG, Berlin, Germany. 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Baseline characteristics of the patients were similar in the two groups. Mean age was 60 years, 80% of patients were men. More than half of the patients were diabetics (63%) and had multi-vessel coronary artery disease (77 %).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5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the PCB group 38 study lesions were treated, 37 in the SCB group. On average, 1.1 study balloons per patient were used. Mean study balloon inflation pressure was 8 atm, inflation time 58 seconds. One lesion per group underwent bailout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limus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eluting stent implantation after the study balloon due to dissection.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Quantitative coronary angiography revealed no differences in baseline parameters. Mean vessel size was similar. Mean Difference between SCB and PCB was 0.08 (95% KI [-0.07; 0.24]). Non-inferiority at a predefined margin of 0.35 was shown . 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Mean Difference between SCB and PCB was 0.08 (95% KI [-0.07; 0.24]). Non-inferiority at a predefined margin of 0.35 was shown . 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1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After six months in-segment LLL was 0.01 ± 0.33 mm in the PCB group versus 0.10 ± 0.32 mm in the SCB group.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3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Negative LLL was significantly more frequent in the PCB group with 58% of lesions vs 32% in the SCB group (p=0.019)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Clinical events during 12 months of follow-up also did not differ between the groups</a:t>
            </a:r>
            <a:r>
              <a:rPr lang="de-DE" dirty="0">
                <a:effectLst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the current study of coronary de-novo disease, there was also no significant difference in angiographic outcomes at six months with an in-segment late lumen loss of 0.01 ± 0.33 mm in the PCB group versus 0.10 ± 0.32 mm in the SCB group. Furthermore, there was no difference in clinical event rates at one year.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However, lumen enlargement at follow-up was detected in almost 2/3 of lesions in the PCB group, which is in line with observations from other studies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28,29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In contrast, in lesions treated with SCB, this effect was found in only about 1/3 of all cases, which is similar to the frequency reported for simple angioplasty.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is, of course, not possible from this first small RCT to make a conclusive statement as to whether paclitaxel is the better drug for de-novo lesions in the absence of a stent cage and whether this will ultimately have an impact on the longer-term clinical course. However, further studies should investigate this important aspect.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Paclitaxel coated balloons are standard of care for the therapy of coronary in-stent restenosis. With comparable clinical results, they do not require the implantation of an additional metal layer and may lead to better long-term results.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is increasing clinical evidence for the treatment of coronary de-novo disease with drug coated balloons (DCB). However, it is unclear whether paclitaxel remains the drug of choice or whether sirolimus represents an alternative in analogy to drug eluting stents.</a:t>
            </a:r>
            <a:r>
              <a:rPr lang="de-DE" dirty="0">
                <a:effectLst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Drug eluting stents (DES) dominate catheter-based coronary intervention (PCI)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In recent years, sirolimus and its analogues established as the drug of choice for stent-based local drug delivery. In contrast, clinical evidence from randomized trials (RCT) for drug coated balloons (DCB), except for a single study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exists only for paclitaxel-coated balloons (PCB).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6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Paclitaxel binds irreversibly to the microtubes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resulting in excellent persistence in vascular cells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4,5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has beneficial cell-specific effects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In contrast, sirolimus and its analogues bind only reversibly to FKBP 12 and form a complex with the Mammalian Target of Rapamycin (mTOR), blocking cell cycle progression at the interface of G1 and S phases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Therefore, according to previous theory, sirolimus must be released in a controlled manner over a longer period of time for effective inhibition of neointimal proliferation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contrast, the crystalline sirolimus coating with BHT (butylated hydroxy toluene) as excipient investigated in the present clinical study was associated with persistent vessel concentrations of up to 50% of the initial concentration at one month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contrast, the crystalline sirolimus coating with BHT (butylated hydroxy toluene) as excipient investigated in the present clinical study was associated with persistent vessel concentrations of up to 50% of the initial concentration at one month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5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a first-in-human randomized trial in 50 patients with DES in-stent restenosis (ISR), there was no significant angiographic difference between a novel sirolimus coated balloon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SeQuent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SCB,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μg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/mm²; SCB) with a clinically proven PCB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SeQuent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Please,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μg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/mm²; PCB) at 6 months. Randomized data for coronary de-novo lesions have not been published to date. 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908B4-5601-2B42-B77C-462BBA7CFCF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37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 </a:t>
            </a:r>
            <a:r>
              <a:rPr lang="en-US" sz="1200" dirty="0">
                <a:solidFill>
                  <a:schemeClr val="tx1"/>
                </a:solidFill>
              </a:rPr>
              <a:t>Randomized Trial of </a:t>
            </a:r>
            <a:r>
              <a:rPr lang="en-US" sz="1200" dirty="0" err="1">
                <a:solidFill>
                  <a:schemeClr val="tx1"/>
                </a:solidFill>
              </a:rPr>
              <a:t>Sirolimus</a:t>
            </a:r>
            <a:r>
              <a:rPr lang="en-US" sz="1200" dirty="0">
                <a:solidFill>
                  <a:schemeClr val="tx1"/>
                </a:solidFill>
              </a:rPr>
              <a:t>-coated Versus Paclitaxel-coated Balloons in De Novo Coronary Lesions is </a:t>
            </a:r>
            <a:r>
              <a:rPr lang="de-DE" dirty="0"/>
              <a:t>a </a:t>
            </a:r>
            <a:r>
              <a:rPr lang="de-DE" dirty="0" err="1"/>
              <a:t>multicenter</a:t>
            </a:r>
            <a:r>
              <a:rPr lang="de-DE" dirty="0"/>
              <a:t>, </a:t>
            </a:r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non-</a:t>
            </a:r>
            <a:r>
              <a:rPr lang="de-DE" dirty="0" err="1"/>
              <a:t>inferiority</a:t>
            </a:r>
            <a:r>
              <a:rPr lang="de-DE" dirty="0"/>
              <a:t> </a:t>
            </a:r>
            <a:r>
              <a:rPr lang="de-DE" dirty="0" err="1"/>
              <a:t>trial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was </a:t>
            </a:r>
            <a:r>
              <a:rPr lang="de-DE" dirty="0" err="1"/>
              <a:t>performed</a:t>
            </a:r>
            <a:r>
              <a:rPr lang="de-DE" dirty="0"/>
              <a:t> in 6 </a:t>
            </a:r>
            <a:r>
              <a:rPr lang="de-DE" dirty="0" err="1"/>
              <a:t>centers</a:t>
            </a:r>
            <a:r>
              <a:rPr lang="de-DE" dirty="0"/>
              <a:t> in Malaysia</a:t>
            </a:r>
            <a:r>
              <a:rPr lang="de-DE" baseline="0" dirty="0"/>
              <a:t>. </a:t>
            </a:r>
            <a:r>
              <a:rPr lang="de-DE" baseline="0" dirty="0" err="1"/>
              <a:t>Inclusion</a:t>
            </a:r>
            <a:r>
              <a:rPr lang="de-DE" baseline="0" dirty="0"/>
              <a:t> </a:t>
            </a:r>
            <a:r>
              <a:rPr lang="de-DE" baseline="0" dirty="0" err="1"/>
              <a:t>criterion</a:t>
            </a:r>
            <a:r>
              <a:rPr lang="de-DE" baseline="0" dirty="0"/>
              <a:t> was a PCI in a native </a:t>
            </a:r>
            <a:r>
              <a:rPr lang="de-DE" baseline="0" dirty="0" err="1"/>
              <a:t>coronary</a:t>
            </a:r>
            <a:r>
              <a:rPr lang="de-DE" baseline="0" dirty="0"/>
              <a:t> </a:t>
            </a:r>
            <a:r>
              <a:rPr lang="de-DE" baseline="0" dirty="0" err="1"/>
              <a:t>artery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intended</a:t>
            </a:r>
            <a:r>
              <a:rPr lang="de-DE" baseline="0" dirty="0"/>
              <a:t> </a:t>
            </a:r>
            <a:r>
              <a:rPr lang="de-DE" baseline="0" dirty="0" err="1"/>
              <a:t>DCBonly</a:t>
            </a:r>
            <a:r>
              <a:rPr lang="de-DE" baseline="0" dirty="0"/>
              <a:t> </a:t>
            </a:r>
            <a:r>
              <a:rPr lang="de-DE" baseline="0" dirty="0" err="1"/>
              <a:t>strategy</a:t>
            </a:r>
            <a:r>
              <a:rPr lang="de-DE" baseline="0" dirty="0"/>
              <a:t>. </a:t>
            </a:r>
          </a:p>
          <a:p>
            <a:endParaRPr lang="de-DE" baseline="0" dirty="0"/>
          </a:p>
          <a:p>
            <a:r>
              <a:rPr lang="de-DE" baseline="0" dirty="0"/>
              <a:t>The </a:t>
            </a:r>
            <a:r>
              <a:rPr lang="de-DE" baseline="0" dirty="0" err="1"/>
              <a:t>trial</a:t>
            </a:r>
            <a:r>
              <a:rPr lang="de-DE" baseline="0" dirty="0"/>
              <a:t> </a:t>
            </a:r>
            <a:r>
              <a:rPr lang="de-DE" baseline="0" dirty="0" err="1"/>
              <a:t>compared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en-US" sz="1200" i="0" kern="1200" dirty="0" err="1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SeQuent</a:t>
            </a:r>
            <a:r>
              <a:rPr lang="en-US" sz="1200" i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SCB (</a:t>
            </a:r>
            <a:r>
              <a:rPr lang="en-US" sz="1200" i="0" kern="1200" dirty="0" err="1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sirolimus</a:t>
            </a:r>
            <a:r>
              <a:rPr lang="en-US" sz="1200" i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4 </a:t>
            </a:r>
            <a:r>
              <a:rPr lang="en-US" sz="1200" i="0" kern="1200" dirty="0" err="1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μg</a:t>
            </a:r>
            <a:r>
              <a:rPr lang="en-US" sz="1200" i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/mm²) with </a:t>
            </a:r>
            <a:r>
              <a:rPr lang="en-US" sz="1200" i="0" kern="1200" dirty="0" err="1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SeQuent</a:t>
            </a:r>
            <a:r>
              <a:rPr lang="en-US" sz="1200" i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Please Neo (paclitaxel 3 </a:t>
            </a:r>
            <a:r>
              <a:rPr lang="en-US" sz="1200" i="0" kern="1200" dirty="0" err="1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μg</a:t>
            </a:r>
            <a:r>
              <a:rPr lang="en-US" sz="1200" i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/mm²).</a:t>
            </a:r>
            <a:endParaRPr lang="de-DE" baseline="0" dirty="0"/>
          </a:p>
          <a:p>
            <a:endParaRPr lang="de-DE" baseline="0" dirty="0"/>
          </a:p>
          <a:p>
            <a:r>
              <a:rPr lang="de-DE" baseline="0" dirty="0"/>
              <a:t>The </a:t>
            </a:r>
            <a:r>
              <a:rPr lang="de-DE" baseline="0" dirty="0" err="1"/>
              <a:t>primary</a:t>
            </a:r>
            <a:r>
              <a:rPr lang="de-DE" baseline="0" dirty="0"/>
              <a:t> </a:t>
            </a:r>
            <a:r>
              <a:rPr lang="de-DE" baseline="0" dirty="0" err="1"/>
              <a:t>endpoint</a:t>
            </a:r>
            <a:r>
              <a:rPr lang="de-DE" baseline="0" dirty="0"/>
              <a:t> was </a:t>
            </a:r>
            <a:r>
              <a:rPr lang="de-DE" baseline="0" dirty="0" err="1"/>
              <a:t>angiographic</a:t>
            </a:r>
            <a:r>
              <a:rPr lang="de-DE" baseline="0" dirty="0"/>
              <a:t> </a:t>
            </a:r>
            <a:r>
              <a:rPr lang="de-DE" baseline="0" dirty="0" err="1"/>
              <a:t>late</a:t>
            </a:r>
            <a:r>
              <a:rPr lang="de-DE" baseline="0" dirty="0"/>
              <a:t> </a:t>
            </a:r>
            <a:r>
              <a:rPr lang="de-DE" baseline="0" dirty="0" err="1"/>
              <a:t>lumen</a:t>
            </a:r>
            <a:r>
              <a:rPr lang="de-DE" baseline="0" dirty="0"/>
              <a:t> </a:t>
            </a:r>
            <a:r>
              <a:rPr lang="de-DE" baseline="0" dirty="0" err="1"/>
              <a:t>loss</a:t>
            </a:r>
            <a:r>
              <a:rPr lang="de-DE" baseline="0" dirty="0"/>
              <a:t> at 6 </a:t>
            </a:r>
            <a:r>
              <a:rPr lang="de-DE" baseline="0" dirty="0" err="1"/>
              <a:t>months</a:t>
            </a:r>
            <a:r>
              <a:rPr lang="de-DE" baseline="0" dirty="0"/>
              <a:t>.</a:t>
            </a:r>
          </a:p>
          <a:p>
            <a:endParaRPr lang="de-DE" baseline="0" dirty="0"/>
          </a:p>
          <a:p>
            <a:r>
              <a:rPr lang="de-DE" baseline="0" dirty="0"/>
              <a:t>The </a:t>
            </a:r>
            <a:r>
              <a:rPr lang="de-DE" baseline="0" dirty="0" err="1"/>
              <a:t>primary</a:t>
            </a:r>
            <a:r>
              <a:rPr lang="de-DE" baseline="0" dirty="0"/>
              <a:t> </a:t>
            </a:r>
            <a:r>
              <a:rPr lang="de-DE" baseline="0" dirty="0" err="1"/>
              <a:t>aim</a:t>
            </a:r>
            <a:r>
              <a:rPr lang="de-DE" baseline="0" dirty="0"/>
              <a:t> of the </a:t>
            </a:r>
            <a:r>
              <a:rPr lang="de-DE" baseline="0" dirty="0" err="1"/>
              <a:t>analysis</a:t>
            </a:r>
            <a:r>
              <a:rPr lang="de-DE" baseline="0" dirty="0"/>
              <a:t> was non-</a:t>
            </a:r>
            <a:r>
              <a:rPr lang="de-DE" baseline="0" dirty="0" err="1"/>
              <a:t>inferiority</a:t>
            </a:r>
            <a:r>
              <a:rPr lang="de-DE" baseline="0" dirty="0"/>
              <a:t> of </a:t>
            </a:r>
            <a:r>
              <a:rPr lang="de-DE" baseline="0" dirty="0" err="1"/>
              <a:t>the</a:t>
            </a:r>
            <a:r>
              <a:rPr lang="de-DE" baseline="0" dirty="0"/>
              <a:t> SCB </a:t>
            </a:r>
            <a:r>
              <a:rPr lang="de-DE" baseline="0" dirty="0" err="1"/>
              <a:t>vs</a:t>
            </a:r>
            <a:r>
              <a:rPr lang="de-DE" baseline="0" dirty="0"/>
              <a:t> PCB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inferiority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two-sided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95%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absolute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0.35 mm.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466E-226F-8541-A92A-5BCCDAFB46D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85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Patients at least 18 years of age with clinical evidence of stable or unstable angina or a positive functional study, a significant coronary de-novo stenosis (≥ 70% diameter stenosis or intermediate ≥ 50% to &lt;70% diameter stenosis with positive functional test or symptom of ischemia) were considered for enrollment. Major clinical exclusion criteria were myocardial infarction within the past 72 hours, intolerance and/or allergy to sirolimus, paclitaxel and/or the delivery matrix, patients with an ejection fraction of &lt; 30 %, reference vessel diameter (RVD) &lt; 2.5 mm, or a contraindication for whichever necessary accompanying medication. Cardiac catheterization and intervention were carried out according to hospital practice.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After assessment for angiographic and clinical inclusion and exclusion criteria, patients were randomly assigned on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-by-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basis by closed envelops to undergo balloon angioplasty of the target lesion with either a paclitaxel coated or a sirolimus coated balloon catheter.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Seventy patients with coronary de-novo lesions were enrolled in this randomized study. Thirty-five patients were randomly assigned to the SCB group and 35 to the PCB group.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sv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2664" y="389862"/>
            <a:ext cx="7516678" cy="1269578"/>
          </a:xfrm>
        </p:spPr>
        <p:txBody>
          <a:bodyPr/>
          <a:lstStyle/>
          <a:p>
            <a:pPr eaLnBrk="1" hangingPunct="1"/>
            <a:r>
              <a:rPr lang="en-US" dirty="0"/>
              <a:t>A Randomized Trial of Sirolimus-coated Versus Paclitaxel-coated Balloons in </a:t>
            </a:r>
            <a:br>
              <a:rPr lang="en-US" dirty="0"/>
            </a:br>
            <a:r>
              <a:rPr lang="en-US" dirty="0"/>
              <a:t>De Novo Coronary Lesions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98614"/>
            <a:ext cx="8185150" cy="1373676"/>
          </a:xfrm>
        </p:spPr>
        <p:txBody>
          <a:bodyPr/>
          <a:lstStyle/>
          <a:p>
            <a:pPr eaLnBrk="1" hangingPunct="1"/>
            <a:r>
              <a:rPr lang="en-US" sz="2000" b="1" dirty="0"/>
              <a:t>Wan Azman Wan Ahmad</a:t>
            </a:r>
            <a:r>
              <a:rPr lang="en-US" sz="2000" b="1" baseline="30000" dirty="0"/>
              <a:t>1</a:t>
            </a:r>
            <a:r>
              <a:rPr lang="en-US" sz="2000" b="1" dirty="0"/>
              <a:t>,</a:t>
            </a:r>
            <a:r>
              <a:rPr lang="en-US" sz="1400" b="1" dirty="0"/>
              <a:t> </a:t>
            </a:r>
          </a:p>
          <a:p>
            <a:pPr eaLnBrk="1" hangingPunct="1"/>
            <a:r>
              <a:rPr lang="en-US" sz="1400" b="1" dirty="0"/>
              <a:t>Amin </a:t>
            </a:r>
            <a:r>
              <a:rPr lang="en-US" sz="1400" b="1" dirty="0" err="1"/>
              <a:t>Ariff</a:t>
            </a:r>
            <a:r>
              <a:rPr lang="en-US" sz="1400" b="1" dirty="0"/>
              <a:t> Nuruddin</a:t>
            </a:r>
            <a:r>
              <a:rPr lang="en-US" sz="1400" b="1" baseline="30000" dirty="0"/>
              <a:t>2</a:t>
            </a:r>
            <a:r>
              <a:rPr lang="en-US" sz="1400" b="1" dirty="0"/>
              <a:t>, Muhamad Ali SK Abdul Kader</a:t>
            </a:r>
            <a:r>
              <a:rPr lang="en-US" sz="1400" b="1" baseline="30000" dirty="0"/>
              <a:t>3</a:t>
            </a:r>
            <a:r>
              <a:rPr lang="en-US" sz="1400" b="1" dirty="0"/>
              <a:t>, Tiong </a:t>
            </a:r>
            <a:r>
              <a:rPr lang="en-US" sz="1400" b="1" dirty="0" err="1"/>
              <a:t>Kiam</a:t>
            </a:r>
            <a:r>
              <a:rPr lang="en-US" sz="1400" b="1" dirty="0"/>
              <a:t> Ong</a:t>
            </a:r>
            <a:r>
              <a:rPr lang="en-US" sz="1400" b="1" baseline="30000" dirty="0"/>
              <a:t>4</a:t>
            </a:r>
            <a:r>
              <a:rPr lang="en-US" sz="1400" b="1" dirty="0"/>
              <a:t>, </a:t>
            </a:r>
            <a:r>
              <a:rPr lang="en-US" sz="1400" b="1" dirty="0" err="1"/>
              <a:t>Houng</a:t>
            </a:r>
            <a:r>
              <a:rPr lang="en-US" sz="1400" b="1" dirty="0"/>
              <a:t> Bang Liew</a:t>
            </a:r>
            <a:r>
              <a:rPr lang="en-US" sz="1400" b="1" baseline="30000" dirty="0"/>
              <a:t>5</a:t>
            </a:r>
            <a:r>
              <a:rPr lang="en-US" sz="1400" b="1" dirty="0"/>
              <a:t>, </a:t>
            </a:r>
            <a:r>
              <a:rPr lang="en-US" sz="1400" b="1" dirty="0" err="1"/>
              <a:t>Rosli</a:t>
            </a:r>
            <a:r>
              <a:rPr lang="en-US" sz="1400" b="1" dirty="0"/>
              <a:t> </a:t>
            </a:r>
            <a:r>
              <a:rPr lang="en-US" sz="1400" b="1" dirty="0" err="1"/>
              <a:t>Mohd</a:t>
            </a:r>
            <a:r>
              <a:rPr lang="en-US" sz="1400" b="1" dirty="0"/>
              <a:t> Ali</a:t>
            </a:r>
            <a:r>
              <a:rPr lang="en-US" sz="1400" b="1" baseline="30000" dirty="0"/>
              <a:t>6</a:t>
            </a:r>
            <a:r>
              <a:rPr lang="en-US" sz="1400" b="1" dirty="0"/>
              <a:t>, Ahmad </a:t>
            </a:r>
            <a:r>
              <a:rPr lang="en-US" sz="1400" b="1" dirty="0" err="1"/>
              <a:t>Syadi</a:t>
            </a:r>
            <a:r>
              <a:rPr lang="en-US" sz="1400" b="1" dirty="0"/>
              <a:t> Mahmood Zuhdi</a:t>
            </a:r>
            <a:r>
              <a:rPr lang="en-US" sz="1400" b="1" baseline="30000" dirty="0"/>
              <a:t>1</a:t>
            </a:r>
            <a:r>
              <a:rPr lang="en-US" sz="1400" b="1" dirty="0"/>
              <a:t>, Muhammad </a:t>
            </a:r>
            <a:r>
              <a:rPr lang="en-US" sz="1400" b="1" dirty="0" err="1"/>
              <a:t>Dzafir</a:t>
            </a:r>
            <a:r>
              <a:rPr lang="en-US" sz="1400" b="1" dirty="0"/>
              <a:t> Ismail</a:t>
            </a:r>
            <a:r>
              <a:rPr lang="en-US" sz="1400" b="1" baseline="30000" dirty="0"/>
              <a:t>1</a:t>
            </a:r>
            <a:r>
              <a:rPr lang="en-US" sz="1400" b="1" dirty="0"/>
              <a:t>, Ahmad K M Yusof</a:t>
            </a:r>
            <a:r>
              <a:rPr lang="en-US" sz="1400" b="1" baseline="30000" dirty="0"/>
              <a:t>2</a:t>
            </a:r>
            <a:r>
              <a:rPr lang="en-US" sz="1400" b="1" dirty="0"/>
              <a:t>, Carsten Schwenke</a:t>
            </a:r>
            <a:r>
              <a:rPr lang="en-US" sz="1400" b="1" baseline="30000" dirty="0"/>
              <a:t>7</a:t>
            </a:r>
            <a:r>
              <a:rPr lang="en-US" sz="1400" b="1" dirty="0"/>
              <a:t>, Maren Kutschera</a:t>
            </a:r>
            <a:r>
              <a:rPr lang="en-US" sz="1400" b="1" baseline="30000" dirty="0"/>
              <a:t>8</a:t>
            </a:r>
            <a:r>
              <a:rPr lang="en-US" sz="1400" b="1" dirty="0"/>
              <a:t>, Bruno Scheller</a:t>
            </a:r>
            <a:r>
              <a:rPr lang="en-US" sz="1400" b="1" baseline="30000" dirty="0"/>
              <a:t>9</a:t>
            </a:r>
            <a:r>
              <a:rPr lang="en-US" sz="1400" b="1" dirty="0"/>
              <a:t>, MD</a:t>
            </a:r>
          </a:p>
          <a:p>
            <a:pPr eaLnBrk="1" hangingPunct="1"/>
            <a:endParaRPr lang="en-US" sz="1400" b="1" dirty="0"/>
          </a:p>
          <a:p>
            <a:pPr eaLnBrk="1" hangingPunct="1"/>
            <a:r>
              <a:rPr lang="en-US" sz="900" b="1" baseline="30000" dirty="0"/>
              <a:t>1</a:t>
            </a:r>
            <a:r>
              <a:rPr lang="en-US" sz="900" b="1" dirty="0"/>
              <a:t>Department of Medicine, University Malaya Medical Center, Kuala Lumpur, Malaysia. </a:t>
            </a:r>
            <a:r>
              <a:rPr lang="en-US" sz="900" b="1" baseline="30000" dirty="0"/>
              <a:t>2</a:t>
            </a:r>
            <a:r>
              <a:rPr lang="en-US" sz="900" b="1" dirty="0"/>
              <a:t>Cardiology Department, National Heart Institute Malaysia, Kuala Lumpur, Malaysia. </a:t>
            </a:r>
            <a:r>
              <a:rPr lang="en-US" sz="900" b="1" baseline="30000" dirty="0"/>
              <a:t>3</a:t>
            </a:r>
            <a:r>
              <a:rPr lang="en-US" sz="900" b="1" dirty="0"/>
              <a:t>Cardiology Department, Hospital </a:t>
            </a:r>
            <a:r>
              <a:rPr lang="en-US" sz="900" b="1" dirty="0" err="1"/>
              <a:t>Pulau</a:t>
            </a:r>
            <a:r>
              <a:rPr lang="en-US" sz="900" b="1" dirty="0"/>
              <a:t> Pinang, George Town, Malaysia. </a:t>
            </a:r>
            <a:r>
              <a:rPr lang="en-US" sz="900" b="1" baseline="30000" dirty="0"/>
              <a:t>4</a:t>
            </a:r>
            <a:r>
              <a:rPr lang="en-US" sz="900" b="1" dirty="0"/>
              <a:t>Cardiology Department, Sarawak Heart Centre, Kota </a:t>
            </a:r>
            <a:r>
              <a:rPr lang="en-US" sz="900" b="1" dirty="0" err="1"/>
              <a:t>Samarahan</a:t>
            </a:r>
            <a:r>
              <a:rPr lang="en-US" sz="900" b="1" dirty="0"/>
              <a:t>, Malaysia. </a:t>
            </a:r>
            <a:r>
              <a:rPr lang="en-US" sz="900" b="1" baseline="30000" dirty="0"/>
              <a:t>5</a:t>
            </a:r>
            <a:r>
              <a:rPr lang="en-US" sz="900" b="1" dirty="0"/>
              <a:t>Cardiology Department and Clinical Research Center, Queen Elizabeth Hospital II, Kota Kinabalu, Malaysia. </a:t>
            </a:r>
            <a:r>
              <a:rPr lang="en-US" sz="900" b="1" baseline="30000" dirty="0"/>
              <a:t>6</a:t>
            </a:r>
            <a:r>
              <a:rPr lang="en-US" sz="900" b="1" dirty="0"/>
              <a:t>Cardiac Vascular </a:t>
            </a:r>
            <a:r>
              <a:rPr lang="en-US" sz="900" b="1" dirty="0" err="1"/>
              <a:t>Sentral</a:t>
            </a:r>
            <a:r>
              <a:rPr lang="en-US" sz="900" b="1" dirty="0"/>
              <a:t> Kuala Lumpur, Kuala Lumpur, Malaysia. </a:t>
            </a:r>
            <a:r>
              <a:rPr lang="en-US" sz="900" b="1" baseline="30000" dirty="0"/>
              <a:t>7</a:t>
            </a:r>
            <a:r>
              <a:rPr lang="en-US" sz="900" b="1" dirty="0"/>
              <a:t>SCO:SSiS, Berlin, Germany. </a:t>
            </a:r>
            <a:r>
              <a:rPr lang="en-US" sz="900" b="1" baseline="30000" dirty="0"/>
              <a:t>8</a:t>
            </a:r>
            <a:r>
              <a:rPr lang="en-US" sz="900" b="1" dirty="0"/>
              <a:t>Experimental Radiology, </a:t>
            </a:r>
            <a:r>
              <a:rPr lang="en-US" sz="900" b="1" dirty="0" err="1"/>
              <a:t>Charité</a:t>
            </a:r>
            <a:r>
              <a:rPr lang="en-US" sz="900" b="1" dirty="0"/>
              <a:t> </a:t>
            </a:r>
            <a:r>
              <a:rPr lang="en-US" sz="900" b="1" dirty="0" err="1"/>
              <a:t>Universitätsmedizin</a:t>
            </a:r>
            <a:r>
              <a:rPr lang="en-US" sz="900" b="1" dirty="0"/>
              <a:t>, Berlin, Germany. </a:t>
            </a:r>
            <a:r>
              <a:rPr lang="en-US" sz="900" b="1" baseline="30000" dirty="0"/>
              <a:t>9</a:t>
            </a:r>
            <a:r>
              <a:rPr lang="en-US" sz="900" b="1" dirty="0"/>
              <a:t>Clinical and Experimental Interventional Cardiology, University of Saarland, Germany.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5059" y="743193"/>
            <a:ext cx="3536109" cy="3346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1" dirty="0"/>
              <a:t>Inclusion Criteria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&gt;18 years of age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clinical evidence of stable or unstable angina or a positive functional study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significant coronary de-novo stenosis (≥ 70% diameter stenosis or intermediate ≥ 50% to &lt;70% diameter stenosis with positive functional test or symptom of ischemia)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1200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85900" y="203133"/>
            <a:ext cx="6172200" cy="540060"/>
          </a:xfrm>
        </p:spPr>
        <p:txBody>
          <a:bodyPr>
            <a:normAutofit/>
          </a:bodyPr>
          <a:lstStyle/>
          <a:p>
            <a:r>
              <a:rPr lang="en-US" sz="2100" b="1" dirty="0"/>
              <a:t>Majo</a:t>
            </a:r>
            <a:r>
              <a:rPr lang="en-US" sz="2100" dirty="0"/>
              <a:t>r </a:t>
            </a:r>
            <a:r>
              <a:rPr lang="en-US" sz="2100" b="1" dirty="0"/>
              <a:t>In/Exclusion Criteria</a:t>
            </a:r>
            <a:endParaRPr lang="de-DE" sz="21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E8ECE8BA-2FA5-4246-BD88-50A50B3AA364}"/>
              </a:ext>
            </a:extLst>
          </p:cNvPr>
          <p:cNvSpPr txBox="1">
            <a:spLocks/>
          </p:cNvSpPr>
          <p:nvPr/>
        </p:nvSpPr>
        <p:spPr bwMode="auto">
          <a:xfrm>
            <a:off x="4476584" y="407101"/>
            <a:ext cx="3935896" cy="31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400" i="0" kern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b="1" i="0" kern="0" dirty="0"/>
              <a:t>Exclusion Criteria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400" i="0" kern="0" dirty="0"/>
              <a:t>myocardial infarction within the past 72 hours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400" i="0" kern="0" dirty="0"/>
              <a:t>intolerance and/or allergy to sirolimus, paclitaxel and/or the delivery matrix,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400" i="0" kern="0" dirty="0"/>
              <a:t>LV ejection fraction of &lt; 30 %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400" i="0" kern="0" dirty="0"/>
              <a:t>reference vessel diameter (RVD) &lt; 2.5 mm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400" i="0" kern="0" dirty="0"/>
              <a:t>contraindication for whichever necessary accompanying medication</a:t>
            </a:r>
            <a:endParaRPr lang="en-US" sz="1400" i="0" kern="0" dirty="0"/>
          </a:p>
        </p:txBody>
      </p:sp>
    </p:spTree>
    <p:extLst>
      <p:ext uri="{BB962C8B-B14F-4D97-AF65-F5344CB8AC3E}">
        <p14:creationId xmlns:p14="http://schemas.microsoft.com/office/powerpoint/2010/main" val="35511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85900" y="150583"/>
            <a:ext cx="6172200" cy="540060"/>
          </a:xfrm>
        </p:spPr>
        <p:txBody>
          <a:bodyPr>
            <a:normAutofit/>
          </a:bodyPr>
          <a:lstStyle/>
          <a:p>
            <a:r>
              <a:rPr lang="en-US" b="1" dirty="0"/>
              <a:t>Study Flow Chart</a:t>
            </a:r>
            <a:endParaRPr lang="de-DE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1398DD60-9B35-B847-AB3C-E43EDCA25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83913"/>
              </p:ext>
            </p:extLst>
          </p:nvPr>
        </p:nvGraphicFramePr>
        <p:xfrm>
          <a:off x="1776087" y="690643"/>
          <a:ext cx="6731809" cy="397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7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85900" y="203133"/>
            <a:ext cx="6172200" cy="540060"/>
          </a:xfrm>
        </p:spPr>
        <p:txBody>
          <a:bodyPr>
            <a:normAutofit/>
          </a:bodyPr>
          <a:lstStyle/>
          <a:p>
            <a:r>
              <a:rPr lang="en-US" sz="2100" b="1" dirty="0"/>
              <a:t>Study Organization</a:t>
            </a:r>
            <a:endParaRPr lang="de-DE" sz="21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367F3AF-F956-394D-A7D4-8AFB2B64ADC8}"/>
              </a:ext>
            </a:extLst>
          </p:cNvPr>
          <p:cNvSpPr txBox="1"/>
          <p:nvPr/>
        </p:nvSpPr>
        <p:spPr>
          <a:xfrm>
            <a:off x="218682" y="2875027"/>
            <a:ext cx="8420847" cy="1720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Co-</a:t>
            </a:r>
            <a:r>
              <a:rPr lang="en-US" sz="12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Ordinating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PI, </a:t>
            </a:r>
            <a:r>
              <a:rPr lang="en-US" sz="12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Corelab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Bruno Scheller, Saarland University, Germany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Statistician: Carsten </a:t>
            </a:r>
            <a:r>
              <a:rPr lang="en-US" sz="12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Schwenke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SCO:SSiS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Berlin, Germany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Study coordination: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InnoRa</a:t>
            </a: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GmbH, Berlin, Germany; Beatrix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Schnorr</a:t>
            </a: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Maren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Kutschera</a:t>
            </a:r>
            <a:endParaRPr lang="en-US" sz="1200" dirty="0">
              <a:solidFill>
                <a:schemeClr val="bg1"/>
              </a:solidFill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Study devices: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B.Braun</a:t>
            </a: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Melsungen</a:t>
            </a: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AG, Berlin, Germany</a:t>
            </a:r>
            <a:endParaRPr lang="de-DE" sz="1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C9A5BD-34D5-46E9-BA70-E68713D08EE1}"/>
              </a:ext>
            </a:extLst>
          </p:cNvPr>
          <p:cNvGrpSpPr/>
          <p:nvPr/>
        </p:nvGrpSpPr>
        <p:grpSpPr>
          <a:xfrm>
            <a:off x="-63150" y="-391065"/>
            <a:ext cx="9207150" cy="3993183"/>
            <a:chOff x="0" y="-77425"/>
            <a:chExt cx="9207150" cy="39931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8988D25-B9C1-40D3-91FF-BEFAF4A3C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77425"/>
              <a:ext cx="9207150" cy="3993183"/>
            </a:xfrm>
            <a:prstGeom prst="rect">
              <a:avLst/>
            </a:prstGeom>
          </p:spPr>
        </p:pic>
        <p:sp>
          <p:nvSpPr>
            <p:cNvPr id="8" name="Textfeld 8">
              <a:extLst>
                <a:ext uri="{FF2B5EF4-FFF2-40B4-BE49-F238E27FC236}">
                  <a16:creationId xmlns:a16="http://schemas.microsoft.com/office/drawing/2014/main" xmlns="" id="{026CD0D1-1B49-4D06-9649-2AC55724B494}"/>
                </a:ext>
              </a:extLst>
            </p:cNvPr>
            <p:cNvSpPr txBox="1"/>
            <p:nvPr/>
          </p:nvSpPr>
          <p:spPr>
            <a:xfrm>
              <a:off x="700014" y="2190750"/>
              <a:ext cx="356510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National Heart Institute, Kuala Lumpur</a:t>
              </a:r>
              <a: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/>
              </a:r>
              <a:b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Dr. Amin </a:t>
              </a:r>
              <a:r>
                <a:rPr lang="en-US" sz="1000" dirty="0" err="1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Ariff</a:t>
              </a:r>
              <a: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Nuruddin</a:t>
              </a:r>
              <a:endParaRPr lang="en-US" sz="1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University Malaya Medical Centre, Kuala Lumpur </a:t>
              </a:r>
              <a: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/>
              </a:r>
              <a:b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Dr. Wan Azman Wan Ahmad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Cardio Vascular </a:t>
              </a:r>
              <a:r>
                <a:rPr lang="en-US" sz="1000" dirty="0" err="1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Sentral</a:t>
              </a:r>
              <a:r>
                <a:rPr lang="en-US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 Kuala Lumpur</a:t>
              </a:r>
              <a: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: </a:t>
              </a:r>
              <a:b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Dr Rosli Mohd Ali </a:t>
              </a:r>
              <a:endParaRPr lang="en-US" sz="1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pic>
          <p:nvPicPr>
            <p:cNvPr id="5" name="Graphic 4" descr="Marker with solid fill">
              <a:extLst>
                <a:ext uri="{FF2B5EF4-FFF2-40B4-BE49-F238E27FC236}">
                  <a16:creationId xmlns:a16="http://schemas.microsoft.com/office/drawing/2014/main" xmlns="" id="{23EEABFC-7409-454F-8A97-997CC5B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706958" y="1951732"/>
              <a:ext cx="288339" cy="288339"/>
            </a:xfrm>
            <a:prstGeom prst="rect">
              <a:avLst/>
            </a:prstGeom>
          </p:spPr>
        </p:pic>
        <p:sp>
          <p:nvSpPr>
            <p:cNvPr id="10" name="Textfeld 8">
              <a:extLst>
                <a:ext uri="{FF2B5EF4-FFF2-40B4-BE49-F238E27FC236}">
                  <a16:creationId xmlns:a16="http://schemas.microsoft.com/office/drawing/2014/main" xmlns="" id="{91FB6821-9BC9-4203-8618-D8BC85DEAE75}"/>
                </a:ext>
              </a:extLst>
            </p:cNvPr>
            <p:cNvSpPr txBox="1"/>
            <p:nvPr/>
          </p:nvSpPr>
          <p:spPr>
            <a:xfrm>
              <a:off x="462699" y="1370132"/>
              <a:ext cx="35651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Pinang General Hospital, Penang</a:t>
              </a:r>
              <a:b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</a:br>
              <a: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Dr. Muhamad Ali bin Sheik Abdul Kader </a:t>
              </a:r>
            </a:p>
          </p:txBody>
        </p:sp>
        <p:pic>
          <p:nvPicPr>
            <p:cNvPr id="11" name="Graphic 10" descr="Marker with solid fill">
              <a:extLst>
                <a:ext uri="{FF2B5EF4-FFF2-40B4-BE49-F238E27FC236}">
                  <a16:creationId xmlns:a16="http://schemas.microsoft.com/office/drawing/2014/main" xmlns="" id="{026AB35A-0ACE-42F1-B12C-FA634E0A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67014" y="1127086"/>
              <a:ext cx="288339" cy="288339"/>
            </a:xfrm>
            <a:prstGeom prst="rect">
              <a:avLst/>
            </a:prstGeom>
          </p:spPr>
        </p:pic>
        <p:sp>
          <p:nvSpPr>
            <p:cNvPr id="13" name="Textfeld 8">
              <a:extLst>
                <a:ext uri="{FF2B5EF4-FFF2-40B4-BE49-F238E27FC236}">
                  <a16:creationId xmlns:a16="http://schemas.microsoft.com/office/drawing/2014/main" xmlns="" id="{83E4F900-8ECA-4320-B9F5-B614E13A5835}"/>
                </a:ext>
              </a:extLst>
            </p:cNvPr>
            <p:cNvSpPr txBox="1"/>
            <p:nvPr/>
          </p:nvSpPr>
          <p:spPr>
            <a:xfrm>
              <a:off x="6022757" y="1327753"/>
              <a:ext cx="31843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Queen Elizabeth Hospital II, Kota Kinabalu, Sabah</a:t>
              </a:r>
              <a:r>
                <a:rPr lang="de-DE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/>
              </a:r>
              <a:br>
                <a:rPr lang="de-DE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</a:br>
              <a: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Dr Liew Houng Bang </a:t>
              </a:r>
            </a:p>
          </p:txBody>
        </p:sp>
        <p:pic>
          <p:nvPicPr>
            <p:cNvPr id="14" name="Graphic 13" descr="Marker with solid fill">
              <a:extLst>
                <a:ext uri="{FF2B5EF4-FFF2-40B4-BE49-F238E27FC236}">
                  <a16:creationId xmlns:a16="http://schemas.microsoft.com/office/drawing/2014/main" xmlns="" id="{678D2968-4546-4849-B6A9-97EAD984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142008" y="1034463"/>
              <a:ext cx="288339" cy="288339"/>
            </a:xfrm>
            <a:prstGeom prst="rect">
              <a:avLst/>
            </a:prstGeom>
          </p:spPr>
        </p:pic>
        <p:sp>
          <p:nvSpPr>
            <p:cNvPr id="15" name="Textfeld 8">
              <a:extLst>
                <a:ext uri="{FF2B5EF4-FFF2-40B4-BE49-F238E27FC236}">
                  <a16:creationId xmlns:a16="http://schemas.microsoft.com/office/drawing/2014/main" xmlns="" id="{2A3B781C-3816-426D-9F45-BA8BB7409836}"/>
                </a:ext>
              </a:extLst>
            </p:cNvPr>
            <p:cNvSpPr txBox="1"/>
            <p:nvPr/>
          </p:nvSpPr>
          <p:spPr>
            <a:xfrm>
              <a:off x="4878882" y="2978770"/>
              <a:ext cx="35651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Sarawak Heart Centre, Kota Samarahan, Sarawak</a:t>
              </a:r>
              <a:r>
                <a:rPr lang="de-DE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/>
              </a:r>
              <a:br>
                <a:rPr lang="de-DE" sz="10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</a:br>
              <a: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Dr. Ong Tiong </a:t>
              </a:r>
              <a:r>
                <a:rPr lang="de-DE" sz="1000" dirty="0" err="1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Kiam</a:t>
              </a:r>
              <a:r>
                <a:rPr lang="de-DE" sz="1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6" name="Graphic 15" descr="Marker with solid fill">
              <a:extLst>
                <a:ext uri="{FF2B5EF4-FFF2-40B4-BE49-F238E27FC236}">
                  <a16:creationId xmlns:a16="http://schemas.microsoft.com/office/drawing/2014/main" xmlns="" id="{DBDF1BCF-0887-49B5-9552-3AE329B2A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33267" y="2733408"/>
              <a:ext cx="288339" cy="28833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315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85900" y="150884"/>
            <a:ext cx="6172200" cy="540060"/>
          </a:xfrm>
        </p:spPr>
        <p:txBody>
          <a:bodyPr>
            <a:normAutofit/>
          </a:bodyPr>
          <a:lstStyle/>
          <a:p>
            <a:r>
              <a:rPr lang="en-US" sz="2100" b="1" dirty="0"/>
              <a:t>Baseline patients </a:t>
            </a:r>
            <a:r>
              <a:rPr lang="en-US" sz="2100" b="1" dirty="0" err="1"/>
              <a:t>characteritics</a:t>
            </a:r>
            <a:endParaRPr lang="de-DE" sz="21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73275C11-0C18-A447-80AE-2396BF6FC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13026"/>
              </p:ext>
            </p:extLst>
          </p:nvPr>
        </p:nvGraphicFramePr>
        <p:xfrm>
          <a:off x="1247201" y="572494"/>
          <a:ext cx="6584835" cy="394542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794979">
                  <a:extLst>
                    <a:ext uri="{9D8B030D-6E8A-4147-A177-3AD203B41FA5}">
                      <a16:colId xmlns:a16="http://schemas.microsoft.com/office/drawing/2014/main" xmlns="" val="2635028615"/>
                    </a:ext>
                  </a:extLst>
                </a:gridCol>
                <a:gridCol w="1256799">
                  <a:extLst>
                    <a:ext uri="{9D8B030D-6E8A-4147-A177-3AD203B41FA5}">
                      <a16:colId xmlns:a16="http://schemas.microsoft.com/office/drawing/2014/main" xmlns="" val="1160400879"/>
                    </a:ext>
                  </a:extLst>
                </a:gridCol>
                <a:gridCol w="753828">
                  <a:extLst>
                    <a:ext uri="{9D8B030D-6E8A-4147-A177-3AD203B41FA5}">
                      <a16:colId xmlns:a16="http://schemas.microsoft.com/office/drawing/2014/main" xmlns="" val="1905715432"/>
                    </a:ext>
                  </a:extLst>
                </a:gridCol>
                <a:gridCol w="779229">
                  <a:extLst>
                    <a:ext uri="{9D8B030D-6E8A-4147-A177-3AD203B41FA5}">
                      <a16:colId xmlns:a16="http://schemas.microsoft.com/office/drawing/2014/main" xmlns="" val="3196366175"/>
                    </a:ext>
                  </a:extLst>
                </a:gridCol>
              </a:tblGrid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Baseline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PCB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SCB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4243621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 dirty="0" err="1">
                          <a:solidFill>
                            <a:schemeClr val="tx2"/>
                          </a:solidFill>
                          <a:effectLst/>
                        </a:rPr>
                        <a:t>Number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chemeClr val="tx2"/>
                          </a:solidFill>
                          <a:effectLst/>
                        </a:rPr>
                        <a:t>of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chemeClr val="tx2"/>
                          </a:solidFill>
                          <a:effectLst/>
                        </a:rPr>
                        <a:t>patients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 (n, %)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35 (100)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35 (100)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04424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Age (</a:t>
                      </a:r>
                      <a:r>
                        <a:rPr lang="de-DE" sz="1200" b="1" dirty="0" err="1">
                          <a:solidFill>
                            <a:schemeClr val="tx2"/>
                          </a:solidFill>
                          <a:effectLst/>
                        </a:rPr>
                        <a:t>y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de-DE" sz="1200" b="1" dirty="0" err="1">
                          <a:solidFill>
                            <a:schemeClr val="tx2"/>
                          </a:solidFill>
                          <a:effectLst/>
                        </a:rPr>
                        <a:t>mean±SD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effectLst/>
                        </a:rPr>
                        <a:t>59±12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60±11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effectLst/>
                        </a:rPr>
                        <a:t>0.607</a:t>
                      </a:r>
                      <a:endParaRPr lang="de-DE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6841584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Gender (Male) (n, %)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30 (86)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26 (74)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effectLst/>
                        </a:rPr>
                        <a:t>0.371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040730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</a:rPr>
                        <a:t>Acute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effectLst/>
                        </a:rPr>
                        <a:t> coronary syndrome 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</a:rPr>
                        <a:t>(n, %)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18 (51)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20 (57)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0.811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671224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Prior PCI (n, %)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11 (31)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effectLst/>
                        </a:rPr>
                        <a:t>13 (37)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0.802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98763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</a:rPr>
                        <a:t>History of any Myocardial infarction (n, %)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16 (46)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12 (34)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0.332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35755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tx2"/>
                          </a:solidFill>
                          <a:effectLst/>
                        </a:rPr>
                        <a:t>Hypertension (n, %)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23 (66)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24 (69)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1.000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2251098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Diabetes (n, %)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effectLst/>
                        </a:rPr>
                        <a:t>17 (49)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19 (54)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0.811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6348827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 dirty="0" err="1">
                          <a:solidFill>
                            <a:schemeClr val="tx2"/>
                          </a:solidFill>
                          <a:effectLst/>
                        </a:rPr>
                        <a:t>Hyperlipidemia</a:t>
                      </a:r>
                      <a:r>
                        <a:rPr lang="de-DE" sz="1200" b="1" dirty="0">
                          <a:solidFill>
                            <a:schemeClr val="tx2"/>
                          </a:solidFill>
                          <a:effectLst/>
                        </a:rPr>
                        <a:t> (n, %)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effectLst/>
                        </a:rPr>
                        <a:t>20 (57)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18 (51)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0.451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6369139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tx2"/>
                          </a:solidFill>
                          <a:effectLst/>
                        </a:rPr>
                        <a:t>Smoking (n, %)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effectLst/>
                        </a:rPr>
                        <a:t>6 (17)</a:t>
                      </a:r>
                      <a:endParaRPr lang="de-DE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7 (20)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0.766</a:t>
                      </a:r>
                      <a:endParaRPr lang="de-DE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8638570"/>
                  </a:ext>
                </a:extLst>
              </a:tr>
            </a:tbl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E7B5320C-0387-40AB-B27B-9246C1A5812E}"/>
              </a:ext>
            </a:extLst>
          </p:cNvPr>
          <p:cNvSpPr/>
          <p:nvPr/>
        </p:nvSpPr>
        <p:spPr>
          <a:xfrm rot="5400000">
            <a:off x="4354836" y="387137"/>
            <a:ext cx="369566" cy="658483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00597797-8043-4334-951C-6CAA965A64F5}"/>
              </a:ext>
            </a:extLst>
          </p:cNvPr>
          <p:cNvSpPr/>
          <p:nvPr/>
        </p:nvSpPr>
        <p:spPr>
          <a:xfrm rot="5400000">
            <a:off x="4354835" y="-643671"/>
            <a:ext cx="369566" cy="658483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6296B32D-36CE-44E8-B0CD-1BBD18DBFC05}"/>
              </a:ext>
            </a:extLst>
          </p:cNvPr>
          <p:cNvSpPr/>
          <p:nvPr/>
        </p:nvSpPr>
        <p:spPr>
          <a:xfrm rot="5400000">
            <a:off x="4354834" y="-976215"/>
            <a:ext cx="369566" cy="658483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85900" y="150884"/>
            <a:ext cx="6172200" cy="540060"/>
          </a:xfrm>
        </p:spPr>
        <p:txBody>
          <a:bodyPr>
            <a:normAutofit/>
          </a:bodyPr>
          <a:lstStyle/>
          <a:p>
            <a:r>
              <a:rPr lang="en-US" sz="2100" b="1" dirty="0"/>
              <a:t>Procedural Data</a:t>
            </a:r>
            <a:endParaRPr lang="de-DE" sz="21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F43C1A45-DF8E-BD4D-9536-AF9FACC59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87814"/>
              </p:ext>
            </p:extLst>
          </p:nvPr>
        </p:nvGraphicFramePr>
        <p:xfrm>
          <a:off x="1192696" y="568022"/>
          <a:ext cx="6689814" cy="400745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379206">
                  <a:extLst>
                    <a:ext uri="{9D8B030D-6E8A-4147-A177-3AD203B41FA5}">
                      <a16:colId xmlns:a16="http://schemas.microsoft.com/office/drawing/2014/main" xmlns="" val="1101951851"/>
                    </a:ext>
                  </a:extLst>
                </a:gridCol>
                <a:gridCol w="1560414">
                  <a:extLst>
                    <a:ext uri="{9D8B030D-6E8A-4147-A177-3AD203B41FA5}">
                      <a16:colId xmlns:a16="http://schemas.microsoft.com/office/drawing/2014/main" xmlns="" val="908254751"/>
                    </a:ext>
                  </a:extLst>
                </a:gridCol>
                <a:gridCol w="1170313">
                  <a:extLst>
                    <a:ext uri="{9D8B030D-6E8A-4147-A177-3AD203B41FA5}">
                      <a16:colId xmlns:a16="http://schemas.microsoft.com/office/drawing/2014/main" xmlns="" val="1885839132"/>
                    </a:ext>
                  </a:extLst>
                </a:gridCol>
                <a:gridCol w="579881">
                  <a:extLst>
                    <a:ext uri="{9D8B030D-6E8A-4147-A177-3AD203B41FA5}">
                      <a16:colId xmlns:a16="http://schemas.microsoft.com/office/drawing/2014/main" xmlns="" val="1239524413"/>
                    </a:ext>
                  </a:extLst>
                </a:gridCol>
              </a:tblGrid>
              <a:tr h="163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Procedural data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</a:rPr>
                        <a:t>PCB</a:t>
                      </a:r>
                      <a:endParaRPr lang="de-DE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</a:rPr>
                        <a:t>SCB</a:t>
                      </a:r>
                      <a:endParaRPr lang="de-DE" sz="10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2253148317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number of patients (n,%)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35 (100)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35 (100)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1358960019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number of lesions (n)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38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37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4176746724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 err="1">
                          <a:solidFill>
                            <a:schemeClr val="tx2"/>
                          </a:solidFill>
                          <a:effectLst/>
                        </a:rPr>
                        <a:t>Multivessel</a:t>
                      </a: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 disease (n,%)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28 (80)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23 (66)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0.392</a:t>
                      </a:r>
                      <a:endParaRPr lang="de-DE" sz="1000" dirty="0">
                        <a:effectLst/>
                        <a:latin typeface="+mn-lt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2300196867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Left ventricular ejection fraction % (n)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52±11(16)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57±16 (17)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0.296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3055049585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Lesion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  <a:effectLst/>
                        </a:rPr>
                        <a:t> preparation</a:t>
                      </a: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; yes </a:t>
                      </a: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(n,%)                  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35 (100)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35 (100)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2009430433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number of used balloons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1.5±0.6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1.6±0.9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0.541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1677712950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Scoring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0.116</a:t>
                      </a:r>
                      <a:endParaRPr lang="de-DE" sz="1000" dirty="0">
                        <a:effectLst/>
                        <a:latin typeface="+mn-lt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3784876929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POBA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27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34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800">
                          <a:effectLst/>
                          <a:latin typeface="+mn-lt"/>
                        </a:rPr>
                        <a:t> </a:t>
                      </a:r>
                      <a:endParaRPr lang="de-DE" sz="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2143337051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Other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 </a:t>
                      </a:r>
                      <a:endParaRPr lang="de-DE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1223824085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Number of inflations (n)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4.9±3.6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4.5±2.9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0.267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2281765062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Highest pressure used (bar)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13.8±2.8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13.5±3.1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0.852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435117373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>
                          <a:solidFill>
                            <a:schemeClr val="tx2"/>
                          </a:solidFill>
                          <a:effectLst/>
                        </a:rPr>
                        <a:t>total duration of inflation (sec)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110.6±127.4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104.2±84.1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0.568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973403186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Number of study balloons (n)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40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39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762875387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Balloon pressure (bar)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8±2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7±2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0.185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3141683074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Balloon inflation time (sec)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58±11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57±8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0.603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1738514990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Bail out stenting (n,%)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>
                          <a:effectLst/>
                        </a:rPr>
                        <a:t>1 (3)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1 (3)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1.000</a:t>
                      </a:r>
                      <a:endParaRPr lang="de-DE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3672616439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TIMI III flow at end of procedure (n,%)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34 (97)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35 (100)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1.000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1418555124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Final diameter stenosis  (%)           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10±8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9±8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0.906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997416635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Final dissection Type A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5 (14)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3 (9)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dirty="0">
                          <a:effectLst/>
                        </a:rPr>
                        <a:t>1.000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extLst>
                  <a:ext uri="{0D108BD9-81ED-4DB2-BD59-A6C34878D82A}">
                    <a16:rowId xmlns:a16="http://schemas.microsoft.com/office/drawing/2014/main" xmlns="" val="784302012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                            Type B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>
                          <a:effectLst/>
                        </a:rPr>
                        <a:t>2 (6)</a:t>
                      </a:r>
                      <a:endParaRPr lang="de-DE" sz="1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1 (3)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162869"/>
                  </a:ext>
                </a:extLst>
              </a:tr>
              <a:tr h="183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solidFill>
                            <a:schemeClr val="tx2"/>
                          </a:solidFill>
                          <a:effectLst/>
                        </a:rPr>
                        <a:t>                            Type D</a:t>
                      </a:r>
                      <a:endParaRPr lang="de-DE" sz="10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1 (3)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03" marR="23203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1996348"/>
                  </a:ext>
                </a:extLst>
              </a:tr>
            </a:tbl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CAF373D5-1655-4B13-B229-065508DCBC67}"/>
              </a:ext>
            </a:extLst>
          </p:cNvPr>
          <p:cNvSpPr/>
          <p:nvPr/>
        </p:nvSpPr>
        <p:spPr>
          <a:xfrm rot="5400000">
            <a:off x="4434471" y="-1802118"/>
            <a:ext cx="206263" cy="668981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71E38E72-9B41-46BD-8B54-E82187E7AA50}"/>
              </a:ext>
            </a:extLst>
          </p:cNvPr>
          <p:cNvSpPr/>
          <p:nvPr/>
        </p:nvSpPr>
        <p:spPr>
          <a:xfrm rot="5400000">
            <a:off x="4434471" y="-1437825"/>
            <a:ext cx="206263" cy="668981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F0C84DF6-1AA8-4556-9689-B98917172F8A}"/>
              </a:ext>
            </a:extLst>
          </p:cNvPr>
          <p:cNvSpPr/>
          <p:nvPr/>
        </p:nvSpPr>
        <p:spPr>
          <a:xfrm rot="5400000">
            <a:off x="4332104" y="-52825"/>
            <a:ext cx="411000" cy="668981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18244146-3811-4E2B-884F-0E540A93177A}"/>
              </a:ext>
            </a:extLst>
          </p:cNvPr>
          <p:cNvSpPr/>
          <p:nvPr/>
        </p:nvSpPr>
        <p:spPr>
          <a:xfrm rot="5400000">
            <a:off x="4358697" y="857359"/>
            <a:ext cx="357812" cy="668981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7383" y="203133"/>
            <a:ext cx="8536577" cy="540060"/>
          </a:xfrm>
        </p:spPr>
        <p:txBody>
          <a:bodyPr>
            <a:normAutofit/>
          </a:bodyPr>
          <a:lstStyle/>
          <a:p>
            <a:r>
              <a:rPr lang="en-US" sz="2100" b="1" dirty="0"/>
              <a:t>Quantitative Coronary Angiography</a:t>
            </a:r>
            <a:endParaRPr lang="de-DE" sz="21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80451700-1F9F-0D4D-A347-A5BBB7516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07398"/>
              </p:ext>
            </p:extLst>
          </p:nvPr>
        </p:nvGraphicFramePr>
        <p:xfrm>
          <a:off x="492982" y="818820"/>
          <a:ext cx="8173943" cy="31505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854377">
                  <a:extLst>
                    <a:ext uri="{9D8B030D-6E8A-4147-A177-3AD203B41FA5}">
                      <a16:colId xmlns:a16="http://schemas.microsoft.com/office/drawing/2014/main" xmlns="" val="2567791239"/>
                    </a:ext>
                  </a:extLst>
                </a:gridCol>
                <a:gridCol w="704422">
                  <a:extLst>
                    <a:ext uri="{9D8B030D-6E8A-4147-A177-3AD203B41FA5}">
                      <a16:colId xmlns:a16="http://schemas.microsoft.com/office/drawing/2014/main" xmlns="" val="298447163"/>
                    </a:ext>
                  </a:extLst>
                </a:gridCol>
                <a:gridCol w="292401">
                  <a:extLst>
                    <a:ext uri="{9D8B030D-6E8A-4147-A177-3AD203B41FA5}">
                      <a16:colId xmlns:a16="http://schemas.microsoft.com/office/drawing/2014/main" xmlns="" val="409669411"/>
                    </a:ext>
                  </a:extLst>
                </a:gridCol>
                <a:gridCol w="691133">
                  <a:extLst>
                    <a:ext uri="{9D8B030D-6E8A-4147-A177-3AD203B41FA5}">
                      <a16:colId xmlns:a16="http://schemas.microsoft.com/office/drawing/2014/main" xmlns="" val="3996575936"/>
                    </a:ext>
                  </a:extLst>
                </a:gridCol>
                <a:gridCol w="629280">
                  <a:extLst>
                    <a:ext uri="{9D8B030D-6E8A-4147-A177-3AD203B41FA5}">
                      <a16:colId xmlns:a16="http://schemas.microsoft.com/office/drawing/2014/main" xmlns="" val="2090518667"/>
                    </a:ext>
                  </a:extLst>
                </a:gridCol>
                <a:gridCol w="305851">
                  <a:extLst>
                    <a:ext uri="{9D8B030D-6E8A-4147-A177-3AD203B41FA5}">
                      <a16:colId xmlns:a16="http://schemas.microsoft.com/office/drawing/2014/main" xmlns="" val="1594544242"/>
                    </a:ext>
                  </a:extLst>
                </a:gridCol>
                <a:gridCol w="742535">
                  <a:extLst>
                    <a:ext uri="{9D8B030D-6E8A-4147-A177-3AD203B41FA5}">
                      <a16:colId xmlns:a16="http://schemas.microsoft.com/office/drawing/2014/main" xmlns="" val="3626376327"/>
                    </a:ext>
                  </a:extLst>
                </a:gridCol>
                <a:gridCol w="953944">
                  <a:extLst>
                    <a:ext uri="{9D8B030D-6E8A-4147-A177-3AD203B41FA5}">
                      <a16:colId xmlns:a16="http://schemas.microsoft.com/office/drawing/2014/main" xmlns="" val="2482316738"/>
                    </a:ext>
                  </a:extLst>
                </a:gridCol>
              </a:tblGrid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200" dirty="0">
                          <a:effectLst/>
                        </a:rPr>
                        <a:t>QCA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PCB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SCB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700" dirty="0">
                          <a:effectLst/>
                        </a:rPr>
                        <a:t>SCB</a:t>
                      </a:r>
                      <a:endParaRPr lang="de-DE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p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3579934718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200" dirty="0">
                          <a:effectLst/>
                        </a:rPr>
                        <a:t>n (lesions)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36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37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2320203283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lesion length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26.67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±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8.04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23.82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±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7.32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0.117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1086222176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200" dirty="0">
                          <a:effectLst/>
                        </a:rPr>
                        <a:t>Reference </a:t>
                      </a:r>
                      <a:r>
                        <a:rPr lang="de-DE" sz="1200" dirty="0" err="1">
                          <a:effectLst/>
                        </a:rPr>
                        <a:t>diameter</a:t>
                      </a:r>
                      <a:r>
                        <a:rPr lang="de-DE" sz="1200" dirty="0">
                          <a:effectLst/>
                        </a:rPr>
                        <a:t>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2.81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±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0.59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2.72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0.40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0.494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157882957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Minimal lumen diameter initial in-lesion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0.89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0.38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0.97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0.44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0.453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3503835408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Minimal lumen diameter initial in-segment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0.90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0.38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0.96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0.43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0.533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274811660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Minimal lumen diameter final in-lesion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2.11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±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0.52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2.11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0.40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0.976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1845117843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Minimal lumen diameter final in-segment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2.02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±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0.55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2.03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0.39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0.909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215509063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4286931325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Minimal lumen diameter follow-up </a:t>
                      </a:r>
                      <a:r>
                        <a:rPr lang="de-DE" sz="1200" dirty="0">
                          <a:effectLst/>
                        </a:rPr>
                        <a:t>in-</a:t>
                      </a:r>
                      <a:r>
                        <a:rPr lang="de-DE" sz="1200" dirty="0" err="1">
                          <a:effectLst/>
                        </a:rPr>
                        <a:t>lesion</a:t>
                      </a:r>
                      <a:r>
                        <a:rPr lang="de-DE" sz="1200" dirty="0">
                          <a:effectLst/>
                        </a:rPr>
                        <a:t>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2.08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±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0.56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1.99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0.49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0.473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2262649341"/>
                  </a:ext>
                </a:extLst>
              </a:tr>
              <a:tr h="286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Minimal lumen diameter follow-up </a:t>
                      </a:r>
                      <a:r>
                        <a:rPr lang="de-DE" sz="1200" dirty="0">
                          <a:effectLst/>
                        </a:rPr>
                        <a:t>in-segment [mm]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2.01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±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0.57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1.92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±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400">
                          <a:effectLst/>
                        </a:rPr>
                        <a:t>0.47</a:t>
                      </a:r>
                      <a:endParaRPr lang="de-D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400" dirty="0">
                          <a:effectLst/>
                        </a:rPr>
                        <a:t>0.463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6" marR="25536" marT="0" marB="0"/>
                </a:tc>
                <a:extLst>
                  <a:ext uri="{0D108BD9-81ED-4DB2-BD59-A6C34878D82A}">
                    <a16:rowId xmlns:a16="http://schemas.microsoft.com/office/drawing/2014/main" xmlns="" val="697273411"/>
                  </a:ext>
                </a:extLst>
              </a:tr>
            </a:tbl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AF307B0A-53F4-460E-B238-34BB5C885220}"/>
              </a:ext>
            </a:extLst>
          </p:cNvPr>
          <p:cNvSpPr/>
          <p:nvPr/>
        </p:nvSpPr>
        <p:spPr>
          <a:xfrm rot="5400000">
            <a:off x="4424899" y="-1141013"/>
            <a:ext cx="278296" cy="817394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5DD8319A-C574-44F8-88A2-15B770BCE2B0}"/>
              </a:ext>
            </a:extLst>
          </p:cNvPr>
          <p:cNvSpPr/>
          <p:nvPr/>
        </p:nvSpPr>
        <p:spPr>
          <a:xfrm rot="5400000">
            <a:off x="4416523" y="-279318"/>
            <a:ext cx="278296" cy="817394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7383" y="203133"/>
            <a:ext cx="8536577" cy="658270"/>
          </a:xfrm>
        </p:spPr>
        <p:txBody>
          <a:bodyPr>
            <a:noAutofit/>
          </a:bodyPr>
          <a:lstStyle/>
          <a:p>
            <a:r>
              <a:rPr lang="en-US" b="1" dirty="0"/>
              <a:t>Primary </a:t>
            </a:r>
            <a:r>
              <a:rPr lang="en-US" dirty="0"/>
              <a:t>Endpoint </a:t>
            </a:r>
            <a:br>
              <a:rPr lang="en-US" dirty="0"/>
            </a:br>
            <a:r>
              <a:rPr lang="en-US" dirty="0"/>
              <a:t>(Non-Inferiority Late Lumen Loss @ 6 months)</a:t>
            </a:r>
            <a:br>
              <a:rPr lang="en-US" dirty="0"/>
            </a:br>
            <a:endParaRPr lang="de-DE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82830" y="1418616"/>
            <a:ext cx="8229601" cy="4133850"/>
            <a:chOff x="219" y="936"/>
            <a:chExt cx="5184" cy="260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9" y="1236"/>
              <a:ext cx="518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52" y="1012"/>
              <a:ext cx="21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Set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52" y="1292"/>
              <a:ext cx="4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LLL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In-</a:t>
              </a:r>
              <a:r>
                <a:rPr lang="de-DE" altLang="de-DE" sz="1200" b="0" i="0" dirty="0" err="1">
                  <a:solidFill>
                    <a:srgbClr val="000000"/>
                  </a:solidFill>
                  <a:latin typeface="Helvetica" panose="020B0604020202020204" pitchFamily="34" charset="0"/>
                </a:rPr>
                <a:t>lesion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52" y="184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28" y="1840"/>
              <a:ext cx="4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LLL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In-segment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858" y="1012"/>
              <a:ext cx="17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78" y="1012"/>
              <a:ext cx="19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vel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858" y="1292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SCB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858" y="1567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PCB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858" y="1841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SCB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858" y="2115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PCB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236" y="1012"/>
              <a:ext cx="8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Late</a:t>
              </a:r>
              <a:r>
                <a:rPr kumimoji="0" lang="de-DE" altLang="de-DE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 Lumen</a:t>
              </a:r>
              <a:r>
                <a:rPr kumimoji="0" lang="de-DE" altLang="de-DE" sz="1300" b="1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 Loss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227" y="1292"/>
              <a:ext cx="9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0.11 mm [-0.01; 0.23] 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36" y="1567"/>
              <a:ext cx="9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0.05 mm [-0.08; 0.17]</a:t>
              </a:r>
            </a:p>
            <a:p>
              <a:pPr eaLnBrk="0" hangingPunct="0"/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 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236" y="1841"/>
              <a:ext cx="9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0.10</a:t>
              </a:r>
              <a:r>
                <a:rPr kumimoji="0" lang="de-DE" altLang="de-DE" sz="12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mm [-0.01; 0.21]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36" y="2115"/>
              <a:ext cx="9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0.01 mm</a:t>
              </a:r>
              <a:r>
                <a:rPr kumimoji="0" lang="de-DE" altLang="de-DE" sz="12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[-0.10; 0.13]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542" y="1012"/>
              <a:ext cx="22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Diff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715" y="1012"/>
              <a:ext cx="38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erence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649" y="1567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621" y="2115"/>
              <a:ext cx="1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0.08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4434" y="1012"/>
              <a:ext cx="15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CI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4164" y="1567"/>
              <a:ext cx="5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[-0.11; 0.24]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164" y="2115"/>
              <a:ext cx="5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de-DE" altLang="de-DE" sz="12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[-0.07; 0.24</a:t>
              </a: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]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4695" y="1008"/>
              <a:ext cx="51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Helvetica Bold" panose="020B0704020202020204" pitchFamily="34" charset="0"/>
                </a:rPr>
                <a:t>Threshold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922" y="1567"/>
              <a:ext cx="2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&lt;0.35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922" y="2115"/>
              <a:ext cx="2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&lt;0.35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551" y="936"/>
              <a:ext cx="192" cy="0"/>
            </a:xfrm>
            <a:custGeom>
              <a:avLst/>
              <a:gdLst>
                <a:gd name="T0" fmla="*/ 0 w 320"/>
                <a:gd name="T1" fmla="*/ 0 w 320"/>
                <a:gd name="T2" fmla="*/ 320 w 3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743" y="936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857" y="936"/>
              <a:ext cx="265" cy="0"/>
            </a:xfrm>
            <a:custGeom>
              <a:avLst/>
              <a:gdLst>
                <a:gd name="T0" fmla="*/ 0 w 441"/>
                <a:gd name="T1" fmla="*/ 0 w 441"/>
                <a:gd name="T2" fmla="*/ 441 w 4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1">
                  <a:moveTo>
                    <a:pt x="0" y="0"/>
                  </a:moveTo>
                  <a:lnTo>
                    <a:pt x="0" y="0"/>
                  </a:lnTo>
                  <a:lnTo>
                    <a:pt x="44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122" y="936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236" y="936"/>
              <a:ext cx="710" cy="0"/>
            </a:xfrm>
            <a:custGeom>
              <a:avLst/>
              <a:gdLst>
                <a:gd name="T0" fmla="*/ 0 w 1183"/>
                <a:gd name="T1" fmla="*/ 0 w 1183"/>
                <a:gd name="T2" fmla="*/ 1183 w 1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83">
                  <a:moveTo>
                    <a:pt x="0" y="0"/>
                  </a:moveTo>
                  <a:lnTo>
                    <a:pt x="0" y="0"/>
                  </a:lnTo>
                  <a:lnTo>
                    <a:pt x="118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946" y="936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2060" y="936"/>
              <a:ext cx="1369" cy="0"/>
            </a:xfrm>
            <a:custGeom>
              <a:avLst/>
              <a:gdLst>
                <a:gd name="T0" fmla="*/ 0 w 2278"/>
                <a:gd name="T1" fmla="*/ 0 w 2278"/>
                <a:gd name="T2" fmla="*/ 2278 w 22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78">
                  <a:moveTo>
                    <a:pt x="0" y="0"/>
                  </a:moveTo>
                  <a:lnTo>
                    <a:pt x="0" y="0"/>
                  </a:lnTo>
                  <a:lnTo>
                    <a:pt x="227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429" y="936"/>
              <a:ext cx="113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542" y="936"/>
              <a:ext cx="508" cy="0"/>
            </a:xfrm>
            <a:custGeom>
              <a:avLst/>
              <a:gdLst>
                <a:gd name="T0" fmla="*/ 0 w 845"/>
                <a:gd name="T1" fmla="*/ 0 w 845"/>
                <a:gd name="T2" fmla="*/ 845 w 8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5">
                  <a:moveTo>
                    <a:pt x="0" y="0"/>
                  </a:moveTo>
                  <a:lnTo>
                    <a:pt x="0" y="0"/>
                  </a:lnTo>
                  <a:lnTo>
                    <a:pt x="84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050" y="936"/>
              <a:ext cx="113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4163" y="936"/>
              <a:ext cx="644" cy="0"/>
            </a:xfrm>
            <a:custGeom>
              <a:avLst/>
              <a:gdLst>
                <a:gd name="T0" fmla="*/ 0 w 1072"/>
                <a:gd name="T1" fmla="*/ 0 w 1072"/>
                <a:gd name="T2" fmla="*/ 1072 w 10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2">
                  <a:moveTo>
                    <a:pt x="0" y="0"/>
                  </a:moveTo>
                  <a:lnTo>
                    <a:pt x="0" y="0"/>
                  </a:lnTo>
                  <a:lnTo>
                    <a:pt x="107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4807" y="936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4921" y="936"/>
              <a:ext cx="294" cy="0"/>
            </a:xfrm>
            <a:custGeom>
              <a:avLst/>
              <a:gdLst>
                <a:gd name="T0" fmla="*/ 0 w 490"/>
                <a:gd name="T1" fmla="*/ 0 w 490"/>
                <a:gd name="T2" fmla="*/ 490 w 4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90">
                  <a:moveTo>
                    <a:pt x="0" y="0"/>
                  </a:moveTo>
                  <a:lnTo>
                    <a:pt x="0" y="0"/>
                  </a:lnTo>
                  <a:lnTo>
                    <a:pt x="49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51" y="1211"/>
              <a:ext cx="192" cy="0"/>
            </a:xfrm>
            <a:custGeom>
              <a:avLst/>
              <a:gdLst>
                <a:gd name="T0" fmla="*/ 0 w 320"/>
                <a:gd name="T1" fmla="*/ 0 w 320"/>
                <a:gd name="T2" fmla="*/ 320 w 3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2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743" y="1211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857" y="1211"/>
              <a:ext cx="265" cy="0"/>
            </a:xfrm>
            <a:custGeom>
              <a:avLst/>
              <a:gdLst>
                <a:gd name="T0" fmla="*/ 0 w 441"/>
                <a:gd name="T1" fmla="*/ 0 w 441"/>
                <a:gd name="T2" fmla="*/ 441 w 4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1">
                  <a:moveTo>
                    <a:pt x="0" y="0"/>
                  </a:moveTo>
                  <a:lnTo>
                    <a:pt x="0" y="0"/>
                  </a:lnTo>
                  <a:lnTo>
                    <a:pt x="44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122" y="1211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236" y="1211"/>
              <a:ext cx="710" cy="0"/>
            </a:xfrm>
            <a:custGeom>
              <a:avLst/>
              <a:gdLst>
                <a:gd name="T0" fmla="*/ 0 w 1183"/>
                <a:gd name="T1" fmla="*/ 0 w 1183"/>
                <a:gd name="T2" fmla="*/ 1183 w 11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83">
                  <a:moveTo>
                    <a:pt x="0" y="0"/>
                  </a:moveTo>
                  <a:lnTo>
                    <a:pt x="0" y="0"/>
                  </a:lnTo>
                  <a:lnTo>
                    <a:pt x="118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946" y="1211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2060" y="1211"/>
              <a:ext cx="1369" cy="0"/>
            </a:xfrm>
            <a:custGeom>
              <a:avLst/>
              <a:gdLst>
                <a:gd name="T0" fmla="*/ 0 w 2278"/>
                <a:gd name="T1" fmla="*/ 0 w 2278"/>
                <a:gd name="T2" fmla="*/ 2278 w 22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78">
                  <a:moveTo>
                    <a:pt x="0" y="0"/>
                  </a:moveTo>
                  <a:lnTo>
                    <a:pt x="0" y="0"/>
                  </a:lnTo>
                  <a:lnTo>
                    <a:pt x="227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3429" y="1211"/>
              <a:ext cx="113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542" y="1211"/>
              <a:ext cx="508" cy="0"/>
            </a:xfrm>
            <a:custGeom>
              <a:avLst/>
              <a:gdLst>
                <a:gd name="T0" fmla="*/ 0 w 845"/>
                <a:gd name="T1" fmla="*/ 0 w 845"/>
                <a:gd name="T2" fmla="*/ 845 w 8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45">
                  <a:moveTo>
                    <a:pt x="0" y="0"/>
                  </a:moveTo>
                  <a:lnTo>
                    <a:pt x="0" y="0"/>
                  </a:lnTo>
                  <a:lnTo>
                    <a:pt x="84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4050" y="1211"/>
              <a:ext cx="113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4163" y="1211"/>
              <a:ext cx="644" cy="0"/>
            </a:xfrm>
            <a:custGeom>
              <a:avLst/>
              <a:gdLst>
                <a:gd name="T0" fmla="*/ 0 w 1072"/>
                <a:gd name="T1" fmla="*/ 0 w 1072"/>
                <a:gd name="T2" fmla="*/ 1072 w 10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2">
                  <a:moveTo>
                    <a:pt x="0" y="0"/>
                  </a:moveTo>
                  <a:lnTo>
                    <a:pt x="0" y="0"/>
                  </a:lnTo>
                  <a:lnTo>
                    <a:pt x="107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807" y="1211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921" y="1211"/>
              <a:ext cx="294" cy="0"/>
            </a:xfrm>
            <a:custGeom>
              <a:avLst/>
              <a:gdLst>
                <a:gd name="T0" fmla="*/ 0 w 490"/>
                <a:gd name="T1" fmla="*/ 0 w 490"/>
                <a:gd name="T2" fmla="*/ 490 w 4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90">
                  <a:moveTo>
                    <a:pt x="0" y="0"/>
                  </a:moveTo>
                  <a:lnTo>
                    <a:pt x="0" y="0"/>
                  </a:lnTo>
                  <a:lnTo>
                    <a:pt x="49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551" y="1759"/>
              <a:ext cx="192" cy="0"/>
            </a:xfrm>
            <a:custGeom>
              <a:avLst/>
              <a:gdLst>
                <a:gd name="T0" fmla="*/ 0 w 320"/>
                <a:gd name="T1" fmla="*/ 0 w 320"/>
                <a:gd name="T2" fmla="*/ 30 w 320"/>
                <a:gd name="T3" fmla="*/ 80 w 320"/>
                <a:gd name="T4" fmla="*/ 80 w 320"/>
                <a:gd name="T5" fmla="*/ 110 w 320"/>
                <a:gd name="T6" fmla="*/ 160 w 320"/>
                <a:gd name="T7" fmla="*/ 160 w 320"/>
                <a:gd name="T8" fmla="*/ 190 w 320"/>
                <a:gd name="T9" fmla="*/ 240 w 320"/>
                <a:gd name="T10" fmla="*/ 240 w 320"/>
                <a:gd name="T11" fmla="*/ 270 w 320"/>
                <a:gd name="T12" fmla="*/ 320 w 320"/>
                <a:gd name="T13" fmla="*/ 320 w 320"/>
                <a:gd name="T14" fmla="*/ 320 w 3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32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90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7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57"/>
            <p:cNvSpPr>
              <a:spLocks noEditPoints="1"/>
            </p:cNvSpPr>
            <p:nvPr/>
          </p:nvSpPr>
          <p:spPr bwMode="auto">
            <a:xfrm>
              <a:off x="743" y="1759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30 w 189"/>
                <a:gd name="T3" fmla="*/ 80 w 189"/>
                <a:gd name="T4" fmla="*/ 80 w 189"/>
                <a:gd name="T5" fmla="*/ 110 w 189"/>
                <a:gd name="T6" fmla="*/ 160 w 189"/>
                <a:gd name="T7" fmla="*/ 160 w 189"/>
                <a:gd name="T8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58"/>
            <p:cNvSpPr>
              <a:spLocks noEditPoints="1"/>
            </p:cNvSpPr>
            <p:nvPr/>
          </p:nvSpPr>
          <p:spPr bwMode="auto">
            <a:xfrm>
              <a:off x="857" y="1759"/>
              <a:ext cx="258" cy="0"/>
            </a:xfrm>
            <a:custGeom>
              <a:avLst/>
              <a:gdLst>
                <a:gd name="T0" fmla="*/ 0 w 430"/>
                <a:gd name="T1" fmla="*/ 0 w 430"/>
                <a:gd name="T2" fmla="*/ 30 w 430"/>
                <a:gd name="T3" fmla="*/ 80 w 430"/>
                <a:gd name="T4" fmla="*/ 80 w 430"/>
                <a:gd name="T5" fmla="*/ 110 w 430"/>
                <a:gd name="T6" fmla="*/ 160 w 430"/>
                <a:gd name="T7" fmla="*/ 160 w 430"/>
                <a:gd name="T8" fmla="*/ 190 w 430"/>
                <a:gd name="T9" fmla="*/ 240 w 430"/>
                <a:gd name="T10" fmla="*/ 240 w 430"/>
                <a:gd name="T11" fmla="*/ 270 w 430"/>
                <a:gd name="T12" fmla="*/ 320 w 430"/>
                <a:gd name="T13" fmla="*/ 320 w 430"/>
                <a:gd name="T14" fmla="*/ 350 w 430"/>
                <a:gd name="T15" fmla="*/ 400 w 430"/>
                <a:gd name="T16" fmla="*/ 400 w 430"/>
                <a:gd name="T17" fmla="*/ 430 w 4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43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90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7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50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3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59"/>
            <p:cNvSpPr>
              <a:spLocks noEditPoints="1"/>
            </p:cNvSpPr>
            <p:nvPr/>
          </p:nvSpPr>
          <p:spPr bwMode="auto">
            <a:xfrm>
              <a:off x="1122" y="1759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30 w 189"/>
                <a:gd name="T3" fmla="*/ 80 w 189"/>
                <a:gd name="T4" fmla="*/ 80 w 189"/>
                <a:gd name="T5" fmla="*/ 110 w 189"/>
                <a:gd name="T6" fmla="*/ 160 w 189"/>
                <a:gd name="T7" fmla="*/ 160 w 189"/>
                <a:gd name="T8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0"/>
            <p:cNvSpPr>
              <a:spLocks noEditPoints="1"/>
            </p:cNvSpPr>
            <p:nvPr/>
          </p:nvSpPr>
          <p:spPr bwMode="auto">
            <a:xfrm>
              <a:off x="1236" y="1759"/>
              <a:ext cx="690" cy="0"/>
            </a:xfrm>
            <a:custGeom>
              <a:avLst/>
              <a:gdLst>
                <a:gd name="T0" fmla="*/ 0 w 1150"/>
                <a:gd name="T1" fmla="*/ 0 w 1150"/>
                <a:gd name="T2" fmla="*/ 30 w 1150"/>
                <a:gd name="T3" fmla="*/ 80 w 1150"/>
                <a:gd name="T4" fmla="*/ 80 w 1150"/>
                <a:gd name="T5" fmla="*/ 110 w 1150"/>
                <a:gd name="T6" fmla="*/ 160 w 1150"/>
                <a:gd name="T7" fmla="*/ 160 w 1150"/>
                <a:gd name="T8" fmla="*/ 190 w 1150"/>
                <a:gd name="T9" fmla="*/ 240 w 1150"/>
                <a:gd name="T10" fmla="*/ 240 w 1150"/>
                <a:gd name="T11" fmla="*/ 270 w 1150"/>
                <a:gd name="T12" fmla="*/ 320 w 1150"/>
                <a:gd name="T13" fmla="*/ 320 w 1150"/>
                <a:gd name="T14" fmla="*/ 350 w 1150"/>
                <a:gd name="T15" fmla="*/ 400 w 1150"/>
                <a:gd name="T16" fmla="*/ 400 w 1150"/>
                <a:gd name="T17" fmla="*/ 430 w 1150"/>
                <a:gd name="T18" fmla="*/ 480 w 1150"/>
                <a:gd name="T19" fmla="*/ 480 w 1150"/>
                <a:gd name="T20" fmla="*/ 510 w 1150"/>
                <a:gd name="T21" fmla="*/ 560 w 1150"/>
                <a:gd name="T22" fmla="*/ 560 w 1150"/>
                <a:gd name="T23" fmla="*/ 590 w 1150"/>
                <a:gd name="T24" fmla="*/ 640 w 1150"/>
                <a:gd name="T25" fmla="*/ 640 w 1150"/>
                <a:gd name="T26" fmla="*/ 670 w 1150"/>
                <a:gd name="T27" fmla="*/ 720 w 1150"/>
                <a:gd name="T28" fmla="*/ 720 w 1150"/>
                <a:gd name="T29" fmla="*/ 750 w 1150"/>
                <a:gd name="T30" fmla="*/ 800 w 1150"/>
                <a:gd name="T31" fmla="*/ 800 w 1150"/>
                <a:gd name="T32" fmla="*/ 830 w 1150"/>
                <a:gd name="T33" fmla="*/ 880 w 1150"/>
                <a:gd name="T34" fmla="*/ 880 w 1150"/>
                <a:gd name="T35" fmla="*/ 910 w 1150"/>
                <a:gd name="T36" fmla="*/ 960 w 1150"/>
                <a:gd name="T37" fmla="*/ 960 w 1150"/>
                <a:gd name="T38" fmla="*/ 990 w 1150"/>
                <a:gd name="T39" fmla="*/ 1040 w 1150"/>
                <a:gd name="T40" fmla="*/ 1040 w 1150"/>
                <a:gd name="T41" fmla="*/ 1070 w 1150"/>
                <a:gd name="T42" fmla="*/ 1120 w 1150"/>
                <a:gd name="T43" fmla="*/ 1120 w 1150"/>
                <a:gd name="T44" fmla="*/ 1150 w 11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</a:cxnLst>
              <a:rect l="0" t="0" r="r" b="b"/>
              <a:pathLst>
                <a:path w="115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90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7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50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3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10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9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70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5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30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91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90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70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5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1946" y="1759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30 w 189"/>
                <a:gd name="T3" fmla="*/ 80 w 189"/>
                <a:gd name="T4" fmla="*/ 80 w 189"/>
                <a:gd name="T5" fmla="*/ 110 w 189"/>
                <a:gd name="T6" fmla="*/ 160 w 189"/>
                <a:gd name="T7" fmla="*/ 160 w 189"/>
                <a:gd name="T8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62"/>
            <p:cNvSpPr>
              <a:spLocks noEditPoints="1"/>
            </p:cNvSpPr>
            <p:nvPr/>
          </p:nvSpPr>
          <p:spPr bwMode="auto">
            <a:xfrm>
              <a:off x="2060" y="1759"/>
              <a:ext cx="1364" cy="0"/>
            </a:xfrm>
            <a:custGeom>
              <a:avLst/>
              <a:gdLst>
                <a:gd name="T0" fmla="*/ 0 w 2270"/>
                <a:gd name="T1" fmla="*/ 80 w 2270"/>
                <a:gd name="T2" fmla="*/ 110 w 2270"/>
                <a:gd name="T3" fmla="*/ 160 w 2270"/>
                <a:gd name="T4" fmla="*/ 240 w 2270"/>
                <a:gd name="T5" fmla="*/ 270 w 2270"/>
                <a:gd name="T6" fmla="*/ 320 w 2270"/>
                <a:gd name="T7" fmla="*/ 400 w 2270"/>
                <a:gd name="T8" fmla="*/ 430 w 2270"/>
                <a:gd name="T9" fmla="*/ 480 w 2270"/>
                <a:gd name="T10" fmla="*/ 560 w 2270"/>
                <a:gd name="T11" fmla="*/ 590 w 2270"/>
                <a:gd name="T12" fmla="*/ 640 w 2270"/>
                <a:gd name="T13" fmla="*/ 720 w 2270"/>
                <a:gd name="T14" fmla="*/ 750 w 2270"/>
                <a:gd name="T15" fmla="*/ 800 w 2270"/>
                <a:gd name="T16" fmla="*/ 880 w 2270"/>
                <a:gd name="T17" fmla="*/ 910 w 2270"/>
                <a:gd name="T18" fmla="*/ 960 w 2270"/>
                <a:gd name="T19" fmla="*/ 1040 w 2270"/>
                <a:gd name="T20" fmla="*/ 1070 w 2270"/>
                <a:gd name="T21" fmla="*/ 1120 w 2270"/>
                <a:gd name="T22" fmla="*/ 1200 w 2270"/>
                <a:gd name="T23" fmla="*/ 1230 w 2270"/>
                <a:gd name="T24" fmla="*/ 1280 w 2270"/>
                <a:gd name="T25" fmla="*/ 1360 w 2270"/>
                <a:gd name="T26" fmla="*/ 1390 w 2270"/>
                <a:gd name="T27" fmla="*/ 1440 w 2270"/>
                <a:gd name="T28" fmla="*/ 1520 w 2270"/>
                <a:gd name="T29" fmla="*/ 1550 w 2270"/>
                <a:gd name="T30" fmla="*/ 1600 w 2270"/>
                <a:gd name="T31" fmla="*/ 1680 w 2270"/>
                <a:gd name="T32" fmla="*/ 1710 w 2270"/>
                <a:gd name="T33" fmla="*/ 1760 w 2270"/>
                <a:gd name="T34" fmla="*/ 1840 w 2270"/>
                <a:gd name="T35" fmla="*/ 1870 w 2270"/>
                <a:gd name="T36" fmla="*/ 1920 w 2270"/>
                <a:gd name="T37" fmla="*/ 2000 w 2270"/>
                <a:gd name="T38" fmla="*/ 2030 w 2270"/>
                <a:gd name="T39" fmla="*/ 2080 w 2270"/>
                <a:gd name="T40" fmla="*/ 2160 w 2270"/>
                <a:gd name="T41" fmla="*/ 2190 w 2270"/>
                <a:gd name="T42" fmla="*/ 2240 w 2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</a:cxnLst>
              <a:rect l="0" t="0" r="r" b="b"/>
              <a:pathLst>
                <a:path w="227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90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7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50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3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10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9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70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5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30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91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90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70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50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30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310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90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70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50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30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710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90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70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50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30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110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90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7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63"/>
            <p:cNvSpPr>
              <a:spLocks noEditPoints="1"/>
            </p:cNvSpPr>
            <p:nvPr/>
          </p:nvSpPr>
          <p:spPr bwMode="auto">
            <a:xfrm>
              <a:off x="3429" y="1759"/>
              <a:ext cx="113" cy="0"/>
            </a:xfrm>
            <a:custGeom>
              <a:avLst/>
              <a:gdLst>
                <a:gd name="T0" fmla="*/ 0 w 189"/>
                <a:gd name="T1" fmla="*/ 0 w 189"/>
                <a:gd name="T2" fmla="*/ 30 w 189"/>
                <a:gd name="T3" fmla="*/ 80 w 189"/>
                <a:gd name="T4" fmla="*/ 80 w 189"/>
                <a:gd name="T5" fmla="*/ 110 w 189"/>
                <a:gd name="T6" fmla="*/ 160 w 189"/>
                <a:gd name="T7" fmla="*/ 160 w 189"/>
                <a:gd name="T8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64"/>
            <p:cNvSpPr>
              <a:spLocks noEditPoints="1"/>
            </p:cNvSpPr>
            <p:nvPr/>
          </p:nvSpPr>
          <p:spPr bwMode="auto">
            <a:xfrm>
              <a:off x="3542" y="1759"/>
              <a:ext cx="499" cy="0"/>
            </a:xfrm>
            <a:custGeom>
              <a:avLst/>
              <a:gdLst>
                <a:gd name="T0" fmla="*/ 0 w 830"/>
                <a:gd name="T1" fmla="*/ 0 w 830"/>
                <a:gd name="T2" fmla="*/ 30 w 830"/>
                <a:gd name="T3" fmla="*/ 80 w 830"/>
                <a:gd name="T4" fmla="*/ 80 w 830"/>
                <a:gd name="T5" fmla="*/ 110 w 830"/>
                <a:gd name="T6" fmla="*/ 160 w 830"/>
                <a:gd name="T7" fmla="*/ 160 w 830"/>
                <a:gd name="T8" fmla="*/ 190 w 830"/>
                <a:gd name="T9" fmla="*/ 240 w 830"/>
                <a:gd name="T10" fmla="*/ 240 w 830"/>
                <a:gd name="T11" fmla="*/ 270 w 830"/>
                <a:gd name="T12" fmla="*/ 320 w 830"/>
                <a:gd name="T13" fmla="*/ 320 w 830"/>
                <a:gd name="T14" fmla="*/ 350 w 830"/>
                <a:gd name="T15" fmla="*/ 400 w 830"/>
                <a:gd name="T16" fmla="*/ 400 w 830"/>
                <a:gd name="T17" fmla="*/ 430 w 830"/>
                <a:gd name="T18" fmla="*/ 480 w 830"/>
                <a:gd name="T19" fmla="*/ 480 w 830"/>
                <a:gd name="T20" fmla="*/ 510 w 830"/>
                <a:gd name="T21" fmla="*/ 560 w 830"/>
                <a:gd name="T22" fmla="*/ 560 w 830"/>
                <a:gd name="T23" fmla="*/ 590 w 830"/>
                <a:gd name="T24" fmla="*/ 640 w 830"/>
                <a:gd name="T25" fmla="*/ 640 w 830"/>
                <a:gd name="T26" fmla="*/ 670 w 830"/>
                <a:gd name="T27" fmla="*/ 720 w 830"/>
                <a:gd name="T28" fmla="*/ 720 w 830"/>
                <a:gd name="T29" fmla="*/ 750 w 830"/>
                <a:gd name="T30" fmla="*/ 800 w 830"/>
                <a:gd name="T31" fmla="*/ 800 w 830"/>
                <a:gd name="T32" fmla="*/ 830 w 8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83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90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7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50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3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10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9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70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5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3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65"/>
            <p:cNvSpPr>
              <a:spLocks noEditPoints="1"/>
            </p:cNvSpPr>
            <p:nvPr/>
          </p:nvSpPr>
          <p:spPr bwMode="auto">
            <a:xfrm>
              <a:off x="4050" y="1759"/>
              <a:ext cx="113" cy="0"/>
            </a:xfrm>
            <a:custGeom>
              <a:avLst/>
              <a:gdLst>
                <a:gd name="T0" fmla="*/ 0 w 189"/>
                <a:gd name="T1" fmla="*/ 0 w 189"/>
                <a:gd name="T2" fmla="*/ 30 w 189"/>
                <a:gd name="T3" fmla="*/ 80 w 189"/>
                <a:gd name="T4" fmla="*/ 80 w 189"/>
                <a:gd name="T5" fmla="*/ 110 w 189"/>
                <a:gd name="T6" fmla="*/ 160 w 189"/>
                <a:gd name="T7" fmla="*/ 160 w 189"/>
                <a:gd name="T8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66"/>
            <p:cNvSpPr>
              <a:spLocks noEditPoints="1"/>
            </p:cNvSpPr>
            <p:nvPr/>
          </p:nvSpPr>
          <p:spPr bwMode="auto">
            <a:xfrm>
              <a:off x="4163" y="1759"/>
              <a:ext cx="643" cy="0"/>
            </a:xfrm>
            <a:custGeom>
              <a:avLst/>
              <a:gdLst>
                <a:gd name="T0" fmla="*/ 0 w 1070"/>
                <a:gd name="T1" fmla="*/ 0 w 1070"/>
                <a:gd name="T2" fmla="*/ 30 w 1070"/>
                <a:gd name="T3" fmla="*/ 80 w 1070"/>
                <a:gd name="T4" fmla="*/ 80 w 1070"/>
                <a:gd name="T5" fmla="*/ 110 w 1070"/>
                <a:gd name="T6" fmla="*/ 160 w 1070"/>
                <a:gd name="T7" fmla="*/ 160 w 1070"/>
                <a:gd name="T8" fmla="*/ 190 w 1070"/>
                <a:gd name="T9" fmla="*/ 240 w 1070"/>
                <a:gd name="T10" fmla="*/ 240 w 1070"/>
                <a:gd name="T11" fmla="*/ 270 w 1070"/>
                <a:gd name="T12" fmla="*/ 320 w 1070"/>
                <a:gd name="T13" fmla="*/ 320 w 1070"/>
                <a:gd name="T14" fmla="*/ 350 w 1070"/>
                <a:gd name="T15" fmla="*/ 400 w 1070"/>
                <a:gd name="T16" fmla="*/ 400 w 1070"/>
                <a:gd name="T17" fmla="*/ 430 w 1070"/>
                <a:gd name="T18" fmla="*/ 480 w 1070"/>
                <a:gd name="T19" fmla="*/ 480 w 1070"/>
                <a:gd name="T20" fmla="*/ 510 w 1070"/>
                <a:gd name="T21" fmla="*/ 560 w 1070"/>
                <a:gd name="T22" fmla="*/ 560 w 1070"/>
                <a:gd name="T23" fmla="*/ 590 w 1070"/>
                <a:gd name="T24" fmla="*/ 640 w 1070"/>
                <a:gd name="T25" fmla="*/ 640 w 1070"/>
                <a:gd name="T26" fmla="*/ 670 w 1070"/>
                <a:gd name="T27" fmla="*/ 720 w 1070"/>
                <a:gd name="T28" fmla="*/ 720 w 1070"/>
                <a:gd name="T29" fmla="*/ 750 w 1070"/>
                <a:gd name="T30" fmla="*/ 800 w 1070"/>
                <a:gd name="T31" fmla="*/ 800 w 1070"/>
                <a:gd name="T32" fmla="*/ 830 w 1070"/>
                <a:gd name="T33" fmla="*/ 880 w 1070"/>
                <a:gd name="T34" fmla="*/ 880 w 1070"/>
                <a:gd name="T35" fmla="*/ 910 w 1070"/>
                <a:gd name="T36" fmla="*/ 960 w 1070"/>
                <a:gd name="T37" fmla="*/ 960 w 1070"/>
                <a:gd name="T38" fmla="*/ 990 w 1070"/>
                <a:gd name="T39" fmla="*/ 1040 w 1070"/>
                <a:gd name="T40" fmla="*/ 1040 w 1070"/>
                <a:gd name="T41" fmla="*/ 1070 w 10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107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90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7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50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3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10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90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70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50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30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910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90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7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67"/>
            <p:cNvSpPr>
              <a:spLocks noEditPoints="1"/>
            </p:cNvSpPr>
            <p:nvPr/>
          </p:nvSpPr>
          <p:spPr bwMode="auto">
            <a:xfrm>
              <a:off x="4807" y="1759"/>
              <a:ext cx="114" cy="0"/>
            </a:xfrm>
            <a:custGeom>
              <a:avLst/>
              <a:gdLst>
                <a:gd name="T0" fmla="*/ 0 w 189"/>
                <a:gd name="T1" fmla="*/ 0 w 189"/>
                <a:gd name="T2" fmla="*/ 30 w 189"/>
                <a:gd name="T3" fmla="*/ 80 w 189"/>
                <a:gd name="T4" fmla="*/ 80 w 189"/>
                <a:gd name="T5" fmla="*/ 110 w 189"/>
                <a:gd name="T6" fmla="*/ 160 w 189"/>
                <a:gd name="T7" fmla="*/ 160 w 189"/>
                <a:gd name="T8" fmla="*/ 189 w 1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89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68"/>
            <p:cNvSpPr>
              <a:spLocks noEditPoints="1"/>
            </p:cNvSpPr>
            <p:nvPr/>
          </p:nvSpPr>
          <p:spPr bwMode="auto">
            <a:xfrm>
              <a:off x="4921" y="1759"/>
              <a:ext cx="294" cy="0"/>
            </a:xfrm>
            <a:custGeom>
              <a:avLst/>
              <a:gdLst>
                <a:gd name="T0" fmla="*/ 0 w 490"/>
                <a:gd name="T1" fmla="*/ 0 w 490"/>
                <a:gd name="T2" fmla="*/ 30 w 490"/>
                <a:gd name="T3" fmla="*/ 80 w 490"/>
                <a:gd name="T4" fmla="*/ 80 w 490"/>
                <a:gd name="T5" fmla="*/ 110 w 490"/>
                <a:gd name="T6" fmla="*/ 160 w 490"/>
                <a:gd name="T7" fmla="*/ 160 w 490"/>
                <a:gd name="T8" fmla="*/ 190 w 490"/>
                <a:gd name="T9" fmla="*/ 240 w 490"/>
                <a:gd name="T10" fmla="*/ 240 w 490"/>
                <a:gd name="T11" fmla="*/ 270 w 490"/>
                <a:gd name="T12" fmla="*/ 320 w 490"/>
                <a:gd name="T13" fmla="*/ 320 w 490"/>
                <a:gd name="T14" fmla="*/ 350 w 490"/>
                <a:gd name="T15" fmla="*/ 400 w 490"/>
                <a:gd name="T16" fmla="*/ 400 w 490"/>
                <a:gd name="T17" fmla="*/ 430 w 490"/>
                <a:gd name="T18" fmla="*/ 480 w 490"/>
                <a:gd name="T19" fmla="*/ 480 w 490"/>
                <a:gd name="T20" fmla="*/ 490 w 4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</a:cxnLst>
              <a:rect l="0" t="0" r="r" b="b"/>
              <a:pathLst>
                <a:path w="490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110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90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70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50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30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551" y="2307"/>
              <a:ext cx="4664" cy="0"/>
            </a:xfrm>
            <a:custGeom>
              <a:avLst/>
              <a:gdLst>
                <a:gd name="T0" fmla="*/ 0 w 7763"/>
                <a:gd name="T1" fmla="*/ 0 w 7763"/>
                <a:gd name="T2" fmla="*/ 7763 w 77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763">
                  <a:moveTo>
                    <a:pt x="0" y="0"/>
                  </a:moveTo>
                  <a:lnTo>
                    <a:pt x="0" y="0"/>
                  </a:lnTo>
                  <a:lnTo>
                    <a:pt x="776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3158" y="1485"/>
              <a:ext cx="42" cy="822"/>
            </a:xfrm>
            <a:custGeom>
              <a:avLst/>
              <a:gdLst>
                <a:gd name="T0" fmla="*/ 1367 h 1367"/>
                <a:gd name="T1" fmla="*/ 1367 h 1367"/>
                <a:gd name="T2" fmla="*/ 0 h 1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67">
                  <a:moveTo>
                    <a:pt x="0" y="1367"/>
                  </a:moveTo>
                  <a:lnTo>
                    <a:pt x="0" y="136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468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71"/>
            <p:cNvSpPr>
              <a:spLocks noEditPoints="1"/>
            </p:cNvSpPr>
            <p:nvPr/>
          </p:nvSpPr>
          <p:spPr bwMode="auto">
            <a:xfrm>
              <a:off x="2744" y="1485"/>
              <a:ext cx="0" cy="822"/>
            </a:xfrm>
            <a:custGeom>
              <a:avLst/>
              <a:gdLst>
                <a:gd name="T0" fmla="*/ 1367 h 1367"/>
                <a:gd name="T1" fmla="*/ 1367 h 1367"/>
                <a:gd name="T2" fmla="*/ 1337 h 1367"/>
                <a:gd name="T3" fmla="*/ 1287 h 1367"/>
                <a:gd name="T4" fmla="*/ 1287 h 1367"/>
                <a:gd name="T5" fmla="*/ 1257 h 1367"/>
                <a:gd name="T6" fmla="*/ 1207 h 1367"/>
                <a:gd name="T7" fmla="*/ 1207 h 1367"/>
                <a:gd name="T8" fmla="*/ 1177 h 1367"/>
                <a:gd name="T9" fmla="*/ 1127 h 1367"/>
                <a:gd name="T10" fmla="*/ 1127 h 1367"/>
                <a:gd name="T11" fmla="*/ 1097 h 1367"/>
                <a:gd name="T12" fmla="*/ 1047 h 1367"/>
                <a:gd name="T13" fmla="*/ 1047 h 1367"/>
                <a:gd name="T14" fmla="*/ 1017 h 1367"/>
                <a:gd name="T15" fmla="*/ 967 h 1367"/>
                <a:gd name="T16" fmla="*/ 967 h 1367"/>
                <a:gd name="T17" fmla="*/ 937 h 1367"/>
                <a:gd name="T18" fmla="*/ 887 h 1367"/>
                <a:gd name="T19" fmla="*/ 887 h 1367"/>
                <a:gd name="T20" fmla="*/ 857 h 1367"/>
                <a:gd name="T21" fmla="*/ 807 h 1367"/>
                <a:gd name="T22" fmla="*/ 807 h 1367"/>
                <a:gd name="T23" fmla="*/ 777 h 1367"/>
                <a:gd name="T24" fmla="*/ 727 h 1367"/>
                <a:gd name="T25" fmla="*/ 727 h 1367"/>
                <a:gd name="T26" fmla="*/ 697 h 1367"/>
                <a:gd name="T27" fmla="*/ 647 h 1367"/>
                <a:gd name="T28" fmla="*/ 647 h 1367"/>
                <a:gd name="T29" fmla="*/ 617 h 1367"/>
                <a:gd name="T30" fmla="*/ 567 h 1367"/>
                <a:gd name="T31" fmla="*/ 567 h 1367"/>
                <a:gd name="T32" fmla="*/ 537 h 1367"/>
                <a:gd name="T33" fmla="*/ 487 h 1367"/>
                <a:gd name="T34" fmla="*/ 487 h 1367"/>
                <a:gd name="T35" fmla="*/ 457 h 1367"/>
                <a:gd name="T36" fmla="*/ 407 h 1367"/>
                <a:gd name="T37" fmla="*/ 407 h 1367"/>
                <a:gd name="T38" fmla="*/ 377 h 1367"/>
                <a:gd name="T39" fmla="*/ 327 h 1367"/>
                <a:gd name="T40" fmla="*/ 327 h 1367"/>
                <a:gd name="T41" fmla="*/ 297 h 1367"/>
                <a:gd name="T42" fmla="*/ 247 h 1367"/>
                <a:gd name="T43" fmla="*/ 247 h 1367"/>
                <a:gd name="T44" fmla="*/ 217 h 1367"/>
                <a:gd name="T45" fmla="*/ 167 h 1367"/>
                <a:gd name="T46" fmla="*/ 167 h 1367"/>
                <a:gd name="T47" fmla="*/ 137 h 1367"/>
                <a:gd name="T48" fmla="*/ 87 h 1367"/>
                <a:gd name="T49" fmla="*/ 87 h 1367"/>
                <a:gd name="T50" fmla="*/ 57 h 1367"/>
                <a:gd name="T51" fmla="*/ 7 h 1367"/>
                <a:gd name="T52" fmla="*/ 7 h 1367"/>
                <a:gd name="T53" fmla="*/ 0 h 1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</a:cxnLst>
              <a:rect l="0" t="0" r="r" b="b"/>
              <a:pathLst>
                <a:path h="1367">
                  <a:moveTo>
                    <a:pt x="0" y="1367"/>
                  </a:moveTo>
                  <a:lnTo>
                    <a:pt x="0" y="1367"/>
                  </a:lnTo>
                  <a:lnTo>
                    <a:pt x="0" y="1337"/>
                  </a:lnTo>
                  <a:moveTo>
                    <a:pt x="0" y="1287"/>
                  </a:moveTo>
                  <a:lnTo>
                    <a:pt x="0" y="1287"/>
                  </a:lnTo>
                  <a:lnTo>
                    <a:pt x="0" y="1257"/>
                  </a:lnTo>
                  <a:moveTo>
                    <a:pt x="0" y="1207"/>
                  </a:moveTo>
                  <a:lnTo>
                    <a:pt x="0" y="1207"/>
                  </a:lnTo>
                  <a:lnTo>
                    <a:pt x="0" y="1177"/>
                  </a:lnTo>
                  <a:moveTo>
                    <a:pt x="0" y="1127"/>
                  </a:moveTo>
                  <a:lnTo>
                    <a:pt x="0" y="1127"/>
                  </a:lnTo>
                  <a:lnTo>
                    <a:pt x="0" y="1097"/>
                  </a:lnTo>
                  <a:moveTo>
                    <a:pt x="0" y="1047"/>
                  </a:moveTo>
                  <a:lnTo>
                    <a:pt x="0" y="1047"/>
                  </a:lnTo>
                  <a:lnTo>
                    <a:pt x="0" y="1017"/>
                  </a:lnTo>
                  <a:moveTo>
                    <a:pt x="0" y="967"/>
                  </a:moveTo>
                  <a:lnTo>
                    <a:pt x="0" y="967"/>
                  </a:lnTo>
                  <a:lnTo>
                    <a:pt x="0" y="937"/>
                  </a:lnTo>
                  <a:moveTo>
                    <a:pt x="0" y="887"/>
                  </a:moveTo>
                  <a:lnTo>
                    <a:pt x="0" y="887"/>
                  </a:lnTo>
                  <a:lnTo>
                    <a:pt x="0" y="857"/>
                  </a:lnTo>
                  <a:moveTo>
                    <a:pt x="0" y="807"/>
                  </a:moveTo>
                  <a:lnTo>
                    <a:pt x="0" y="807"/>
                  </a:lnTo>
                  <a:lnTo>
                    <a:pt x="0" y="777"/>
                  </a:lnTo>
                  <a:moveTo>
                    <a:pt x="0" y="727"/>
                  </a:moveTo>
                  <a:lnTo>
                    <a:pt x="0" y="727"/>
                  </a:lnTo>
                  <a:lnTo>
                    <a:pt x="0" y="697"/>
                  </a:lnTo>
                  <a:moveTo>
                    <a:pt x="0" y="647"/>
                  </a:moveTo>
                  <a:lnTo>
                    <a:pt x="0" y="647"/>
                  </a:lnTo>
                  <a:lnTo>
                    <a:pt x="0" y="617"/>
                  </a:lnTo>
                  <a:moveTo>
                    <a:pt x="0" y="567"/>
                  </a:moveTo>
                  <a:lnTo>
                    <a:pt x="0" y="567"/>
                  </a:lnTo>
                  <a:lnTo>
                    <a:pt x="0" y="537"/>
                  </a:lnTo>
                  <a:moveTo>
                    <a:pt x="0" y="487"/>
                  </a:moveTo>
                  <a:lnTo>
                    <a:pt x="0" y="487"/>
                  </a:lnTo>
                  <a:lnTo>
                    <a:pt x="0" y="457"/>
                  </a:lnTo>
                  <a:moveTo>
                    <a:pt x="0" y="407"/>
                  </a:moveTo>
                  <a:lnTo>
                    <a:pt x="0" y="407"/>
                  </a:lnTo>
                  <a:lnTo>
                    <a:pt x="0" y="377"/>
                  </a:lnTo>
                  <a:moveTo>
                    <a:pt x="0" y="327"/>
                  </a:moveTo>
                  <a:lnTo>
                    <a:pt x="0" y="327"/>
                  </a:lnTo>
                  <a:lnTo>
                    <a:pt x="0" y="297"/>
                  </a:lnTo>
                  <a:moveTo>
                    <a:pt x="0" y="247"/>
                  </a:moveTo>
                  <a:lnTo>
                    <a:pt x="0" y="247"/>
                  </a:lnTo>
                  <a:lnTo>
                    <a:pt x="0" y="217"/>
                  </a:lnTo>
                  <a:moveTo>
                    <a:pt x="0" y="167"/>
                  </a:moveTo>
                  <a:lnTo>
                    <a:pt x="0" y="167"/>
                  </a:lnTo>
                  <a:lnTo>
                    <a:pt x="0" y="137"/>
                  </a:lnTo>
                  <a:moveTo>
                    <a:pt x="0" y="87"/>
                  </a:moveTo>
                  <a:lnTo>
                    <a:pt x="0" y="87"/>
                  </a:lnTo>
                  <a:lnTo>
                    <a:pt x="0" y="57"/>
                  </a:lnTo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DDDD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060" y="2307"/>
              <a:ext cx="1369" cy="0"/>
            </a:xfrm>
            <a:custGeom>
              <a:avLst/>
              <a:gdLst>
                <a:gd name="T0" fmla="*/ 0 w 2278"/>
                <a:gd name="T1" fmla="*/ 0 w 2278"/>
                <a:gd name="T2" fmla="*/ 2278 w 22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278">
                  <a:moveTo>
                    <a:pt x="0" y="0"/>
                  </a:moveTo>
                  <a:lnTo>
                    <a:pt x="0" y="0"/>
                  </a:lnTo>
                  <a:lnTo>
                    <a:pt x="227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060" y="2307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2288" y="2307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2516" y="2307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2744" y="2307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2972" y="2307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3200" y="2307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3429" y="2307"/>
              <a:ext cx="0" cy="46"/>
            </a:xfrm>
            <a:custGeom>
              <a:avLst/>
              <a:gdLst>
                <a:gd name="T0" fmla="*/ 0 h 77"/>
                <a:gd name="T1" fmla="*/ 0 h 77"/>
                <a:gd name="T2" fmla="*/ 77 h 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7"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1991" y="2400"/>
              <a:ext cx="1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-</a:t>
              </a: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2235" y="2400"/>
              <a:ext cx="1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-</a:t>
              </a: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0.4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2463" y="2400"/>
              <a:ext cx="1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000" b="0" i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-</a:t>
              </a: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2722" y="2400"/>
              <a:ext cx="7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2914" y="2400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0.2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3147" y="2400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0.4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3378" y="2400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0.6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2688" y="2534"/>
              <a:ext cx="1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mm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2606" y="1622"/>
              <a:ext cx="419" cy="29"/>
            </a:xfrm>
            <a:custGeom>
              <a:avLst/>
              <a:gdLst>
                <a:gd name="T0" fmla="*/ 0 w 1473"/>
                <a:gd name="T1" fmla="*/ 0 w 1473"/>
                <a:gd name="T2" fmla="*/ 1473 w 14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3">
                  <a:moveTo>
                    <a:pt x="0" y="0"/>
                  </a:moveTo>
                  <a:lnTo>
                    <a:pt x="0" y="0"/>
                  </a:lnTo>
                  <a:lnTo>
                    <a:pt x="1473" y="0"/>
                  </a:lnTo>
                </a:path>
              </a:pathLst>
            </a:custGeom>
            <a:noFill/>
            <a:ln w="19050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2795" y="1601"/>
              <a:ext cx="41" cy="41"/>
            </a:xfrm>
            <a:custGeom>
              <a:avLst/>
              <a:gdLst>
                <a:gd name="T0" fmla="*/ 0 w 69"/>
                <a:gd name="T1" fmla="*/ 68 h 68"/>
                <a:gd name="T2" fmla="*/ 0 w 69"/>
                <a:gd name="T3" fmla="*/ 68 h 68"/>
                <a:gd name="T4" fmla="*/ 69 w 69"/>
                <a:gd name="T5" fmla="*/ 68 h 68"/>
                <a:gd name="T6" fmla="*/ 69 w 69"/>
                <a:gd name="T7" fmla="*/ 0 h 68"/>
                <a:gd name="T8" fmla="*/ 0 w 69"/>
                <a:gd name="T9" fmla="*/ 0 h 68"/>
                <a:gd name="T10" fmla="*/ 0 w 69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8">
                  <a:moveTo>
                    <a:pt x="0" y="68"/>
                  </a:moveTo>
                  <a:lnTo>
                    <a:pt x="0" y="68"/>
                  </a:lnTo>
                  <a:lnTo>
                    <a:pt x="69" y="68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 flipV="1">
              <a:off x="2644" y="2131"/>
              <a:ext cx="381" cy="33"/>
            </a:xfrm>
            <a:custGeom>
              <a:avLst/>
              <a:gdLst>
                <a:gd name="T0" fmla="*/ 0 w 1459"/>
                <a:gd name="T1" fmla="*/ 0 w 1459"/>
                <a:gd name="T2" fmla="*/ 1459 w 145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59">
                  <a:moveTo>
                    <a:pt x="0" y="0"/>
                  </a:moveTo>
                  <a:lnTo>
                    <a:pt x="0" y="0"/>
                  </a:lnTo>
                  <a:lnTo>
                    <a:pt x="1459" y="0"/>
                  </a:lnTo>
                </a:path>
              </a:pathLst>
            </a:custGeom>
            <a:noFill/>
            <a:ln w="19050" cap="rnd">
              <a:solidFill>
                <a:srgbClr val="BEBE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2825" y="2149"/>
              <a:ext cx="41" cy="41"/>
            </a:xfrm>
            <a:custGeom>
              <a:avLst/>
              <a:gdLst>
                <a:gd name="T0" fmla="*/ 0 w 69"/>
                <a:gd name="T1" fmla="*/ 68 h 68"/>
                <a:gd name="T2" fmla="*/ 0 w 69"/>
                <a:gd name="T3" fmla="*/ 68 h 68"/>
                <a:gd name="T4" fmla="*/ 69 w 69"/>
                <a:gd name="T5" fmla="*/ 68 h 68"/>
                <a:gd name="T6" fmla="*/ 69 w 69"/>
                <a:gd name="T7" fmla="*/ 0 h 68"/>
                <a:gd name="T8" fmla="*/ 0 w 69"/>
                <a:gd name="T9" fmla="*/ 0 h 68"/>
                <a:gd name="T10" fmla="*/ 0 w 69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8">
                  <a:moveTo>
                    <a:pt x="0" y="68"/>
                  </a:moveTo>
                  <a:lnTo>
                    <a:pt x="0" y="68"/>
                  </a:lnTo>
                  <a:lnTo>
                    <a:pt x="69" y="68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1585" y="2483"/>
              <a:ext cx="364" cy="0"/>
            </a:xfrm>
            <a:custGeom>
              <a:avLst/>
              <a:gdLst>
                <a:gd name="T0" fmla="*/ 605 w 605"/>
                <a:gd name="T1" fmla="*/ 605 w 605"/>
                <a:gd name="T2" fmla="*/ 0 w 6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5">
                  <a:moveTo>
                    <a:pt x="605" y="0"/>
                  </a:moveTo>
                  <a:lnTo>
                    <a:pt x="605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A9A9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1585" y="2471"/>
              <a:ext cx="21" cy="23"/>
            </a:xfrm>
            <a:custGeom>
              <a:avLst/>
              <a:gdLst>
                <a:gd name="T0" fmla="*/ 34 w 34"/>
                <a:gd name="T1" fmla="*/ 0 h 39"/>
                <a:gd name="T2" fmla="*/ 34 w 34"/>
                <a:gd name="T3" fmla="*/ 0 h 39"/>
                <a:gd name="T4" fmla="*/ 0 w 34"/>
                <a:gd name="T5" fmla="*/ 20 h 39"/>
                <a:gd name="T6" fmla="*/ 34 w 3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34" y="0"/>
                  </a:lnTo>
                  <a:lnTo>
                    <a:pt x="0" y="20"/>
                  </a:lnTo>
                  <a:lnTo>
                    <a:pt x="34" y="39"/>
                  </a:lnTo>
                </a:path>
              </a:pathLst>
            </a:custGeom>
            <a:noFill/>
            <a:ln w="9525" cap="rnd">
              <a:solidFill>
                <a:srgbClr val="A9A9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1518" y="2493"/>
              <a:ext cx="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1554" y="2493"/>
              <a:ext cx="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1588" y="2493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v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1619" y="2493"/>
              <a:ext cx="2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err="1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ors</a:t>
              </a:r>
              <a:r>
                <a:rPr kumimoji="0" lang="de-DE" altLang="de-DE" sz="800" b="0" i="0" u="none" strike="noStrike" cap="none" normalizeH="0" baseline="0" dirty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 PCB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3662" y="2483"/>
              <a:ext cx="363" cy="0"/>
            </a:xfrm>
            <a:custGeom>
              <a:avLst/>
              <a:gdLst>
                <a:gd name="T0" fmla="*/ 0 w 605"/>
                <a:gd name="T1" fmla="*/ 0 w 605"/>
                <a:gd name="T2" fmla="*/ 605 w 6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5">
                  <a:moveTo>
                    <a:pt x="0" y="0"/>
                  </a:moveTo>
                  <a:lnTo>
                    <a:pt x="0" y="0"/>
                  </a:lnTo>
                  <a:lnTo>
                    <a:pt x="605" y="0"/>
                  </a:lnTo>
                </a:path>
              </a:pathLst>
            </a:custGeom>
            <a:noFill/>
            <a:ln w="9525" cap="rnd">
              <a:solidFill>
                <a:srgbClr val="A9A9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4005" y="2471"/>
              <a:ext cx="20" cy="23"/>
            </a:xfrm>
            <a:custGeom>
              <a:avLst/>
              <a:gdLst>
                <a:gd name="T0" fmla="*/ 0 w 33"/>
                <a:gd name="T1" fmla="*/ 39 h 39"/>
                <a:gd name="T2" fmla="*/ 0 w 33"/>
                <a:gd name="T3" fmla="*/ 39 h 39"/>
                <a:gd name="T4" fmla="*/ 33 w 33"/>
                <a:gd name="T5" fmla="*/ 20 h 39"/>
                <a:gd name="T6" fmla="*/ 0 w 3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lnTo>
                    <a:pt x="0" y="39"/>
                  </a:lnTo>
                  <a:lnTo>
                    <a:pt x="33" y="2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A9A9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3752" y="2493"/>
              <a:ext cx="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3788" y="2493"/>
              <a:ext cx="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a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3823" y="2493"/>
              <a:ext cx="6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v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3853" y="2493"/>
              <a:ext cx="2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err="1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ors</a:t>
              </a:r>
              <a:r>
                <a:rPr kumimoji="0" lang="de-DE" altLang="de-DE" sz="800" b="0" i="0" u="none" strike="noStrike" cap="none" normalizeH="0" baseline="0" dirty="0">
                  <a:ln>
                    <a:noFill/>
                  </a:ln>
                  <a:solidFill>
                    <a:srgbClr val="A9A9A9"/>
                  </a:solidFill>
                  <a:effectLst/>
                  <a:latin typeface="Helvetica" panose="020B0604020202020204" pitchFamily="34" charset="0"/>
                </a:rPr>
                <a:t> SCB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5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7383" y="203133"/>
            <a:ext cx="8536577" cy="540060"/>
          </a:xfrm>
        </p:spPr>
        <p:txBody>
          <a:bodyPr>
            <a:normAutofit/>
          </a:bodyPr>
          <a:lstStyle/>
          <a:p>
            <a:r>
              <a:rPr lang="en-US" sz="2100" b="1" dirty="0"/>
              <a:t>Late Lumen Loss</a:t>
            </a:r>
            <a:endParaRPr lang="de-DE" sz="21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xmlns="" id="{11532D8F-A789-F649-BC21-635EF4A77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92267"/>
              </p:ext>
            </p:extLst>
          </p:nvPr>
        </p:nvGraphicFramePr>
        <p:xfrm>
          <a:off x="1195251" y="743193"/>
          <a:ext cx="6720839" cy="367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34B7E5F1-345A-4B84-996A-B497F8B4A4BC}"/>
              </a:ext>
            </a:extLst>
          </p:cNvPr>
          <p:cNvSpPr/>
          <p:nvPr/>
        </p:nvSpPr>
        <p:spPr bwMode="auto">
          <a:xfrm rot="10800000">
            <a:off x="4627659" y="2094521"/>
            <a:ext cx="294198" cy="2544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4470EF-1DB3-4CCD-B9ED-30D5CB4CF754}"/>
              </a:ext>
            </a:extLst>
          </p:cNvPr>
          <p:cNvSpPr txBox="1"/>
          <p:nvPr/>
        </p:nvSpPr>
        <p:spPr>
          <a:xfrm>
            <a:off x="4921857" y="2083243"/>
            <a:ext cx="70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1"/>
                </a:solidFill>
              </a:rPr>
              <a:t>SCB</a:t>
            </a:r>
            <a:endParaRPr lang="en-MY" sz="1200" i="0" dirty="0" err="1">
              <a:solidFill>
                <a:schemeClr val="bg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1EBF022F-ABE0-4247-B0AF-E4345AB203BA}"/>
              </a:ext>
            </a:extLst>
          </p:cNvPr>
          <p:cNvSpPr/>
          <p:nvPr/>
        </p:nvSpPr>
        <p:spPr bwMode="auto">
          <a:xfrm>
            <a:off x="3866888" y="2083243"/>
            <a:ext cx="294198" cy="2544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BB6803-BCD7-4C6D-BE77-FD07A1436698}"/>
              </a:ext>
            </a:extLst>
          </p:cNvPr>
          <p:cNvSpPr txBox="1"/>
          <p:nvPr/>
        </p:nvSpPr>
        <p:spPr>
          <a:xfrm>
            <a:off x="3365956" y="2071965"/>
            <a:ext cx="70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1"/>
                </a:solidFill>
              </a:rPr>
              <a:t>PCB</a:t>
            </a:r>
            <a:endParaRPr lang="en-MY" sz="1200" i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7383" y="203133"/>
            <a:ext cx="8536577" cy="540060"/>
          </a:xfrm>
        </p:spPr>
        <p:txBody>
          <a:bodyPr>
            <a:normAutofit/>
          </a:bodyPr>
          <a:lstStyle/>
          <a:p>
            <a:r>
              <a:rPr lang="en-US" sz="2100" b="1" dirty="0"/>
              <a:t>Minimal lumen diameter distribution in-segment</a:t>
            </a:r>
            <a:endParaRPr lang="de-DE" sz="2100" b="1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xmlns="" id="{5072EDDC-5D55-4D46-A164-A1F81A5F5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38312"/>
              </p:ext>
            </p:extLst>
          </p:nvPr>
        </p:nvGraphicFramePr>
        <p:xfrm>
          <a:off x="163285" y="743193"/>
          <a:ext cx="4052343" cy="356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2331D2D5-8BD1-974C-9BC0-A873A5D9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52332"/>
              </p:ext>
            </p:extLst>
          </p:nvPr>
        </p:nvGraphicFramePr>
        <p:xfrm>
          <a:off x="4242568" y="743193"/>
          <a:ext cx="4659765" cy="356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feil nach links 6">
            <a:extLst>
              <a:ext uri="{FF2B5EF4-FFF2-40B4-BE49-F238E27FC236}">
                <a16:creationId xmlns:a16="http://schemas.microsoft.com/office/drawing/2014/main" xmlns="" id="{700392B5-97FE-DA48-A37E-3B7945C845E6}"/>
              </a:ext>
            </a:extLst>
          </p:cNvPr>
          <p:cNvSpPr/>
          <p:nvPr/>
        </p:nvSpPr>
        <p:spPr>
          <a:xfrm>
            <a:off x="6562657" y="2903832"/>
            <a:ext cx="250032" cy="1785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1073189" y="4817256"/>
            <a:ext cx="6982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Negative LLL: PCB 58% of lesions vs SCB 32% of lesions (p=0.019)</a:t>
            </a:r>
          </a:p>
        </p:txBody>
      </p:sp>
    </p:spTree>
    <p:extLst>
      <p:ext uri="{BB962C8B-B14F-4D97-AF65-F5344CB8AC3E}">
        <p14:creationId xmlns:p14="http://schemas.microsoft.com/office/powerpoint/2010/main" val="9581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5660" y="326244"/>
            <a:ext cx="8536577" cy="540060"/>
          </a:xfrm>
        </p:spPr>
        <p:txBody>
          <a:bodyPr>
            <a:normAutofit/>
          </a:bodyPr>
          <a:lstStyle/>
          <a:p>
            <a:r>
              <a:rPr lang="en-US" b="1" dirty="0"/>
              <a:t>Clinical Outcome</a:t>
            </a:r>
            <a:endParaRPr lang="de-DE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2AA98447-63EB-BA42-8448-551F66278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01933"/>
              </p:ext>
            </p:extLst>
          </p:nvPr>
        </p:nvGraphicFramePr>
        <p:xfrm>
          <a:off x="1235577" y="1202848"/>
          <a:ext cx="6456744" cy="27378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60409">
                  <a:extLst>
                    <a:ext uri="{9D8B030D-6E8A-4147-A177-3AD203B41FA5}">
                      <a16:colId xmlns:a16="http://schemas.microsoft.com/office/drawing/2014/main" xmlns="" val="771007738"/>
                    </a:ext>
                  </a:extLst>
                </a:gridCol>
                <a:gridCol w="1185379">
                  <a:extLst>
                    <a:ext uri="{9D8B030D-6E8A-4147-A177-3AD203B41FA5}">
                      <a16:colId xmlns:a16="http://schemas.microsoft.com/office/drawing/2014/main" xmlns="" val="1938194321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xmlns="" val="3600320345"/>
                    </a:ext>
                  </a:extLst>
                </a:gridCol>
                <a:gridCol w="1234668">
                  <a:extLst>
                    <a:ext uri="{9D8B030D-6E8A-4147-A177-3AD203B41FA5}">
                      <a16:colId xmlns:a16="http://schemas.microsoft.com/office/drawing/2014/main" xmlns="" val="3958076416"/>
                    </a:ext>
                  </a:extLst>
                </a:gridCol>
              </a:tblGrid>
              <a:tr h="5302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12 </a:t>
                      </a:r>
                      <a:r>
                        <a:rPr lang="de-DE" sz="1600" dirty="0" err="1">
                          <a:solidFill>
                            <a:schemeClr val="tx2"/>
                          </a:solidFill>
                          <a:effectLst/>
                        </a:rPr>
                        <a:t>months</a:t>
                      </a: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2"/>
                          </a:solidFill>
                          <a:effectLst/>
                        </a:rPr>
                        <a:t>clinical</a:t>
                      </a: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 follow-</a:t>
                      </a:r>
                      <a:r>
                        <a:rPr lang="de-DE" sz="1600" dirty="0" err="1">
                          <a:solidFill>
                            <a:schemeClr val="tx2"/>
                          </a:solidFill>
                          <a:effectLst/>
                        </a:rPr>
                        <a:t>up</a:t>
                      </a:r>
                      <a:endParaRPr lang="de-DE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PCB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SCB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37710433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n</a:t>
                      </a:r>
                      <a:endParaRPr lang="de-DE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35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effectLst/>
                        </a:rPr>
                        <a:t>35</a:t>
                      </a:r>
                      <a:endParaRPr lang="de-D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69696612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TLR</a:t>
                      </a:r>
                      <a:endParaRPr lang="de-DE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effectLst/>
                        </a:rPr>
                        <a:t>1.000</a:t>
                      </a:r>
                      <a:endParaRPr lang="de-D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7768661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stent thrombosis</a:t>
                      </a:r>
                      <a:endParaRPr lang="de-DE" sz="24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effectLst/>
                        </a:rPr>
                        <a:t>1.000</a:t>
                      </a:r>
                      <a:endParaRPr lang="de-D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39880713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death</a:t>
                      </a:r>
                      <a:endParaRPr lang="de-DE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effectLst/>
                        </a:rPr>
                        <a:t>2 (6)</a:t>
                      </a:r>
                      <a:endParaRPr lang="de-D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effectLst/>
                        </a:rPr>
                        <a:t>0.493</a:t>
                      </a:r>
                      <a:endParaRPr lang="de-D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00964753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TV MI</a:t>
                      </a:r>
                      <a:endParaRPr lang="de-DE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1.000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22382266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unscheduled angio</a:t>
                      </a:r>
                      <a:endParaRPr lang="de-DE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effectLst/>
                        </a:rPr>
                        <a:t>2 (6)</a:t>
                      </a:r>
                      <a:endParaRPr lang="de-D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3 (9)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1.000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37243834"/>
                  </a:ext>
                </a:extLst>
              </a:tr>
              <a:tr h="3153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MACE</a:t>
                      </a:r>
                      <a:endParaRPr lang="de-DE" sz="24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>
                          <a:effectLst/>
                        </a:rPr>
                        <a:t>2 (6)</a:t>
                      </a:r>
                      <a:endParaRPr lang="de-DE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de-DE" sz="1600" dirty="0">
                          <a:effectLst/>
                        </a:rPr>
                        <a:t>0.493</a:t>
                      </a:r>
                      <a:endParaRPr lang="de-DE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410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145289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I,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Wan Azman Wan Ahmad </a:t>
            </a:r>
            <a:r>
              <a:rPr lang="en-US" sz="2000" dirty="0"/>
              <a:t>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Disclosure Statement of Financial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0554A4-7100-4BF9-B7FC-2BD0554CE812}"/>
              </a:ext>
            </a:extLst>
          </p:cNvPr>
          <p:cNvSpPr txBox="1"/>
          <p:nvPr/>
        </p:nvSpPr>
        <p:spPr>
          <a:xfrm>
            <a:off x="2121651" y="4311772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Faculty disclosure information can be found on the app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778FEE-EE81-4FCF-97E0-9B095AAA7302}"/>
              </a:ext>
            </a:extLst>
          </p:cNvPr>
          <p:cNvSpPr txBox="1"/>
          <p:nvPr/>
        </p:nvSpPr>
        <p:spPr>
          <a:xfrm>
            <a:off x="2306798" y="4311772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</a:rPr>
              <a:t>Faculty disclosure information can be found on the app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857" y="1082619"/>
            <a:ext cx="8595360" cy="31671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Coronary de novo lesions: novel SCB with crystalline coating (</a:t>
            </a:r>
            <a:r>
              <a:rPr lang="en-US" sz="1800" dirty="0" err="1"/>
              <a:t>SeQuent</a:t>
            </a:r>
            <a:r>
              <a:rPr lang="en-US" sz="1800" dirty="0"/>
              <a:t> SCB, 4 </a:t>
            </a:r>
            <a:r>
              <a:rPr lang="el-GR" sz="1800" dirty="0"/>
              <a:t>μ</a:t>
            </a:r>
            <a:r>
              <a:rPr lang="en-US" sz="1800" dirty="0"/>
              <a:t>g/mm²) is </a:t>
            </a:r>
            <a:r>
              <a:rPr lang="en-US" sz="1800" b="1" dirty="0">
                <a:solidFill>
                  <a:srgbClr val="00B0F0"/>
                </a:solidFill>
              </a:rPr>
              <a:t>non-inferior</a:t>
            </a:r>
            <a:r>
              <a:rPr lang="en-US" sz="1800" dirty="0"/>
              <a:t> to best-in class PCB (</a:t>
            </a:r>
            <a:r>
              <a:rPr lang="en-US" sz="1800" dirty="0" err="1"/>
              <a:t>SeQuent</a:t>
            </a:r>
            <a:r>
              <a:rPr lang="en-US" sz="1800" dirty="0"/>
              <a:t> Please Neo)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in-segment late lumen loss for SCB 0.10 ± 0.32 mm vs 0.01 ± 0.33 mm for PCB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However, </a:t>
            </a:r>
            <a:r>
              <a:rPr lang="en-US" sz="1800" b="1" dirty="0">
                <a:solidFill>
                  <a:srgbClr val="00B0F0"/>
                </a:solidFill>
              </a:rPr>
              <a:t>late lumen enlargement </a:t>
            </a:r>
            <a:r>
              <a:rPr lang="en-US" sz="1800" dirty="0"/>
              <a:t>is more frequent with PCB (58% of lesions) vs SCB 32% (p=0.019)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Longer follow-up and confirmatory trials is needed.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5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85900" y="203133"/>
            <a:ext cx="6172200" cy="540060"/>
          </a:xfrm>
        </p:spPr>
        <p:txBody>
          <a:bodyPr>
            <a:normAutofit/>
          </a:bodyPr>
          <a:lstStyle/>
          <a:p>
            <a:r>
              <a:rPr lang="en-US" b="1" dirty="0"/>
              <a:t>SCB vs PCB in de novo - Conclusions</a:t>
            </a:r>
            <a:endParaRPr lang="de-DE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51271202-C189-EC4B-B13E-BEC25236B120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C00A89-AE79-49ED-968A-61E387B1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74928"/>
            <a:ext cx="7466275" cy="4548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7ED719-02B0-4036-B860-DF651FF376BD}"/>
              </a:ext>
            </a:extLst>
          </p:cNvPr>
          <p:cNvSpPr txBox="1"/>
          <p:nvPr/>
        </p:nvSpPr>
        <p:spPr>
          <a:xfrm>
            <a:off x="2035534" y="2282024"/>
            <a:ext cx="557386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THANK  YOU: WISH YOU ALL A GREAT MEETING</a:t>
            </a:r>
            <a:endParaRPr lang="en-MY" i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79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534" y="928082"/>
            <a:ext cx="7778931" cy="3167136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ea typeface="+mn-ea"/>
                <a:cs typeface="+mn-cs"/>
              </a:rPr>
              <a:t>ESC guidelines: IA recommendation for paclitaxel coated balloons (PCB) in the treatment of coronary in-stent restenosis (ISR)</a:t>
            </a:r>
          </a:p>
          <a:p>
            <a:pPr algn="just"/>
            <a:r>
              <a:rPr lang="en-US" sz="2000" dirty="0">
                <a:ea typeface="+mn-ea"/>
                <a:cs typeface="+mn-cs"/>
              </a:rPr>
              <a:t>Increasing clinical evidence for PCB in coronary de-novo lesions </a:t>
            </a:r>
          </a:p>
          <a:p>
            <a:pPr algn="just"/>
            <a:r>
              <a:rPr lang="en-US" sz="2000" dirty="0">
                <a:ea typeface="+mn-ea"/>
                <a:cs typeface="+mn-cs"/>
              </a:rPr>
              <a:t>Role of alternative drugs such as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sirolimus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000" dirty="0">
                <a:ea typeface="+mn-ea"/>
                <a:cs typeface="+mn-cs"/>
              </a:rPr>
              <a:t>unclear</a:t>
            </a:r>
          </a:p>
          <a:p>
            <a:pPr algn="just"/>
            <a:r>
              <a:rPr lang="en-US" sz="2000" dirty="0">
                <a:ea typeface="+mn-ea"/>
                <a:cs typeface="+mn-cs"/>
              </a:rPr>
              <a:t>FIM trial in patients with with ISR comparing a novel SCB (</a:t>
            </a:r>
            <a:r>
              <a:rPr lang="en-US" sz="2000" dirty="0" err="1">
                <a:ea typeface="+mn-ea"/>
                <a:cs typeface="+mn-cs"/>
              </a:rPr>
              <a:t>SeQuent</a:t>
            </a:r>
            <a:r>
              <a:rPr lang="en-US" sz="2000" dirty="0">
                <a:ea typeface="+mn-ea"/>
                <a:cs typeface="+mn-cs"/>
              </a:rPr>
              <a:t> SCB, 4 </a:t>
            </a:r>
            <a:r>
              <a:rPr lang="el-GR" sz="2000" dirty="0">
                <a:ea typeface="+mn-ea"/>
                <a:cs typeface="+mn-cs"/>
              </a:rPr>
              <a:t>μ</a:t>
            </a:r>
            <a:r>
              <a:rPr lang="en-US" sz="2000" dirty="0">
                <a:ea typeface="+mn-ea"/>
                <a:cs typeface="+mn-cs"/>
              </a:rPr>
              <a:t>g/mm²) with a PCB (</a:t>
            </a:r>
            <a:r>
              <a:rPr lang="en-US" sz="2000" dirty="0" err="1">
                <a:ea typeface="+mn-ea"/>
                <a:cs typeface="+mn-cs"/>
              </a:rPr>
              <a:t>SeQuent</a:t>
            </a:r>
            <a:r>
              <a:rPr lang="en-US" sz="2000" dirty="0">
                <a:ea typeface="+mn-ea"/>
                <a:cs typeface="+mn-cs"/>
              </a:rPr>
              <a:t> Please Neo, 3 </a:t>
            </a:r>
            <a:r>
              <a:rPr lang="el-GR" sz="2000" dirty="0">
                <a:ea typeface="+mn-ea"/>
                <a:cs typeface="+mn-cs"/>
              </a:rPr>
              <a:t>μ</a:t>
            </a:r>
            <a:r>
              <a:rPr lang="en-US" sz="2000" dirty="0">
                <a:ea typeface="+mn-ea"/>
                <a:cs typeface="+mn-cs"/>
              </a:rPr>
              <a:t>g/mm²) showed similar angiographic outcomes at 6 months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85900" y="203133"/>
            <a:ext cx="6172200" cy="540060"/>
          </a:xfrm>
        </p:spPr>
        <p:txBody>
          <a:bodyPr>
            <a:normAutofit/>
          </a:bodyPr>
          <a:lstStyle/>
          <a:p>
            <a:r>
              <a:rPr lang="en-US" b="1" dirty="0"/>
              <a:t>Background</a:t>
            </a:r>
            <a:endParaRPr lang="de-DE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BB88A304-C677-7540-896B-9A821C704A15}"/>
              </a:ext>
            </a:extLst>
          </p:cNvPr>
          <p:cNvGrpSpPr/>
          <p:nvPr/>
        </p:nvGrpSpPr>
        <p:grpSpPr>
          <a:xfrm>
            <a:off x="2329808" y="988040"/>
            <a:ext cx="4577556" cy="3455721"/>
            <a:chOff x="2356568" y="792893"/>
            <a:chExt cx="4577556" cy="345572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568" y="792893"/>
              <a:ext cx="4577556" cy="345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"/>
            <p:cNvSpPr txBox="1">
              <a:spLocks noChangeArrowheads="1"/>
            </p:cNvSpPr>
            <p:nvPr/>
          </p:nvSpPr>
          <p:spPr bwMode="auto">
            <a:xfrm>
              <a:off x="3070377" y="4033170"/>
              <a:ext cx="23358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800" b="1" dirty="0" err="1">
                  <a:solidFill>
                    <a:schemeClr val="bg1"/>
                  </a:solidFill>
                  <a:latin typeface="+mn-lt"/>
                </a:rPr>
                <a:t>Wessely</a:t>
              </a:r>
              <a:r>
                <a:rPr lang="en-US" sz="800" b="1" dirty="0">
                  <a:solidFill>
                    <a:schemeClr val="bg1"/>
                  </a:solidFill>
                  <a:latin typeface="+mn-lt"/>
                </a:rPr>
                <a:t>, J Am </a:t>
              </a:r>
              <a:r>
                <a:rPr lang="en-US" sz="800" b="1" dirty="0" err="1">
                  <a:solidFill>
                    <a:schemeClr val="bg1"/>
                  </a:solidFill>
                  <a:latin typeface="+mn-lt"/>
                </a:rPr>
                <a:t>Coll</a:t>
              </a:r>
              <a:r>
                <a:rPr lang="en-US" sz="8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800" b="1" dirty="0" err="1">
                  <a:solidFill>
                    <a:schemeClr val="bg1"/>
                  </a:solidFill>
                  <a:latin typeface="+mn-lt"/>
                </a:rPr>
                <a:t>Cardiol</a:t>
              </a:r>
              <a:r>
                <a:rPr lang="en-US" sz="800" b="1" dirty="0">
                  <a:solidFill>
                    <a:schemeClr val="bg1"/>
                  </a:solidFill>
                  <a:latin typeface="+mn-lt"/>
                </a:rPr>
                <a:t> 2006; 47: 708-14</a:t>
              </a:r>
            </a:p>
          </p:txBody>
        </p:sp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85900" y="87474"/>
            <a:ext cx="6172200" cy="540060"/>
          </a:xfrm>
        </p:spPr>
        <p:txBody>
          <a:bodyPr>
            <a:normAutofit/>
          </a:bodyPr>
          <a:lstStyle/>
          <a:p>
            <a:r>
              <a:rPr lang="en-US" b="1" dirty="0"/>
              <a:t>Sirolimus vs Paclitaxel</a:t>
            </a:r>
            <a:endParaRPr lang="de-DE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30FC0439-3C64-7B47-93E2-1D2D8C1A2136}"/>
              </a:ext>
            </a:extLst>
          </p:cNvPr>
          <p:cNvSpPr/>
          <p:nvPr/>
        </p:nvSpPr>
        <p:spPr>
          <a:xfrm>
            <a:off x="256280" y="897523"/>
            <a:ext cx="2235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  <a:latin typeface="+mn-lt"/>
              </a:rPr>
              <a:t>Blockade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cell-cycle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progression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during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mitosis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by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binding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and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stabilizing</a:t>
            </a:r>
            <a:r>
              <a:rPr lang="de-DE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>
                <a:solidFill>
                  <a:schemeClr val="bg1"/>
                </a:solidFill>
                <a:latin typeface="+mn-lt"/>
              </a:rPr>
              <a:t>microtubules</a:t>
            </a:r>
            <a:endParaRPr lang="de-DE" sz="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FC4B447-C5CC-F740-8749-83A76C2E5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8" y="1339653"/>
            <a:ext cx="2168912" cy="582895"/>
          </a:xfrm>
          <a:prstGeom prst="rect">
            <a:avLst/>
          </a:prstGeom>
        </p:spPr>
      </p:pic>
      <p:sp>
        <p:nvSpPr>
          <p:cNvPr id="7" name="ZoneTexte 1">
            <a:extLst>
              <a:ext uri="{FF2B5EF4-FFF2-40B4-BE49-F238E27FC236}">
                <a16:creationId xmlns:a16="http://schemas.microsoft.com/office/drawing/2014/main" xmlns="" id="{235F5338-54CB-FF4D-8D93-FD6E05C5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8" y="1922548"/>
            <a:ext cx="16995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bg1"/>
                </a:solidFill>
                <a:latin typeface="+mn-lt"/>
              </a:rPr>
              <a:t>Snyder, PNAS 2001; 98: 5312-6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xmlns="" id="{3FEB1C08-FFF7-F544-B688-691EBC3F4F50}"/>
              </a:ext>
            </a:extLst>
          </p:cNvPr>
          <p:cNvGrpSpPr/>
          <p:nvPr/>
        </p:nvGrpSpPr>
        <p:grpSpPr>
          <a:xfrm>
            <a:off x="6724723" y="897523"/>
            <a:ext cx="2235820" cy="3304320"/>
            <a:chOff x="6973342" y="1107057"/>
            <a:chExt cx="1816598" cy="26652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xmlns="" id="{4BC289E9-FAA0-3847-8869-8D7D24241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435" y="1543372"/>
              <a:ext cx="1524907" cy="205513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xmlns="" id="{F1C0E2EE-68AC-8A41-9470-8247A5141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73342" y="1107057"/>
              <a:ext cx="1816598" cy="391707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xmlns="" id="{27175DCF-DEEF-7144-B0E2-61EE39A629E8}"/>
                </a:ext>
              </a:extLst>
            </p:cNvPr>
            <p:cNvSpPr/>
            <p:nvPr/>
          </p:nvSpPr>
          <p:spPr>
            <a:xfrm>
              <a:off x="7175298" y="3598502"/>
              <a:ext cx="1507179" cy="17377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800" b="1" dirty="0">
                  <a:solidFill>
                    <a:schemeClr val="bg1"/>
                  </a:solidFill>
                  <a:latin typeface="+mn-lt"/>
                  <a:ea typeface="MS PGothic" pitchFamily="34" charset="-128"/>
                </a:rPr>
                <a:t>N Engl J </a:t>
              </a:r>
              <a:r>
                <a:rPr lang="de-DE" sz="800" b="1" dirty="0" err="1">
                  <a:solidFill>
                    <a:schemeClr val="bg1"/>
                  </a:solidFill>
                  <a:latin typeface="+mn-lt"/>
                  <a:ea typeface="MS PGothic" pitchFamily="34" charset="-128"/>
                </a:rPr>
                <a:t>Med</a:t>
              </a:r>
              <a:r>
                <a:rPr lang="de-DE" sz="800" b="1" dirty="0">
                  <a:solidFill>
                    <a:schemeClr val="bg1"/>
                  </a:solidFill>
                  <a:latin typeface="+mn-lt"/>
                  <a:ea typeface="MS PGothic" pitchFamily="34" charset="-128"/>
                </a:rPr>
                <a:t> 2017; 377:1297-1299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1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43" y="71857"/>
            <a:ext cx="5624713" cy="1176012"/>
          </a:xfrm>
          <a:prstGeom prst="rect">
            <a:avLst/>
          </a:prstGeom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xmlns="" id="{2EC57EF8-E660-D445-9181-2E59796C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961" y="4881236"/>
            <a:ext cx="44540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ro-RO" sz="900" b="1" i="0" dirty="0"/>
              <a:t> Circ </a:t>
            </a:r>
            <a:r>
              <a:rPr lang="ro-RO" sz="900" b="1" i="0" dirty="0" err="1"/>
              <a:t>Cardiovasc</a:t>
            </a:r>
            <a:r>
              <a:rPr lang="ro-RO" sz="900" b="1" i="0" dirty="0"/>
              <a:t> </a:t>
            </a:r>
            <a:r>
              <a:rPr lang="ro-RO" sz="900" b="1" i="0" dirty="0" err="1"/>
              <a:t>Interv</a:t>
            </a:r>
            <a:r>
              <a:rPr lang="ro-RO" sz="900" b="1" i="0" dirty="0"/>
              <a:t>. 2016;9:e003543. DOI: 10.1161/CIRCINTERVENTIONS.115.003543</a:t>
            </a:r>
            <a:endParaRPr lang="en-US" sz="900" b="1" i="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851853" y="1587108"/>
            <a:ext cx="5809129" cy="3035193"/>
            <a:chOff x="386645" y="1797639"/>
            <a:chExt cx="2880088" cy="2680313"/>
          </a:xfrm>
        </p:grpSpPr>
        <p:pic>
          <p:nvPicPr>
            <p:cNvPr id="8" name="Bild 3">
              <a:extLst>
                <a:ext uri="{FF2B5EF4-FFF2-40B4-BE49-F238E27FC236}">
                  <a16:creationId xmlns:a16="http://schemas.microsoft.com/office/drawing/2014/main" xmlns="" id="{2DA01DC4-A282-9A48-BAC0-459DEE753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835"/>
            <a:stretch/>
          </p:blipFill>
          <p:spPr>
            <a:xfrm>
              <a:off x="386645" y="1797639"/>
              <a:ext cx="2880088" cy="2680313"/>
            </a:xfrm>
            <a:prstGeom prst="rect">
              <a:avLst/>
            </a:prstGeom>
          </p:spPr>
        </p:pic>
        <p:pic>
          <p:nvPicPr>
            <p:cNvPr id="9" name="Bild 7">
              <a:extLst>
                <a:ext uri="{FF2B5EF4-FFF2-40B4-BE49-F238E27FC236}">
                  <a16:creationId xmlns:a16="http://schemas.microsoft.com/office/drawing/2014/main" xmlns="" id="{85DD762F-FAA5-EF4D-83BF-974D46EE6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766" y="3333894"/>
              <a:ext cx="1606591" cy="28154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64E741-F38B-4AD5-9561-9C1700DFAD9A}"/>
              </a:ext>
            </a:extLst>
          </p:cNvPr>
          <p:cNvSpPr txBox="1"/>
          <p:nvPr/>
        </p:nvSpPr>
        <p:spPr>
          <a:xfrm>
            <a:off x="1779417" y="1335222"/>
            <a:ext cx="562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>
                <a:solidFill>
                  <a:schemeClr val="bg1"/>
                </a:solidFill>
              </a:rPr>
              <a:t>Table 1. Sirolimus Coatings Studied in the Different Experiments</a:t>
            </a:r>
            <a:endParaRPr lang="en-MY" sz="1400" i="0" dirty="0" err="1">
              <a:solidFill>
                <a:schemeClr val="bg1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6ABE223C-FE36-4338-A2E4-408D3E6577BF}"/>
              </a:ext>
            </a:extLst>
          </p:cNvPr>
          <p:cNvSpPr/>
          <p:nvPr/>
        </p:nvSpPr>
        <p:spPr>
          <a:xfrm rot="5400000">
            <a:off x="4443452" y="604959"/>
            <a:ext cx="602739" cy="555542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89" y="142756"/>
            <a:ext cx="5359139" cy="1034796"/>
          </a:xfrm>
          <a:prstGeom prst="rect">
            <a:avLst/>
          </a:prstGeom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xmlns="" id="{2EC57EF8-E660-D445-9181-2E59796C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960" y="4912668"/>
            <a:ext cx="44540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ro-RO" sz="900" b="1" i="0" dirty="0"/>
              <a:t> Circ </a:t>
            </a:r>
            <a:r>
              <a:rPr lang="ro-RO" sz="900" b="1" i="0" dirty="0" err="1"/>
              <a:t>Cardiovasc</a:t>
            </a:r>
            <a:r>
              <a:rPr lang="ro-RO" sz="900" b="1" i="0" dirty="0"/>
              <a:t> </a:t>
            </a:r>
            <a:r>
              <a:rPr lang="ro-RO" sz="900" b="1" i="0" dirty="0" err="1"/>
              <a:t>Interv</a:t>
            </a:r>
            <a:r>
              <a:rPr lang="ro-RO" sz="900" b="1" i="0" dirty="0"/>
              <a:t>. 2016;9:e003543. DOI: 10.1161/CIRCINTERVENTIONS.115.003543</a:t>
            </a:r>
            <a:endParaRPr lang="en-US" sz="900" b="1" i="0" dirty="0"/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xmlns="" id="{B2284769-33E7-48F8-AE52-B8C07B7FA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589" y="1279537"/>
            <a:ext cx="5359139" cy="3541419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463BC899-CFA8-4D80-8751-DE17AF481580}"/>
              </a:ext>
            </a:extLst>
          </p:cNvPr>
          <p:cNvSpPr/>
          <p:nvPr/>
        </p:nvSpPr>
        <p:spPr>
          <a:xfrm>
            <a:off x="5663206" y="1779801"/>
            <a:ext cx="714542" cy="285436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0D8E60CF-1113-4625-B3F5-0CCD9E6EBCA0}"/>
              </a:ext>
            </a:extLst>
          </p:cNvPr>
          <p:cNvSpPr/>
          <p:nvPr/>
        </p:nvSpPr>
        <p:spPr>
          <a:xfrm>
            <a:off x="5663207" y="3094958"/>
            <a:ext cx="714542" cy="190500"/>
          </a:xfrm>
          <a:prstGeom prst="round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2F6C246B-BA6B-4805-92FA-928A64B11C57}"/>
              </a:ext>
            </a:extLst>
          </p:cNvPr>
          <p:cNvSpPr/>
          <p:nvPr/>
        </p:nvSpPr>
        <p:spPr>
          <a:xfrm>
            <a:off x="5670550" y="3426564"/>
            <a:ext cx="714543" cy="190500"/>
          </a:xfrm>
          <a:prstGeom prst="round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D5DA526-6E60-954C-9B3D-AC6A059AEB26}"/>
              </a:ext>
            </a:extLst>
          </p:cNvPr>
          <p:cNvSpPr txBox="1"/>
          <p:nvPr/>
        </p:nvSpPr>
        <p:spPr>
          <a:xfrm>
            <a:off x="5958543" y="4882250"/>
            <a:ext cx="31391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b="1" i="0" dirty="0">
                <a:solidFill>
                  <a:schemeClr val="tx1"/>
                </a:solidFill>
              </a:rPr>
              <a:t>JACC </a:t>
            </a:r>
            <a:r>
              <a:rPr lang="de-DE" sz="900" b="1" i="0" dirty="0" err="1">
                <a:solidFill>
                  <a:schemeClr val="tx1"/>
                </a:solidFill>
              </a:rPr>
              <a:t>Cardiovasc</a:t>
            </a:r>
            <a:r>
              <a:rPr lang="de-DE" sz="900" b="1" i="0" dirty="0">
                <a:solidFill>
                  <a:schemeClr val="tx1"/>
                </a:solidFill>
              </a:rPr>
              <a:t> </a:t>
            </a:r>
            <a:r>
              <a:rPr lang="de-DE" sz="900" b="1" i="0" dirty="0" err="1">
                <a:solidFill>
                  <a:schemeClr val="tx1"/>
                </a:solidFill>
              </a:rPr>
              <a:t>Interv</a:t>
            </a:r>
            <a:r>
              <a:rPr lang="de-DE" sz="900" b="1" i="0" dirty="0">
                <a:solidFill>
                  <a:schemeClr val="tx1"/>
                </a:solidFill>
              </a:rPr>
              <a:t>. 2019; 12: 558-566</a:t>
            </a:r>
            <a:endParaRPr lang="en-US" sz="900" b="1" i="0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9DEE4AC-C1A5-FF44-901B-9CC5B462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268" y="34116"/>
            <a:ext cx="5141893" cy="10535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3C0E40F-DD2A-6842-BA08-D4D33954B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91" y="1184874"/>
            <a:ext cx="5074666" cy="3660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D3D53F-517E-43C0-AAB2-F57119BAFC01}"/>
              </a:ext>
            </a:extLst>
          </p:cNvPr>
          <p:cNvSpPr txBox="1"/>
          <p:nvPr/>
        </p:nvSpPr>
        <p:spPr>
          <a:xfrm>
            <a:off x="3299449" y="2780480"/>
            <a:ext cx="1126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</a:rPr>
              <a:t>SCB PRE PCI</a:t>
            </a:r>
            <a:endParaRPr lang="en-MY" sz="800" i="0" dirty="0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1B59A6-509C-4C9E-88EB-854BECA885C4}"/>
              </a:ext>
            </a:extLst>
          </p:cNvPr>
          <p:cNvSpPr txBox="1"/>
          <p:nvPr/>
        </p:nvSpPr>
        <p:spPr>
          <a:xfrm>
            <a:off x="5146077" y="2680358"/>
            <a:ext cx="1126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</a:rPr>
              <a:t>PCB PRE PCI</a:t>
            </a:r>
            <a:endParaRPr lang="en-MY" sz="800" i="0" dirty="0" err="1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378CD9A9-0894-48F0-9B4C-D3C915651F3D}"/>
              </a:ext>
            </a:extLst>
          </p:cNvPr>
          <p:cNvSpPr/>
          <p:nvPr/>
        </p:nvSpPr>
        <p:spPr bwMode="auto">
          <a:xfrm rot="10800000">
            <a:off x="4931011" y="2661813"/>
            <a:ext cx="273061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5A9A650E-35E4-469B-A299-1A789319025E}"/>
              </a:ext>
            </a:extLst>
          </p:cNvPr>
          <p:cNvSpPr/>
          <p:nvPr/>
        </p:nvSpPr>
        <p:spPr bwMode="auto">
          <a:xfrm>
            <a:off x="4126324" y="2788080"/>
            <a:ext cx="273061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E49261-6A8F-45F5-8269-B6FB4DF1BC86}"/>
              </a:ext>
            </a:extLst>
          </p:cNvPr>
          <p:cNvSpPr txBox="1"/>
          <p:nvPr/>
        </p:nvSpPr>
        <p:spPr>
          <a:xfrm>
            <a:off x="3445714" y="2005096"/>
            <a:ext cx="1057399" cy="215444"/>
          </a:xfrm>
          <a:prstGeom prst="rect">
            <a:avLst/>
          </a:prstGeom>
          <a:solidFill>
            <a:srgbClr val="EDF3FB"/>
          </a:solidFill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</a:rPr>
              <a:t>SCB Follow-Up</a:t>
            </a:r>
            <a:endParaRPr lang="en-MY" sz="800" i="0" dirty="0" err="1">
              <a:solidFill>
                <a:schemeClr val="bg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D8942048-DCF3-4D76-9967-443BAFA4637A}"/>
              </a:ext>
            </a:extLst>
          </p:cNvPr>
          <p:cNvSpPr/>
          <p:nvPr/>
        </p:nvSpPr>
        <p:spPr bwMode="auto">
          <a:xfrm rot="10800000">
            <a:off x="3186581" y="2028182"/>
            <a:ext cx="273061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626A1-A127-4288-8AE2-587D959D0B18}"/>
              </a:ext>
            </a:extLst>
          </p:cNvPr>
          <p:cNvSpPr txBox="1"/>
          <p:nvPr/>
        </p:nvSpPr>
        <p:spPr>
          <a:xfrm>
            <a:off x="2664104" y="2553073"/>
            <a:ext cx="1044952" cy="215444"/>
          </a:xfrm>
          <a:prstGeom prst="rect">
            <a:avLst/>
          </a:prstGeom>
          <a:solidFill>
            <a:srgbClr val="EDF3FB"/>
          </a:solidFill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bg1"/>
                </a:solidFill>
              </a:rPr>
              <a:t>PCB Follow-Up</a:t>
            </a:r>
            <a:endParaRPr lang="en-MY" sz="800" i="0" dirty="0" err="1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29C1C1A1-1021-4E1C-8CAE-D9CAC77B2A3C}"/>
              </a:ext>
            </a:extLst>
          </p:cNvPr>
          <p:cNvSpPr/>
          <p:nvPr/>
        </p:nvSpPr>
        <p:spPr bwMode="auto">
          <a:xfrm rot="10800000">
            <a:off x="2430961" y="2539883"/>
            <a:ext cx="273061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42FE7C-0326-4609-87A9-281239AE5772}"/>
              </a:ext>
            </a:extLst>
          </p:cNvPr>
          <p:cNvSpPr txBox="1"/>
          <p:nvPr/>
        </p:nvSpPr>
        <p:spPr>
          <a:xfrm>
            <a:off x="3074248" y="1779895"/>
            <a:ext cx="273062" cy="171869"/>
          </a:xfrm>
          <a:prstGeom prst="rect">
            <a:avLst/>
          </a:prstGeom>
          <a:solidFill>
            <a:srgbClr val="EDF3FB"/>
          </a:solidFill>
        </p:spPr>
        <p:txBody>
          <a:bodyPr wrap="square" rtlCol="0">
            <a:spAutoFit/>
          </a:bodyPr>
          <a:lstStyle/>
          <a:p>
            <a:endParaRPr lang="en-MY" sz="800" i="0" dirty="0" err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03FACB-150F-4E44-B403-7ED35E3B21F2}"/>
              </a:ext>
            </a:extLst>
          </p:cNvPr>
          <p:cNvSpPr txBox="1"/>
          <p:nvPr/>
        </p:nvSpPr>
        <p:spPr>
          <a:xfrm>
            <a:off x="1482240" y="1713237"/>
            <a:ext cx="67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bg1"/>
                </a:solidFill>
              </a:rPr>
              <a:t>PCB POST PCI</a:t>
            </a:r>
            <a:endParaRPr lang="en-MY" sz="700" i="0" dirty="0" err="1">
              <a:solidFill>
                <a:schemeClr val="bg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7BA9E6A5-9693-4B00-BDC4-EFB434D40C62}"/>
              </a:ext>
            </a:extLst>
          </p:cNvPr>
          <p:cNvSpPr/>
          <p:nvPr/>
        </p:nvSpPr>
        <p:spPr bwMode="auto">
          <a:xfrm rot="10800000">
            <a:off x="2452778" y="1681805"/>
            <a:ext cx="273061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4591E08E-A153-47AD-82EF-864C089F91B6}"/>
              </a:ext>
            </a:extLst>
          </p:cNvPr>
          <p:cNvSpPr/>
          <p:nvPr/>
        </p:nvSpPr>
        <p:spPr bwMode="auto">
          <a:xfrm>
            <a:off x="2082791" y="1697848"/>
            <a:ext cx="273061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E9CD7C-EA61-4931-9647-C87E3640034E}"/>
              </a:ext>
            </a:extLst>
          </p:cNvPr>
          <p:cNvSpPr txBox="1"/>
          <p:nvPr/>
        </p:nvSpPr>
        <p:spPr>
          <a:xfrm>
            <a:off x="2907572" y="1648967"/>
            <a:ext cx="415539" cy="106688"/>
          </a:xfrm>
          <a:prstGeom prst="rect">
            <a:avLst/>
          </a:prstGeom>
          <a:solidFill>
            <a:srgbClr val="EDF3FB"/>
          </a:solidFill>
        </p:spPr>
        <p:txBody>
          <a:bodyPr wrap="square" rtlCol="0">
            <a:spAutoFit/>
          </a:bodyPr>
          <a:lstStyle/>
          <a:p>
            <a:endParaRPr lang="en-MY" i="0" dirty="0" err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0C7212-A682-4437-8119-32E2FC2D2BD9}"/>
              </a:ext>
            </a:extLst>
          </p:cNvPr>
          <p:cNvSpPr txBox="1"/>
          <p:nvPr/>
        </p:nvSpPr>
        <p:spPr>
          <a:xfrm>
            <a:off x="2673491" y="1626072"/>
            <a:ext cx="459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bg1"/>
                </a:solidFill>
              </a:rPr>
              <a:t>SCB POST PCI</a:t>
            </a:r>
            <a:endParaRPr lang="en-MY" sz="700" i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79C1C-7662-4D13-8D97-CACE39E3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373711"/>
            <a:ext cx="7769225" cy="735952"/>
          </a:xfrm>
        </p:spPr>
        <p:txBody>
          <a:bodyPr/>
          <a:lstStyle/>
          <a:p>
            <a:r>
              <a:rPr lang="en-US" dirty="0"/>
              <a:t>Study Objective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891E3-48D0-4568-A2F5-26518FA5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aim of this randomized controlled </a:t>
            </a:r>
            <a:r>
              <a:rPr lang="en-US" sz="2400" dirty="0" err="1"/>
              <a:t>multicentre</a:t>
            </a:r>
            <a:r>
              <a:rPr lang="en-US" sz="2400" dirty="0"/>
              <a:t> clinical trial was to investigate the </a:t>
            </a:r>
            <a:r>
              <a:rPr lang="en-US" sz="2400" dirty="0" err="1"/>
              <a:t>SeQuent</a:t>
            </a:r>
            <a:r>
              <a:rPr lang="en-US" sz="2400" dirty="0"/>
              <a:t> SCB using a crystalline sirolimus coating with a dose of </a:t>
            </a:r>
            <a:r>
              <a:rPr lang="en-US" sz="2400" dirty="0">
                <a:ea typeface="+mn-ea"/>
                <a:cs typeface="+mn-cs"/>
              </a:rPr>
              <a:t>4 </a:t>
            </a:r>
            <a:r>
              <a:rPr lang="el-GR" sz="2400" dirty="0">
                <a:ea typeface="+mn-ea"/>
                <a:cs typeface="+mn-cs"/>
              </a:rPr>
              <a:t>μ</a:t>
            </a:r>
            <a:r>
              <a:rPr lang="en-US" sz="2400" dirty="0">
                <a:ea typeface="+mn-ea"/>
                <a:cs typeface="+mn-cs"/>
              </a:rPr>
              <a:t>g/mm² c</a:t>
            </a:r>
            <a:r>
              <a:rPr lang="en-US" sz="2400" dirty="0"/>
              <a:t>ompared to the clinically proven </a:t>
            </a:r>
            <a:r>
              <a:rPr lang="en-US" sz="2400" dirty="0" err="1"/>
              <a:t>SeQuent</a:t>
            </a:r>
            <a:r>
              <a:rPr lang="en-US" sz="2400" dirty="0"/>
              <a:t> Please in the treatment of coronary de-novo lesions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19905896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71577" y="735242"/>
            <a:ext cx="82008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/>
              <a:buChar char="•"/>
            </a:pPr>
            <a:r>
              <a:rPr lang="de-CH" b="0" i="0" dirty="0">
                <a:solidFill>
                  <a:schemeClr val="bg1"/>
                </a:solidFill>
                <a:latin typeface="+mn-lt"/>
              </a:rPr>
              <a:t>Multicenter, </a:t>
            </a:r>
            <a:r>
              <a:rPr lang="de-CH" b="0" i="0" dirty="0" err="1">
                <a:solidFill>
                  <a:schemeClr val="bg1"/>
                </a:solidFill>
                <a:latin typeface="+mn-lt"/>
              </a:rPr>
              <a:t>randomized</a:t>
            </a:r>
            <a:r>
              <a:rPr lang="de-CH" b="0" i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de-CH" b="0" i="0" dirty="0" err="1">
                <a:solidFill>
                  <a:schemeClr val="bg1"/>
                </a:solidFill>
                <a:latin typeface="+mn-lt"/>
              </a:rPr>
              <a:t>controlled</a:t>
            </a:r>
            <a:r>
              <a:rPr lang="de-CH" b="0" i="0" dirty="0">
                <a:solidFill>
                  <a:schemeClr val="bg1"/>
                </a:solidFill>
                <a:latin typeface="+mn-lt"/>
              </a:rPr>
              <a:t>, non-</a:t>
            </a:r>
            <a:r>
              <a:rPr lang="de-CH" b="0" i="0" dirty="0" err="1">
                <a:solidFill>
                  <a:schemeClr val="bg1"/>
                </a:solidFill>
                <a:latin typeface="+mn-lt"/>
              </a:rPr>
              <a:t>inferiority</a:t>
            </a:r>
            <a:r>
              <a:rPr lang="de-CH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b="0" i="0" dirty="0" err="1">
                <a:solidFill>
                  <a:schemeClr val="bg1"/>
                </a:solidFill>
                <a:latin typeface="+mn-lt"/>
              </a:rPr>
              <a:t>trial</a:t>
            </a:r>
            <a:r>
              <a:rPr lang="de-CH" b="0" i="0" dirty="0">
                <a:solidFill>
                  <a:schemeClr val="bg1"/>
                </a:solidFill>
                <a:latin typeface="+mn-lt"/>
              </a:rPr>
              <a:t> (6 </a:t>
            </a:r>
            <a:r>
              <a:rPr lang="de-CH" b="0" i="0" dirty="0" err="1">
                <a:solidFill>
                  <a:schemeClr val="bg1"/>
                </a:solidFill>
                <a:latin typeface="+mn-lt"/>
              </a:rPr>
              <a:t>centers</a:t>
            </a:r>
            <a:r>
              <a:rPr lang="de-CH" b="0" i="0" dirty="0">
                <a:solidFill>
                  <a:schemeClr val="bg1"/>
                </a:solidFill>
                <a:latin typeface="+mn-lt"/>
              </a:rPr>
              <a:t> in Malaysia)</a:t>
            </a:r>
          </a:p>
          <a:p>
            <a:pPr marL="285750" indent="-285750" algn="just">
              <a:spcAft>
                <a:spcPts val="1200"/>
              </a:spcAft>
              <a:buFont typeface="Arial"/>
              <a:buChar char="•"/>
            </a:pPr>
            <a:r>
              <a:rPr lang="en-US" b="0" i="0" dirty="0">
                <a:solidFill>
                  <a:schemeClr val="bg1"/>
                </a:solidFill>
                <a:latin typeface="+mn-lt"/>
              </a:rPr>
              <a:t>Patients undergoing PCI in native coronary arteries with DCB only strategy</a:t>
            </a:r>
          </a:p>
          <a:p>
            <a:pPr marL="285750" indent="-285750" algn="just">
              <a:spcAft>
                <a:spcPts val="1200"/>
              </a:spcAft>
              <a:buFont typeface="Arial"/>
              <a:buChar char="•"/>
            </a:pPr>
            <a:r>
              <a:rPr lang="en-US" b="0" i="0" dirty="0">
                <a:solidFill>
                  <a:schemeClr val="bg1"/>
                </a:solidFill>
                <a:latin typeface="+mn-lt"/>
              </a:rPr>
              <a:t>Randomization after lesion preparation </a:t>
            </a:r>
          </a:p>
          <a:p>
            <a:pPr marL="285750" indent="-285750" algn="just">
              <a:spcAft>
                <a:spcPts val="1200"/>
              </a:spcAft>
              <a:buFont typeface="Arial"/>
              <a:buChar char="•"/>
            </a:pPr>
            <a:r>
              <a:rPr lang="en-US" b="0" i="0" dirty="0">
                <a:solidFill>
                  <a:schemeClr val="bg1"/>
                </a:solidFill>
                <a:latin typeface="+mn-lt"/>
              </a:rPr>
              <a:t>Comparison of </a:t>
            </a:r>
            <a:r>
              <a:rPr lang="en-US" b="0" i="0" dirty="0" err="1">
                <a:solidFill>
                  <a:schemeClr val="bg1"/>
                </a:solidFill>
                <a:latin typeface="+mn-lt"/>
              </a:rPr>
              <a:t>SeQuent</a:t>
            </a:r>
            <a:r>
              <a:rPr lang="en-US" b="0" i="0" dirty="0">
                <a:solidFill>
                  <a:schemeClr val="bg1"/>
                </a:solidFill>
                <a:latin typeface="+mn-lt"/>
              </a:rPr>
              <a:t> SCB (</a:t>
            </a:r>
            <a:r>
              <a:rPr lang="en-US" b="0" i="0" dirty="0" err="1">
                <a:solidFill>
                  <a:schemeClr val="bg1"/>
                </a:solidFill>
                <a:latin typeface="+mn-lt"/>
              </a:rPr>
              <a:t>sirolimus</a:t>
            </a:r>
            <a:r>
              <a:rPr lang="en-US" b="0" i="0" dirty="0">
                <a:solidFill>
                  <a:schemeClr val="bg1"/>
                </a:solidFill>
                <a:latin typeface="+mn-lt"/>
              </a:rPr>
              <a:t> 4 </a:t>
            </a:r>
            <a:r>
              <a:rPr lang="en-US" b="0" i="0" dirty="0" err="1">
                <a:solidFill>
                  <a:schemeClr val="bg1"/>
                </a:solidFill>
                <a:latin typeface="+mn-lt"/>
              </a:rPr>
              <a:t>μg</a:t>
            </a:r>
            <a:r>
              <a:rPr lang="en-US" b="0" i="0" dirty="0">
                <a:solidFill>
                  <a:schemeClr val="bg1"/>
                </a:solidFill>
                <a:latin typeface="+mn-lt"/>
              </a:rPr>
              <a:t>/mm²) with </a:t>
            </a:r>
            <a:r>
              <a:rPr lang="en-US" b="0" i="0" dirty="0" err="1">
                <a:solidFill>
                  <a:schemeClr val="bg1"/>
                </a:solidFill>
                <a:latin typeface="+mn-lt"/>
              </a:rPr>
              <a:t>SeQuent</a:t>
            </a:r>
            <a:r>
              <a:rPr lang="en-US" b="0" i="0" dirty="0">
                <a:solidFill>
                  <a:schemeClr val="bg1"/>
                </a:solidFill>
                <a:latin typeface="+mn-lt"/>
              </a:rPr>
              <a:t> Please Neo (paclitaxel 3 </a:t>
            </a:r>
            <a:r>
              <a:rPr lang="en-US" b="0" i="0" dirty="0" err="1">
                <a:solidFill>
                  <a:schemeClr val="bg1"/>
                </a:solidFill>
                <a:latin typeface="+mn-lt"/>
              </a:rPr>
              <a:t>μg</a:t>
            </a:r>
            <a:r>
              <a:rPr lang="en-US" b="0" i="0" dirty="0">
                <a:solidFill>
                  <a:schemeClr val="bg1"/>
                </a:solidFill>
                <a:latin typeface="+mn-lt"/>
              </a:rPr>
              <a:t>/mm²) </a:t>
            </a:r>
            <a:endParaRPr lang="de-DE" b="0" i="0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spcAft>
                <a:spcPts val="1200"/>
              </a:spcAft>
              <a:buFont typeface="Arial"/>
              <a:buChar char="•"/>
            </a:pPr>
            <a:r>
              <a:rPr lang="de-CH" i="0" dirty="0">
                <a:solidFill>
                  <a:srgbClr val="0070C0"/>
                </a:solidFill>
                <a:latin typeface="+mn-lt"/>
              </a:rPr>
              <a:t>Primary </a:t>
            </a:r>
            <a:r>
              <a:rPr lang="de-CH" i="0" dirty="0" err="1">
                <a:solidFill>
                  <a:srgbClr val="0070C0"/>
                </a:solidFill>
                <a:latin typeface="+mn-lt"/>
              </a:rPr>
              <a:t>Endpoint</a:t>
            </a:r>
            <a:r>
              <a:rPr lang="de-CH" b="0" i="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b="0" i="0" dirty="0">
                <a:solidFill>
                  <a:schemeClr val="bg1"/>
                </a:solidFill>
                <a:latin typeface="+mn-lt"/>
              </a:rPr>
              <a:t>Non-inferiority for angiographic late lumen loss </a:t>
            </a:r>
            <a:r>
              <a:rPr lang="de-CH" b="0" i="0" dirty="0">
                <a:solidFill>
                  <a:schemeClr val="bg1"/>
                </a:solidFill>
                <a:latin typeface="+mn-lt"/>
              </a:rPr>
              <a:t>@ 6 </a:t>
            </a:r>
            <a:r>
              <a:rPr lang="de-CH" b="0" i="0" dirty="0" err="1">
                <a:solidFill>
                  <a:schemeClr val="bg1"/>
                </a:solidFill>
                <a:latin typeface="+mn-lt"/>
              </a:rPr>
              <a:t>months</a:t>
            </a:r>
            <a:endParaRPr lang="de-CH" b="0" i="0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spcAft>
                <a:spcPts val="1200"/>
              </a:spcAft>
              <a:buFont typeface="Arial"/>
              <a:buChar char="•"/>
            </a:pPr>
            <a:r>
              <a:rPr lang="en-US" b="0" i="0" dirty="0">
                <a:solidFill>
                  <a:schemeClr val="bg1"/>
                </a:solidFill>
                <a:latin typeface="+mn-lt"/>
              </a:rPr>
              <a:t>Non-inferiority margin of δ = 0.35 mm to test the difference in SCB and PCB</a:t>
            </a:r>
          </a:p>
          <a:p>
            <a:pPr marL="285750" indent="-285750" algn="just">
              <a:spcAft>
                <a:spcPts val="1200"/>
              </a:spcAft>
              <a:buFont typeface="Arial"/>
              <a:buChar char="•"/>
            </a:pPr>
            <a:r>
              <a:rPr lang="en-US" b="0" i="0" dirty="0">
                <a:solidFill>
                  <a:schemeClr val="bg1"/>
                </a:solidFill>
                <a:latin typeface="+mn-lt"/>
              </a:rPr>
              <a:t>Sample size calculation: 2 x 35 patients</a:t>
            </a:r>
            <a:endParaRPr lang="de-DE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485900" y="195182"/>
            <a:ext cx="617220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500" i="0" kern="0" dirty="0"/>
              <a:t>Study Design</a:t>
            </a:r>
            <a:endParaRPr lang="de-DE" sz="2500" i="0" kern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BAFA2BD4-B40E-874A-976C-8FAF67B2A0D4}"/>
              </a:ext>
            </a:extLst>
          </p:cNvPr>
          <p:cNvSpPr/>
          <p:nvPr/>
        </p:nvSpPr>
        <p:spPr>
          <a:xfrm>
            <a:off x="2619104" y="4817256"/>
            <a:ext cx="6524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A Randomized Trial of Sirolimus-coated Versus Paclitaxel-coated Balloons in De Novo Coronary Lesions 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01411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3160</Words>
  <Application>Microsoft Macintosh PowerPoint</Application>
  <PresentationFormat>On-screen Show (16:9)</PresentationFormat>
  <Paragraphs>439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Helvetica</vt:lpstr>
      <vt:lpstr>Helvetica Bold</vt:lpstr>
      <vt:lpstr>MS PGothic</vt:lpstr>
      <vt:lpstr>Times New Roman</vt:lpstr>
      <vt:lpstr>Arial</vt:lpstr>
      <vt:lpstr>Calibri</vt:lpstr>
      <vt:lpstr>Wingdings 2</vt:lpstr>
      <vt:lpstr>ヒラギノ角ゴ Pro W3</vt:lpstr>
      <vt:lpstr>CRF_2006_background</vt:lpstr>
      <vt:lpstr>A Randomized Trial of Sirolimus-coated Versus Paclitaxel-coated Balloons in  De Novo Coronary Lesions </vt:lpstr>
      <vt:lpstr>PowerPoint Presentation</vt:lpstr>
      <vt:lpstr>Background</vt:lpstr>
      <vt:lpstr>Sirolimus vs Paclitaxel</vt:lpstr>
      <vt:lpstr>PowerPoint Presentation</vt:lpstr>
      <vt:lpstr>PowerPoint Presentation</vt:lpstr>
      <vt:lpstr>PowerPoint Presentation</vt:lpstr>
      <vt:lpstr>Study Objective</vt:lpstr>
      <vt:lpstr>PowerPoint Presentation</vt:lpstr>
      <vt:lpstr>Major In/Exclusion Criteria</vt:lpstr>
      <vt:lpstr>Study Flow Chart</vt:lpstr>
      <vt:lpstr>Study Organization</vt:lpstr>
      <vt:lpstr>Baseline patients characteritics</vt:lpstr>
      <vt:lpstr>Procedural Data</vt:lpstr>
      <vt:lpstr>Quantitative Coronary Angiography</vt:lpstr>
      <vt:lpstr>Primary Endpoint  (Non-Inferiority Late Lumen Loss @ 6 months) </vt:lpstr>
      <vt:lpstr>Late Lumen Loss</vt:lpstr>
      <vt:lpstr>Minimal lumen diameter distribution in-segment</vt:lpstr>
      <vt:lpstr>Clinical Outcome</vt:lpstr>
      <vt:lpstr>SCB vs PCB in de novo - Conclusions</vt:lpstr>
      <vt:lpstr>PowerPoint Presentation</vt:lpstr>
    </vt:vector>
  </TitlesOfParts>
  <Company>CRF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Ron Waksman</cp:lastModifiedBy>
  <cp:revision>324</cp:revision>
  <dcterms:created xsi:type="dcterms:W3CDTF">2015-03-17T14:58:49Z</dcterms:created>
  <dcterms:modified xsi:type="dcterms:W3CDTF">2021-11-07T10:03:03Z</dcterms:modified>
</cp:coreProperties>
</file>