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6584" y="1778889"/>
            <a:ext cx="7510830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6958" y="4616018"/>
            <a:ext cx="5990082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5355" y="1913890"/>
            <a:ext cx="3999865" cy="427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5858" y="1913890"/>
            <a:ext cx="4076700" cy="392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41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875" y="271983"/>
            <a:ext cx="8080248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4711"/>
            <a:ext cx="8072119" cy="3807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29040" y="6595214"/>
            <a:ext cx="248920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1-Year </a:t>
            </a:r>
            <a:r>
              <a:rPr dirty="0" spc="-5"/>
              <a:t>Outcomes Following </a:t>
            </a:r>
            <a:r>
              <a:rPr dirty="0"/>
              <a:t>Real-  </a:t>
            </a:r>
            <a:r>
              <a:rPr dirty="0" spc="-5"/>
              <a:t>world </a:t>
            </a:r>
            <a:r>
              <a:rPr dirty="0" spc="-20"/>
              <a:t>Transcatheter </a:t>
            </a:r>
            <a:r>
              <a:rPr dirty="0"/>
              <a:t>Aortic </a:t>
            </a:r>
            <a:r>
              <a:rPr dirty="0" spc="-45"/>
              <a:t>Valve  </a:t>
            </a:r>
            <a:r>
              <a:rPr dirty="0" spc="-5"/>
              <a:t>Implantation with a </a:t>
            </a:r>
            <a:r>
              <a:rPr dirty="0"/>
              <a:t>Self-  </a:t>
            </a:r>
            <a:r>
              <a:rPr dirty="0" spc="-5"/>
              <a:t>Expanding Repositionable </a:t>
            </a:r>
            <a:r>
              <a:rPr dirty="0" spc="-35"/>
              <a:t>Valve:  </a:t>
            </a:r>
            <a:r>
              <a:rPr dirty="0"/>
              <a:t>Results </a:t>
            </a:r>
            <a:r>
              <a:rPr dirty="0" spc="-5"/>
              <a:t>from </a:t>
            </a:r>
            <a:r>
              <a:rPr dirty="0"/>
              <a:t>the </a:t>
            </a:r>
            <a:r>
              <a:rPr dirty="0" spc="-40"/>
              <a:t>FORWARD</a:t>
            </a:r>
            <a:r>
              <a:rPr dirty="0" spc="-80"/>
              <a:t> </a:t>
            </a:r>
            <a:r>
              <a:rPr dirty="0"/>
              <a:t>Study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3335" marR="5080" indent="12192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Eberhard </a:t>
            </a:r>
            <a:r>
              <a:rPr dirty="0"/>
              <a:t>Grube, </a:t>
            </a:r>
            <a:r>
              <a:rPr dirty="0" spc="-75"/>
              <a:t>MD, FACC,  </a:t>
            </a:r>
            <a:r>
              <a:rPr dirty="0" spc="-15"/>
              <a:t>FSCAI </a:t>
            </a:r>
            <a:r>
              <a:rPr dirty="0"/>
              <a:t>for the </a:t>
            </a:r>
            <a:r>
              <a:rPr dirty="0" spc="-20"/>
              <a:t>FORWARD</a:t>
            </a:r>
            <a:r>
              <a:rPr dirty="0" spc="-70"/>
              <a:t> </a:t>
            </a:r>
            <a:r>
              <a:rPr dirty="0" spc="-20"/>
              <a:t>Study  </a:t>
            </a:r>
            <a:r>
              <a:rPr dirty="0" spc="-5"/>
              <a:t>Investigators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389" y="271983"/>
            <a:ext cx="65081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5195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Evolut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7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Hemodynamics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700" spc="-10" b="1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for all</a:t>
            </a:r>
            <a:r>
              <a:rPr dirty="0" sz="27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601" y="2035632"/>
            <a:ext cx="281305" cy="269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Effective orifice area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(cm</a:t>
            </a:r>
            <a:r>
              <a:rPr dirty="0" baseline="25462" sz="1800" spc="-7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6116" y="2050160"/>
            <a:ext cx="281305" cy="277622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Mean </a:t>
            </a:r>
            <a:r>
              <a:rPr dirty="0" sz="1800" spc="-70">
                <a:latin typeface="Arial"/>
                <a:cs typeface="Arial"/>
              </a:rPr>
              <a:t>AV </a:t>
            </a:r>
            <a:r>
              <a:rPr dirty="0" sz="1800" spc="-5">
                <a:latin typeface="Arial"/>
                <a:cs typeface="Arial"/>
              </a:rPr>
              <a:t>gradient </a:t>
            </a:r>
            <a:r>
              <a:rPr dirty="0" sz="1800">
                <a:latin typeface="Arial"/>
                <a:cs typeface="Arial"/>
              </a:rPr>
              <a:t>(mm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Hg)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541" y="5758584"/>
          <a:ext cx="6938009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1433830"/>
                <a:gridCol w="2029460"/>
                <a:gridCol w="1286510"/>
              </a:tblGrid>
              <a:tr h="28067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Gradient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1764"/>
                        </a:lnSpc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915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13435">
                        <a:lnSpc>
                          <a:spcPts val="1764"/>
                        </a:lnSpc>
                      </a:pPr>
                      <a:r>
                        <a:rPr dirty="0" sz="160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868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764"/>
                        </a:lnSpc>
                      </a:pPr>
                      <a:r>
                        <a:rPr dirty="0" sz="160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635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80670">
                <a:tc>
                  <a:txBody>
                    <a:bodyPr/>
                    <a:lstStyle/>
                    <a:p>
                      <a:pPr marL="12700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Effective orifice</a:t>
                      </a:r>
                      <a:r>
                        <a:rPr dirty="0" sz="1600" spc="-3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631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813435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541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454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20040" y="1152144"/>
            <a:ext cx="8503920" cy="5705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08885" y="6529220"/>
            <a:ext cx="4124325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5">
                <a:latin typeface="Arial"/>
                <a:cs typeface="Arial"/>
              </a:rPr>
              <a:t>Per independent core laboratory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assessment.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6289" y="271983"/>
            <a:ext cx="65462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33295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Evolut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7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Hemodynamics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700" spc="-10" b="1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paired</a:t>
            </a:r>
            <a:r>
              <a:rPr dirty="0" sz="27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7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541" y="5758584"/>
          <a:ext cx="6938009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1433830"/>
                <a:gridCol w="2029460"/>
                <a:gridCol w="1286510"/>
              </a:tblGrid>
              <a:tr h="28067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Gradient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1764"/>
                        </a:lnSpc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521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13435">
                        <a:lnSpc>
                          <a:spcPts val="1764"/>
                        </a:lnSpc>
                      </a:pPr>
                      <a:r>
                        <a:rPr dirty="0" sz="160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521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764"/>
                        </a:lnSpc>
                      </a:pPr>
                      <a:r>
                        <a:rPr dirty="0" sz="160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521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80670">
                <a:tc>
                  <a:txBody>
                    <a:bodyPr/>
                    <a:lstStyle/>
                    <a:p>
                      <a:pPr marL="12700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Effective orifice</a:t>
                      </a:r>
                      <a:r>
                        <a:rPr dirty="0" sz="1600" spc="-3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813435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98704" y="1152144"/>
            <a:ext cx="8546592" cy="5705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08885" y="6529220"/>
            <a:ext cx="4124325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5">
                <a:latin typeface="Arial"/>
                <a:cs typeface="Arial"/>
              </a:rPr>
              <a:t>Per independent core laboratory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assessment.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534" y="66243"/>
            <a:ext cx="534797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Evolut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7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700">
              <a:latin typeface="Arial"/>
              <a:cs typeface="Arial"/>
            </a:endParaRPr>
          </a:p>
          <a:p>
            <a:pPr algn="r" marR="10160">
              <a:lnSpc>
                <a:spcPct val="100000"/>
              </a:lnSpc>
              <a:spcBef>
                <a:spcPts val="5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Paravalvular leak at 1 </a:t>
            </a:r>
            <a:r>
              <a:rPr dirty="0" sz="2700" spc="-10" b="1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7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7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888" y="914398"/>
            <a:ext cx="8650224" cy="594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8885" y="6529220"/>
            <a:ext cx="4124325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5">
                <a:latin typeface="Arial"/>
                <a:cs typeface="Arial"/>
              </a:rPr>
              <a:t>Per independent core laboratory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assessment.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7685" y="263144"/>
            <a:ext cx="604456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104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Evolut R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Paravalvular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leak at 1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paired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914398"/>
            <a:ext cx="8650224" cy="594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8885" y="6529220"/>
            <a:ext cx="4124325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5">
                <a:latin typeface="Arial"/>
                <a:cs typeface="Arial"/>
              </a:rPr>
              <a:t>Per independent core laboratory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assessment.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8085" y="241172"/>
            <a:ext cx="6654165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0055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Evolut R </a:t>
            </a: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All-cause and </a:t>
            </a:r>
            <a:r>
              <a:rPr dirty="0" sz="2300" spc="-5" b="1">
                <a:solidFill>
                  <a:srgbClr val="FFFFFF"/>
                </a:solidFill>
                <a:latin typeface="Arial"/>
                <a:cs typeface="Arial"/>
              </a:rPr>
              <a:t>cardiovascular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mortality to 1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38783"/>
            <a:ext cx="8510016" cy="492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35559" y="5532117"/>
          <a:ext cx="7441565" cy="47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828040"/>
                <a:gridCol w="2868930"/>
                <a:gridCol w="2790825"/>
              </a:tblGrid>
              <a:tr h="46990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No. at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839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Risk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76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751331"/>
            <a:ext cx="8912352" cy="471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8417" y="241172"/>
            <a:ext cx="6283960" cy="727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09850">
              <a:lnSpc>
                <a:spcPct val="100000"/>
              </a:lnSpc>
              <a:spcBef>
                <a:spcPts val="100"/>
              </a:spcBef>
            </a:pPr>
            <a:r>
              <a:rPr dirty="0" sz="2300"/>
              <a:t>Evolut R </a:t>
            </a:r>
            <a:r>
              <a:rPr dirty="0" sz="2300" spc="-25"/>
              <a:t>FORWARD</a:t>
            </a:r>
            <a:r>
              <a:rPr dirty="0" sz="2300" spc="-130"/>
              <a:t> </a:t>
            </a:r>
            <a:r>
              <a:rPr dirty="0" sz="2300"/>
              <a:t>Study</a:t>
            </a:r>
            <a:endParaRPr sz="23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300"/>
              <a:t>Mortality stratified by EuroSCORE II to 1</a:t>
            </a:r>
            <a:r>
              <a:rPr dirty="0" sz="2300" spc="-180"/>
              <a:t> </a:t>
            </a:r>
            <a:r>
              <a:rPr dirty="0" sz="2300" spc="-10"/>
              <a:t>year</a:t>
            </a:r>
            <a:endParaRPr sz="23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16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3352" y="5540652"/>
          <a:ext cx="7139940" cy="1176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390"/>
                <a:gridCol w="675004"/>
                <a:gridCol w="2738755"/>
                <a:gridCol w="2637790"/>
              </a:tblGrid>
              <a:tr h="29845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76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596900">
                <a:tc>
                  <a:txBody>
                    <a:bodyPr/>
                    <a:lstStyle/>
                    <a:p>
                      <a:pPr marL="127000" marR="4006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ESII</a:t>
                      </a:r>
                      <a:r>
                        <a:rPr dirty="0" sz="1600" spc="-7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≥  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545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392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80670">
                <a:tc>
                  <a:txBody>
                    <a:bodyPr/>
                    <a:lstStyle/>
                    <a:p>
                      <a:pPr marL="12700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ESII</a:t>
                      </a:r>
                      <a:r>
                        <a:rPr dirty="0" sz="1600" spc="-2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&lt;4%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495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482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839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395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2787" y="5220461"/>
            <a:ext cx="900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No. at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8101" y="241172"/>
            <a:ext cx="5763895" cy="727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89785">
              <a:lnSpc>
                <a:spcPct val="100000"/>
              </a:lnSpc>
              <a:spcBef>
                <a:spcPts val="100"/>
              </a:spcBef>
            </a:pPr>
            <a:r>
              <a:rPr dirty="0" sz="2300"/>
              <a:t>Evolut R </a:t>
            </a:r>
            <a:r>
              <a:rPr dirty="0" sz="2300" spc="-25"/>
              <a:t>FORWARD</a:t>
            </a:r>
            <a:r>
              <a:rPr dirty="0" sz="2300" spc="-130"/>
              <a:t> </a:t>
            </a:r>
            <a:r>
              <a:rPr dirty="0" sz="2300"/>
              <a:t>Study</a:t>
            </a:r>
            <a:endParaRPr sz="23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300"/>
              <a:t>Mortality stratified by STS score to 1</a:t>
            </a:r>
            <a:r>
              <a:rPr dirty="0" sz="2300" spc="-195"/>
              <a:t> </a:t>
            </a:r>
            <a:r>
              <a:rPr dirty="0" sz="2300" spc="-10"/>
              <a:t>year</a:t>
            </a:r>
            <a:endParaRPr sz="23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52" y="5531508"/>
          <a:ext cx="7139940" cy="142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975"/>
                <a:gridCol w="820419"/>
                <a:gridCol w="2738755"/>
                <a:gridCol w="2637790"/>
              </a:tblGrid>
              <a:tr h="29845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764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1012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76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596900">
                <a:tc>
                  <a:txBody>
                    <a:bodyPr/>
                    <a:lstStyle/>
                    <a:p>
                      <a:pPr marL="127000" marR="24637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STS</a:t>
                      </a:r>
                      <a:r>
                        <a:rPr dirty="0" sz="1600" spc="-9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≥  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548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531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601F79"/>
                          </a:solidFill>
                          <a:latin typeface="Arial"/>
                          <a:cs typeface="Arial"/>
                        </a:rPr>
                        <a:t>382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52451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STS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839"/>
                        </a:lnSpc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&lt;4%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492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481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solidFill>
                            <a:srgbClr val="CC9900"/>
                          </a:solidFill>
                          <a:latin typeface="Arial"/>
                          <a:cs typeface="Arial"/>
                        </a:rPr>
                        <a:t>405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62787" y="5218938"/>
            <a:ext cx="10204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No. at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Risk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1" y="979932"/>
            <a:ext cx="8881872" cy="471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139" y="201929"/>
            <a:ext cx="43243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R </a:t>
            </a:r>
            <a:r>
              <a:rPr dirty="0" spc="-35"/>
              <a:t>FORWARD </a:t>
            </a:r>
            <a:r>
              <a:rPr dirty="0" spc="-5"/>
              <a:t>Study  Safety outcomes </a:t>
            </a:r>
            <a:r>
              <a:rPr dirty="0"/>
              <a:t>to </a:t>
            </a:r>
            <a:r>
              <a:rPr dirty="0" spc="-5"/>
              <a:t>1</a:t>
            </a:r>
            <a:r>
              <a:rPr dirty="0" spc="-20"/>
              <a:t> </a:t>
            </a:r>
            <a:r>
              <a:rPr dirty="0" spc="-10"/>
              <a:t>year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16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8622" y="1385887"/>
          <a:ext cx="8647430" cy="395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4025"/>
                <a:gridCol w="2708275"/>
                <a:gridCol w="1674495"/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Kaplan-Meier rate</a:t>
                      </a:r>
                      <a:r>
                        <a:rPr dirty="0" sz="2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(no.)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1418590" marR="363855" indent="-15240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Days  N=1040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386715" marR="379730" indent="89535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Year 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00" spc="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1040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All-cause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mortality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37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1.9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(20)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8.9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(89)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mortality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314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1.8 (19)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6.9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(69)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stroke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31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2.8 (29)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3.4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(35)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stroke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31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1.7 (18)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2.1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(21)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thrombosis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06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0.0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endocarditis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06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Embolization or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migration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31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1.0 (10)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1.0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Coronary artery</a:t>
                      </a:r>
                      <a:r>
                        <a:rPr dirty="0" sz="180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obstruction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06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0.1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implanted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18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17.8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(184)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19.7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(202)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138" y="206755"/>
            <a:ext cx="623951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0411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Evolut R </a:t>
            </a:r>
            <a:r>
              <a:rPr dirty="0" sz="2400" spc="-30"/>
              <a:t>FORWARD</a:t>
            </a:r>
            <a:r>
              <a:rPr dirty="0" sz="2400" spc="-25"/>
              <a:t> </a:t>
            </a:r>
            <a:r>
              <a:rPr dirty="0" sz="2400"/>
              <a:t>Study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dirty="0" sz="2400" spc="-5"/>
              <a:t>New </a:t>
            </a:r>
            <a:r>
              <a:rPr dirty="0" sz="2400" spc="-50"/>
              <a:t>York </a:t>
            </a:r>
            <a:r>
              <a:rPr dirty="0" sz="2400" spc="-5"/>
              <a:t>Heart Association </a:t>
            </a:r>
            <a:r>
              <a:rPr dirty="0" sz="2400"/>
              <a:t>class to 1</a:t>
            </a:r>
            <a:r>
              <a:rPr dirty="0" sz="2400" spc="-90"/>
              <a:t> </a:t>
            </a:r>
            <a:r>
              <a:rPr dirty="0" sz="2400" spc="-10"/>
              <a:t>year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95363" y="2204465"/>
            <a:ext cx="281305" cy="27552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Percentage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Patients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2305" y="1362202"/>
            <a:ext cx="64262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80.5%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patients had improvement in NYHA </a:t>
            </a:r>
            <a:r>
              <a:rPr dirty="0" sz="1800">
                <a:latin typeface="Arial"/>
                <a:cs typeface="Arial"/>
              </a:rPr>
              <a:t>from </a:t>
            </a:r>
            <a:r>
              <a:rPr dirty="0" sz="1800" spc="-5">
                <a:latin typeface="Arial"/>
                <a:cs typeface="Arial"/>
              </a:rPr>
              <a:t>baseline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344" y="944880"/>
            <a:ext cx="7888224" cy="5425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05630">
              <a:lnSpc>
                <a:spcPct val="100000"/>
              </a:lnSpc>
              <a:spcBef>
                <a:spcPts val="100"/>
              </a:spcBef>
            </a:pPr>
            <a:r>
              <a:rPr dirty="0" sz="2300"/>
              <a:t>Evolut R </a:t>
            </a:r>
            <a:r>
              <a:rPr dirty="0" sz="2300" spc="-25"/>
              <a:t>FORWARD</a:t>
            </a:r>
            <a:r>
              <a:rPr dirty="0" sz="2300" spc="-130"/>
              <a:t> </a:t>
            </a:r>
            <a:r>
              <a:rPr dirty="0" sz="2300"/>
              <a:t>Study</a:t>
            </a:r>
            <a:endParaRPr sz="2300"/>
          </a:p>
          <a:p>
            <a:pPr marL="2386330">
              <a:lnSpc>
                <a:spcPct val="100000"/>
              </a:lnSpc>
              <a:spcBef>
                <a:spcPts val="5"/>
              </a:spcBef>
            </a:pPr>
            <a:r>
              <a:rPr dirty="0" sz="2300" spc="-20"/>
              <a:t>1-Year </a:t>
            </a:r>
            <a:r>
              <a:rPr dirty="0" sz="2300"/>
              <a:t>outcomes in contemporary</a:t>
            </a:r>
            <a:r>
              <a:rPr dirty="0" sz="2300" spc="-165"/>
              <a:t> </a:t>
            </a:r>
            <a:r>
              <a:rPr dirty="0" sz="2300"/>
              <a:t>valves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8841740" y="6578295"/>
            <a:ext cx="2235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915" y="6362801"/>
            <a:ext cx="796417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*SAPIEN 3 </a:t>
            </a:r>
            <a:r>
              <a:rPr dirty="0" sz="1400" spc="-5">
                <a:latin typeface="Arial"/>
                <a:cs typeface="Arial"/>
              </a:rPr>
              <a:t>TF </a:t>
            </a:r>
            <a:r>
              <a:rPr dirty="0" sz="1400">
                <a:latin typeface="Arial"/>
                <a:cs typeface="Arial"/>
              </a:rPr>
              <a:t>patients. Wendler O, </a:t>
            </a:r>
            <a:r>
              <a:rPr dirty="0" sz="1400" spc="-5">
                <a:latin typeface="Arial"/>
                <a:cs typeface="Arial"/>
              </a:rPr>
              <a:t>et </a:t>
            </a:r>
            <a:r>
              <a:rPr dirty="0" sz="1400">
                <a:latin typeface="Arial"/>
                <a:cs typeface="Arial"/>
              </a:rPr>
              <a:t>al. </a:t>
            </a:r>
            <a:r>
              <a:rPr dirty="0" sz="1400" spc="-5">
                <a:latin typeface="Arial"/>
                <a:cs typeface="Arial"/>
              </a:rPr>
              <a:t>Eur </a:t>
            </a:r>
            <a:r>
              <a:rPr dirty="0" sz="1400">
                <a:latin typeface="Arial"/>
                <a:cs typeface="Arial"/>
              </a:rPr>
              <a:t>Heart J 2017; 38: </a:t>
            </a:r>
            <a:r>
              <a:rPr dirty="0" sz="1400" spc="-5">
                <a:latin typeface="Arial"/>
                <a:cs typeface="Arial"/>
              </a:rPr>
              <a:t>2717-26. †Lotus </a:t>
            </a:r>
            <a:r>
              <a:rPr dirty="0" sz="1400" spc="-10">
                <a:latin typeface="Arial"/>
                <a:cs typeface="Arial"/>
              </a:rPr>
              <a:t>valve. </a:t>
            </a:r>
            <a:r>
              <a:rPr dirty="0" sz="1400" spc="-35">
                <a:latin typeface="Arial"/>
                <a:cs typeface="Arial"/>
              </a:rPr>
              <a:t>Van</a:t>
            </a:r>
            <a:r>
              <a:rPr dirty="0" sz="1400" spc="-2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Mieghem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NM. </a:t>
            </a:r>
            <a:r>
              <a:rPr dirty="0" sz="1400">
                <a:latin typeface="Arial"/>
                <a:cs typeface="Arial"/>
              </a:rPr>
              <a:t>Presented at EuroPCR </a:t>
            </a:r>
            <a:r>
              <a:rPr dirty="0" sz="1400" spc="-5">
                <a:latin typeface="Arial"/>
                <a:cs typeface="Arial"/>
              </a:rPr>
              <a:t>2017; ‡Linke </a:t>
            </a:r>
            <a:r>
              <a:rPr dirty="0" sz="1400">
                <a:latin typeface="Arial"/>
                <a:cs typeface="Arial"/>
              </a:rPr>
              <a:t>A, </a:t>
            </a:r>
            <a:r>
              <a:rPr dirty="0" sz="1400" spc="-5">
                <a:latin typeface="Arial"/>
                <a:cs typeface="Arial"/>
              </a:rPr>
              <a:t>et al. Circ Cardiovasc </a:t>
            </a:r>
            <a:r>
              <a:rPr dirty="0" sz="1400">
                <a:latin typeface="Arial"/>
                <a:cs typeface="Arial"/>
              </a:rPr>
              <a:t>Interv 2018; </a:t>
            </a:r>
            <a:r>
              <a:rPr dirty="0" sz="1400" spc="-35">
                <a:latin typeface="Arial"/>
                <a:cs typeface="Arial"/>
              </a:rPr>
              <a:t>11:</a:t>
            </a:r>
            <a:r>
              <a:rPr dirty="0" sz="1400" spc="-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e005206.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23" y="1798320"/>
            <a:ext cx="8759952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5276" y="491997"/>
            <a:ext cx="52571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Potential conflicts </a:t>
            </a:r>
            <a:r>
              <a:rPr dirty="0" sz="3000"/>
              <a:t>of</a:t>
            </a:r>
            <a:r>
              <a:rPr dirty="0" sz="3000" spc="40"/>
              <a:t> </a:t>
            </a:r>
            <a:r>
              <a:rPr dirty="0" sz="3000" spc="-5"/>
              <a:t>interest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57962" y="1411986"/>
            <a:ext cx="8229600" cy="3472179"/>
          </a:xfrm>
          <a:custGeom>
            <a:avLst/>
            <a:gdLst/>
            <a:ahLst/>
            <a:cxnLst/>
            <a:rect l="l" t="t" r="r" b="b"/>
            <a:pathLst>
              <a:path w="8229600" h="3472179">
                <a:moveTo>
                  <a:pt x="0" y="3471672"/>
                </a:moveTo>
                <a:lnTo>
                  <a:pt x="8229600" y="3471672"/>
                </a:lnTo>
                <a:lnTo>
                  <a:pt x="8229600" y="0"/>
                </a:lnTo>
                <a:lnTo>
                  <a:pt x="0" y="0"/>
                </a:lnTo>
                <a:lnTo>
                  <a:pt x="0" y="3471672"/>
                </a:lnTo>
                <a:close/>
              </a:path>
            </a:pathLst>
          </a:custGeom>
          <a:ln w="19811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436065"/>
            <a:ext cx="7701280" cy="2900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6559" indent="-403860">
              <a:lnSpc>
                <a:spcPct val="100000"/>
              </a:lnSpc>
              <a:spcBef>
                <a:spcPts val="105"/>
              </a:spcBef>
              <a:buClr>
                <a:srgbClr val="2A0946"/>
              </a:buClr>
              <a:buFont typeface="Wingdings"/>
              <a:buChar char=""/>
              <a:tabLst>
                <a:tab pos="416559" algn="l"/>
                <a:tab pos="417195" algn="l"/>
              </a:tabLst>
            </a:pPr>
            <a:r>
              <a:rPr dirty="0" sz="2000" b="1">
                <a:latin typeface="Arial"/>
                <a:cs typeface="Arial"/>
              </a:rPr>
              <a:t>I do not </a:t>
            </a:r>
            <a:r>
              <a:rPr dirty="0" sz="2000" spc="-10" b="1">
                <a:latin typeface="Arial"/>
                <a:cs typeface="Arial"/>
              </a:rPr>
              <a:t>have </a:t>
            </a:r>
            <a:r>
              <a:rPr dirty="0" sz="2000" b="1">
                <a:latin typeface="Arial"/>
                <a:cs typeface="Arial"/>
              </a:rPr>
              <a:t>any potential conflict of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interest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tabLst>
                <a:tab pos="600710" algn="l"/>
              </a:tabLst>
            </a:pPr>
            <a:r>
              <a:rPr dirty="0" sz="2000" b="1">
                <a:latin typeface="Arial"/>
                <a:cs typeface="Arial"/>
              </a:rPr>
              <a:t>X	I </a:t>
            </a:r>
            <a:r>
              <a:rPr dirty="0" sz="2000" spc="-5" b="1">
                <a:latin typeface="Arial"/>
                <a:cs typeface="Arial"/>
              </a:rPr>
              <a:t>have </a:t>
            </a:r>
            <a:r>
              <a:rPr dirty="0" sz="2000" b="1">
                <a:latin typeface="Arial"/>
                <a:cs typeface="Arial"/>
              </a:rPr>
              <a:t>the following potential conflicts of interest to</a:t>
            </a:r>
            <a:r>
              <a:rPr dirty="0" sz="2000" spc="-2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report: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462280" indent="-342900">
              <a:lnSpc>
                <a:spcPts val="2000"/>
              </a:lnSpc>
              <a:spcBef>
                <a:spcPts val="5"/>
              </a:spcBef>
              <a:buChar char="•"/>
              <a:tabLst>
                <a:tab pos="462280" algn="l"/>
                <a:tab pos="462915" algn="l"/>
              </a:tabLst>
            </a:pPr>
            <a:r>
              <a:rPr dirty="0" sz="2000">
                <a:latin typeface="Arial"/>
                <a:cs typeface="Arial"/>
              </a:rPr>
              <a:t>Consultant: Medtronic, Boston Scientific, Liva Nova, Abbott</a:t>
            </a:r>
            <a:r>
              <a:rPr dirty="0" sz="2000" spc="-3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462280">
              <a:lnSpc>
                <a:spcPts val="1755"/>
              </a:lnSpc>
            </a:pPr>
            <a:r>
              <a:rPr dirty="0" sz="2000">
                <a:latin typeface="Arial"/>
                <a:cs typeface="Arial"/>
              </a:rPr>
              <a:t>Millipede,</a:t>
            </a:r>
            <a:endParaRPr sz="2000">
              <a:latin typeface="Arial"/>
              <a:cs typeface="Arial"/>
            </a:endParaRPr>
          </a:p>
          <a:p>
            <a:pPr marL="462280" marR="296545" indent="-342900">
              <a:lnSpc>
                <a:spcPct val="66500"/>
              </a:lnSpc>
              <a:spcBef>
                <a:spcPts val="555"/>
              </a:spcBef>
              <a:buChar char="•"/>
              <a:tabLst>
                <a:tab pos="462280" algn="l"/>
                <a:tab pos="462915" algn="l"/>
              </a:tabLst>
            </a:pPr>
            <a:r>
              <a:rPr dirty="0" sz="2000">
                <a:latin typeface="Arial"/>
                <a:cs typeface="Arial"/>
              </a:rPr>
              <a:t>Stockholder of a healthcare company: </a:t>
            </a:r>
            <a:r>
              <a:rPr dirty="0" sz="2000" spc="-30">
                <a:latin typeface="Arial"/>
                <a:cs typeface="Arial"/>
              </a:rPr>
              <a:t>Valve </a:t>
            </a:r>
            <a:r>
              <a:rPr dirty="0" sz="2000">
                <a:latin typeface="Arial"/>
                <a:cs typeface="Arial"/>
              </a:rPr>
              <a:t>Medical,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Valtech,  </a:t>
            </a:r>
            <a:r>
              <a:rPr dirty="0" sz="2000">
                <a:latin typeface="Arial"/>
                <a:cs typeface="Arial"/>
              </a:rPr>
              <a:t>Claret,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Shockwave</a:t>
            </a:r>
            <a:endParaRPr sz="2000">
              <a:latin typeface="Arial"/>
              <a:cs typeface="Arial"/>
            </a:endParaRPr>
          </a:p>
          <a:p>
            <a:pPr marL="46228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462280" algn="l"/>
                <a:tab pos="462915" algn="l"/>
              </a:tabLst>
            </a:pPr>
            <a:r>
              <a:rPr dirty="0" sz="2000" spc="-5">
                <a:latin typeface="Arial"/>
                <a:cs typeface="Arial"/>
              </a:rPr>
              <a:t>Other(s): </a:t>
            </a:r>
            <a:r>
              <a:rPr dirty="0" sz="2000">
                <a:latin typeface="Arial"/>
                <a:cs typeface="Arial"/>
              </a:rPr>
              <a:t>Paid proctor for Medtronic and Boston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Scientific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6745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</a:t>
            </a:r>
            <a:r>
              <a:rPr dirty="0"/>
              <a:t>R </a:t>
            </a:r>
            <a:r>
              <a:rPr dirty="0" spc="-35"/>
              <a:t>FORWARD</a:t>
            </a:r>
            <a:r>
              <a:rPr dirty="0" spc="-15"/>
              <a:t> </a:t>
            </a:r>
            <a:r>
              <a:rPr dirty="0" spc="-5"/>
              <a:t>Study</a:t>
            </a:r>
          </a:p>
          <a:p>
            <a:pPr marL="6503670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711"/>
            <a:ext cx="8039100" cy="3807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85661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3B3B3A"/>
                </a:solidFill>
                <a:latin typeface="Arial"/>
                <a:cs typeface="Arial"/>
              </a:rPr>
              <a:t>At 1 </a:t>
            </a:r>
            <a:r>
              <a:rPr dirty="0" sz="2800" spc="-35">
                <a:solidFill>
                  <a:srgbClr val="3B3B3A"/>
                </a:solidFill>
                <a:latin typeface="Arial"/>
                <a:cs typeface="Arial"/>
              </a:rPr>
              <a:t>year, </a:t>
            </a:r>
            <a:r>
              <a:rPr dirty="0" sz="2800" spc="-5">
                <a:solidFill>
                  <a:srgbClr val="3B3B3A"/>
                </a:solidFill>
                <a:latin typeface="Arial"/>
                <a:cs typeface="Arial"/>
              </a:rPr>
              <a:t>the Evolut R R </a:t>
            </a:r>
            <a:r>
              <a:rPr dirty="0" sz="2800" spc="-30">
                <a:solidFill>
                  <a:srgbClr val="3B3B3A"/>
                </a:solidFill>
                <a:latin typeface="Arial"/>
                <a:cs typeface="Arial"/>
              </a:rPr>
              <a:t>FORWARD </a:t>
            </a:r>
            <a:r>
              <a:rPr dirty="0" sz="2800" spc="-5">
                <a:solidFill>
                  <a:srgbClr val="3B3B3A"/>
                </a:solidFill>
                <a:latin typeface="Arial"/>
                <a:cs typeface="Arial"/>
              </a:rPr>
              <a:t>Study  showed: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Overall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low all-cause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mortality of</a:t>
            </a:r>
            <a:r>
              <a:rPr dirty="0" sz="2400" spc="1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8.9%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Stratifying patients by an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STS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score or EuroSCORE</a:t>
            </a:r>
            <a:r>
              <a:rPr dirty="0" sz="2400" spc="10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≥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4% resulted in significantly higher</a:t>
            </a:r>
            <a:r>
              <a:rPr dirty="0" sz="2400" spc="9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mortality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Low disabling stroke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of</a:t>
            </a:r>
            <a:r>
              <a:rPr dirty="0" sz="2400" spc="5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2.1%</a:t>
            </a:r>
            <a:endParaRPr sz="2400">
              <a:latin typeface="Arial"/>
              <a:cs typeface="Arial"/>
            </a:endParaRPr>
          </a:p>
          <a:p>
            <a:pPr lvl="1" marL="756285" marR="102171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98.8%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patients with </a:t>
            </a:r>
            <a:r>
              <a:rPr dirty="0" sz="2400">
                <a:solidFill>
                  <a:srgbClr val="3B3B3A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mild regurgitation </a:t>
            </a:r>
            <a:r>
              <a:rPr dirty="0" sz="2400" spc="-10">
                <a:solidFill>
                  <a:srgbClr val="3B3B3A"/>
                </a:solidFill>
                <a:latin typeface="Arial"/>
                <a:cs typeface="Arial"/>
              </a:rPr>
              <a:t>and 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significant improvement in paired</a:t>
            </a:r>
            <a:r>
              <a:rPr dirty="0" sz="2400" spc="8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Excellent</a:t>
            </a:r>
            <a:r>
              <a:rPr dirty="0" sz="2400" spc="3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B3B3A"/>
                </a:solidFill>
                <a:latin typeface="Arial"/>
                <a:cs typeface="Arial"/>
              </a:rPr>
              <a:t>haemodynamics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1740" y="6578295"/>
            <a:ext cx="2235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139" y="285115"/>
            <a:ext cx="432435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R </a:t>
            </a:r>
            <a:r>
              <a:rPr dirty="0" spc="-35"/>
              <a:t>FORWARD</a:t>
            </a:r>
            <a:r>
              <a:rPr dirty="0" spc="-5"/>
              <a:t> Study</a:t>
            </a:r>
          </a:p>
          <a:p>
            <a:pPr marL="2310765">
              <a:lnSpc>
                <a:spcPct val="100000"/>
              </a:lnSpc>
            </a:pPr>
            <a:r>
              <a:rPr dirty="0" spc="-5"/>
              <a:t>Background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1353"/>
            <a:ext cx="8004175" cy="463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Patients </a:t>
            </a:r>
            <a:r>
              <a:rPr dirty="0" sz="1800" spc="-15">
                <a:solidFill>
                  <a:srgbClr val="3B3B3A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symptomatic aortic stenosis at elevated surgical risk are  referred for transcatheter aortic valve implantation </a:t>
            </a:r>
            <a:r>
              <a:rPr dirty="0" sz="1800" spc="-45">
                <a:solidFill>
                  <a:srgbClr val="3B3B3A"/>
                </a:solidFill>
                <a:latin typeface="Arial"/>
                <a:cs typeface="Arial"/>
              </a:rPr>
              <a:t>(TAVI)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instead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surgical  replacement.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B3B3A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Multidisciplinary Heart </a:t>
            </a:r>
            <a:r>
              <a:rPr dirty="0" sz="1800" spc="-45">
                <a:solidFill>
                  <a:srgbClr val="3B3B3A"/>
                </a:solidFill>
                <a:latin typeface="Arial"/>
                <a:cs typeface="Arial"/>
              </a:rPr>
              <a:t>Teams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use the latest </a:t>
            </a:r>
            <a:r>
              <a:rPr dirty="0" sz="1800" spc="-10">
                <a:solidFill>
                  <a:srgbClr val="3B3B3A"/>
                </a:solidFill>
                <a:latin typeface="Arial"/>
                <a:cs typeface="Arial"/>
              </a:rPr>
              <a:t>guideline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recommendations</a:t>
            </a:r>
            <a:r>
              <a:rPr dirty="0" sz="1800" spc="15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centralized decision making on patient eligibility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for</a:t>
            </a:r>
            <a:r>
              <a:rPr dirty="0" sz="1800" spc="75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3B3B3A"/>
                </a:solidFill>
                <a:latin typeface="Arial"/>
                <a:cs typeface="Arial"/>
              </a:rPr>
              <a:t>TAVI.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85407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1800" spc="-65">
                <a:solidFill>
                  <a:srgbClr val="3B3B3A"/>
                </a:solidFill>
                <a:latin typeface="Arial"/>
                <a:cs typeface="Arial"/>
              </a:rPr>
              <a:t>TAVI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technologies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vary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and clinical evaluation in </a:t>
            </a:r>
            <a:r>
              <a:rPr dirty="0" sz="1800" spc="-10">
                <a:solidFill>
                  <a:srgbClr val="3B3B3A"/>
                </a:solidFill>
                <a:latin typeface="Arial"/>
                <a:cs typeface="Arial"/>
              </a:rPr>
              <a:t>real-world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practice  provides important</a:t>
            </a:r>
            <a:r>
              <a:rPr dirty="0" sz="1800" spc="15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information.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B3B3A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44386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Evolut R </a:t>
            </a:r>
            <a:r>
              <a:rPr dirty="0" sz="1800" spc="-20">
                <a:solidFill>
                  <a:srgbClr val="3B3B3A"/>
                </a:solidFill>
                <a:latin typeface="Arial"/>
                <a:cs typeface="Arial"/>
              </a:rPr>
              <a:t>FORWARD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Study included over 1000 patients, selected  based on advanced age and Heart </a:t>
            </a:r>
            <a:r>
              <a:rPr dirty="0" sz="1800" spc="-55">
                <a:solidFill>
                  <a:srgbClr val="3B3B3A"/>
                </a:solidFill>
                <a:latin typeface="Arial"/>
                <a:cs typeface="Arial"/>
              </a:rPr>
              <a:t>Team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assessment, undergoing non-  urgent </a:t>
            </a:r>
            <a:r>
              <a:rPr dirty="0" sz="1800" spc="-65">
                <a:solidFill>
                  <a:srgbClr val="3B3B3A"/>
                </a:solidFill>
                <a:latin typeface="Arial"/>
                <a:cs typeface="Arial"/>
              </a:rPr>
              <a:t>TAVI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at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53 investigational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sites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in 20</a:t>
            </a:r>
            <a:r>
              <a:rPr dirty="0" sz="1800" spc="25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countries.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B3B3A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3556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1800" spc="-20">
                <a:solidFill>
                  <a:srgbClr val="3B3B3A"/>
                </a:solidFill>
                <a:latin typeface="Arial"/>
                <a:cs typeface="Arial"/>
              </a:rPr>
              <a:t>We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previously reported low 30-day mortality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1.9% and a low incidence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of 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disabling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stroke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(1.7%). Here </a:t>
            </a:r>
            <a:r>
              <a:rPr dirty="0" sz="1800" spc="-25">
                <a:solidFill>
                  <a:srgbClr val="3B3B3A"/>
                </a:solidFill>
                <a:latin typeface="Arial"/>
                <a:cs typeface="Arial"/>
              </a:rPr>
              <a:t>we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report continued </a:t>
            </a:r>
            <a:r>
              <a:rPr dirty="0" sz="1800" spc="-10">
                <a:solidFill>
                  <a:srgbClr val="3B3B3A"/>
                </a:solidFill>
                <a:latin typeface="Arial"/>
                <a:cs typeface="Arial"/>
              </a:rPr>
              <a:t>follow-up </a:t>
            </a:r>
            <a:r>
              <a:rPr dirty="0" sz="1800">
                <a:solidFill>
                  <a:srgbClr val="3B3B3A"/>
                </a:solidFill>
                <a:latin typeface="Arial"/>
                <a:cs typeface="Arial"/>
              </a:rPr>
              <a:t>at </a:t>
            </a:r>
            <a:r>
              <a:rPr dirty="0" sz="1800" spc="-5">
                <a:solidFill>
                  <a:srgbClr val="3B3B3A"/>
                </a:solidFill>
                <a:latin typeface="Arial"/>
                <a:cs typeface="Arial"/>
              </a:rPr>
              <a:t>1</a:t>
            </a:r>
            <a:r>
              <a:rPr dirty="0" sz="1800" spc="21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3B3B3A"/>
                </a:solidFill>
                <a:latin typeface="Arial"/>
                <a:cs typeface="Arial"/>
              </a:rPr>
              <a:t>year.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6745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</a:t>
            </a:r>
            <a:r>
              <a:rPr dirty="0"/>
              <a:t>R </a:t>
            </a:r>
            <a:r>
              <a:rPr dirty="0" spc="-35"/>
              <a:t>FORWARD</a:t>
            </a:r>
            <a:r>
              <a:rPr dirty="0" spc="-15"/>
              <a:t> </a:t>
            </a:r>
            <a:r>
              <a:rPr dirty="0" spc="-5"/>
              <a:t>Study</a:t>
            </a:r>
          </a:p>
          <a:p>
            <a:pPr marL="5757545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Study</a:t>
            </a:r>
            <a:r>
              <a:rPr dirty="0" spc="-65"/>
              <a:t> </a:t>
            </a:r>
            <a:r>
              <a:rPr dirty="0" spc="-5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2236" y="4253610"/>
            <a:ext cx="455422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404040"/>
                </a:solidFill>
                <a:latin typeface="Calibri"/>
                <a:cs typeface="Calibri"/>
              </a:rPr>
              <a:t>Transcatheter </a:t>
            </a:r>
            <a:r>
              <a:rPr dirty="0" sz="2400" spc="-35" b="1">
                <a:solidFill>
                  <a:srgbClr val="404040"/>
                </a:solidFill>
                <a:latin typeface="Calibri"/>
                <a:cs typeface="Calibri"/>
              </a:rPr>
              <a:t>Valve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(23, 26, 29</a:t>
            </a:r>
            <a:r>
              <a:rPr dirty="0" sz="2400" spc="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mm)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Supra-annular design,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excellent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hemodynamics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16479"/>
            <a:ext cx="3842004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4914" y="4204346"/>
            <a:ext cx="3208020" cy="6991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2400" spc="-15" b="1">
                <a:solidFill>
                  <a:srgbClr val="404040"/>
                </a:solidFill>
                <a:latin typeface="Calibri"/>
                <a:cs typeface="Calibri"/>
              </a:rPr>
              <a:t>Catheter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Delivery</a:t>
            </a:r>
            <a:r>
              <a:rPr dirty="0" sz="24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110"/>
              </a:spcBef>
            </a:pP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14Fr-equivalent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profile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500" y="1746504"/>
            <a:ext cx="5905499" cy="2862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9402" y="5299328"/>
            <a:ext cx="84474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Evolut R </a:t>
            </a:r>
            <a:r>
              <a:rPr dirty="0" sz="1800" spc="-85">
                <a:latin typeface="Arial"/>
                <a:cs typeface="Arial"/>
              </a:rPr>
              <a:t>TAV </a:t>
            </a:r>
            <a:r>
              <a:rPr dirty="0" sz="1800" spc="-5">
                <a:latin typeface="Arial"/>
                <a:cs typeface="Arial"/>
              </a:rPr>
              <a:t>is a </a:t>
            </a:r>
            <a:r>
              <a:rPr dirty="0" sz="1800" spc="-10">
                <a:latin typeface="Arial"/>
                <a:cs typeface="Arial"/>
              </a:rPr>
              <a:t>supra-annular </a:t>
            </a:r>
            <a:r>
              <a:rPr dirty="0" sz="1800" spc="-5">
                <a:latin typeface="Arial"/>
                <a:cs typeface="Arial"/>
              </a:rPr>
              <a:t>porcine valve in a self-expanding Nitinol </a:t>
            </a:r>
            <a:r>
              <a:rPr dirty="0" sz="1800">
                <a:latin typeface="Arial"/>
                <a:cs typeface="Arial"/>
              </a:rPr>
              <a:t>frame  that </a:t>
            </a:r>
            <a:r>
              <a:rPr dirty="0" sz="1800" spc="-5">
                <a:latin typeface="Arial"/>
                <a:cs typeface="Arial"/>
              </a:rPr>
              <a:t>can be resheathed or fully recaptured </a:t>
            </a:r>
            <a:r>
              <a:rPr dirty="0" sz="1800">
                <a:latin typeface="Arial"/>
                <a:cs typeface="Arial"/>
              </a:rPr>
              <a:t>to assist </a:t>
            </a:r>
            <a:r>
              <a:rPr dirty="0" sz="1800" spc="-15">
                <a:latin typeface="Arial"/>
                <a:cs typeface="Arial"/>
              </a:rPr>
              <a:t>with </a:t>
            </a:r>
            <a:r>
              <a:rPr dirty="0" sz="1800" spc="-5">
                <a:latin typeface="Arial"/>
                <a:cs typeface="Arial"/>
              </a:rPr>
              <a:t>accurate valve</a:t>
            </a:r>
            <a:r>
              <a:rPr dirty="0" sz="1800" spc="3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positioning.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52" y="1252727"/>
            <a:ext cx="8989060" cy="4846320"/>
          </a:xfrm>
          <a:custGeom>
            <a:avLst/>
            <a:gdLst/>
            <a:ahLst/>
            <a:cxnLst/>
            <a:rect l="l" t="t" r="r" b="b"/>
            <a:pathLst>
              <a:path w="8989060" h="4846320">
                <a:moveTo>
                  <a:pt x="0" y="4846320"/>
                </a:moveTo>
                <a:lnTo>
                  <a:pt x="8988552" y="4846320"/>
                </a:lnTo>
                <a:lnTo>
                  <a:pt x="8988552" y="0"/>
                </a:lnTo>
                <a:lnTo>
                  <a:pt x="0" y="0"/>
                </a:lnTo>
                <a:lnTo>
                  <a:pt x="0" y="4846320"/>
                </a:lnTo>
                <a:close/>
              </a:path>
            </a:pathLst>
          </a:custGeom>
          <a:ln w="12191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139" y="297941"/>
            <a:ext cx="43243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R </a:t>
            </a:r>
            <a:r>
              <a:rPr dirty="0" spc="-35"/>
              <a:t>FORWARD</a:t>
            </a:r>
            <a:r>
              <a:rPr dirty="0" spc="-5"/>
              <a:t> 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405" y="1258265"/>
            <a:ext cx="224155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INCLU</a:t>
            </a:r>
            <a:r>
              <a:rPr dirty="0" sz="3200" spc="-10">
                <a:latin typeface="Arial"/>
                <a:cs typeface="Arial"/>
              </a:rPr>
              <a:t>S</a:t>
            </a:r>
            <a:r>
              <a:rPr dirty="0" sz="3200">
                <a:latin typeface="Arial"/>
                <a:cs typeface="Arial"/>
              </a:rPr>
              <a:t>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615" y="1886711"/>
            <a:ext cx="4270375" cy="4297680"/>
          </a:xfrm>
          <a:custGeom>
            <a:avLst/>
            <a:gdLst/>
            <a:ahLst/>
            <a:cxnLst/>
            <a:rect l="l" t="t" r="r" b="b"/>
            <a:pathLst>
              <a:path w="4270375" h="4297680">
                <a:moveTo>
                  <a:pt x="0" y="4297680"/>
                </a:moveTo>
                <a:lnTo>
                  <a:pt x="4270248" y="4297680"/>
                </a:lnTo>
                <a:lnTo>
                  <a:pt x="4270248" y="0"/>
                </a:lnTo>
                <a:lnTo>
                  <a:pt x="0" y="0"/>
                </a:lnTo>
                <a:lnTo>
                  <a:pt x="0" y="4297680"/>
                </a:lnTo>
                <a:close/>
              </a:path>
            </a:pathLst>
          </a:custGeom>
          <a:ln w="12192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3232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Symptomatic native aortic valve  stenosis or surgical bioprosthetic  valve</a:t>
            </a:r>
            <a:r>
              <a:rPr dirty="0"/>
              <a:t> </a:t>
            </a:r>
            <a:r>
              <a:rPr dirty="0" spc="-5"/>
              <a:t>failure</a:t>
            </a:r>
          </a:p>
          <a:p>
            <a:pPr marL="355600" marR="7048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Acceptable candidate </a:t>
            </a:r>
            <a:r>
              <a:rPr dirty="0"/>
              <a:t>for </a:t>
            </a:r>
            <a:r>
              <a:rPr dirty="0" spc="-10" b="1">
                <a:latin typeface="Arial"/>
                <a:cs typeface="Arial"/>
              </a:rPr>
              <a:t>elective  </a:t>
            </a:r>
            <a:r>
              <a:rPr dirty="0" spc="-5"/>
              <a:t>treatment </a:t>
            </a:r>
            <a:r>
              <a:rPr dirty="0" spc="-15"/>
              <a:t>with </a:t>
            </a:r>
            <a:r>
              <a:rPr dirty="0"/>
              <a:t>the </a:t>
            </a:r>
            <a:r>
              <a:rPr dirty="0" spc="-5"/>
              <a:t>Evolut R System  in conformity </a:t>
            </a:r>
            <a:r>
              <a:rPr dirty="0" spc="-15"/>
              <a:t>with </a:t>
            </a:r>
            <a:r>
              <a:rPr dirty="0"/>
              <a:t>the </a:t>
            </a:r>
            <a:r>
              <a:rPr dirty="0" spc="-5"/>
              <a:t>local  regulatory</a:t>
            </a:r>
            <a:r>
              <a:rPr dirty="0"/>
              <a:t> </a:t>
            </a:r>
            <a:r>
              <a:rPr dirty="0" spc="-5"/>
              <a:t>context</a:t>
            </a: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Age ≥80 </a:t>
            </a:r>
            <a:r>
              <a:rPr dirty="0" spc="-10"/>
              <a:t>years </a:t>
            </a:r>
            <a:r>
              <a:rPr dirty="0" spc="-5" b="1">
                <a:latin typeface="Arial"/>
                <a:cs typeface="Arial"/>
              </a:rPr>
              <a:t>OR </a:t>
            </a:r>
            <a:r>
              <a:rPr dirty="0" spc="-5"/>
              <a:t>considered </a:t>
            </a:r>
            <a:r>
              <a:rPr dirty="0"/>
              <a:t>to </a:t>
            </a:r>
            <a:r>
              <a:rPr dirty="0" spc="-5"/>
              <a:t>be  </a:t>
            </a:r>
            <a:r>
              <a:rPr dirty="0"/>
              <a:t>at </a:t>
            </a:r>
            <a:r>
              <a:rPr dirty="0" spc="-5"/>
              <a:t>high or greater risk </a:t>
            </a:r>
            <a:r>
              <a:rPr dirty="0"/>
              <a:t>for </a:t>
            </a:r>
            <a:r>
              <a:rPr dirty="0" spc="-5"/>
              <a:t>surgical  aortic valve replacement </a:t>
            </a:r>
            <a:r>
              <a:rPr dirty="0" spc="-30"/>
              <a:t>(AVR)  </a:t>
            </a:r>
            <a:r>
              <a:rPr dirty="0" spc="-15"/>
              <a:t>where </a:t>
            </a:r>
            <a:r>
              <a:rPr dirty="0" spc="-5"/>
              <a:t>high risk is defined</a:t>
            </a:r>
            <a:r>
              <a:rPr dirty="0" spc="75"/>
              <a:t> </a:t>
            </a:r>
            <a:r>
              <a:rPr dirty="0"/>
              <a:t>as:</a:t>
            </a:r>
          </a:p>
          <a:p>
            <a:pPr lvl="1" marL="756285" indent="-286385">
              <a:lnSpc>
                <a:spcPct val="100000"/>
              </a:lnSpc>
              <a:spcBef>
                <a:spcPts val="395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1600" spc="-5">
                <a:latin typeface="Arial"/>
                <a:cs typeface="Arial"/>
              </a:rPr>
              <a:t>STS predicted risk of mortality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≥8%</a:t>
            </a:r>
            <a:endParaRPr sz="16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1600" spc="-10" b="1"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lvl="1" marL="756285" marR="121920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1600" spc="-5">
                <a:latin typeface="Arial"/>
                <a:cs typeface="Arial"/>
              </a:rPr>
              <a:t>Heart team agreement of risk for  </a:t>
            </a:r>
            <a:r>
              <a:rPr dirty="0" sz="1600" spc="-45">
                <a:latin typeface="Arial"/>
                <a:cs typeface="Arial"/>
              </a:rPr>
              <a:t>AVR </a:t>
            </a:r>
            <a:r>
              <a:rPr dirty="0" sz="1600" spc="-5">
                <a:latin typeface="Arial"/>
                <a:cs typeface="Arial"/>
              </a:rPr>
              <a:t>due to frailty or</a:t>
            </a:r>
            <a:r>
              <a:rPr dirty="0" sz="1600" spc="7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comorbidities.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4029" y="593752"/>
            <a:ext cx="3034665" cy="117919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687195">
              <a:lnSpc>
                <a:spcPct val="100000"/>
              </a:lnSpc>
              <a:spcBef>
                <a:spcPts val="1010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3200">
                <a:latin typeface="Arial"/>
                <a:cs typeface="Arial"/>
              </a:rPr>
              <a:t>EXCLUSION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6864" y="1886711"/>
            <a:ext cx="4270375" cy="4297680"/>
          </a:xfrm>
          <a:custGeom>
            <a:avLst/>
            <a:gdLst/>
            <a:ahLst/>
            <a:cxnLst/>
            <a:rect l="l" t="t" r="r" b="b"/>
            <a:pathLst>
              <a:path w="4270375" h="4297680">
                <a:moveTo>
                  <a:pt x="0" y="4297680"/>
                </a:moveTo>
                <a:lnTo>
                  <a:pt x="4270247" y="4297680"/>
                </a:lnTo>
                <a:lnTo>
                  <a:pt x="4270247" y="0"/>
                </a:lnTo>
                <a:lnTo>
                  <a:pt x="0" y="0"/>
                </a:lnTo>
                <a:lnTo>
                  <a:pt x="0" y="4297680"/>
                </a:lnTo>
                <a:close/>
              </a:path>
            </a:pathLst>
          </a:custGeom>
          <a:ln w="12191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12128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Contraindication </a:t>
            </a:r>
            <a:r>
              <a:rPr dirty="0"/>
              <a:t>to </a:t>
            </a:r>
            <a:r>
              <a:rPr dirty="0" spc="-5"/>
              <a:t>aspirin, heparin,  bivalirudin, ticlopidine, clopidogrel,  Nitinol, contrast</a:t>
            </a:r>
            <a:r>
              <a:rPr dirty="0" spc="10"/>
              <a:t> </a:t>
            </a:r>
            <a:r>
              <a:rPr dirty="0" spc="-5"/>
              <a:t>media</a:t>
            </a:r>
          </a:p>
          <a:p>
            <a:pPr marL="355600" marR="51435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Mechanical heart valve in aortic  position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Sepsis, including active</a:t>
            </a:r>
            <a:r>
              <a:rPr dirty="0" spc="10"/>
              <a:t> </a:t>
            </a:r>
            <a:r>
              <a:rPr dirty="0" spc="-5"/>
              <a:t>endocarditis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Anatomically unsuitable </a:t>
            </a:r>
            <a:r>
              <a:rPr dirty="0"/>
              <a:t>for</a:t>
            </a:r>
            <a:r>
              <a:rPr dirty="0" spc="5"/>
              <a:t> </a:t>
            </a:r>
            <a:r>
              <a:rPr dirty="0"/>
              <a:t>the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Evolut R</a:t>
            </a:r>
            <a:r>
              <a:rPr dirty="0" spc="0"/>
              <a:t> </a:t>
            </a:r>
            <a:r>
              <a:rPr dirty="0" spc="-5"/>
              <a:t>system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Estimated life expectancy &lt;1</a:t>
            </a:r>
            <a:r>
              <a:rPr dirty="0" spc="0"/>
              <a:t> </a:t>
            </a:r>
            <a:r>
              <a:rPr dirty="0" spc="-10"/>
              <a:t>year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Participating in another trial that</a:t>
            </a:r>
            <a:r>
              <a:rPr dirty="0" spc="25"/>
              <a:t> </a:t>
            </a:r>
            <a:r>
              <a:rPr dirty="0"/>
              <a:t>may</a:t>
            </a:r>
          </a:p>
          <a:p>
            <a:pPr marL="355600">
              <a:lnSpc>
                <a:spcPct val="100000"/>
              </a:lnSpc>
            </a:pPr>
            <a:r>
              <a:rPr dirty="0" spc="-5"/>
              <a:t>influence </a:t>
            </a:r>
            <a:r>
              <a:rPr dirty="0"/>
              <a:t>the </a:t>
            </a:r>
            <a:r>
              <a:rPr dirty="0" spc="-5"/>
              <a:t>outcome </a:t>
            </a:r>
            <a:r>
              <a:rPr dirty="0"/>
              <a:t>of </a:t>
            </a:r>
            <a:r>
              <a:rPr dirty="0" spc="-5"/>
              <a:t>this</a:t>
            </a:r>
            <a:r>
              <a:rPr dirty="0" spc="-10"/>
              <a:t> </a:t>
            </a:r>
            <a:r>
              <a:rPr dirty="0" spc="-5"/>
              <a:t>trial</a:t>
            </a:r>
          </a:p>
          <a:p>
            <a:pPr marL="355600" marR="5715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Need </a:t>
            </a:r>
            <a:r>
              <a:rPr dirty="0"/>
              <a:t>for </a:t>
            </a:r>
            <a:r>
              <a:rPr dirty="0" spc="-5"/>
              <a:t>emergency surgery </a:t>
            </a:r>
            <a:r>
              <a:rPr dirty="0"/>
              <a:t>for </a:t>
            </a:r>
            <a:r>
              <a:rPr dirty="0" spc="-5"/>
              <a:t>any  reason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139" y="297941"/>
            <a:ext cx="43243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R </a:t>
            </a:r>
            <a:r>
              <a:rPr dirty="0" spc="-35"/>
              <a:t>FORWARD</a:t>
            </a:r>
            <a:r>
              <a:rPr dirty="0" spc="-5"/>
              <a:t> Study</a:t>
            </a:r>
          </a:p>
          <a:p>
            <a:pPr marL="1833880">
              <a:lnSpc>
                <a:spcPct val="100000"/>
              </a:lnSpc>
            </a:pPr>
            <a:r>
              <a:rPr dirty="0" spc="-5"/>
              <a:t>Study</a:t>
            </a:r>
            <a:r>
              <a:rPr dirty="0" spc="-70"/>
              <a:t> </a:t>
            </a:r>
            <a:r>
              <a:rPr dirty="0" spc="-5"/>
              <a:t>methods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84" y="1595069"/>
            <a:ext cx="8133080" cy="418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latin typeface="Arial"/>
                <a:cs typeface="Arial"/>
              </a:rPr>
              <a:t>FORWARD </a:t>
            </a:r>
            <a:r>
              <a:rPr dirty="0" sz="2000">
                <a:latin typeface="Arial"/>
                <a:cs typeface="Arial"/>
              </a:rPr>
              <a:t>is a post-market approval study of the </a:t>
            </a:r>
            <a:r>
              <a:rPr dirty="0" sz="2000" spc="-5">
                <a:latin typeface="Arial"/>
                <a:cs typeface="Arial"/>
              </a:rPr>
              <a:t>Evolut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dirty="0" sz="2000">
                <a:latin typeface="Arial"/>
                <a:cs typeface="Arial"/>
              </a:rPr>
              <a:t>transcatheter aortic </a:t>
            </a:r>
            <a:r>
              <a:rPr dirty="0" sz="2000" spc="-5">
                <a:latin typeface="Arial"/>
                <a:cs typeface="Arial"/>
              </a:rPr>
              <a:t>valve </a:t>
            </a:r>
            <a:r>
              <a:rPr dirty="0" sz="2000">
                <a:latin typeface="Arial"/>
                <a:cs typeface="Arial"/>
              </a:rPr>
              <a:t>in routine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practice.</a:t>
            </a:r>
            <a:endParaRPr sz="2000">
              <a:latin typeface="Arial"/>
              <a:cs typeface="Arial"/>
            </a:endParaRPr>
          </a:p>
          <a:p>
            <a:pPr marL="355600" marR="280035" indent="-342900">
              <a:lnSpc>
                <a:spcPts val="216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Multi-slice computed tomography of the peripheral vasculature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 aortic annulus was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required.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100% monitoring of patient consent and endpoint-related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51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Standard hospital practice techniques at implant and during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follow-up  (discharge, 30 days, and annually through 3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years).</a:t>
            </a:r>
            <a:endParaRPr sz="2000">
              <a:latin typeface="Arial"/>
              <a:cs typeface="Arial"/>
            </a:endParaRPr>
          </a:p>
          <a:p>
            <a:pPr marL="355600" marR="132080" indent="-342900">
              <a:lnSpc>
                <a:spcPts val="216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Modified Rankin Score at baseline and at each follow-up by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certified  assessor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  <a:tabLst>
                <a:tab pos="756285" algn="l"/>
              </a:tabLst>
            </a:pPr>
            <a:r>
              <a:rPr dirty="0" sz="2000">
                <a:latin typeface="Calibri"/>
                <a:cs typeface="Calibri"/>
              </a:rPr>
              <a:t>–	</a:t>
            </a:r>
            <a:r>
              <a:rPr dirty="0" sz="2000">
                <a:latin typeface="Arial"/>
                <a:cs typeface="Arial"/>
              </a:rPr>
              <a:t>Performed at 90 days </a:t>
            </a:r>
            <a:r>
              <a:rPr dirty="0" sz="2000" spc="-5">
                <a:latin typeface="Arial"/>
                <a:cs typeface="Arial"/>
              </a:rPr>
              <a:t>after suspected </a:t>
            </a:r>
            <a:r>
              <a:rPr dirty="0" sz="2000">
                <a:latin typeface="Arial"/>
                <a:cs typeface="Arial"/>
              </a:rPr>
              <a:t>neurological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event</a:t>
            </a:r>
            <a:endParaRPr sz="2000">
              <a:latin typeface="Arial"/>
              <a:cs typeface="Arial"/>
            </a:endParaRPr>
          </a:p>
          <a:p>
            <a:pPr marL="355600" marR="33020" indent="-342900">
              <a:lnSpc>
                <a:spcPts val="216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Independent Clinical </a:t>
            </a:r>
            <a:r>
              <a:rPr dirty="0" sz="2000" spc="-5">
                <a:latin typeface="Arial"/>
                <a:cs typeface="Arial"/>
              </a:rPr>
              <a:t>Events </a:t>
            </a:r>
            <a:r>
              <a:rPr dirty="0" sz="2000">
                <a:latin typeface="Arial"/>
                <a:cs typeface="Arial"/>
              </a:rPr>
              <a:t>Committee adjudicated safety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endpoints  per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VARC-2*.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Independent Echocardiographic Core Laboratory (Mayo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Clinic,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dirty="0" sz="2000" spc="-10">
                <a:latin typeface="Arial"/>
                <a:cs typeface="Arial"/>
              </a:rPr>
              <a:t>Rochester, </a:t>
            </a:r>
            <a:r>
              <a:rPr dirty="0" sz="2000">
                <a:latin typeface="Arial"/>
                <a:cs typeface="Arial"/>
              </a:rPr>
              <a:t>MN,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372" y="6392671"/>
            <a:ext cx="4157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*Kappetein </a:t>
            </a:r>
            <a:r>
              <a:rPr dirty="0" sz="1400" spc="-60">
                <a:latin typeface="Arial"/>
                <a:cs typeface="Arial"/>
              </a:rPr>
              <a:t>AP, </a:t>
            </a:r>
            <a:r>
              <a:rPr dirty="0" sz="1400">
                <a:latin typeface="Arial"/>
                <a:cs typeface="Arial"/>
              </a:rPr>
              <a:t>et al. </a:t>
            </a:r>
            <a:r>
              <a:rPr dirty="0" sz="1400" spc="-5">
                <a:latin typeface="Arial"/>
                <a:cs typeface="Arial"/>
              </a:rPr>
              <a:t>Eur Heart </a:t>
            </a:r>
            <a:r>
              <a:rPr dirty="0" sz="1400">
                <a:latin typeface="Arial"/>
                <a:cs typeface="Arial"/>
              </a:rPr>
              <a:t>J 2012; 33,</a:t>
            </a:r>
            <a:r>
              <a:rPr dirty="0" sz="1400" spc="-1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2403–18.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6745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Evolut </a:t>
            </a:r>
            <a:r>
              <a:rPr dirty="0"/>
              <a:t>R </a:t>
            </a:r>
            <a:r>
              <a:rPr dirty="0" spc="-35"/>
              <a:t>FORWARD</a:t>
            </a:r>
            <a:r>
              <a:rPr dirty="0" spc="-15"/>
              <a:t> </a:t>
            </a:r>
            <a:r>
              <a:rPr dirty="0" spc="-5"/>
              <a:t>Study</a:t>
            </a:r>
          </a:p>
          <a:p>
            <a:pPr marL="6138545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Patient</a:t>
            </a:r>
            <a:r>
              <a:rPr dirty="0" spc="-45"/>
              <a:t> </a:t>
            </a:r>
            <a:r>
              <a:rPr dirty="0" spc="-5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4002023" y="3203448"/>
            <a:ext cx="76200" cy="732790"/>
          </a:xfrm>
          <a:custGeom>
            <a:avLst/>
            <a:gdLst/>
            <a:ahLst/>
            <a:cxnLst/>
            <a:rect l="l" t="t" r="r" b="b"/>
            <a:pathLst>
              <a:path w="76200" h="732789">
                <a:moveTo>
                  <a:pt x="31750" y="656082"/>
                </a:moveTo>
                <a:lnTo>
                  <a:pt x="0" y="656082"/>
                </a:lnTo>
                <a:lnTo>
                  <a:pt x="38100" y="732282"/>
                </a:lnTo>
                <a:lnTo>
                  <a:pt x="69850" y="668782"/>
                </a:lnTo>
                <a:lnTo>
                  <a:pt x="31750" y="668782"/>
                </a:lnTo>
                <a:lnTo>
                  <a:pt x="31750" y="656082"/>
                </a:lnTo>
                <a:close/>
              </a:path>
              <a:path w="76200" h="732789">
                <a:moveTo>
                  <a:pt x="44450" y="0"/>
                </a:moveTo>
                <a:lnTo>
                  <a:pt x="31750" y="0"/>
                </a:lnTo>
                <a:lnTo>
                  <a:pt x="31750" y="668782"/>
                </a:lnTo>
                <a:lnTo>
                  <a:pt x="44450" y="668782"/>
                </a:lnTo>
                <a:lnTo>
                  <a:pt x="44450" y="0"/>
                </a:lnTo>
                <a:close/>
              </a:path>
              <a:path w="76200" h="732789">
                <a:moveTo>
                  <a:pt x="76200" y="656082"/>
                </a:moveTo>
                <a:lnTo>
                  <a:pt x="44450" y="656082"/>
                </a:lnTo>
                <a:lnTo>
                  <a:pt x="44450" y="668782"/>
                </a:lnTo>
                <a:lnTo>
                  <a:pt x="69850" y="668782"/>
                </a:lnTo>
                <a:lnTo>
                  <a:pt x="76200" y="65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3555" y="2546616"/>
            <a:ext cx="2988564" cy="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1404" y="2587739"/>
            <a:ext cx="2371344" cy="844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90800" y="2566416"/>
            <a:ext cx="2898775" cy="768350"/>
          </a:xfrm>
          <a:custGeom>
            <a:avLst/>
            <a:gdLst/>
            <a:ahLst/>
            <a:cxnLst/>
            <a:rect l="l" t="t" r="r" b="b"/>
            <a:pathLst>
              <a:path w="2898775" h="768350">
                <a:moveTo>
                  <a:pt x="2770632" y="0"/>
                </a:moveTo>
                <a:lnTo>
                  <a:pt x="128016" y="0"/>
                </a:lnTo>
                <a:lnTo>
                  <a:pt x="78170" y="10054"/>
                </a:lnTo>
                <a:lnTo>
                  <a:pt x="37480" y="37480"/>
                </a:lnTo>
                <a:lnTo>
                  <a:pt x="10054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54" y="689925"/>
                </a:lnTo>
                <a:lnTo>
                  <a:pt x="37480" y="730615"/>
                </a:lnTo>
                <a:lnTo>
                  <a:pt x="78170" y="758041"/>
                </a:lnTo>
                <a:lnTo>
                  <a:pt x="128016" y="768096"/>
                </a:lnTo>
                <a:lnTo>
                  <a:pt x="2770632" y="768096"/>
                </a:lnTo>
                <a:lnTo>
                  <a:pt x="2820477" y="758041"/>
                </a:lnTo>
                <a:lnTo>
                  <a:pt x="2861167" y="730615"/>
                </a:lnTo>
                <a:lnTo>
                  <a:pt x="2888593" y="689925"/>
                </a:lnTo>
                <a:lnTo>
                  <a:pt x="2898648" y="640080"/>
                </a:lnTo>
                <a:lnTo>
                  <a:pt x="2898648" y="128016"/>
                </a:lnTo>
                <a:lnTo>
                  <a:pt x="2888593" y="78170"/>
                </a:lnTo>
                <a:lnTo>
                  <a:pt x="2861167" y="37480"/>
                </a:lnTo>
                <a:lnTo>
                  <a:pt x="2820477" y="10054"/>
                </a:lnTo>
                <a:lnTo>
                  <a:pt x="277063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23361" y="2658236"/>
            <a:ext cx="20326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Attempted </a:t>
            </a:r>
            <a:r>
              <a:rPr dirty="0" sz="1800" spc="-5" b="1">
                <a:latin typeface="Arial"/>
                <a:cs typeface="Arial"/>
              </a:rPr>
              <a:t>Implant  N=1040*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3555" y="3915168"/>
            <a:ext cx="2988564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1195" y="3956291"/>
            <a:ext cx="2653284" cy="844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90800" y="3934967"/>
            <a:ext cx="2898775" cy="768350"/>
          </a:xfrm>
          <a:custGeom>
            <a:avLst/>
            <a:gdLst/>
            <a:ahLst/>
            <a:cxnLst/>
            <a:rect l="l" t="t" r="r" b="b"/>
            <a:pathLst>
              <a:path w="2898775" h="768350">
                <a:moveTo>
                  <a:pt x="2770632" y="0"/>
                </a:moveTo>
                <a:lnTo>
                  <a:pt x="128016" y="0"/>
                </a:lnTo>
                <a:lnTo>
                  <a:pt x="78170" y="10054"/>
                </a:lnTo>
                <a:lnTo>
                  <a:pt x="37480" y="37480"/>
                </a:lnTo>
                <a:lnTo>
                  <a:pt x="10054" y="78170"/>
                </a:lnTo>
                <a:lnTo>
                  <a:pt x="0" y="128015"/>
                </a:lnTo>
                <a:lnTo>
                  <a:pt x="0" y="640079"/>
                </a:lnTo>
                <a:lnTo>
                  <a:pt x="10054" y="689925"/>
                </a:lnTo>
                <a:lnTo>
                  <a:pt x="37480" y="730615"/>
                </a:lnTo>
                <a:lnTo>
                  <a:pt x="78170" y="758041"/>
                </a:lnTo>
                <a:lnTo>
                  <a:pt x="128016" y="768095"/>
                </a:lnTo>
                <a:lnTo>
                  <a:pt x="2770632" y="768095"/>
                </a:lnTo>
                <a:lnTo>
                  <a:pt x="2820477" y="758041"/>
                </a:lnTo>
                <a:lnTo>
                  <a:pt x="2861167" y="730615"/>
                </a:lnTo>
                <a:lnTo>
                  <a:pt x="2888593" y="689925"/>
                </a:lnTo>
                <a:lnTo>
                  <a:pt x="2898648" y="640079"/>
                </a:lnTo>
                <a:lnTo>
                  <a:pt x="2898648" y="128015"/>
                </a:lnTo>
                <a:lnTo>
                  <a:pt x="2888593" y="78170"/>
                </a:lnTo>
                <a:lnTo>
                  <a:pt x="2861167" y="37480"/>
                </a:lnTo>
                <a:lnTo>
                  <a:pt x="2820477" y="10054"/>
                </a:lnTo>
                <a:lnTo>
                  <a:pt x="277063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82900" y="4026484"/>
            <a:ext cx="231965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30-Day </a:t>
            </a:r>
            <a:r>
              <a:rPr dirty="0" sz="1800" b="1">
                <a:latin typeface="Arial"/>
                <a:cs typeface="Arial"/>
              </a:rPr>
              <a:t>Follow-up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N= </a:t>
            </a:r>
            <a:r>
              <a:rPr dirty="0" sz="1800" spc="-15" b="1">
                <a:latin typeface="Arial"/>
                <a:cs typeface="Arial"/>
              </a:rPr>
              <a:t>1002/1011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(98.9%)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43555" y="1179588"/>
            <a:ext cx="2988564" cy="856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31464" y="1182624"/>
            <a:ext cx="1411224" cy="928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90800" y="1199388"/>
            <a:ext cx="2898775" cy="767080"/>
          </a:xfrm>
          <a:custGeom>
            <a:avLst/>
            <a:gdLst/>
            <a:ahLst/>
            <a:cxnLst/>
            <a:rect l="l" t="t" r="r" b="b"/>
            <a:pathLst>
              <a:path w="2898775" h="767080">
                <a:moveTo>
                  <a:pt x="2770886" y="0"/>
                </a:moveTo>
                <a:lnTo>
                  <a:pt x="127762" y="0"/>
                </a:lnTo>
                <a:lnTo>
                  <a:pt x="78009" y="10033"/>
                </a:lnTo>
                <a:lnTo>
                  <a:pt x="37401" y="37401"/>
                </a:lnTo>
                <a:lnTo>
                  <a:pt x="10032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33" y="688562"/>
                </a:lnTo>
                <a:lnTo>
                  <a:pt x="37401" y="729170"/>
                </a:lnTo>
                <a:lnTo>
                  <a:pt x="78009" y="756538"/>
                </a:lnTo>
                <a:lnTo>
                  <a:pt x="127762" y="766572"/>
                </a:lnTo>
                <a:lnTo>
                  <a:pt x="2770886" y="766572"/>
                </a:lnTo>
                <a:lnTo>
                  <a:pt x="2820638" y="756538"/>
                </a:lnTo>
                <a:lnTo>
                  <a:pt x="2861246" y="729170"/>
                </a:lnTo>
                <a:lnTo>
                  <a:pt x="2888615" y="688562"/>
                </a:lnTo>
                <a:lnTo>
                  <a:pt x="2898648" y="638810"/>
                </a:lnTo>
                <a:lnTo>
                  <a:pt x="2898648" y="127762"/>
                </a:lnTo>
                <a:lnTo>
                  <a:pt x="2888615" y="78009"/>
                </a:lnTo>
                <a:lnTo>
                  <a:pt x="2861246" y="37401"/>
                </a:lnTo>
                <a:lnTo>
                  <a:pt x="2820638" y="10033"/>
                </a:lnTo>
                <a:lnTo>
                  <a:pt x="2770886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518661" y="1257681"/>
            <a:ext cx="1042669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Enro</a:t>
            </a:r>
            <a:r>
              <a:rPr dirty="0" sz="2000" spc="-15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led  </a:t>
            </a:r>
            <a:r>
              <a:rPr dirty="0" sz="2000" b="1">
                <a:latin typeface="Arial"/>
                <a:cs typeface="Arial"/>
              </a:rPr>
              <a:t>N=1060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02023" y="1965960"/>
            <a:ext cx="76200" cy="601345"/>
          </a:xfrm>
          <a:custGeom>
            <a:avLst/>
            <a:gdLst/>
            <a:ahLst/>
            <a:cxnLst/>
            <a:rect l="l" t="t" r="r" b="b"/>
            <a:pathLst>
              <a:path w="76200" h="601344">
                <a:moveTo>
                  <a:pt x="31750" y="524763"/>
                </a:moveTo>
                <a:lnTo>
                  <a:pt x="0" y="524763"/>
                </a:lnTo>
                <a:lnTo>
                  <a:pt x="38100" y="600963"/>
                </a:lnTo>
                <a:lnTo>
                  <a:pt x="69850" y="537463"/>
                </a:lnTo>
                <a:lnTo>
                  <a:pt x="31750" y="537463"/>
                </a:lnTo>
                <a:lnTo>
                  <a:pt x="31750" y="524763"/>
                </a:lnTo>
                <a:close/>
              </a:path>
              <a:path w="76200" h="601344">
                <a:moveTo>
                  <a:pt x="44450" y="0"/>
                </a:moveTo>
                <a:lnTo>
                  <a:pt x="31750" y="0"/>
                </a:lnTo>
                <a:lnTo>
                  <a:pt x="31750" y="537463"/>
                </a:lnTo>
                <a:lnTo>
                  <a:pt x="44450" y="537463"/>
                </a:lnTo>
                <a:lnTo>
                  <a:pt x="44450" y="0"/>
                </a:lnTo>
                <a:close/>
              </a:path>
              <a:path w="76200" h="601344">
                <a:moveTo>
                  <a:pt x="76200" y="524763"/>
                </a:moveTo>
                <a:lnTo>
                  <a:pt x="44450" y="524763"/>
                </a:lnTo>
                <a:lnTo>
                  <a:pt x="44450" y="537463"/>
                </a:lnTo>
                <a:lnTo>
                  <a:pt x="69850" y="537463"/>
                </a:lnTo>
                <a:lnTo>
                  <a:pt x="76200" y="524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0123" y="3585971"/>
            <a:ext cx="2025014" cy="0"/>
          </a:xfrm>
          <a:custGeom>
            <a:avLst/>
            <a:gdLst/>
            <a:ahLst/>
            <a:cxnLst/>
            <a:rect l="l" t="t" r="r" b="b"/>
            <a:pathLst>
              <a:path w="2025014" h="0">
                <a:moveTo>
                  <a:pt x="0" y="0"/>
                </a:moveTo>
                <a:lnTo>
                  <a:pt x="20248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68567" y="3268979"/>
            <a:ext cx="2514600" cy="635635"/>
          </a:xfrm>
          <a:custGeom>
            <a:avLst/>
            <a:gdLst/>
            <a:ahLst/>
            <a:cxnLst/>
            <a:rect l="l" t="t" r="r" b="b"/>
            <a:pathLst>
              <a:path w="2514600" h="635635">
                <a:moveTo>
                  <a:pt x="2408682" y="0"/>
                </a:moveTo>
                <a:lnTo>
                  <a:pt x="105918" y="0"/>
                </a:lnTo>
                <a:lnTo>
                  <a:pt x="64668" y="8316"/>
                </a:lnTo>
                <a:lnTo>
                  <a:pt x="31003" y="31003"/>
                </a:lnTo>
                <a:lnTo>
                  <a:pt x="8316" y="64668"/>
                </a:lnTo>
                <a:lnTo>
                  <a:pt x="0" y="105918"/>
                </a:lnTo>
                <a:lnTo>
                  <a:pt x="0" y="529590"/>
                </a:lnTo>
                <a:lnTo>
                  <a:pt x="8316" y="570839"/>
                </a:lnTo>
                <a:lnTo>
                  <a:pt x="31003" y="604504"/>
                </a:lnTo>
                <a:lnTo>
                  <a:pt x="64668" y="627191"/>
                </a:lnTo>
                <a:lnTo>
                  <a:pt x="105918" y="635508"/>
                </a:lnTo>
                <a:lnTo>
                  <a:pt x="2408682" y="635508"/>
                </a:lnTo>
                <a:lnTo>
                  <a:pt x="2449931" y="627191"/>
                </a:lnTo>
                <a:lnTo>
                  <a:pt x="2483596" y="604504"/>
                </a:lnTo>
                <a:lnTo>
                  <a:pt x="2506283" y="570839"/>
                </a:lnTo>
                <a:lnTo>
                  <a:pt x="2514600" y="529590"/>
                </a:lnTo>
                <a:lnTo>
                  <a:pt x="2514600" y="105918"/>
                </a:lnTo>
                <a:lnTo>
                  <a:pt x="2506283" y="64668"/>
                </a:lnTo>
                <a:lnTo>
                  <a:pt x="2483596" y="31003"/>
                </a:lnTo>
                <a:lnTo>
                  <a:pt x="2449931" y="8316"/>
                </a:lnTo>
                <a:lnTo>
                  <a:pt x="24086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79565" y="3295903"/>
            <a:ext cx="89026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Death: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Withdrew: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Other: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30467" y="1793748"/>
            <a:ext cx="2552700" cy="934719"/>
          </a:xfrm>
          <a:custGeom>
            <a:avLst/>
            <a:gdLst/>
            <a:ahLst/>
            <a:cxnLst/>
            <a:rect l="l" t="t" r="r" b="b"/>
            <a:pathLst>
              <a:path w="2552700" h="934719">
                <a:moveTo>
                  <a:pt x="2396998" y="0"/>
                </a:moveTo>
                <a:lnTo>
                  <a:pt x="155702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778510"/>
                </a:lnTo>
                <a:lnTo>
                  <a:pt x="7939" y="827718"/>
                </a:lnTo>
                <a:lnTo>
                  <a:pt x="30045" y="870460"/>
                </a:lnTo>
                <a:lnTo>
                  <a:pt x="63751" y="904166"/>
                </a:lnTo>
                <a:lnTo>
                  <a:pt x="106493" y="926272"/>
                </a:lnTo>
                <a:lnTo>
                  <a:pt x="155702" y="934212"/>
                </a:lnTo>
                <a:lnTo>
                  <a:pt x="2396998" y="934212"/>
                </a:lnTo>
                <a:lnTo>
                  <a:pt x="2446206" y="926272"/>
                </a:lnTo>
                <a:lnTo>
                  <a:pt x="2488948" y="904166"/>
                </a:lnTo>
                <a:lnTo>
                  <a:pt x="2522654" y="870460"/>
                </a:lnTo>
                <a:lnTo>
                  <a:pt x="2544760" y="827718"/>
                </a:lnTo>
                <a:lnTo>
                  <a:pt x="2552700" y="778510"/>
                </a:lnTo>
                <a:lnTo>
                  <a:pt x="2552700" y="155701"/>
                </a:lnTo>
                <a:lnTo>
                  <a:pt x="2544760" y="106493"/>
                </a:lnTo>
                <a:lnTo>
                  <a:pt x="2522654" y="63751"/>
                </a:lnTo>
                <a:lnTo>
                  <a:pt x="2488948" y="30045"/>
                </a:lnTo>
                <a:lnTo>
                  <a:pt x="2446206" y="7939"/>
                </a:lnTo>
                <a:lnTo>
                  <a:pt x="2396998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155816" y="1787144"/>
            <a:ext cx="22879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Inclusion/Exclusion criteria </a:t>
            </a:r>
            <a:r>
              <a:rPr dirty="0" sz="1200" b="1">
                <a:latin typeface="Arial"/>
                <a:cs typeface="Arial"/>
              </a:rPr>
              <a:t>not  </a:t>
            </a:r>
            <a:r>
              <a:rPr dirty="0" sz="1200" spc="-5" b="1">
                <a:latin typeface="Arial"/>
                <a:cs typeface="Arial"/>
              </a:rPr>
              <a:t>met: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Death: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Withdrew: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Other: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0123" y="2261616"/>
            <a:ext cx="2002155" cy="0"/>
          </a:xfrm>
          <a:custGeom>
            <a:avLst/>
            <a:gdLst/>
            <a:ahLst/>
            <a:cxnLst/>
            <a:rect l="l" t="t" r="r" b="b"/>
            <a:pathLst>
              <a:path w="2002154" h="0">
                <a:moveTo>
                  <a:pt x="0" y="0"/>
                </a:moveTo>
                <a:lnTo>
                  <a:pt x="20019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43555" y="5283708"/>
            <a:ext cx="2988564" cy="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31592" y="5324855"/>
            <a:ext cx="2412492" cy="844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90800" y="5303520"/>
            <a:ext cx="2898775" cy="768350"/>
          </a:xfrm>
          <a:custGeom>
            <a:avLst/>
            <a:gdLst/>
            <a:ahLst/>
            <a:cxnLst/>
            <a:rect l="l" t="t" r="r" b="b"/>
            <a:pathLst>
              <a:path w="2898775" h="768350">
                <a:moveTo>
                  <a:pt x="2770632" y="0"/>
                </a:moveTo>
                <a:lnTo>
                  <a:pt x="128016" y="0"/>
                </a:lnTo>
                <a:lnTo>
                  <a:pt x="78170" y="10054"/>
                </a:lnTo>
                <a:lnTo>
                  <a:pt x="37480" y="37480"/>
                </a:lnTo>
                <a:lnTo>
                  <a:pt x="10054" y="78170"/>
                </a:lnTo>
                <a:lnTo>
                  <a:pt x="0" y="128015"/>
                </a:lnTo>
                <a:lnTo>
                  <a:pt x="0" y="640079"/>
                </a:lnTo>
                <a:lnTo>
                  <a:pt x="10054" y="689909"/>
                </a:lnTo>
                <a:lnTo>
                  <a:pt x="37480" y="730600"/>
                </a:lnTo>
                <a:lnTo>
                  <a:pt x="78170" y="758035"/>
                </a:lnTo>
                <a:lnTo>
                  <a:pt x="128016" y="768095"/>
                </a:lnTo>
                <a:lnTo>
                  <a:pt x="2770632" y="768095"/>
                </a:lnTo>
                <a:lnTo>
                  <a:pt x="2820477" y="758035"/>
                </a:lnTo>
                <a:lnTo>
                  <a:pt x="2861167" y="730600"/>
                </a:lnTo>
                <a:lnTo>
                  <a:pt x="2888593" y="689909"/>
                </a:lnTo>
                <a:lnTo>
                  <a:pt x="2898648" y="640079"/>
                </a:lnTo>
                <a:lnTo>
                  <a:pt x="2898648" y="128015"/>
                </a:lnTo>
                <a:lnTo>
                  <a:pt x="2888593" y="78170"/>
                </a:lnTo>
                <a:lnTo>
                  <a:pt x="2861167" y="37480"/>
                </a:lnTo>
                <a:lnTo>
                  <a:pt x="2820477" y="10054"/>
                </a:lnTo>
                <a:lnTo>
                  <a:pt x="277063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003550" y="5395671"/>
            <a:ext cx="20739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1-Year </a:t>
            </a:r>
            <a:r>
              <a:rPr dirty="0" sz="1800" spc="-5" b="1">
                <a:latin typeface="Arial"/>
                <a:cs typeface="Arial"/>
              </a:rPr>
              <a:t>Follow-up  N= 876/908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(96.5%)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4884" y="4732020"/>
            <a:ext cx="76200" cy="553720"/>
          </a:xfrm>
          <a:custGeom>
            <a:avLst/>
            <a:gdLst/>
            <a:ahLst/>
            <a:cxnLst/>
            <a:rect l="l" t="t" r="r" b="b"/>
            <a:pathLst>
              <a:path w="76200" h="553720">
                <a:moveTo>
                  <a:pt x="31750" y="477519"/>
                </a:moveTo>
                <a:lnTo>
                  <a:pt x="0" y="477519"/>
                </a:lnTo>
                <a:lnTo>
                  <a:pt x="38100" y="553719"/>
                </a:lnTo>
                <a:lnTo>
                  <a:pt x="69850" y="490219"/>
                </a:lnTo>
                <a:lnTo>
                  <a:pt x="31750" y="490219"/>
                </a:lnTo>
                <a:lnTo>
                  <a:pt x="31750" y="477519"/>
                </a:lnTo>
                <a:close/>
              </a:path>
              <a:path w="76200" h="553720">
                <a:moveTo>
                  <a:pt x="44450" y="0"/>
                </a:moveTo>
                <a:lnTo>
                  <a:pt x="31750" y="0"/>
                </a:lnTo>
                <a:lnTo>
                  <a:pt x="31750" y="490219"/>
                </a:lnTo>
                <a:lnTo>
                  <a:pt x="44450" y="490219"/>
                </a:lnTo>
                <a:lnTo>
                  <a:pt x="44450" y="0"/>
                </a:lnTo>
                <a:close/>
              </a:path>
              <a:path w="76200" h="553720">
                <a:moveTo>
                  <a:pt x="76200" y="477519"/>
                </a:moveTo>
                <a:lnTo>
                  <a:pt x="44450" y="477519"/>
                </a:lnTo>
                <a:lnTo>
                  <a:pt x="44450" y="490219"/>
                </a:lnTo>
                <a:lnTo>
                  <a:pt x="69850" y="490219"/>
                </a:lnTo>
                <a:lnTo>
                  <a:pt x="76200" y="477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62984" y="5059679"/>
            <a:ext cx="2025014" cy="0"/>
          </a:xfrm>
          <a:custGeom>
            <a:avLst/>
            <a:gdLst/>
            <a:ahLst/>
            <a:cxnLst/>
            <a:rect l="l" t="t" r="r" b="b"/>
            <a:pathLst>
              <a:path w="2025014" h="0">
                <a:moveTo>
                  <a:pt x="0" y="0"/>
                </a:moveTo>
                <a:lnTo>
                  <a:pt x="20248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91428" y="4742688"/>
            <a:ext cx="2514600" cy="635635"/>
          </a:xfrm>
          <a:custGeom>
            <a:avLst/>
            <a:gdLst/>
            <a:ahLst/>
            <a:cxnLst/>
            <a:rect l="l" t="t" r="r" b="b"/>
            <a:pathLst>
              <a:path w="2514600" h="635635">
                <a:moveTo>
                  <a:pt x="2408681" y="0"/>
                </a:moveTo>
                <a:lnTo>
                  <a:pt x="105918" y="0"/>
                </a:lnTo>
                <a:lnTo>
                  <a:pt x="64668" y="8316"/>
                </a:lnTo>
                <a:lnTo>
                  <a:pt x="31003" y="31003"/>
                </a:lnTo>
                <a:lnTo>
                  <a:pt x="8316" y="64668"/>
                </a:lnTo>
                <a:lnTo>
                  <a:pt x="0" y="105918"/>
                </a:lnTo>
                <a:lnTo>
                  <a:pt x="0" y="529590"/>
                </a:lnTo>
                <a:lnTo>
                  <a:pt x="8316" y="570839"/>
                </a:lnTo>
                <a:lnTo>
                  <a:pt x="31003" y="604504"/>
                </a:lnTo>
                <a:lnTo>
                  <a:pt x="64668" y="627191"/>
                </a:lnTo>
                <a:lnTo>
                  <a:pt x="105918" y="635508"/>
                </a:lnTo>
                <a:lnTo>
                  <a:pt x="2408681" y="635508"/>
                </a:lnTo>
                <a:lnTo>
                  <a:pt x="2449931" y="627191"/>
                </a:lnTo>
                <a:lnTo>
                  <a:pt x="2483596" y="604504"/>
                </a:lnTo>
                <a:lnTo>
                  <a:pt x="2506283" y="570839"/>
                </a:lnTo>
                <a:lnTo>
                  <a:pt x="2514600" y="529590"/>
                </a:lnTo>
                <a:lnTo>
                  <a:pt x="2514600" y="105918"/>
                </a:lnTo>
                <a:lnTo>
                  <a:pt x="2506283" y="64668"/>
                </a:lnTo>
                <a:lnTo>
                  <a:pt x="2483596" y="31003"/>
                </a:lnTo>
                <a:lnTo>
                  <a:pt x="2449931" y="8316"/>
                </a:lnTo>
                <a:lnTo>
                  <a:pt x="240868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202426" y="4769866"/>
            <a:ext cx="975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Death: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Withdrew: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14  Other:19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5795" y="6396938"/>
            <a:ext cx="8159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*Since our initial report in 1038 patients, consent </a:t>
            </a:r>
            <a:r>
              <a:rPr dirty="0" sz="1200" spc="-10">
                <a:latin typeface="Arial"/>
                <a:cs typeface="Arial"/>
              </a:rPr>
              <a:t>was </a:t>
            </a:r>
            <a:r>
              <a:rPr dirty="0" sz="1200" spc="-5">
                <a:latin typeface="Arial"/>
                <a:cs typeface="Arial"/>
              </a:rPr>
              <a:t>lost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1 patient and in 3 patients, consent </a:t>
            </a:r>
            <a:r>
              <a:rPr dirty="0" sz="1200" spc="-10">
                <a:latin typeface="Arial"/>
                <a:cs typeface="Arial"/>
              </a:rPr>
              <a:t>was </a:t>
            </a:r>
            <a:r>
              <a:rPr dirty="0" sz="1200" spc="-5">
                <a:latin typeface="Arial"/>
                <a:cs typeface="Arial"/>
              </a:rPr>
              <a:t>validated, </a:t>
            </a:r>
            <a:r>
              <a:rPr dirty="0" sz="1200" spc="0">
                <a:latin typeface="Arial"/>
                <a:cs typeface="Arial"/>
              </a:rPr>
              <a:t>therefore  </a:t>
            </a:r>
            <a:r>
              <a:rPr dirty="0" sz="1200" spc="-10">
                <a:latin typeface="Arial"/>
                <a:cs typeface="Arial"/>
              </a:rPr>
              <a:t>we </a:t>
            </a:r>
            <a:r>
              <a:rPr dirty="0" sz="1200" spc="-5">
                <a:latin typeface="Arial"/>
                <a:cs typeface="Arial"/>
              </a:rPr>
              <a:t>are now reporting on 1040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patients.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42323" y="6578295"/>
            <a:ext cx="1250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7139" y="271983"/>
            <a:ext cx="432498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Evolut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7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7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5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27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8622" y="1385887"/>
          <a:ext cx="8647430" cy="475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0990"/>
                <a:gridCol w="1996440"/>
              </a:tblGrid>
              <a:tr h="52895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Mean ± standard deviation or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0335">
                        <a:lnSpc>
                          <a:spcPts val="2355"/>
                        </a:lnSpc>
                        <a:spcBef>
                          <a:spcPts val="17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N=1040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171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Age,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81.8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6.2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Female sex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64.8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STS-PROM,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5.5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4.5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EuroSCORE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II,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5.7 </a:t>
                      </a:r>
                      <a:r>
                        <a:rPr dirty="0" sz="1800" spc="5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5.0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York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Heart Association class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III/IV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72.0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80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mellitus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29.6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Serum creatinine &gt;2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mg/dL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5.6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Chronic lung disease/chronic obstructive pulmonary</a:t>
                      </a:r>
                      <a:r>
                        <a:rPr dirty="0" sz="18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26.3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Frailty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34.2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Assisted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living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15.3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Pacemaker or implanted cardioverter</a:t>
                      </a:r>
                      <a:r>
                        <a:rPr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defibrillator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12.2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3422" y="271983"/>
            <a:ext cx="43389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Evolut </a:t>
            </a: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r>
              <a:rPr dirty="0" sz="27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Procedural</a:t>
            </a:r>
            <a:r>
              <a:rPr dirty="0" sz="27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9623" y="6595214"/>
            <a:ext cx="15049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 sz="140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088" y="1385887"/>
          <a:ext cx="8627110" cy="4982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4275"/>
                <a:gridCol w="2362200"/>
              </a:tblGrid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772795" marR="652145" indent="-304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2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R  N=1040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anaesthesia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65.1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Iliofemoral access</a:t>
                      </a:r>
                      <a:r>
                        <a:rPr dirty="0"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route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98.0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Implanted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size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23 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26 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36.5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0">
                          <a:latin typeface="Arial"/>
                          <a:cs typeface="Arial"/>
                        </a:rPr>
                        <a:t>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57.4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spc="-35">
                          <a:latin typeface="Arial"/>
                          <a:cs typeface="Arial"/>
                        </a:rPr>
                        <a:t>Pre-TAVI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balloon dilation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performed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45.8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Post-implant dilation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performed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33.4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Patients with resheathing or recapture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performed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25.8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EnVeo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R InLine sheath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used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88.6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Multiple valves (≥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implanted)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Failed bioprosthetic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valve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4.8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Administrateur</dc:creator>
  <cp:keywords>Medtronic Controlled</cp:keywords>
  <dc:title>Présentation PowerPoint</dc:title>
  <dcterms:created xsi:type="dcterms:W3CDTF">2018-05-23T14:56:01Z</dcterms:created>
  <dcterms:modified xsi:type="dcterms:W3CDTF">2018-05-23T14:56:01Z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2018-05-23T00:00:00Z</vt:filetime>
  </property>
</Properties>
</file>