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8" r:id="rId3"/>
    <p:sldId id="285" r:id="rId4"/>
    <p:sldId id="263" r:id="rId5"/>
    <p:sldId id="286" r:id="rId6"/>
    <p:sldId id="27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82" r:id="rId16"/>
    <p:sldId id="275" r:id="rId17"/>
    <p:sldId id="277" r:id="rId18"/>
    <p:sldId id="278" r:id="rId19"/>
    <p:sldId id="279" r:id="rId20"/>
    <p:sldId id="284" r:id="rId21"/>
    <p:sldId id="287" r:id="rId22"/>
    <p:sldId id="261" r:id="rId23"/>
    <p:sldId id="283" r:id="rId24"/>
    <p:sldId id="280" r:id="rId25"/>
    <p:sldId id="260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852A4-E461-4E3F-8378-5E21752C7B0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F63F-7C47-46B0-A6D3-65F8A4691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3/5/14- clean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BD67D-43D6-41BE-BFF1-D199F564C9C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Study </a:t>
            </a:r>
            <a:r>
              <a:rPr lang="en-US" dirty="0" smtClean="0"/>
              <a:t>limitations include lack of control arm, lack</a:t>
            </a:r>
            <a:r>
              <a:rPr lang="en-US" baseline="0" dirty="0" smtClean="0"/>
              <a:t> of clinical outcomes, unclear use of CT size (instead of echo derived and the 1.55 RV/LV ratio seems very high), mixture of echo and CT outcomes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FBCA-915D-49C1-9088-D79E2D445D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high NNT and high bleeding risk, our</a:t>
            </a:r>
            <a:r>
              <a:rPr lang="en-US" baseline="0" dirty="0" smtClean="0"/>
              <a:t> approach is a conservative one.  How to prevent </a:t>
            </a:r>
            <a:r>
              <a:rPr lang="en-US" baseline="0" dirty="0" err="1" smtClean="0"/>
              <a:t>submassive</a:t>
            </a:r>
            <a:r>
              <a:rPr lang="en-US" baseline="0" dirty="0" smtClean="0"/>
              <a:t> PE from progressing to massive PE </a:t>
            </a:r>
            <a:r>
              <a:rPr lang="en-US" baseline="0" dirty="0" err="1" smtClean="0"/>
              <a:t>cuasing</a:t>
            </a:r>
            <a:r>
              <a:rPr lang="en-US" baseline="0" dirty="0" smtClean="0"/>
              <a:t> hemodynamic collapse and death.</a:t>
            </a:r>
          </a:p>
          <a:p>
            <a:r>
              <a:rPr lang="en-US" baseline="0" dirty="0" smtClean="0"/>
              <a:t>PE severity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828F-F9D1-42CA-A3C2-3A739512A43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3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endParaRPr lang="en-US" sz="1900">
              <a:solidFill>
                <a:srgbClr val="000000"/>
              </a:solidFill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0" y="0"/>
            <a:ext cx="8734425" cy="6858000"/>
            <a:chOff x="0" y="0"/>
            <a:chExt cx="5502" cy="4320"/>
          </a:xfrm>
        </p:grpSpPr>
        <p:sp>
          <p:nvSpPr>
            <p:cNvPr id="6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7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9" descr="PerelmanMedicine_logo_RB_sm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3531"/>
              <a:ext cx="180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2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90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94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72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45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Level 1</a:t>
            </a:r>
          </a:p>
          <a:p>
            <a:pPr lvl="1"/>
            <a:r>
              <a:rPr lang="en-US" smtClean="0"/>
              <a:t>Level two</a:t>
            </a:r>
          </a:p>
          <a:p>
            <a:pPr lvl="2"/>
            <a:r>
              <a:rPr lang="en-US" smtClean="0"/>
              <a:t>Level three</a:t>
            </a:r>
          </a:p>
          <a:p>
            <a:pPr lvl="3"/>
            <a:r>
              <a:rPr lang="en-US" smtClean="0"/>
              <a:t>Level four</a:t>
            </a:r>
          </a:p>
          <a:p>
            <a:pPr lvl="4"/>
            <a:r>
              <a:rPr lang="en-US" smtClean="0"/>
              <a:t>Level five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901700" eaLnBrk="0" hangingPunct="0"/>
            <a:fld id="{A990FAA3-1F5B-4A5D-AD5C-3B6ACF7CA758}" type="slidenum">
              <a:rPr lang="en-US" sz="1100" b="1">
                <a:solidFill>
                  <a:srgbClr val="14397F"/>
                </a:solidFill>
                <a:latin typeface="Franklin Gothic Book" pitchFamily="34" charset="0"/>
              </a:rPr>
              <a:pPr algn="r" defTabSz="901700" eaLnBrk="0" hangingPunct="0"/>
              <a:t>‹#›</a:t>
            </a:fld>
            <a:endParaRPr lang="en-US" sz="1100" b="1">
              <a:solidFill>
                <a:srgbClr val="14397F"/>
              </a:solidFill>
              <a:latin typeface="Franklin Gothic Book" pitchFamily="34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endParaRPr lang="en-US" sz="1900">
              <a:solidFill>
                <a:srgbClr val="000000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673100"/>
            <a:ext cx="9144000" cy="6146800"/>
            <a:chOff x="0" y="424"/>
            <a:chExt cx="5760" cy="3872"/>
          </a:xfrm>
        </p:grpSpPr>
        <p:sp>
          <p:nvSpPr>
            <p:cNvPr id="1031" name="Line 9"/>
            <p:cNvSpPr>
              <a:spLocks noChangeShapeType="1"/>
            </p:cNvSpPr>
            <p:nvPr userDrawn="1"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2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33" name="Picture 30" descr="PerelmanMedicine_logo_RB_t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57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3048000"/>
            <a:ext cx="7551737" cy="54768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Jay Giri, MD MPH</a:t>
            </a:r>
          </a:p>
          <a:p>
            <a:r>
              <a:rPr lang="en-US" sz="8000" dirty="0" smtClean="0"/>
              <a:t>Assistant Professor of Medicine</a:t>
            </a:r>
          </a:p>
          <a:p>
            <a:r>
              <a:rPr lang="en-US" sz="8000" dirty="0" smtClean="0"/>
              <a:t>Director, Pulmonary Embolism Response Team</a:t>
            </a:r>
          </a:p>
          <a:p>
            <a:r>
              <a:rPr lang="en-US" sz="8000" dirty="0" smtClean="0"/>
              <a:t>Associate Director, Penn Cardiovascular Quality, Outcomes &amp; Evaluative Research Center</a:t>
            </a:r>
          </a:p>
          <a:p>
            <a:r>
              <a:rPr lang="en-US" sz="8000" dirty="0" smtClean="0"/>
              <a:t>Hospital of the University of Pennsylvania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1752600"/>
            <a:ext cx="7551737" cy="542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PE Management:</a:t>
            </a:r>
            <a:br>
              <a:rPr lang="en-US" dirty="0" smtClean="0"/>
            </a:br>
            <a:r>
              <a:rPr lang="en-US" dirty="0" smtClean="0"/>
              <a:t>How to Choose your Lytic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20113" cy="558800"/>
          </a:xfrm>
        </p:spPr>
        <p:txBody>
          <a:bodyPr/>
          <a:lstStyle/>
          <a:p>
            <a:r>
              <a:rPr lang="en-US" dirty="0" smtClean="0"/>
              <a:t>Systemic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  <a:r>
              <a:rPr lang="en-US" dirty="0" err="1" smtClean="0"/>
              <a:t>a/w</a:t>
            </a:r>
            <a:r>
              <a:rPr lang="en-US" dirty="0" smtClean="0"/>
              <a:t> Lower Mortality</a:t>
            </a:r>
            <a:endParaRPr lang="en-US" dirty="0"/>
          </a:p>
        </p:txBody>
      </p:sp>
      <p:pic>
        <p:nvPicPr>
          <p:cNvPr id="3" name="Picture 3" descr="C:\Documents and Settings\girij\Desktop\pe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91" y="838200"/>
            <a:ext cx="89834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05200" y="6400800"/>
            <a:ext cx="548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Chatterjee, et al. JAMA </a:t>
            </a:r>
            <a:r>
              <a:rPr lang="en-US" sz="140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61098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</a:t>
            </a:r>
            <a:r>
              <a:rPr lang="en-US" dirty="0" err="1" smtClean="0"/>
              <a:t>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No Data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7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6" name="Picture 2" descr="C:\Documents and Settings\girij\Desktop\pe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52400"/>
            <a:ext cx="90995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3657600" y="6550025"/>
            <a:ext cx="548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Chatterjee, et al. JAMA </a:t>
            </a:r>
            <a:r>
              <a:rPr lang="en-US" sz="1400" dirty="0"/>
              <a:t>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9144000" cy="26193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9144000" cy="26193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Safety?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2890248"/>
          </a:xfrm>
        </p:spPr>
        <p:txBody>
          <a:bodyPr/>
          <a:lstStyle/>
          <a:p>
            <a:r>
              <a:rPr lang="en-US" sz="3200" dirty="0" smtClean="0"/>
              <a:t>Decrease Overall Bleeding Complications?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Decrease ICH rates?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154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Studies – Major Bleeding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399" y="825500"/>
          <a:ext cx="8032753" cy="278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4"/>
                <a:gridCol w="2351617"/>
                <a:gridCol w="3003552"/>
              </a:tblGrid>
              <a:tr h="89323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Non-ICH</a:t>
                      </a:r>
                      <a:r>
                        <a:rPr lang="en-US" sz="2800" baseline="0" dirty="0" smtClean="0"/>
                        <a:t> Major Bleed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Bleeding</a:t>
                      </a:r>
                      <a:endParaRPr lang="en-US" sz="2800" dirty="0"/>
                    </a:p>
                  </a:txBody>
                  <a:tcPr/>
                </a:tc>
              </a:tr>
              <a:tr h="8932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Catheter-Directed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164</a:t>
                      </a:r>
                      <a:endParaRPr lang="en-US" sz="2800" dirty="0"/>
                    </a:p>
                  </a:txBody>
                  <a:tcPr/>
                </a:tc>
              </a:tr>
              <a:tr h="8932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Systemic </a:t>
                      </a:r>
                      <a:r>
                        <a:rPr lang="en-US" sz="2800" dirty="0" err="1" smtClean="0"/>
                        <a:t>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948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5000" y="3505200"/>
            <a:ext cx="5334000" cy="2819400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P = 0.66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8674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Chatterjee, et al.  JAMA 2014.</a:t>
            </a:r>
          </a:p>
          <a:p>
            <a:r>
              <a:rPr lang="en-US" sz="1400" dirty="0" err="1" smtClean="0"/>
              <a:t>Kucher</a:t>
            </a:r>
            <a:r>
              <a:rPr lang="en-US" sz="1400" dirty="0" smtClean="0"/>
              <a:t>, et al.  Circulation 2014.</a:t>
            </a:r>
          </a:p>
          <a:p>
            <a:r>
              <a:rPr lang="en-US" sz="1400" dirty="0" smtClean="0"/>
              <a:t>Piazza, et al.  JACC </a:t>
            </a:r>
            <a:r>
              <a:rPr lang="en-US" sz="1400" dirty="0" err="1" smtClean="0"/>
              <a:t>Intvn</a:t>
            </a:r>
            <a:r>
              <a:rPr lang="en-US" sz="1400" dirty="0" smtClean="0"/>
              <a:t>. 2015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Is this news for intracranial hemorrhage?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1"/>
          <a:ext cx="8229600" cy="499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938"/>
                <a:gridCol w="2922662"/>
              </a:tblGrid>
              <a:tr h="17068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Study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Intracranial</a:t>
                      </a:r>
                      <a:r>
                        <a:rPr lang="en-US" sz="2400" baseline="0" dirty="0" smtClean="0">
                          <a:effectLst/>
                        </a:rPr>
                        <a:t> Hemorrhage (</a:t>
                      </a:r>
                      <a:r>
                        <a:rPr lang="en-US" sz="2400" baseline="0" dirty="0" err="1" smtClean="0">
                          <a:effectLst/>
                        </a:rPr>
                        <a:t>Fibrinolysis</a:t>
                      </a:r>
                      <a:r>
                        <a:rPr lang="en-US" sz="2400" baseline="0" dirty="0" smtClean="0">
                          <a:effectLst/>
                        </a:rPr>
                        <a:t> Group)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081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ICOPER</a:t>
                      </a:r>
                    </a:p>
                    <a:p>
                      <a:r>
                        <a:rPr lang="en-US" sz="2400" dirty="0" smtClean="0">
                          <a:effectLst/>
                        </a:rPr>
                        <a:t>(Goldhaber SZ, et al. 1999)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9/304 (3%)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081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PEITHO </a:t>
                      </a:r>
                    </a:p>
                    <a:p>
                      <a:r>
                        <a:rPr lang="en-US" sz="2400" dirty="0" smtClean="0">
                          <a:effectLst/>
                        </a:rPr>
                        <a:t>(Meyer G, et al. 2014)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10/506</a:t>
                      </a:r>
                      <a:r>
                        <a:rPr lang="en-US" sz="2400" baseline="0" dirty="0" smtClean="0">
                          <a:effectLst/>
                        </a:rPr>
                        <a:t> (2%)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/>
                </a:tc>
              </a:tr>
              <a:tr h="8081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JAMA SRMA</a:t>
                      </a:r>
                    </a:p>
                    <a:p>
                      <a:r>
                        <a:rPr lang="en-US" sz="2400" dirty="0" smtClean="0">
                          <a:effectLst/>
                        </a:rPr>
                        <a:t>(Chatterjee, et al. 2014)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15/1024 (1.46%)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/>
                </a:tc>
              </a:tr>
              <a:tr h="8081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SEATTLE II</a:t>
                      </a:r>
                    </a:p>
                    <a:p>
                      <a:r>
                        <a:rPr lang="en-US" sz="2400" dirty="0" smtClean="0">
                          <a:effectLst/>
                        </a:rPr>
                        <a:t>(Piazza G, et al. 2014)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0/150 (0%)</a:t>
                      </a:r>
                      <a:endParaRPr lang="en-US" sz="2400" dirty="0">
                        <a:effectLst/>
                      </a:endParaRPr>
                    </a:p>
                  </a:txBody>
                  <a:tcPr marT="45714" marB="45714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928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Studies – ICH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1"/>
          <a:ext cx="8001000" cy="290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965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ICH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 ICH</a:t>
                      </a:r>
                      <a:endParaRPr lang="en-US" sz="3200" dirty="0"/>
                    </a:p>
                  </a:txBody>
                  <a:tcPr/>
                </a:tc>
              </a:tr>
              <a:tr h="9703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Catheter-Directed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180</a:t>
                      </a:r>
                      <a:endParaRPr lang="en-US" sz="2800" dirty="0"/>
                    </a:p>
                  </a:txBody>
                  <a:tcPr/>
                </a:tc>
              </a:tr>
              <a:tr h="9651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Systemic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3657600"/>
            <a:ext cx="5334000" cy="2819400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P = 0.15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8674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Chatterjee, et al.  JAMA 2014.</a:t>
            </a:r>
          </a:p>
          <a:p>
            <a:r>
              <a:rPr lang="en-US" sz="1400" dirty="0" err="1" smtClean="0"/>
              <a:t>Kucher</a:t>
            </a:r>
            <a:r>
              <a:rPr lang="en-US" sz="1400" dirty="0" smtClean="0"/>
              <a:t>, et al.  Circulation 2014.</a:t>
            </a:r>
          </a:p>
          <a:p>
            <a:r>
              <a:rPr lang="en-US" sz="1400" dirty="0" smtClean="0"/>
              <a:t>Piazza, et al.  JACC </a:t>
            </a:r>
            <a:r>
              <a:rPr lang="en-US" sz="1400" dirty="0" err="1" smtClean="0"/>
              <a:t>Intvn</a:t>
            </a:r>
            <a:r>
              <a:rPr lang="en-US" sz="1400" dirty="0" smtClean="0"/>
              <a:t>. 2015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6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408886"/>
          </a:xfrm>
        </p:spPr>
        <p:txBody>
          <a:bodyPr/>
          <a:lstStyle/>
          <a:p>
            <a:r>
              <a:rPr lang="en-US" sz="3200" dirty="0" smtClean="0"/>
              <a:t>EKOS catheter = $3,000 list price</a:t>
            </a:r>
          </a:p>
          <a:p>
            <a:pPr lvl="1"/>
            <a:r>
              <a:rPr lang="en-US" sz="3000" dirty="0" smtClean="0"/>
              <a:t>Most cases – 2 catheters = </a:t>
            </a:r>
            <a:r>
              <a:rPr lang="en-US" sz="4000" b="1" dirty="0" smtClean="0">
                <a:solidFill>
                  <a:srgbClr val="00B050"/>
                </a:solidFill>
              </a:rPr>
              <a:t>$6,000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Estimated 300,000 PE hospitalizations</a:t>
            </a:r>
          </a:p>
          <a:p>
            <a:endParaRPr lang="en-US" sz="3200" dirty="0" smtClean="0"/>
          </a:p>
          <a:p>
            <a:r>
              <a:rPr lang="en-US" sz="3200" dirty="0" smtClean="0"/>
              <a:t>40% intermediate/high-risk</a:t>
            </a:r>
          </a:p>
          <a:p>
            <a:pPr lvl="1"/>
            <a:r>
              <a:rPr lang="en-US" sz="3000" dirty="0" smtClean="0"/>
              <a:t>120,000 potential cases</a:t>
            </a:r>
          </a:p>
          <a:p>
            <a:endParaRPr lang="en-US" sz="3200" dirty="0" smtClean="0"/>
          </a:p>
          <a:p>
            <a:r>
              <a:rPr lang="en-US" sz="3200" dirty="0" smtClean="0"/>
              <a:t>US market: </a:t>
            </a:r>
            <a:r>
              <a:rPr lang="en-US" sz="4000" dirty="0" smtClean="0">
                <a:solidFill>
                  <a:srgbClr val="00B050"/>
                </a:solidFill>
              </a:rPr>
              <a:t>$720M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C:\Documents and Settings\girij\Desktop\EKOS ema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97" y="914400"/>
            <a:ext cx="9029103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24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Interventional Physician Incentives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305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868449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Procedure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CPT code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Work RVU - Unilateral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Work RVU - Bilateral</a:t>
                      </a:r>
                      <a:endParaRPr lang="en-US" sz="2400" baseline="0" dirty="0"/>
                    </a:p>
                  </a:txBody>
                  <a:tcPr/>
                </a:tc>
              </a:tr>
              <a:tr h="8684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guided access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76937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/>
                </a:tc>
              </a:tr>
              <a:tr h="8684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Main PA  </a:t>
                      </a:r>
                      <a:r>
                        <a:rPr lang="en-US" sz="2000" dirty="0" err="1" smtClean="0"/>
                        <a:t>cath</a:t>
                      </a:r>
                      <a:r>
                        <a:rPr lang="en-US" sz="2000" dirty="0" smtClean="0"/>
                        <a:t> placement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2.52</a:t>
                      </a:r>
                      <a:endParaRPr lang="en-US" sz="2000" dirty="0"/>
                    </a:p>
                  </a:txBody>
                  <a:tcPr/>
                </a:tc>
              </a:tr>
              <a:tr h="5031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  gram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75743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1.66</a:t>
                      </a:r>
                      <a:endParaRPr lang="en-US" sz="2000" dirty="0"/>
                    </a:p>
                  </a:txBody>
                  <a:tcPr/>
                </a:tc>
              </a:tr>
              <a:tr h="8684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Selective PA</a:t>
                      </a:r>
                      <a:r>
                        <a:rPr lang="en-US" sz="2000" baseline="0" dirty="0" smtClean="0"/>
                        <a:t> Placement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5.25</a:t>
                      </a:r>
                      <a:endParaRPr lang="en-US" sz="2000" dirty="0"/>
                    </a:p>
                  </a:txBody>
                  <a:tcPr/>
                </a:tc>
              </a:tr>
              <a:tr h="5031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Infusion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37211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  <a:tr h="5031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Cessation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37214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4.11</a:t>
                      </a:r>
                      <a:endParaRPr lang="en-US" sz="2000" dirty="0"/>
                    </a:p>
                  </a:txBody>
                  <a:tcPr/>
                </a:tc>
              </a:tr>
              <a:tr h="5031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26.14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447800" y="1447800"/>
            <a:ext cx="6858000" cy="4572000"/>
          </a:xfrm>
          <a:prstGeom prst="rect">
            <a:avLst/>
          </a:prstGeom>
          <a:solidFill>
            <a:srgbClr val="FFC0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Bilateral PE CDT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: 26.14 RVU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solidFill>
                <a:schemeClr val="accent5">
                  <a:lumMod val="10000"/>
                </a:schemeClr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LHC + PCI : 15.96 RVU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solidFill>
                <a:schemeClr val="accent5">
                  <a:lumMod val="10000"/>
                </a:schemeClr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TF TAVR : 15.7 RVU (per operator)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solidFill>
                <a:schemeClr val="accent5">
                  <a:lumMod val="10000"/>
                </a:schemeClr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1 hour critical care time: 4.5 RVU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aseline="0" dirty="0" smtClean="0">
              <a:solidFill>
                <a:schemeClr val="tx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5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751201"/>
          </a:xfrm>
        </p:spPr>
        <p:txBody>
          <a:bodyPr/>
          <a:lstStyle/>
          <a:p>
            <a:r>
              <a:rPr lang="en-US" sz="3600" dirty="0" smtClean="0"/>
              <a:t>Nothing to Disclose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0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dirty="0" smtClean="0"/>
              <a:t>CDT Trade-Offs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4040188" cy="751201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Pros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7322231"/>
          </a:xfrm>
        </p:spPr>
        <p:txBody>
          <a:bodyPr/>
          <a:lstStyle/>
          <a:p>
            <a:r>
              <a:rPr lang="en-US" dirty="0" smtClean="0"/>
              <a:t>Lower Dose </a:t>
            </a:r>
          </a:p>
          <a:p>
            <a:endParaRPr lang="en-US" dirty="0" smtClean="0"/>
          </a:p>
          <a:p>
            <a:r>
              <a:rPr lang="en-US" dirty="0" smtClean="0"/>
              <a:t>Can halt infusion in response to complication or </a:t>
            </a:r>
            <a:r>
              <a:rPr lang="en-US" dirty="0" err="1" smtClean="0"/>
              <a:t>hemodyamic</a:t>
            </a:r>
            <a:r>
              <a:rPr lang="en-US" dirty="0" smtClean="0"/>
              <a:t> improvement</a:t>
            </a:r>
          </a:p>
          <a:p>
            <a:endParaRPr lang="en-US" dirty="0" smtClean="0"/>
          </a:p>
          <a:p>
            <a:r>
              <a:rPr lang="en-US" dirty="0" smtClean="0"/>
              <a:t>Less off-target exposure (theoretical)</a:t>
            </a:r>
          </a:p>
          <a:p>
            <a:endParaRPr lang="en-US" dirty="0" smtClean="0"/>
          </a:p>
          <a:p>
            <a:r>
              <a:rPr lang="en-US" dirty="0" smtClean="0"/>
              <a:t>Better Clot Penetration (theoretical)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751201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Cons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447800"/>
            <a:ext cx="4041775" cy="3613523"/>
          </a:xfrm>
        </p:spPr>
        <p:txBody>
          <a:bodyPr/>
          <a:lstStyle/>
          <a:p>
            <a:r>
              <a:rPr lang="en-US" dirty="0" smtClean="0"/>
              <a:t>Longer Infusion</a:t>
            </a:r>
          </a:p>
          <a:p>
            <a:endParaRPr lang="en-US" dirty="0" smtClean="0"/>
          </a:p>
          <a:p>
            <a:r>
              <a:rPr lang="en-US" dirty="0" smtClean="0"/>
              <a:t>Technical Expertise</a:t>
            </a:r>
          </a:p>
          <a:p>
            <a:endParaRPr lang="en-US" dirty="0" smtClean="0"/>
          </a:p>
          <a:p>
            <a:r>
              <a:rPr lang="en-US" dirty="0" smtClean="0"/>
              <a:t>Resource Intensive</a:t>
            </a:r>
          </a:p>
          <a:p>
            <a:endParaRPr lang="en-US" dirty="0" smtClean="0"/>
          </a:p>
          <a:p>
            <a:r>
              <a:rPr lang="en-US" dirty="0" smtClean="0"/>
              <a:t>Deep Vein Access (not absolutely required)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Blinc, et al.  </a:t>
            </a:r>
            <a:r>
              <a:rPr lang="en-US" dirty="0" err="1" smtClean="0"/>
              <a:t>Thromb</a:t>
            </a:r>
            <a:r>
              <a:rPr lang="en-US" dirty="0" smtClean="0"/>
              <a:t> </a:t>
            </a:r>
            <a:r>
              <a:rPr lang="en-US" dirty="0" err="1" smtClean="0"/>
              <a:t>Haemost</a:t>
            </a:r>
            <a:r>
              <a:rPr lang="en-US" dirty="0" smtClean="0"/>
              <a:t>. 1991 May 6;65(5):549-52.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CDT vs. USAT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026908" cy="298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6943725" cy="299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826375" cy="6814399"/>
          </a:xfrm>
        </p:spPr>
        <p:txBody>
          <a:bodyPr/>
          <a:lstStyle/>
          <a:p>
            <a:r>
              <a:rPr lang="en-US" sz="2800" dirty="0" smtClean="0"/>
              <a:t>I consider this in patients with both multiple features of poor prognosis (intermediate-high risk) and relative bleeding risks</a:t>
            </a:r>
          </a:p>
          <a:p>
            <a:pPr lvl="1"/>
            <a:r>
              <a:rPr lang="en-US" sz="2800" dirty="0" smtClean="0"/>
              <a:t>Age &gt; 65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Recent trauma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Recent surgery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History of stroke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Hematologic Abnormalities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1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8800" r="9200" b="7199"/>
          <a:stretch/>
        </p:blipFill>
        <p:spPr bwMode="auto">
          <a:xfrm rot="-5400000">
            <a:off x="6330022" y="2225787"/>
            <a:ext cx="283397" cy="212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4775588" y="6284303"/>
            <a:ext cx="1155336" cy="2688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755048" y="6266563"/>
            <a:ext cx="1678141" cy="2613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581401" y="3147654"/>
            <a:ext cx="1418435" cy="6131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981200" y="5334000"/>
            <a:ext cx="838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38200" y="5334000"/>
            <a:ext cx="1143000" cy="74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Open </a:t>
            </a:r>
            <a:r>
              <a:rPr lang="en-US" sz="1200" dirty="0" err="1">
                <a:solidFill>
                  <a:prstClr val="black"/>
                </a:solidFill>
              </a:rPr>
              <a:t>Embolectomy</a:t>
            </a:r>
            <a:r>
              <a:rPr lang="en-US" sz="1200" dirty="0">
                <a:solidFill>
                  <a:prstClr val="black"/>
                </a:solidFill>
              </a:rPr>
              <a:t> vs. CDT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0" y="3962400"/>
            <a:ext cx="1360271" cy="268899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866313" y="2743203"/>
            <a:ext cx="1070403" cy="260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4077" y="3192026"/>
            <a:ext cx="1529522" cy="268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5" y="256404"/>
            <a:ext cx="212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BP less than 90 or on pressors?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343" y="2654228"/>
            <a:ext cx="105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Massive 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447" y="3622266"/>
            <a:ext cx="440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0928" y="3576721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High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3886200"/>
            <a:ext cx="1524000" cy="276999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Assess surgical risk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99" y="3200400"/>
            <a:ext cx="1638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Assess bleeding 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1107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Systemic </a:t>
            </a:r>
            <a:r>
              <a:rPr lang="en-US" sz="1200" dirty="0" err="1">
                <a:solidFill>
                  <a:prstClr val="black"/>
                </a:solidFill>
              </a:rPr>
              <a:t>Lytics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3657600"/>
            <a:ext cx="717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Elevated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0" y="4267200"/>
            <a:ext cx="468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High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00" y="5334000"/>
            <a:ext cx="113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Open </a:t>
            </a:r>
            <a:r>
              <a:rPr lang="en-US" sz="1200" dirty="0" err="1">
                <a:solidFill>
                  <a:prstClr val="black"/>
                </a:solidFill>
              </a:rPr>
              <a:t>Ebolectomy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3967" y="1399404"/>
            <a:ext cx="386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1600" y="561204"/>
            <a:ext cx="365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2997" y="921670"/>
            <a:ext cx="1683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Signs of submassive PE?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29019" y="1062338"/>
            <a:ext cx="934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- + Troponin</a:t>
            </a:r>
          </a:p>
          <a:p>
            <a:r>
              <a:rPr lang="en-US" sz="1200" dirty="0">
                <a:solidFill>
                  <a:prstClr val="black"/>
                </a:solidFill>
              </a:rPr>
              <a:t>- RV dysfxn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1586" y="2694804"/>
            <a:ext cx="365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79481" y="2267327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Minor 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23588" y="2697566"/>
            <a:ext cx="116801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Anticoagulation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85987" y="2438446"/>
            <a:ext cx="1475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Thrombus in transit?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99155" y="2694804"/>
            <a:ext cx="386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1405" y="3103426"/>
            <a:ext cx="1421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Percutaneous </a:t>
            </a:r>
          </a:p>
          <a:p>
            <a:pPr algn="ctr"/>
            <a:r>
              <a:rPr lang="en-US" sz="1200" dirty="0" err="1">
                <a:solidFill>
                  <a:prstClr val="black"/>
                </a:solidFill>
              </a:rPr>
              <a:t>thrombectomy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and anticoagulation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78538" y="4876803"/>
            <a:ext cx="1662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Assess bleeding risk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94788" y="5257803"/>
            <a:ext cx="717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Elevated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2788" y="5209404"/>
            <a:ext cx="440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Low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56788" y="6248403"/>
            <a:ext cx="1630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Catheter directed lytics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75588" y="6238759"/>
            <a:ext cx="1084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Systemic lytics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74218" y="5819004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&gt; 65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51788" y="5867403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&lt; 65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52444" y="2038536"/>
            <a:ext cx="150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Submassive PE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38666" y="1546282"/>
            <a:ext cx="386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02724" y="1645819"/>
            <a:ext cx="365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72475" y="5647180"/>
            <a:ext cx="422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Age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687734" y="685802"/>
            <a:ext cx="1969871" cy="184218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62742" y="622376"/>
            <a:ext cx="362761" cy="4878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920568" y="3575232"/>
            <a:ext cx="381000" cy="24093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378127" y="2923127"/>
            <a:ext cx="0" cy="2606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981200" y="3276600"/>
            <a:ext cx="685800" cy="533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752600" y="3581400"/>
            <a:ext cx="0" cy="6481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H="1">
            <a:off x="1866900" y="4838700"/>
            <a:ext cx="7620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099109" y="1608297"/>
            <a:ext cx="368035" cy="37645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50197" y="1606897"/>
            <a:ext cx="818337" cy="56197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898869" y="2362203"/>
            <a:ext cx="6035" cy="912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512325" y="2736420"/>
            <a:ext cx="319755" cy="33914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314340" y="2752890"/>
            <a:ext cx="340149" cy="32267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28188" y="5199479"/>
            <a:ext cx="609600" cy="100278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127876" y="5199479"/>
            <a:ext cx="695712" cy="5998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211540" y="5943603"/>
            <a:ext cx="173648" cy="27614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767905" y="5943603"/>
            <a:ext cx="912683" cy="34034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413422" y="955827"/>
            <a:ext cx="1927210" cy="568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84179" y="2662463"/>
            <a:ext cx="1034744" cy="260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018053" y="256404"/>
            <a:ext cx="2346450" cy="260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673359" y="4876802"/>
            <a:ext cx="1506508" cy="268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352445" y="2038536"/>
            <a:ext cx="1278810" cy="260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11319" y="2483989"/>
            <a:ext cx="1414700" cy="215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861761" y="2267327"/>
            <a:ext cx="1070403" cy="260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8452529" y="2590800"/>
            <a:ext cx="0" cy="1075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5386849" y="5651907"/>
            <a:ext cx="363435" cy="255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04075" y="4639754"/>
            <a:ext cx="1134028" cy="61804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7712" y="5333999"/>
            <a:ext cx="744288" cy="734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107" y="5334003"/>
            <a:ext cx="79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Catheter Directed 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Lytics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28603" y="4819955"/>
            <a:ext cx="858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Prohibitive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489420" y="3152004"/>
            <a:ext cx="1851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Risk stratify submassive PE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07483" y="3145605"/>
            <a:ext cx="2095244" cy="267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432252" y="4477924"/>
            <a:ext cx="340149" cy="32267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51989" y="4419600"/>
            <a:ext cx="7112" cy="43891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584337" y="4343403"/>
            <a:ext cx="56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Lower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866313" y="4768538"/>
            <a:ext cx="1070403" cy="260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23588" y="4750702"/>
            <a:ext cx="116801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Anticoagulation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853751" y="4447404"/>
            <a:ext cx="598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Higher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366391" y="5209404"/>
            <a:ext cx="858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Prohibitive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866313" y="5682938"/>
            <a:ext cx="1070403" cy="260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23588" y="5637301"/>
            <a:ext cx="116801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Anticoagulation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5605473" y="5238514"/>
            <a:ext cx="325451" cy="34344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105401" y="3403939"/>
            <a:ext cx="3144771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solidFill>
                  <a:prstClr val="black"/>
                </a:solidFill>
              </a:rPr>
              <a:t>PESI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- RV (TAPSE)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- Overall cardiopulmonary reserve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- HR/BP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- Objective vitals with exertion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066800" y="4267200"/>
            <a:ext cx="1605869" cy="27699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Assess Surgical Risk</a:t>
            </a:r>
          </a:p>
        </p:txBody>
      </p:sp>
      <p:cxnSp>
        <p:nvCxnSpPr>
          <p:cNvPr id="120" name="Straight Arrow Connector 119"/>
          <p:cNvCxnSpPr>
            <a:endCxn id="122" idx="2"/>
          </p:cNvCxnSpPr>
          <p:nvPr/>
        </p:nvCxnSpPr>
        <p:spPr>
          <a:xfrm rot="5400000">
            <a:off x="1450497" y="4775495"/>
            <a:ext cx="581799" cy="1748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295400" y="4876800"/>
            <a:ext cx="717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Elevated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3543300" y="4305300"/>
            <a:ext cx="685800" cy="457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3505200" y="4495800"/>
            <a:ext cx="1298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Low-Intermediate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810000" y="4876800"/>
            <a:ext cx="1041788" cy="461665"/>
          </a:xfrm>
          <a:prstGeom prst="rect">
            <a:avLst/>
          </a:prstGeom>
          <a:solidFill>
            <a:srgbClr val="FFC000">
              <a:alpha val="70000"/>
            </a:srgb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Open </a:t>
            </a:r>
            <a:r>
              <a:rPr lang="en-US" sz="1200" dirty="0" err="1">
                <a:solidFill>
                  <a:prstClr val="black"/>
                </a:solidFill>
              </a:rPr>
              <a:t>Ebolectomy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rot="5400000">
            <a:off x="2649666" y="4513134"/>
            <a:ext cx="866003" cy="6933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057400" y="4876800"/>
            <a:ext cx="440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Low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438400" y="4876800"/>
            <a:ext cx="1371600" cy="461665"/>
          </a:xfrm>
          <a:prstGeom prst="rect">
            <a:avLst/>
          </a:prstGeom>
          <a:solidFill>
            <a:srgbClr val="FFC000">
              <a:alpha val="68000"/>
            </a:srgbClr>
          </a:solidFill>
          <a:ln w="222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prstClr val="black"/>
                </a:solidFill>
              </a:rPr>
              <a:t>Anticoag</a:t>
            </a:r>
            <a:r>
              <a:rPr lang="en-US" sz="1200" dirty="0">
                <a:solidFill>
                  <a:prstClr val="black"/>
                </a:solidFill>
              </a:rPr>
              <a:t> +/- </a:t>
            </a:r>
            <a:r>
              <a:rPr lang="en-US" sz="1200" dirty="0" err="1">
                <a:solidFill>
                  <a:prstClr val="black"/>
                </a:solidFill>
              </a:rPr>
              <a:t>perc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thrombectomy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rot="16200000" flipH="1">
            <a:off x="495300" y="6057900"/>
            <a:ext cx="3048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914400" y="6019800"/>
            <a:ext cx="30480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10754" y="6211669"/>
            <a:ext cx="1818046" cy="646331"/>
          </a:xfrm>
          <a:prstGeom prst="rect">
            <a:avLst/>
          </a:prstGeom>
          <a:solidFill>
            <a:srgbClr val="FFC000">
              <a:alpha val="66000"/>
            </a:srgbClr>
          </a:solidFill>
          <a:ln w="222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Consider </a:t>
            </a:r>
            <a:r>
              <a:rPr lang="en-US" sz="1200" dirty="0" err="1">
                <a:solidFill>
                  <a:prstClr val="black"/>
                </a:solidFill>
              </a:rPr>
              <a:t>perc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thrombectomy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if clot-in-transit</a:t>
            </a:r>
          </a:p>
        </p:txBody>
      </p:sp>
    </p:spTree>
    <p:extLst>
      <p:ext uri="{BB962C8B-B14F-4D97-AF65-F5344CB8AC3E}">
        <p14:creationId xmlns:p14="http://schemas.microsoft.com/office/powerpoint/2010/main" val="154613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157535"/>
          </a:xfrm>
        </p:spPr>
        <p:txBody>
          <a:bodyPr/>
          <a:lstStyle/>
          <a:p>
            <a:r>
              <a:rPr lang="en-US" dirty="0" smtClean="0"/>
              <a:t>Penn Pulmonary Embolism Response Team</a:t>
            </a:r>
          </a:p>
          <a:p>
            <a:pPr lvl="1"/>
            <a:r>
              <a:rPr lang="en-US" dirty="0" smtClean="0"/>
              <a:t>Akaya Smith</a:t>
            </a:r>
          </a:p>
          <a:p>
            <a:pPr lvl="1"/>
            <a:r>
              <a:rPr lang="en-US" dirty="0" smtClean="0"/>
              <a:t>Jeremy Mazurek</a:t>
            </a:r>
          </a:p>
          <a:p>
            <a:pPr lvl="1"/>
            <a:r>
              <a:rPr lang="en-US" dirty="0" smtClean="0"/>
              <a:t>Barry Fuchs</a:t>
            </a:r>
          </a:p>
          <a:p>
            <a:pPr lvl="1"/>
            <a:r>
              <a:rPr lang="en-US" dirty="0" smtClean="0"/>
              <a:t>Prashanth Vallabhajosyula</a:t>
            </a:r>
          </a:p>
          <a:p>
            <a:pPr lvl="1"/>
            <a:r>
              <a:rPr lang="en-US" dirty="0" smtClean="0"/>
              <a:t>Nimesh Desai</a:t>
            </a:r>
          </a:p>
          <a:p>
            <a:pPr lvl="1"/>
            <a:r>
              <a:rPr lang="en-US" dirty="0" smtClean="0"/>
              <a:t>Deepak Sudheendra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 Research Collaborators</a:t>
            </a:r>
          </a:p>
          <a:p>
            <a:pPr lvl="1"/>
            <a:r>
              <a:rPr lang="en-US" dirty="0" smtClean="0"/>
              <a:t>Saurav Chatterjee</a:t>
            </a:r>
          </a:p>
          <a:p>
            <a:pPr lvl="1"/>
            <a:r>
              <a:rPr lang="en-US" dirty="0" smtClean="0"/>
              <a:t>Ido Weinberg</a:t>
            </a:r>
          </a:p>
          <a:p>
            <a:pPr lvl="1"/>
            <a:r>
              <a:rPr lang="en-US" dirty="0" smtClean="0"/>
              <a:t>Geoffrey Barnes,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Kabhrel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Bram Geller</a:t>
            </a:r>
          </a:p>
          <a:p>
            <a:pPr lvl="1"/>
            <a:r>
              <a:rPr lang="en-US" dirty="0" err="1" smtClean="0"/>
              <a:t>Srinath</a:t>
            </a:r>
            <a:r>
              <a:rPr lang="en-US" dirty="0" smtClean="0"/>
              <a:t> </a:t>
            </a:r>
            <a:r>
              <a:rPr lang="en-US" dirty="0" err="1" smtClean="0"/>
              <a:t>Adusumalli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</a:t>
            </a:r>
            <a:r>
              <a:rPr lang="en-US" dirty="0" err="1" smtClean="0"/>
              <a:t>Lyse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219091"/>
          </a:xfrm>
        </p:spPr>
        <p:txBody>
          <a:bodyPr/>
          <a:lstStyle/>
          <a:p>
            <a:r>
              <a:rPr lang="en-US" sz="3600" dirty="0" smtClean="0"/>
              <a:t>If under 65 with multiple high-risk features, </a:t>
            </a:r>
            <a:r>
              <a:rPr lang="en-US" sz="3600" dirty="0" err="1" smtClean="0"/>
              <a:t>lytics</a:t>
            </a:r>
            <a:r>
              <a:rPr lang="en-US" sz="3600" dirty="0" smtClean="0"/>
              <a:t> will:</a:t>
            </a:r>
          </a:p>
          <a:p>
            <a:pPr lvl="1"/>
            <a:r>
              <a:rPr lang="en-US" sz="3600" dirty="0" smtClean="0"/>
              <a:t>Improve </a:t>
            </a:r>
            <a:r>
              <a:rPr lang="en-US" sz="3600" dirty="0" err="1" smtClean="0"/>
              <a:t>hemodynamics</a:t>
            </a:r>
            <a:r>
              <a:rPr lang="en-US" sz="3600" dirty="0" smtClean="0"/>
              <a:t>/echo findings faster</a:t>
            </a:r>
          </a:p>
          <a:p>
            <a:pPr lvl="1"/>
            <a:r>
              <a:rPr lang="en-US" sz="3600" dirty="0" smtClean="0"/>
              <a:t>Improve symptoms faster</a:t>
            </a:r>
          </a:p>
          <a:p>
            <a:pPr lvl="1"/>
            <a:r>
              <a:rPr lang="en-US" sz="3600" dirty="0" smtClean="0"/>
              <a:t>Possibly decrease acute mortality modestly</a:t>
            </a:r>
          </a:p>
          <a:p>
            <a:pPr lvl="1"/>
            <a:r>
              <a:rPr lang="en-US" sz="3600" dirty="0" smtClean="0"/>
              <a:t>? Decrease chance of CTEPH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1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If any risks of bleeding, be conservative</a:t>
            </a:r>
          </a:p>
          <a:p>
            <a:pPr lvl="1"/>
            <a:r>
              <a:rPr lang="en-US" sz="2800" dirty="0" smtClean="0"/>
              <a:t>Recent surgery/trauma</a:t>
            </a:r>
          </a:p>
          <a:p>
            <a:pPr lvl="1"/>
            <a:r>
              <a:rPr lang="en-US" sz="2800" dirty="0" smtClean="0"/>
              <a:t>Any history of stroke/ICH</a:t>
            </a:r>
          </a:p>
          <a:p>
            <a:pPr lvl="1"/>
            <a:r>
              <a:rPr lang="en-US" sz="2800" dirty="0" smtClean="0"/>
              <a:t>Recent bleeds or hematologic abnormalities</a:t>
            </a:r>
          </a:p>
          <a:p>
            <a:r>
              <a:rPr lang="en-US" sz="2800" dirty="0" smtClean="0"/>
              <a:t>If no significant risks of bleeding, assess the following:</a:t>
            </a:r>
          </a:p>
          <a:p>
            <a:pPr lvl="1"/>
            <a:r>
              <a:rPr lang="en-US" sz="2800" dirty="0" smtClean="0"/>
              <a:t>RV (TAPSE)</a:t>
            </a:r>
          </a:p>
          <a:p>
            <a:pPr lvl="1"/>
            <a:r>
              <a:rPr lang="en-US" sz="2800" dirty="0" smtClean="0"/>
              <a:t>Overall cardiopulmonary reserve</a:t>
            </a:r>
          </a:p>
          <a:p>
            <a:pPr lvl="1"/>
            <a:r>
              <a:rPr lang="en-US" sz="2800" dirty="0" smtClean="0"/>
              <a:t>HR/BP</a:t>
            </a:r>
          </a:p>
          <a:p>
            <a:pPr lvl="1"/>
            <a:r>
              <a:rPr lang="en-US" sz="2800" dirty="0" smtClean="0"/>
              <a:t>Objective vitals with exertion</a:t>
            </a:r>
          </a:p>
        </p:txBody>
      </p:sp>
    </p:spTree>
    <p:extLst>
      <p:ext uri="{BB962C8B-B14F-4D97-AF65-F5344CB8AC3E}">
        <p14:creationId xmlns:p14="http://schemas.microsoft.com/office/powerpoint/2010/main" val="1825761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 Receive 100% of Circulation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girij\Desktop\lung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200900" cy="58327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CDT Claims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3582745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Increased Efficacy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Better Safety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44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906000" cy="55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Theoretical Advantages for Local </a:t>
            </a:r>
            <a:r>
              <a:rPr lang="en-US" sz="3600" dirty="0" err="1" smtClean="0"/>
              <a:t>Lytic</a:t>
            </a:r>
            <a:endParaRPr lang="en-US" sz="3600" i="1" dirty="0" smtClean="0"/>
          </a:p>
        </p:txBody>
      </p:sp>
      <p:sp>
        <p:nvSpPr>
          <p:cNvPr id="178178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825500"/>
            <a:ext cx="7826375" cy="26440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dobe Caslon Pro"/>
              </a:rPr>
              <a:t>Higher local concentration </a:t>
            </a:r>
          </a:p>
          <a:p>
            <a:pPr eaLnBrk="1" hangingPunct="1"/>
            <a:r>
              <a:rPr lang="en-US" sz="3600" dirty="0" smtClean="0">
                <a:latin typeface="Adobe Caslon Pro"/>
              </a:rPr>
              <a:t>Lower overall dose</a:t>
            </a:r>
          </a:p>
          <a:p>
            <a:pPr eaLnBrk="1" hangingPunct="1"/>
            <a:r>
              <a:rPr lang="en-US" sz="3600" dirty="0" smtClean="0">
                <a:latin typeface="Adobe Caslon Pro"/>
              </a:rPr>
              <a:t>Ability to fragment clot if desired</a:t>
            </a:r>
          </a:p>
          <a:p>
            <a:pPr eaLnBrk="1" hangingPunct="1"/>
            <a:r>
              <a:rPr lang="en-US" sz="3600" dirty="0" smtClean="0">
                <a:latin typeface="Adobe Caslon Pro"/>
              </a:rPr>
              <a:t>PA pressure monitoring</a:t>
            </a:r>
          </a:p>
        </p:txBody>
      </p:sp>
      <p:pic>
        <p:nvPicPr>
          <p:cNvPr id="178179" name="Picture 3" descr="schmitz-rode PE flow CVIR 1998 21 1990204.jpg"/>
          <p:cNvPicPr>
            <a:picLocks noChangeAspect="1"/>
          </p:cNvPicPr>
          <p:nvPr/>
        </p:nvPicPr>
        <p:blipFill>
          <a:blip r:embed="rId2" cstate="print"/>
          <a:srcRect t="16797"/>
          <a:stretch>
            <a:fillRect/>
          </a:stretch>
        </p:blipFill>
        <p:spPr bwMode="auto">
          <a:xfrm>
            <a:off x="5148263" y="3581400"/>
            <a:ext cx="39957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6519863"/>
            <a:ext cx="3514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Scmitz</a:t>
            </a:r>
            <a:r>
              <a:rPr lang="en-US" sz="1600" dirty="0">
                <a:solidFill>
                  <a:srgbClr val="FFFFFF"/>
                </a:solidFill>
                <a:latin typeface="+mn-lt"/>
                <a:cs typeface="Arial" pitchFamily="34" charset="0"/>
              </a:rPr>
              <a:t>-Rode CVIR 1998;21:199-204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78181" name="Picture 3" descr="rotating pigtail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81400"/>
            <a:ext cx="18335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2" name="Picture 9" descr="Xpeedior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57600"/>
            <a:ext cx="18462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6" descr="4_Pulse _spray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152876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908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Blinc</a:t>
            </a:r>
            <a:r>
              <a:rPr lang="en-US" dirty="0" smtClean="0"/>
              <a:t>, et al.  </a:t>
            </a:r>
            <a:r>
              <a:rPr lang="en-US" dirty="0" err="1" smtClean="0"/>
              <a:t>Thromb</a:t>
            </a:r>
            <a:r>
              <a:rPr lang="en-US" dirty="0" smtClean="0"/>
              <a:t> </a:t>
            </a:r>
            <a:r>
              <a:rPr lang="en-US" dirty="0" err="1" smtClean="0"/>
              <a:t>Haemost</a:t>
            </a:r>
            <a:r>
              <a:rPr lang="en-US" dirty="0" smtClean="0"/>
              <a:t>. 1991 May 6;65(5):549-52.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Knows?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girij\Desktop\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02399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36576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Longer Infusion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562600" y="32766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Reduced Dose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500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990600" y="2514600"/>
            <a:ext cx="7551738" cy="542925"/>
          </a:xfrm>
        </p:spPr>
        <p:txBody>
          <a:bodyPr/>
          <a:lstStyle/>
          <a:p>
            <a:pPr algn="ctr"/>
            <a:r>
              <a:rPr lang="en-US" sz="6000" dirty="0" smtClean="0"/>
              <a:t>Increased Efficacy?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696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CDT Reduces PA Systolic Pressure</a:t>
            </a:r>
            <a:endParaRPr lang="en-US" sz="36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1473200"/>
          <a:ext cx="83312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8327858" imgH="5206435" progId="Excel.Sheet.8">
                  <p:embed/>
                </p:oleObj>
              </mc:Choice>
              <mc:Fallback>
                <p:oleObj r:id="rId4" imgW="8327858" imgH="5206435" progId="Excel.Sheet.8">
                  <p:embed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473200"/>
                        <a:ext cx="8331200" cy="5207000"/>
                      </a:xfrm>
                      <a:prstGeom prst="rect">
                        <a:avLst/>
                      </a:prstGeom>
                      <a:solidFill>
                        <a:srgbClr val="008000">
                          <a:alpha val="70195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072356" y="3372644"/>
            <a:ext cx="2971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Mean PA Systolic Pressure  (mmHg)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209800"/>
            <a:ext cx="838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51.4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3124200"/>
            <a:ext cx="838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36.9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895600"/>
            <a:ext cx="838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37.5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971800" y="1752600"/>
            <a:ext cx="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953000" y="2209800"/>
            <a:ext cx="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239000" y="20574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Straight Connector 24"/>
          <p:cNvCxnSpPr/>
          <p:nvPr/>
        </p:nvCxnSpPr>
        <p:spPr bwMode="auto">
          <a:xfrm>
            <a:off x="2971800" y="2057400"/>
            <a:ext cx="19812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Straight Connector 33"/>
          <p:cNvCxnSpPr/>
          <p:nvPr/>
        </p:nvCxnSpPr>
        <p:spPr bwMode="auto">
          <a:xfrm>
            <a:off x="2971800" y="1752600"/>
            <a:ext cx="426720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TextBox 36"/>
          <p:cNvSpPr txBox="1"/>
          <p:nvPr/>
        </p:nvSpPr>
        <p:spPr>
          <a:xfrm>
            <a:off x="3429000" y="2176463"/>
            <a:ext cx="1295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p &lt; 0.0001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15240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p &lt; 0.0001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Piazza, JACC </a:t>
            </a:r>
            <a:r>
              <a:rPr lang="en-US" dirty="0" err="1" smtClean="0"/>
              <a:t>Intvn</a:t>
            </a:r>
            <a:r>
              <a:rPr lang="en-US" dirty="0" smtClean="0"/>
              <a:t>,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5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81000" y="0"/>
            <a:ext cx="8520113" cy="558800"/>
          </a:xfrm>
        </p:spPr>
        <p:txBody>
          <a:bodyPr>
            <a:normAutofit/>
          </a:bodyPr>
          <a:lstStyle/>
          <a:p>
            <a:r>
              <a:rPr lang="en-US" dirty="0" smtClean="0"/>
              <a:t>So Does Systemic </a:t>
            </a:r>
            <a:r>
              <a:rPr lang="en-US" dirty="0" err="1" smtClean="0"/>
              <a:t>Lysis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4642"/>
            <a:ext cx="9144000" cy="396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6324600"/>
            <a:ext cx="46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Jaff</a:t>
            </a:r>
            <a:r>
              <a:rPr lang="en-US" dirty="0" smtClean="0"/>
              <a:t> MR. et al. Circulation. 2011; 123: 1788-1830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638800" y="4876800"/>
            <a:ext cx="3505200" cy="381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8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enn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857</Words>
  <Application>Microsoft Office PowerPoint</Application>
  <PresentationFormat>On-screen Show (4:3)</PresentationFormat>
  <Paragraphs>267</Paragraphs>
  <Slides>26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Adobe Caslon Pro</vt:lpstr>
      <vt:lpstr>Arial</vt:lpstr>
      <vt:lpstr>Calibri</vt:lpstr>
      <vt:lpstr>Franklin Gothic Book</vt:lpstr>
      <vt:lpstr>Wingdings</vt:lpstr>
      <vt:lpstr>penn</vt:lpstr>
      <vt:lpstr>Microsoft Excel 97-2003 Worksheet</vt:lpstr>
      <vt:lpstr>Acute PE Management: How to Choose your Lytic Strategy</vt:lpstr>
      <vt:lpstr>Disclosure</vt:lpstr>
      <vt:lpstr>Lungs Receive 100% of Circulation</vt:lpstr>
      <vt:lpstr>CDT Claims </vt:lpstr>
      <vt:lpstr>Theoretical Advantages for Local Lytic</vt:lpstr>
      <vt:lpstr>Who Knows?</vt:lpstr>
      <vt:lpstr>Increased Efficacy?</vt:lpstr>
      <vt:lpstr>CDT Reduces PA Systolic Pressure</vt:lpstr>
      <vt:lpstr>So Does Systemic Lysis</vt:lpstr>
      <vt:lpstr>Systemic Lysis a/w Lower Mortality</vt:lpstr>
      <vt:lpstr>Catheter-Directed Lysis</vt:lpstr>
      <vt:lpstr>PowerPoint Presentation</vt:lpstr>
      <vt:lpstr>Better Safety?</vt:lpstr>
      <vt:lpstr>All Studies – Major Bleeding Comparison</vt:lpstr>
      <vt:lpstr>Is this news for intracranial hemorrhage?</vt:lpstr>
      <vt:lpstr>All Studies – ICH Comparison</vt:lpstr>
      <vt:lpstr>Incentives </vt:lpstr>
      <vt:lpstr>Marketing</vt:lpstr>
      <vt:lpstr>Interventional Physician Incentives</vt:lpstr>
      <vt:lpstr>CDT Trade-Offs</vt:lpstr>
      <vt:lpstr>CDT vs. USAT</vt:lpstr>
      <vt:lpstr>CDT</vt:lpstr>
      <vt:lpstr>PowerPoint Presentation</vt:lpstr>
      <vt:lpstr>Thank You</vt:lpstr>
      <vt:lpstr>Who to Lyse?</vt:lpstr>
      <vt:lpstr>How to Decide?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PE Management: How to Choose your Lytic Strategy</dc:title>
  <dc:creator>Jay</dc:creator>
  <cp:lastModifiedBy>Checkin 003</cp:lastModifiedBy>
  <cp:revision>12</cp:revision>
  <dcterms:created xsi:type="dcterms:W3CDTF">2016-11-07T19:22:20Z</dcterms:created>
  <dcterms:modified xsi:type="dcterms:W3CDTF">2017-02-19T15:25:24Z</dcterms:modified>
</cp:coreProperties>
</file>