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E10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930158" y="168016"/>
            <a:ext cx="0" cy="3784600"/>
          </a:xfrm>
          <a:custGeom>
            <a:avLst/>
            <a:gdLst/>
            <a:ahLst/>
            <a:cxnLst/>
            <a:rect l="l" t="t" r="r" b="b"/>
            <a:pathLst>
              <a:path w="0" h="3784600">
                <a:moveTo>
                  <a:pt x="0" y="3784300"/>
                </a:moveTo>
                <a:lnTo>
                  <a:pt x="0" y="0"/>
                </a:lnTo>
              </a:path>
            </a:pathLst>
          </a:custGeom>
          <a:ln w="24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965706" y="592566"/>
            <a:ext cx="977265" cy="0"/>
          </a:xfrm>
          <a:custGeom>
            <a:avLst/>
            <a:gdLst/>
            <a:ahLst/>
            <a:cxnLst/>
            <a:rect l="l" t="t" r="r" b="b"/>
            <a:pathLst>
              <a:path w="977264" h="0">
                <a:moveTo>
                  <a:pt x="0" y="0"/>
                </a:moveTo>
                <a:lnTo>
                  <a:pt x="9766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965706" y="2571765"/>
            <a:ext cx="977265" cy="0"/>
          </a:xfrm>
          <a:custGeom>
            <a:avLst/>
            <a:gdLst/>
            <a:ahLst/>
            <a:cxnLst/>
            <a:rect l="l" t="t" r="r" b="b"/>
            <a:pathLst>
              <a:path w="977264" h="0">
                <a:moveTo>
                  <a:pt x="0" y="0"/>
                </a:moveTo>
                <a:lnTo>
                  <a:pt x="9766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965706" y="3946208"/>
            <a:ext cx="1727835" cy="0"/>
          </a:xfrm>
          <a:custGeom>
            <a:avLst/>
            <a:gdLst/>
            <a:ahLst/>
            <a:cxnLst/>
            <a:rect l="l" t="t" r="r" b="b"/>
            <a:pathLst>
              <a:path w="1727834" h="0">
                <a:moveTo>
                  <a:pt x="0" y="0"/>
                </a:moveTo>
                <a:lnTo>
                  <a:pt x="1727467" y="0"/>
                </a:lnTo>
              </a:path>
            </a:pathLst>
          </a:custGeom>
          <a:ln w="122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142726" y="3720189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799640" y="0"/>
                </a:lnTo>
              </a:path>
            </a:pathLst>
          </a:custGeom>
          <a:ln w="122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465" y="82803"/>
            <a:ext cx="8529320" cy="7696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E102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5242" y="1397508"/>
            <a:ext cx="8331834" cy="1878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hyperlink" Target="http://www.ahajournals.org/doi/10.1161/CIRCULATIONAHA.123.066360" TargetMode="External"/><Relationship Id="rId6" Type="http://schemas.openxmlformats.org/officeDocument/2006/relationships/image" Target="../media/image19.png"/><Relationship Id="rId7" Type="http://schemas.openxmlformats.org/officeDocument/2006/relationships/image" Target="../media/image20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2262" y="3020059"/>
            <a:ext cx="8502650" cy="130810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dirty="0" sz="2400" spc="-20" b="1">
                <a:latin typeface="Arial"/>
                <a:cs typeface="Arial"/>
              </a:rPr>
              <a:t>Yugo</a:t>
            </a:r>
            <a:r>
              <a:rPr dirty="0" sz="2400" spc="-1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Yamashita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dirty="0" sz="1600" b="1">
                <a:latin typeface="Arial"/>
                <a:cs typeface="Arial"/>
              </a:rPr>
              <a:t>Department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of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Cardiovascular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Medicine,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Graduate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School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of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Medicine,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Kyoto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University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</a:pP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HOT</a:t>
            </a:r>
            <a:r>
              <a:rPr dirty="0" sz="2000" spc="-10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LINE</a:t>
            </a:r>
            <a:r>
              <a:rPr dirty="0" sz="2000" spc="-5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9;</a:t>
            </a:r>
            <a:r>
              <a:rPr dirty="0" sz="2000" spc="-15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28</a:t>
            </a:r>
            <a:r>
              <a:rPr dirty="0" sz="2000" spc="-80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August</a:t>
            </a:r>
            <a:r>
              <a:rPr dirty="0" sz="2000" spc="-10" b="1">
                <a:solidFill>
                  <a:srgbClr val="AE102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AE1022"/>
                </a:solidFill>
                <a:latin typeface="Arial"/>
                <a:cs typeface="Arial"/>
              </a:rPr>
              <a:t>2023;</a:t>
            </a:r>
            <a:r>
              <a:rPr dirty="0" sz="2000" spc="-10" b="1">
                <a:solidFill>
                  <a:srgbClr val="AE1022"/>
                </a:solidFill>
                <a:latin typeface="Arial"/>
                <a:cs typeface="Arial"/>
              </a:rPr>
              <a:t> 16:50-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8489" y="1153668"/>
            <a:ext cx="8096884" cy="1723389"/>
          </a:xfrm>
          <a:prstGeom prst="rect"/>
        </p:spPr>
        <p:txBody>
          <a:bodyPr wrap="square" lIns="0" tIns="18415" rIns="0" bIns="0" rtlCol="0" vert="horz">
            <a:spAutoFit/>
          </a:bodyPr>
          <a:lstStyle/>
          <a:p>
            <a:pPr algn="ctr" marL="12700" marR="5080">
              <a:lnSpc>
                <a:spcPct val="115599"/>
              </a:lnSpc>
              <a:spcBef>
                <a:spcPts val="145"/>
              </a:spcBef>
            </a:pPr>
            <a:r>
              <a:rPr dirty="0" sz="3200"/>
              <a:t>Edoxaban</a:t>
            </a:r>
            <a:r>
              <a:rPr dirty="0" sz="3200" spc="-40"/>
              <a:t> </a:t>
            </a:r>
            <a:r>
              <a:rPr dirty="0" sz="3200"/>
              <a:t>for</a:t>
            </a:r>
            <a:r>
              <a:rPr dirty="0" sz="3200" spc="-20"/>
              <a:t> </a:t>
            </a:r>
            <a:r>
              <a:rPr dirty="0" sz="3200"/>
              <a:t>3</a:t>
            </a:r>
            <a:r>
              <a:rPr dirty="0" sz="3200" spc="-30"/>
              <a:t> </a:t>
            </a:r>
            <a:r>
              <a:rPr dirty="0" sz="3200"/>
              <a:t>months</a:t>
            </a:r>
            <a:r>
              <a:rPr dirty="0" sz="3200" spc="-30"/>
              <a:t> </a:t>
            </a:r>
            <a:r>
              <a:rPr dirty="0" sz="3200"/>
              <a:t>versus</a:t>
            </a:r>
            <a:r>
              <a:rPr dirty="0" sz="3200" spc="-30"/>
              <a:t> </a:t>
            </a:r>
            <a:r>
              <a:rPr dirty="0" sz="3200"/>
              <a:t>12</a:t>
            </a:r>
            <a:r>
              <a:rPr dirty="0" sz="3200" spc="-25"/>
              <a:t> </a:t>
            </a:r>
            <a:r>
              <a:rPr dirty="0" sz="3200" spc="-10"/>
              <a:t>months </a:t>
            </a:r>
            <a:r>
              <a:rPr dirty="0" sz="3200"/>
              <a:t>in</a:t>
            </a:r>
            <a:r>
              <a:rPr dirty="0" sz="3200" spc="-55"/>
              <a:t> </a:t>
            </a:r>
            <a:r>
              <a:rPr dirty="0" sz="3200"/>
              <a:t>cancer</a:t>
            </a:r>
            <a:r>
              <a:rPr dirty="0" sz="3200" spc="-30"/>
              <a:t> </a:t>
            </a:r>
            <a:r>
              <a:rPr dirty="0" sz="3200"/>
              <a:t>patients</a:t>
            </a:r>
            <a:r>
              <a:rPr dirty="0" sz="3200" spc="-45"/>
              <a:t> </a:t>
            </a:r>
            <a:r>
              <a:rPr dirty="0" sz="3200"/>
              <a:t>with</a:t>
            </a:r>
            <a:r>
              <a:rPr dirty="0" sz="3200" spc="-40"/>
              <a:t> </a:t>
            </a:r>
            <a:r>
              <a:rPr dirty="0" sz="3200"/>
              <a:t>isolated</a:t>
            </a:r>
            <a:r>
              <a:rPr dirty="0" sz="3200" spc="-40"/>
              <a:t> </a:t>
            </a:r>
            <a:r>
              <a:rPr dirty="0" sz="3200" spc="-10"/>
              <a:t>distal </a:t>
            </a:r>
            <a:r>
              <a:rPr dirty="0" sz="3200"/>
              <a:t>deep</a:t>
            </a:r>
            <a:r>
              <a:rPr dirty="0" sz="3200" spc="-40"/>
              <a:t> </a:t>
            </a:r>
            <a:r>
              <a:rPr dirty="0" sz="3200"/>
              <a:t>vein</a:t>
            </a:r>
            <a:r>
              <a:rPr dirty="0" sz="3200" spc="-30"/>
              <a:t> </a:t>
            </a:r>
            <a:r>
              <a:rPr dirty="0" sz="3200"/>
              <a:t>thrombosis:</a:t>
            </a:r>
            <a:r>
              <a:rPr dirty="0" sz="3200" spc="-20"/>
              <a:t> </a:t>
            </a:r>
            <a:r>
              <a:rPr dirty="0" sz="3200"/>
              <a:t>ONCO</a:t>
            </a:r>
            <a:r>
              <a:rPr dirty="0" sz="3200" spc="-25"/>
              <a:t> </a:t>
            </a:r>
            <a:r>
              <a:rPr dirty="0" sz="3200"/>
              <a:t>DVT</a:t>
            </a:r>
            <a:r>
              <a:rPr dirty="0" sz="3200" spc="-25"/>
              <a:t> </a:t>
            </a:r>
            <a:r>
              <a:rPr dirty="0" sz="3200" spc="-10"/>
              <a:t>Study</a:t>
            </a:r>
            <a:endParaRPr sz="32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64288" y="51470"/>
            <a:ext cx="1801279" cy="10710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9842" y="27939"/>
            <a:ext cx="402526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60</a:t>
            </a:r>
            <a:r>
              <a:rPr dirty="0" sz="2800" spc="-5"/>
              <a:t> </a:t>
            </a:r>
            <a:r>
              <a:rPr dirty="0" sz="2800"/>
              <a:t>participating</a:t>
            </a:r>
            <a:r>
              <a:rPr dirty="0" sz="2800" spc="5"/>
              <a:t> </a:t>
            </a:r>
            <a:r>
              <a:rPr dirty="0" sz="2800" spc="-10"/>
              <a:t>centers</a:t>
            </a:r>
            <a:endParaRPr sz="2800"/>
          </a:p>
        </p:txBody>
      </p:sp>
      <p:sp>
        <p:nvSpPr>
          <p:cNvPr id="3" name="object 3" descr=""/>
          <p:cNvSpPr txBox="1"/>
          <p:nvPr/>
        </p:nvSpPr>
        <p:spPr>
          <a:xfrm>
            <a:off x="186243" y="741680"/>
            <a:ext cx="2204085" cy="397256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900">
                <a:latin typeface="Arial"/>
                <a:cs typeface="Arial"/>
              </a:rPr>
              <a:t>Kyoto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360045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Osaka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International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Cancer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Institute </a:t>
            </a:r>
            <a:r>
              <a:rPr dirty="0" sz="900">
                <a:latin typeface="Arial"/>
                <a:cs typeface="Arial"/>
              </a:rPr>
              <a:t>Saiseikai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Noe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39878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Osaka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Red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Cross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Japanese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Red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Cross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Otsu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652780">
              <a:lnSpc>
                <a:spcPct val="120000"/>
              </a:lnSpc>
              <a:spcBef>
                <a:spcPts val="25"/>
              </a:spcBef>
            </a:pPr>
            <a:r>
              <a:rPr dirty="0" sz="900">
                <a:latin typeface="Arial"/>
                <a:cs typeface="Arial"/>
              </a:rPr>
              <a:t>Kakogawa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Central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Clinics </a:t>
            </a:r>
            <a:r>
              <a:rPr dirty="0" sz="900">
                <a:latin typeface="Arial"/>
                <a:cs typeface="Arial"/>
              </a:rPr>
              <a:t>Cancer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Institute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Arial"/>
                <a:cs typeface="Arial"/>
              </a:rPr>
              <a:t>Kansai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</a:t>
            </a:r>
            <a:endParaRPr sz="900">
              <a:latin typeface="Arial"/>
              <a:cs typeface="Arial"/>
            </a:endParaRPr>
          </a:p>
          <a:p>
            <a:pPr marL="12700" marR="156845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Kyoto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Prefectural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Medicine </a:t>
            </a:r>
            <a:r>
              <a:rPr dirty="0" sz="900">
                <a:latin typeface="Arial"/>
                <a:cs typeface="Arial"/>
              </a:rPr>
              <a:t>Kyorin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Faculty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Medicine </a:t>
            </a:r>
            <a:r>
              <a:rPr dirty="0" sz="900">
                <a:latin typeface="Arial"/>
                <a:cs typeface="Arial"/>
              </a:rPr>
              <a:t>Kindai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900">
                <a:latin typeface="Arial"/>
                <a:cs typeface="Arial"/>
              </a:rPr>
              <a:t>Kumamoto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741680">
              <a:lnSpc>
                <a:spcPct val="120000"/>
              </a:lnSpc>
              <a:spcBef>
                <a:spcPts val="25"/>
              </a:spcBef>
            </a:pPr>
            <a:r>
              <a:rPr dirty="0" sz="900">
                <a:latin typeface="Arial"/>
                <a:cs typeface="Arial"/>
              </a:rPr>
              <a:t>Kurashiki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Central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Kurume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Kuwana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0">
                <a:latin typeface="Arial"/>
                <a:cs typeface="Arial"/>
              </a:rPr>
              <a:t> Center </a:t>
            </a:r>
            <a:r>
              <a:rPr dirty="0" sz="900">
                <a:latin typeface="Arial"/>
                <a:cs typeface="Arial"/>
              </a:rPr>
              <a:t>Gunma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University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Kobe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Center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General</a:t>
            </a:r>
            <a:r>
              <a:rPr dirty="0" sz="900" spc="-10">
                <a:latin typeface="Arial"/>
                <a:cs typeface="Arial"/>
              </a:rPr>
              <a:t> Hospital </a:t>
            </a:r>
            <a:r>
              <a:rPr dirty="0" sz="900">
                <a:latin typeface="Arial"/>
                <a:cs typeface="Arial"/>
              </a:rPr>
              <a:t>Kobe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latin typeface="Arial"/>
                <a:cs typeface="Arial"/>
              </a:rPr>
              <a:t>Kohka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Public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220979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Fukushima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Kokura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Memorial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54483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National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Cancer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Center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NHO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Okayama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0">
                <a:latin typeface="Arial"/>
                <a:cs typeface="Arial"/>
              </a:rPr>
              <a:t> Center </a:t>
            </a:r>
            <a:r>
              <a:rPr dirty="0" sz="900">
                <a:latin typeface="Arial"/>
                <a:cs typeface="Arial"/>
              </a:rPr>
              <a:t>NHO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Kyoto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0">
                <a:latin typeface="Arial"/>
                <a:cs typeface="Arial"/>
              </a:rPr>
              <a:t> Center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922546" y="735583"/>
            <a:ext cx="2775585" cy="3811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60730">
              <a:lnSpc>
                <a:spcPct val="12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Saiseikai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Yokohamashi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Nanbu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Saiseikai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Wakayama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455930">
              <a:lnSpc>
                <a:spcPts val="1320"/>
              </a:lnSpc>
              <a:spcBef>
                <a:spcPts val="60"/>
              </a:spcBef>
            </a:pPr>
            <a:r>
              <a:rPr dirty="0" sz="900">
                <a:latin typeface="Arial"/>
                <a:cs typeface="Arial"/>
              </a:rPr>
              <a:t>Saku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Central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Hospital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Advanced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Care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 </a:t>
            </a:r>
            <a:r>
              <a:rPr dirty="0" sz="900">
                <a:latin typeface="Arial"/>
                <a:cs typeface="Arial"/>
              </a:rPr>
              <a:t>Shiga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General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00">
                <a:latin typeface="Arial"/>
                <a:cs typeface="Arial"/>
              </a:rPr>
              <a:t>Shizuoka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Cancer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</a:t>
            </a:r>
            <a:endParaRPr sz="900">
              <a:latin typeface="Arial"/>
              <a:cs typeface="Arial"/>
            </a:endParaRPr>
          </a:p>
          <a:p>
            <a:pPr marL="12700" marR="1065530">
              <a:lnSpc>
                <a:spcPct val="115599"/>
              </a:lnSpc>
              <a:spcBef>
                <a:spcPts val="50"/>
              </a:spcBef>
            </a:pPr>
            <a:r>
              <a:rPr dirty="0" sz="900">
                <a:latin typeface="Arial"/>
                <a:cs typeface="Arial"/>
              </a:rPr>
              <a:t>Shizuoka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City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Shizuoka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Shimane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Shimada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General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</a:t>
            </a:r>
            <a:endParaRPr sz="900">
              <a:latin typeface="Arial"/>
              <a:cs typeface="Arial"/>
            </a:endParaRPr>
          </a:p>
          <a:p>
            <a:pPr marL="12700" marR="575945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St.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Marianna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School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Medicine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Research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Institute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Kitano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1211580">
              <a:lnSpc>
                <a:spcPct val="120000"/>
              </a:lnSpc>
              <a:spcBef>
                <a:spcPts val="20"/>
              </a:spcBef>
            </a:pP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Tsukuba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Tenri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53213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Tokyo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Women’s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Tokyo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Metropolitan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Tama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 </a:t>
            </a:r>
            <a:r>
              <a:rPr dirty="0" sz="900">
                <a:latin typeface="Arial"/>
                <a:cs typeface="Arial"/>
              </a:rPr>
              <a:t>Toho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Ohashi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 </a:t>
            </a:r>
            <a:r>
              <a:rPr dirty="0" sz="900">
                <a:latin typeface="Arial"/>
                <a:cs typeface="Arial"/>
              </a:rPr>
              <a:t>Toho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Omori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0">
                <a:latin typeface="Arial"/>
                <a:cs typeface="Arial"/>
              </a:rPr>
              <a:t> Center</a:t>
            </a:r>
            <a:endParaRPr sz="900">
              <a:latin typeface="Arial"/>
              <a:cs typeface="Arial"/>
            </a:endParaRPr>
          </a:p>
          <a:p>
            <a:pPr marL="12700" marR="1103630">
              <a:lnSpc>
                <a:spcPct val="120000"/>
              </a:lnSpc>
              <a:spcBef>
                <a:spcPts val="25"/>
              </a:spcBef>
            </a:pPr>
            <a:r>
              <a:rPr dirty="0" sz="900">
                <a:latin typeface="Arial"/>
                <a:cs typeface="Arial"/>
              </a:rPr>
              <a:t>Tohoku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Nagasaki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Nara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Nippon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School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Japanese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Red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Cross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Wakayama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 </a:t>
            </a:r>
            <a:r>
              <a:rPr dirty="0" sz="900">
                <a:latin typeface="Arial"/>
                <a:cs typeface="Arial"/>
              </a:rPr>
              <a:t>Hyogo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Prefectural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Amagasaki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General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Center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latin typeface="Arial"/>
                <a:cs typeface="Arial"/>
              </a:rPr>
              <a:t>Hirakata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Kohsai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51936" y="735583"/>
            <a:ext cx="3124835" cy="21590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1370330">
              <a:lnSpc>
                <a:spcPct val="120700"/>
              </a:lnSpc>
              <a:spcBef>
                <a:spcPts val="90"/>
              </a:spcBef>
            </a:pPr>
            <a:r>
              <a:rPr dirty="0" sz="900">
                <a:latin typeface="Arial"/>
                <a:cs typeface="Arial"/>
              </a:rPr>
              <a:t>Fukui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Prefectural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Saiseikai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Yahata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General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Fujisawa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City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r>
              <a:rPr dirty="0" sz="900" spc="50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Makiminato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Central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1827530">
              <a:lnSpc>
                <a:spcPct val="120000"/>
              </a:lnSpc>
            </a:pPr>
            <a:r>
              <a:rPr dirty="0" sz="900">
                <a:latin typeface="Arial"/>
                <a:cs typeface="Arial"/>
              </a:rPr>
              <a:t>Mie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0">
                <a:latin typeface="Arial"/>
                <a:cs typeface="Arial"/>
              </a:rPr>
              <a:t> Hospital </a:t>
            </a:r>
            <a:r>
              <a:rPr dirty="0" sz="900">
                <a:latin typeface="Arial"/>
                <a:cs typeface="Arial"/>
              </a:rPr>
              <a:t>Mitsubishi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Kyoto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1008380">
              <a:lnSpc>
                <a:spcPct val="115599"/>
              </a:lnSpc>
              <a:spcBef>
                <a:spcPts val="50"/>
              </a:spcBef>
            </a:pPr>
            <a:r>
              <a:rPr dirty="0" sz="900">
                <a:latin typeface="Arial"/>
                <a:cs typeface="Arial"/>
              </a:rPr>
              <a:t>Japanese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Red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Cross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Musashino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Yokohama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Minami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Kyousai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 </a:t>
            </a:r>
            <a:r>
              <a:rPr dirty="0" sz="900">
                <a:latin typeface="Arial"/>
                <a:cs typeface="Arial"/>
              </a:rPr>
              <a:t>Yokohama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Rosai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900">
                <a:latin typeface="Arial"/>
                <a:cs typeface="Arial"/>
              </a:rPr>
              <a:t>Rakuwakai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Otowa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25"/>
              </a:spcBef>
            </a:pPr>
            <a:r>
              <a:rPr dirty="0" sz="900">
                <a:latin typeface="Arial"/>
                <a:cs typeface="Arial"/>
              </a:rPr>
              <a:t>Niigata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University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Graduate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School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Medicine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and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Dentistry </a:t>
            </a:r>
            <a:r>
              <a:rPr dirty="0" sz="900">
                <a:latin typeface="Arial"/>
                <a:cs typeface="Arial"/>
              </a:rPr>
              <a:t>Niigata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Cancer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Center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Niigata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900">
                <a:latin typeface="Arial"/>
                <a:cs typeface="Arial"/>
              </a:rPr>
              <a:t>Hyogo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College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Medicine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91902" y="3035300"/>
            <a:ext cx="3238500" cy="565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125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collaboration</a:t>
            </a:r>
            <a:r>
              <a:rPr dirty="0" sz="1800" spc="-25">
                <a:latin typeface="Arial"/>
                <a:cs typeface="Arial"/>
              </a:rPr>
              <a:t> of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125"/>
              </a:lnSpc>
            </a:pP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cardiologists</a:t>
            </a:r>
            <a:r>
              <a:rPr dirty="0" sz="1800" spc="-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0C0"/>
                </a:solidFill>
                <a:latin typeface="Arial"/>
                <a:cs typeface="Arial"/>
              </a:rPr>
              <a:t>oncologists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21227" y="3635395"/>
            <a:ext cx="1804572" cy="10729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6723" y="507"/>
            <a:ext cx="165353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Calibri"/>
                <a:cs typeface="Calibri"/>
              </a:rPr>
              <a:t>Study</a:t>
            </a:r>
            <a:r>
              <a:rPr dirty="0" sz="2800" spc="-20">
                <a:latin typeface="Calibri"/>
                <a:cs typeface="Calibri"/>
              </a:rPr>
              <a:t> Flow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47763" y="547954"/>
            <a:ext cx="7848600" cy="62865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565"/>
              </a:spcBef>
            </a:pPr>
            <a:r>
              <a:rPr dirty="0" sz="1600">
                <a:latin typeface="Arial"/>
                <a:cs typeface="Arial"/>
              </a:rPr>
              <a:t>605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patients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with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active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cancer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who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were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newly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diagnosed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with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isolated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distal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25" b="1">
                <a:latin typeface="Arial"/>
                <a:cs typeface="Arial"/>
              </a:rPr>
              <a:t>DVT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910"/>
              </a:lnSpc>
            </a:pPr>
            <a:r>
              <a:rPr dirty="0" sz="1600" spc="-10">
                <a:latin typeface="Arial"/>
                <a:cs typeface="Arial"/>
              </a:rPr>
              <a:t>between</a:t>
            </a:r>
            <a:r>
              <a:rPr dirty="0" sz="1600" spc="-1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April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2019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June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2022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at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60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institutions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Japan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872000" y="1599907"/>
            <a:ext cx="5400040" cy="39624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600" b="1">
                <a:latin typeface="Arial"/>
                <a:cs typeface="Arial"/>
              </a:rPr>
              <a:t>604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underwent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randomization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33499" y="2334136"/>
            <a:ext cx="2665730" cy="703580"/>
          </a:xfrm>
          <a:prstGeom prst="rect">
            <a:avLst/>
          </a:prstGeom>
          <a:solidFill>
            <a:srgbClr val="FCE4D1"/>
          </a:solidFill>
          <a:ln w="12700">
            <a:solidFill>
              <a:srgbClr val="000000"/>
            </a:solidFill>
          </a:ln>
        </p:spPr>
        <p:txBody>
          <a:bodyPr wrap="square" lIns="0" tIns="107950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850"/>
              </a:spcBef>
            </a:pPr>
            <a:r>
              <a:rPr dirty="0" sz="1600" spc="-10" b="1">
                <a:latin typeface="Arial"/>
                <a:cs typeface="Arial"/>
              </a:rPr>
              <a:t>12-</a:t>
            </a:r>
            <a:r>
              <a:rPr dirty="0" sz="1600" b="1">
                <a:latin typeface="Arial"/>
                <a:cs typeface="Arial"/>
              </a:rPr>
              <a:t>month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edoxaban</a:t>
            </a:r>
            <a:r>
              <a:rPr dirty="0" sz="1600" spc="-10">
                <a:latin typeface="Arial"/>
                <a:cs typeface="Arial"/>
              </a:rPr>
              <a:t> group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910"/>
              </a:lnSpc>
            </a:pPr>
            <a:r>
              <a:rPr dirty="0" sz="1600" b="1">
                <a:latin typeface="Arial"/>
                <a:cs typeface="Arial"/>
              </a:rPr>
              <a:t>298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patients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01663" y="1248247"/>
            <a:ext cx="1800225" cy="2882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249554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withdrew</a:t>
            </a:r>
            <a:r>
              <a:rPr dirty="0" sz="1200" spc="-10">
                <a:latin typeface="Arial"/>
                <a:cs typeface="Arial"/>
              </a:rPr>
              <a:t> consent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4533900" y="1176502"/>
            <a:ext cx="568325" cy="423545"/>
          </a:xfrm>
          <a:custGeom>
            <a:avLst/>
            <a:gdLst/>
            <a:ahLst/>
            <a:cxnLst/>
            <a:rect l="l" t="t" r="r" b="b"/>
            <a:pathLst>
              <a:path w="568325" h="423544">
                <a:moveTo>
                  <a:pt x="567753" y="215747"/>
                </a:moveTo>
                <a:lnTo>
                  <a:pt x="491553" y="177647"/>
                </a:lnTo>
                <a:lnTo>
                  <a:pt x="491553" y="209397"/>
                </a:lnTo>
                <a:lnTo>
                  <a:pt x="44450" y="209397"/>
                </a:lnTo>
                <a:lnTo>
                  <a:pt x="44450" y="0"/>
                </a:lnTo>
                <a:lnTo>
                  <a:pt x="31750" y="0"/>
                </a:lnTo>
                <a:lnTo>
                  <a:pt x="31750" y="347205"/>
                </a:lnTo>
                <a:lnTo>
                  <a:pt x="0" y="347205"/>
                </a:lnTo>
                <a:lnTo>
                  <a:pt x="38100" y="423405"/>
                </a:lnTo>
                <a:lnTo>
                  <a:pt x="69850" y="359905"/>
                </a:lnTo>
                <a:lnTo>
                  <a:pt x="76200" y="347205"/>
                </a:lnTo>
                <a:lnTo>
                  <a:pt x="44450" y="347205"/>
                </a:lnTo>
                <a:lnTo>
                  <a:pt x="44450" y="222097"/>
                </a:lnTo>
                <a:lnTo>
                  <a:pt x="491553" y="222097"/>
                </a:lnTo>
                <a:lnTo>
                  <a:pt x="491553" y="253847"/>
                </a:lnTo>
                <a:lnTo>
                  <a:pt x="555053" y="222097"/>
                </a:lnTo>
                <a:lnTo>
                  <a:pt x="567753" y="215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580000" y="2346847"/>
            <a:ext cx="2592070" cy="720090"/>
          </a:xfrm>
          <a:prstGeom prst="rect">
            <a:avLst/>
          </a:prstGeom>
          <a:solidFill>
            <a:srgbClr val="B7E1FF"/>
          </a:solidFill>
          <a:ln w="12700">
            <a:solidFill>
              <a:srgbClr val="000000"/>
            </a:solidFill>
          </a:ln>
        </p:spPr>
        <p:txBody>
          <a:bodyPr wrap="square" lIns="0" tIns="116839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19"/>
              </a:spcBef>
            </a:pPr>
            <a:r>
              <a:rPr dirty="0" sz="1600" spc="-10" b="1">
                <a:latin typeface="Arial"/>
                <a:cs typeface="Arial"/>
              </a:rPr>
              <a:t>3-</a:t>
            </a:r>
            <a:r>
              <a:rPr dirty="0" sz="1600" b="1">
                <a:latin typeface="Arial"/>
                <a:cs typeface="Arial"/>
              </a:rPr>
              <a:t>month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edoxaban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group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910"/>
              </a:lnSpc>
            </a:pPr>
            <a:r>
              <a:rPr dirty="0" sz="1600" b="1">
                <a:latin typeface="Arial"/>
                <a:cs typeface="Arial"/>
              </a:rPr>
              <a:t>306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patients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2228198" y="1989557"/>
            <a:ext cx="4686300" cy="357505"/>
            <a:chOff x="2228198" y="1989557"/>
            <a:chExt cx="4686300" cy="357505"/>
          </a:xfrm>
        </p:grpSpPr>
        <p:sp>
          <p:nvSpPr>
            <p:cNvPr id="10" name="object 10" descr=""/>
            <p:cNvSpPr/>
            <p:nvPr/>
          </p:nvSpPr>
          <p:spPr>
            <a:xfrm>
              <a:off x="4572000" y="1995907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w="0" h="120014">
                  <a:moveTo>
                    <a:pt x="0" y="0"/>
                  </a:moveTo>
                  <a:lnTo>
                    <a:pt x="1" y="1197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266298" y="2108076"/>
              <a:ext cx="4610100" cy="16510"/>
            </a:xfrm>
            <a:custGeom>
              <a:avLst/>
              <a:gdLst/>
              <a:ahLst/>
              <a:cxnLst/>
              <a:rect l="l" t="t" r="r" b="b"/>
              <a:pathLst>
                <a:path w="4610100" h="16510">
                  <a:moveTo>
                    <a:pt x="0" y="0"/>
                  </a:moveTo>
                  <a:lnTo>
                    <a:pt x="4609701" y="1596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28198" y="2115686"/>
              <a:ext cx="76200" cy="21845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37900" y="2124951"/>
              <a:ext cx="76200" cy="221895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933499" y="3588039"/>
            <a:ext cx="2665730" cy="725805"/>
          </a:xfrm>
          <a:prstGeom prst="rect">
            <a:avLst/>
          </a:prstGeom>
          <a:solidFill>
            <a:srgbClr val="FCE4D1"/>
          </a:solidFill>
          <a:ln w="12700">
            <a:solidFill>
              <a:srgbClr val="000000"/>
            </a:solidFill>
          </a:ln>
        </p:spPr>
        <p:txBody>
          <a:bodyPr wrap="square" lIns="0" tIns="129540" rIns="0" bIns="0" rtlCol="0" vert="horz">
            <a:spAutoFit/>
          </a:bodyPr>
          <a:lstStyle/>
          <a:p>
            <a:pPr marL="197485" marR="189865" indent="34925">
              <a:lnSpc>
                <a:spcPts val="1900"/>
              </a:lnSpc>
              <a:spcBef>
                <a:spcPts val="1020"/>
              </a:spcBef>
            </a:pPr>
            <a:r>
              <a:rPr dirty="0" sz="1600" b="1">
                <a:latin typeface="Arial"/>
                <a:cs typeface="Arial"/>
              </a:rPr>
              <a:t>296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were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included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the </a:t>
            </a:r>
            <a:r>
              <a:rPr dirty="0" sz="1600" spc="-10">
                <a:latin typeface="Arial"/>
                <a:cs typeface="Arial"/>
              </a:rPr>
              <a:t>intention-</a:t>
            </a:r>
            <a:r>
              <a:rPr dirty="0" sz="1600">
                <a:latin typeface="Arial"/>
                <a:cs typeface="Arial"/>
              </a:rPr>
              <a:t>to-treat</a:t>
            </a:r>
            <a:r>
              <a:rPr dirty="0" sz="1600" spc="7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analysis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580000" y="3588031"/>
            <a:ext cx="2592070" cy="720090"/>
          </a:xfrm>
          <a:prstGeom prst="rect">
            <a:avLst/>
          </a:prstGeom>
          <a:solidFill>
            <a:srgbClr val="B7E1FF"/>
          </a:solidFill>
          <a:ln w="12700">
            <a:solidFill>
              <a:srgbClr val="000000"/>
            </a:solidFill>
          </a:ln>
        </p:spPr>
        <p:txBody>
          <a:bodyPr wrap="square" lIns="0" tIns="126364" rIns="0" bIns="0" rtlCol="0" vert="horz">
            <a:spAutoFit/>
          </a:bodyPr>
          <a:lstStyle/>
          <a:p>
            <a:pPr marL="160655" marR="153035" indent="34925">
              <a:lnSpc>
                <a:spcPts val="1900"/>
              </a:lnSpc>
              <a:spcBef>
                <a:spcPts val="994"/>
              </a:spcBef>
            </a:pPr>
            <a:r>
              <a:rPr dirty="0" sz="1600" b="1">
                <a:latin typeface="Arial"/>
                <a:cs typeface="Arial"/>
              </a:rPr>
              <a:t>305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were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included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the </a:t>
            </a:r>
            <a:r>
              <a:rPr dirty="0" sz="1600" spc="-10">
                <a:latin typeface="Arial"/>
                <a:cs typeface="Arial"/>
              </a:rPr>
              <a:t>intention-</a:t>
            </a:r>
            <a:r>
              <a:rPr dirty="0" sz="1600">
                <a:latin typeface="Arial"/>
                <a:cs typeface="Arial"/>
              </a:rPr>
              <a:t>to-treat</a:t>
            </a:r>
            <a:r>
              <a:rPr dirty="0" sz="1600" spc="7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analysis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2228189" y="3037674"/>
            <a:ext cx="4686300" cy="550545"/>
          </a:xfrm>
          <a:custGeom>
            <a:avLst/>
            <a:gdLst/>
            <a:ahLst/>
            <a:cxnLst/>
            <a:rect l="l" t="t" r="r" b="b"/>
            <a:pathLst>
              <a:path w="4686300" h="550545">
                <a:moveTo>
                  <a:pt x="76200" y="474167"/>
                </a:moveTo>
                <a:lnTo>
                  <a:pt x="44450" y="474167"/>
                </a:lnTo>
                <a:lnTo>
                  <a:pt x="44450" y="0"/>
                </a:lnTo>
                <a:lnTo>
                  <a:pt x="31750" y="0"/>
                </a:lnTo>
                <a:lnTo>
                  <a:pt x="31750" y="474167"/>
                </a:lnTo>
                <a:lnTo>
                  <a:pt x="0" y="474167"/>
                </a:lnTo>
                <a:lnTo>
                  <a:pt x="38100" y="550367"/>
                </a:lnTo>
                <a:lnTo>
                  <a:pt x="69850" y="486867"/>
                </a:lnTo>
                <a:lnTo>
                  <a:pt x="76200" y="474167"/>
                </a:lnTo>
                <a:close/>
              </a:path>
              <a:path w="4686300" h="550545">
                <a:moveTo>
                  <a:pt x="4685906" y="474167"/>
                </a:moveTo>
                <a:lnTo>
                  <a:pt x="4654156" y="474167"/>
                </a:lnTo>
                <a:lnTo>
                  <a:pt x="4654156" y="29171"/>
                </a:lnTo>
                <a:lnTo>
                  <a:pt x="4641456" y="29171"/>
                </a:lnTo>
                <a:lnTo>
                  <a:pt x="4641456" y="474167"/>
                </a:lnTo>
                <a:lnTo>
                  <a:pt x="4609706" y="474167"/>
                </a:lnTo>
                <a:lnTo>
                  <a:pt x="4647806" y="550367"/>
                </a:lnTo>
                <a:lnTo>
                  <a:pt x="4679556" y="486867"/>
                </a:lnTo>
                <a:lnTo>
                  <a:pt x="4685906" y="4741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2464883" y="3183439"/>
            <a:ext cx="1800225" cy="2882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249554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2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withdrew</a:t>
            </a:r>
            <a:r>
              <a:rPr dirty="0" sz="1200" spc="-10">
                <a:latin typeface="Arial"/>
                <a:cs typeface="Arial"/>
              </a:rPr>
              <a:t> consent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66298" y="3289339"/>
            <a:ext cx="198586" cy="76200"/>
          </a:xfrm>
          <a:prstGeom prst="rect">
            <a:avLst/>
          </a:prstGeom>
        </p:spPr>
      </p:pic>
      <p:sp>
        <p:nvSpPr>
          <p:cNvPr id="19" name="object 19" descr=""/>
          <p:cNvSpPr txBox="1"/>
          <p:nvPr/>
        </p:nvSpPr>
        <p:spPr>
          <a:xfrm>
            <a:off x="7074584" y="3183439"/>
            <a:ext cx="1800225" cy="2882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249554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withdrew</a:t>
            </a:r>
            <a:r>
              <a:rPr dirty="0" sz="1200" spc="-10">
                <a:latin typeface="Arial"/>
                <a:cs typeface="Arial"/>
              </a:rPr>
              <a:t> consent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0" name="object 2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75999" y="3289339"/>
            <a:ext cx="198583" cy="76200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2266298" y="4395044"/>
            <a:ext cx="2233930" cy="34607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660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520"/>
              </a:spcBef>
            </a:pPr>
            <a:r>
              <a:rPr dirty="0" sz="1400">
                <a:latin typeface="Arial"/>
                <a:cs typeface="Arial"/>
              </a:rPr>
              <a:t>7 loss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follow-</a:t>
            </a:r>
            <a:r>
              <a:rPr dirty="0" sz="1400">
                <a:latin typeface="Arial"/>
                <a:cs typeface="Arial"/>
              </a:rPr>
              <a:t>up </a:t>
            </a:r>
            <a:r>
              <a:rPr dirty="0" sz="1400" spc="-10">
                <a:latin typeface="Arial"/>
                <a:cs typeface="Arial"/>
              </a:rPr>
              <a:t>(2.4%)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73070" y="4409080"/>
            <a:ext cx="1321435" cy="27114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2730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15"/>
              </a:spcBef>
            </a:pP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0">
                <a:latin typeface="Arial"/>
                <a:cs typeface="Arial"/>
              </a:rPr>
              <a:t> months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875999" y="4395044"/>
            <a:ext cx="2233930" cy="34607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6604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520"/>
              </a:spcBef>
            </a:pPr>
            <a:r>
              <a:rPr dirty="0" sz="1400">
                <a:latin typeface="Arial"/>
                <a:cs typeface="Arial"/>
              </a:rPr>
              <a:t>4 loss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follow-</a:t>
            </a:r>
            <a:r>
              <a:rPr dirty="0" sz="1400">
                <a:latin typeface="Arial"/>
                <a:cs typeface="Arial"/>
              </a:rPr>
              <a:t>up </a:t>
            </a:r>
            <a:r>
              <a:rPr dirty="0" sz="1400" spc="-10">
                <a:latin typeface="Arial"/>
                <a:cs typeface="Arial"/>
              </a:rPr>
              <a:t>(1.3%)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805886" y="3593942"/>
            <a:ext cx="1576070" cy="71945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116205" rIns="0" bIns="0" rtlCol="0" vert="horz">
            <a:spAutoFit/>
          </a:bodyPr>
          <a:lstStyle/>
          <a:p>
            <a:pPr marL="140970">
              <a:lnSpc>
                <a:spcPts val="1910"/>
              </a:lnSpc>
              <a:spcBef>
                <a:spcPts val="915"/>
              </a:spcBef>
            </a:pPr>
            <a:r>
              <a:rPr dirty="0" sz="1600">
                <a:latin typeface="Arial"/>
                <a:cs typeface="Arial"/>
              </a:rPr>
              <a:t>ITT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population</a:t>
            </a:r>
            <a:endParaRPr sz="1600">
              <a:latin typeface="Arial"/>
              <a:cs typeface="Arial"/>
            </a:endParaRPr>
          </a:p>
          <a:p>
            <a:pPr marL="234315">
              <a:lnSpc>
                <a:spcPts val="1910"/>
              </a:lnSpc>
            </a:pPr>
            <a:r>
              <a:rPr dirty="0" sz="1600" b="1">
                <a:latin typeface="Arial"/>
                <a:cs typeface="Arial"/>
              </a:rPr>
              <a:t>601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patients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9306" y="97027"/>
            <a:ext cx="50038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Clinical</a:t>
            </a:r>
            <a:r>
              <a:rPr dirty="0" spc="-30"/>
              <a:t> </a:t>
            </a:r>
            <a:r>
              <a:rPr dirty="0"/>
              <a:t>characteristics</a:t>
            </a:r>
            <a:r>
              <a:rPr dirty="0" spc="-15"/>
              <a:t> </a:t>
            </a:r>
            <a:r>
              <a:rPr dirty="0"/>
              <a:t>at</a:t>
            </a:r>
            <a:r>
              <a:rPr dirty="0" spc="-10"/>
              <a:t> baseline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245169" y="564032"/>
          <a:ext cx="8729980" cy="41287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50"/>
                <a:gridCol w="2592070"/>
                <a:gridCol w="2447925"/>
              </a:tblGrid>
              <a:tr h="575945"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Variables,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No.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56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marL="973455" marR="452120" indent="-513715">
                        <a:lnSpc>
                          <a:spcPts val="1610"/>
                        </a:lnSpc>
                        <a:spcBef>
                          <a:spcPts val="70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12-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edoxaban (N=296)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89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marL="901700" marR="429259" indent="-464820">
                        <a:lnSpc>
                          <a:spcPts val="1610"/>
                        </a:lnSpc>
                        <a:spcBef>
                          <a:spcPts val="70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edoxaban (N=305)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89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57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years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(Mean</a:t>
                      </a:r>
                      <a:r>
                        <a:rPr dirty="0" sz="1400" spc="-10" b="1">
                          <a:latin typeface="FrizQuadrata BT"/>
                          <a:cs typeface="FrizQuadrata BT"/>
                        </a:rPr>
                        <a:t>±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SD)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71.6±9.4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70.1±10.3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680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Male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sex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94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(32)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675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4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weight,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kg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  <a:spcBef>
                          <a:spcPts val="9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56.3±12.1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  <a:spcBef>
                          <a:spcPts val="9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54.8±11.6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Symptoms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baseline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53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(18)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69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664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dose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edoxaban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(30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mg/day)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64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216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(73)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64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234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(77)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Cancer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status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Metastatic</a:t>
                      </a:r>
                      <a:r>
                        <a:rPr dirty="0" sz="14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disease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67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80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181610">
                        <a:lnSpc>
                          <a:spcPts val="1675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ECOG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status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280035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161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(54)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150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(49)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280035">
                        <a:lnSpc>
                          <a:spcPts val="1664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78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103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(34)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400" spc="-25" b="1">
                          <a:latin typeface="Arial"/>
                          <a:cs typeface="Arial"/>
                        </a:rPr>
                        <a:t>≥2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57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(19)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52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(17)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History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venous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thromboembolism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(6.8)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(4.3)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83185">
                        <a:lnSpc>
                          <a:spcPts val="1675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4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clearance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≤50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mL/min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69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  <a:spcBef>
                          <a:spcPts val="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62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(20)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69215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Anemia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(Hb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&lt;13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g/dL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men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&lt;12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g/dL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women)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199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(67)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9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203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(67)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69215">
                        <a:lnSpc>
                          <a:spcPts val="1670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Platelet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count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&lt;100,000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μL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(4.1)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4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  <a:spcBef>
                          <a:spcPts val="10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(6.2)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7E1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9632" y="791753"/>
            <a:ext cx="3962140" cy="25878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8044" rIns="0" bIns="0" rtlCol="0" vert="horz">
            <a:spAutoFit/>
          </a:bodyPr>
          <a:lstStyle/>
          <a:p>
            <a:pPr marL="1122045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Persistent edoxaban</a:t>
            </a:r>
            <a:r>
              <a:rPr dirty="0" sz="2800" spc="5"/>
              <a:t> </a:t>
            </a:r>
            <a:r>
              <a:rPr dirty="0" sz="2800" spc="-10"/>
              <a:t>discontinuation</a:t>
            </a:r>
            <a:endParaRPr sz="2800"/>
          </a:p>
        </p:txBody>
      </p:sp>
      <p:sp>
        <p:nvSpPr>
          <p:cNvPr id="4" name="object 4" descr=""/>
          <p:cNvSpPr txBox="1"/>
          <p:nvPr/>
        </p:nvSpPr>
        <p:spPr>
          <a:xfrm>
            <a:off x="3756023" y="3485388"/>
            <a:ext cx="16325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Days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after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diagnosis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86143" y="1227066"/>
            <a:ext cx="224154" cy="17119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 sz="1400">
                <a:latin typeface="Arial"/>
                <a:cs typeface="Arial"/>
              </a:rPr>
              <a:t>Cumulative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incidence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643018" y="3813327"/>
          <a:ext cx="5875020" cy="705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4514"/>
                <a:gridCol w="718819"/>
                <a:gridCol w="674369"/>
                <a:gridCol w="636904"/>
                <a:gridCol w="674370"/>
                <a:gridCol w="655954"/>
                <a:gridCol w="601979"/>
              </a:tblGrid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60-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90-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180-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539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365-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</a:tr>
              <a:tr h="2432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253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224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202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151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305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255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173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15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4108382" y="1508612"/>
            <a:ext cx="216535" cy="253365"/>
            <a:chOff x="4108382" y="1508612"/>
            <a:chExt cx="216535" cy="253365"/>
          </a:xfrm>
        </p:grpSpPr>
        <p:sp>
          <p:nvSpPr>
            <p:cNvPr id="8" name="object 8" descr=""/>
            <p:cNvSpPr/>
            <p:nvPr/>
          </p:nvSpPr>
          <p:spPr>
            <a:xfrm>
              <a:off x="4108382" y="1742493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08767" y="1527662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D6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6440513" y="2734055"/>
            <a:ext cx="2458085" cy="67818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algn="just" marL="12700" marR="5080">
              <a:lnSpc>
                <a:spcPct val="96400"/>
              </a:lnSpc>
              <a:spcBef>
                <a:spcPts val="145"/>
              </a:spcBef>
            </a:pPr>
            <a:r>
              <a:rPr dirty="0" sz="1100" spc="-25">
                <a:latin typeface="Arial"/>
                <a:cs typeface="Arial"/>
              </a:rPr>
              <a:t>Persistent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edoxaban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discontinuation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was </a:t>
            </a:r>
            <a:r>
              <a:rPr dirty="0" sz="1100" spc="-20">
                <a:latin typeface="Arial"/>
                <a:cs typeface="Arial"/>
              </a:rPr>
              <a:t>defined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discontinuation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30">
                <a:latin typeface="Arial"/>
                <a:cs typeface="Arial"/>
              </a:rPr>
              <a:t> edoxaban </a:t>
            </a:r>
            <a:r>
              <a:rPr dirty="0" sz="1100" spc="-25">
                <a:latin typeface="Arial"/>
                <a:cs typeface="Arial"/>
              </a:rPr>
              <a:t>according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the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study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protocol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lasting for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more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than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14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days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for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any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reason.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04771" y="2699004"/>
            <a:ext cx="5276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C00000"/>
                </a:solidFill>
                <a:latin typeface="Arial"/>
                <a:cs typeface="Arial"/>
              </a:rPr>
              <a:t>20.6%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04771" y="885443"/>
            <a:ext cx="2817495" cy="146748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2301875">
              <a:lnSpc>
                <a:spcPct val="100000"/>
              </a:lnSpc>
              <a:spcBef>
                <a:spcPts val="434"/>
              </a:spcBef>
            </a:pPr>
            <a:r>
              <a:rPr dirty="0" sz="1400" spc="-10" b="1">
                <a:solidFill>
                  <a:srgbClr val="0070C0"/>
                </a:solidFill>
                <a:latin typeface="Arial"/>
                <a:cs typeface="Arial"/>
              </a:rPr>
              <a:t>93.9%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400" spc="-10" b="1">
                <a:solidFill>
                  <a:srgbClr val="0070C0"/>
                </a:solidFill>
                <a:latin typeface="Arial"/>
                <a:cs typeface="Arial"/>
              </a:rPr>
              <a:t>86.3%</a:t>
            </a:r>
            <a:endParaRPr sz="1400">
              <a:latin typeface="Arial"/>
              <a:cs typeface="Arial"/>
            </a:endParaRPr>
          </a:p>
          <a:p>
            <a:pPr marL="466725" marR="766445" indent="-97155">
              <a:lnSpc>
                <a:spcPts val="1750"/>
              </a:lnSpc>
              <a:spcBef>
                <a:spcPts val="50"/>
              </a:spcBef>
            </a:pPr>
            <a:r>
              <a:rPr dirty="0" sz="1400" spc="-10" b="1">
                <a:latin typeface="Arial"/>
                <a:cs typeface="Arial"/>
              </a:rPr>
              <a:t>12-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 3-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Arial"/>
              <a:cs typeface="Arial"/>
            </a:endParaRPr>
          </a:p>
          <a:p>
            <a:pPr marL="2293620">
              <a:lnSpc>
                <a:spcPct val="100000"/>
              </a:lnSpc>
            </a:pPr>
            <a:r>
              <a:rPr dirty="0" sz="1400" spc="-10" b="1">
                <a:solidFill>
                  <a:srgbClr val="C00000"/>
                </a:solidFill>
                <a:latin typeface="Arial"/>
                <a:cs typeface="Arial"/>
              </a:rPr>
              <a:t>41.3%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4802" y="858964"/>
            <a:ext cx="3974936" cy="260321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930"/>
              </a:lnSpc>
              <a:spcBef>
                <a:spcPts val="100"/>
              </a:spcBef>
            </a:pPr>
            <a:r>
              <a:rPr dirty="0" sz="2800"/>
              <a:t>Primary</a:t>
            </a:r>
            <a:r>
              <a:rPr dirty="0" sz="2800" spc="-25"/>
              <a:t> </a:t>
            </a:r>
            <a:r>
              <a:rPr dirty="0" sz="2800" spc="-10"/>
              <a:t>endpoint</a:t>
            </a:r>
            <a:endParaRPr sz="2800"/>
          </a:p>
          <a:p>
            <a:pPr algn="ctr">
              <a:lnSpc>
                <a:spcPts val="2930"/>
              </a:lnSpc>
            </a:pPr>
            <a:r>
              <a:rPr dirty="0" sz="2800"/>
              <a:t>(Symptomatic</a:t>
            </a:r>
            <a:r>
              <a:rPr dirty="0" sz="2800" spc="-10"/>
              <a:t> </a:t>
            </a:r>
            <a:r>
              <a:rPr dirty="0" sz="2800"/>
              <a:t>recurrent VTE</a:t>
            </a:r>
            <a:r>
              <a:rPr dirty="0" sz="2800" spc="-5"/>
              <a:t> </a:t>
            </a:r>
            <a:r>
              <a:rPr dirty="0" sz="2800"/>
              <a:t>or</a:t>
            </a:r>
            <a:r>
              <a:rPr dirty="0" sz="2800" spc="-5"/>
              <a:t> </a:t>
            </a:r>
            <a:r>
              <a:rPr dirty="0" sz="2800" spc="-10"/>
              <a:t>VTE-</a:t>
            </a:r>
            <a:r>
              <a:rPr dirty="0" sz="2800"/>
              <a:t>related </a:t>
            </a:r>
            <a:r>
              <a:rPr dirty="0" sz="2800" spc="-10"/>
              <a:t>death)</a:t>
            </a:r>
            <a:endParaRPr sz="2800"/>
          </a:p>
        </p:txBody>
      </p:sp>
      <p:sp>
        <p:nvSpPr>
          <p:cNvPr id="4" name="object 4" descr=""/>
          <p:cNvSpPr txBox="1"/>
          <p:nvPr/>
        </p:nvSpPr>
        <p:spPr>
          <a:xfrm>
            <a:off x="3756023" y="3564635"/>
            <a:ext cx="16325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Days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after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diagnosis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86143" y="1303266"/>
            <a:ext cx="224154" cy="17119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 sz="1400">
                <a:latin typeface="Arial"/>
                <a:cs typeface="Arial"/>
              </a:rPr>
              <a:t>Cumulative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incidence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643018" y="3889527"/>
          <a:ext cx="3869690" cy="709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9730"/>
                <a:gridCol w="904240"/>
                <a:gridCol w="674369"/>
                <a:gridCol w="564515"/>
              </a:tblGrid>
              <a:tr h="233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risk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r" marR="1339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60-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90-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305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4613672" y="3921277"/>
            <a:ext cx="1796414" cy="647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15"/>
              </a:lnSpc>
              <a:tabLst>
                <a:tab pos="655320" algn="l"/>
                <a:tab pos="1311910" algn="l"/>
              </a:tabLst>
            </a:pPr>
            <a:r>
              <a:rPr dirty="0" sz="1100" spc="-30">
                <a:latin typeface="Arial"/>
                <a:cs typeface="Arial"/>
              </a:rPr>
              <a:t>120-</a:t>
            </a:r>
            <a:r>
              <a:rPr dirty="0" sz="1100" spc="-25">
                <a:latin typeface="Arial"/>
                <a:cs typeface="Arial"/>
              </a:rPr>
              <a:t>day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30">
                <a:latin typeface="Arial"/>
                <a:cs typeface="Arial"/>
              </a:rPr>
              <a:t>180-</a:t>
            </a:r>
            <a:r>
              <a:rPr dirty="0" sz="1100" spc="-25">
                <a:latin typeface="Arial"/>
                <a:cs typeface="Arial"/>
              </a:rPr>
              <a:t>day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30">
                <a:latin typeface="Arial"/>
                <a:cs typeface="Arial"/>
              </a:rPr>
              <a:t>365-</a:t>
            </a:r>
            <a:r>
              <a:rPr dirty="0" sz="1100" spc="-45">
                <a:latin typeface="Arial"/>
                <a:cs typeface="Arial"/>
              </a:rPr>
              <a:t>day</a:t>
            </a:r>
            <a:endParaRPr sz="1100">
              <a:latin typeface="Arial"/>
              <a:cs typeface="Arial"/>
            </a:endParaRPr>
          </a:p>
          <a:p>
            <a:pPr marL="130175">
              <a:lnSpc>
                <a:spcPct val="100000"/>
              </a:lnSpc>
              <a:spcBef>
                <a:spcPts val="625"/>
              </a:spcBef>
              <a:tabLst>
                <a:tab pos="785495" algn="l"/>
                <a:tab pos="1442085" algn="l"/>
              </a:tabLst>
            </a:pPr>
            <a:r>
              <a:rPr dirty="0" sz="1100" spc="-25">
                <a:latin typeface="Arial"/>
                <a:cs typeface="Arial"/>
              </a:rPr>
              <a:t>269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253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222</a:t>
            </a:r>
            <a:endParaRPr sz="1100">
              <a:latin typeface="Arial"/>
              <a:cs typeface="Arial"/>
            </a:endParaRPr>
          </a:p>
          <a:p>
            <a:pPr marL="130175">
              <a:lnSpc>
                <a:spcPct val="100000"/>
              </a:lnSpc>
              <a:spcBef>
                <a:spcPts val="595"/>
              </a:spcBef>
              <a:tabLst>
                <a:tab pos="785495" algn="l"/>
                <a:tab pos="1442085" algn="l"/>
              </a:tabLst>
            </a:pPr>
            <a:r>
              <a:rPr dirty="0" sz="1100" spc="-25">
                <a:latin typeface="Arial"/>
                <a:cs typeface="Arial"/>
              </a:rPr>
              <a:t>275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256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210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48723" y="1591947"/>
            <a:ext cx="2499360" cy="1612265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868044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Log-</a:t>
            </a:r>
            <a:r>
              <a:rPr dirty="0" sz="1400" b="1">
                <a:latin typeface="Arial"/>
                <a:cs typeface="Arial"/>
              </a:rPr>
              <a:t>rank</a:t>
            </a:r>
            <a:r>
              <a:rPr dirty="0" sz="1400" spc="-10" b="1">
                <a:latin typeface="Arial"/>
                <a:cs typeface="Arial"/>
              </a:rPr>
              <a:t> P&lt;0.001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098354" y="1206599"/>
            <a:ext cx="254635" cy="253365"/>
            <a:chOff x="4098354" y="1206599"/>
            <a:chExt cx="254635" cy="253365"/>
          </a:xfrm>
        </p:grpSpPr>
        <p:sp>
          <p:nvSpPr>
            <p:cNvPr id="10" name="object 10" descr=""/>
            <p:cNvSpPr/>
            <p:nvPr/>
          </p:nvSpPr>
          <p:spPr>
            <a:xfrm>
              <a:off x="4117404" y="144047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117790" y="122564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D6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371731" y="1101852"/>
            <a:ext cx="1697355" cy="46164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09220" marR="5080" indent="-97155">
              <a:lnSpc>
                <a:spcPct val="104299"/>
              </a:lnSpc>
              <a:spcBef>
                <a:spcPts val="25"/>
              </a:spcBef>
            </a:pPr>
            <a:r>
              <a:rPr dirty="0" sz="1400" spc="-10" b="1">
                <a:latin typeface="Arial"/>
                <a:cs typeface="Arial"/>
              </a:rPr>
              <a:t>12-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 3-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4559297" y="3878672"/>
            <a:ext cx="2834005" cy="830580"/>
            <a:chOff x="4559297" y="3878672"/>
            <a:chExt cx="2834005" cy="830580"/>
          </a:xfrm>
        </p:grpSpPr>
        <p:sp>
          <p:nvSpPr>
            <p:cNvPr id="14" name="object 14" descr=""/>
            <p:cNvSpPr/>
            <p:nvPr/>
          </p:nvSpPr>
          <p:spPr>
            <a:xfrm>
              <a:off x="4571997" y="3891372"/>
              <a:ext cx="2808605" cy="805180"/>
            </a:xfrm>
            <a:custGeom>
              <a:avLst/>
              <a:gdLst/>
              <a:ahLst/>
              <a:cxnLst/>
              <a:rect l="l" t="t" r="r" b="b"/>
              <a:pathLst>
                <a:path w="2808604" h="805179">
                  <a:moveTo>
                    <a:pt x="2808314" y="0"/>
                  </a:moveTo>
                  <a:lnTo>
                    <a:pt x="0" y="0"/>
                  </a:lnTo>
                  <a:lnTo>
                    <a:pt x="0" y="805101"/>
                  </a:lnTo>
                  <a:lnTo>
                    <a:pt x="2808314" y="805101"/>
                  </a:lnTo>
                  <a:lnTo>
                    <a:pt x="28083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571997" y="3891372"/>
              <a:ext cx="2808605" cy="805180"/>
            </a:xfrm>
            <a:custGeom>
              <a:avLst/>
              <a:gdLst/>
              <a:ahLst/>
              <a:cxnLst/>
              <a:rect l="l" t="t" r="r" b="b"/>
              <a:pathLst>
                <a:path w="2808604" h="805179">
                  <a:moveTo>
                    <a:pt x="0" y="0"/>
                  </a:moveTo>
                  <a:lnTo>
                    <a:pt x="2808314" y="0"/>
                  </a:lnTo>
                  <a:lnTo>
                    <a:pt x="2808314" y="805101"/>
                  </a:lnTo>
                  <a:lnTo>
                    <a:pt x="0" y="805101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4802" y="858964"/>
            <a:ext cx="3974936" cy="260321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930"/>
              </a:lnSpc>
              <a:spcBef>
                <a:spcPts val="100"/>
              </a:spcBef>
            </a:pPr>
            <a:r>
              <a:rPr dirty="0" sz="2800"/>
              <a:t>Primary</a:t>
            </a:r>
            <a:r>
              <a:rPr dirty="0" sz="2800" spc="-25"/>
              <a:t> </a:t>
            </a:r>
            <a:r>
              <a:rPr dirty="0" sz="2800" spc="-10"/>
              <a:t>endpoint</a:t>
            </a:r>
            <a:endParaRPr sz="2800"/>
          </a:p>
          <a:p>
            <a:pPr algn="ctr">
              <a:lnSpc>
                <a:spcPts val="2930"/>
              </a:lnSpc>
            </a:pPr>
            <a:r>
              <a:rPr dirty="0" sz="2800"/>
              <a:t>(Symptomatic</a:t>
            </a:r>
            <a:r>
              <a:rPr dirty="0" sz="2800" spc="-10"/>
              <a:t> </a:t>
            </a:r>
            <a:r>
              <a:rPr dirty="0" sz="2800"/>
              <a:t>recurrent VTE</a:t>
            </a:r>
            <a:r>
              <a:rPr dirty="0" sz="2800" spc="-5"/>
              <a:t> </a:t>
            </a:r>
            <a:r>
              <a:rPr dirty="0" sz="2800"/>
              <a:t>or</a:t>
            </a:r>
            <a:r>
              <a:rPr dirty="0" sz="2800" spc="-5"/>
              <a:t> </a:t>
            </a:r>
            <a:r>
              <a:rPr dirty="0" sz="2800" spc="-10"/>
              <a:t>VTE-</a:t>
            </a:r>
            <a:r>
              <a:rPr dirty="0" sz="2800"/>
              <a:t>related </a:t>
            </a:r>
            <a:r>
              <a:rPr dirty="0" sz="2800" spc="-10"/>
              <a:t>death)</a:t>
            </a:r>
            <a:endParaRPr sz="2800"/>
          </a:p>
        </p:txBody>
      </p:sp>
      <p:sp>
        <p:nvSpPr>
          <p:cNvPr id="4" name="object 4" descr=""/>
          <p:cNvSpPr txBox="1"/>
          <p:nvPr/>
        </p:nvSpPr>
        <p:spPr>
          <a:xfrm>
            <a:off x="1986143" y="1303266"/>
            <a:ext cx="224154" cy="17119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 sz="1400">
                <a:latin typeface="Arial"/>
                <a:cs typeface="Arial"/>
              </a:rPr>
              <a:t>Cumulative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incidence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643018" y="3889527"/>
          <a:ext cx="5875020" cy="709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9730"/>
                <a:gridCol w="904240"/>
                <a:gridCol w="674369"/>
                <a:gridCol w="636905"/>
                <a:gridCol w="674370"/>
                <a:gridCol w="655954"/>
                <a:gridCol w="601979"/>
              </a:tblGrid>
              <a:tr h="233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risk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r" marR="1339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60-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90-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180-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539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365-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269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253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222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305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280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210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6374546" y="2132076"/>
            <a:ext cx="6038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solidFill>
                  <a:srgbClr val="0070C0"/>
                </a:solidFill>
                <a:latin typeface="Arial"/>
                <a:cs typeface="Arial"/>
              </a:rPr>
              <a:t>8.5%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756023" y="2961132"/>
            <a:ext cx="3222625" cy="8426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solidFill>
                  <a:srgbClr val="C00000"/>
                </a:solidFill>
                <a:latin typeface="Arial"/>
                <a:cs typeface="Arial"/>
              </a:rPr>
              <a:t>1.2%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Days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after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diagnosis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117404" y="1206599"/>
            <a:ext cx="216535" cy="253365"/>
            <a:chOff x="4117404" y="1206599"/>
            <a:chExt cx="216535" cy="253365"/>
          </a:xfrm>
        </p:grpSpPr>
        <p:sp>
          <p:nvSpPr>
            <p:cNvPr id="9" name="object 9" descr=""/>
            <p:cNvSpPr/>
            <p:nvPr/>
          </p:nvSpPr>
          <p:spPr>
            <a:xfrm>
              <a:off x="4117404" y="144047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17790" y="122564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D6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371731" y="1101852"/>
            <a:ext cx="1730375" cy="9036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09220" marR="37465" indent="-97155">
              <a:lnSpc>
                <a:spcPct val="104299"/>
              </a:lnSpc>
              <a:spcBef>
                <a:spcPts val="25"/>
              </a:spcBef>
            </a:pPr>
            <a:r>
              <a:rPr dirty="0" sz="1400" spc="-10" b="1">
                <a:latin typeface="Arial"/>
                <a:cs typeface="Arial"/>
              </a:rPr>
              <a:t>12-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 3-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marL="244475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Log-</a:t>
            </a:r>
            <a:r>
              <a:rPr dirty="0" sz="1400" b="1">
                <a:latin typeface="Arial"/>
                <a:cs typeface="Arial"/>
              </a:rPr>
              <a:t>rank</a:t>
            </a:r>
            <a:r>
              <a:rPr dirty="0" sz="1400" spc="-10" b="1">
                <a:latin typeface="Arial"/>
                <a:cs typeface="Arial"/>
              </a:rPr>
              <a:t> P&lt;0.001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210580" y="2055876"/>
            <a:ext cx="29197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Odds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ratio: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0.13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(95%CI: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0.03-0.44)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1449" y="874596"/>
            <a:ext cx="3977984" cy="260626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8433" y="82803"/>
            <a:ext cx="4458335" cy="769620"/>
          </a:xfrm>
          <a:prstGeom prst="rect"/>
        </p:spPr>
        <p:txBody>
          <a:bodyPr wrap="square" lIns="0" tIns="121920" rIns="0" bIns="0" rtlCol="0" vert="horz">
            <a:spAutoFit/>
          </a:bodyPr>
          <a:lstStyle/>
          <a:p>
            <a:pPr marL="854075" marR="5080" indent="-841375">
              <a:lnSpc>
                <a:spcPct val="74300"/>
              </a:lnSpc>
              <a:spcBef>
                <a:spcPts val="960"/>
              </a:spcBef>
            </a:pPr>
            <a:r>
              <a:rPr dirty="0" sz="2800"/>
              <a:t>Major secondary</a:t>
            </a:r>
            <a:r>
              <a:rPr dirty="0" sz="2800" spc="10"/>
              <a:t> </a:t>
            </a:r>
            <a:r>
              <a:rPr dirty="0" sz="2800" spc="-10"/>
              <a:t>endpoint </a:t>
            </a:r>
            <a:r>
              <a:rPr dirty="0" sz="2800"/>
              <a:t>(Major</a:t>
            </a:r>
            <a:r>
              <a:rPr dirty="0" sz="2800" spc="5"/>
              <a:t> </a:t>
            </a:r>
            <a:r>
              <a:rPr dirty="0" sz="2800" spc="-10"/>
              <a:t>bleeding)</a:t>
            </a:r>
            <a:endParaRPr sz="2800"/>
          </a:p>
        </p:txBody>
      </p:sp>
      <p:sp>
        <p:nvSpPr>
          <p:cNvPr id="4" name="object 4" descr=""/>
          <p:cNvSpPr txBox="1"/>
          <p:nvPr/>
        </p:nvSpPr>
        <p:spPr>
          <a:xfrm>
            <a:off x="3756023" y="3564635"/>
            <a:ext cx="16325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Days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after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diagnosis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986143" y="1303266"/>
            <a:ext cx="224154" cy="17119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 sz="1400">
                <a:latin typeface="Arial"/>
                <a:cs typeface="Arial"/>
              </a:rPr>
              <a:t>Cumulative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incidence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643018" y="3889527"/>
          <a:ext cx="5875020" cy="709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9730"/>
                <a:gridCol w="904240"/>
                <a:gridCol w="674369"/>
                <a:gridCol w="636905"/>
                <a:gridCol w="674370"/>
                <a:gridCol w="655954"/>
                <a:gridCol w="601979"/>
              </a:tblGrid>
              <a:tr h="233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risk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r" marR="1339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60-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90-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180-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L="539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365-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day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8415"/>
                </a:tc>
              </a:tr>
              <a:tr h="2451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12-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267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261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245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210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edoxaban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r" marR="1898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305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271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264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250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217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4117404" y="1206599"/>
            <a:ext cx="216535" cy="253365"/>
            <a:chOff x="4117404" y="1206599"/>
            <a:chExt cx="216535" cy="253365"/>
          </a:xfrm>
        </p:grpSpPr>
        <p:sp>
          <p:nvSpPr>
            <p:cNvPr id="8" name="object 8" descr=""/>
            <p:cNvSpPr/>
            <p:nvPr/>
          </p:nvSpPr>
          <p:spPr>
            <a:xfrm>
              <a:off x="4117404" y="144047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0070C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17790" y="1225649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 h="0">
                  <a:moveTo>
                    <a:pt x="0" y="0"/>
                  </a:moveTo>
                  <a:lnTo>
                    <a:pt x="216024" y="1"/>
                  </a:lnTo>
                </a:path>
              </a:pathLst>
            </a:custGeom>
            <a:ln w="38100">
              <a:solidFill>
                <a:srgbClr val="D6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3138572" y="1101852"/>
            <a:ext cx="3947795" cy="145224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algn="r" marL="1342390" marR="1021715" indent="-97155">
              <a:lnSpc>
                <a:spcPct val="104299"/>
              </a:lnSpc>
              <a:spcBef>
                <a:spcPts val="25"/>
              </a:spcBef>
            </a:pPr>
            <a:r>
              <a:rPr dirty="0" sz="1400" spc="-10" b="1">
                <a:latin typeface="Arial"/>
                <a:cs typeface="Arial"/>
              </a:rPr>
              <a:t>12-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 3-</a:t>
            </a:r>
            <a:r>
              <a:rPr dirty="0" sz="1400" b="1">
                <a:latin typeface="Arial"/>
                <a:cs typeface="Arial"/>
              </a:rPr>
              <a:t>month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edoxaban</a:t>
            </a:r>
            <a:endParaRPr sz="1400">
              <a:latin typeface="Arial"/>
              <a:cs typeface="Arial"/>
            </a:endParaRPr>
          </a:p>
          <a:p>
            <a:pPr algn="r" marR="983615">
              <a:lnSpc>
                <a:spcPct val="100000"/>
              </a:lnSpc>
              <a:spcBef>
                <a:spcPts val="865"/>
              </a:spcBef>
            </a:pPr>
            <a:r>
              <a:rPr dirty="0" sz="1400" b="1">
                <a:latin typeface="Arial"/>
                <a:cs typeface="Arial"/>
              </a:rPr>
              <a:t>Odds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ratio: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1.34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(95%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CI: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0.75-2.41)</a:t>
            </a:r>
            <a:endParaRPr sz="1400">
              <a:latin typeface="Arial"/>
              <a:cs typeface="Arial"/>
            </a:endParaRPr>
          </a:p>
          <a:p>
            <a:pPr marL="3214370">
              <a:lnSpc>
                <a:spcPct val="100000"/>
              </a:lnSpc>
              <a:spcBef>
                <a:spcPts val="170"/>
              </a:spcBef>
            </a:pPr>
            <a:r>
              <a:rPr dirty="0" sz="2000" spc="-10" b="1">
                <a:solidFill>
                  <a:srgbClr val="C00000"/>
                </a:solidFill>
                <a:latin typeface="Arial"/>
                <a:cs typeface="Arial"/>
              </a:rPr>
              <a:t>10.2%</a:t>
            </a:r>
            <a:endParaRPr sz="2000">
              <a:latin typeface="Arial"/>
              <a:cs typeface="Arial"/>
            </a:endParaRPr>
          </a:p>
          <a:p>
            <a:pPr marL="3343910">
              <a:lnSpc>
                <a:spcPct val="100000"/>
              </a:lnSpc>
              <a:spcBef>
                <a:spcPts val="285"/>
              </a:spcBef>
            </a:pPr>
            <a:r>
              <a:rPr dirty="0" sz="2000" spc="-20" b="1">
                <a:solidFill>
                  <a:srgbClr val="0070C0"/>
                </a:solidFill>
                <a:latin typeface="Arial"/>
                <a:cs typeface="Arial"/>
              </a:rPr>
              <a:t>7.6%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32510">
              <a:lnSpc>
                <a:spcPct val="100000"/>
              </a:lnSpc>
              <a:spcBef>
                <a:spcPts val="100"/>
              </a:spcBef>
            </a:pPr>
            <a:r>
              <a:rPr dirty="0"/>
              <a:t>Subgroup</a:t>
            </a:r>
            <a:r>
              <a:rPr dirty="0" spc="-35"/>
              <a:t> </a:t>
            </a:r>
            <a:r>
              <a:rPr dirty="0"/>
              <a:t>analyses</a:t>
            </a:r>
            <a:r>
              <a:rPr dirty="0" spc="-20"/>
              <a:t> </a:t>
            </a:r>
            <a:r>
              <a:rPr dirty="0"/>
              <a:t>for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primary</a:t>
            </a:r>
            <a:r>
              <a:rPr dirty="0" spc="-15"/>
              <a:t> </a:t>
            </a:r>
            <a:r>
              <a:rPr dirty="0" spc="-10"/>
              <a:t>endpoint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093863" y="570381"/>
            <a:ext cx="7228205" cy="4540885"/>
            <a:chOff x="1093863" y="570381"/>
            <a:chExt cx="7228205" cy="454088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4477" y="570381"/>
              <a:ext cx="7200804" cy="3550962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3863" y="4120776"/>
              <a:ext cx="7228043" cy="9902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204520" y="160674"/>
          <a:ext cx="3540125" cy="540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4430"/>
                <a:gridCol w="796925"/>
                <a:gridCol w="541019"/>
                <a:gridCol w="544194"/>
                <a:gridCol w="427355"/>
              </a:tblGrid>
              <a:tr h="157480">
                <a:tc>
                  <a:txBody>
                    <a:bodyPr/>
                    <a:lstStyle/>
                    <a:p>
                      <a:pPr marL="76835">
                        <a:lnSpc>
                          <a:spcPts val="775"/>
                        </a:lnSpc>
                      </a:pPr>
                      <a:r>
                        <a:rPr dirty="0" sz="700" spc="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Platelet</a:t>
                      </a:r>
                      <a:r>
                        <a:rPr dirty="0" sz="700" spc="10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3A3A3A"/>
                          </a:solidFill>
                          <a:latin typeface="Arial"/>
                          <a:cs typeface="Arial"/>
                        </a:rPr>
                        <a:t>count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9075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z="750" spc="-1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µI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104139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0/12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(0%)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750" spc="-2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</a:tr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835"/>
                        </a:lnSpc>
                        <a:spcBef>
                          <a:spcPts val="355"/>
                        </a:spcBef>
                      </a:pPr>
                      <a:r>
                        <a:rPr dirty="0" sz="750" spc="10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750" spc="10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750" spc="10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r>
                        <a:rPr dirty="0" sz="750" spc="10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10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µI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algn="r" marR="104139">
                        <a:lnSpc>
                          <a:spcPts val="815"/>
                        </a:lnSpc>
                        <a:spcBef>
                          <a:spcPts val="38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3/284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815"/>
                        </a:lnSpc>
                        <a:spcBef>
                          <a:spcPts val="38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815"/>
                        </a:lnSpc>
                        <a:spcBef>
                          <a:spcPts val="380"/>
                        </a:spcBef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1/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286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815"/>
                        </a:lnSpc>
                        <a:spcBef>
                          <a:spcPts val="38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(7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7897868" y="472201"/>
            <a:ext cx="21018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2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68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005315" y="542705"/>
            <a:ext cx="12763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15">
                <a:latin typeface="Arial"/>
                <a:cs typeface="Arial"/>
              </a:rPr>
              <a:t>■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19772" y="579102"/>
            <a:ext cx="68897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>
                <a:solidFill>
                  <a:srgbClr val="3A3A3A"/>
                </a:solidFill>
                <a:latin typeface="Times New Roman"/>
                <a:cs typeface="Times New Roman"/>
              </a:rPr>
              <a:t>13</a:t>
            </a:r>
            <a:r>
              <a:rPr dirty="0" sz="750" spc="22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z="750">
                <a:solidFill>
                  <a:srgbClr val="646464"/>
                </a:solidFill>
                <a:latin typeface="Times New Roman"/>
                <a:cs typeface="Times New Roman"/>
              </a:rPr>
              <a:t>(</a:t>
            </a:r>
            <a:r>
              <a:rPr dirty="0" sz="75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>
                <a:solidFill>
                  <a:srgbClr val="3A3A3A"/>
                </a:solidFill>
                <a:latin typeface="Times New Roman"/>
                <a:cs typeface="Times New Roman"/>
              </a:rPr>
              <a:t>04</a:t>
            </a:r>
            <a:r>
              <a:rPr dirty="0" sz="750">
                <a:solidFill>
                  <a:srgbClr val="646464"/>
                </a:solidFill>
                <a:latin typeface="Times New Roman"/>
                <a:cs typeface="Times New Roman"/>
              </a:rPr>
              <a:t>-</a:t>
            </a:r>
            <a:r>
              <a:rPr dirty="0" sz="750" spc="-1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1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 spc="-10">
                <a:solidFill>
                  <a:srgbClr val="3A3A3A"/>
                </a:solidFill>
                <a:latin typeface="Times New Roman"/>
                <a:cs typeface="Times New Roman"/>
              </a:rPr>
              <a:t>46</a:t>
            </a:r>
            <a:r>
              <a:rPr dirty="0" sz="750" spc="-10">
                <a:solidFill>
                  <a:srgbClr val="646464"/>
                </a:solidFill>
                <a:latin typeface="Times New Roman"/>
                <a:cs typeface="Times New Roman"/>
              </a:rPr>
              <a:t>)</a:t>
            </a:r>
            <a:endParaRPr sz="750">
              <a:latin typeface="Times New Roman"/>
              <a:cs typeface="Times New Roman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246670" y="701787"/>
          <a:ext cx="6257290" cy="3240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350"/>
                <a:gridCol w="517525"/>
                <a:gridCol w="529589"/>
                <a:gridCol w="544194"/>
                <a:gridCol w="724534"/>
                <a:gridCol w="964564"/>
                <a:gridCol w="1497329"/>
              </a:tblGrid>
              <a:tr h="455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70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Anemia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Yes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11620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3/199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10350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17/203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8.4%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890"/>
                        </a:lnSpc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dirty="0" sz="750" spc="2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No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/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50" spc="-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2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97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(0%)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/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5/102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9%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65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70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r>
                        <a:rPr dirty="0" sz="700" spc="15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dose</a:t>
                      </a:r>
                      <a:r>
                        <a:rPr dirty="0" sz="700" spc="10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adjustment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907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Normal</a:t>
                      </a:r>
                      <a:r>
                        <a:rPr dirty="0" sz="750" spc="8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dose</a:t>
                      </a:r>
                      <a:r>
                        <a:rPr dirty="0" sz="750" spc="8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dirty="0" sz="750" spc="15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mg/day)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1/80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7/71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9%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890"/>
                        </a:lnSpc>
                        <a:spcBef>
                          <a:spcPts val="425"/>
                        </a:spcBef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750" spc="2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97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975"/>
                </a:tc>
              </a:tr>
              <a:tr h="9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60325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Lo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750" spc="8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dose</a:t>
                      </a:r>
                      <a:r>
                        <a:rPr dirty="0" sz="750" spc="6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(30</a:t>
                      </a:r>
                      <a:r>
                        <a:rPr dirty="0" sz="750" spc="8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mg/day)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2/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216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9%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9220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234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4%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894"/>
                        </a:lnSpc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750" spc="2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27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 spc="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History</a:t>
                      </a:r>
                      <a:r>
                        <a:rPr dirty="0" sz="700" spc="14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-4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major</a:t>
                      </a:r>
                      <a:r>
                        <a:rPr dirty="0" sz="700" spc="2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574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Yes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algn="r" marR="9271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750" spc="-25" i="1">
                          <a:solidFill>
                            <a:srgbClr val="3A3A3A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25" i="1">
                          <a:solidFill>
                            <a:srgbClr val="646464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(0%)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2/16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13%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5402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No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z="700" b="1">
                          <a:solidFill>
                            <a:srgbClr val="3A3A3A"/>
                          </a:solidFill>
                          <a:latin typeface="Arial"/>
                          <a:cs typeface="Arial"/>
                        </a:rPr>
                        <a:t>Cancer</a:t>
                      </a:r>
                      <a:r>
                        <a:rPr dirty="0" sz="700" spc="175" b="1">
                          <a:solidFill>
                            <a:srgbClr val="3A3A3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metastasis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algn="r" marR="11620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3/289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289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9%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300">
                          <a:latin typeface="Arial"/>
                          <a:cs typeface="Arial"/>
                        </a:rPr>
                        <a:t>■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750" spc="2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48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8580"/>
                </a:tc>
              </a:tr>
              <a:tr h="17907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Yes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algn="r" marR="1162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2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2/67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/>
                </a:tc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12/80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890"/>
                        </a:lnSpc>
                        <a:spcBef>
                          <a:spcPts val="425"/>
                        </a:spcBef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dirty="0" sz="750" spc="2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04-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7C7C7C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81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975"/>
                </a:tc>
              </a:tr>
              <a:tr h="9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9079">
                <a:tc>
                  <a:txBody>
                    <a:bodyPr/>
                    <a:lstStyle/>
                    <a:p>
                      <a:pPr marL="60325">
                        <a:lnSpc>
                          <a:spcPts val="844"/>
                        </a:lnSpc>
                      </a:pPr>
                      <a:r>
                        <a:rPr dirty="0" sz="750" spc="-25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No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229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(0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%)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225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ts val="844"/>
                        </a:lnSpc>
                      </a:pP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4%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894"/>
                        </a:lnSpc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r>
                        <a:rPr dirty="0" sz="750" spc="2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01-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7C7C7C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74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55295">
                <a:tc gridSpan="6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840"/>
                        </a:spcBef>
                        <a:tabLst>
                          <a:tab pos="1565910" algn="l"/>
                          <a:tab pos="2020570" algn="l"/>
                          <a:tab pos="2599690" algn="l"/>
                          <a:tab pos="3104515" algn="l"/>
                          <a:tab pos="3771265" algn="l"/>
                        </a:tabLst>
                      </a:pPr>
                      <a:r>
                        <a:rPr dirty="0" sz="70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Overall</a:t>
                      </a:r>
                      <a:r>
                        <a:rPr dirty="0" sz="70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3/296</a:t>
                      </a:r>
                      <a:r>
                        <a:rPr dirty="0" sz="75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750" spc="-1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221305</a:t>
                      </a:r>
                      <a:r>
                        <a:rPr dirty="0" sz="75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750" spc="-1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2%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-6410" sz="1950" spc="-75">
                          <a:latin typeface="Arial"/>
                          <a:cs typeface="Arial"/>
                        </a:rPr>
                        <a:t>■</a:t>
                      </a:r>
                      <a:endParaRPr baseline="-6410" sz="1950">
                        <a:latin typeface="Arial"/>
                        <a:cs typeface="Arial"/>
                      </a:endParaRPr>
                    </a:p>
                  </a:txBody>
                  <a:tcPr marL="0" marR="0" marB="0" marT="10668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dirty="0" sz="750" spc="22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5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>
                          <a:solidFill>
                            <a:srgbClr val="9E9E9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03-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750" spc="-10">
                          <a:solidFill>
                            <a:srgbClr val="7C7C7C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750" spc="-10">
                          <a:solidFill>
                            <a:srgbClr val="3A3A3A"/>
                          </a:solidFill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dirty="0" sz="750" spc="-10">
                          <a:solidFill>
                            <a:srgbClr val="64646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7897868" y="1131934"/>
            <a:ext cx="20383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2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900920" y="1791667"/>
            <a:ext cx="20701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2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90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900920" y="2451400"/>
            <a:ext cx="21336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2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61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900920" y="3111132"/>
            <a:ext cx="203835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z="750" spc="-20">
                <a:solidFill>
                  <a:srgbClr val="7C7C7C"/>
                </a:solidFill>
                <a:latin typeface="Times New Roman"/>
                <a:cs typeface="Times New Roman"/>
              </a:rPr>
              <a:t>.</a:t>
            </a:r>
            <a:r>
              <a:rPr dirty="0" sz="750" spc="-20">
                <a:solidFill>
                  <a:srgbClr val="3A3A3A"/>
                </a:solidFill>
                <a:latin typeface="Times New Roman"/>
                <a:cs typeface="Times New Roman"/>
              </a:rPr>
              <a:t>63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557537" y="4008338"/>
            <a:ext cx="4006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3A3A3A"/>
                </a:solidFill>
                <a:latin typeface="Arial"/>
                <a:cs typeface="Arial"/>
              </a:rPr>
              <a:t>0</a:t>
            </a:r>
            <a:r>
              <a:rPr dirty="0" sz="900" spc="-10">
                <a:solidFill>
                  <a:srgbClr val="646464"/>
                </a:solidFill>
                <a:latin typeface="Arial"/>
                <a:cs typeface="Arial"/>
              </a:rPr>
              <a:t>.</a:t>
            </a:r>
            <a:r>
              <a:rPr dirty="0" sz="900" spc="-10">
                <a:solidFill>
                  <a:srgbClr val="262626"/>
                </a:solidFill>
                <a:latin typeface="Arial"/>
                <a:cs typeface="Arial"/>
              </a:rPr>
              <a:t>0625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976242" y="3978001"/>
            <a:ext cx="824865" cy="83185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52729">
              <a:lnSpc>
                <a:spcPct val="100000"/>
              </a:lnSpc>
              <a:spcBef>
                <a:spcPts val="340"/>
              </a:spcBef>
            </a:pPr>
            <a:r>
              <a:rPr dirty="0" sz="900" spc="-20">
                <a:solidFill>
                  <a:srgbClr val="262626"/>
                </a:solidFill>
                <a:latin typeface="Arial"/>
                <a:cs typeface="Arial"/>
              </a:rPr>
              <a:t>0</a:t>
            </a:r>
            <a:r>
              <a:rPr dirty="0" sz="900" spc="-20">
                <a:solidFill>
                  <a:srgbClr val="646464"/>
                </a:solidFill>
                <a:latin typeface="Arial"/>
                <a:cs typeface="Arial"/>
              </a:rPr>
              <a:t>.</a:t>
            </a:r>
            <a:r>
              <a:rPr dirty="0" sz="900" spc="-20">
                <a:solidFill>
                  <a:srgbClr val="262626"/>
                </a:solidFill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  <a:p>
            <a:pPr marL="252095">
              <a:lnSpc>
                <a:spcPct val="100000"/>
              </a:lnSpc>
              <a:spcBef>
                <a:spcPts val="495"/>
              </a:spcBef>
            </a:pPr>
            <a:r>
              <a:rPr dirty="0" sz="1850" spc="-1025">
                <a:latin typeface="Arial"/>
                <a:cs typeface="Arial"/>
              </a:rPr>
              <a:t>◄</a:t>
            </a:r>
            <a:endParaRPr sz="1850">
              <a:latin typeface="Arial"/>
              <a:cs typeface="Arial"/>
            </a:endParaRPr>
          </a:p>
          <a:p>
            <a:pPr marL="12700" marR="5080" indent="153035">
              <a:lnSpc>
                <a:spcPts val="1180"/>
              </a:lnSpc>
              <a:spcBef>
                <a:spcPts val="10"/>
              </a:spcBef>
            </a:pPr>
            <a:r>
              <a:rPr dirty="0" sz="900" spc="-10">
                <a:solidFill>
                  <a:srgbClr val="262626"/>
                </a:solidFill>
                <a:latin typeface="Arial"/>
                <a:cs typeface="Arial"/>
              </a:rPr>
              <a:t>12-month </a:t>
            </a:r>
            <a:r>
              <a:rPr dirty="0" sz="900">
                <a:solidFill>
                  <a:srgbClr val="262626"/>
                </a:solidFill>
                <a:latin typeface="Arial"/>
                <a:cs typeface="Arial"/>
              </a:rPr>
              <a:t>edoxban</a:t>
            </a:r>
            <a:r>
              <a:rPr dirty="0" sz="900" spc="20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3A3A3A"/>
                </a:solidFill>
                <a:latin typeface="Arial"/>
                <a:cs typeface="Arial"/>
              </a:rPr>
              <a:t>better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504965" y="3995611"/>
            <a:ext cx="6413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3A3A3A"/>
                </a:solidFill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514487" y="4211450"/>
            <a:ext cx="9779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1015">
                <a:latin typeface="Arial"/>
                <a:cs typeface="Arial"/>
              </a:rPr>
              <a:t>►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035799" y="4484811"/>
            <a:ext cx="799465" cy="325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88595">
              <a:lnSpc>
                <a:spcPct val="109100"/>
              </a:lnSpc>
              <a:spcBef>
                <a:spcPts val="100"/>
              </a:spcBef>
            </a:pPr>
            <a:r>
              <a:rPr dirty="0" sz="900">
                <a:solidFill>
                  <a:srgbClr val="3A3A3A"/>
                </a:solidFill>
                <a:latin typeface="Arial"/>
                <a:cs typeface="Arial"/>
              </a:rPr>
              <a:t>3-</a:t>
            </a:r>
            <a:r>
              <a:rPr dirty="0" sz="900" spc="-10">
                <a:solidFill>
                  <a:srgbClr val="3A3A3A"/>
                </a:solidFill>
                <a:latin typeface="Arial"/>
                <a:cs typeface="Arial"/>
              </a:rPr>
              <a:t>month </a:t>
            </a:r>
            <a:r>
              <a:rPr dirty="0" sz="900">
                <a:solidFill>
                  <a:srgbClr val="262626"/>
                </a:solidFill>
                <a:latin typeface="Arial"/>
                <a:cs typeface="Arial"/>
              </a:rPr>
              <a:t>edoxban</a:t>
            </a:r>
            <a:r>
              <a:rPr dirty="0" sz="900" spc="225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3A3A3A"/>
                </a:solidFill>
                <a:latin typeface="Arial"/>
                <a:cs typeface="Arial"/>
              </a:rPr>
              <a:t>better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8722" y="4703704"/>
            <a:ext cx="1452880" cy="332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00"/>
              </a:spcBef>
            </a:pPr>
            <a:r>
              <a:rPr dirty="0" sz="1100" b="1">
                <a:solidFill>
                  <a:srgbClr val="262626"/>
                </a:solidFill>
                <a:latin typeface="Arial"/>
                <a:cs typeface="Arial"/>
              </a:rPr>
              <a:t>ESC</a:t>
            </a:r>
            <a:r>
              <a:rPr dirty="0" sz="1100" spc="2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262626"/>
                </a:solidFill>
                <a:latin typeface="Arial"/>
                <a:cs typeface="Arial"/>
              </a:rPr>
              <a:t>Congress</a:t>
            </a:r>
            <a:r>
              <a:rPr dirty="0" sz="1100" spc="125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1100" spc="130" b="1">
                <a:solidFill>
                  <a:srgbClr val="262626"/>
                </a:solidFill>
                <a:latin typeface="Arial"/>
                <a:cs typeface="Arial"/>
              </a:rPr>
              <a:t>2023</a:t>
            </a:r>
            <a:endParaRPr sz="1100">
              <a:latin typeface="Arial"/>
              <a:cs typeface="Arial"/>
            </a:endParaRPr>
          </a:p>
          <a:p>
            <a:pPr marL="16510">
              <a:lnSpc>
                <a:spcPts val="1180"/>
              </a:lnSpc>
            </a:pPr>
            <a:r>
              <a:rPr dirty="0" sz="1050" b="1">
                <a:solidFill>
                  <a:srgbClr val="AC1121"/>
                </a:solidFill>
                <a:latin typeface="Arial"/>
                <a:cs typeface="Arial"/>
              </a:rPr>
              <a:t>Amsterdam</a:t>
            </a:r>
            <a:r>
              <a:rPr dirty="0" sz="1050" spc="165" b="1">
                <a:solidFill>
                  <a:srgbClr val="AC1121"/>
                </a:solidFill>
                <a:latin typeface="Arial"/>
                <a:cs typeface="Arial"/>
              </a:rPr>
              <a:t> </a:t>
            </a:r>
            <a:r>
              <a:rPr dirty="0" sz="1000" spc="50" b="1">
                <a:solidFill>
                  <a:srgbClr val="AC1121"/>
                </a:solidFill>
                <a:latin typeface="Arial"/>
                <a:cs typeface="Arial"/>
              </a:rPr>
              <a:t>&amp;</a:t>
            </a:r>
            <a:r>
              <a:rPr dirty="0" sz="1000" spc="110" b="1">
                <a:solidFill>
                  <a:srgbClr val="AC1121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AC1121"/>
                </a:solidFill>
                <a:latin typeface="Arial"/>
                <a:cs typeface="Arial"/>
              </a:rPr>
              <a:t>Online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438944" y="4445868"/>
            <a:ext cx="504190" cy="598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dirty="0" sz="2500">
                <a:solidFill>
                  <a:srgbClr val="7C7C7C"/>
                </a:solidFill>
                <a:latin typeface="Arial"/>
                <a:cs typeface="Arial"/>
              </a:rPr>
              <a:t>•	</a:t>
            </a:r>
            <a:r>
              <a:rPr dirty="0" baseline="-6666" sz="5625">
                <a:solidFill>
                  <a:srgbClr val="AC1121"/>
                </a:solidFill>
                <a:latin typeface="Arial"/>
                <a:cs typeface="Arial"/>
              </a:rPr>
              <a:t>•</a:t>
            </a:r>
            <a:endParaRPr baseline="-6666" sz="562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4967" y="422147"/>
            <a:ext cx="32937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Study</a:t>
            </a:r>
            <a:r>
              <a:rPr dirty="0" sz="3200" spc="-35"/>
              <a:t> </a:t>
            </a:r>
            <a:r>
              <a:rPr dirty="0" sz="3200" spc="-10"/>
              <a:t>limitations</a:t>
            </a:r>
            <a:endParaRPr sz="32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193040" algn="l"/>
              </a:tabLst>
            </a:pPr>
            <a:r>
              <a:rPr dirty="0" sz="2000" spc="-10"/>
              <a:t>Open-</a:t>
            </a:r>
            <a:r>
              <a:rPr dirty="0" sz="2000"/>
              <a:t>label</a:t>
            </a:r>
            <a:r>
              <a:rPr dirty="0" sz="2000" spc="-40"/>
              <a:t> </a:t>
            </a:r>
            <a:r>
              <a:rPr dirty="0" sz="2000"/>
              <a:t>design</a:t>
            </a:r>
            <a:r>
              <a:rPr dirty="0" sz="2000" spc="-20"/>
              <a:t> </a:t>
            </a:r>
            <a:r>
              <a:rPr dirty="0" sz="2000"/>
              <a:t>(although</a:t>
            </a:r>
            <a:r>
              <a:rPr dirty="0" sz="2000" spc="-20"/>
              <a:t> </a:t>
            </a:r>
            <a:r>
              <a:rPr dirty="0" sz="2000"/>
              <a:t>blinded</a:t>
            </a:r>
            <a:r>
              <a:rPr dirty="0" sz="2000" spc="-25"/>
              <a:t> </a:t>
            </a:r>
            <a:r>
              <a:rPr dirty="0" sz="2000"/>
              <a:t>endpoint</a:t>
            </a:r>
            <a:r>
              <a:rPr dirty="0" sz="2000" spc="-20"/>
              <a:t> </a:t>
            </a:r>
            <a:r>
              <a:rPr dirty="0" sz="2000" spc="-10"/>
              <a:t>adjudication)</a:t>
            </a:r>
            <a:endParaRPr sz="2000"/>
          </a:p>
          <a:p>
            <a:pPr marL="193040" indent="-180340">
              <a:lnSpc>
                <a:spcPct val="100000"/>
              </a:lnSpc>
              <a:spcBef>
                <a:spcPts val="1700"/>
              </a:spcBef>
              <a:buClr>
                <a:srgbClr val="C00000"/>
              </a:buClr>
              <a:buFont typeface="Arial"/>
              <a:buChar char="•"/>
              <a:tabLst>
                <a:tab pos="193040" algn="l"/>
              </a:tabLst>
            </a:pPr>
            <a:r>
              <a:rPr dirty="0" sz="2000"/>
              <a:t>Lower</a:t>
            </a:r>
            <a:r>
              <a:rPr dirty="0" sz="2000" spc="-30"/>
              <a:t> </a:t>
            </a:r>
            <a:r>
              <a:rPr dirty="0" sz="2000"/>
              <a:t>event</a:t>
            </a:r>
            <a:r>
              <a:rPr dirty="0" sz="2000" spc="-20"/>
              <a:t> </a:t>
            </a:r>
            <a:r>
              <a:rPr dirty="0" sz="2000"/>
              <a:t>rates</a:t>
            </a:r>
            <a:r>
              <a:rPr dirty="0" sz="2000" spc="-20"/>
              <a:t> </a:t>
            </a:r>
            <a:r>
              <a:rPr dirty="0" sz="2000"/>
              <a:t>of</a:t>
            </a:r>
            <a:r>
              <a:rPr dirty="0" sz="2000" spc="-15"/>
              <a:t> </a:t>
            </a:r>
            <a:r>
              <a:rPr dirty="0" sz="2000"/>
              <a:t>the</a:t>
            </a:r>
            <a:r>
              <a:rPr dirty="0" sz="2000" spc="-20"/>
              <a:t> </a:t>
            </a:r>
            <a:r>
              <a:rPr dirty="0" sz="2000"/>
              <a:t>primary</a:t>
            </a:r>
            <a:r>
              <a:rPr dirty="0" sz="2000" spc="-20"/>
              <a:t> </a:t>
            </a:r>
            <a:r>
              <a:rPr dirty="0" sz="2000"/>
              <a:t>endpoints</a:t>
            </a:r>
            <a:r>
              <a:rPr dirty="0" sz="2000" spc="-20"/>
              <a:t> </a:t>
            </a:r>
            <a:r>
              <a:rPr dirty="0" sz="2000"/>
              <a:t>than</a:t>
            </a:r>
            <a:r>
              <a:rPr dirty="0" sz="2000" spc="-10"/>
              <a:t> expected</a:t>
            </a:r>
            <a:endParaRPr sz="2000"/>
          </a:p>
          <a:p>
            <a:pPr marL="193040" indent="-180340">
              <a:lnSpc>
                <a:spcPct val="100000"/>
              </a:lnSpc>
              <a:spcBef>
                <a:spcPts val="1705"/>
              </a:spcBef>
              <a:buClr>
                <a:srgbClr val="C00000"/>
              </a:buClr>
              <a:buFont typeface="Arial"/>
              <a:buChar char="•"/>
              <a:tabLst>
                <a:tab pos="193040" algn="l"/>
              </a:tabLst>
            </a:pPr>
            <a:r>
              <a:rPr dirty="0" sz="2000" spc="-10"/>
              <a:t>Not-</a:t>
            </a:r>
            <a:r>
              <a:rPr dirty="0" sz="2000"/>
              <a:t>high</a:t>
            </a:r>
            <a:r>
              <a:rPr dirty="0" sz="2000" spc="-20"/>
              <a:t> </a:t>
            </a:r>
            <a:r>
              <a:rPr dirty="0" sz="2000"/>
              <a:t>adherence</a:t>
            </a:r>
            <a:r>
              <a:rPr dirty="0" sz="2000" spc="-10"/>
              <a:t> </a:t>
            </a:r>
            <a:r>
              <a:rPr dirty="0" sz="2000"/>
              <a:t>to</a:t>
            </a:r>
            <a:r>
              <a:rPr dirty="0" sz="2000" spc="-5"/>
              <a:t> </a:t>
            </a:r>
            <a:r>
              <a:rPr dirty="0" sz="2000"/>
              <a:t>the</a:t>
            </a:r>
            <a:r>
              <a:rPr dirty="0" sz="2000" spc="-10"/>
              <a:t> </a:t>
            </a:r>
            <a:r>
              <a:rPr dirty="0" sz="2000"/>
              <a:t>study</a:t>
            </a:r>
            <a:r>
              <a:rPr dirty="0" sz="2000" spc="-15"/>
              <a:t> </a:t>
            </a:r>
            <a:r>
              <a:rPr dirty="0" sz="2000"/>
              <a:t>protocol</a:t>
            </a:r>
            <a:r>
              <a:rPr dirty="0" sz="2000" spc="-15"/>
              <a:t> </a:t>
            </a:r>
            <a:r>
              <a:rPr dirty="0" sz="2000"/>
              <a:t>as to</a:t>
            </a:r>
            <a:r>
              <a:rPr dirty="0" sz="2000" spc="-5"/>
              <a:t> </a:t>
            </a:r>
            <a:r>
              <a:rPr dirty="0" sz="2000"/>
              <a:t>edoxaban</a:t>
            </a:r>
            <a:r>
              <a:rPr dirty="0" sz="2000" spc="-5"/>
              <a:t> </a:t>
            </a:r>
            <a:r>
              <a:rPr dirty="0" sz="2000" spc="-10"/>
              <a:t>treatment</a:t>
            </a:r>
            <a:endParaRPr sz="2000"/>
          </a:p>
          <a:p>
            <a:pPr marL="193040" indent="-180340">
              <a:lnSpc>
                <a:spcPct val="100000"/>
              </a:lnSpc>
              <a:spcBef>
                <a:spcPts val="1585"/>
              </a:spcBef>
              <a:buClr>
                <a:srgbClr val="C00000"/>
              </a:buClr>
              <a:buFont typeface="Arial"/>
              <a:buChar char="•"/>
              <a:tabLst>
                <a:tab pos="193040" algn="l"/>
              </a:tabLst>
            </a:pPr>
            <a:r>
              <a:rPr dirty="0" sz="2000"/>
              <a:t>Differences</a:t>
            </a:r>
            <a:r>
              <a:rPr dirty="0" sz="2000" spc="-30"/>
              <a:t> </a:t>
            </a:r>
            <a:r>
              <a:rPr dirty="0" sz="2000"/>
              <a:t>of</a:t>
            </a:r>
            <a:r>
              <a:rPr dirty="0" sz="2000" spc="-15"/>
              <a:t> </a:t>
            </a:r>
            <a:r>
              <a:rPr dirty="0" sz="2000"/>
              <a:t>races</a:t>
            </a:r>
            <a:r>
              <a:rPr dirty="0" sz="2000" spc="-15"/>
              <a:t> </a:t>
            </a:r>
            <a:r>
              <a:rPr dirty="0" sz="2000"/>
              <a:t>and</a:t>
            </a:r>
            <a:r>
              <a:rPr dirty="0" sz="2000" spc="-10"/>
              <a:t> </a:t>
            </a:r>
            <a:r>
              <a:rPr dirty="0" sz="2000"/>
              <a:t>a</a:t>
            </a:r>
            <a:r>
              <a:rPr dirty="0" sz="2000" spc="-15"/>
              <a:t> </a:t>
            </a:r>
            <a:r>
              <a:rPr dirty="0" sz="2000"/>
              <a:t>variety</a:t>
            </a:r>
            <a:r>
              <a:rPr dirty="0" sz="2000" spc="-15"/>
              <a:t> </a:t>
            </a:r>
            <a:r>
              <a:rPr dirty="0" sz="2000"/>
              <a:t>of</a:t>
            </a:r>
            <a:r>
              <a:rPr dirty="0" sz="2000" spc="-15"/>
              <a:t> </a:t>
            </a:r>
            <a:r>
              <a:rPr dirty="0" sz="2000"/>
              <a:t>cancer</a:t>
            </a:r>
            <a:r>
              <a:rPr dirty="0" sz="2000" spc="-15"/>
              <a:t> </a:t>
            </a:r>
            <a:r>
              <a:rPr dirty="0" sz="2000"/>
              <a:t>types</a:t>
            </a:r>
            <a:r>
              <a:rPr dirty="0" sz="2000" spc="-15"/>
              <a:t> </a:t>
            </a:r>
            <a:r>
              <a:rPr dirty="0" sz="2000" spc="-10"/>
              <a:t>(generalizability)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4129" rIns="0" bIns="0" rtlCol="0" vert="horz">
            <a:spAutoFit/>
          </a:bodyPr>
          <a:lstStyle/>
          <a:p>
            <a:pPr marL="876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9C1323"/>
                </a:solidFill>
              </a:rPr>
              <a:t>Declaration</a:t>
            </a:r>
            <a:r>
              <a:rPr dirty="0" spc="254">
                <a:solidFill>
                  <a:srgbClr val="9C1323"/>
                </a:solidFill>
              </a:rPr>
              <a:t> </a:t>
            </a:r>
            <a:r>
              <a:rPr dirty="0">
                <a:solidFill>
                  <a:srgbClr val="9C1323"/>
                </a:solidFill>
              </a:rPr>
              <a:t>of</a:t>
            </a:r>
            <a:r>
              <a:rPr dirty="0" spc="60">
                <a:solidFill>
                  <a:srgbClr val="9C1323"/>
                </a:solidFill>
              </a:rPr>
              <a:t> </a:t>
            </a:r>
            <a:r>
              <a:rPr dirty="0" spc="-10">
                <a:solidFill>
                  <a:srgbClr val="9C1323"/>
                </a:solidFill>
              </a:rPr>
              <a:t>interest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76429" y="1370426"/>
            <a:ext cx="7750175" cy="9601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75" marR="5080" indent="-3810">
              <a:lnSpc>
                <a:spcPct val="118700"/>
              </a:lnSpc>
              <a:spcBef>
                <a:spcPts val="100"/>
              </a:spcBef>
              <a:buChar char="-"/>
              <a:tabLst>
                <a:tab pos="15875" algn="l"/>
                <a:tab pos="116839" algn="l"/>
              </a:tabLst>
            </a:pPr>
            <a:r>
              <a:rPr dirty="0" sz="1300" spc="-10">
                <a:solidFill>
                  <a:srgbClr val="0C0A0F"/>
                </a:solidFill>
                <a:latin typeface="Arial"/>
                <a:cs typeface="Arial"/>
              </a:rPr>
              <a:t>	</a:t>
            </a:r>
            <a:r>
              <a:rPr dirty="0" sz="1300" spc="-10">
                <a:solidFill>
                  <a:srgbClr val="0C0A0F"/>
                </a:solidFill>
                <a:latin typeface="Arial"/>
                <a:cs typeface="Arial"/>
              </a:rPr>
              <a:t>Research</a:t>
            </a:r>
            <a:r>
              <a:rPr dirty="0" sz="1300" spc="21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contracts</a:t>
            </a:r>
            <a:r>
              <a:rPr dirty="0" sz="1300" spc="19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:</a:t>
            </a:r>
            <a:r>
              <a:rPr dirty="0" sz="1300" spc="7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Funding</a:t>
            </a:r>
            <a:r>
              <a:rPr dirty="0" sz="1300" spc="17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was</a:t>
            </a:r>
            <a:r>
              <a:rPr dirty="0" sz="1300" spc="12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provided</a:t>
            </a:r>
            <a:r>
              <a:rPr dirty="0" sz="1300" spc="23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by</a:t>
            </a:r>
            <a:r>
              <a:rPr dirty="0" sz="1300" spc="13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Daiichi</a:t>
            </a:r>
            <a:r>
              <a:rPr dirty="0" sz="1300" spc="12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San</a:t>
            </a:r>
            <a:r>
              <a:rPr dirty="0" sz="1300">
                <a:solidFill>
                  <a:srgbClr val="232321"/>
                </a:solidFill>
                <a:latin typeface="Arial"/>
                <a:cs typeface="Arial"/>
              </a:rPr>
              <a:t>k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yo</a:t>
            </a:r>
            <a:r>
              <a:rPr dirty="0" sz="1300" spc="114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Company,</a:t>
            </a:r>
            <a:r>
              <a:rPr dirty="0" sz="1300" spc="19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Limited,</a:t>
            </a:r>
            <a:r>
              <a:rPr dirty="0" sz="1300" spc="16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which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had</a:t>
            </a:r>
            <a:r>
              <a:rPr dirty="0" sz="1300" spc="14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no</a:t>
            </a:r>
            <a:r>
              <a:rPr dirty="0" sz="1300" spc="15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C0A0F"/>
                </a:solidFill>
                <a:latin typeface="Arial"/>
                <a:cs typeface="Arial"/>
              </a:rPr>
              <a:t>role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in</a:t>
            </a:r>
            <a:r>
              <a:rPr dirty="0" sz="1300" spc="7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50">
                <a:solidFill>
                  <a:srgbClr val="0C0A0F"/>
                </a:solidFill>
                <a:latin typeface="Arial"/>
                <a:cs typeface="Arial"/>
              </a:rPr>
              <a:t>the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study</a:t>
            </a:r>
            <a:r>
              <a:rPr dirty="0" sz="1300" spc="8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design,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data</a:t>
            </a:r>
            <a:r>
              <a:rPr dirty="0" sz="1300" spc="12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collection,</a:t>
            </a:r>
            <a:r>
              <a:rPr dirty="0" sz="1300" spc="17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analysis,</a:t>
            </a:r>
            <a:r>
              <a:rPr dirty="0" sz="1300" spc="12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55">
                <a:solidFill>
                  <a:srgbClr val="0C0A0F"/>
                </a:solidFill>
                <a:latin typeface="Arial"/>
                <a:cs typeface="Arial"/>
              </a:rPr>
              <a:t>interpretation,</a:t>
            </a:r>
            <a:r>
              <a:rPr dirty="0" sz="1300" spc="5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55">
                <a:solidFill>
                  <a:srgbClr val="0C0A0F"/>
                </a:solidFill>
                <a:latin typeface="Arial"/>
                <a:cs typeface="Arial"/>
              </a:rPr>
              <a:t>or</a:t>
            </a:r>
            <a:r>
              <a:rPr dirty="0" sz="1300" spc="14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65">
                <a:solidFill>
                  <a:srgbClr val="0C0A0F"/>
                </a:solidFill>
                <a:latin typeface="Arial"/>
                <a:cs typeface="Arial"/>
              </a:rPr>
              <a:t>writing</a:t>
            </a:r>
            <a:r>
              <a:rPr dirty="0" sz="1300" spc="5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of</a:t>
            </a:r>
            <a:r>
              <a:rPr dirty="0" sz="1300" spc="8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50">
                <a:solidFill>
                  <a:srgbClr val="0C0A0F"/>
                </a:solidFill>
                <a:latin typeface="Arial"/>
                <a:cs typeface="Arial"/>
              </a:rPr>
              <a:t>the</a:t>
            </a:r>
            <a:r>
              <a:rPr dirty="0" sz="1300" spc="15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C0A0F"/>
                </a:solidFill>
                <a:latin typeface="Arial"/>
                <a:cs typeface="Arial"/>
              </a:rPr>
              <a:t>report.</a:t>
            </a:r>
            <a:endParaRPr sz="1300">
              <a:latin typeface="Arial"/>
              <a:cs typeface="Arial"/>
            </a:endParaRPr>
          </a:p>
          <a:p>
            <a:pPr marL="13970" marR="735965" indent="-1905">
              <a:lnSpc>
                <a:spcPct val="117200"/>
              </a:lnSpc>
              <a:buChar char="-"/>
              <a:tabLst>
                <a:tab pos="13970" algn="l"/>
                <a:tab pos="115570" algn="l"/>
              </a:tabLst>
            </a:pP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	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Others</a:t>
            </a:r>
            <a:r>
              <a:rPr dirty="0" sz="1300" spc="13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:</a:t>
            </a:r>
            <a:r>
              <a:rPr dirty="0" sz="1300" spc="6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Dr.</a:t>
            </a:r>
            <a:r>
              <a:rPr dirty="0" sz="1300" spc="7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Yamashita</a:t>
            </a:r>
            <a:r>
              <a:rPr dirty="0" sz="1300" spc="18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received</a:t>
            </a:r>
            <a:r>
              <a:rPr dirty="0" sz="1300" spc="14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45">
                <a:solidFill>
                  <a:srgbClr val="2B3138"/>
                </a:solidFill>
                <a:latin typeface="Arial"/>
                <a:cs typeface="Arial"/>
              </a:rPr>
              <a:t>l</a:t>
            </a:r>
            <a:r>
              <a:rPr dirty="0" sz="1300" spc="45">
                <a:solidFill>
                  <a:srgbClr val="0C0A0F"/>
                </a:solidFill>
                <a:latin typeface="Arial"/>
                <a:cs typeface="Arial"/>
              </a:rPr>
              <a:t>ectu</a:t>
            </a:r>
            <a:r>
              <a:rPr dirty="0" sz="1300" spc="45">
                <a:solidFill>
                  <a:srgbClr val="232321"/>
                </a:solidFill>
                <a:latin typeface="Arial"/>
                <a:cs typeface="Arial"/>
              </a:rPr>
              <a:t>r</a:t>
            </a:r>
            <a:r>
              <a:rPr dirty="0" sz="1300" spc="45">
                <a:solidFill>
                  <a:srgbClr val="0C0A0F"/>
                </a:solidFill>
                <a:latin typeface="Arial"/>
                <a:cs typeface="Arial"/>
              </a:rPr>
              <a:t>e</a:t>
            </a:r>
            <a:r>
              <a:rPr dirty="0" sz="1300" spc="3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fees</a:t>
            </a:r>
            <a:r>
              <a:rPr dirty="0" sz="1300" spc="9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65">
                <a:solidFill>
                  <a:srgbClr val="0C0A0F"/>
                </a:solidFill>
                <a:latin typeface="Arial"/>
                <a:cs typeface="Arial"/>
              </a:rPr>
              <a:t>from</a:t>
            </a:r>
            <a:r>
              <a:rPr dirty="0" sz="1300" spc="114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Bayer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Healthcare,</a:t>
            </a:r>
            <a:r>
              <a:rPr dirty="0" sz="1300" spc="19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Bristo</a:t>
            </a:r>
            <a:r>
              <a:rPr dirty="0" sz="1300">
                <a:solidFill>
                  <a:srgbClr val="232321"/>
                </a:solidFill>
                <a:latin typeface="Arial"/>
                <a:cs typeface="Arial"/>
              </a:rPr>
              <a:t>l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-</a:t>
            </a:r>
            <a:r>
              <a:rPr dirty="0" sz="1300" spc="55">
                <a:solidFill>
                  <a:srgbClr val="0C0A0F"/>
                </a:solidFill>
                <a:latin typeface="Arial"/>
                <a:cs typeface="Arial"/>
              </a:rPr>
              <a:t>Myers</a:t>
            </a:r>
            <a:r>
              <a:rPr dirty="0" sz="1300" spc="-10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C0A0F"/>
                </a:solidFill>
                <a:latin typeface="Arial"/>
                <a:cs typeface="Arial"/>
              </a:rPr>
              <a:t>Squibb,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Pfizer,</a:t>
            </a:r>
            <a:r>
              <a:rPr dirty="0" sz="1300" spc="15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and</a:t>
            </a:r>
            <a:r>
              <a:rPr dirty="0" sz="1300" spc="6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Daiichi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Sankyo,</a:t>
            </a:r>
            <a:r>
              <a:rPr dirty="0" sz="1300" spc="15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and</a:t>
            </a:r>
            <a:r>
              <a:rPr dirty="0" sz="1300" spc="10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grant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support</a:t>
            </a:r>
            <a:r>
              <a:rPr dirty="0" sz="1300" spc="18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 spc="70">
                <a:solidFill>
                  <a:srgbClr val="0C0A0F"/>
                </a:solidFill>
                <a:latin typeface="Arial"/>
                <a:cs typeface="Arial"/>
              </a:rPr>
              <a:t>from</a:t>
            </a:r>
            <a:r>
              <a:rPr dirty="0" sz="1300" spc="13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Bayer</a:t>
            </a:r>
            <a:r>
              <a:rPr dirty="0" sz="1300" spc="165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Healthca</a:t>
            </a:r>
            <a:r>
              <a:rPr dirty="0" sz="1300">
                <a:solidFill>
                  <a:srgbClr val="232321"/>
                </a:solidFill>
                <a:latin typeface="Arial"/>
                <a:cs typeface="Arial"/>
              </a:rPr>
              <a:t>r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e</a:t>
            </a:r>
            <a:r>
              <a:rPr dirty="0" sz="1300" spc="9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and</a:t>
            </a:r>
            <a:r>
              <a:rPr dirty="0" sz="1300" spc="140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C0A0F"/>
                </a:solidFill>
                <a:latin typeface="Arial"/>
                <a:cs typeface="Arial"/>
              </a:rPr>
              <a:t>Daiich</a:t>
            </a:r>
            <a:r>
              <a:rPr dirty="0" sz="1300">
                <a:solidFill>
                  <a:srgbClr val="232321"/>
                </a:solidFill>
                <a:latin typeface="Arial"/>
                <a:cs typeface="Arial"/>
              </a:rPr>
              <a:t>i</a:t>
            </a:r>
            <a:r>
              <a:rPr dirty="0" sz="1300" spc="5">
                <a:solidFill>
                  <a:srgbClr val="232321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C0A0F"/>
                </a:solidFill>
                <a:latin typeface="Arial"/>
                <a:cs typeface="Arial"/>
              </a:rPr>
              <a:t>Sankyo.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51774" y="4700650"/>
            <a:ext cx="1452880" cy="335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100" b="1">
                <a:solidFill>
                  <a:srgbClr val="0C0A0F"/>
                </a:solidFill>
                <a:latin typeface="Arial"/>
                <a:cs typeface="Arial"/>
              </a:rPr>
              <a:t>ESC</a:t>
            </a:r>
            <a:r>
              <a:rPr dirty="0" sz="1100" spc="60" b="1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0C0A0F"/>
                </a:solidFill>
                <a:latin typeface="Arial"/>
                <a:cs typeface="Arial"/>
              </a:rPr>
              <a:t>Cong</a:t>
            </a:r>
            <a:r>
              <a:rPr dirty="0" sz="1100" b="1">
                <a:solidFill>
                  <a:srgbClr val="232321"/>
                </a:solidFill>
                <a:latin typeface="Arial"/>
                <a:cs typeface="Arial"/>
              </a:rPr>
              <a:t>r</a:t>
            </a:r>
            <a:r>
              <a:rPr dirty="0" sz="1100" b="1">
                <a:solidFill>
                  <a:srgbClr val="0C0A0F"/>
                </a:solidFill>
                <a:latin typeface="Arial"/>
                <a:cs typeface="Arial"/>
              </a:rPr>
              <a:t>ess</a:t>
            </a:r>
            <a:r>
              <a:rPr dirty="0" sz="1100" spc="80" b="1">
                <a:solidFill>
                  <a:srgbClr val="0C0A0F"/>
                </a:solidFill>
                <a:latin typeface="Arial"/>
                <a:cs typeface="Arial"/>
              </a:rPr>
              <a:t> </a:t>
            </a:r>
            <a:r>
              <a:rPr dirty="0" sz="1100" spc="140" b="1">
                <a:solidFill>
                  <a:srgbClr val="0C0A0F"/>
                </a:solidFill>
                <a:latin typeface="Arial"/>
                <a:cs typeface="Arial"/>
              </a:rPr>
              <a:t>2023</a:t>
            </a:r>
            <a:endParaRPr sz="1100">
              <a:latin typeface="Arial"/>
              <a:cs typeface="Arial"/>
            </a:endParaRPr>
          </a:p>
          <a:p>
            <a:pPr marL="16510">
              <a:lnSpc>
                <a:spcPts val="1190"/>
              </a:lnSpc>
            </a:pPr>
            <a:r>
              <a:rPr dirty="0" sz="1050" b="1">
                <a:solidFill>
                  <a:srgbClr val="9C1323"/>
                </a:solidFill>
                <a:latin typeface="Arial"/>
                <a:cs typeface="Arial"/>
              </a:rPr>
              <a:t>Amsterdam</a:t>
            </a:r>
            <a:r>
              <a:rPr dirty="0" sz="1050" spc="165" b="1">
                <a:solidFill>
                  <a:srgbClr val="9C1323"/>
                </a:solidFill>
                <a:latin typeface="Arial"/>
                <a:cs typeface="Arial"/>
              </a:rPr>
              <a:t> </a:t>
            </a:r>
            <a:r>
              <a:rPr dirty="0" sz="1050" spc="55">
                <a:solidFill>
                  <a:srgbClr val="9C1323"/>
                </a:solidFill>
                <a:latin typeface="Arial"/>
                <a:cs typeface="Arial"/>
              </a:rPr>
              <a:t>&amp;</a:t>
            </a:r>
            <a:r>
              <a:rPr dirty="0" sz="1050" spc="114">
                <a:solidFill>
                  <a:srgbClr val="9C1323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9C1323"/>
                </a:solidFill>
                <a:latin typeface="Arial"/>
                <a:cs typeface="Arial"/>
              </a:rPr>
              <a:t>Online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463358" y="4470303"/>
            <a:ext cx="454659" cy="598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7335" algn="l"/>
              </a:tabLst>
            </a:pPr>
            <a:r>
              <a:rPr dirty="0" sz="2550" spc="30">
                <a:solidFill>
                  <a:srgbClr val="858585"/>
                </a:solidFill>
                <a:latin typeface="Times New Roman"/>
                <a:cs typeface="Times New Roman"/>
              </a:rPr>
              <a:t>•</a:t>
            </a:r>
            <a:r>
              <a:rPr dirty="0" sz="2550">
                <a:solidFill>
                  <a:srgbClr val="858585"/>
                </a:solidFill>
                <a:latin typeface="Times New Roman"/>
                <a:cs typeface="Times New Roman"/>
              </a:rPr>
              <a:t>	</a:t>
            </a:r>
            <a:r>
              <a:rPr dirty="0" sz="3750">
                <a:solidFill>
                  <a:srgbClr val="9C1323"/>
                </a:solidFill>
                <a:latin typeface="Arial"/>
                <a:cs typeface="Arial"/>
              </a:rPr>
              <a:t>•</a:t>
            </a:r>
            <a:endParaRPr sz="3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2478" y="772668"/>
            <a:ext cx="246126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/>
              <a:t>Conclusions</a:t>
            </a:r>
            <a:endParaRPr sz="32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6572" rIns="0" bIns="0" rtlCol="0" vert="horz">
            <a:spAutoFit/>
          </a:bodyPr>
          <a:lstStyle/>
          <a:p>
            <a:pPr marL="237490" marR="5080">
              <a:lnSpc>
                <a:spcPct val="100800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-55"/>
              <a:t> </a:t>
            </a:r>
            <a:r>
              <a:rPr dirty="0"/>
              <a:t>cancer</a:t>
            </a:r>
            <a:r>
              <a:rPr dirty="0" spc="-30"/>
              <a:t> </a:t>
            </a:r>
            <a:r>
              <a:rPr dirty="0"/>
              <a:t>patients</a:t>
            </a:r>
            <a:r>
              <a:rPr dirty="0" spc="-35"/>
              <a:t> </a:t>
            </a:r>
            <a:r>
              <a:rPr dirty="0"/>
              <a:t>with</a:t>
            </a:r>
            <a:r>
              <a:rPr dirty="0" spc="-40"/>
              <a:t> </a:t>
            </a:r>
            <a:r>
              <a:rPr dirty="0"/>
              <a:t>isolated</a:t>
            </a:r>
            <a:r>
              <a:rPr dirty="0" spc="-40"/>
              <a:t> </a:t>
            </a:r>
            <a:r>
              <a:rPr dirty="0"/>
              <a:t>distal</a:t>
            </a:r>
            <a:r>
              <a:rPr dirty="0" spc="-40"/>
              <a:t> DVT,</a:t>
            </a:r>
            <a:r>
              <a:rPr dirty="0" spc="-15"/>
              <a:t> </a:t>
            </a:r>
            <a:r>
              <a:rPr dirty="0" spc="-10"/>
              <a:t>edoxaban </a:t>
            </a:r>
            <a:r>
              <a:rPr dirty="0"/>
              <a:t>treatment</a:t>
            </a:r>
            <a:r>
              <a:rPr dirty="0" spc="-25"/>
              <a:t> </a:t>
            </a:r>
            <a:r>
              <a:rPr dirty="0"/>
              <a:t>for</a:t>
            </a:r>
            <a:r>
              <a:rPr dirty="0" spc="-10"/>
              <a:t> </a:t>
            </a:r>
            <a:r>
              <a:rPr dirty="0"/>
              <a:t>12</a:t>
            </a:r>
            <a:r>
              <a:rPr dirty="0" spc="-15"/>
              <a:t> </a:t>
            </a:r>
            <a:r>
              <a:rPr dirty="0"/>
              <a:t>months</a:t>
            </a:r>
            <a:r>
              <a:rPr dirty="0" spc="-10"/>
              <a:t> </a:t>
            </a:r>
            <a:r>
              <a:rPr dirty="0"/>
              <a:t>was</a:t>
            </a:r>
            <a:r>
              <a:rPr dirty="0" spc="-15"/>
              <a:t> </a:t>
            </a:r>
            <a:r>
              <a:rPr dirty="0"/>
              <a:t>superior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3</a:t>
            </a:r>
            <a:r>
              <a:rPr dirty="0" spc="-10"/>
              <a:t> </a:t>
            </a:r>
            <a:r>
              <a:rPr dirty="0"/>
              <a:t>months</a:t>
            </a:r>
            <a:r>
              <a:rPr dirty="0" spc="-10"/>
              <a:t> </a:t>
            </a:r>
            <a:r>
              <a:rPr dirty="0" spc="-20"/>
              <a:t>with </a:t>
            </a:r>
            <a:r>
              <a:rPr dirty="0"/>
              <a:t>respect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composite</a:t>
            </a:r>
            <a:r>
              <a:rPr dirty="0" spc="-15"/>
              <a:t> </a:t>
            </a:r>
            <a:r>
              <a:rPr dirty="0"/>
              <a:t>outcome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0"/>
              <a:t> symptomatic </a:t>
            </a:r>
            <a:r>
              <a:rPr dirty="0"/>
              <a:t>recurrent</a:t>
            </a:r>
            <a:r>
              <a:rPr dirty="0" spc="-20"/>
              <a:t> </a:t>
            </a:r>
            <a:r>
              <a:rPr dirty="0"/>
              <a:t>VTE</a:t>
            </a:r>
            <a:r>
              <a:rPr dirty="0" spc="-15"/>
              <a:t> </a:t>
            </a:r>
            <a:r>
              <a:rPr dirty="0"/>
              <a:t>or</a:t>
            </a:r>
            <a:r>
              <a:rPr dirty="0" spc="-10"/>
              <a:t> VTE-</a:t>
            </a:r>
            <a:r>
              <a:rPr dirty="0"/>
              <a:t>related</a:t>
            </a:r>
            <a:r>
              <a:rPr dirty="0" spc="-10"/>
              <a:t> death.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66735" y="3507854"/>
            <a:ext cx="1804572" cy="107298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71500" cy="3047999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7529944" y="4382627"/>
            <a:ext cx="1614170" cy="603885"/>
            <a:chOff x="7529944" y="4382627"/>
            <a:chExt cx="1614170" cy="603885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79353" y="4382627"/>
              <a:ext cx="1004888" cy="544924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9944" y="4382627"/>
              <a:ext cx="1614055" cy="603556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392779" y="4773965"/>
            <a:ext cx="9525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19"/>
              </a:lnSpc>
            </a:pPr>
            <a:r>
              <a:rPr dirty="0" sz="800" spc="-65">
                <a:solidFill>
                  <a:srgbClr val="4D4D4F"/>
                </a:solidFill>
                <a:latin typeface="Calibri"/>
                <a:cs typeface="Calibri"/>
              </a:rPr>
              <a:t>21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29786" y="1799844"/>
            <a:ext cx="790892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00000"/>
                </a:solidFill>
              </a:rPr>
              <a:t>Edoxaban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for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12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Months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versus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3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Months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in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Cancer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Patients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 spc="-20">
                <a:solidFill>
                  <a:srgbClr val="000000"/>
                </a:solidFill>
              </a:rPr>
              <a:t>with </a:t>
            </a:r>
            <a:r>
              <a:rPr dirty="0" sz="2000">
                <a:solidFill>
                  <a:srgbClr val="000000"/>
                </a:solidFill>
              </a:rPr>
              <a:t>Isolated</a:t>
            </a:r>
            <a:r>
              <a:rPr dirty="0" sz="2000" spc="-5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Distal</a:t>
            </a:r>
            <a:r>
              <a:rPr dirty="0" sz="2000" spc="-4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Deep</a:t>
            </a:r>
            <a:r>
              <a:rPr dirty="0" sz="2000" spc="-3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Vein</a:t>
            </a:r>
            <a:r>
              <a:rPr dirty="0" sz="2000" spc="-3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Thrombosis</a:t>
            </a:r>
            <a:r>
              <a:rPr dirty="0" sz="2000" spc="-4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(ONCO</a:t>
            </a:r>
            <a:r>
              <a:rPr dirty="0" sz="2000" spc="-4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DVT</a:t>
            </a:r>
            <a:r>
              <a:rPr dirty="0" sz="2000" spc="-3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study):</a:t>
            </a:r>
            <a:r>
              <a:rPr dirty="0" sz="2000" spc="-110">
                <a:solidFill>
                  <a:srgbClr val="000000"/>
                </a:solidFill>
              </a:rPr>
              <a:t> </a:t>
            </a:r>
            <a:r>
              <a:rPr dirty="0" sz="2000" spc="-25">
                <a:solidFill>
                  <a:srgbClr val="000000"/>
                </a:solidFill>
              </a:rPr>
              <a:t>An </a:t>
            </a:r>
            <a:r>
              <a:rPr dirty="0" sz="2000" spc="-10">
                <a:solidFill>
                  <a:srgbClr val="000000"/>
                </a:solidFill>
              </a:rPr>
              <a:t>Open-</a:t>
            </a:r>
            <a:r>
              <a:rPr dirty="0" sz="2000">
                <a:solidFill>
                  <a:srgbClr val="000000"/>
                </a:solidFill>
              </a:rPr>
              <a:t>label,</a:t>
            </a:r>
            <a:r>
              <a:rPr dirty="0" sz="2000" spc="-40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Multicenter,</a:t>
            </a:r>
            <a:r>
              <a:rPr dirty="0" sz="2000" spc="-3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Randomized</a:t>
            </a:r>
            <a:r>
              <a:rPr dirty="0" sz="2000" spc="-2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Clinical</a:t>
            </a:r>
            <a:r>
              <a:rPr dirty="0" sz="2000" spc="-25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Trial</a:t>
            </a:r>
            <a:endParaRPr sz="2000"/>
          </a:p>
        </p:txBody>
      </p:sp>
      <p:sp>
        <p:nvSpPr>
          <p:cNvPr id="8" name="object 8" descr=""/>
          <p:cNvSpPr txBox="1"/>
          <p:nvPr/>
        </p:nvSpPr>
        <p:spPr>
          <a:xfrm>
            <a:off x="729786" y="2904235"/>
            <a:ext cx="8018145" cy="173736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dirty="0" sz="1200" spc="-10">
                <a:latin typeface="Arial"/>
                <a:cs typeface="Arial"/>
              </a:rPr>
              <a:t>Yugo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Yamashita,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Takeshi </a:t>
            </a:r>
            <a:r>
              <a:rPr dirty="0" sz="1200">
                <a:latin typeface="Arial"/>
                <a:cs typeface="Arial"/>
              </a:rPr>
              <a:t>Morimoto,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Nao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Muraoka,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Takuya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Oyakawa,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Michihisa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Umetsu,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Daijirou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Akamatsu,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Yuji </a:t>
            </a:r>
            <a:r>
              <a:rPr dirty="0" sz="1200">
                <a:latin typeface="Arial"/>
                <a:cs typeface="Arial"/>
              </a:rPr>
              <a:t>Nishimoto,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Yukihito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Sato,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Takuma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Takada, </a:t>
            </a:r>
            <a:r>
              <a:rPr dirty="0" sz="1200">
                <a:latin typeface="Arial"/>
                <a:cs typeface="Arial"/>
              </a:rPr>
              <a:t>Kentaro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Jujo,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Yuichiro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Minami,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Yoshito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Ogihara,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Kaoru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Dohi,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Masashi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Fujita, </a:t>
            </a:r>
            <a:r>
              <a:rPr dirty="0" sz="1200" spc="-20">
                <a:latin typeface="Arial"/>
                <a:cs typeface="Arial"/>
              </a:rPr>
              <a:t>Tatsuya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Nishikawa,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Nobutaka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Ikeda,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Hashimoto,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Kazunori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Otsui,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Kenta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Mori,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Daisuke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Sueta,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Yukari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Tsubata, </a:t>
            </a:r>
            <a:r>
              <a:rPr dirty="0" sz="1200">
                <a:latin typeface="Arial"/>
                <a:cs typeface="Arial"/>
              </a:rPr>
              <a:t>Masaaki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Shoji,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Ayumi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Shikama,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Yutaka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Hosoi,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Yasuhiro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Tanabe,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Ryuki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Chatani,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Kengo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Tsukahara,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Naohiko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Nakanishi, </a:t>
            </a:r>
            <a:r>
              <a:rPr dirty="0" sz="1200">
                <a:latin typeface="Arial"/>
                <a:cs typeface="Arial"/>
              </a:rPr>
              <a:t>Kitae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Kim,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Satoshi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Ikeda,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Makoto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Mo,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Yusuke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Yoshikawa,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Takeshi </a:t>
            </a:r>
            <a:r>
              <a:rPr dirty="0" sz="1200" spc="-10">
                <a:latin typeface="Arial"/>
                <a:cs typeface="Arial"/>
              </a:rPr>
              <a:t>Kimura;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behalf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ONCO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DVT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Study</a:t>
            </a:r>
            <a:r>
              <a:rPr dirty="0" sz="1200" spc="-10">
                <a:latin typeface="Arial"/>
                <a:cs typeface="Arial"/>
              </a:rPr>
              <a:t> Investigators.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Circulation.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2023;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DOI: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10.1161/CIRCULATIONAHA.123.066360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400" spc="-10" b="1">
                <a:latin typeface="Arial"/>
                <a:cs typeface="Arial"/>
              </a:rPr>
              <a:t>https://</a:t>
            </a:r>
            <a:r>
              <a:rPr dirty="0" sz="1400" spc="-10" b="1">
                <a:latin typeface="Arial"/>
                <a:cs typeface="Arial"/>
                <a:hlinkClick r:id="rId5"/>
              </a:rPr>
              <a:t>www.ahajournals.org/doi/10.1161/CIRCULATIONAHA.123.066360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798" y="204988"/>
            <a:ext cx="5002646" cy="914769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9031" y="1370343"/>
            <a:ext cx="8255631" cy="239126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173161" y="4721390"/>
            <a:ext cx="503555" cy="233045"/>
            <a:chOff x="173161" y="4721390"/>
            <a:chExt cx="503555" cy="233045"/>
          </a:xfrm>
        </p:grpSpPr>
        <p:sp>
          <p:nvSpPr>
            <p:cNvPr id="12" name="object 12" descr=""/>
            <p:cNvSpPr/>
            <p:nvPr/>
          </p:nvSpPr>
          <p:spPr>
            <a:xfrm>
              <a:off x="179511" y="4727740"/>
              <a:ext cx="490855" cy="220345"/>
            </a:xfrm>
            <a:custGeom>
              <a:avLst/>
              <a:gdLst/>
              <a:ahLst/>
              <a:cxnLst/>
              <a:rect l="l" t="t" r="r" b="b"/>
              <a:pathLst>
                <a:path w="490855" h="220345">
                  <a:moveTo>
                    <a:pt x="490286" y="0"/>
                  </a:moveTo>
                  <a:lnTo>
                    <a:pt x="0" y="0"/>
                  </a:lnTo>
                  <a:lnTo>
                    <a:pt x="0" y="220272"/>
                  </a:lnTo>
                  <a:lnTo>
                    <a:pt x="490286" y="220272"/>
                  </a:lnTo>
                  <a:lnTo>
                    <a:pt x="4902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79511" y="4727740"/>
              <a:ext cx="490855" cy="220345"/>
            </a:xfrm>
            <a:custGeom>
              <a:avLst/>
              <a:gdLst/>
              <a:ahLst/>
              <a:cxnLst/>
              <a:rect l="l" t="t" r="r" b="b"/>
              <a:pathLst>
                <a:path w="490855" h="220345">
                  <a:moveTo>
                    <a:pt x="0" y="0"/>
                  </a:moveTo>
                  <a:lnTo>
                    <a:pt x="490286" y="0"/>
                  </a:lnTo>
                  <a:lnTo>
                    <a:pt x="490286" y="220273"/>
                  </a:lnTo>
                  <a:lnTo>
                    <a:pt x="0" y="22027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8684" rIns="0" bIns="0" rtlCol="0" vert="horz">
            <a:spAutoFit/>
          </a:bodyPr>
          <a:lstStyle/>
          <a:p>
            <a:pPr marL="3055620">
              <a:lnSpc>
                <a:spcPct val="100000"/>
              </a:lnSpc>
              <a:spcBef>
                <a:spcPts val="100"/>
              </a:spcBef>
            </a:pPr>
            <a:r>
              <a:rPr dirty="0" sz="3200" spc="-10"/>
              <a:t>Background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186241" y="986027"/>
            <a:ext cx="7042784" cy="338582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270510" indent="-257810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Font typeface="Wingdings"/>
              <a:buChar char=""/>
              <a:tabLst>
                <a:tab pos="270510" algn="l"/>
              </a:tabLst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Cancer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patients: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Surviving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longer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4627245" algn="l"/>
              </a:tabLst>
            </a:pPr>
            <a:r>
              <a:rPr dirty="0" sz="2000" spc="-10">
                <a:latin typeface="Arial"/>
                <a:cs typeface="Arial"/>
              </a:rPr>
              <a:t>---</a:t>
            </a:r>
            <a:r>
              <a:rPr dirty="0" sz="2000">
                <a:latin typeface="Arial"/>
                <a:cs typeface="Arial"/>
              </a:rPr>
              <a:t>&gt;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Cardiovascular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complications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↑↑</a:t>
            </a:r>
            <a:r>
              <a:rPr dirty="0" sz="2000" spc="-25">
                <a:latin typeface="Arial"/>
                <a:cs typeface="Arial"/>
              </a:rPr>
              <a:t>:</a:t>
            </a:r>
            <a:r>
              <a:rPr dirty="0" sz="2000">
                <a:latin typeface="Arial"/>
                <a:cs typeface="Arial"/>
              </a:rPr>
              <a:t>	</a:t>
            </a:r>
            <a:r>
              <a:rPr dirty="0" u="sng" sz="2000" spc="-1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cardio-oncology</a:t>
            </a:r>
            <a:r>
              <a:rPr dirty="0" sz="2000" spc="-1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610"/>
              </a:spcBef>
            </a:pPr>
            <a:r>
              <a:rPr dirty="0" sz="1200">
                <a:latin typeface="Arial"/>
                <a:cs typeface="Arial"/>
              </a:rPr>
              <a:t>(Eur</a:t>
            </a:r>
            <a:r>
              <a:rPr dirty="0" sz="1200" spc="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Heart</a:t>
            </a:r>
            <a:r>
              <a:rPr dirty="0" sz="1200" spc="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J.</a:t>
            </a:r>
            <a:r>
              <a:rPr dirty="0" sz="1200" spc="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2022;43:4229-4361.)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70510" indent="-257810">
              <a:lnSpc>
                <a:spcPct val="100000"/>
              </a:lnSpc>
              <a:spcBef>
                <a:spcPts val="875"/>
              </a:spcBef>
              <a:buClr>
                <a:srgbClr val="C00000"/>
              </a:buClr>
              <a:buFont typeface="Wingdings"/>
              <a:buChar char=""/>
              <a:tabLst>
                <a:tab pos="270510" algn="l"/>
              </a:tabLst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Venous</a:t>
            </a:r>
            <a:r>
              <a:rPr dirty="0" u="heavy" sz="2000" spc="-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thromboembolism</a:t>
            </a:r>
            <a:r>
              <a:rPr dirty="0" sz="2000" spc="-45" b="1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(VTE):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Risk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recurrence</a:t>
            </a:r>
            <a:r>
              <a:rPr dirty="0" sz="2000" spc="-1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0">
                <a:latin typeface="Arial"/>
                <a:cs typeface="Arial"/>
              </a:rPr>
              <a:t>---</a:t>
            </a:r>
            <a:r>
              <a:rPr dirty="0" sz="2000">
                <a:latin typeface="Arial"/>
                <a:cs typeface="Arial"/>
              </a:rPr>
              <a:t>&gt;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prevented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anticoagulation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therapy</a:t>
            </a:r>
            <a:r>
              <a:rPr dirty="0" sz="2000" spc="-1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320"/>
              </a:spcBef>
            </a:pPr>
            <a:r>
              <a:rPr dirty="0" sz="1200">
                <a:latin typeface="Arial"/>
                <a:cs typeface="Arial"/>
              </a:rPr>
              <a:t>(Lancet.</a:t>
            </a:r>
            <a:r>
              <a:rPr dirty="0" sz="1200" spc="5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2010;376:2032-</a:t>
            </a:r>
            <a:r>
              <a:rPr dirty="0" sz="1200" spc="-25">
                <a:latin typeface="Arial"/>
                <a:cs typeface="Arial"/>
              </a:rPr>
              <a:t>9.)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Arial"/>
              <a:cs typeface="Arial"/>
            </a:endParaRPr>
          </a:p>
          <a:p>
            <a:pPr marL="270510" indent="-257810">
              <a:lnSpc>
                <a:spcPct val="100000"/>
              </a:lnSpc>
              <a:buClr>
                <a:srgbClr val="C00000"/>
              </a:buClr>
              <a:buFont typeface="Wingdings"/>
              <a:buChar char=""/>
              <a:tabLst>
                <a:tab pos="270510" algn="l"/>
              </a:tabLst>
            </a:pPr>
            <a:r>
              <a:rPr dirty="0" sz="2000">
                <a:latin typeface="Arial"/>
                <a:cs typeface="Arial"/>
              </a:rPr>
              <a:t>Isolated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u="heavy" sz="20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distal</a:t>
            </a:r>
            <a:r>
              <a:rPr dirty="0" sz="2000" spc="-2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deep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vein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thrombosis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DVT</a:t>
            </a:r>
            <a:r>
              <a:rPr dirty="0" sz="2000">
                <a:latin typeface="Arial"/>
                <a:cs typeface="Arial"/>
              </a:rPr>
              <a:t>):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Common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2000" spc="-10">
                <a:latin typeface="Arial"/>
                <a:cs typeface="Arial"/>
              </a:rPr>
              <a:t>---</a:t>
            </a:r>
            <a:r>
              <a:rPr dirty="0" sz="2000">
                <a:latin typeface="Arial"/>
                <a:cs typeface="Arial"/>
              </a:rPr>
              <a:t>&gt;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benign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proximal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DVT?</a:t>
            </a:r>
            <a:endParaRPr sz="2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latin typeface="Arial"/>
                <a:cs typeface="Arial"/>
              </a:rPr>
              <a:t>(Thromb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Res.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2014;134:36-</a:t>
            </a:r>
            <a:r>
              <a:rPr dirty="0" sz="1200">
                <a:latin typeface="Arial"/>
                <a:cs typeface="Arial"/>
              </a:rPr>
              <a:t>40. J </a:t>
            </a:r>
            <a:r>
              <a:rPr dirty="0" sz="1200" spc="-10">
                <a:latin typeface="Arial"/>
                <a:cs typeface="Arial"/>
              </a:rPr>
              <a:t>Vasc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Surg.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2012;55:550-</a:t>
            </a:r>
            <a:r>
              <a:rPr dirty="0" sz="1200" spc="-20">
                <a:latin typeface="Arial"/>
                <a:cs typeface="Arial"/>
              </a:rPr>
              <a:t>61.)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404286" y="555527"/>
            <a:ext cx="1632585" cy="4181475"/>
            <a:chOff x="7404286" y="555527"/>
            <a:chExt cx="1632585" cy="418147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04286" y="555527"/>
              <a:ext cx="1632212" cy="1296168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0311" y="2039396"/>
              <a:ext cx="1440160" cy="1209843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95434" y="3302565"/>
              <a:ext cx="449912" cy="143430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8684" rIns="0" bIns="0" rtlCol="0" vert="horz">
            <a:spAutoFit/>
          </a:bodyPr>
          <a:lstStyle/>
          <a:p>
            <a:pPr marL="3055620">
              <a:lnSpc>
                <a:spcPct val="100000"/>
              </a:lnSpc>
              <a:spcBef>
                <a:spcPts val="100"/>
              </a:spcBef>
            </a:pPr>
            <a:r>
              <a:rPr dirty="0" sz="3200" spc="-10"/>
              <a:t>Background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186243" y="943356"/>
            <a:ext cx="8771255" cy="30734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270510" indent="-25781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/>
              <a:buChar char=""/>
              <a:tabLst>
                <a:tab pos="270510" algn="l"/>
              </a:tabLst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Guidelines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recommendations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isolated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distal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DVT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(ACCP/CHEST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5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2000" spc="-10">
                <a:latin typeface="Arial"/>
                <a:cs typeface="Arial"/>
              </a:rPr>
              <a:t>---</a:t>
            </a:r>
            <a:r>
              <a:rPr dirty="0" sz="2000">
                <a:latin typeface="Arial"/>
                <a:cs typeface="Arial"/>
              </a:rPr>
              <a:t>&gt;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Anticoagulation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prolonged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duration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cancer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patients</a:t>
            </a:r>
            <a:endParaRPr sz="2000">
              <a:latin typeface="Arial"/>
              <a:cs typeface="Arial"/>
            </a:endParaRPr>
          </a:p>
          <a:p>
            <a:pPr marL="3656965">
              <a:lnSpc>
                <a:spcPct val="100000"/>
              </a:lnSpc>
              <a:spcBef>
                <a:spcPts val="515"/>
              </a:spcBef>
            </a:pPr>
            <a:r>
              <a:rPr dirty="0" sz="1800">
                <a:latin typeface="Arial"/>
                <a:cs typeface="Arial"/>
              </a:rPr>
              <a:t>(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Weak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recommendation,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Low-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certainty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evidence)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latin typeface="Arial"/>
                <a:cs typeface="Arial"/>
              </a:rPr>
              <a:t>(Chest.</a:t>
            </a:r>
            <a:r>
              <a:rPr dirty="0" sz="1200" spc="6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2021;160:e545-e608.)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70510" indent="-257810">
              <a:lnSpc>
                <a:spcPct val="100000"/>
              </a:lnSpc>
              <a:spcBef>
                <a:spcPts val="750"/>
              </a:spcBef>
              <a:buClr>
                <a:srgbClr val="C00000"/>
              </a:buClr>
              <a:buFont typeface="Wingdings"/>
              <a:buChar char=""/>
              <a:tabLst>
                <a:tab pos="270510" algn="l"/>
              </a:tabLst>
            </a:pP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Previous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RCTs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distal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DVT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(CACTUS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[2016],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RIDTS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[2022])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2000" spc="-10">
                <a:latin typeface="Arial"/>
                <a:cs typeface="Arial"/>
              </a:rPr>
              <a:t>---</a:t>
            </a:r>
            <a:r>
              <a:rPr dirty="0" sz="2000">
                <a:latin typeface="Arial"/>
                <a:cs typeface="Arial"/>
              </a:rPr>
              <a:t>&gt;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Excluded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patients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active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cancer</a:t>
            </a:r>
            <a:endParaRPr sz="20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latin typeface="Arial"/>
                <a:cs typeface="Arial"/>
              </a:rPr>
              <a:t>(Lancet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Haematol. </a:t>
            </a:r>
            <a:r>
              <a:rPr dirty="0" sz="1200" spc="-10">
                <a:latin typeface="Arial"/>
                <a:cs typeface="Arial"/>
              </a:rPr>
              <a:t>2016;3:e556-</a:t>
            </a:r>
            <a:r>
              <a:rPr dirty="0" sz="1200">
                <a:latin typeface="Arial"/>
                <a:cs typeface="Arial"/>
              </a:rPr>
              <a:t>e562. BMJ. </a:t>
            </a:r>
            <a:r>
              <a:rPr dirty="0" sz="1200" spc="-10">
                <a:latin typeface="Arial"/>
                <a:cs typeface="Arial"/>
              </a:rPr>
              <a:t>2022;379:e072623.)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02565" indent="-189865">
              <a:lnSpc>
                <a:spcPct val="100000"/>
              </a:lnSpc>
              <a:spcBef>
                <a:spcPts val="755"/>
              </a:spcBef>
              <a:buClr>
                <a:srgbClr val="C00000"/>
              </a:buClr>
              <a:buFont typeface="Wingdings"/>
              <a:buChar char=""/>
              <a:tabLst>
                <a:tab pos="202565" algn="l"/>
              </a:tabLst>
            </a:pPr>
            <a:r>
              <a:rPr dirty="0" u="heavy" sz="20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RCT</a:t>
            </a:r>
            <a:r>
              <a:rPr dirty="0" u="heavy" sz="20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optimal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duration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anticoagulation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therapy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u="sng" sz="20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cancer</a:t>
            </a:r>
            <a:r>
              <a:rPr dirty="0" u="sng" sz="2000" spc="-1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patients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3667" y="568451"/>
            <a:ext cx="63169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Purpose</a:t>
            </a:r>
            <a:r>
              <a:rPr dirty="0" sz="3200" spc="-35"/>
              <a:t> </a:t>
            </a:r>
            <a:r>
              <a:rPr dirty="0" sz="3200"/>
              <a:t>of</a:t>
            </a:r>
            <a:r>
              <a:rPr dirty="0" sz="3200" spc="-20"/>
              <a:t> </a:t>
            </a:r>
            <a:r>
              <a:rPr dirty="0" sz="3200"/>
              <a:t>the</a:t>
            </a:r>
            <a:r>
              <a:rPr dirty="0" sz="3200" spc="-25"/>
              <a:t> </a:t>
            </a:r>
            <a:r>
              <a:rPr dirty="0" sz="3200"/>
              <a:t>ONCO</a:t>
            </a:r>
            <a:r>
              <a:rPr dirty="0" sz="3200" spc="-20"/>
              <a:t> </a:t>
            </a:r>
            <a:r>
              <a:rPr dirty="0" sz="3200"/>
              <a:t>DVT</a:t>
            </a:r>
            <a:r>
              <a:rPr dirty="0" sz="3200" spc="-20"/>
              <a:t> </a:t>
            </a:r>
            <a:r>
              <a:rPr dirty="0" sz="3200" spc="-10"/>
              <a:t>study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302380" y="1511300"/>
            <a:ext cx="8405495" cy="112903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dirty="0" sz="2400" spc="-30" b="1">
                <a:latin typeface="Arial"/>
                <a:cs typeface="Arial"/>
              </a:rPr>
              <a:t>To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compare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12-month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edoxaban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treatment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with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3-</a:t>
            </a:r>
            <a:r>
              <a:rPr dirty="0" sz="2400" spc="-10" b="1">
                <a:latin typeface="Arial"/>
                <a:cs typeface="Arial"/>
              </a:rPr>
              <a:t>month </a:t>
            </a:r>
            <a:r>
              <a:rPr dirty="0" sz="2400" b="1">
                <a:latin typeface="Arial"/>
                <a:cs typeface="Arial"/>
              </a:rPr>
              <a:t>edoxaban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treatment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cancer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patients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with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isolated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distal </a:t>
            </a:r>
            <a:r>
              <a:rPr dirty="0" sz="2400" b="1">
                <a:latin typeface="Arial"/>
                <a:cs typeface="Arial"/>
              </a:rPr>
              <a:t>DVT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randomized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clinical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trial.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97729" y="2971291"/>
            <a:ext cx="7644130" cy="58928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4167504">
              <a:lnSpc>
                <a:spcPct val="100000"/>
              </a:lnSpc>
              <a:spcBef>
                <a:spcPts val="605"/>
              </a:spcBef>
            </a:pPr>
            <a:r>
              <a:rPr dirty="0" sz="1800">
                <a:latin typeface="Arial"/>
                <a:cs typeface="Arial"/>
              </a:rPr>
              <a:t>ONCO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DVT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Study: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NCT03895502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latin typeface="Arial"/>
                <a:cs typeface="Arial"/>
              </a:rPr>
              <a:t>(Optimal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duration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anticoagulation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therapy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isolated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distal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deep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vein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thrombosis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patients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cancer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study)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8264" y="3651870"/>
            <a:ext cx="1804572" cy="10729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3" name="object 3" descr=""/>
            <p:cNvSpPr/>
            <p:nvPr/>
          </p:nvSpPr>
          <p:spPr>
            <a:xfrm>
              <a:off x="2276068" y="2658859"/>
              <a:ext cx="306070" cy="576580"/>
            </a:xfrm>
            <a:custGeom>
              <a:avLst/>
              <a:gdLst/>
              <a:ahLst/>
              <a:cxnLst/>
              <a:rect l="l" t="t" r="r" b="b"/>
              <a:pathLst>
                <a:path w="306069" h="576580">
                  <a:moveTo>
                    <a:pt x="305727" y="0"/>
                  </a:moveTo>
                  <a:lnTo>
                    <a:pt x="0" y="0"/>
                  </a:lnTo>
                  <a:lnTo>
                    <a:pt x="0" y="567728"/>
                  </a:lnTo>
                  <a:lnTo>
                    <a:pt x="0" y="576059"/>
                  </a:lnTo>
                  <a:lnTo>
                    <a:pt x="305727" y="576059"/>
                  </a:lnTo>
                  <a:lnTo>
                    <a:pt x="305727" y="567728"/>
                  </a:lnTo>
                  <a:lnTo>
                    <a:pt x="305727" y="0"/>
                  </a:lnTo>
                  <a:close/>
                </a:path>
              </a:pathLst>
            </a:custGeom>
            <a:solidFill>
              <a:srgbClr val="FCE4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267348" y="3226578"/>
              <a:ext cx="306070" cy="576580"/>
            </a:xfrm>
            <a:custGeom>
              <a:avLst/>
              <a:gdLst/>
              <a:ahLst/>
              <a:cxnLst/>
              <a:rect l="l" t="t" r="r" b="b"/>
              <a:pathLst>
                <a:path w="306069" h="576579">
                  <a:moveTo>
                    <a:pt x="305727" y="0"/>
                  </a:moveTo>
                  <a:lnTo>
                    <a:pt x="0" y="0"/>
                  </a:lnTo>
                  <a:lnTo>
                    <a:pt x="0" y="576063"/>
                  </a:lnTo>
                  <a:lnTo>
                    <a:pt x="305727" y="576063"/>
                  </a:lnTo>
                  <a:lnTo>
                    <a:pt x="305727" y="0"/>
                  </a:lnTo>
                  <a:close/>
                </a:path>
              </a:pathLst>
            </a:custGeom>
            <a:solidFill>
              <a:srgbClr val="B7E1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08127" y="74676"/>
            <a:ext cx="615823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Study</a:t>
            </a:r>
            <a:r>
              <a:rPr dirty="0" sz="3200" spc="-40"/>
              <a:t> </a:t>
            </a:r>
            <a:r>
              <a:rPr dirty="0" sz="3200"/>
              <a:t>design:</a:t>
            </a:r>
            <a:r>
              <a:rPr dirty="0" sz="3200" spc="-30"/>
              <a:t> </a:t>
            </a:r>
            <a:r>
              <a:rPr dirty="0" sz="3200"/>
              <a:t>ONCO</a:t>
            </a:r>
            <a:r>
              <a:rPr dirty="0" sz="3200" spc="-30"/>
              <a:t> </a:t>
            </a:r>
            <a:r>
              <a:rPr dirty="0" sz="3200"/>
              <a:t>DVT</a:t>
            </a:r>
            <a:r>
              <a:rPr dirty="0" sz="3200" spc="-25"/>
              <a:t> </a:t>
            </a:r>
            <a:r>
              <a:rPr dirty="0" sz="3200" spc="-10"/>
              <a:t>study</a:t>
            </a:r>
            <a:endParaRPr sz="3200"/>
          </a:p>
        </p:txBody>
      </p:sp>
      <p:sp>
        <p:nvSpPr>
          <p:cNvPr id="6" name="object 6" descr=""/>
          <p:cNvSpPr/>
          <p:nvPr/>
        </p:nvSpPr>
        <p:spPr>
          <a:xfrm>
            <a:off x="779128" y="2789477"/>
            <a:ext cx="0" cy="1873250"/>
          </a:xfrm>
          <a:custGeom>
            <a:avLst/>
            <a:gdLst/>
            <a:ahLst/>
            <a:cxnLst/>
            <a:rect l="l" t="t" r="r" b="b"/>
            <a:pathLst>
              <a:path w="0" h="1873250">
                <a:moveTo>
                  <a:pt x="0" y="0"/>
                </a:moveTo>
                <a:lnTo>
                  <a:pt x="1" y="187280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203008" y="2483611"/>
            <a:ext cx="1117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Diagnosis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658417" y="2776777"/>
            <a:ext cx="1418590" cy="732155"/>
            <a:chOff x="658417" y="2776777"/>
            <a:chExt cx="1418590" cy="732155"/>
          </a:xfrm>
        </p:grpSpPr>
        <p:sp>
          <p:nvSpPr>
            <p:cNvPr id="9" name="object 9" descr=""/>
            <p:cNvSpPr/>
            <p:nvPr/>
          </p:nvSpPr>
          <p:spPr>
            <a:xfrm>
              <a:off x="671117" y="2789477"/>
              <a:ext cx="216535" cy="288290"/>
            </a:xfrm>
            <a:custGeom>
              <a:avLst/>
              <a:gdLst/>
              <a:ahLst/>
              <a:cxnLst/>
              <a:rect l="l" t="t" r="r" b="b"/>
              <a:pathLst>
                <a:path w="216534" h="288289">
                  <a:moveTo>
                    <a:pt x="162017" y="0"/>
                  </a:moveTo>
                  <a:lnTo>
                    <a:pt x="54005" y="0"/>
                  </a:lnTo>
                  <a:lnTo>
                    <a:pt x="54005" y="180019"/>
                  </a:lnTo>
                  <a:lnTo>
                    <a:pt x="0" y="180019"/>
                  </a:lnTo>
                  <a:lnTo>
                    <a:pt x="108011" y="288030"/>
                  </a:lnTo>
                  <a:lnTo>
                    <a:pt x="216023" y="180019"/>
                  </a:lnTo>
                  <a:lnTo>
                    <a:pt x="162017" y="180019"/>
                  </a:lnTo>
                  <a:lnTo>
                    <a:pt x="16201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71117" y="2789477"/>
              <a:ext cx="216535" cy="288290"/>
            </a:xfrm>
            <a:custGeom>
              <a:avLst/>
              <a:gdLst/>
              <a:ahLst/>
              <a:cxnLst/>
              <a:rect l="l" t="t" r="r" b="b"/>
              <a:pathLst>
                <a:path w="216534" h="288289">
                  <a:moveTo>
                    <a:pt x="0" y="180020"/>
                  </a:moveTo>
                  <a:lnTo>
                    <a:pt x="54006" y="180020"/>
                  </a:lnTo>
                  <a:lnTo>
                    <a:pt x="54006" y="0"/>
                  </a:lnTo>
                  <a:lnTo>
                    <a:pt x="162018" y="0"/>
                  </a:lnTo>
                  <a:lnTo>
                    <a:pt x="162018" y="180020"/>
                  </a:lnTo>
                  <a:lnTo>
                    <a:pt x="216024" y="180020"/>
                  </a:lnTo>
                  <a:lnTo>
                    <a:pt x="108012" y="288032"/>
                  </a:lnTo>
                  <a:lnTo>
                    <a:pt x="0" y="18002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82501" y="3104071"/>
              <a:ext cx="1282065" cy="391795"/>
            </a:xfrm>
            <a:custGeom>
              <a:avLst/>
              <a:gdLst/>
              <a:ahLst/>
              <a:cxnLst/>
              <a:rect l="l" t="t" r="r" b="b"/>
              <a:pathLst>
                <a:path w="1282064" h="391795">
                  <a:moveTo>
                    <a:pt x="1281456" y="0"/>
                  </a:moveTo>
                  <a:lnTo>
                    <a:pt x="0" y="0"/>
                  </a:lnTo>
                  <a:lnTo>
                    <a:pt x="0" y="391537"/>
                  </a:lnTo>
                  <a:lnTo>
                    <a:pt x="1281456" y="391537"/>
                  </a:lnTo>
                  <a:lnTo>
                    <a:pt x="1281456" y="0"/>
                  </a:lnTo>
                  <a:close/>
                </a:path>
              </a:pathLst>
            </a:custGeom>
            <a:solidFill>
              <a:srgbClr val="0F6F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82501" y="3104071"/>
              <a:ext cx="1282065" cy="391795"/>
            </a:xfrm>
            <a:custGeom>
              <a:avLst/>
              <a:gdLst/>
              <a:ahLst/>
              <a:cxnLst/>
              <a:rect l="l" t="t" r="r" b="b"/>
              <a:pathLst>
                <a:path w="1282064" h="391795">
                  <a:moveTo>
                    <a:pt x="0" y="0"/>
                  </a:moveTo>
                  <a:lnTo>
                    <a:pt x="1281456" y="0"/>
                  </a:lnTo>
                  <a:lnTo>
                    <a:pt x="1281456" y="391537"/>
                  </a:lnTo>
                  <a:lnTo>
                    <a:pt x="0" y="391537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011233" y="1982566"/>
            <a:ext cx="2520315" cy="432434"/>
          </a:xfrm>
          <a:prstGeom prst="rect">
            <a:avLst/>
          </a:prstGeom>
          <a:solidFill>
            <a:srgbClr val="FCE4D1"/>
          </a:solidFill>
          <a:ln w="9525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180340">
              <a:lnSpc>
                <a:spcPct val="100000"/>
              </a:lnSpc>
              <a:spcBef>
                <a:spcPts val="610"/>
              </a:spcBef>
            </a:pPr>
            <a:r>
              <a:rPr dirty="0" sz="1800" spc="-10" b="1">
                <a:latin typeface="Arial"/>
                <a:cs typeface="Arial"/>
              </a:rPr>
              <a:t>12-</a:t>
            </a:r>
            <a:r>
              <a:rPr dirty="0" sz="1800" b="1">
                <a:latin typeface="Arial"/>
                <a:cs typeface="Arial"/>
              </a:rPr>
              <a:t>month</a:t>
            </a:r>
            <a:r>
              <a:rPr dirty="0" sz="1800" spc="2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edoxaban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21592" y="4129679"/>
            <a:ext cx="2520315" cy="432434"/>
          </a:xfrm>
          <a:prstGeom prst="rect">
            <a:avLst/>
          </a:prstGeom>
          <a:solidFill>
            <a:srgbClr val="B7E1FF"/>
          </a:solidFill>
          <a:ln w="9525">
            <a:solidFill>
              <a:srgbClr val="000000"/>
            </a:solidFill>
          </a:ln>
        </p:spPr>
        <p:txBody>
          <a:bodyPr wrap="square" lIns="0" tIns="79375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625"/>
              </a:spcBef>
            </a:pPr>
            <a:r>
              <a:rPr dirty="0" sz="1800" spc="-10" b="1">
                <a:latin typeface="Arial"/>
                <a:cs typeface="Arial"/>
              </a:rPr>
              <a:t>3-</a:t>
            </a:r>
            <a:r>
              <a:rPr dirty="0" sz="1800" b="1">
                <a:latin typeface="Arial"/>
                <a:cs typeface="Arial"/>
              </a:rPr>
              <a:t>month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edoxaban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38199" y="1807971"/>
            <a:ext cx="1264285" cy="61087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484"/>
              </a:spcBef>
            </a:pPr>
            <a:r>
              <a:rPr dirty="0" sz="1600" b="1">
                <a:latin typeface="Arial"/>
                <a:cs typeface="Arial"/>
              </a:rPr>
              <a:t>3 </a:t>
            </a:r>
            <a:r>
              <a:rPr dirty="0" sz="1600" spc="-10" b="1"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</a:pPr>
            <a:r>
              <a:rPr dirty="0" sz="1600" spc="-10">
                <a:latin typeface="Arial"/>
                <a:cs typeface="Arial"/>
              </a:rPr>
              <a:t>(61-119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days)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890306" y="1881123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Arial"/>
                <a:cs typeface="Arial"/>
              </a:rPr>
              <a:t>12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2271233" y="3672447"/>
            <a:ext cx="2697480" cy="360045"/>
          </a:xfrm>
          <a:custGeom>
            <a:avLst/>
            <a:gdLst/>
            <a:ahLst/>
            <a:cxnLst/>
            <a:rect l="l" t="t" r="r" b="b"/>
            <a:pathLst>
              <a:path w="2697479" h="360045">
                <a:moveTo>
                  <a:pt x="2517005" y="0"/>
                </a:moveTo>
                <a:lnTo>
                  <a:pt x="0" y="0"/>
                </a:lnTo>
                <a:lnTo>
                  <a:pt x="0" y="360000"/>
                </a:lnTo>
                <a:lnTo>
                  <a:pt x="2517005" y="360000"/>
                </a:lnTo>
                <a:lnTo>
                  <a:pt x="2697003" y="180002"/>
                </a:lnTo>
                <a:lnTo>
                  <a:pt x="2517005" y="0"/>
                </a:lnTo>
                <a:close/>
              </a:path>
            </a:pathLst>
          </a:custGeom>
          <a:solidFill>
            <a:srgbClr val="B7E1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3015935" y="3702811"/>
            <a:ext cx="1117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Edoxaban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975341" y="2992800"/>
            <a:ext cx="601980" cy="601980"/>
            <a:chOff x="1975341" y="2992800"/>
            <a:chExt cx="601980" cy="601980"/>
          </a:xfrm>
        </p:grpSpPr>
        <p:sp>
          <p:nvSpPr>
            <p:cNvPr id="20" name="object 20" descr=""/>
            <p:cNvSpPr/>
            <p:nvPr/>
          </p:nvSpPr>
          <p:spPr>
            <a:xfrm>
              <a:off x="1988041" y="3005500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288030" y="0"/>
                  </a:moveTo>
                  <a:lnTo>
                    <a:pt x="241310" y="3769"/>
                  </a:lnTo>
                  <a:lnTo>
                    <a:pt x="196990" y="14684"/>
                  </a:lnTo>
                  <a:lnTo>
                    <a:pt x="155664" y="32149"/>
                  </a:lnTo>
                  <a:lnTo>
                    <a:pt x="117923" y="55573"/>
                  </a:lnTo>
                  <a:lnTo>
                    <a:pt x="84362" y="84362"/>
                  </a:lnTo>
                  <a:lnTo>
                    <a:pt x="55573" y="117924"/>
                  </a:lnTo>
                  <a:lnTo>
                    <a:pt x="32149" y="155665"/>
                  </a:lnTo>
                  <a:lnTo>
                    <a:pt x="14684" y="196991"/>
                  </a:lnTo>
                  <a:lnTo>
                    <a:pt x="3769" y="241312"/>
                  </a:lnTo>
                  <a:lnTo>
                    <a:pt x="0" y="288032"/>
                  </a:lnTo>
                  <a:lnTo>
                    <a:pt x="3769" y="334752"/>
                  </a:lnTo>
                  <a:lnTo>
                    <a:pt x="14684" y="379072"/>
                  </a:lnTo>
                  <a:lnTo>
                    <a:pt x="32149" y="420399"/>
                  </a:lnTo>
                  <a:lnTo>
                    <a:pt x="55573" y="458139"/>
                  </a:lnTo>
                  <a:lnTo>
                    <a:pt x="84362" y="491701"/>
                  </a:lnTo>
                  <a:lnTo>
                    <a:pt x="117923" y="520490"/>
                  </a:lnTo>
                  <a:lnTo>
                    <a:pt x="155664" y="543914"/>
                  </a:lnTo>
                  <a:lnTo>
                    <a:pt x="196990" y="561380"/>
                  </a:lnTo>
                  <a:lnTo>
                    <a:pt x="241310" y="572294"/>
                  </a:lnTo>
                  <a:lnTo>
                    <a:pt x="288030" y="576064"/>
                  </a:lnTo>
                  <a:lnTo>
                    <a:pt x="334751" y="572294"/>
                  </a:lnTo>
                  <a:lnTo>
                    <a:pt x="379071" y="561380"/>
                  </a:lnTo>
                  <a:lnTo>
                    <a:pt x="420398" y="543914"/>
                  </a:lnTo>
                  <a:lnTo>
                    <a:pt x="458139" y="520490"/>
                  </a:lnTo>
                  <a:lnTo>
                    <a:pt x="491700" y="491701"/>
                  </a:lnTo>
                  <a:lnTo>
                    <a:pt x="520489" y="458139"/>
                  </a:lnTo>
                  <a:lnTo>
                    <a:pt x="543913" y="420399"/>
                  </a:lnTo>
                  <a:lnTo>
                    <a:pt x="561379" y="379072"/>
                  </a:lnTo>
                  <a:lnTo>
                    <a:pt x="572293" y="334752"/>
                  </a:lnTo>
                  <a:lnTo>
                    <a:pt x="576063" y="288032"/>
                  </a:lnTo>
                  <a:lnTo>
                    <a:pt x="572293" y="241312"/>
                  </a:lnTo>
                  <a:lnTo>
                    <a:pt x="561379" y="196991"/>
                  </a:lnTo>
                  <a:lnTo>
                    <a:pt x="543913" y="155665"/>
                  </a:lnTo>
                  <a:lnTo>
                    <a:pt x="520489" y="117924"/>
                  </a:lnTo>
                  <a:lnTo>
                    <a:pt x="491700" y="84362"/>
                  </a:lnTo>
                  <a:lnTo>
                    <a:pt x="458139" y="55573"/>
                  </a:lnTo>
                  <a:lnTo>
                    <a:pt x="420398" y="32149"/>
                  </a:lnTo>
                  <a:lnTo>
                    <a:pt x="379071" y="14684"/>
                  </a:lnTo>
                  <a:lnTo>
                    <a:pt x="334751" y="3769"/>
                  </a:lnTo>
                  <a:lnTo>
                    <a:pt x="288030" y="0"/>
                  </a:lnTo>
                  <a:close/>
                </a:path>
              </a:pathLst>
            </a:custGeom>
            <a:solidFill>
              <a:srgbClr val="0F6F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988041" y="3005500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80" h="576579">
                  <a:moveTo>
                    <a:pt x="0" y="288032"/>
                  </a:moveTo>
                  <a:lnTo>
                    <a:pt x="3769" y="241311"/>
                  </a:lnTo>
                  <a:lnTo>
                    <a:pt x="14684" y="196991"/>
                  </a:lnTo>
                  <a:lnTo>
                    <a:pt x="32149" y="155664"/>
                  </a:lnTo>
                  <a:lnTo>
                    <a:pt x="55573" y="117924"/>
                  </a:lnTo>
                  <a:lnTo>
                    <a:pt x="84362" y="84362"/>
                  </a:lnTo>
                  <a:lnTo>
                    <a:pt x="117924" y="55573"/>
                  </a:lnTo>
                  <a:lnTo>
                    <a:pt x="155664" y="32149"/>
                  </a:lnTo>
                  <a:lnTo>
                    <a:pt x="196991" y="14684"/>
                  </a:lnTo>
                  <a:lnTo>
                    <a:pt x="241311" y="3769"/>
                  </a:lnTo>
                  <a:lnTo>
                    <a:pt x="288032" y="0"/>
                  </a:lnTo>
                  <a:lnTo>
                    <a:pt x="334752" y="3769"/>
                  </a:lnTo>
                  <a:lnTo>
                    <a:pt x="379072" y="14684"/>
                  </a:lnTo>
                  <a:lnTo>
                    <a:pt x="420399" y="32149"/>
                  </a:lnTo>
                  <a:lnTo>
                    <a:pt x="458139" y="55573"/>
                  </a:lnTo>
                  <a:lnTo>
                    <a:pt x="491701" y="84362"/>
                  </a:lnTo>
                  <a:lnTo>
                    <a:pt x="520490" y="117924"/>
                  </a:lnTo>
                  <a:lnTo>
                    <a:pt x="543914" y="155664"/>
                  </a:lnTo>
                  <a:lnTo>
                    <a:pt x="561379" y="196991"/>
                  </a:lnTo>
                  <a:lnTo>
                    <a:pt x="572294" y="241311"/>
                  </a:lnTo>
                  <a:lnTo>
                    <a:pt x="576064" y="288032"/>
                  </a:lnTo>
                  <a:lnTo>
                    <a:pt x="572294" y="334752"/>
                  </a:lnTo>
                  <a:lnTo>
                    <a:pt x="561379" y="379072"/>
                  </a:lnTo>
                  <a:lnTo>
                    <a:pt x="543914" y="420399"/>
                  </a:lnTo>
                  <a:lnTo>
                    <a:pt x="520490" y="458139"/>
                  </a:lnTo>
                  <a:lnTo>
                    <a:pt x="491701" y="491701"/>
                  </a:lnTo>
                  <a:lnTo>
                    <a:pt x="458139" y="520490"/>
                  </a:lnTo>
                  <a:lnTo>
                    <a:pt x="420399" y="543914"/>
                  </a:lnTo>
                  <a:lnTo>
                    <a:pt x="379072" y="561379"/>
                  </a:lnTo>
                  <a:lnTo>
                    <a:pt x="334752" y="572294"/>
                  </a:lnTo>
                  <a:lnTo>
                    <a:pt x="288032" y="576064"/>
                  </a:lnTo>
                  <a:lnTo>
                    <a:pt x="241311" y="572294"/>
                  </a:lnTo>
                  <a:lnTo>
                    <a:pt x="196991" y="561379"/>
                  </a:lnTo>
                  <a:lnTo>
                    <a:pt x="155664" y="543914"/>
                  </a:lnTo>
                  <a:lnTo>
                    <a:pt x="117924" y="520490"/>
                  </a:lnTo>
                  <a:lnTo>
                    <a:pt x="84362" y="491701"/>
                  </a:lnTo>
                  <a:lnTo>
                    <a:pt x="55573" y="458139"/>
                  </a:lnTo>
                  <a:lnTo>
                    <a:pt x="32149" y="420399"/>
                  </a:lnTo>
                  <a:lnTo>
                    <a:pt x="14684" y="379072"/>
                  </a:lnTo>
                  <a:lnTo>
                    <a:pt x="3769" y="334752"/>
                  </a:lnTo>
                  <a:lnTo>
                    <a:pt x="0" y="288032"/>
                  </a:lnTo>
                  <a:close/>
                </a:path>
              </a:pathLst>
            </a:custGeom>
            <a:ln w="254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2134785" y="3054603"/>
            <a:ext cx="28257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21706" y="1007068"/>
            <a:ext cx="7025640" cy="6921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marL="91440" marR="92710">
              <a:lnSpc>
                <a:spcPts val="2090"/>
              </a:lnSpc>
              <a:spcBef>
                <a:spcPts val="695"/>
              </a:spcBef>
            </a:pPr>
            <a:r>
              <a:rPr dirty="0" sz="1800">
                <a:latin typeface="Arial"/>
                <a:cs typeface="Arial"/>
              </a:rPr>
              <a:t>Patients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active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cancer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who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were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newly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diagnosed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isolated </a:t>
            </a:r>
            <a:r>
              <a:rPr dirty="0" sz="1800">
                <a:latin typeface="Arial"/>
                <a:cs typeface="Arial"/>
              </a:rPr>
              <a:t>distal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DVT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confirmed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ultrasonography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were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eligible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inclusion.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10152" y="577595"/>
            <a:ext cx="87242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(A</a:t>
            </a:r>
            <a:r>
              <a:rPr dirty="0" sz="2000" spc="-9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multicenter,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open-</a:t>
            </a:r>
            <a:r>
              <a:rPr dirty="0" sz="2000" b="1">
                <a:latin typeface="Arial"/>
                <a:cs typeface="Arial"/>
              </a:rPr>
              <a:t>label,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adjudicator-</a:t>
            </a:r>
            <a:r>
              <a:rPr dirty="0" sz="2000" b="1">
                <a:latin typeface="Arial"/>
                <a:cs typeface="Arial"/>
              </a:rPr>
              <a:t>blinded,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randomized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clinical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trial)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2271233" y="2432615"/>
            <a:ext cx="5126355" cy="2256155"/>
            <a:chOff x="2271233" y="2432615"/>
            <a:chExt cx="5126355" cy="2256155"/>
          </a:xfrm>
        </p:grpSpPr>
        <p:sp>
          <p:nvSpPr>
            <p:cNvPr id="26" name="object 26" descr=""/>
            <p:cNvSpPr/>
            <p:nvPr/>
          </p:nvSpPr>
          <p:spPr>
            <a:xfrm>
              <a:off x="4968237" y="2437377"/>
              <a:ext cx="5080" cy="2246630"/>
            </a:xfrm>
            <a:custGeom>
              <a:avLst/>
              <a:gdLst/>
              <a:ahLst/>
              <a:cxnLst/>
              <a:rect l="l" t="t" r="r" b="b"/>
              <a:pathLst>
                <a:path w="5079" h="2246629">
                  <a:moveTo>
                    <a:pt x="0" y="0"/>
                  </a:moveTo>
                  <a:lnTo>
                    <a:pt x="4839" y="2246008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271233" y="2549446"/>
              <a:ext cx="5126355" cy="360045"/>
            </a:xfrm>
            <a:custGeom>
              <a:avLst/>
              <a:gdLst/>
              <a:ahLst/>
              <a:cxnLst/>
              <a:rect l="l" t="t" r="r" b="b"/>
              <a:pathLst>
                <a:path w="5126355" h="360044">
                  <a:moveTo>
                    <a:pt x="4945965" y="0"/>
                  </a:moveTo>
                  <a:lnTo>
                    <a:pt x="0" y="0"/>
                  </a:lnTo>
                  <a:lnTo>
                    <a:pt x="0" y="359999"/>
                  </a:lnTo>
                  <a:lnTo>
                    <a:pt x="4945965" y="359999"/>
                  </a:lnTo>
                  <a:lnTo>
                    <a:pt x="5125962" y="179999"/>
                  </a:lnTo>
                  <a:lnTo>
                    <a:pt x="4945965" y="0"/>
                  </a:lnTo>
                  <a:close/>
                </a:path>
              </a:pathLst>
            </a:custGeom>
            <a:solidFill>
              <a:srgbClr val="FCE4D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4230415" y="2578100"/>
            <a:ext cx="1117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Edoxaban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7413427" y="2453798"/>
            <a:ext cx="0" cy="595630"/>
          </a:xfrm>
          <a:custGeom>
            <a:avLst/>
            <a:gdLst/>
            <a:ahLst/>
            <a:cxnLst/>
            <a:rect l="l" t="t" r="r" b="b"/>
            <a:pathLst>
              <a:path w="0" h="595630">
                <a:moveTo>
                  <a:pt x="0" y="0"/>
                </a:moveTo>
                <a:lnTo>
                  <a:pt x="0" y="595524"/>
                </a:lnTo>
              </a:path>
            </a:pathLst>
          </a:custGeom>
          <a:ln w="14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0" name="object 30" descr=""/>
          <p:cNvGraphicFramePr>
            <a:graphicFrameLocks noGrp="1"/>
          </p:cNvGraphicFramePr>
          <p:nvPr/>
        </p:nvGraphicFramePr>
        <p:xfrm>
          <a:off x="6151414" y="3044560"/>
          <a:ext cx="2698115" cy="1658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300"/>
                <a:gridCol w="1355089"/>
              </a:tblGrid>
              <a:tr h="826769">
                <a:tc gridSpan="2">
                  <a:txBody>
                    <a:bodyPr/>
                    <a:lstStyle/>
                    <a:p>
                      <a:pPr algn="ctr">
                        <a:lnSpc>
                          <a:spcPts val="2130"/>
                        </a:lnSpc>
                        <a:spcBef>
                          <a:spcPts val="1210"/>
                        </a:spcBef>
                      </a:pPr>
                      <a:r>
                        <a:rPr dirty="0" sz="1800" b="1">
                          <a:latin typeface="Arial"/>
                          <a:cs typeface="Arial"/>
                        </a:rPr>
                        <a:t>Primary</a:t>
                      </a:r>
                      <a:r>
                        <a:rPr dirty="0" sz="18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latin typeface="Arial"/>
                          <a:cs typeface="Arial"/>
                        </a:rPr>
                        <a:t>endpoint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889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intention-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to-treat</a:t>
                      </a:r>
                      <a:r>
                        <a:rPr dirty="0" sz="1600" spc="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analysis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36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F4F6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563880">
                <a:tc gridSpan="2">
                  <a:txBody>
                    <a:bodyPr/>
                    <a:lstStyle/>
                    <a:p>
                      <a:pPr marL="222250" marR="215265" indent="26034">
                        <a:lnSpc>
                          <a:spcPts val="19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(Symptomatic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recurrent VTE/VTE-</a:t>
                      </a:r>
                      <a:r>
                        <a:rPr dirty="0" sz="1600">
                          <a:latin typeface="Arial"/>
                          <a:cs typeface="Arial"/>
                        </a:rPr>
                        <a:t>related</a:t>
                      </a:r>
                      <a:r>
                        <a:rPr dirty="0" sz="16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death)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solidFill>
                      <a:srgbClr val="FAC4CA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15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1" name="object 31" descr=""/>
          <p:cNvSpPr txBox="1"/>
          <p:nvPr/>
        </p:nvSpPr>
        <p:spPr>
          <a:xfrm>
            <a:off x="2658896" y="3013964"/>
            <a:ext cx="2198370" cy="565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97500"/>
              </a:lnSpc>
              <a:spcBef>
                <a:spcPts val="135"/>
              </a:spcBef>
            </a:pPr>
            <a:r>
              <a:rPr dirty="0" sz="1200">
                <a:latin typeface="Arial"/>
                <a:cs typeface="Arial"/>
              </a:rPr>
              <a:t>(Administered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orally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at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60 </a:t>
            </a:r>
            <a:r>
              <a:rPr dirty="0" sz="1200">
                <a:latin typeface="Arial"/>
                <a:cs typeface="Arial"/>
              </a:rPr>
              <a:t>mg/day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30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mg/day</a:t>
            </a:r>
            <a:r>
              <a:rPr dirty="0" sz="1200" spc="-10">
                <a:latin typeface="Arial"/>
                <a:cs typeface="Arial"/>
              </a:rPr>
              <a:t> based </a:t>
            </a:r>
            <a:r>
              <a:rPr dirty="0" sz="1200">
                <a:latin typeface="Arial"/>
                <a:cs typeface="Arial"/>
              </a:rPr>
              <a:t>on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reduced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dose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criteria)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396" rIns="0" bIns="0" rtlCol="0" vert="horz">
            <a:spAutoFit/>
          </a:bodyPr>
          <a:lstStyle/>
          <a:p>
            <a:pPr marL="11506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Inclusion</a:t>
            </a:r>
            <a:r>
              <a:rPr dirty="0" sz="3200" spc="-60"/>
              <a:t> </a:t>
            </a:r>
            <a:r>
              <a:rPr dirty="0" sz="3200"/>
              <a:t>and</a:t>
            </a:r>
            <a:r>
              <a:rPr dirty="0" sz="3200" spc="-50"/>
              <a:t> </a:t>
            </a:r>
            <a:r>
              <a:rPr dirty="0" sz="3200"/>
              <a:t>Exclusion</a:t>
            </a:r>
            <a:r>
              <a:rPr dirty="0" sz="3200" spc="-45"/>
              <a:t> </a:t>
            </a:r>
            <a:r>
              <a:rPr dirty="0" sz="3200" spc="-10"/>
              <a:t>Criteria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402268" y="935227"/>
            <a:ext cx="7825740" cy="35452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"/>
              <a:tabLst>
                <a:tab pos="323215" algn="l"/>
              </a:tabLst>
            </a:pPr>
            <a:r>
              <a:rPr dirty="0" sz="2400" b="1">
                <a:latin typeface="Arial"/>
                <a:cs typeface="Arial"/>
              </a:rPr>
              <a:t>Key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Inclusion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  <a:p>
            <a:pPr lvl="1" marL="448309" indent="-255270">
              <a:lnSpc>
                <a:spcPct val="100000"/>
              </a:lnSpc>
              <a:spcBef>
                <a:spcPts val="1720"/>
              </a:spcBef>
              <a:buClr>
                <a:srgbClr val="C00000"/>
              </a:buClr>
              <a:buFont typeface="Wingdings"/>
              <a:buChar char=""/>
              <a:tabLst>
                <a:tab pos="448309" algn="l"/>
              </a:tabLst>
            </a:pP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new diagnosis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DVT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objectively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confirmed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10">
                <a:latin typeface="Arial"/>
                <a:cs typeface="Arial"/>
              </a:rPr>
              <a:t> ultrasonography</a:t>
            </a:r>
            <a:endParaRPr sz="2000">
              <a:latin typeface="Arial"/>
              <a:cs typeface="Arial"/>
            </a:endParaRPr>
          </a:p>
          <a:p>
            <a:pPr lvl="1" marL="462280" indent="-269240">
              <a:lnSpc>
                <a:spcPct val="100000"/>
              </a:lnSpc>
              <a:spcBef>
                <a:spcPts val="405"/>
              </a:spcBef>
              <a:buClr>
                <a:srgbClr val="C00000"/>
              </a:buClr>
              <a:buFont typeface="Wingdings"/>
              <a:buChar char=""/>
              <a:tabLst>
                <a:tab pos="462280" algn="l"/>
              </a:tabLst>
            </a:pP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active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cancer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randomization</a:t>
            </a:r>
            <a:endParaRPr sz="2000">
              <a:latin typeface="Arial"/>
              <a:cs typeface="Arial"/>
            </a:endParaRPr>
          </a:p>
          <a:p>
            <a:pPr lvl="1" marL="462280" indent="-2692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Wingdings"/>
              <a:buChar char=""/>
              <a:tabLst>
                <a:tab pos="462280" algn="l"/>
              </a:tabLst>
            </a:pPr>
            <a:r>
              <a:rPr dirty="0" sz="2000">
                <a:latin typeface="Arial"/>
                <a:cs typeface="Arial"/>
              </a:rPr>
              <a:t>Scheduled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DVT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treatment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anticoagulation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therapy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C00000"/>
              </a:buClr>
              <a:buFont typeface="Wingdings"/>
              <a:buChar char=""/>
            </a:pPr>
            <a:endParaRPr sz="1950">
              <a:latin typeface="Arial"/>
              <a:cs typeface="Arial"/>
            </a:endParaRPr>
          </a:p>
          <a:p>
            <a:pPr marL="323215" indent="-310515">
              <a:lnSpc>
                <a:spcPct val="100000"/>
              </a:lnSpc>
              <a:buClr>
                <a:srgbClr val="C00000"/>
              </a:buClr>
              <a:buFont typeface="Wingdings"/>
              <a:buChar char=""/>
              <a:tabLst>
                <a:tab pos="323215" algn="l"/>
              </a:tabLst>
            </a:pPr>
            <a:r>
              <a:rPr dirty="0" sz="2400" b="1">
                <a:latin typeface="Arial"/>
                <a:cs typeface="Arial"/>
              </a:rPr>
              <a:t>Key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Exclusion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  <a:p>
            <a:pPr lvl="1" marL="448309" indent="-255270">
              <a:lnSpc>
                <a:spcPct val="100000"/>
              </a:lnSpc>
              <a:spcBef>
                <a:spcPts val="1625"/>
              </a:spcBef>
              <a:buClr>
                <a:srgbClr val="C00000"/>
              </a:buClr>
              <a:buFont typeface="Wingdings"/>
              <a:buChar char=""/>
              <a:tabLst>
                <a:tab pos="448309" algn="l"/>
              </a:tabLst>
            </a:pPr>
            <a:r>
              <a:rPr dirty="0" sz="2000">
                <a:latin typeface="Arial"/>
                <a:cs typeface="Arial"/>
              </a:rPr>
              <a:t>Already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anticoagulation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therapy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diagnosis</a:t>
            </a:r>
            <a:endParaRPr sz="2000">
              <a:latin typeface="Arial"/>
              <a:cs typeface="Arial"/>
            </a:endParaRPr>
          </a:p>
          <a:p>
            <a:pPr lvl="1" marL="462280" indent="-2692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Wingdings"/>
              <a:buChar char=""/>
              <a:tabLst>
                <a:tab pos="462280" algn="l"/>
              </a:tabLst>
            </a:pP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pulmonary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embolism</a:t>
            </a:r>
            <a:endParaRPr sz="2000">
              <a:latin typeface="Arial"/>
              <a:cs typeface="Arial"/>
            </a:endParaRPr>
          </a:p>
          <a:p>
            <a:pPr lvl="1" marL="462280" indent="-2692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Wingdings"/>
              <a:buChar char=""/>
              <a:tabLst>
                <a:tab pos="462280" algn="l"/>
              </a:tabLst>
            </a:pPr>
            <a:r>
              <a:rPr dirty="0" sz="2000">
                <a:latin typeface="Arial"/>
                <a:cs typeface="Arial"/>
              </a:rPr>
              <a:t>Expected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have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life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prognosis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3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months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less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7905" y="568451"/>
            <a:ext cx="20085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/>
              <a:t>Endpoints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258249" y="1237183"/>
            <a:ext cx="7627620" cy="201168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850"/>
              </a:spcBef>
              <a:buClr>
                <a:srgbClr val="C00000"/>
              </a:buClr>
              <a:buFont typeface="Wingdings"/>
              <a:buChar char=""/>
              <a:tabLst>
                <a:tab pos="375920" algn="l"/>
              </a:tabLst>
            </a:pPr>
            <a:r>
              <a:rPr dirty="0" sz="2800" b="1">
                <a:latin typeface="Arial"/>
                <a:cs typeface="Arial"/>
              </a:rPr>
              <a:t>Primary</a:t>
            </a:r>
            <a:r>
              <a:rPr dirty="0" sz="2800" spc="-2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endpoint</a:t>
            </a:r>
            <a:r>
              <a:rPr dirty="0" sz="28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(ITT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analysis)</a:t>
            </a:r>
            <a:endParaRPr sz="2000">
              <a:latin typeface="Arial"/>
              <a:cs typeface="Arial"/>
            </a:endParaRPr>
          </a:p>
          <a:p>
            <a:pPr lvl="1" marL="535940" indent="-342265">
              <a:lnSpc>
                <a:spcPct val="100000"/>
              </a:lnSpc>
              <a:spcBef>
                <a:spcPts val="535"/>
              </a:spcBef>
              <a:buClr>
                <a:srgbClr val="C00000"/>
              </a:buClr>
              <a:buFont typeface="Wingdings"/>
              <a:buChar char=""/>
              <a:tabLst>
                <a:tab pos="535940" algn="l"/>
              </a:tabLst>
            </a:pPr>
            <a:r>
              <a:rPr dirty="0" sz="2000">
                <a:latin typeface="Arial"/>
                <a:cs typeface="Arial"/>
              </a:rPr>
              <a:t>Symptomatic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recurrent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VTE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</a:t>
            </a:r>
            <a:r>
              <a:rPr dirty="0" sz="2000" spc="-10">
                <a:latin typeface="Arial"/>
                <a:cs typeface="Arial"/>
              </a:rPr>
              <a:t> VTE-</a:t>
            </a:r>
            <a:r>
              <a:rPr dirty="0" sz="2000">
                <a:latin typeface="Arial"/>
                <a:cs typeface="Arial"/>
              </a:rPr>
              <a:t>related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death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12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months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C00000"/>
              </a:buClr>
              <a:buFont typeface="Wingdings"/>
              <a:buChar char=""/>
            </a:pPr>
            <a:endParaRPr sz="205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buClr>
                <a:srgbClr val="C00000"/>
              </a:buClr>
              <a:buFont typeface="Wingdings"/>
              <a:buChar char=""/>
              <a:tabLst>
                <a:tab pos="375920" algn="l"/>
              </a:tabLst>
            </a:pPr>
            <a:r>
              <a:rPr dirty="0" sz="2800" b="1">
                <a:latin typeface="Arial"/>
                <a:cs typeface="Arial"/>
              </a:rPr>
              <a:t>Major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secondary endpoint</a:t>
            </a:r>
            <a:r>
              <a:rPr dirty="0" sz="28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(ITT</a:t>
            </a:r>
            <a:r>
              <a:rPr dirty="0" sz="2000" spc="-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analysis)</a:t>
            </a:r>
            <a:endParaRPr sz="2000">
              <a:latin typeface="Arial"/>
              <a:cs typeface="Arial"/>
            </a:endParaRPr>
          </a:p>
          <a:p>
            <a:pPr lvl="1" marL="535940" indent="-342265">
              <a:lnSpc>
                <a:spcPct val="100000"/>
              </a:lnSpc>
              <a:spcBef>
                <a:spcPts val="440"/>
              </a:spcBef>
              <a:buClr>
                <a:srgbClr val="C00000"/>
              </a:buClr>
              <a:buFont typeface="Wingdings"/>
              <a:buChar char=""/>
              <a:tabLst>
                <a:tab pos="535940" algn="l"/>
              </a:tabLst>
            </a:pP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major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bleeding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event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(ISTH criteria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definition)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12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months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4879" y="135636"/>
            <a:ext cx="469519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Sample</a:t>
            </a:r>
            <a:r>
              <a:rPr dirty="0" sz="3200" spc="-35"/>
              <a:t> </a:t>
            </a:r>
            <a:r>
              <a:rPr dirty="0" sz="3200"/>
              <a:t>Size</a:t>
            </a:r>
            <a:r>
              <a:rPr dirty="0" sz="3200" spc="-20"/>
              <a:t> </a:t>
            </a:r>
            <a:r>
              <a:rPr dirty="0" sz="3200" spc="-10"/>
              <a:t>Calculation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258250" y="763523"/>
            <a:ext cx="7639684" cy="3619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2405" marR="5080" indent="-180340">
              <a:lnSpc>
                <a:spcPct val="121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1758314" algn="l"/>
              </a:tabLst>
            </a:pPr>
            <a:r>
              <a:rPr dirty="0" sz="2000" b="1">
                <a:latin typeface="Arial"/>
                <a:cs typeface="Arial"/>
              </a:rPr>
              <a:t>Hypothesis: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u="heavy" sz="20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Superiority</a:t>
            </a:r>
            <a:r>
              <a:rPr dirty="0" sz="2000" spc="-1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of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12-</a:t>
            </a:r>
            <a:r>
              <a:rPr dirty="0" sz="2000" b="1">
                <a:latin typeface="Arial"/>
                <a:cs typeface="Arial"/>
              </a:rPr>
              <a:t>month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3-</a:t>
            </a:r>
            <a:r>
              <a:rPr dirty="0" sz="2000" b="1">
                <a:latin typeface="Arial"/>
                <a:cs typeface="Arial"/>
              </a:rPr>
              <a:t>month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edoxaban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spc="-25" b="1">
                <a:latin typeface="Arial"/>
                <a:cs typeface="Arial"/>
              </a:rPr>
              <a:t>for </a:t>
            </a:r>
            <a:r>
              <a:rPr dirty="0" sz="2000" spc="-25" b="1">
                <a:latin typeface="Arial"/>
                <a:cs typeface="Arial"/>
              </a:rPr>
              <a:t>	</a:t>
            </a:r>
            <a:r>
              <a:rPr dirty="0" sz="2000" b="1">
                <a:latin typeface="Arial"/>
                <a:cs typeface="Arial"/>
              </a:rPr>
              <a:t>the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primary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endpoint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at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12</a:t>
            </a:r>
            <a:r>
              <a:rPr dirty="0" sz="2000" spc="-10" b="1">
                <a:latin typeface="Arial"/>
                <a:cs typeface="Arial"/>
              </a:rPr>
              <a:t> months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705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>
                <a:latin typeface="Arial"/>
                <a:cs typeface="Arial"/>
              </a:rPr>
              <a:t>Assumption: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Event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12-</a:t>
            </a:r>
            <a:r>
              <a:rPr dirty="0" sz="2000">
                <a:latin typeface="Arial"/>
                <a:cs typeface="Arial"/>
              </a:rPr>
              <a:t>month: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6%</a:t>
            </a:r>
            <a:r>
              <a:rPr dirty="0" sz="2000" spc="-10">
                <a:latin typeface="Arial"/>
                <a:cs typeface="Arial"/>
              </a:rPr>
              <a:t> (12-</a:t>
            </a:r>
            <a:r>
              <a:rPr dirty="0" sz="2000">
                <a:latin typeface="Arial"/>
                <a:cs typeface="Arial"/>
              </a:rPr>
              <a:t>month</a:t>
            </a:r>
            <a:r>
              <a:rPr dirty="0" sz="2000" spc="-10">
                <a:latin typeface="Arial"/>
                <a:cs typeface="Arial"/>
              </a:rPr>
              <a:t> group)</a:t>
            </a:r>
            <a:endParaRPr sz="2000">
              <a:latin typeface="Arial"/>
              <a:cs typeface="Arial"/>
            </a:endParaRPr>
          </a:p>
          <a:p>
            <a:pPr marL="4272915">
              <a:lnSpc>
                <a:spcPct val="100000"/>
              </a:lnSpc>
              <a:spcBef>
                <a:spcPts val="380"/>
              </a:spcBef>
            </a:pPr>
            <a:r>
              <a:rPr dirty="0" sz="2000">
                <a:latin typeface="Arial"/>
                <a:cs typeface="Arial"/>
              </a:rPr>
              <a:t>13%</a:t>
            </a:r>
            <a:r>
              <a:rPr dirty="0" sz="2000" spc="-10">
                <a:latin typeface="Arial"/>
                <a:cs typeface="Arial"/>
              </a:rPr>
              <a:t> (3-</a:t>
            </a:r>
            <a:r>
              <a:rPr dirty="0" sz="2000">
                <a:latin typeface="Arial"/>
                <a:cs typeface="Arial"/>
              </a:rPr>
              <a:t>month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group)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>
                <a:latin typeface="Arial"/>
                <a:cs typeface="Arial"/>
              </a:rPr>
              <a:t>Randomization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ratio: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1:1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>
                <a:latin typeface="Arial"/>
                <a:cs typeface="Arial"/>
              </a:rPr>
              <a:t>Power:</a:t>
            </a:r>
            <a:r>
              <a:rPr dirty="0" sz="2000" spc="-25">
                <a:latin typeface="Arial"/>
                <a:cs typeface="Arial"/>
              </a:rPr>
              <a:t> 80%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 spc="-35">
                <a:latin typeface="Arial"/>
                <a:cs typeface="Arial"/>
              </a:rPr>
              <a:t>Two-</a:t>
            </a:r>
            <a:r>
              <a:rPr dirty="0" sz="2000">
                <a:latin typeface="Arial"/>
                <a:cs typeface="Arial"/>
              </a:rPr>
              <a:t>sided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alpha: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0.05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605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>
                <a:latin typeface="Arial"/>
                <a:cs typeface="Arial"/>
              </a:rPr>
              <a:t>Sample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size: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550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patients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(275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each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arm)</a:t>
            </a:r>
            <a:endParaRPr sz="200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480"/>
              </a:spcBef>
              <a:buClr>
                <a:srgbClr val="C00000"/>
              </a:buClr>
              <a:buChar char="•"/>
              <a:tabLst>
                <a:tab pos="193040" algn="l"/>
              </a:tabLst>
            </a:pPr>
            <a:r>
              <a:rPr dirty="0" sz="2000">
                <a:latin typeface="Arial"/>
                <a:cs typeface="Arial"/>
              </a:rPr>
              <a:t>Considering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potential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dropouts: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u="heavy" sz="200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600</a:t>
            </a:r>
            <a:r>
              <a:rPr dirty="0" sz="2000" spc="-1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patients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2023-08-28T16:52:41Z</dcterms:created>
  <dcterms:modified xsi:type="dcterms:W3CDTF">2023-08-28T16:52:41Z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2023-08-28T00:00:00Z</vt:filetime>
  </property>
  <property fmtid="{D5CDD505-2E9C-101B-9397-08002B2CF9AE}" pid="3" name="LastSaved">
    <vt:filetime>2023-08-28T00:00:00Z</vt:filetime>
  </property>
  <property fmtid="{D5CDD505-2E9C-101B-9397-08002B2CF9AE}" pid="4" name="Producer">
    <vt:lpwstr>macOS Version 11.7.6 (assemblage 20G1231) Quartz PDFContext</vt:lpwstr>
  </property>
</Properties>
</file>