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6" r:id="rId1"/>
  </p:sldMasterIdLst>
  <p:notesMasterIdLst>
    <p:notesMasterId r:id="rId18"/>
  </p:notesMasterIdLst>
  <p:handoutMasterIdLst>
    <p:handoutMasterId r:id="rId19"/>
  </p:handoutMasterIdLst>
  <p:sldIdLst>
    <p:sldId id="284" r:id="rId2"/>
    <p:sldId id="289" r:id="rId3"/>
    <p:sldId id="324" r:id="rId4"/>
    <p:sldId id="331" r:id="rId5"/>
    <p:sldId id="332" r:id="rId6"/>
    <p:sldId id="326" r:id="rId7"/>
    <p:sldId id="334" r:id="rId8"/>
    <p:sldId id="325" r:id="rId9"/>
    <p:sldId id="319" r:id="rId10"/>
    <p:sldId id="318" r:id="rId11"/>
    <p:sldId id="320" r:id="rId12"/>
    <p:sldId id="329" r:id="rId13"/>
    <p:sldId id="321" r:id="rId14"/>
    <p:sldId id="315" r:id="rId15"/>
    <p:sldId id="333" r:id="rId16"/>
    <p:sldId id="330"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Berdan" initials="" lastIdx="8" clrIdx="0"/>
  <p:cmAuthor id="1" name="Martin Hunicutt" initials="MH" lastIdx="6" clrIdx="1"/>
  <p:cmAuthor id="2" name="David Gee" initials="DG" lastIdx="2" clrIdx="2"/>
  <p:cmAuthor id="3" name="Kerry Stenke" initials="KS" lastIdx="33" clrIdx="3"/>
  <p:cmAuthor id="4" name="Kerry Stenke" initials="KS [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F89"/>
    <a:srgbClr val="E7F0F5"/>
    <a:srgbClr val="A4BB32"/>
    <a:srgbClr val="8DB227"/>
    <a:srgbClr val="99B72E"/>
    <a:srgbClr val="A0B72E"/>
    <a:srgbClr val="1A85A9"/>
    <a:srgbClr val="1089B1"/>
    <a:srgbClr val="108EB1"/>
    <a:srgbClr val="ED7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0" autoAdjust="0"/>
    <p:restoredTop sz="95462" autoAdjust="0"/>
  </p:normalViewPr>
  <p:slideViewPr>
    <p:cSldViewPr snapToObjects="1">
      <p:cViewPr varScale="1">
        <p:scale>
          <a:sx n="59" d="100"/>
          <a:sy n="59" d="100"/>
        </p:scale>
        <p:origin x="612" y="60"/>
      </p:cViewPr>
      <p:guideLst>
        <p:guide orient="horz" pos="2160"/>
        <p:guide pos="3840"/>
      </p:guideLst>
    </p:cSldViewPr>
  </p:slideViewPr>
  <p:notesTextViewPr>
    <p:cViewPr>
      <p:scale>
        <a:sx n="1" d="1"/>
        <a:sy n="1" d="1"/>
      </p:scale>
      <p:origin x="0" y="0"/>
    </p:cViewPr>
  </p:notesTextViewPr>
  <p:sorterViewPr>
    <p:cViewPr>
      <p:scale>
        <a:sx n="124" d="100"/>
        <a:sy n="124" d="100"/>
      </p:scale>
      <p:origin x="0" y="0"/>
    </p:cViewPr>
  </p:sorterViewPr>
  <p:notesViewPr>
    <p:cSldViewPr>
      <p:cViewPr varScale="1">
        <p:scale>
          <a:sx n="81" d="100"/>
          <a:sy n="81" d="100"/>
        </p:scale>
        <p:origin x="3712" y="17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hehome.dhe.duke.edu\dhehome\STRESS\AHA%20abstract\AHA%20abstract%20figur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v>Methylprednisolone</c:v>
          </c:tx>
          <c:spPr>
            <a:solidFill>
              <a:schemeClr val="accent1">
                <a:shade val="76000"/>
              </a:schemeClr>
            </a:solidFill>
            <a:ln>
              <a:noFill/>
            </a:ln>
            <a:effectLst/>
          </c:spPr>
          <c:invertIfNegative val="0"/>
          <c:cat>
            <c:strRef>
              <c:f>Sheet3!$A$2:$A$12</c:f>
              <c:strCache>
                <c:ptCount val="11"/>
                <c:pt idx="0">
                  <c:v>Truncus </c:v>
                </c:pt>
                <c:pt idx="1">
                  <c:v>TAPVR</c:v>
                </c:pt>
                <c:pt idx="2">
                  <c:v>TOF </c:v>
                </c:pt>
                <c:pt idx="3">
                  <c:v>PA/VSD</c:v>
                </c:pt>
                <c:pt idx="4">
                  <c:v>Norwood</c:v>
                </c:pt>
                <c:pt idx="5">
                  <c:v>Arterial switch</c:v>
                </c:pt>
                <c:pt idx="6">
                  <c:v>Coarctation</c:v>
                </c:pt>
                <c:pt idx="7">
                  <c:v>Shunt</c:v>
                </c:pt>
                <c:pt idx="8">
                  <c:v>VSD</c:v>
                </c:pt>
                <c:pt idx="9">
                  <c:v>AVSD</c:v>
                </c:pt>
                <c:pt idx="10">
                  <c:v>Stage II (BDG)</c:v>
                </c:pt>
              </c:strCache>
            </c:strRef>
          </c:cat>
          <c:val>
            <c:numRef>
              <c:f>Sheet3!$B$2:$B$12</c:f>
              <c:numCache>
                <c:formatCode>General</c:formatCode>
                <c:ptCount val="11"/>
                <c:pt idx="0">
                  <c:v>4</c:v>
                </c:pt>
                <c:pt idx="1">
                  <c:v>21</c:v>
                </c:pt>
                <c:pt idx="2">
                  <c:v>70</c:v>
                </c:pt>
                <c:pt idx="3">
                  <c:v>7</c:v>
                </c:pt>
                <c:pt idx="4">
                  <c:v>45</c:v>
                </c:pt>
                <c:pt idx="5">
                  <c:v>21</c:v>
                </c:pt>
                <c:pt idx="6">
                  <c:v>47</c:v>
                </c:pt>
                <c:pt idx="7">
                  <c:v>11</c:v>
                </c:pt>
                <c:pt idx="8">
                  <c:v>96</c:v>
                </c:pt>
                <c:pt idx="9">
                  <c:v>80</c:v>
                </c:pt>
                <c:pt idx="10">
                  <c:v>44</c:v>
                </c:pt>
              </c:numCache>
            </c:numRef>
          </c:val>
          <c:extLst>
            <c:ext xmlns:c16="http://schemas.microsoft.com/office/drawing/2014/chart" uri="{C3380CC4-5D6E-409C-BE32-E72D297353CC}">
              <c16:uniqueId val="{00000000-C09B-48FE-AA18-A1D240EA57AF}"/>
            </c:ext>
          </c:extLst>
        </c:ser>
        <c:ser>
          <c:idx val="1"/>
          <c:order val="1"/>
          <c:tx>
            <c:v>Placebo</c:v>
          </c:tx>
          <c:spPr>
            <a:solidFill>
              <a:schemeClr val="accent1">
                <a:tint val="77000"/>
              </a:schemeClr>
            </a:solidFill>
            <a:ln>
              <a:noFill/>
            </a:ln>
            <a:effectLst/>
          </c:spPr>
          <c:invertIfNegative val="0"/>
          <c:cat>
            <c:strRef>
              <c:f>Sheet3!$A$2:$A$12</c:f>
              <c:strCache>
                <c:ptCount val="11"/>
                <c:pt idx="0">
                  <c:v>Truncus </c:v>
                </c:pt>
                <c:pt idx="1">
                  <c:v>TAPVR</c:v>
                </c:pt>
                <c:pt idx="2">
                  <c:v>TOF </c:v>
                </c:pt>
                <c:pt idx="3">
                  <c:v>PA/VSD</c:v>
                </c:pt>
                <c:pt idx="4">
                  <c:v>Norwood</c:v>
                </c:pt>
                <c:pt idx="5">
                  <c:v>Arterial switch</c:v>
                </c:pt>
                <c:pt idx="6">
                  <c:v>Coarctation</c:v>
                </c:pt>
                <c:pt idx="7">
                  <c:v>Shunt</c:v>
                </c:pt>
                <c:pt idx="8">
                  <c:v>VSD</c:v>
                </c:pt>
                <c:pt idx="9">
                  <c:v>AVSD</c:v>
                </c:pt>
                <c:pt idx="10">
                  <c:v>Stage II (BDG)</c:v>
                </c:pt>
              </c:strCache>
            </c:strRef>
          </c:cat>
          <c:val>
            <c:numRef>
              <c:f>Sheet3!$C$2:$C$12</c:f>
              <c:numCache>
                <c:formatCode>General</c:formatCode>
                <c:ptCount val="11"/>
                <c:pt idx="0">
                  <c:v>8</c:v>
                </c:pt>
                <c:pt idx="1">
                  <c:v>14</c:v>
                </c:pt>
                <c:pt idx="2">
                  <c:v>74</c:v>
                </c:pt>
                <c:pt idx="3">
                  <c:v>15</c:v>
                </c:pt>
                <c:pt idx="4">
                  <c:v>48</c:v>
                </c:pt>
                <c:pt idx="5">
                  <c:v>28</c:v>
                </c:pt>
                <c:pt idx="6">
                  <c:v>45</c:v>
                </c:pt>
                <c:pt idx="7">
                  <c:v>19</c:v>
                </c:pt>
                <c:pt idx="8">
                  <c:v>80</c:v>
                </c:pt>
                <c:pt idx="9">
                  <c:v>62</c:v>
                </c:pt>
                <c:pt idx="10">
                  <c:v>56</c:v>
                </c:pt>
              </c:numCache>
            </c:numRef>
          </c:val>
          <c:extLst>
            <c:ext xmlns:c16="http://schemas.microsoft.com/office/drawing/2014/chart" uri="{C3380CC4-5D6E-409C-BE32-E72D297353CC}">
              <c16:uniqueId val="{00000001-C09B-48FE-AA18-A1D240EA57AF}"/>
            </c:ext>
          </c:extLst>
        </c:ser>
        <c:dLbls>
          <c:showLegendKey val="0"/>
          <c:showVal val="0"/>
          <c:showCatName val="0"/>
          <c:showSerName val="0"/>
          <c:showPercent val="0"/>
          <c:showBubbleSize val="0"/>
        </c:dLbls>
        <c:gapWidth val="219"/>
        <c:overlap val="-27"/>
        <c:axId val="578098384"/>
        <c:axId val="578101336"/>
      </c:barChart>
      <c:catAx>
        <c:axId val="57809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63F89"/>
                </a:solidFill>
                <a:latin typeface="+mn-lt"/>
                <a:ea typeface="+mn-ea"/>
                <a:cs typeface="+mn-cs"/>
              </a:defRPr>
            </a:pPr>
            <a:endParaRPr lang="en-US"/>
          </a:p>
        </c:txPr>
        <c:crossAx val="578101336"/>
        <c:crosses val="autoZero"/>
        <c:auto val="1"/>
        <c:lblAlgn val="ctr"/>
        <c:lblOffset val="100"/>
        <c:noMultiLvlLbl val="0"/>
      </c:catAx>
      <c:valAx>
        <c:axId val="578101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63F89"/>
                </a:solidFill>
                <a:latin typeface="+mn-lt"/>
                <a:ea typeface="+mn-ea"/>
                <a:cs typeface="+mn-cs"/>
              </a:defRPr>
            </a:pPr>
            <a:endParaRPr lang="en-US"/>
          </a:p>
        </c:txPr>
        <c:crossAx val="5780983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063F89"/>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rgbClr val="063F89"/>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rgbClr val="063F8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97 (operative mortality)</c:v>
          </c:tx>
          <c:spPr>
            <a:solidFill>
              <a:schemeClr val="accent1">
                <a:lumMod val="60000"/>
                <a:lumOff val="40000"/>
                <a:alpha val="7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Sheet1!$B$2:$C$2</c:f>
              <c:numCache>
                <c:formatCode>0.0%</c:formatCode>
                <c:ptCount val="2"/>
                <c:pt idx="0">
                  <c:v>0.02</c:v>
                </c:pt>
                <c:pt idx="1">
                  <c:v>2.8000000000000001E-2</c:v>
                </c:pt>
              </c:numCache>
            </c:numRef>
          </c:val>
          <c:extLst>
            <c:ext xmlns:c16="http://schemas.microsoft.com/office/drawing/2014/chart" uri="{C3380CC4-5D6E-409C-BE32-E72D297353CC}">
              <c16:uniqueId val="{00000000-0008-49A6-9AEF-0016319AA8D9}"/>
            </c:ext>
          </c:extLst>
        </c:ser>
        <c:ser>
          <c:idx val="1"/>
          <c:order val="1"/>
          <c:tx>
            <c:v>96 (heart transplant)</c:v>
          </c:tx>
          <c:spPr>
            <a:solidFill>
              <a:schemeClr val="accent6">
                <a:lumMod val="60000"/>
                <a:lumOff val="40000"/>
                <a:alpha val="70000"/>
              </a:schemeClr>
            </a:solidFill>
            <a:ln>
              <a:solidFill>
                <a:schemeClr val="tx1"/>
              </a:solidFill>
            </a:ln>
            <a:effectLst/>
          </c:spPr>
          <c:invertIfNegative val="0"/>
          <c:dLbls>
            <c:dLbl>
              <c:idx val="0"/>
              <c:layout>
                <c:manualLayout>
                  <c:x val="-2.1584901621339886E-2"/>
                  <c:y val="0.15280966917425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08-49A6-9AEF-0016319AA8D9}"/>
                </c:ext>
              </c:extLst>
            </c:dLbl>
            <c:dLbl>
              <c:idx val="1"/>
              <c:layout>
                <c:manualLayout>
                  <c:x val="-1.520912547528517E-3"/>
                  <c:y val="-3.66636113657195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08-49A6-9AEF-0016319AA8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Sheet1!$B$3:$C$3</c:f>
              <c:numCache>
                <c:formatCode>0.0%</c:formatCode>
                <c:ptCount val="2"/>
                <c:pt idx="0">
                  <c:v>5.0000000000000001E-3</c:v>
                </c:pt>
                <c:pt idx="1">
                  <c:v>1.2E-2</c:v>
                </c:pt>
              </c:numCache>
            </c:numRef>
          </c:val>
          <c:extLst>
            <c:ext xmlns:c16="http://schemas.microsoft.com/office/drawing/2014/chart" uri="{C3380CC4-5D6E-409C-BE32-E72D297353CC}">
              <c16:uniqueId val="{00000003-0008-49A6-9AEF-0016319AA8D9}"/>
            </c:ext>
          </c:extLst>
        </c:ser>
        <c:ser>
          <c:idx val="2"/>
          <c:order val="2"/>
          <c:tx>
            <c:v>95 (Neuro deficit, tracheostomy, dialysis)</c:v>
          </c:tx>
          <c:spPr>
            <a:solidFill>
              <a:srgbClr val="D377D5">
                <a:alpha val="69804"/>
              </a:srgbClr>
            </a:solidFill>
            <a:ln>
              <a:solidFill>
                <a:schemeClr val="tx1"/>
              </a:solidFill>
            </a:ln>
            <a:effectLst/>
          </c:spPr>
          <c:invertIfNegative val="0"/>
          <c:dLbls>
            <c:dLbl>
              <c:idx val="0"/>
              <c:layout>
                <c:manualLayout>
                  <c:x val="1.4158918300106104E-2"/>
                  <c:y val="0.151871711896201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08-49A6-9AEF-0016319AA8D9}"/>
                </c:ext>
              </c:extLst>
            </c:dLbl>
            <c:dLbl>
              <c:idx val="1"/>
              <c:layout>
                <c:manualLayout>
                  <c:x val="1.5209125475284893E-3"/>
                  <c:y val="-3.66636113657195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08-49A6-9AEF-0016319AA8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Sheet1!$B$4:$C$4</c:f>
              <c:numCache>
                <c:formatCode>0.0%</c:formatCode>
                <c:ptCount val="2"/>
                <c:pt idx="0">
                  <c:v>7.0000000000000001E-3</c:v>
                </c:pt>
                <c:pt idx="1">
                  <c:v>1.2999999999999999E-2</c:v>
                </c:pt>
              </c:numCache>
            </c:numRef>
          </c:val>
          <c:extLst>
            <c:ext xmlns:c16="http://schemas.microsoft.com/office/drawing/2014/chart" uri="{C3380CC4-5D6E-409C-BE32-E72D297353CC}">
              <c16:uniqueId val="{00000006-0008-49A6-9AEF-0016319AA8D9}"/>
            </c:ext>
          </c:extLst>
        </c:ser>
        <c:ser>
          <c:idx val="3"/>
          <c:order val="3"/>
          <c:tx>
            <c:v>94 (circulatory support/cardiac reoperation)</c:v>
          </c:tx>
          <c:spPr>
            <a:solidFill>
              <a:srgbClr val="BA8B46">
                <a:alpha val="69804"/>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Sheet1!$B$5:$C$5</c:f>
              <c:numCache>
                <c:formatCode>0.0%</c:formatCode>
                <c:ptCount val="2"/>
                <c:pt idx="0">
                  <c:v>7.2999999999999995E-2</c:v>
                </c:pt>
                <c:pt idx="1">
                  <c:v>0.06</c:v>
                </c:pt>
              </c:numCache>
            </c:numRef>
          </c:val>
          <c:extLst>
            <c:ext xmlns:c16="http://schemas.microsoft.com/office/drawing/2014/chart" uri="{C3380CC4-5D6E-409C-BE32-E72D297353CC}">
              <c16:uniqueId val="{00000007-0008-49A6-9AEF-0016319AA8D9}"/>
            </c:ext>
          </c:extLst>
        </c:ser>
        <c:ser>
          <c:idx val="4"/>
          <c:order val="4"/>
          <c:tx>
            <c:v>93 (Reop for bleeding, DSC, cath intervention)</c:v>
          </c:tx>
          <c:spPr>
            <a:solidFill>
              <a:srgbClr val="4FB987">
                <a:alpha val="69804"/>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Sheet1!$B$6:$C$6</c:f>
              <c:numCache>
                <c:formatCode>0.0%</c:formatCode>
                <c:ptCount val="2"/>
                <c:pt idx="0">
                  <c:v>0.02</c:v>
                </c:pt>
                <c:pt idx="1">
                  <c:v>0.05</c:v>
                </c:pt>
              </c:numCache>
            </c:numRef>
          </c:val>
          <c:extLst>
            <c:ext xmlns:c16="http://schemas.microsoft.com/office/drawing/2014/chart" uri="{C3380CC4-5D6E-409C-BE32-E72D297353CC}">
              <c16:uniqueId val="{00000008-0008-49A6-9AEF-0016319AA8D9}"/>
            </c:ext>
          </c:extLst>
        </c:ser>
        <c:ser>
          <c:idx val="5"/>
          <c:order val="5"/>
          <c:tx>
            <c:v>92 (Vent. support &gt; 7d, cardiac arrest, MSOF, temp. dialysis)</c:v>
          </c:tx>
          <c:spPr>
            <a:solidFill>
              <a:srgbClr val="D95A1B">
                <a:alpha val="70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Sheet1!$B$7:$C$7</c:f>
              <c:numCache>
                <c:formatCode>0.0%</c:formatCode>
                <c:ptCount val="2"/>
                <c:pt idx="0">
                  <c:v>0.04</c:v>
                </c:pt>
                <c:pt idx="1">
                  <c:v>3.6999999999999998E-2</c:v>
                </c:pt>
              </c:numCache>
            </c:numRef>
          </c:val>
          <c:extLst>
            <c:ext xmlns:c16="http://schemas.microsoft.com/office/drawing/2014/chart" uri="{C3380CC4-5D6E-409C-BE32-E72D297353CC}">
              <c16:uniqueId val="{00000009-0008-49A6-9AEF-0016319AA8D9}"/>
            </c:ext>
          </c:extLst>
        </c:ser>
        <c:ser>
          <c:idx val="6"/>
          <c:order val="6"/>
          <c:tx>
            <c:v>91 (Postop LOS &gt; 91 days)</c:v>
          </c:tx>
          <c:spPr>
            <a:solidFill>
              <a:schemeClr val="accent4">
                <a:lumMod val="60000"/>
                <a:lumOff val="40000"/>
              </a:schemeClr>
            </a:solidFill>
            <a:ln>
              <a:solidFill>
                <a:schemeClr val="tx1"/>
              </a:solidFill>
            </a:ln>
            <a:effectLst/>
          </c:spPr>
          <c:invertIfNegative val="0"/>
          <c:dLbls>
            <c:dLbl>
              <c:idx val="0"/>
              <c:layout>
                <c:manualLayout>
                  <c:x val="1.8405279127343125E-4"/>
                  <c:y val="0.149777067995216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08-49A6-9AEF-0016319AA8D9}"/>
                </c:ext>
              </c:extLst>
            </c:dLbl>
            <c:dLbl>
              <c:idx val="1"/>
              <c:layout>
                <c:manualLayout>
                  <c:x val="-3.0611865006235923E-2"/>
                  <c:y val="0.15137407875784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08-49A6-9AEF-0016319AA8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Methylpred.</c:v>
                </c:pt>
                <c:pt idx="1">
                  <c:v>Placebo</c:v>
                </c:pt>
              </c:strCache>
            </c:strRef>
          </c:cat>
          <c:val>
            <c:numRef>
              <c:f>Sheet1!$B$8:$C$8</c:f>
              <c:numCache>
                <c:formatCode>0.0%</c:formatCode>
                <c:ptCount val="2"/>
                <c:pt idx="0">
                  <c:v>7.0000000000000001E-3</c:v>
                </c:pt>
                <c:pt idx="1">
                  <c:v>3.0000000000000001E-3</c:v>
                </c:pt>
              </c:numCache>
            </c:numRef>
          </c:val>
          <c:extLst>
            <c:ext xmlns:c16="http://schemas.microsoft.com/office/drawing/2014/chart" uri="{C3380CC4-5D6E-409C-BE32-E72D297353CC}">
              <c16:uniqueId val="{0000000C-0008-49A6-9AEF-0016319AA8D9}"/>
            </c:ext>
          </c:extLst>
        </c:ser>
        <c:dLbls>
          <c:dLblPos val="ctr"/>
          <c:showLegendKey val="0"/>
          <c:showVal val="1"/>
          <c:showCatName val="0"/>
          <c:showSerName val="0"/>
          <c:showPercent val="0"/>
          <c:showBubbleSize val="0"/>
        </c:dLbls>
        <c:gapWidth val="59"/>
        <c:overlap val="100"/>
        <c:axId val="437135520"/>
        <c:axId val="437138472"/>
        <c:extLst>
          <c:ext xmlns:c15="http://schemas.microsoft.com/office/drawing/2012/chart" uri="{02D57815-91ED-43cb-92C2-25804820EDAC}">
            <c15:filteredBarSeries>
              <c15:ser>
                <c:idx val="7"/>
                <c:order val="7"/>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Sheet1!$B$1:$C$1</c15:sqref>
                        </c15:formulaRef>
                      </c:ext>
                    </c:extLst>
                    <c:strCache>
                      <c:ptCount val="2"/>
                      <c:pt idx="0">
                        <c:v>Methylpred.</c:v>
                      </c:pt>
                      <c:pt idx="1">
                        <c:v>Placebo</c:v>
                      </c:pt>
                    </c:strCache>
                  </c:strRef>
                </c:cat>
                <c:val>
                  <c:numRef>
                    <c:extLst>
                      <c:ext uri="{02D57815-91ED-43cb-92C2-25804820EDAC}">
                        <c15:formulaRef>
                          <c15:sqref>Sheet1!$B$9:$C$9</c15:sqref>
                        </c15:formulaRef>
                      </c:ext>
                    </c:extLst>
                    <c:numCache>
                      <c:formatCode>General</c:formatCode>
                      <c:ptCount val="2"/>
                    </c:numCache>
                  </c:numRef>
                </c:val>
                <c:extLst>
                  <c:ext xmlns:c16="http://schemas.microsoft.com/office/drawing/2014/chart" uri="{C3380CC4-5D6E-409C-BE32-E72D297353CC}">
                    <c16:uniqueId val="{0000000D-0008-49A6-9AEF-0016319AA8D9}"/>
                  </c:ext>
                </c:extLst>
              </c15:ser>
            </c15:filteredBarSeries>
            <c15:filteredBarSeries>
              <c15:ser>
                <c:idx val="8"/>
                <c:order val="8"/>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Sheet1!$B$1:$C$1</c15:sqref>
                        </c15:formulaRef>
                      </c:ext>
                    </c:extLst>
                    <c:strCache>
                      <c:ptCount val="2"/>
                      <c:pt idx="0">
                        <c:v>Methylpred.</c:v>
                      </c:pt>
                      <c:pt idx="1">
                        <c:v>Placebo</c:v>
                      </c:pt>
                    </c:strCache>
                  </c:strRef>
                </c:cat>
                <c:val>
                  <c:numRef>
                    <c:extLst xmlns:c15="http://schemas.microsoft.com/office/drawing/2012/chart">
                      <c:ext xmlns:c15="http://schemas.microsoft.com/office/drawing/2012/chart" uri="{02D57815-91ED-43cb-92C2-25804820EDAC}">
                        <c15:formulaRef>
                          <c15:sqref>Sheet1!$B$10:$C$10</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E-0008-49A6-9AEF-0016319AA8D9}"/>
                  </c:ext>
                </c:extLst>
              </c15:ser>
            </c15:filteredBarSeries>
            <c15:filteredBarSeries>
              <c15:ser>
                <c:idx val="9"/>
                <c:order val="9"/>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Sheet1!$B$1:$C$1</c15:sqref>
                        </c15:formulaRef>
                      </c:ext>
                    </c:extLst>
                    <c:strCache>
                      <c:ptCount val="2"/>
                      <c:pt idx="0">
                        <c:v>Methylpred.</c:v>
                      </c:pt>
                      <c:pt idx="1">
                        <c:v>Placebo</c:v>
                      </c:pt>
                    </c:strCache>
                  </c:strRef>
                </c:cat>
                <c:val>
                  <c:numRef>
                    <c:extLst xmlns:c15="http://schemas.microsoft.com/office/drawing/2012/chart">
                      <c:ext xmlns:c15="http://schemas.microsoft.com/office/drawing/2012/chart" uri="{02D57815-91ED-43cb-92C2-25804820EDAC}">
                        <c15:formulaRef>
                          <c15:sqref>Sheet1!$B$11:$C$11</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F-0008-49A6-9AEF-0016319AA8D9}"/>
                  </c:ext>
                </c:extLst>
              </c15:ser>
            </c15:filteredBarSeries>
            <c15:filteredBarSeries>
              <c15:ser>
                <c:idx val="10"/>
                <c:order val="10"/>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Sheet1!$B$1:$C$1</c15:sqref>
                        </c15:formulaRef>
                      </c:ext>
                    </c:extLst>
                    <c:strCache>
                      <c:ptCount val="2"/>
                      <c:pt idx="0">
                        <c:v>Methylpred.</c:v>
                      </c:pt>
                      <c:pt idx="1">
                        <c:v>Placebo</c:v>
                      </c:pt>
                    </c:strCache>
                  </c:strRef>
                </c:cat>
                <c:val>
                  <c:numRef>
                    <c:extLst xmlns:c15="http://schemas.microsoft.com/office/drawing/2012/chart">
                      <c:ext xmlns:c15="http://schemas.microsoft.com/office/drawing/2012/chart" uri="{02D57815-91ED-43cb-92C2-25804820EDAC}">
                        <c15:formulaRef>
                          <c15:sqref>Sheet1!$B$12:$C$12</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0-0008-49A6-9AEF-0016319AA8D9}"/>
                  </c:ext>
                </c:extLst>
              </c15:ser>
            </c15:filteredBarSeries>
            <c15:filteredBarSeries>
              <c15:ser>
                <c:idx val="11"/>
                <c:order val="11"/>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Sheet1!$B$1:$C$1</c15:sqref>
                        </c15:formulaRef>
                      </c:ext>
                    </c:extLst>
                    <c:strCache>
                      <c:ptCount val="2"/>
                      <c:pt idx="0">
                        <c:v>Methylpred.</c:v>
                      </c:pt>
                      <c:pt idx="1">
                        <c:v>Placebo</c:v>
                      </c:pt>
                    </c:strCache>
                  </c:strRef>
                </c:cat>
                <c:val>
                  <c:numRef>
                    <c:extLst xmlns:c15="http://schemas.microsoft.com/office/drawing/2012/chart">
                      <c:ext xmlns:c15="http://schemas.microsoft.com/office/drawing/2012/chart" uri="{02D57815-91ED-43cb-92C2-25804820EDAC}">
                        <c15:formulaRef>
                          <c15:sqref>Sheet1!$B$13:$C$13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11-0008-49A6-9AEF-0016319AA8D9}"/>
                  </c:ext>
                </c:extLst>
              </c15:ser>
            </c15:filteredBarSeries>
          </c:ext>
        </c:extLst>
      </c:barChart>
      <c:catAx>
        <c:axId val="437135520"/>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216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37138472"/>
        <c:crosses val="autoZero"/>
        <c:auto val="1"/>
        <c:lblAlgn val="ctr"/>
        <c:lblOffset val="100"/>
        <c:noMultiLvlLbl val="0"/>
      </c:catAx>
      <c:valAx>
        <c:axId val="43713847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37135520"/>
        <c:crosses val="autoZero"/>
        <c:crossBetween val="between"/>
      </c:valAx>
      <c:spPr>
        <a:noFill/>
        <a:ln>
          <a:noFill/>
        </a:ln>
        <a:effectLst>
          <a:softEdge rad="0"/>
        </a:effectLst>
      </c:spPr>
    </c:plotArea>
    <c:legend>
      <c:legendPos val="b"/>
      <c:layout>
        <c:manualLayout>
          <c:xMode val="edge"/>
          <c:yMode val="edge"/>
          <c:x val="4.9199938439507582E-2"/>
          <c:y val="0.71918491987263866"/>
          <c:w val="0.90742753771153728"/>
          <c:h val="0.261339768535155"/>
        </c:manualLayout>
      </c:layout>
      <c:overlay val="0"/>
      <c:spPr>
        <a:noFill/>
        <a:ln>
          <a:noFill/>
        </a:ln>
        <a:effectLst/>
      </c:spPr>
      <c:txPr>
        <a:bodyPr rot="0" spcFirstLastPara="1" vertOverflow="ellipsis" vert="horz" wrap="square" anchor="t" anchorCtr="0"/>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Sheet5!$B$1</c:f>
              <c:strCache>
                <c:ptCount val="1"/>
                <c:pt idx="0">
                  <c:v>Blood glucose</c:v>
                </c:pt>
              </c:strCache>
            </c:strRef>
          </c:tx>
          <c:spPr>
            <a:solidFill>
              <a:srgbClr val="5B9BD5"/>
            </a:solidFill>
            <a:ln>
              <a:noFill/>
            </a:ln>
            <a:effectLst/>
          </c:spPr>
          <c:invertIfNegative val="0"/>
          <c:dPt>
            <c:idx val="0"/>
            <c:invertIfNegative val="0"/>
            <c:bubble3D val="0"/>
            <c:spPr>
              <a:solidFill>
                <a:srgbClr val="5B9BD5"/>
              </a:solidFill>
              <a:ln>
                <a:noFill/>
              </a:ln>
              <a:effectLst/>
            </c:spPr>
            <c:extLst>
              <c:ext xmlns:c16="http://schemas.microsoft.com/office/drawing/2014/chart" uri="{C3380CC4-5D6E-409C-BE32-E72D297353CC}">
                <c16:uniqueId val="{00000001-3C08-4942-92FA-ED761CCAFBF0}"/>
              </c:ext>
            </c:extLst>
          </c:dPt>
          <c:dPt>
            <c:idx val="1"/>
            <c:invertIfNegative val="0"/>
            <c:bubble3D val="0"/>
            <c:spPr>
              <a:solidFill>
                <a:srgbClr val="ED7D31"/>
              </a:solidFill>
              <a:ln>
                <a:solidFill>
                  <a:schemeClr val="accent4"/>
                </a:solidFill>
              </a:ln>
              <a:effectLst/>
            </c:spPr>
            <c:extLst>
              <c:ext xmlns:c16="http://schemas.microsoft.com/office/drawing/2014/chart" uri="{C3380CC4-5D6E-409C-BE32-E72D297353CC}">
                <c16:uniqueId val="{00000003-3C08-4942-92FA-ED761CCAFBF0}"/>
              </c:ext>
            </c:extLst>
          </c:dPt>
          <c:errBars>
            <c:errBarType val="both"/>
            <c:errValType val="percentage"/>
            <c:noEndCap val="0"/>
            <c:val val="16.5"/>
            <c:spPr>
              <a:noFill/>
              <a:ln w="9525" cap="flat" cmpd="sng" algn="ctr">
                <a:solidFill>
                  <a:schemeClr val="tx1">
                    <a:lumMod val="65000"/>
                    <a:lumOff val="35000"/>
                  </a:schemeClr>
                </a:solidFill>
                <a:round/>
              </a:ln>
              <a:effectLst/>
            </c:spPr>
          </c:errBars>
          <c:cat>
            <c:strRef>
              <c:f>Sheet5!$A$2:$A$3</c:f>
              <c:strCache>
                <c:ptCount val="2"/>
                <c:pt idx="0">
                  <c:v>Methylprednisolone</c:v>
                </c:pt>
                <c:pt idx="1">
                  <c:v>Placebo</c:v>
                </c:pt>
              </c:strCache>
            </c:strRef>
          </c:cat>
          <c:val>
            <c:numRef>
              <c:f>Sheet5!$B$2:$B$3</c:f>
              <c:numCache>
                <c:formatCode>General</c:formatCode>
                <c:ptCount val="2"/>
                <c:pt idx="0">
                  <c:v>227</c:v>
                </c:pt>
                <c:pt idx="1">
                  <c:v>189</c:v>
                </c:pt>
              </c:numCache>
            </c:numRef>
          </c:val>
          <c:extLst>
            <c:ext xmlns:c16="http://schemas.microsoft.com/office/drawing/2014/chart" uri="{C3380CC4-5D6E-409C-BE32-E72D297353CC}">
              <c16:uniqueId val="{00000004-3C08-4942-92FA-ED761CCAFBF0}"/>
            </c:ext>
          </c:extLst>
        </c:ser>
        <c:dLbls>
          <c:showLegendKey val="0"/>
          <c:showVal val="0"/>
          <c:showCatName val="0"/>
          <c:showSerName val="0"/>
          <c:showPercent val="0"/>
          <c:showBubbleSize val="0"/>
        </c:dLbls>
        <c:gapWidth val="68"/>
        <c:overlap val="-27"/>
        <c:axId val="539131312"/>
        <c:axId val="539136888"/>
      </c:barChart>
      <c:catAx>
        <c:axId val="53913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9136888"/>
        <c:crosses val="autoZero"/>
        <c:auto val="1"/>
        <c:lblAlgn val="ctr"/>
        <c:lblOffset val="100"/>
        <c:noMultiLvlLbl val="0"/>
      </c:catAx>
      <c:valAx>
        <c:axId val="539136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39131312"/>
        <c:crosses val="autoZero"/>
        <c:crossBetween val="between"/>
      </c:valAx>
      <c:spPr>
        <a:noFill/>
        <a:ln>
          <a:noFill/>
        </a:ln>
        <a:effectLst/>
      </c:spPr>
    </c:plotArea>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Sheet5!$A$6</c:f>
              <c:strCache>
                <c:ptCount val="1"/>
                <c:pt idx="0">
                  <c:v>Methylprednisolone</c:v>
                </c:pt>
              </c:strCache>
            </c:strRef>
          </c:tx>
          <c:spPr>
            <a:solidFill>
              <a:srgbClr val="5B9BD5"/>
            </a:solidFill>
            <a:ln>
              <a:noFill/>
            </a:ln>
            <a:effectLst/>
          </c:spPr>
          <c:invertIfNegative val="0"/>
          <c:cat>
            <c:strRef>
              <c:f>Sheet5!$B$5</c:f>
              <c:strCache>
                <c:ptCount val="1"/>
                <c:pt idx="0">
                  <c:v>Insulin</c:v>
                </c:pt>
              </c:strCache>
            </c:strRef>
          </c:cat>
          <c:val>
            <c:numRef>
              <c:f>Sheet5!$B$6</c:f>
              <c:numCache>
                <c:formatCode>0%</c:formatCode>
                <c:ptCount val="1"/>
                <c:pt idx="0">
                  <c:v>0.19</c:v>
                </c:pt>
              </c:numCache>
            </c:numRef>
          </c:val>
          <c:extLst>
            <c:ext xmlns:c16="http://schemas.microsoft.com/office/drawing/2014/chart" uri="{C3380CC4-5D6E-409C-BE32-E72D297353CC}">
              <c16:uniqueId val="{00000000-2813-45BB-917C-83A6204C98B1}"/>
            </c:ext>
          </c:extLst>
        </c:ser>
        <c:ser>
          <c:idx val="1"/>
          <c:order val="1"/>
          <c:tx>
            <c:strRef>
              <c:f>Sheet5!$A$7</c:f>
              <c:strCache>
                <c:ptCount val="1"/>
                <c:pt idx="0">
                  <c:v>Placebo</c:v>
                </c:pt>
              </c:strCache>
            </c:strRef>
          </c:tx>
          <c:spPr>
            <a:solidFill>
              <a:srgbClr val="ED7D31"/>
            </a:solidFill>
            <a:ln>
              <a:noFill/>
            </a:ln>
            <a:effectLst/>
          </c:spPr>
          <c:invertIfNegative val="0"/>
          <c:cat>
            <c:strRef>
              <c:f>Sheet5!$B$5</c:f>
              <c:strCache>
                <c:ptCount val="1"/>
                <c:pt idx="0">
                  <c:v>Insulin</c:v>
                </c:pt>
              </c:strCache>
            </c:strRef>
          </c:cat>
          <c:val>
            <c:numRef>
              <c:f>Sheet5!$B$7</c:f>
              <c:numCache>
                <c:formatCode>0.00%</c:formatCode>
                <c:ptCount val="1"/>
                <c:pt idx="0">
                  <c:v>6.7000000000000004E-2</c:v>
                </c:pt>
              </c:numCache>
            </c:numRef>
          </c:val>
          <c:extLst>
            <c:ext xmlns:c16="http://schemas.microsoft.com/office/drawing/2014/chart" uri="{C3380CC4-5D6E-409C-BE32-E72D297353CC}">
              <c16:uniqueId val="{00000001-2813-45BB-917C-83A6204C98B1}"/>
            </c:ext>
          </c:extLst>
        </c:ser>
        <c:dLbls>
          <c:showLegendKey val="0"/>
          <c:showVal val="0"/>
          <c:showCatName val="0"/>
          <c:showSerName val="0"/>
          <c:showPercent val="0"/>
          <c:showBubbleSize val="0"/>
        </c:dLbls>
        <c:gapWidth val="68"/>
        <c:overlap val="-27"/>
        <c:axId val="552901112"/>
        <c:axId val="552899144"/>
      </c:barChart>
      <c:catAx>
        <c:axId val="552901112"/>
        <c:scaling>
          <c:orientation val="minMax"/>
        </c:scaling>
        <c:delete val="1"/>
        <c:axPos val="b"/>
        <c:numFmt formatCode="General" sourceLinked="1"/>
        <c:majorTickMark val="none"/>
        <c:minorTickMark val="none"/>
        <c:tickLblPos val="nextTo"/>
        <c:crossAx val="552899144"/>
        <c:crossesAt val="0"/>
        <c:auto val="1"/>
        <c:lblAlgn val="ctr"/>
        <c:lblOffset val="100"/>
        <c:noMultiLvlLbl val="0"/>
      </c:catAx>
      <c:valAx>
        <c:axId val="552899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52901112"/>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Sheet5!$A$11</c:f>
              <c:strCache>
                <c:ptCount val="1"/>
                <c:pt idx="0">
                  <c:v>Methylprednisolone</c:v>
                </c:pt>
              </c:strCache>
            </c:strRef>
          </c:tx>
          <c:spPr>
            <a:solidFill>
              <a:srgbClr val="5B9BD5"/>
            </a:solidFill>
            <a:ln>
              <a:noFill/>
            </a:ln>
            <a:effectLst/>
          </c:spPr>
          <c:invertIfNegative val="0"/>
          <c:cat>
            <c:strRef>
              <c:f>Sheet5!$B$10</c:f>
              <c:strCache>
                <c:ptCount val="1"/>
                <c:pt idx="0">
                  <c:v>Hydrocortisone</c:v>
                </c:pt>
              </c:strCache>
            </c:strRef>
          </c:cat>
          <c:val>
            <c:numRef>
              <c:f>Sheet5!$B$11</c:f>
              <c:numCache>
                <c:formatCode>0%</c:formatCode>
                <c:ptCount val="1"/>
                <c:pt idx="0">
                  <c:v>0.2</c:v>
                </c:pt>
              </c:numCache>
            </c:numRef>
          </c:val>
          <c:extLst>
            <c:ext xmlns:c16="http://schemas.microsoft.com/office/drawing/2014/chart" uri="{C3380CC4-5D6E-409C-BE32-E72D297353CC}">
              <c16:uniqueId val="{00000000-625B-407D-87A8-0D89CECC399A}"/>
            </c:ext>
          </c:extLst>
        </c:ser>
        <c:ser>
          <c:idx val="1"/>
          <c:order val="1"/>
          <c:tx>
            <c:strRef>
              <c:f>Sheet5!$A$12</c:f>
              <c:strCache>
                <c:ptCount val="1"/>
                <c:pt idx="0">
                  <c:v>Placebo</c:v>
                </c:pt>
              </c:strCache>
            </c:strRef>
          </c:tx>
          <c:spPr>
            <a:solidFill>
              <a:srgbClr val="ED7D31"/>
            </a:solidFill>
            <a:ln>
              <a:noFill/>
            </a:ln>
            <a:effectLst/>
          </c:spPr>
          <c:invertIfNegative val="0"/>
          <c:cat>
            <c:strRef>
              <c:f>Sheet5!$B$10</c:f>
              <c:strCache>
                <c:ptCount val="1"/>
                <c:pt idx="0">
                  <c:v>Hydrocortisone</c:v>
                </c:pt>
              </c:strCache>
            </c:strRef>
          </c:cat>
          <c:val>
            <c:numRef>
              <c:f>Sheet5!$B$12</c:f>
              <c:numCache>
                <c:formatCode>0.00%</c:formatCode>
                <c:ptCount val="1"/>
                <c:pt idx="0">
                  <c:v>0.28999999999999998</c:v>
                </c:pt>
              </c:numCache>
            </c:numRef>
          </c:val>
          <c:extLst>
            <c:ext xmlns:c16="http://schemas.microsoft.com/office/drawing/2014/chart" uri="{C3380CC4-5D6E-409C-BE32-E72D297353CC}">
              <c16:uniqueId val="{00000001-625B-407D-87A8-0D89CECC399A}"/>
            </c:ext>
          </c:extLst>
        </c:ser>
        <c:dLbls>
          <c:showLegendKey val="0"/>
          <c:showVal val="0"/>
          <c:showCatName val="0"/>
          <c:showSerName val="0"/>
          <c:showPercent val="0"/>
          <c:showBubbleSize val="0"/>
        </c:dLbls>
        <c:gapWidth val="68"/>
        <c:overlap val="-27"/>
        <c:axId val="469331968"/>
        <c:axId val="469338856"/>
      </c:barChart>
      <c:catAx>
        <c:axId val="469331968"/>
        <c:scaling>
          <c:orientation val="minMax"/>
        </c:scaling>
        <c:delete val="1"/>
        <c:axPos val="b"/>
        <c:numFmt formatCode="General" sourceLinked="1"/>
        <c:majorTickMark val="none"/>
        <c:minorTickMark val="none"/>
        <c:tickLblPos val="nextTo"/>
        <c:crossAx val="469338856"/>
        <c:crosses val="autoZero"/>
        <c:auto val="1"/>
        <c:lblAlgn val="ctr"/>
        <c:lblOffset val="100"/>
        <c:noMultiLvlLbl val="0"/>
      </c:catAx>
      <c:valAx>
        <c:axId val="469338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6933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798BFB93-0E27-4F5A-B7DE-9403105350C6}" type="slidenum">
              <a:rPr lang="en-US" smtClean="0"/>
              <a:t>‹#›</a:t>
            </a:fld>
            <a:endParaRPr lang="en-US" dirty="0"/>
          </a:p>
        </p:txBody>
      </p:sp>
    </p:spTree>
    <p:extLst>
      <p:ext uri="{BB962C8B-B14F-4D97-AF65-F5344CB8AC3E}">
        <p14:creationId xmlns:p14="http://schemas.microsoft.com/office/powerpoint/2010/main" val="852683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1E9E11E2-0CE5-47E6-BB4A-D82EEF769FA8}" type="slidenum">
              <a:rPr lang="en-US" smtClean="0"/>
              <a:t>‹#›</a:t>
            </a:fld>
            <a:endParaRPr lang="en-US" dirty="0"/>
          </a:p>
        </p:txBody>
      </p:sp>
    </p:spTree>
    <p:extLst>
      <p:ext uri="{BB962C8B-B14F-4D97-AF65-F5344CB8AC3E}">
        <p14:creationId xmlns:p14="http://schemas.microsoft.com/office/powerpoint/2010/main" val="256223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E11E2-0CE5-47E6-BB4A-D82EEF769FA8}" type="slidenum">
              <a:rPr lang="en-US" smtClean="0"/>
              <a:t>3</a:t>
            </a:fld>
            <a:endParaRPr lang="en-US" dirty="0"/>
          </a:p>
        </p:txBody>
      </p:sp>
    </p:spTree>
    <p:extLst>
      <p:ext uri="{BB962C8B-B14F-4D97-AF65-F5344CB8AC3E}">
        <p14:creationId xmlns:p14="http://schemas.microsoft.com/office/powerpoint/2010/main" val="152167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a:t>
            </a:r>
            <a:r>
              <a:rPr lang="en-US" baseline="0" dirty="0"/>
              <a:t> on how we </a:t>
            </a:r>
            <a:r>
              <a:rPr lang="en-US" baseline="0"/>
              <a:t>chose these</a:t>
            </a:r>
            <a:endParaRPr lang="en-US"/>
          </a:p>
        </p:txBody>
      </p:sp>
      <p:sp>
        <p:nvSpPr>
          <p:cNvPr id="4" name="Slide Number Placeholder 3"/>
          <p:cNvSpPr>
            <a:spLocks noGrp="1"/>
          </p:cNvSpPr>
          <p:nvPr>
            <p:ph type="sldNum" sz="quarter" idx="10"/>
          </p:nvPr>
        </p:nvSpPr>
        <p:spPr/>
        <p:txBody>
          <a:bodyPr/>
          <a:lstStyle/>
          <a:p>
            <a:fld id="{1E9E11E2-0CE5-47E6-BB4A-D82EEF769FA8}" type="slidenum">
              <a:rPr lang="en-US" smtClean="0"/>
              <a:t>6</a:t>
            </a:fld>
            <a:endParaRPr lang="en-US" dirty="0"/>
          </a:p>
        </p:txBody>
      </p:sp>
    </p:spTree>
    <p:extLst>
      <p:ext uri="{BB962C8B-B14F-4D97-AF65-F5344CB8AC3E}">
        <p14:creationId xmlns:p14="http://schemas.microsoft.com/office/powerpoint/2010/main" val="406499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small numbers</a:t>
            </a:r>
          </a:p>
        </p:txBody>
      </p:sp>
      <p:sp>
        <p:nvSpPr>
          <p:cNvPr id="4" name="Slide Number Placeholder 3"/>
          <p:cNvSpPr>
            <a:spLocks noGrp="1"/>
          </p:cNvSpPr>
          <p:nvPr>
            <p:ph type="sldNum" sz="quarter" idx="10"/>
          </p:nvPr>
        </p:nvSpPr>
        <p:spPr/>
        <p:txBody>
          <a:bodyPr/>
          <a:lstStyle/>
          <a:p>
            <a:fld id="{1E9E11E2-0CE5-47E6-BB4A-D82EEF769FA8}" type="slidenum">
              <a:rPr lang="en-US" smtClean="0"/>
              <a:t>14</a:t>
            </a:fld>
            <a:endParaRPr lang="en-US" dirty="0"/>
          </a:p>
        </p:txBody>
      </p:sp>
    </p:spTree>
    <p:extLst>
      <p:ext uri="{BB962C8B-B14F-4D97-AF65-F5344CB8AC3E}">
        <p14:creationId xmlns:p14="http://schemas.microsoft.com/office/powerpoint/2010/main" val="2474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small numbers</a:t>
            </a:r>
          </a:p>
        </p:txBody>
      </p:sp>
      <p:sp>
        <p:nvSpPr>
          <p:cNvPr id="4" name="Slide Number Placeholder 3"/>
          <p:cNvSpPr>
            <a:spLocks noGrp="1"/>
          </p:cNvSpPr>
          <p:nvPr>
            <p:ph type="sldNum" sz="quarter" idx="10"/>
          </p:nvPr>
        </p:nvSpPr>
        <p:spPr/>
        <p:txBody>
          <a:bodyPr/>
          <a:lstStyle/>
          <a:p>
            <a:fld id="{1E9E11E2-0CE5-47E6-BB4A-D82EEF769FA8}" type="slidenum">
              <a:rPr lang="en-US" smtClean="0"/>
              <a:t>16</a:t>
            </a:fld>
            <a:endParaRPr lang="en-US" dirty="0"/>
          </a:p>
        </p:txBody>
      </p:sp>
    </p:spTree>
    <p:extLst>
      <p:ext uri="{BB962C8B-B14F-4D97-AF65-F5344CB8AC3E}">
        <p14:creationId xmlns:p14="http://schemas.microsoft.com/office/powerpoint/2010/main" val="2717210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113792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3783"/>
            <a:ext cx="11381048" cy="6854217"/>
          </a:xfrm>
          <a:prstGeom prst="rect">
            <a:avLst/>
          </a:prstGeom>
        </p:spPr>
      </p:pic>
      <p:sp>
        <p:nvSpPr>
          <p:cNvPr id="9" name="object 4"/>
          <p:cNvSpPr/>
          <p:nvPr/>
        </p:nvSpPr>
        <p:spPr>
          <a:xfrm>
            <a:off x="771410" y="704731"/>
            <a:ext cx="11039592"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10" name="object 47"/>
          <p:cNvSpPr/>
          <p:nvPr/>
        </p:nvSpPr>
        <p:spPr>
          <a:xfrm>
            <a:off x="11426709" y="5377125"/>
            <a:ext cx="384292" cy="388449"/>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800">
              <a:latin typeface="Arial"/>
            </a:endParaRPr>
          </a:p>
        </p:txBody>
      </p:sp>
      <p:sp>
        <p:nvSpPr>
          <p:cNvPr id="2" name="Title 1"/>
          <p:cNvSpPr>
            <a:spLocks noGrp="1"/>
          </p:cNvSpPr>
          <p:nvPr>
            <p:ph type="ctrTitle"/>
          </p:nvPr>
        </p:nvSpPr>
        <p:spPr>
          <a:xfrm>
            <a:off x="1219200" y="1066800"/>
            <a:ext cx="8860103" cy="2187326"/>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254128"/>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1499704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216650"/>
          </a:xfrm>
        </p:spPr>
        <p:txBody>
          <a:bodyPr anchor="ctr" anchorCtr="1"/>
          <a:lstStyle>
            <a:lvl1pPr marL="0" indent="0">
              <a:buNone/>
              <a:defRPr/>
            </a:lvl1pPr>
          </a:lstStyle>
          <a:p>
            <a:r>
              <a:rPr lang="en-US"/>
              <a:t>Click icon to add picture</a:t>
            </a:r>
            <a:endParaRPr lang="en-US" dirty="0"/>
          </a:p>
        </p:txBody>
      </p:sp>
      <p:sp>
        <p:nvSpPr>
          <p:cNvPr id="10" name="Rectangle 9"/>
          <p:cNvSpPr/>
          <p:nvPr userDrawn="1"/>
        </p:nvSpPr>
        <p:spPr>
          <a:xfrm>
            <a:off x="1" y="6213476"/>
            <a:ext cx="12192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12185904" cy="640080"/>
          </a:xfrm>
          <a:prstGeom prst="rect">
            <a:avLst/>
          </a:prstGeom>
        </p:spPr>
      </p:pic>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6923" y="6400800"/>
            <a:ext cx="2497975" cy="282633"/>
          </a:xfrm>
          <a:prstGeom prst="rect">
            <a:avLst/>
          </a:prstGeom>
        </p:spPr>
      </p:pic>
    </p:spTree>
    <p:extLst>
      <p:ext uri="{BB962C8B-B14F-4D97-AF65-F5344CB8AC3E}">
        <p14:creationId xmlns:p14="http://schemas.microsoft.com/office/powerpoint/2010/main" val="2003728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1320800" y="1388443"/>
            <a:ext cx="9550400" cy="2751522"/>
          </a:xfrm>
          <a:prstGeom prst="rect">
            <a:avLst/>
          </a:prstGeom>
          <a:noFill/>
        </p:spPr>
        <p:txBody>
          <a:bodyPr wrap="square" rtlCol="0">
            <a:spAutoFit/>
          </a:bodyPr>
          <a:lstStyle/>
          <a:p>
            <a:pPr algn="ctr">
              <a:lnSpc>
                <a:spcPct val="90000"/>
              </a:lnSpc>
            </a:pPr>
            <a:r>
              <a:rPr lang="en-US" sz="9600" b="1" dirty="0"/>
              <a:t>Title </a:t>
            </a:r>
            <a:br>
              <a:rPr lang="en-US" sz="9600" b="1" dirty="0"/>
            </a:br>
            <a:r>
              <a:rPr lang="en-US" sz="9600" b="1" dirty="0"/>
              <a:t>Only </a:t>
            </a:r>
            <a:r>
              <a:rPr lang="en-US" sz="9600" b="1" baseline="0" dirty="0"/>
              <a:t> </a:t>
            </a:r>
            <a:r>
              <a:rPr lang="en-US" sz="9600" b="1" dirty="0"/>
              <a:t>Masters</a:t>
            </a:r>
          </a:p>
        </p:txBody>
      </p:sp>
    </p:spTree>
    <p:extLst>
      <p:ext uri="{BB962C8B-B14F-4D97-AF65-F5344CB8AC3E}">
        <p14:creationId xmlns:p14="http://schemas.microsoft.com/office/powerpoint/2010/main" val="1946171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82400" cy="762000"/>
          </a:xfrm>
        </p:spPr>
        <p:txBody>
          <a:bodyPr/>
          <a:lstStyle/>
          <a:p>
            <a:r>
              <a:rPr lang="en-US"/>
              <a:t>Click to edit Master title style</a:t>
            </a:r>
          </a:p>
        </p:txBody>
      </p:sp>
    </p:spTree>
    <p:extLst>
      <p:ext uri="{BB962C8B-B14F-4D97-AF65-F5344CB8AC3E}">
        <p14:creationId xmlns:p14="http://schemas.microsoft.com/office/powerpoint/2010/main" val="1048108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303276" y="304800"/>
            <a:ext cx="11585448" cy="762000"/>
          </a:xfrm>
        </p:spPr>
        <p:txBody>
          <a:bodyPr/>
          <a:lstStyle/>
          <a:p>
            <a:r>
              <a:rPr lang="en-US"/>
              <a:t>Click to edit Master title style</a:t>
            </a:r>
          </a:p>
        </p:txBody>
      </p:sp>
      <p:sp>
        <p:nvSpPr>
          <p:cNvPr id="6" name="Rectangle 5"/>
          <p:cNvSpPr/>
          <p:nvPr userDrawn="1"/>
        </p:nvSpPr>
        <p:spPr>
          <a:xfrm>
            <a:off x="1" y="6213476"/>
            <a:ext cx="12192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12185904" cy="640080"/>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6923" y="6400800"/>
            <a:ext cx="2497975" cy="282633"/>
          </a:xfrm>
          <a:prstGeom prst="rect">
            <a:avLst/>
          </a:prstGeom>
        </p:spPr>
      </p:pic>
    </p:spTree>
    <p:extLst>
      <p:ext uri="{BB962C8B-B14F-4D97-AF65-F5344CB8AC3E}">
        <p14:creationId xmlns:p14="http://schemas.microsoft.com/office/powerpoint/2010/main" val="1906333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303276" y="304800"/>
            <a:ext cx="11585448" cy="762000"/>
          </a:xfrm>
        </p:spPr>
        <p:txBody>
          <a:bodyPr/>
          <a:lstStyle/>
          <a:p>
            <a:r>
              <a:rPr lang="en-US"/>
              <a:t>Click to edit Master title style</a:t>
            </a:r>
          </a:p>
        </p:txBody>
      </p:sp>
      <p:cxnSp>
        <p:nvCxnSpPr>
          <p:cNvPr id="5" name="Straight Connector 4"/>
          <p:cNvCxnSpPr/>
          <p:nvPr userDrawn="1"/>
        </p:nvCxnSpPr>
        <p:spPr>
          <a:xfrm>
            <a:off x="303276" y="1143000"/>
            <a:ext cx="1188872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859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 Nothing Els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11582400" cy="762000"/>
          </a:xfrm>
        </p:spPr>
        <p:txBody>
          <a:bodyPr anchor="b" anchorCtr="0"/>
          <a:lstStyle/>
          <a:p>
            <a:r>
              <a:rPr lang="en-US"/>
              <a:t>Click to edit Master title style</a:t>
            </a:r>
          </a:p>
        </p:txBody>
      </p:sp>
    </p:spTree>
    <p:extLst>
      <p:ext uri="{BB962C8B-B14F-4D97-AF65-F5344CB8AC3E}">
        <p14:creationId xmlns:p14="http://schemas.microsoft.com/office/powerpoint/2010/main" val="1446857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1320800" y="1388442"/>
            <a:ext cx="9550400" cy="1421928"/>
          </a:xfrm>
          <a:prstGeom prst="rect">
            <a:avLst/>
          </a:prstGeom>
          <a:noFill/>
        </p:spPr>
        <p:txBody>
          <a:bodyPr wrap="square" rtlCol="0">
            <a:spAutoFit/>
          </a:bodyPr>
          <a:lstStyle/>
          <a:p>
            <a:pPr algn="ctr">
              <a:lnSpc>
                <a:spcPct val="90000"/>
              </a:lnSpc>
            </a:pPr>
            <a:r>
              <a:rPr lang="en-US" sz="9600" b="1" dirty="0"/>
              <a:t>Blank Masters</a:t>
            </a:r>
          </a:p>
        </p:txBody>
      </p:sp>
    </p:spTree>
    <p:extLst>
      <p:ext uri="{BB962C8B-B14F-4D97-AF65-F5344CB8AC3E}">
        <p14:creationId xmlns:p14="http://schemas.microsoft.com/office/powerpoint/2010/main" val="123623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5" name="Rectangle 4"/>
          <p:cNvSpPr/>
          <p:nvPr userDrawn="1"/>
        </p:nvSpPr>
        <p:spPr>
          <a:xfrm>
            <a:off x="1" y="6213476"/>
            <a:ext cx="12192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12185904" cy="640080"/>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6923" y="6400800"/>
            <a:ext cx="2497975" cy="282633"/>
          </a:xfrm>
          <a:prstGeom prst="rect">
            <a:avLst/>
          </a:prstGeom>
        </p:spPr>
      </p:pic>
    </p:spTree>
    <p:extLst>
      <p:ext uri="{BB962C8B-B14F-4D97-AF65-F5344CB8AC3E}">
        <p14:creationId xmlns:p14="http://schemas.microsoft.com/office/powerpoint/2010/main" val="2083027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378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1320800" y="2053239"/>
            <a:ext cx="9550400" cy="1421928"/>
          </a:xfrm>
          <a:prstGeom prst="rect">
            <a:avLst/>
          </a:prstGeom>
          <a:noFill/>
        </p:spPr>
        <p:txBody>
          <a:bodyPr wrap="square" rtlCol="0">
            <a:spAutoFit/>
          </a:bodyPr>
          <a:lstStyle/>
          <a:p>
            <a:pPr algn="ctr">
              <a:lnSpc>
                <a:spcPct val="90000"/>
              </a:lnSpc>
            </a:pPr>
            <a:r>
              <a:rPr lang="en-US" sz="9600" b="1" dirty="0"/>
              <a:t>Section</a:t>
            </a:r>
            <a:r>
              <a:rPr lang="en-US" sz="9600" b="1" baseline="0" dirty="0"/>
              <a:t> Masters</a:t>
            </a:r>
            <a:endParaRPr lang="en-US" sz="9600" b="1" dirty="0"/>
          </a:p>
        </p:txBody>
      </p:sp>
    </p:spTree>
    <p:extLst>
      <p:ext uri="{BB962C8B-B14F-4D97-AF65-F5344CB8AC3E}">
        <p14:creationId xmlns:p14="http://schemas.microsoft.com/office/powerpoint/2010/main" val="1456478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115824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447801"/>
            <a:ext cx="11582400" cy="460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9809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13792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783"/>
            <a:ext cx="11381048" cy="6854217"/>
          </a:xfrm>
          <a:prstGeom prst="rect">
            <a:avLst/>
          </a:prstGeom>
        </p:spPr>
      </p:pic>
      <p:sp>
        <p:nvSpPr>
          <p:cNvPr id="20" name="object 4"/>
          <p:cNvSpPr/>
          <p:nvPr userDrawn="1"/>
        </p:nvSpPr>
        <p:spPr>
          <a:xfrm>
            <a:off x="771409" y="704731"/>
            <a:ext cx="11039347"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21" name="object 47"/>
          <p:cNvSpPr/>
          <p:nvPr userDrawn="1"/>
        </p:nvSpPr>
        <p:spPr>
          <a:xfrm>
            <a:off x="11426708" y="5379326"/>
            <a:ext cx="384048" cy="384048"/>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800">
              <a:latin typeface="Arial"/>
            </a:endParaRPr>
          </a:p>
        </p:txBody>
      </p:sp>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2014414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1379200" cy="6858000"/>
          </a:xfrm>
          <a:prstGeom prst="rect">
            <a:avLst/>
          </a:prstGeom>
          <a:solidFill>
            <a:srgbClr val="CB33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35"/>
            <a:ext cx="11382895" cy="6855330"/>
          </a:xfrm>
          <a:prstGeom prst="rect">
            <a:avLst/>
          </a:prstGeom>
        </p:spPr>
      </p:pic>
      <p:sp>
        <p:nvSpPr>
          <p:cNvPr id="20" name="object 4"/>
          <p:cNvSpPr/>
          <p:nvPr userDrawn="1"/>
        </p:nvSpPr>
        <p:spPr>
          <a:xfrm>
            <a:off x="771409" y="704731"/>
            <a:ext cx="11039347"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CB3328">
              <a:alpha val="85000"/>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21" name="object 47"/>
          <p:cNvSpPr/>
          <p:nvPr userDrawn="1"/>
        </p:nvSpPr>
        <p:spPr>
          <a:xfrm>
            <a:off x="11426708" y="5378450"/>
            <a:ext cx="384048" cy="384048"/>
          </a:xfrm>
          <a:custGeom>
            <a:avLst/>
            <a:gdLst/>
            <a:ahLst/>
            <a:cxnLst/>
            <a:rect l="l" t="t" r="r" b="b"/>
            <a:pathLst>
              <a:path w="443865" h="443865">
                <a:moveTo>
                  <a:pt x="443776" y="0"/>
                </a:moveTo>
                <a:lnTo>
                  <a:pt x="0" y="0"/>
                </a:lnTo>
                <a:lnTo>
                  <a:pt x="0" y="443776"/>
                </a:lnTo>
                <a:lnTo>
                  <a:pt x="443776" y="0"/>
                </a:lnTo>
                <a:close/>
              </a:path>
            </a:pathLst>
          </a:custGeom>
          <a:solidFill>
            <a:srgbClr val="CB3328">
              <a:alpha val="85000"/>
            </a:srgbClr>
          </a:solidFill>
        </p:spPr>
        <p:txBody>
          <a:bodyPr wrap="square" lIns="0" tIns="0" rIns="0" bIns="0" rtlCol="0"/>
          <a:lstStyle/>
          <a:p>
            <a:endParaRPr sz="1800">
              <a:latin typeface="Arial"/>
            </a:endParaRPr>
          </a:p>
        </p:txBody>
      </p:sp>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178505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1379200" cy="6858000"/>
          </a:xfrm>
          <a:prstGeom prst="rect">
            <a:avLst/>
          </a:prstGeom>
          <a:solidFill>
            <a:srgbClr val="ED752A">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4" y="1335"/>
            <a:ext cx="11382895" cy="6855330"/>
          </a:xfrm>
          <a:prstGeom prst="rect">
            <a:avLst/>
          </a:prstGeom>
        </p:spPr>
      </p:pic>
      <p:sp>
        <p:nvSpPr>
          <p:cNvPr id="20" name="object 4"/>
          <p:cNvSpPr/>
          <p:nvPr userDrawn="1"/>
        </p:nvSpPr>
        <p:spPr>
          <a:xfrm>
            <a:off x="771409" y="704731"/>
            <a:ext cx="11039347"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ED752A">
              <a:alpha val="84706"/>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21" name="object 47"/>
          <p:cNvSpPr/>
          <p:nvPr userDrawn="1"/>
        </p:nvSpPr>
        <p:spPr>
          <a:xfrm>
            <a:off x="11426708" y="5378450"/>
            <a:ext cx="384048" cy="384048"/>
          </a:xfrm>
          <a:custGeom>
            <a:avLst/>
            <a:gdLst/>
            <a:ahLst/>
            <a:cxnLst/>
            <a:rect l="l" t="t" r="r" b="b"/>
            <a:pathLst>
              <a:path w="443865" h="443865">
                <a:moveTo>
                  <a:pt x="443776" y="0"/>
                </a:moveTo>
                <a:lnTo>
                  <a:pt x="0" y="0"/>
                </a:lnTo>
                <a:lnTo>
                  <a:pt x="0" y="443776"/>
                </a:lnTo>
                <a:lnTo>
                  <a:pt x="443776" y="0"/>
                </a:lnTo>
                <a:close/>
              </a:path>
            </a:pathLst>
          </a:custGeom>
          <a:solidFill>
            <a:srgbClr val="ED752A">
              <a:alpha val="85000"/>
            </a:srgbClr>
          </a:solidFill>
        </p:spPr>
        <p:txBody>
          <a:bodyPr wrap="square" lIns="0" tIns="0" rIns="0" bIns="0" rtlCol="0"/>
          <a:lstStyle/>
          <a:p>
            <a:endParaRPr sz="1800">
              <a:latin typeface="Arial"/>
            </a:endParaRPr>
          </a:p>
        </p:txBody>
      </p:sp>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1151444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1379200" cy="6858000"/>
          </a:xfrm>
          <a:prstGeom prst="rect">
            <a:avLst/>
          </a:prstGeom>
          <a:solidFill>
            <a:srgbClr val="A4BB32">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 y="1335"/>
            <a:ext cx="11382895" cy="6855330"/>
          </a:xfrm>
          <a:prstGeom prst="rect">
            <a:avLst/>
          </a:prstGeom>
        </p:spPr>
      </p:pic>
      <p:sp>
        <p:nvSpPr>
          <p:cNvPr id="20" name="object 4"/>
          <p:cNvSpPr/>
          <p:nvPr userDrawn="1"/>
        </p:nvSpPr>
        <p:spPr>
          <a:xfrm>
            <a:off x="771409" y="704731"/>
            <a:ext cx="11039347"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A4BB32">
              <a:alpha val="85000"/>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21" name="object 47"/>
          <p:cNvSpPr/>
          <p:nvPr userDrawn="1"/>
        </p:nvSpPr>
        <p:spPr>
          <a:xfrm>
            <a:off x="11426708" y="5378450"/>
            <a:ext cx="384048" cy="384048"/>
          </a:xfrm>
          <a:custGeom>
            <a:avLst/>
            <a:gdLst/>
            <a:ahLst/>
            <a:cxnLst/>
            <a:rect l="l" t="t" r="r" b="b"/>
            <a:pathLst>
              <a:path w="443865" h="443865">
                <a:moveTo>
                  <a:pt x="443776" y="0"/>
                </a:moveTo>
                <a:lnTo>
                  <a:pt x="0" y="0"/>
                </a:lnTo>
                <a:lnTo>
                  <a:pt x="0" y="443776"/>
                </a:lnTo>
                <a:lnTo>
                  <a:pt x="443776" y="0"/>
                </a:lnTo>
                <a:close/>
              </a:path>
            </a:pathLst>
          </a:custGeom>
          <a:solidFill>
            <a:srgbClr val="A4BB32">
              <a:alpha val="85000"/>
            </a:srgbClr>
          </a:solidFill>
        </p:spPr>
        <p:txBody>
          <a:bodyPr wrap="square" lIns="0" tIns="0" rIns="0" bIns="0" rtlCol="0"/>
          <a:lstStyle/>
          <a:p>
            <a:endParaRPr sz="1800">
              <a:latin typeface="Arial"/>
            </a:endParaRPr>
          </a:p>
        </p:txBody>
      </p:sp>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1686001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 SkyBlu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1379200" cy="6858000"/>
          </a:xfrm>
          <a:prstGeom prst="rect">
            <a:avLst/>
          </a:prstGeom>
          <a:solidFill>
            <a:srgbClr val="1089B1">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4" y="1335"/>
            <a:ext cx="11382895" cy="6855330"/>
          </a:xfrm>
          <a:prstGeom prst="rect">
            <a:avLst/>
          </a:prstGeom>
        </p:spPr>
      </p:pic>
      <p:sp>
        <p:nvSpPr>
          <p:cNvPr id="20" name="object 4"/>
          <p:cNvSpPr/>
          <p:nvPr userDrawn="1"/>
        </p:nvSpPr>
        <p:spPr>
          <a:xfrm>
            <a:off x="771409" y="704731"/>
            <a:ext cx="11039347"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1089B1">
              <a:alpha val="84706"/>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21" name="object 47"/>
          <p:cNvSpPr/>
          <p:nvPr userDrawn="1"/>
        </p:nvSpPr>
        <p:spPr>
          <a:xfrm>
            <a:off x="11426708" y="5380101"/>
            <a:ext cx="384048" cy="384048"/>
          </a:xfrm>
          <a:custGeom>
            <a:avLst/>
            <a:gdLst/>
            <a:ahLst/>
            <a:cxnLst/>
            <a:rect l="l" t="t" r="r" b="b"/>
            <a:pathLst>
              <a:path w="443865" h="443865">
                <a:moveTo>
                  <a:pt x="443776" y="0"/>
                </a:moveTo>
                <a:lnTo>
                  <a:pt x="0" y="0"/>
                </a:lnTo>
                <a:lnTo>
                  <a:pt x="0" y="443776"/>
                </a:lnTo>
                <a:lnTo>
                  <a:pt x="443776" y="0"/>
                </a:lnTo>
                <a:close/>
              </a:path>
            </a:pathLst>
          </a:custGeom>
          <a:solidFill>
            <a:srgbClr val="1089B1">
              <a:alpha val="85000"/>
            </a:srgbClr>
          </a:solidFill>
        </p:spPr>
        <p:txBody>
          <a:bodyPr wrap="square" lIns="0" tIns="0" rIns="0" bIns="0" rtlCol="0"/>
          <a:lstStyle/>
          <a:p>
            <a:endParaRPr sz="1800">
              <a:latin typeface="Arial"/>
            </a:endParaRPr>
          </a:p>
        </p:txBody>
      </p:sp>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1937371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Purpl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113792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4" y="1335"/>
            <a:ext cx="11382895" cy="6855330"/>
          </a:xfrm>
          <a:prstGeom prst="rect">
            <a:avLst/>
          </a:prstGeom>
        </p:spPr>
      </p:pic>
      <p:sp>
        <p:nvSpPr>
          <p:cNvPr id="20" name="object 4"/>
          <p:cNvSpPr/>
          <p:nvPr userDrawn="1"/>
        </p:nvSpPr>
        <p:spPr>
          <a:xfrm>
            <a:off x="771409" y="704731"/>
            <a:ext cx="11039347"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511A69">
              <a:alpha val="85000"/>
            </a:srgb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a:solidFill>
                <a:srgbClr val="FFFFFF"/>
              </a:solidFill>
              <a:latin typeface="Arial"/>
            </a:endParaRPr>
          </a:p>
        </p:txBody>
      </p:sp>
      <p:sp>
        <p:nvSpPr>
          <p:cNvPr id="21" name="object 47"/>
          <p:cNvSpPr/>
          <p:nvPr userDrawn="1"/>
        </p:nvSpPr>
        <p:spPr>
          <a:xfrm>
            <a:off x="11426708" y="5377949"/>
            <a:ext cx="384048" cy="384048"/>
          </a:xfrm>
          <a:custGeom>
            <a:avLst/>
            <a:gdLst/>
            <a:ahLst/>
            <a:cxnLst/>
            <a:rect l="l" t="t" r="r" b="b"/>
            <a:pathLst>
              <a:path w="443865" h="443865">
                <a:moveTo>
                  <a:pt x="443776" y="0"/>
                </a:moveTo>
                <a:lnTo>
                  <a:pt x="0" y="0"/>
                </a:lnTo>
                <a:lnTo>
                  <a:pt x="0" y="443776"/>
                </a:lnTo>
                <a:lnTo>
                  <a:pt x="443776" y="0"/>
                </a:lnTo>
                <a:close/>
              </a:path>
            </a:pathLst>
          </a:custGeom>
          <a:solidFill>
            <a:srgbClr val="511A69">
              <a:alpha val="85000"/>
            </a:srgbClr>
          </a:solidFill>
        </p:spPr>
        <p:txBody>
          <a:bodyPr wrap="square" lIns="0" tIns="0" rIns="0" bIns="0" rtlCol="0"/>
          <a:lstStyle/>
          <a:p>
            <a:endParaRPr sz="1800">
              <a:latin typeface="Arial"/>
            </a:endParaRPr>
          </a:p>
        </p:txBody>
      </p:sp>
      <p:sp>
        <p:nvSpPr>
          <p:cNvPr id="22" name="Title 1"/>
          <p:cNvSpPr>
            <a:spLocks noGrp="1"/>
          </p:cNvSpPr>
          <p:nvPr>
            <p:ph type="ctrTitle"/>
          </p:nvPr>
        </p:nvSpPr>
        <p:spPr>
          <a:xfrm>
            <a:off x="1219200" y="704731"/>
            <a:ext cx="8860103" cy="3044262"/>
          </a:xfrm>
          <a:solidFill>
            <a:schemeClr val="tx2">
              <a:alpha val="0"/>
            </a:schemeClr>
          </a:solidFill>
        </p:spPr>
        <p:txBody>
          <a:bodyPr lIns="0" rIns="0" bIns="91440" anchor="b" anchorCtr="0"/>
          <a:lstStyle>
            <a:lvl1pPr>
              <a:defRPr sz="380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219200" y="3748995"/>
            <a:ext cx="8860103"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3177" y="5867400"/>
            <a:ext cx="6400800" cy="433388"/>
          </a:xfrm>
          <a:prstGeom prst="rect">
            <a:avLst/>
          </a:prstGeom>
        </p:spPr>
      </p:pic>
    </p:spTree>
    <p:extLst>
      <p:ext uri="{BB962C8B-B14F-4D97-AF65-F5344CB8AC3E}">
        <p14:creationId xmlns:p14="http://schemas.microsoft.com/office/powerpoint/2010/main" val="15986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524000" y="3187504"/>
            <a:ext cx="9144000" cy="619125"/>
          </a:xfrm>
          <a:prstGeom prst="rect">
            <a:avLst/>
          </a:prstGeom>
        </p:spPr>
      </p:pic>
    </p:spTree>
    <p:extLst>
      <p:ext uri="{BB962C8B-B14F-4D97-AF65-F5344CB8AC3E}">
        <p14:creationId xmlns:p14="http://schemas.microsoft.com/office/powerpoint/2010/main" val="881465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115824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447802"/>
            <a:ext cx="11582400" cy="4648199"/>
          </a:xfrm>
        </p:spPr>
        <p:txBody>
          <a:bodyPr/>
          <a:lstStyle>
            <a:lvl1pPr marL="0" indent="0">
              <a:lnSpc>
                <a:spcPct val="110000"/>
              </a:lnSpc>
              <a:buNone/>
              <a:defRPr/>
            </a:lvl1pPr>
          </a:lstStyle>
          <a:p>
            <a:pPr lvl="0"/>
            <a:r>
              <a:rPr lang="en-US"/>
              <a:t>Edit Master text styles</a:t>
            </a:r>
          </a:p>
        </p:txBody>
      </p:sp>
    </p:spTree>
    <p:extLst>
      <p:ext uri="{BB962C8B-B14F-4D97-AF65-F5344CB8AC3E}">
        <p14:creationId xmlns:p14="http://schemas.microsoft.com/office/powerpoint/2010/main" val="1806849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3276" y="1447801"/>
            <a:ext cx="5691124"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691124"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06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3276" y="1295400"/>
            <a:ext cx="5727342" cy="639762"/>
          </a:xfrm>
        </p:spPr>
        <p:txBody>
          <a:bodyPr anchor="b"/>
          <a:lstStyle>
            <a:lvl1pPr marL="0" indent="0">
              <a:lnSpc>
                <a:spcPct val="9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03276" y="1935162"/>
            <a:ext cx="5727342"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9132" y="1295400"/>
            <a:ext cx="5729592" cy="639762"/>
          </a:xfrm>
        </p:spPr>
        <p:txBody>
          <a:bodyPr anchor="b"/>
          <a:lstStyle>
            <a:lvl1pPr marL="0" indent="0">
              <a:lnSpc>
                <a:spcPct val="9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59132" y="1935162"/>
            <a:ext cx="5729592"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254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03276" y="1447801"/>
            <a:ext cx="3754185"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4218908" y="1447801"/>
            <a:ext cx="3754185"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8134539" y="1447801"/>
            <a:ext cx="3754185"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defTabSz="45402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83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1320800" y="1388443"/>
            <a:ext cx="9550400" cy="2751522"/>
          </a:xfrm>
          <a:prstGeom prst="rect">
            <a:avLst/>
          </a:prstGeom>
          <a:noFill/>
        </p:spPr>
        <p:txBody>
          <a:bodyPr wrap="square" rtlCol="0">
            <a:spAutoFit/>
          </a:bodyPr>
          <a:lstStyle/>
          <a:p>
            <a:pPr algn="ctr">
              <a:lnSpc>
                <a:spcPct val="90000"/>
              </a:lnSpc>
            </a:pPr>
            <a:r>
              <a:rPr lang="en-US" sz="9600" b="1" dirty="0"/>
              <a:t>Photo Content</a:t>
            </a:r>
            <a:r>
              <a:rPr lang="en-US" sz="9600" b="1" baseline="0" dirty="0"/>
              <a:t> </a:t>
            </a:r>
            <a:r>
              <a:rPr lang="en-US" sz="9600" b="1" dirty="0"/>
              <a:t>Masters</a:t>
            </a:r>
          </a:p>
        </p:txBody>
      </p:sp>
    </p:spTree>
    <p:extLst>
      <p:ext uri="{BB962C8B-B14F-4D97-AF65-F5344CB8AC3E}">
        <p14:creationId xmlns:p14="http://schemas.microsoft.com/office/powerpoint/2010/main" val="1370684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115824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04800" y="1447800"/>
            <a:ext cx="5588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6096000" y="1150536"/>
            <a:ext cx="6096000" cy="5707464"/>
          </a:xfrm>
          <a:noFill/>
        </p:spPr>
        <p:txBody>
          <a:bodyPr/>
          <a:lstStyle/>
          <a:p>
            <a:r>
              <a:rPr lang="en-US"/>
              <a:t>Click icon to add picture</a:t>
            </a:r>
            <a:endParaRPr lang="en-US" dirty="0"/>
          </a:p>
        </p:txBody>
      </p:sp>
    </p:spTree>
    <p:extLst>
      <p:ext uri="{BB962C8B-B14F-4D97-AF65-F5344CB8AC3E}">
        <p14:creationId xmlns:p14="http://schemas.microsoft.com/office/powerpoint/2010/main" val="1032721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04800" y="2692400"/>
            <a:ext cx="11582400" cy="3251200"/>
          </a:xfrm>
        </p:spPr>
        <p:txBody>
          <a:bodyPr/>
          <a:lstStyle/>
          <a:p>
            <a:r>
              <a:rPr lang="en-US"/>
              <a:t>Click icon to add picture</a:t>
            </a:r>
            <a:endParaRPr lang="en-US" dirty="0"/>
          </a:p>
        </p:txBody>
      </p:sp>
      <p:sp>
        <p:nvSpPr>
          <p:cNvPr id="2" name="Title 1"/>
          <p:cNvSpPr>
            <a:spLocks noGrp="1"/>
          </p:cNvSpPr>
          <p:nvPr>
            <p:ph type="title"/>
          </p:nvPr>
        </p:nvSpPr>
        <p:spPr>
          <a:xfrm>
            <a:off x="304800" y="304801"/>
            <a:ext cx="115824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304800" y="1447802"/>
            <a:ext cx="11582400" cy="1066799"/>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992793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76" y="304800"/>
            <a:ext cx="11585448"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03276" y="1449993"/>
            <a:ext cx="11585448" cy="4602163"/>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03276" y="1143000"/>
            <a:ext cx="1188872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1" y="6213476"/>
            <a:ext cx="12192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4" name="Picture 13"/>
          <p:cNvPicPr>
            <a:picLocks/>
          </p:cNvPicPr>
          <p:nvPr userDrawn="1"/>
        </p:nvPicPr>
        <p:blipFill>
          <a:blip r:embed="rId28">
            <a:alphaModFix amt="10000"/>
            <a:extLst>
              <a:ext uri="{28A0092B-C50C-407E-A947-70E740481C1C}">
                <a14:useLocalDpi xmlns:a14="http://schemas.microsoft.com/office/drawing/2010/main" val="0"/>
              </a:ext>
            </a:extLst>
          </a:blip>
          <a:stretch>
            <a:fillRect/>
          </a:stretch>
        </p:blipFill>
        <p:spPr>
          <a:xfrm>
            <a:off x="0" y="6213476"/>
            <a:ext cx="12185904" cy="640080"/>
          </a:xfrm>
          <a:prstGeom prst="rect">
            <a:avLst/>
          </a:prstGeom>
        </p:spPr>
      </p:pic>
      <p:pic>
        <p:nvPicPr>
          <p:cNvPr id="15" name="Picture 14"/>
          <p:cNvPicPr>
            <a:picLocks/>
          </p:cNvPicPr>
          <p:nvPr userDrawn="1"/>
        </p:nvPicPr>
        <p:blipFill>
          <a:blip r:embed="rId29" cstate="print">
            <a:extLst>
              <a:ext uri="{28A0092B-C50C-407E-A947-70E740481C1C}">
                <a14:useLocalDpi xmlns:a14="http://schemas.microsoft.com/office/drawing/2010/main" val="0"/>
              </a:ext>
            </a:extLst>
          </a:blip>
          <a:stretch>
            <a:fillRect/>
          </a:stretch>
        </p:blipFill>
        <p:spPr>
          <a:xfrm>
            <a:off x="226923" y="6400800"/>
            <a:ext cx="2497975" cy="282633"/>
          </a:xfrm>
          <a:prstGeom prst="rect">
            <a:avLst/>
          </a:prstGeom>
        </p:spPr>
      </p:pic>
    </p:spTree>
    <p:extLst>
      <p:ext uri="{BB962C8B-B14F-4D97-AF65-F5344CB8AC3E}">
        <p14:creationId xmlns:p14="http://schemas.microsoft.com/office/powerpoint/2010/main" val="1185952010"/>
      </p:ext>
    </p:extLst>
  </p:cSld>
  <p:clrMap bg1="lt1" tx1="dk1" bg2="lt2" tx2="dk2" accent1="accent1" accent2="accent2" accent3="accent3" accent4="accent4" accent5="accent5" accent6="accent6" hlink="hlink" folHlink="folHlink"/>
  <p:sldLayoutIdLst>
    <p:sldLayoutId id="2147483847" r:id="rId1"/>
    <p:sldLayoutId id="2147483849" r:id="rId2"/>
    <p:sldLayoutId id="2147483850" r:id="rId3"/>
    <p:sldLayoutId id="2147483851" r:id="rId4"/>
    <p:sldLayoutId id="2147483852" r:id="rId5"/>
    <p:sldLayoutId id="2147483853" r:id="rId6"/>
    <p:sldLayoutId id="2147483857" r:id="rId7"/>
    <p:sldLayoutId id="2147483858" r:id="rId8"/>
    <p:sldLayoutId id="2147483859" r:id="rId9"/>
    <p:sldLayoutId id="2147483879" r:id="rId10"/>
    <p:sldLayoutId id="2147483876" r:id="rId11"/>
    <p:sldLayoutId id="2147483854" r:id="rId12"/>
    <p:sldLayoutId id="2147483855" r:id="rId13"/>
    <p:sldLayoutId id="2147483875" r:id="rId14"/>
    <p:sldLayoutId id="2147483856" r:id="rId15"/>
    <p:sldLayoutId id="2147483877" r:id="rId16"/>
    <p:sldLayoutId id="2147483860" r:id="rId17"/>
    <p:sldLayoutId id="2147483878" r:id="rId18"/>
    <p:sldLayoutId id="2147483865" r:id="rId19"/>
    <p:sldLayoutId id="2147483866" r:id="rId20"/>
    <p:sldLayoutId id="2147483880" r:id="rId21"/>
    <p:sldLayoutId id="2147483881" r:id="rId22"/>
    <p:sldLayoutId id="2147483882" r:id="rId23"/>
    <p:sldLayoutId id="2147483883" r:id="rId24"/>
    <p:sldLayoutId id="2147483884" r:id="rId25"/>
    <p:sldLayoutId id="2147483864"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0000"/>
        </a:lnSpc>
        <a:spcBef>
          <a:spcPct val="0"/>
        </a:spcBef>
        <a:buNone/>
        <a:defRPr sz="2800" b="1" i="0" kern="1200">
          <a:solidFill>
            <a:schemeClr val="tx1"/>
          </a:solidFill>
          <a:latin typeface="+mj-lt"/>
          <a:ea typeface="+mj-ea"/>
          <a:cs typeface="Arial"/>
        </a:defRPr>
      </a:lvl1pPr>
    </p:titleStyle>
    <p:bodyStyle>
      <a:lvl1pPr marL="225425" indent="-225425" algn="l" defTabSz="457200" rtl="0" eaLnBrk="1" latinLnBrk="0" hangingPunct="1">
        <a:lnSpc>
          <a:spcPct val="94000"/>
        </a:lnSpc>
        <a:spcBef>
          <a:spcPts val="1600"/>
        </a:spcBef>
        <a:buClr>
          <a:schemeClr val="tx1"/>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18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18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4" userDrawn="1">
          <p15:clr>
            <a:srgbClr val="F26B43"/>
          </p15:clr>
        </p15:guide>
        <p15:guide id="2" pos="3840" userDrawn="1">
          <p15:clr>
            <a:srgbClr val="F26B43"/>
          </p15:clr>
        </p15:guide>
        <p15:guide id="3" pos="384" userDrawn="1">
          <p15:clr>
            <a:srgbClr val="F26B43"/>
          </p15:clr>
        </p15:guide>
        <p15:guide id="4" orient="horz" pos="672" userDrawn="1">
          <p15:clr>
            <a:srgbClr val="F26B43"/>
          </p15:clr>
        </p15:guide>
        <p15:guide id="5"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33400"/>
            <a:ext cx="9372600" cy="2187326"/>
          </a:xfrm>
        </p:spPr>
        <p:txBody>
          <a:bodyPr/>
          <a:lstStyle/>
          <a:p>
            <a:pPr algn="ctr"/>
            <a:r>
              <a:rPr lang="en-US" u="sng" dirty="0" err="1"/>
              <a:t>ST</a:t>
            </a:r>
            <a:r>
              <a:rPr lang="en-US" dirty="0" err="1"/>
              <a:t>eroids</a:t>
            </a:r>
            <a:r>
              <a:rPr lang="en-US" dirty="0"/>
              <a:t> to </a:t>
            </a:r>
            <a:r>
              <a:rPr lang="en-US" u="sng" dirty="0" err="1"/>
              <a:t>RE</a:t>
            </a:r>
            <a:r>
              <a:rPr lang="en-US" dirty="0" err="1"/>
              <a:t>duce</a:t>
            </a:r>
            <a:r>
              <a:rPr lang="en-US" dirty="0"/>
              <a:t> </a:t>
            </a:r>
            <a:r>
              <a:rPr lang="en-US" u="sng" dirty="0"/>
              <a:t>S</a:t>
            </a:r>
            <a:r>
              <a:rPr lang="en-US" dirty="0"/>
              <a:t>ystemic Inflammation after infant heart </a:t>
            </a:r>
            <a:r>
              <a:rPr lang="en-US" u="sng" dirty="0"/>
              <a:t>S</a:t>
            </a:r>
            <a:r>
              <a:rPr lang="en-US" dirty="0"/>
              <a:t>urgery (STRESS) Trial</a:t>
            </a:r>
          </a:p>
        </p:txBody>
      </p:sp>
      <p:pic>
        <p:nvPicPr>
          <p:cNvPr id="4" name="Picture 3">
            <a:extLst>
              <a:ext uri="{FF2B5EF4-FFF2-40B4-BE49-F238E27FC236}">
                <a16:creationId xmlns:a16="http://schemas.microsoft.com/office/drawing/2014/main" id="{D724E56E-93B6-4046-A136-91258ECFF67F}"/>
              </a:ext>
            </a:extLst>
          </p:cNvPr>
          <p:cNvPicPr>
            <a:picLocks noChangeAspect="1"/>
          </p:cNvPicPr>
          <p:nvPr/>
        </p:nvPicPr>
        <p:blipFill>
          <a:blip r:embed="rId2"/>
          <a:stretch>
            <a:fillRect/>
          </a:stretch>
        </p:blipFill>
        <p:spPr>
          <a:xfrm>
            <a:off x="9906000" y="5410200"/>
            <a:ext cx="1411689" cy="1399926"/>
          </a:xfrm>
          <a:prstGeom prst="rect">
            <a:avLst/>
          </a:prstGeom>
        </p:spPr>
      </p:pic>
      <p:sp>
        <p:nvSpPr>
          <p:cNvPr id="6" name="Subtitle 5">
            <a:extLst>
              <a:ext uri="{FF2B5EF4-FFF2-40B4-BE49-F238E27FC236}">
                <a16:creationId xmlns:a16="http://schemas.microsoft.com/office/drawing/2014/main" id="{7AF5CCD2-B4BC-47C8-A8B3-A1D2BD2F94D7}"/>
              </a:ext>
            </a:extLst>
          </p:cNvPr>
          <p:cNvSpPr>
            <a:spLocks noGrp="1"/>
          </p:cNvSpPr>
          <p:nvPr>
            <p:ph type="subTitle" idx="1"/>
          </p:nvPr>
        </p:nvSpPr>
        <p:spPr>
          <a:xfrm>
            <a:off x="914400" y="3048000"/>
            <a:ext cx="10287000" cy="1546471"/>
          </a:xfrm>
        </p:spPr>
        <p:txBody>
          <a:bodyPr/>
          <a:lstStyle/>
          <a:p>
            <a:pPr algn="ctr"/>
            <a:r>
              <a:rPr lang="en-US" sz="1600" i="1" dirty="0"/>
              <a:t>Kevin D. Hill MD MSCI, Prince J. Kannankeril MD MSCI,  Jeffrey P. Jacobs MD, H. Scott Baldwin MD, Marshall L. Jacobs MD, Sean M. O’Brien PhD,</a:t>
            </a:r>
            <a:r>
              <a:rPr lang="en-US" sz="1600" i="1" baseline="30000" dirty="0"/>
              <a:t> </a:t>
            </a:r>
            <a:r>
              <a:rPr lang="en-US" sz="1600" i="1" dirty="0"/>
              <a:t>David P. </a:t>
            </a:r>
            <a:r>
              <a:rPr lang="en-US" sz="1600" i="1" dirty="0" err="1"/>
              <a:t>Bichel</a:t>
            </a:r>
            <a:r>
              <a:rPr lang="en-US" sz="1600" i="1" dirty="0"/>
              <a:t> MD, Eric M. Graham MD, Brian Blasiole MD, Ashraf </a:t>
            </a:r>
            <a:r>
              <a:rPr lang="en-US" sz="1600" i="1" dirty="0" err="1"/>
              <a:t>Resheidat</a:t>
            </a:r>
            <a:r>
              <a:rPr lang="en-US" sz="1600" i="1" dirty="0"/>
              <a:t> MD, Adil Husain MD, S. Ram Kumar MD PhD,  Soju Chang MD MPH, Jerry L. Kirchner BS CRRP, Dianne S. Gallup MS, Joseph P. Turek, MD PhD, Mark </a:t>
            </a:r>
            <a:r>
              <a:rPr lang="en-US" sz="1600" i="1" dirty="0" err="1"/>
              <a:t>Bleiweis</a:t>
            </a:r>
            <a:r>
              <a:rPr lang="en-US" sz="1600" i="1" dirty="0"/>
              <a:t> MD, Bret Mettler MD, Alexis </a:t>
            </a:r>
            <a:r>
              <a:rPr lang="en-US" sz="1600" i="1" dirty="0" err="1"/>
              <a:t>Benscoter</a:t>
            </a:r>
            <a:r>
              <a:rPr lang="en-US" sz="1600" i="1" dirty="0"/>
              <a:t> MD, Eric Wald MD, Tara Karamlou MD, Andrew </a:t>
            </a:r>
            <a:r>
              <a:rPr lang="en-US" sz="1600" i="1" dirty="0" err="1"/>
              <a:t>Vanbergen</a:t>
            </a:r>
            <a:r>
              <a:rPr lang="en-US" sz="1600" i="1" dirty="0"/>
              <a:t> MD, David Overman MD, </a:t>
            </a:r>
            <a:r>
              <a:rPr lang="en-US" sz="1600" i="1" dirty="0" err="1"/>
              <a:t>Pirooz</a:t>
            </a:r>
            <a:r>
              <a:rPr lang="en-US" sz="1600" i="1" dirty="0"/>
              <a:t> </a:t>
            </a:r>
            <a:r>
              <a:rPr lang="en-US" sz="1600" i="1" dirty="0" err="1"/>
              <a:t>Eghtesady</a:t>
            </a:r>
            <a:r>
              <a:rPr lang="en-US" sz="1600" i="1" dirty="0"/>
              <a:t> MD, Ryan Butts MD, John Kim MD, John Scott MD, Brett Anderson MD, Michael Swartz PhD, Patrick McConnell MD, Jennifer S. Li MD MHS</a:t>
            </a:r>
            <a:r>
              <a:rPr lang="en-US" sz="1600" i="1" baseline="30000" dirty="0"/>
              <a:t> </a:t>
            </a:r>
          </a:p>
          <a:p>
            <a:pPr algn="ctr"/>
            <a:r>
              <a:rPr lang="en-US" sz="1600" i="1" dirty="0"/>
              <a:t>and the STRESS Network Investigators</a:t>
            </a:r>
          </a:p>
          <a:p>
            <a:endParaRPr lang="en-US" dirty="0"/>
          </a:p>
        </p:txBody>
      </p:sp>
      <p:pic>
        <p:nvPicPr>
          <p:cNvPr id="8" name="Picture 7">
            <a:extLst>
              <a:ext uri="{FF2B5EF4-FFF2-40B4-BE49-F238E27FC236}">
                <a16:creationId xmlns:a16="http://schemas.microsoft.com/office/drawing/2014/main" id="{409A936B-C1DD-4A53-B7C5-95E397468667}"/>
              </a:ext>
            </a:extLst>
          </p:cNvPr>
          <p:cNvPicPr>
            <a:picLocks noChangeAspect="1"/>
          </p:cNvPicPr>
          <p:nvPr/>
        </p:nvPicPr>
        <p:blipFill>
          <a:blip r:embed="rId3"/>
          <a:stretch>
            <a:fillRect/>
          </a:stretch>
        </p:blipFill>
        <p:spPr>
          <a:xfrm>
            <a:off x="1295400" y="5838700"/>
            <a:ext cx="2209800" cy="564837"/>
          </a:xfrm>
          <a:prstGeom prst="rect">
            <a:avLst/>
          </a:prstGeom>
        </p:spPr>
      </p:pic>
      <p:pic>
        <p:nvPicPr>
          <p:cNvPr id="9" name="Picture 8">
            <a:extLst>
              <a:ext uri="{FF2B5EF4-FFF2-40B4-BE49-F238E27FC236}">
                <a16:creationId xmlns:a16="http://schemas.microsoft.com/office/drawing/2014/main" id="{1A95F073-6132-48AB-8E80-43D90F6E1631}"/>
              </a:ext>
            </a:extLst>
          </p:cNvPr>
          <p:cNvPicPr>
            <a:picLocks noChangeAspect="1"/>
          </p:cNvPicPr>
          <p:nvPr/>
        </p:nvPicPr>
        <p:blipFill>
          <a:blip r:embed="rId3"/>
          <a:stretch>
            <a:fillRect/>
          </a:stretch>
        </p:blipFill>
        <p:spPr>
          <a:xfrm>
            <a:off x="3505200" y="5824240"/>
            <a:ext cx="2286000" cy="584314"/>
          </a:xfrm>
          <a:prstGeom prst="rect">
            <a:avLst/>
          </a:prstGeom>
        </p:spPr>
      </p:pic>
      <p:pic>
        <p:nvPicPr>
          <p:cNvPr id="10" name="Picture 9">
            <a:extLst>
              <a:ext uri="{FF2B5EF4-FFF2-40B4-BE49-F238E27FC236}">
                <a16:creationId xmlns:a16="http://schemas.microsoft.com/office/drawing/2014/main" id="{A6BF42C8-8E62-4EC7-A206-45BFA7A83AF5}"/>
              </a:ext>
            </a:extLst>
          </p:cNvPr>
          <p:cNvPicPr>
            <a:picLocks noChangeAspect="1"/>
          </p:cNvPicPr>
          <p:nvPr/>
        </p:nvPicPr>
        <p:blipFill>
          <a:blip r:embed="rId3"/>
          <a:stretch>
            <a:fillRect/>
          </a:stretch>
        </p:blipFill>
        <p:spPr>
          <a:xfrm>
            <a:off x="5791200" y="5847904"/>
            <a:ext cx="2286000" cy="564837"/>
          </a:xfrm>
          <a:prstGeom prst="rect">
            <a:avLst/>
          </a:prstGeom>
        </p:spPr>
      </p:pic>
      <p:pic>
        <p:nvPicPr>
          <p:cNvPr id="3" name="Picture 2">
            <a:extLst>
              <a:ext uri="{FF2B5EF4-FFF2-40B4-BE49-F238E27FC236}">
                <a16:creationId xmlns:a16="http://schemas.microsoft.com/office/drawing/2014/main" id="{4233BB3F-0752-47C9-A88D-32B9794D152A}"/>
              </a:ext>
            </a:extLst>
          </p:cNvPr>
          <p:cNvPicPr>
            <a:picLocks noChangeAspect="1"/>
          </p:cNvPicPr>
          <p:nvPr/>
        </p:nvPicPr>
        <p:blipFill>
          <a:blip r:embed="rId4"/>
          <a:stretch>
            <a:fillRect/>
          </a:stretch>
        </p:blipFill>
        <p:spPr>
          <a:xfrm>
            <a:off x="151110" y="5495800"/>
            <a:ext cx="2562225" cy="1228725"/>
          </a:xfrm>
          <a:prstGeom prst="rect">
            <a:avLst/>
          </a:prstGeom>
        </p:spPr>
      </p:pic>
      <p:sp>
        <p:nvSpPr>
          <p:cNvPr id="5" name="TextBox 4">
            <a:extLst>
              <a:ext uri="{FF2B5EF4-FFF2-40B4-BE49-F238E27FC236}">
                <a16:creationId xmlns:a16="http://schemas.microsoft.com/office/drawing/2014/main" id="{A4CF9DB9-990B-6C1E-4A73-7EDACBC5E84A}"/>
              </a:ext>
            </a:extLst>
          </p:cNvPr>
          <p:cNvSpPr txBox="1"/>
          <p:nvPr/>
        </p:nvSpPr>
        <p:spPr>
          <a:xfrm>
            <a:off x="1905000" y="304800"/>
            <a:ext cx="6781800" cy="369332"/>
          </a:xfrm>
          <a:prstGeom prst="rect">
            <a:avLst/>
          </a:prstGeom>
          <a:noFill/>
        </p:spPr>
        <p:txBody>
          <a:bodyPr wrap="square" rtlCol="0">
            <a:spAutoFit/>
          </a:bodyPr>
          <a:lstStyle/>
          <a:p>
            <a:r>
              <a:rPr lang="en-US" b="1" dirty="0">
                <a:highlight>
                  <a:srgbClr val="FFFF00"/>
                </a:highlight>
                <a:latin typeface="Lub Dub Medium" panose="020B0603030403020204" pitchFamily="34" charset="0"/>
              </a:rPr>
              <a:t>Embargoed for 8:13am CT/9:13am ET, Sunday, Nov. 6, 2022</a:t>
            </a:r>
          </a:p>
        </p:txBody>
      </p:sp>
    </p:spTree>
    <p:extLst>
      <p:ext uri="{BB962C8B-B14F-4D97-AF65-F5344CB8AC3E}">
        <p14:creationId xmlns:p14="http://schemas.microsoft.com/office/powerpoint/2010/main" val="803168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 PRIMARY OUTCOME</a:t>
            </a:r>
          </a:p>
        </p:txBody>
      </p:sp>
      <p:sp>
        <p:nvSpPr>
          <p:cNvPr id="5" name="Content Placeholder 4">
            <a:extLst>
              <a:ext uri="{FF2B5EF4-FFF2-40B4-BE49-F238E27FC236}">
                <a16:creationId xmlns:a16="http://schemas.microsoft.com/office/drawing/2014/main" id="{E1719F5A-1BB0-443A-A57F-C062C7BADA93}"/>
              </a:ext>
            </a:extLst>
          </p:cNvPr>
          <p:cNvSpPr>
            <a:spLocks noGrp="1"/>
          </p:cNvSpPr>
          <p:nvPr>
            <p:ph sz="half" idx="1"/>
          </p:nvPr>
        </p:nvSpPr>
        <p:spPr>
          <a:xfrm>
            <a:off x="3352799" y="1371600"/>
            <a:ext cx="5867400" cy="457200"/>
          </a:xfrm>
        </p:spPr>
        <p:txBody>
          <a:bodyPr/>
          <a:lstStyle/>
          <a:p>
            <a:pPr marL="0" indent="0">
              <a:buNone/>
            </a:pPr>
            <a:r>
              <a:rPr lang="en-US" b="1" u="sng" dirty="0"/>
              <a:t>Adjusted OR = 0.86, 95% CI 0.71 to 1.05; p=0.14 </a:t>
            </a:r>
          </a:p>
          <a:p>
            <a:pPr lvl="1"/>
            <a:endParaRPr lang="en-US" b="1" dirty="0"/>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99831545"/>
              </p:ext>
            </p:extLst>
          </p:nvPr>
        </p:nvGraphicFramePr>
        <p:xfrm>
          <a:off x="838200" y="1981200"/>
          <a:ext cx="10896599" cy="406132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C6D97547-6617-45BA-8192-F616840DDDC0}"/>
              </a:ext>
            </a:extLst>
          </p:cNvPr>
          <p:cNvPicPr>
            <a:picLocks noChangeAspect="1"/>
          </p:cNvPicPr>
          <p:nvPr/>
        </p:nvPicPr>
        <p:blipFill>
          <a:blip r:embed="rId4"/>
          <a:stretch>
            <a:fillRect/>
          </a:stretch>
        </p:blipFill>
        <p:spPr>
          <a:xfrm>
            <a:off x="9451411" y="6199575"/>
            <a:ext cx="2743438" cy="658425"/>
          </a:xfrm>
          <a:prstGeom prst="rect">
            <a:avLst/>
          </a:prstGeom>
        </p:spPr>
      </p:pic>
    </p:spTree>
    <p:extLst>
      <p:ext uri="{BB962C8B-B14F-4D97-AF65-F5344CB8AC3E}">
        <p14:creationId xmlns:p14="http://schemas.microsoft.com/office/powerpoint/2010/main" val="1954885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 SECONDARY OUTCOMES</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graphicFrame>
        <p:nvGraphicFramePr>
          <p:cNvPr id="6" name="Table 5">
            <a:extLst>
              <a:ext uri="{FF2B5EF4-FFF2-40B4-BE49-F238E27FC236}">
                <a16:creationId xmlns:a16="http://schemas.microsoft.com/office/drawing/2014/main" id="{75BE14F3-FCF5-479C-AC4A-AF9E4FABE7C2}"/>
              </a:ext>
            </a:extLst>
          </p:cNvPr>
          <p:cNvGraphicFramePr>
            <a:graphicFrameLocks noGrp="1"/>
          </p:cNvGraphicFramePr>
          <p:nvPr>
            <p:extLst>
              <p:ext uri="{D42A27DB-BD31-4B8C-83A1-F6EECF244321}">
                <p14:modId xmlns:p14="http://schemas.microsoft.com/office/powerpoint/2010/main" val="3889917427"/>
              </p:ext>
            </p:extLst>
          </p:nvPr>
        </p:nvGraphicFramePr>
        <p:xfrm>
          <a:off x="317519" y="1905000"/>
          <a:ext cx="9448800" cy="3352800"/>
        </p:xfrm>
        <a:graphic>
          <a:graphicData uri="http://schemas.openxmlformats.org/drawingml/2006/table">
            <a:tbl>
              <a:tblPr>
                <a:tableStyleId>{5202B0CA-FC54-4496-8BCA-5EF66A818D29}</a:tableStyleId>
              </a:tblPr>
              <a:tblGrid>
                <a:gridCol w="3810000">
                  <a:extLst>
                    <a:ext uri="{9D8B030D-6E8A-4147-A177-3AD203B41FA5}">
                      <a16:colId xmlns:a16="http://schemas.microsoft.com/office/drawing/2014/main" val="3115948298"/>
                    </a:ext>
                  </a:extLst>
                </a:gridCol>
                <a:gridCol w="1127760">
                  <a:extLst>
                    <a:ext uri="{9D8B030D-6E8A-4147-A177-3AD203B41FA5}">
                      <a16:colId xmlns:a16="http://schemas.microsoft.com/office/drawing/2014/main" val="2212797855"/>
                    </a:ext>
                  </a:extLst>
                </a:gridCol>
                <a:gridCol w="1127760">
                  <a:extLst>
                    <a:ext uri="{9D8B030D-6E8A-4147-A177-3AD203B41FA5}">
                      <a16:colId xmlns:a16="http://schemas.microsoft.com/office/drawing/2014/main" val="3329352766"/>
                    </a:ext>
                  </a:extLst>
                </a:gridCol>
                <a:gridCol w="1127760">
                  <a:extLst>
                    <a:ext uri="{9D8B030D-6E8A-4147-A177-3AD203B41FA5}">
                      <a16:colId xmlns:a16="http://schemas.microsoft.com/office/drawing/2014/main" val="2312349699"/>
                    </a:ext>
                  </a:extLst>
                </a:gridCol>
                <a:gridCol w="1127760">
                  <a:extLst>
                    <a:ext uri="{9D8B030D-6E8A-4147-A177-3AD203B41FA5}">
                      <a16:colId xmlns:a16="http://schemas.microsoft.com/office/drawing/2014/main" val="222947928"/>
                    </a:ext>
                  </a:extLst>
                </a:gridCol>
                <a:gridCol w="1127760">
                  <a:extLst>
                    <a:ext uri="{9D8B030D-6E8A-4147-A177-3AD203B41FA5}">
                      <a16:colId xmlns:a16="http://schemas.microsoft.com/office/drawing/2014/main" val="846350932"/>
                    </a:ext>
                  </a:extLst>
                </a:gridCol>
              </a:tblGrid>
              <a:tr h="335280">
                <a:tc>
                  <a:txBody>
                    <a:bodyPr/>
                    <a:lstStyle/>
                    <a:p>
                      <a:pPr marL="0" marR="0">
                        <a:spcBef>
                          <a:spcPts val="200"/>
                        </a:spcBef>
                        <a:spcAft>
                          <a:spcPts val="200"/>
                        </a:spcAft>
                      </a:pPr>
                      <a:r>
                        <a:rPr lang="en-US" sz="1100" b="1" dirty="0">
                          <a:solidFill>
                            <a:schemeClr val="bg1"/>
                          </a:solidFill>
                          <a:effectLst/>
                        </a:rPr>
                        <a:t>Component</a:t>
                      </a:r>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marL="0" marR="0" algn="ctr">
                        <a:spcBef>
                          <a:spcPts val="200"/>
                        </a:spcBef>
                        <a:spcAft>
                          <a:spcPts val="200"/>
                        </a:spcAft>
                      </a:pPr>
                      <a:r>
                        <a:rPr lang="en-US" sz="1100" b="1" dirty="0">
                          <a:solidFill>
                            <a:schemeClr val="bg1"/>
                          </a:solidFill>
                          <a:effectLst/>
                        </a:rPr>
                        <a:t>Steroids</a:t>
                      </a:r>
                      <a:br>
                        <a:rPr lang="en-US" sz="1100" b="1" dirty="0">
                          <a:solidFill>
                            <a:schemeClr val="bg1"/>
                          </a:solidFill>
                          <a:effectLst/>
                        </a:rPr>
                      </a:br>
                      <a:r>
                        <a:rPr lang="en-US" sz="1100" b="1" dirty="0">
                          <a:solidFill>
                            <a:schemeClr val="bg1"/>
                          </a:solidFill>
                          <a:effectLst/>
                        </a:rPr>
                        <a:t>N=599</a:t>
                      </a:r>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T w="12700" cap="flat" cmpd="sng" algn="ctr">
                      <a:solidFill>
                        <a:schemeClr val="tx1"/>
                      </a:solidFill>
                      <a:prstDash val="solid"/>
                      <a:round/>
                      <a:headEnd type="none" w="med" len="med"/>
                      <a:tailEnd type="none" w="med" len="med"/>
                    </a:lnT>
                    <a:solidFill>
                      <a:srgbClr val="0070C0"/>
                    </a:solidFill>
                  </a:tcPr>
                </a:tc>
                <a:tc>
                  <a:txBody>
                    <a:bodyPr/>
                    <a:lstStyle/>
                    <a:p>
                      <a:pPr marL="0" marR="0" algn="ctr">
                        <a:spcBef>
                          <a:spcPts val="200"/>
                        </a:spcBef>
                        <a:spcAft>
                          <a:spcPts val="200"/>
                        </a:spcAft>
                      </a:pPr>
                      <a:r>
                        <a:rPr lang="en-US" sz="1100" b="1">
                          <a:solidFill>
                            <a:schemeClr val="bg1"/>
                          </a:solidFill>
                          <a:effectLst/>
                        </a:rPr>
                        <a:t>Placebo</a:t>
                      </a:r>
                      <a:br>
                        <a:rPr lang="en-US" sz="1100" b="1">
                          <a:solidFill>
                            <a:schemeClr val="bg1"/>
                          </a:solidFill>
                          <a:effectLst/>
                        </a:rPr>
                      </a:br>
                      <a:r>
                        <a:rPr lang="en-US" sz="1100" b="1">
                          <a:solidFill>
                            <a:schemeClr val="bg1"/>
                          </a:solidFill>
                          <a:effectLst/>
                        </a:rPr>
                        <a:t>N=601</a:t>
                      </a:r>
                      <a:endPar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T w="12700" cap="flat" cmpd="sng" algn="ctr">
                      <a:solidFill>
                        <a:schemeClr val="tx1"/>
                      </a:solidFill>
                      <a:prstDash val="solid"/>
                      <a:round/>
                      <a:headEnd type="none" w="med" len="med"/>
                      <a:tailEnd type="none" w="med" len="med"/>
                    </a:lnT>
                    <a:solidFill>
                      <a:srgbClr val="0070C0"/>
                    </a:solidFill>
                  </a:tcPr>
                </a:tc>
                <a:tc>
                  <a:txBody>
                    <a:bodyPr/>
                    <a:lstStyle/>
                    <a:p>
                      <a:pPr marL="0" marR="0" algn="ctr">
                        <a:spcBef>
                          <a:spcPts val="200"/>
                        </a:spcBef>
                        <a:spcAft>
                          <a:spcPts val="200"/>
                        </a:spcAft>
                      </a:pPr>
                      <a:r>
                        <a:rPr lang="en-US" sz="1100" b="1" dirty="0">
                          <a:solidFill>
                            <a:schemeClr val="bg1"/>
                          </a:solidFill>
                          <a:effectLst/>
                        </a:rPr>
                        <a:t>OR</a:t>
                      </a:r>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T w="12700" cap="flat" cmpd="sng" algn="ctr">
                      <a:solidFill>
                        <a:schemeClr val="tx1"/>
                      </a:solidFill>
                      <a:prstDash val="solid"/>
                      <a:round/>
                      <a:headEnd type="none" w="med" len="med"/>
                      <a:tailEnd type="none" w="med" len="med"/>
                    </a:lnT>
                    <a:solidFill>
                      <a:srgbClr val="0070C0"/>
                    </a:solidFill>
                  </a:tcPr>
                </a:tc>
                <a:tc>
                  <a:txBody>
                    <a:bodyPr/>
                    <a:lstStyle/>
                    <a:p>
                      <a:pPr marL="0" marR="0" algn="ctr">
                        <a:spcBef>
                          <a:spcPts val="200"/>
                        </a:spcBef>
                        <a:spcAft>
                          <a:spcPts val="200"/>
                        </a:spcAft>
                      </a:pPr>
                      <a:r>
                        <a:rPr lang="en-US" sz="1100" b="1" dirty="0">
                          <a:solidFill>
                            <a:schemeClr val="bg1"/>
                          </a:solidFill>
                          <a:effectLst/>
                        </a:rPr>
                        <a:t>95% CI </a:t>
                      </a:r>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T w="12700" cap="flat" cmpd="sng" algn="ctr">
                      <a:solidFill>
                        <a:schemeClr val="tx1"/>
                      </a:solidFill>
                      <a:prstDash val="solid"/>
                      <a:round/>
                      <a:headEnd type="none" w="med" len="med"/>
                      <a:tailEnd type="none" w="med" len="med"/>
                    </a:lnT>
                    <a:solidFill>
                      <a:srgbClr val="0070C0"/>
                    </a:solidFill>
                  </a:tcPr>
                </a:tc>
                <a:tc>
                  <a:txBody>
                    <a:bodyPr/>
                    <a:lstStyle/>
                    <a:p>
                      <a:pPr marL="0" marR="0" algn="ctr">
                        <a:spcBef>
                          <a:spcPts val="200"/>
                        </a:spcBef>
                        <a:spcAft>
                          <a:spcPts val="200"/>
                        </a:spcAft>
                      </a:pPr>
                      <a:r>
                        <a:rPr lang="en-US" sz="1100" b="1" dirty="0">
                          <a:solidFill>
                            <a:schemeClr val="bg1"/>
                          </a:solidFill>
                          <a:effectLst/>
                        </a:rPr>
                        <a:t>P-value</a:t>
                      </a:r>
                      <a:endPar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2387390789"/>
                  </a:ext>
                </a:extLst>
              </a:tr>
              <a:tr h="335280">
                <a:tc>
                  <a:txBody>
                    <a:bodyPr/>
                    <a:lstStyle/>
                    <a:p>
                      <a:pPr marL="0" marR="0">
                        <a:spcBef>
                          <a:spcPts val="200"/>
                        </a:spcBef>
                        <a:spcAft>
                          <a:spcPts val="200"/>
                        </a:spcAft>
                      </a:pPr>
                      <a:r>
                        <a:rPr lang="en-US" sz="1100" b="1" dirty="0">
                          <a:effectLst/>
                        </a:rPr>
                        <a:t>Unadjusted analysis of primary outcome</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100" b="1" dirty="0">
                          <a:effectLst/>
                        </a:rPr>
                        <a:t>NA</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b="1" dirty="0">
                          <a:effectLst/>
                        </a:rPr>
                        <a:t>NA</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b="1" dirty="0">
                          <a:effectLst/>
                        </a:rPr>
                        <a:t>0.82 </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b="1" dirty="0">
                          <a:effectLst/>
                        </a:rPr>
                        <a:t>0.67, 1.00</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b="1" dirty="0">
                          <a:effectLst/>
                        </a:rPr>
                        <a:t>0.047</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678288"/>
                  </a:ext>
                </a:extLst>
              </a:tr>
              <a:tr h="335280">
                <a:tc>
                  <a:txBody>
                    <a:bodyPr/>
                    <a:lstStyle/>
                    <a:p>
                      <a:pPr marL="0" marR="0">
                        <a:spcBef>
                          <a:spcPts val="200"/>
                        </a:spcBef>
                        <a:spcAft>
                          <a:spcPts val="200"/>
                        </a:spcAft>
                      </a:pPr>
                      <a:r>
                        <a:rPr lang="en-US" sz="1100" b="1" dirty="0">
                          <a:effectLst/>
                        </a:rPr>
                        <a:t>Win ratio analysis of primary outcome </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100" b="1" dirty="0">
                          <a:effectLst/>
                        </a:rPr>
                        <a:t>NA</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rPr>
                        <a:t>NA</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rPr>
                        <a:t>1.15 </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rPr>
                        <a:t>1.00, 1.32</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rPr>
                        <a:t>0.046</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302838211"/>
                  </a:ext>
                </a:extLst>
              </a:tr>
              <a:tr h="335280">
                <a:tc>
                  <a:txBody>
                    <a:bodyPr/>
                    <a:lstStyle/>
                    <a:p>
                      <a:pPr marL="0" marR="0">
                        <a:spcBef>
                          <a:spcPts val="200"/>
                        </a:spcBef>
                        <a:spcAft>
                          <a:spcPts val="200"/>
                        </a:spcAft>
                      </a:pPr>
                      <a:r>
                        <a:rPr lang="en-US" sz="1100" dirty="0">
                          <a:effectLst/>
                        </a:rPr>
                        <a:t>Operative mortality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100">
                          <a:effectLst/>
                        </a:rPr>
                        <a:t>12/599 (2.0%)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a:effectLst/>
                        </a:rPr>
                        <a:t>17/601 (2.8%)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0.74</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0.34, 1.57</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0.428</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7197335"/>
                  </a:ext>
                </a:extLst>
              </a:tr>
              <a:tr h="335280">
                <a:tc>
                  <a:txBody>
                    <a:bodyPr/>
                    <a:lstStyle/>
                    <a:p>
                      <a:pPr marL="0" marR="0">
                        <a:spcBef>
                          <a:spcPts val="200"/>
                        </a:spcBef>
                        <a:spcAft>
                          <a:spcPts val="200"/>
                        </a:spcAft>
                      </a:pPr>
                      <a:r>
                        <a:rPr lang="en-US" sz="1100" dirty="0">
                          <a:effectLst/>
                        </a:rPr>
                        <a:t>Composite morbidity/mortality (Rank &gt; 91)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100">
                          <a:effectLst/>
                        </a:rPr>
                        <a:t>103/599 (17.2%)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a:effectLst/>
                        </a:rPr>
                        <a:t>122/601 (20.3%)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dirty="0">
                          <a:effectLst/>
                        </a:rPr>
                        <a:t>0.83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100" dirty="0">
                          <a:effectLst/>
                        </a:rPr>
                        <a:t>0.61, 1.13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dirty="0">
                          <a:effectLst/>
                        </a:rPr>
                        <a:t>0.228</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3817130178"/>
                  </a:ext>
                </a:extLst>
              </a:tr>
              <a:tr h="335280">
                <a:tc>
                  <a:txBody>
                    <a:bodyPr/>
                    <a:lstStyle/>
                    <a:p>
                      <a:pPr marL="0" marR="0">
                        <a:spcBef>
                          <a:spcPts val="200"/>
                        </a:spcBef>
                        <a:spcAft>
                          <a:spcPts val="200"/>
                        </a:spcAft>
                      </a:pPr>
                      <a:r>
                        <a:rPr lang="en-US" sz="1100">
                          <a:effectLst/>
                        </a:rPr>
                        <a:t>Prolonged (&gt; 7 days) post-operative mechanical ventilation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100">
                          <a:effectLst/>
                        </a:rPr>
                        <a:t>41/599 (6.8%)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a:effectLst/>
                        </a:rPr>
                        <a:t>51/601 (8.5%)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0.79</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100" dirty="0">
                          <a:effectLst/>
                        </a:rPr>
                        <a:t>0.50, 1.25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0.309</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3333053"/>
                  </a:ext>
                </a:extLst>
              </a:tr>
              <a:tr h="335280">
                <a:tc>
                  <a:txBody>
                    <a:bodyPr/>
                    <a:lstStyle/>
                    <a:p>
                      <a:pPr marL="0" marR="0">
                        <a:spcBef>
                          <a:spcPts val="200"/>
                        </a:spcBef>
                        <a:spcAft>
                          <a:spcPts val="200"/>
                        </a:spcAft>
                      </a:pPr>
                      <a:r>
                        <a:rPr lang="en-US" sz="1100" dirty="0">
                          <a:effectLst/>
                        </a:rPr>
                        <a:t>Post-op low cardiac output syndrome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100">
                          <a:effectLst/>
                        </a:rPr>
                        <a:t>31/599 (5.2%)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a:effectLst/>
                        </a:rPr>
                        <a:t>37/601 (6.2%)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dirty="0">
                          <a:effectLst/>
                        </a:rPr>
                        <a:t>0.91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dirty="0">
                          <a:effectLst/>
                        </a:rPr>
                        <a:t>0.52, 1.57</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dirty="0">
                          <a:effectLst/>
                        </a:rPr>
                        <a:t>0.723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01016937"/>
                  </a:ext>
                </a:extLst>
              </a:tr>
              <a:tr h="335280">
                <a:tc>
                  <a:txBody>
                    <a:bodyPr/>
                    <a:lstStyle/>
                    <a:p>
                      <a:pPr marL="0" marR="0">
                        <a:spcBef>
                          <a:spcPts val="200"/>
                        </a:spcBef>
                        <a:spcAft>
                          <a:spcPts val="200"/>
                        </a:spcAft>
                      </a:pPr>
                      <a:r>
                        <a:rPr lang="en-US" sz="1100">
                          <a:effectLst/>
                        </a:rPr>
                        <a:t>Post-operative infectious complication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100">
                          <a:effectLst/>
                        </a:rPr>
                        <a:t>31/599 (5.2%)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24/601 (4.0%)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1.39</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0.80, 2.42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tc>
                <a:tc>
                  <a:txBody>
                    <a:bodyPr/>
                    <a:lstStyle/>
                    <a:p>
                      <a:pPr marL="0" marR="0" algn="ctr">
                        <a:spcBef>
                          <a:spcPts val="200"/>
                        </a:spcBef>
                        <a:spcAft>
                          <a:spcPts val="200"/>
                        </a:spcAft>
                      </a:pPr>
                      <a:r>
                        <a:rPr lang="en-US" sz="1100" dirty="0">
                          <a:effectLst/>
                        </a:rPr>
                        <a:t>0.242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2679511"/>
                  </a:ext>
                </a:extLst>
              </a:tr>
              <a:tr h="335280">
                <a:tc>
                  <a:txBody>
                    <a:bodyPr/>
                    <a:lstStyle/>
                    <a:p>
                      <a:pPr marL="0" marR="0">
                        <a:spcBef>
                          <a:spcPts val="200"/>
                        </a:spcBef>
                        <a:spcAft>
                          <a:spcPts val="200"/>
                        </a:spcAft>
                      </a:pPr>
                      <a:r>
                        <a:rPr lang="en-US" sz="1100" b="1" dirty="0">
                          <a:effectLst/>
                          <a:latin typeface="+mj-lt"/>
                          <a:ea typeface="Calibri" panose="020F0502020204030204" pitchFamily="34" charset="0"/>
                          <a:cs typeface="Calibri" panose="020F0502020204030204" pitchFamily="34" charset="0"/>
                        </a:rPr>
                        <a:t>Bleeding requiring reoperation</a:t>
                      </a: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100" b="1" dirty="0">
                          <a:effectLst/>
                          <a:latin typeface="+mj-lt"/>
                          <a:ea typeface="Calibri" panose="020F0502020204030204" pitchFamily="34" charset="0"/>
                          <a:cs typeface="Calibri" panose="020F0502020204030204" pitchFamily="34" charset="0"/>
                        </a:rPr>
                        <a:t>7/599</a:t>
                      </a: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latin typeface="+mj-lt"/>
                          <a:ea typeface="Calibri" panose="020F0502020204030204" pitchFamily="34" charset="0"/>
                          <a:cs typeface="Calibri" panose="020F0502020204030204" pitchFamily="34" charset="0"/>
                        </a:rPr>
                        <a:t>21/601</a:t>
                      </a: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latin typeface="+mj-lt"/>
                          <a:ea typeface="Calibri" panose="020F0502020204030204" pitchFamily="34" charset="0"/>
                          <a:cs typeface="Calibri" panose="020F0502020204030204" pitchFamily="34" charset="0"/>
                        </a:rPr>
                        <a:t>0.34</a:t>
                      </a: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latin typeface="+mj-lt"/>
                          <a:ea typeface="Calibri" panose="020F0502020204030204" pitchFamily="34" charset="0"/>
                          <a:cs typeface="Calibri" panose="020F0502020204030204" pitchFamily="34" charset="0"/>
                        </a:rPr>
                        <a:t>0.14, 0.81</a:t>
                      </a:r>
                    </a:p>
                  </a:txBody>
                  <a:tcPr marL="25400" marR="25400" marT="0" marB="0" anchor="ctr">
                    <a:solidFill>
                      <a:schemeClr val="tx1">
                        <a:lumMod val="20000"/>
                        <a:lumOff val="80000"/>
                      </a:schemeClr>
                    </a:solidFill>
                  </a:tcPr>
                </a:tc>
                <a:tc>
                  <a:txBody>
                    <a:bodyPr/>
                    <a:lstStyle/>
                    <a:p>
                      <a:pPr marL="0" marR="0" algn="ctr">
                        <a:spcBef>
                          <a:spcPts val="200"/>
                        </a:spcBef>
                        <a:spcAft>
                          <a:spcPts val="200"/>
                        </a:spcAft>
                      </a:pPr>
                      <a:r>
                        <a:rPr lang="en-US" sz="1100" b="1" dirty="0">
                          <a:effectLst/>
                          <a:latin typeface="+mj-lt"/>
                          <a:ea typeface="Calibri" panose="020F0502020204030204" pitchFamily="34" charset="0"/>
                          <a:cs typeface="Calibri" panose="020F0502020204030204" pitchFamily="34" charset="0"/>
                        </a:rPr>
                        <a:t>0.016</a:t>
                      </a: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821747513"/>
                  </a:ext>
                </a:extLst>
              </a:tr>
              <a:tr h="335280">
                <a:tc>
                  <a:txBody>
                    <a:bodyPr/>
                    <a:lstStyle/>
                    <a:p>
                      <a:pPr marL="0" marR="0">
                        <a:spcBef>
                          <a:spcPts val="200"/>
                        </a:spcBef>
                        <a:spcAft>
                          <a:spcPts val="200"/>
                        </a:spcAft>
                      </a:pPr>
                      <a:r>
                        <a:rPr lang="en-US" sz="1100" dirty="0">
                          <a:effectLst/>
                          <a:latin typeface="+mj-lt"/>
                          <a:ea typeface="Calibri" panose="020F0502020204030204" pitchFamily="34" charset="0"/>
                          <a:cs typeface="Calibri" panose="020F0502020204030204" pitchFamily="34" charset="0"/>
                        </a:rPr>
                        <a:t>Post-operative hospital LOS, median (IQR)</a:t>
                      </a:r>
                    </a:p>
                  </a:txBody>
                  <a:tcPr marL="25400" marR="254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mj-lt"/>
                          <a:ea typeface="Calibri" panose="020F0502020204030204" pitchFamily="34" charset="0"/>
                          <a:cs typeface="Calibri" panose="020F0502020204030204" pitchFamily="34" charset="0"/>
                        </a:rPr>
                        <a:t>10 (6, 20)</a:t>
                      </a:r>
                    </a:p>
                  </a:txBody>
                  <a:tcPr marL="25400" marR="25400" marT="0" marB="0" anchor="ctr">
                    <a:lnB w="12700" cap="flat" cmpd="sng" algn="ctr">
                      <a:solidFill>
                        <a:schemeClr val="tx1"/>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mj-lt"/>
                          <a:ea typeface="Calibri" panose="020F0502020204030204" pitchFamily="34" charset="0"/>
                          <a:cs typeface="Calibri" panose="020F0502020204030204" pitchFamily="34" charset="0"/>
                        </a:rPr>
                        <a:t>11 (6, 23)</a:t>
                      </a:r>
                    </a:p>
                  </a:txBody>
                  <a:tcPr marL="25400" marR="25400" marT="0" marB="0" anchor="ctr">
                    <a:lnB w="12700" cap="flat" cmpd="sng" algn="ctr">
                      <a:solidFill>
                        <a:schemeClr val="tx1"/>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mj-lt"/>
                          <a:ea typeface="Calibri" panose="020F0502020204030204" pitchFamily="34" charset="0"/>
                          <a:cs typeface="Calibri" panose="020F0502020204030204" pitchFamily="34" charset="0"/>
                        </a:rPr>
                        <a:t>1.11</a:t>
                      </a:r>
                    </a:p>
                  </a:txBody>
                  <a:tcPr marL="25400" marR="25400" marT="0" marB="0" anchor="ctr">
                    <a:lnB w="12700" cap="flat" cmpd="sng" algn="ctr">
                      <a:solidFill>
                        <a:schemeClr val="tx1"/>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mj-lt"/>
                          <a:ea typeface="Calibri" panose="020F0502020204030204" pitchFamily="34" charset="0"/>
                          <a:cs typeface="Calibri" panose="020F0502020204030204" pitchFamily="34" charset="0"/>
                        </a:rPr>
                        <a:t>0.99, 1.25</a:t>
                      </a:r>
                    </a:p>
                  </a:txBody>
                  <a:tcPr marL="25400" marR="25400" marT="0" marB="0" anchor="ctr">
                    <a:lnB w="12700" cap="flat" cmpd="sng" algn="ctr">
                      <a:solidFill>
                        <a:schemeClr val="tx1"/>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mj-lt"/>
                          <a:ea typeface="Calibri" panose="020F0502020204030204" pitchFamily="34" charset="0"/>
                          <a:cs typeface="Calibri" panose="020F0502020204030204" pitchFamily="34" charset="0"/>
                        </a:rPr>
                        <a:t>0.066</a:t>
                      </a:r>
                    </a:p>
                  </a:txBody>
                  <a:tcPr marL="25400" marR="254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952743"/>
                  </a:ext>
                </a:extLst>
              </a:tr>
            </a:tbl>
          </a:graphicData>
        </a:graphic>
      </p:graphicFrame>
      <p:cxnSp>
        <p:nvCxnSpPr>
          <p:cNvPr id="8" name="Straight Arrow Connector 7">
            <a:extLst>
              <a:ext uri="{FF2B5EF4-FFF2-40B4-BE49-F238E27FC236}">
                <a16:creationId xmlns:a16="http://schemas.microsoft.com/office/drawing/2014/main" id="{4F03D1A6-6098-43AE-99F3-5C82EE42F286}"/>
              </a:ext>
            </a:extLst>
          </p:cNvPr>
          <p:cNvCxnSpPr>
            <a:cxnSpLocks/>
          </p:cNvCxnSpPr>
          <p:nvPr/>
        </p:nvCxnSpPr>
        <p:spPr>
          <a:xfrm flipH="1" flipV="1">
            <a:off x="9906003" y="2467646"/>
            <a:ext cx="380996" cy="759546"/>
          </a:xfrm>
          <a:prstGeom prst="straightConnector1">
            <a:avLst/>
          </a:prstGeom>
          <a:noFill/>
          <a:ln w="57150" cap="flat" cmpd="sng" algn="ctr">
            <a:solidFill>
              <a:srgbClr val="FF0000"/>
            </a:solidFill>
            <a:prstDash val="solid"/>
            <a:tailEnd type="triangle"/>
          </a:ln>
          <a:effectLst/>
        </p:spPr>
      </p:cxnSp>
      <p:cxnSp>
        <p:nvCxnSpPr>
          <p:cNvPr id="10" name="Straight Arrow Connector 9">
            <a:extLst>
              <a:ext uri="{FF2B5EF4-FFF2-40B4-BE49-F238E27FC236}">
                <a16:creationId xmlns:a16="http://schemas.microsoft.com/office/drawing/2014/main" id="{C465A3F6-B435-4148-8D23-03305B982AF3}"/>
              </a:ext>
            </a:extLst>
          </p:cNvPr>
          <p:cNvCxnSpPr>
            <a:cxnSpLocks/>
          </p:cNvCxnSpPr>
          <p:nvPr/>
        </p:nvCxnSpPr>
        <p:spPr>
          <a:xfrm flipH="1" flipV="1">
            <a:off x="9906001" y="2746852"/>
            <a:ext cx="380998" cy="486130"/>
          </a:xfrm>
          <a:prstGeom prst="straightConnector1">
            <a:avLst/>
          </a:prstGeom>
          <a:noFill/>
          <a:ln w="57150" cap="flat" cmpd="sng" algn="ctr">
            <a:solidFill>
              <a:srgbClr val="FF0000"/>
            </a:solidFill>
            <a:prstDash val="solid"/>
            <a:tailEnd type="triangle"/>
          </a:ln>
          <a:effectLst/>
        </p:spPr>
      </p:cxnSp>
      <p:cxnSp>
        <p:nvCxnSpPr>
          <p:cNvPr id="11" name="Straight Arrow Connector 10">
            <a:extLst>
              <a:ext uri="{FF2B5EF4-FFF2-40B4-BE49-F238E27FC236}">
                <a16:creationId xmlns:a16="http://schemas.microsoft.com/office/drawing/2014/main" id="{88F6B75A-D4C1-4628-9F7C-90CC2C8598E8}"/>
              </a:ext>
            </a:extLst>
          </p:cNvPr>
          <p:cNvCxnSpPr>
            <a:cxnSpLocks/>
          </p:cNvCxnSpPr>
          <p:nvPr/>
        </p:nvCxnSpPr>
        <p:spPr>
          <a:xfrm flipH="1">
            <a:off x="9906003" y="3912593"/>
            <a:ext cx="380996" cy="811807"/>
          </a:xfrm>
          <a:prstGeom prst="straightConnector1">
            <a:avLst/>
          </a:prstGeom>
          <a:noFill/>
          <a:ln w="57150" cap="flat" cmpd="sng" algn="ctr">
            <a:solidFill>
              <a:srgbClr val="FF0000"/>
            </a:solidFill>
            <a:prstDash val="solid"/>
            <a:tailEnd type="triangle"/>
          </a:ln>
          <a:effectLst/>
        </p:spPr>
      </p:cxnSp>
      <p:pic>
        <p:nvPicPr>
          <p:cNvPr id="3" name="Picture 2">
            <a:extLst>
              <a:ext uri="{FF2B5EF4-FFF2-40B4-BE49-F238E27FC236}">
                <a16:creationId xmlns:a16="http://schemas.microsoft.com/office/drawing/2014/main" id="{A3683152-D6F5-40CC-BCC9-EBDC46ECC944}"/>
              </a:ext>
            </a:extLst>
          </p:cNvPr>
          <p:cNvPicPr>
            <a:picLocks noChangeAspect="1"/>
          </p:cNvPicPr>
          <p:nvPr/>
        </p:nvPicPr>
        <p:blipFill>
          <a:blip r:embed="rId3"/>
          <a:stretch>
            <a:fillRect/>
          </a:stretch>
        </p:blipFill>
        <p:spPr>
          <a:xfrm>
            <a:off x="9448562" y="6199575"/>
            <a:ext cx="2743438" cy="658425"/>
          </a:xfrm>
          <a:prstGeom prst="rect">
            <a:avLst/>
          </a:prstGeom>
        </p:spPr>
      </p:pic>
      <p:sp>
        <p:nvSpPr>
          <p:cNvPr id="5" name="Rectangle 4">
            <a:extLst>
              <a:ext uri="{FF2B5EF4-FFF2-40B4-BE49-F238E27FC236}">
                <a16:creationId xmlns:a16="http://schemas.microsoft.com/office/drawing/2014/main" id="{7CEA439B-B9DC-4BAA-8E7B-2C6CBDFE88DC}"/>
              </a:ext>
            </a:extLst>
          </p:cNvPr>
          <p:cNvSpPr/>
          <p:nvPr/>
        </p:nvSpPr>
        <p:spPr>
          <a:xfrm>
            <a:off x="10286999" y="3230755"/>
            <a:ext cx="1752601" cy="68183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solidFill>
                  <a:srgbClr val="FF0000"/>
                </a:solidFill>
              </a:rPr>
              <a:t>Favors Methylprednisolone</a:t>
            </a:r>
          </a:p>
        </p:txBody>
      </p:sp>
    </p:spTree>
    <p:extLst>
      <p:ext uri="{BB962C8B-B14F-4D97-AF65-F5344CB8AC3E}">
        <p14:creationId xmlns:p14="http://schemas.microsoft.com/office/powerpoint/2010/main" val="2874232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 SAFETY AND OTHER OUTCOMES</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sp>
        <p:nvSpPr>
          <p:cNvPr id="5" name="TextBox 4"/>
          <p:cNvSpPr txBox="1"/>
          <p:nvPr/>
        </p:nvSpPr>
        <p:spPr>
          <a:xfrm>
            <a:off x="303276" y="1460773"/>
            <a:ext cx="3670852" cy="646331"/>
          </a:xfrm>
          <a:prstGeom prst="rect">
            <a:avLst/>
          </a:prstGeom>
          <a:noFill/>
        </p:spPr>
        <p:txBody>
          <a:bodyPr wrap="square" rtlCol="0">
            <a:spAutoFit/>
          </a:bodyPr>
          <a:lstStyle/>
          <a:p>
            <a:pPr algn="ctr"/>
            <a:r>
              <a:rPr lang="en-US" b="1" u="sng" dirty="0"/>
              <a:t>Methylprednisolone with higher post-operative  blood glucose</a:t>
            </a:r>
          </a:p>
        </p:txBody>
      </p:sp>
      <p:sp>
        <p:nvSpPr>
          <p:cNvPr id="9" name="TextBox 8"/>
          <p:cNvSpPr txBox="1"/>
          <p:nvPr/>
        </p:nvSpPr>
        <p:spPr>
          <a:xfrm>
            <a:off x="4160119" y="1460773"/>
            <a:ext cx="3670852" cy="646331"/>
          </a:xfrm>
          <a:prstGeom prst="rect">
            <a:avLst/>
          </a:prstGeom>
          <a:noFill/>
        </p:spPr>
        <p:txBody>
          <a:bodyPr wrap="square" rtlCol="0">
            <a:spAutoFit/>
          </a:bodyPr>
          <a:lstStyle/>
          <a:p>
            <a:pPr algn="ctr"/>
            <a:r>
              <a:rPr lang="en-US" b="1" u="sng" dirty="0"/>
              <a:t>Methylprednisolone more likely to receive post-op insulin</a:t>
            </a:r>
          </a:p>
        </p:txBody>
      </p:sp>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843486750"/>
              </p:ext>
            </p:extLst>
          </p:nvPr>
        </p:nvGraphicFramePr>
        <p:xfrm>
          <a:off x="303276" y="2362200"/>
          <a:ext cx="3389457" cy="2764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316910139"/>
              </p:ext>
            </p:extLst>
          </p:nvPr>
        </p:nvGraphicFramePr>
        <p:xfrm>
          <a:off x="4342071" y="2354406"/>
          <a:ext cx="3306948" cy="2769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4ED768EB-9DCD-4DEA-97D5-24BA0F80F0FF}"/>
              </a:ext>
            </a:extLst>
          </p:cNvPr>
          <p:cNvGraphicFramePr>
            <a:graphicFrameLocks/>
          </p:cNvGraphicFramePr>
          <p:nvPr>
            <p:extLst>
              <p:ext uri="{D42A27DB-BD31-4B8C-83A1-F6EECF244321}">
                <p14:modId xmlns:p14="http://schemas.microsoft.com/office/powerpoint/2010/main" val="3157824462"/>
              </p:ext>
            </p:extLst>
          </p:nvPr>
        </p:nvGraphicFramePr>
        <p:xfrm>
          <a:off x="8266044" y="2357004"/>
          <a:ext cx="3622680" cy="276422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43B8521A-A685-40E3-9837-7FF3983C0BE8}"/>
              </a:ext>
            </a:extLst>
          </p:cNvPr>
          <p:cNvSpPr txBox="1"/>
          <p:nvPr/>
        </p:nvSpPr>
        <p:spPr>
          <a:xfrm>
            <a:off x="8159663" y="1460773"/>
            <a:ext cx="3835442" cy="646331"/>
          </a:xfrm>
          <a:prstGeom prst="rect">
            <a:avLst/>
          </a:prstGeom>
          <a:noFill/>
        </p:spPr>
        <p:txBody>
          <a:bodyPr wrap="square" rtlCol="0">
            <a:spAutoFit/>
          </a:bodyPr>
          <a:lstStyle/>
          <a:p>
            <a:pPr algn="ctr"/>
            <a:r>
              <a:rPr lang="en-US" b="1" u="sng" dirty="0"/>
              <a:t>Methylprednisolone less likely to receive post-op hydrocortisone</a:t>
            </a:r>
          </a:p>
        </p:txBody>
      </p:sp>
      <p:cxnSp>
        <p:nvCxnSpPr>
          <p:cNvPr id="6" name="Straight Connector 5">
            <a:extLst>
              <a:ext uri="{FF2B5EF4-FFF2-40B4-BE49-F238E27FC236}">
                <a16:creationId xmlns:a16="http://schemas.microsoft.com/office/drawing/2014/main" id="{E2D97BDE-973D-4145-97D3-487132EDC151}"/>
              </a:ext>
            </a:extLst>
          </p:cNvPr>
          <p:cNvCxnSpPr>
            <a:cxnSpLocks/>
          </p:cNvCxnSpPr>
          <p:nvPr/>
        </p:nvCxnSpPr>
        <p:spPr>
          <a:xfrm>
            <a:off x="4038600" y="1295400"/>
            <a:ext cx="0" cy="3825832"/>
          </a:xfrm>
          <a:prstGeom prst="line">
            <a:avLst/>
          </a:prstGeom>
          <a:noFill/>
          <a:ln w="25400" cap="flat" cmpd="sng" algn="ctr">
            <a:solidFill>
              <a:srgbClr val="002060"/>
            </a:solidFill>
            <a:prstDash val="solid"/>
            <a:tailEnd type="none"/>
          </a:ln>
          <a:effectLst/>
        </p:spPr>
      </p:cxnSp>
      <p:cxnSp>
        <p:nvCxnSpPr>
          <p:cNvPr id="15" name="Straight Connector 14">
            <a:extLst>
              <a:ext uri="{FF2B5EF4-FFF2-40B4-BE49-F238E27FC236}">
                <a16:creationId xmlns:a16="http://schemas.microsoft.com/office/drawing/2014/main" id="{FBCBFF09-5476-49EB-9644-26B3F1129E8F}"/>
              </a:ext>
            </a:extLst>
          </p:cNvPr>
          <p:cNvCxnSpPr>
            <a:cxnSpLocks/>
          </p:cNvCxnSpPr>
          <p:nvPr/>
        </p:nvCxnSpPr>
        <p:spPr>
          <a:xfrm>
            <a:off x="8001000" y="1295400"/>
            <a:ext cx="0" cy="3825832"/>
          </a:xfrm>
          <a:prstGeom prst="line">
            <a:avLst/>
          </a:prstGeom>
          <a:noFill/>
          <a:ln w="25400" cap="flat" cmpd="sng" algn="ctr">
            <a:solidFill>
              <a:srgbClr val="002060"/>
            </a:solidFill>
            <a:prstDash val="solid"/>
            <a:tailEnd type="none"/>
          </a:ln>
          <a:effectLst/>
        </p:spPr>
      </p:cxnSp>
      <p:sp>
        <p:nvSpPr>
          <p:cNvPr id="16" name="TextBox 15">
            <a:extLst>
              <a:ext uri="{FF2B5EF4-FFF2-40B4-BE49-F238E27FC236}">
                <a16:creationId xmlns:a16="http://schemas.microsoft.com/office/drawing/2014/main" id="{582616BE-3659-4AF9-970F-E891A69DE45D}"/>
              </a:ext>
            </a:extLst>
          </p:cNvPr>
          <p:cNvSpPr txBox="1"/>
          <p:nvPr/>
        </p:nvSpPr>
        <p:spPr>
          <a:xfrm>
            <a:off x="2614904" y="2518169"/>
            <a:ext cx="856325" cy="307777"/>
          </a:xfrm>
          <a:prstGeom prst="rect">
            <a:avLst/>
          </a:prstGeom>
          <a:noFill/>
        </p:spPr>
        <p:txBody>
          <a:bodyPr wrap="none" rtlCol="0">
            <a:spAutoFit/>
          </a:bodyPr>
          <a:lstStyle/>
          <a:p>
            <a:r>
              <a:rPr lang="en-US" sz="1400" b="1" dirty="0"/>
              <a:t>P&lt;0.001</a:t>
            </a:r>
          </a:p>
        </p:txBody>
      </p:sp>
      <p:sp>
        <p:nvSpPr>
          <p:cNvPr id="17" name="TextBox 16">
            <a:extLst>
              <a:ext uri="{FF2B5EF4-FFF2-40B4-BE49-F238E27FC236}">
                <a16:creationId xmlns:a16="http://schemas.microsoft.com/office/drawing/2014/main" id="{6A5C42B2-AA72-4117-8A39-6D4F59F110A2}"/>
              </a:ext>
            </a:extLst>
          </p:cNvPr>
          <p:cNvSpPr txBox="1"/>
          <p:nvPr/>
        </p:nvSpPr>
        <p:spPr>
          <a:xfrm>
            <a:off x="6705600" y="2548088"/>
            <a:ext cx="856325" cy="307777"/>
          </a:xfrm>
          <a:prstGeom prst="rect">
            <a:avLst/>
          </a:prstGeom>
          <a:noFill/>
        </p:spPr>
        <p:txBody>
          <a:bodyPr wrap="none" rtlCol="0">
            <a:spAutoFit/>
          </a:bodyPr>
          <a:lstStyle/>
          <a:p>
            <a:r>
              <a:rPr lang="en-US" sz="1400" b="1" dirty="0"/>
              <a:t>P&lt;0.001</a:t>
            </a:r>
          </a:p>
        </p:txBody>
      </p:sp>
      <p:sp>
        <p:nvSpPr>
          <p:cNvPr id="18" name="TextBox 17">
            <a:extLst>
              <a:ext uri="{FF2B5EF4-FFF2-40B4-BE49-F238E27FC236}">
                <a16:creationId xmlns:a16="http://schemas.microsoft.com/office/drawing/2014/main" id="{EC1ABDD7-809C-4727-8D91-E0F807D2CBB4}"/>
              </a:ext>
            </a:extLst>
          </p:cNvPr>
          <p:cNvSpPr txBox="1"/>
          <p:nvPr/>
        </p:nvSpPr>
        <p:spPr>
          <a:xfrm>
            <a:off x="10999923" y="2506077"/>
            <a:ext cx="856325" cy="307777"/>
          </a:xfrm>
          <a:prstGeom prst="rect">
            <a:avLst/>
          </a:prstGeom>
          <a:noFill/>
        </p:spPr>
        <p:txBody>
          <a:bodyPr wrap="none" rtlCol="0">
            <a:spAutoFit/>
          </a:bodyPr>
          <a:lstStyle/>
          <a:p>
            <a:r>
              <a:rPr lang="en-US" sz="1400" b="1" dirty="0"/>
              <a:t>P=0.004</a:t>
            </a:r>
          </a:p>
        </p:txBody>
      </p:sp>
      <p:sp>
        <p:nvSpPr>
          <p:cNvPr id="21" name="TextBox 20">
            <a:extLst>
              <a:ext uri="{FF2B5EF4-FFF2-40B4-BE49-F238E27FC236}">
                <a16:creationId xmlns:a16="http://schemas.microsoft.com/office/drawing/2014/main" id="{54241EA1-DEE4-40C1-B3EA-E487B57C3868}"/>
              </a:ext>
            </a:extLst>
          </p:cNvPr>
          <p:cNvSpPr txBox="1"/>
          <p:nvPr/>
        </p:nvSpPr>
        <p:spPr>
          <a:xfrm>
            <a:off x="3200400" y="5562600"/>
            <a:ext cx="5673348" cy="369332"/>
          </a:xfrm>
          <a:prstGeom prst="rect">
            <a:avLst/>
          </a:prstGeom>
          <a:noFill/>
        </p:spPr>
        <p:txBody>
          <a:bodyPr wrap="none" rtlCol="0">
            <a:spAutoFit/>
          </a:bodyPr>
          <a:lstStyle/>
          <a:p>
            <a:r>
              <a:rPr lang="en-US" b="1" dirty="0"/>
              <a:t>No differences in rates of any other complications</a:t>
            </a:r>
          </a:p>
        </p:txBody>
      </p:sp>
      <p:pic>
        <p:nvPicPr>
          <p:cNvPr id="3" name="Picture 2">
            <a:extLst>
              <a:ext uri="{FF2B5EF4-FFF2-40B4-BE49-F238E27FC236}">
                <a16:creationId xmlns:a16="http://schemas.microsoft.com/office/drawing/2014/main" id="{5E9673B2-4288-40D4-94A0-897EFC4898C4}"/>
              </a:ext>
            </a:extLst>
          </p:cNvPr>
          <p:cNvPicPr>
            <a:picLocks noChangeAspect="1"/>
          </p:cNvPicPr>
          <p:nvPr/>
        </p:nvPicPr>
        <p:blipFill>
          <a:blip r:embed="rId6"/>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939410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 SUBGROUP ANALYSES</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cxnSp>
        <p:nvCxnSpPr>
          <p:cNvPr id="16" name="Straight Connector 15">
            <a:extLst>
              <a:ext uri="{FF2B5EF4-FFF2-40B4-BE49-F238E27FC236}">
                <a16:creationId xmlns:a16="http://schemas.microsoft.com/office/drawing/2014/main" id="{BC90F1B4-5356-45A8-88C2-7C4CA21D895D}"/>
              </a:ext>
            </a:extLst>
          </p:cNvPr>
          <p:cNvCxnSpPr/>
          <p:nvPr/>
        </p:nvCxnSpPr>
        <p:spPr>
          <a:xfrm>
            <a:off x="5715000" y="1231015"/>
            <a:ext cx="0" cy="4864985"/>
          </a:xfrm>
          <a:prstGeom prst="line">
            <a:avLst/>
          </a:prstGeom>
          <a:noFill/>
          <a:ln w="25400" cap="flat" cmpd="sng" algn="ctr">
            <a:solidFill>
              <a:srgbClr val="063F89"/>
            </a:solidFill>
            <a:prstDash val="solid"/>
            <a:tailEnd type="none"/>
          </a:ln>
          <a:effectLst/>
        </p:spPr>
      </p:cxnSp>
      <p:sp>
        <p:nvSpPr>
          <p:cNvPr id="17" name="TextBox 16">
            <a:extLst>
              <a:ext uri="{FF2B5EF4-FFF2-40B4-BE49-F238E27FC236}">
                <a16:creationId xmlns:a16="http://schemas.microsoft.com/office/drawing/2014/main" id="{160AAB06-7F7E-48C0-8C2E-3C1ACC98CA55}"/>
              </a:ext>
            </a:extLst>
          </p:cNvPr>
          <p:cNvSpPr txBox="1"/>
          <p:nvPr/>
        </p:nvSpPr>
        <p:spPr>
          <a:xfrm>
            <a:off x="381000" y="1473125"/>
            <a:ext cx="5021526" cy="537226"/>
          </a:xfrm>
          <a:prstGeom prst="rect">
            <a:avLst/>
          </a:prstGeom>
          <a:noFill/>
        </p:spPr>
        <p:txBody>
          <a:bodyPr wrap="square" rtlCol="0">
            <a:spAutoFit/>
          </a:bodyPr>
          <a:lstStyle/>
          <a:p>
            <a:pPr algn="ctr"/>
            <a:r>
              <a:rPr lang="en-US" sz="1400" b="1" u="sng" dirty="0"/>
              <a:t>Potential benefit in STAT 1,2,3 cases, longer bypass duration and non-premature infants</a:t>
            </a:r>
          </a:p>
        </p:txBody>
      </p:sp>
      <p:sp>
        <p:nvSpPr>
          <p:cNvPr id="18" name="TextBox 17">
            <a:extLst>
              <a:ext uri="{FF2B5EF4-FFF2-40B4-BE49-F238E27FC236}">
                <a16:creationId xmlns:a16="http://schemas.microsoft.com/office/drawing/2014/main" id="{FB32000A-C89D-4DAA-AA8B-CEF455261CCB}"/>
              </a:ext>
            </a:extLst>
          </p:cNvPr>
          <p:cNvSpPr txBox="1"/>
          <p:nvPr/>
        </p:nvSpPr>
        <p:spPr>
          <a:xfrm>
            <a:off x="7620000" y="1506014"/>
            <a:ext cx="3134191" cy="307777"/>
          </a:xfrm>
          <a:prstGeom prst="rect">
            <a:avLst/>
          </a:prstGeom>
          <a:noFill/>
        </p:spPr>
        <p:txBody>
          <a:bodyPr wrap="none" rtlCol="0">
            <a:spAutoFit/>
          </a:bodyPr>
          <a:lstStyle/>
          <a:p>
            <a:r>
              <a:rPr lang="en-US" sz="1400" b="1" u="sng" dirty="0"/>
              <a:t>No site-dependent treatment effect</a:t>
            </a:r>
          </a:p>
        </p:txBody>
      </p:sp>
      <p:grpSp>
        <p:nvGrpSpPr>
          <p:cNvPr id="10" name="Group 9">
            <a:extLst>
              <a:ext uri="{FF2B5EF4-FFF2-40B4-BE49-F238E27FC236}">
                <a16:creationId xmlns:a16="http://schemas.microsoft.com/office/drawing/2014/main" id="{B727380B-B083-4733-8A0D-7D94A394726A}"/>
              </a:ext>
            </a:extLst>
          </p:cNvPr>
          <p:cNvGrpSpPr/>
          <p:nvPr/>
        </p:nvGrpSpPr>
        <p:grpSpPr>
          <a:xfrm>
            <a:off x="272851" y="2283750"/>
            <a:ext cx="5025744" cy="3096298"/>
            <a:chOff x="272851" y="2283750"/>
            <a:chExt cx="5025744" cy="3096298"/>
          </a:xfrm>
        </p:grpSpPr>
        <p:grpSp>
          <p:nvGrpSpPr>
            <p:cNvPr id="9" name="Group 8">
              <a:extLst>
                <a:ext uri="{FF2B5EF4-FFF2-40B4-BE49-F238E27FC236}">
                  <a16:creationId xmlns:a16="http://schemas.microsoft.com/office/drawing/2014/main" id="{816C5C68-4DD6-494C-9F52-FBE900FCB851}"/>
                </a:ext>
              </a:extLst>
            </p:cNvPr>
            <p:cNvGrpSpPr/>
            <p:nvPr/>
          </p:nvGrpSpPr>
          <p:grpSpPr>
            <a:xfrm>
              <a:off x="272851" y="2283750"/>
              <a:ext cx="5025744" cy="3096298"/>
              <a:chOff x="2133600" y="1762125"/>
              <a:chExt cx="5746459" cy="3333750"/>
            </a:xfrm>
          </p:grpSpPr>
          <p:grpSp>
            <p:nvGrpSpPr>
              <p:cNvPr id="7" name="Group 6">
                <a:extLst>
                  <a:ext uri="{FF2B5EF4-FFF2-40B4-BE49-F238E27FC236}">
                    <a16:creationId xmlns:a16="http://schemas.microsoft.com/office/drawing/2014/main" id="{54F8AB0D-5DB3-4512-9D89-77C3B65C139F}"/>
                  </a:ext>
                </a:extLst>
              </p:cNvPr>
              <p:cNvGrpSpPr/>
              <p:nvPr/>
            </p:nvGrpSpPr>
            <p:grpSpPr>
              <a:xfrm>
                <a:off x="2133600" y="1762125"/>
                <a:ext cx="5376104" cy="3333750"/>
                <a:chOff x="3398315" y="1524000"/>
                <a:chExt cx="5376104" cy="3333750"/>
              </a:xfrm>
            </p:grpSpPr>
            <p:pic>
              <p:nvPicPr>
                <p:cNvPr id="3" name="Picture 2">
                  <a:extLst>
                    <a:ext uri="{FF2B5EF4-FFF2-40B4-BE49-F238E27FC236}">
                      <a16:creationId xmlns:a16="http://schemas.microsoft.com/office/drawing/2014/main" id="{8E7CFF21-B8D8-4BA9-970E-487F443BA98B}"/>
                    </a:ext>
                  </a:extLst>
                </p:cNvPr>
                <p:cNvPicPr>
                  <a:picLocks noChangeAspect="1"/>
                </p:cNvPicPr>
                <p:nvPr/>
              </p:nvPicPr>
              <p:blipFill>
                <a:blip r:embed="rId3"/>
                <a:stretch>
                  <a:fillRect/>
                </a:stretch>
              </p:blipFill>
              <p:spPr>
                <a:xfrm>
                  <a:off x="3398315" y="1524000"/>
                  <a:ext cx="5365460" cy="2609850"/>
                </a:xfrm>
                <a:prstGeom prst="rect">
                  <a:avLst/>
                </a:prstGeom>
                <a:ln>
                  <a:solidFill>
                    <a:schemeClr val="tx1"/>
                  </a:solidFill>
                </a:ln>
              </p:spPr>
            </p:pic>
            <p:pic>
              <p:nvPicPr>
                <p:cNvPr id="5" name="Picture 4">
                  <a:extLst>
                    <a:ext uri="{FF2B5EF4-FFF2-40B4-BE49-F238E27FC236}">
                      <a16:creationId xmlns:a16="http://schemas.microsoft.com/office/drawing/2014/main" id="{B4B86BAC-8E50-4E60-9201-C3138AD85DC1}"/>
                    </a:ext>
                  </a:extLst>
                </p:cNvPr>
                <p:cNvPicPr>
                  <a:picLocks noChangeAspect="1"/>
                </p:cNvPicPr>
                <p:nvPr/>
              </p:nvPicPr>
              <p:blipFill>
                <a:blip r:embed="rId4"/>
                <a:stretch>
                  <a:fillRect/>
                </a:stretch>
              </p:blipFill>
              <p:spPr>
                <a:xfrm>
                  <a:off x="3398315" y="4133850"/>
                  <a:ext cx="5376104" cy="723900"/>
                </a:xfrm>
                <a:prstGeom prst="rect">
                  <a:avLst/>
                </a:prstGeom>
                <a:ln>
                  <a:solidFill>
                    <a:schemeClr val="tx1"/>
                  </a:solidFill>
                </a:ln>
              </p:spPr>
            </p:pic>
          </p:grpSp>
          <p:cxnSp>
            <p:nvCxnSpPr>
              <p:cNvPr id="12" name="Straight Arrow Connector 11">
                <a:extLst>
                  <a:ext uri="{FF2B5EF4-FFF2-40B4-BE49-F238E27FC236}">
                    <a16:creationId xmlns:a16="http://schemas.microsoft.com/office/drawing/2014/main" id="{627CC667-5B94-4DDE-904C-A692ABD3F80D}"/>
                  </a:ext>
                </a:extLst>
              </p:cNvPr>
              <p:cNvCxnSpPr>
                <a:cxnSpLocks/>
              </p:cNvCxnSpPr>
              <p:nvPr/>
            </p:nvCxnSpPr>
            <p:spPr>
              <a:xfrm flipH="1">
                <a:off x="7499060" y="3048000"/>
                <a:ext cx="380999" cy="0"/>
              </a:xfrm>
              <a:prstGeom prst="straightConnector1">
                <a:avLst/>
              </a:prstGeom>
              <a:noFill/>
              <a:ln w="57150" cap="flat" cmpd="sng" algn="ctr">
                <a:solidFill>
                  <a:schemeClr val="accent1"/>
                </a:solidFill>
                <a:prstDash val="solid"/>
                <a:tailEnd type="triangle"/>
              </a:ln>
              <a:effectLst/>
            </p:spPr>
          </p:cxnSp>
          <p:cxnSp>
            <p:nvCxnSpPr>
              <p:cNvPr id="13" name="Straight Arrow Connector 12">
                <a:extLst>
                  <a:ext uri="{FF2B5EF4-FFF2-40B4-BE49-F238E27FC236}">
                    <a16:creationId xmlns:a16="http://schemas.microsoft.com/office/drawing/2014/main" id="{21E6E36D-7890-4C9E-8F8D-6CAC73A05BD0}"/>
                  </a:ext>
                </a:extLst>
              </p:cNvPr>
              <p:cNvCxnSpPr>
                <a:cxnSpLocks/>
              </p:cNvCxnSpPr>
              <p:nvPr/>
            </p:nvCxnSpPr>
            <p:spPr>
              <a:xfrm flipH="1">
                <a:off x="7499060" y="4252957"/>
                <a:ext cx="380999" cy="0"/>
              </a:xfrm>
              <a:prstGeom prst="straightConnector1">
                <a:avLst/>
              </a:prstGeom>
              <a:noFill/>
              <a:ln w="57150" cap="flat" cmpd="sng" algn="ctr">
                <a:solidFill>
                  <a:schemeClr val="accent1"/>
                </a:solidFill>
                <a:prstDash val="solid"/>
                <a:tailEnd type="triangle"/>
              </a:ln>
              <a:effectLst/>
            </p:spPr>
          </p:cxnSp>
        </p:grpSp>
        <p:cxnSp>
          <p:nvCxnSpPr>
            <p:cNvPr id="15" name="Straight Arrow Connector 14">
              <a:extLst>
                <a:ext uri="{FF2B5EF4-FFF2-40B4-BE49-F238E27FC236}">
                  <a16:creationId xmlns:a16="http://schemas.microsoft.com/office/drawing/2014/main" id="{F68E6105-E304-43A1-BFD9-F33DEE231B85}"/>
                </a:ext>
              </a:extLst>
            </p:cNvPr>
            <p:cNvCxnSpPr>
              <a:cxnSpLocks/>
            </p:cNvCxnSpPr>
            <p:nvPr/>
          </p:nvCxnSpPr>
          <p:spPr>
            <a:xfrm flipH="1">
              <a:off x="4975370" y="4187687"/>
              <a:ext cx="313235" cy="0"/>
            </a:xfrm>
            <a:prstGeom prst="straightConnector1">
              <a:avLst/>
            </a:prstGeom>
            <a:noFill/>
            <a:ln w="57150" cap="flat" cmpd="sng" algn="ctr">
              <a:solidFill>
                <a:srgbClr val="FF0000"/>
              </a:solidFill>
              <a:prstDash val="solid"/>
              <a:tailEnd type="triangle"/>
            </a:ln>
            <a:effectLst/>
          </p:spPr>
        </p:cxnSp>
      </p:grpSp>
      <p:sp>
        <p:nvSpPr>
          <p:cNvPr id="19" name="TextBox 18">
            <a:extLst>
              <a:ext uri="{FF2B5EF4-FFF2-40B4-BE49-F238E27FC236}">
                <a16:creationId xmlns:a16="http://schemas.microsoft.com/office/drawing/2014/main" id="{852D6CFD-8DF4-4055-8231-B87FFD7DC55A}"/>
              </a:ext>
            </a:extLst>
          </p:cNvPr>
          <p:cNvSpPr txBox="1"/>
          <p:nvPr/>
        </p:nvSpPr>
        <p:spPr>
          <a:xfrm>
            <a:off x="6614930" y="5043878"/>
            <a:ext cx="5021526" cy="738664"/>
          </a:xfrm>
          <a:prstGeom prst="rect">
            <a:avLst/>
          </a:prstGeom>
          <a:noFill/>
        </p:spPr>
        <p:txBody>
          <a:bodyPr wrap="square" rtlCol="0">
            <a:spAutoFit/>
          </a:bodyPr>
          <a:lstStyle/>
          <a:p>
            <a:pPr algn="ctr"/>
            <a:r>
              <a:rPr lang="en-US" sz="1400" b="1" dirty="0"/>
              <a:t>No differences by race, ethnicity, gender, presence of other preop-risk factors, non-cardiac anatomic abnormalities or syndromes/chromosomal anomalies</a:t>
            </a:r>
          </a:p>
        </p:txBody>
      </p:sp>
      <p:pic>
        <p:nvPicPr>
          <p:cNvPr id="8" name="Picture 7">
            <a:extLst>
              <a:ext uri="{FF2B5EF4-FFF2-40B4-BE49-F238E27FC236}">
                <a16:creationId xmlns:a16="http://schemas.microsoft.com/office/drawing/2014/main" id="{28DE91D4-0F6C-4B20-9C69-4D69EBA8C5AC}"/>
              </a:ext>
            </a:extLst>
          </p:cNvPr>
          <p:cNvPicPr>
            <a:picLocks noChangeAspect="1"/>
          </p:cNvPicPr>
          <p:nvPr/>
        </p:nvPicPr>
        <p:blipFill>
          <a:blip r:embed="rId5"/>
          <a:stretch>
            <a:fillRect/>
          </a:stretch>
        </p:blipFill>
        <p:spPr>
          <a:xfrm>
            <a:off x="6614930" y="1953433"/>
            <a:ext cx="4950715" cy="2878750"/>
          </a:xfrm>
          <a:prstGeom prst="rect">
            <a:avLst/>
          </a:prstGeom>
          <a:ln>
            <a:solidFill>
              <a:schemeClr val="tx1"/>
            </a:solidFill>
          </a:ln>
        </p:spPr>
      </p:pic>
      <p:pic>
        <p:nvPicPr>
          <p:cNvPr id="6" name="Picture 5">
            <a:extLst>
              <a:ext uri="{FF2B5EF4-FFF2-40B4-BE49-F238E27FC236}">
                <a16:creationId xmlns:a16="http://schemas.microsoft.com/office/drawing/2014/main" id="{D4E4FD2F-B359-4B17-80A2-E81E232FEAD7}"/>
              </a:ext>
            </a:extLst>
          </p:cNvPr>
          <p:cNvPicPr>
            <a:picLocks noChangeAspect="1"/>
          </p:cNvPicPr>
          <p:nvPr/>
        </p:nvPicPr>
        <p:blipFill>
          <a:blip r:embed="rId6"/>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3201216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1EFB86F-A7F1-471D-BE1F-42859C456FC6}"/>
              </a:ext>
            </a:extLst>
          </p:cNvPr>
          <p:cNvSpPr>
            <a:spLocks noGrp="1"/>
          </p:cNvSpPr>
          <p:nvPr>
            <p:ph idx="1"/>
          </p:nvPr>
        </p:nvSpPr>
        <p:spPr/>
        <p:txBody>
          <a:bodyPr/>
          <a:lstStyle/>
          <a:p>
            <a:r>
              <a:rPr lang="en-US" dirty="0"/>
              <a:t>Methylprednisolone did not decrease the likelihood of the risk adjusted composite primary endpoint…but did reduce the likelihood of the primary endpoint when analyzed without risk adjustment and using the “Win Ratio”</a:t>
            </a:r>
          </a:p>
          <a:p>
            <a:r>
              <a:rPr lang="en-US" dirty="0"/>
              <a:t>Methylprednisolone increased the likelihood of hyperglycemia requiring insulin therapy</a:t>
            </a:r>
          </a:p>
          <a:p>
            <a:r>
              <a:rPr lang="en-US" dirty="0"/>
              <a:t>In subgroup analysis, there was evidence of benefit for infants undergoing lower complexity operations (STAT 1,2,3), those with longer CPB times and those without prematurity</a:t>
            </a:r>
          </a:p>
          <a:p>
            <a:r>
              <a:rPr lang="en-US" dirty="0"/>
              <a:t>Future studies should evaluate mechanisms for risk-stratification to elucidate whether a more targeted approach might offer benefit in select sub-populations</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3"/>
          <a:stretch>
            <a:fillRect/>
          </a:stretch>
        </p:blipFill>
        <p:spPr>
          <a:xfrm>
            <a:off x="11147783" y="140585"/>
            <a:ext cx="937591" cy="929778"/>
          </a:xfrm>
          <a:prstGeom prst="rect">
            <a:avLst/>
          </a:prstGeom>
        </p:spPr>
      </p:pic>
      <p:pic>
        <p:nvPicPr>
          <p:cNvPr id="5" name="Picture 4">
            <a:extLst>
              <a:ext uri="{FF2B5EF4-FFF2-40B4-BE49-F238E27FC236}">
                <a16:creationId xmlns:a16="http://schemas.microsoft.com/office/drawing/2014/main" id="{56C47E0F-3765-4DE9-8BDF-24B3C5F0F327}"/>
              </a:ext>
            </a:extLst>
          </p:cNvPr>
          <p:cNvPicPr>
            <a:picLocks noChangeAspect="1"/>
          </p:cNvPicPr>
          <p:nvPr/>
        </p:nvPicPr>
        <p:blipFill>
          <a:blip r:embed="rId4"/>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3524907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981200" y="228600"/>
            <a:ext cx="8305800" cy="5762591"/>
          </a:xfrm>
          <a:prstGeom prst="rect">
            <a:avLst/>
          </a:prstGeom>
        </p:spPr>
      </p:pic>
      <p:pic>
        <p:nvPicPr>
          <p:cNvPr id="2" name="Picture 1">
            <a:extLst>
              <a:ext uri="{FF2B5EF4-FFF2-40B4-BE49-F238E27FC236}">
                <a16:creationId xmlns:a16="http://schemas.microsoft.com/office/drawing/2014/main" id="{36FB90E3-D713-4B83-AD43-6E4CAD44A22E}"/>
              </a:ext>
            </a:extLst>
          </p:cNvPr>
          <p:cNvPicPr>
            <a:picLocks noChangeAspect="1"/>
          </p:cNvPicPr>
          <p:nvPr/>
        </p:nvPicPr>
        <p:blipFill>
          <a:blip r:embed="rId3"/>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1073792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a:xfrm>
            <a:off x="288235" y="112741"/>
            <a:ext cx="11582400" cy="838199"/>
          </a:xfrm>
        </p:spPr>
        <p:txBody>
          <a:bodyPr/>
          <a:lstStyle/>
          <a:p>
            <a:r>
              <a:rPr lang="en-US" dirty="0"/>
              <a:t>THANK YOU TO OUR STRESS NETWORK</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3"/>
          <a:stretch>
            <a:fillRect/>
          </a:stretch>
        </p:blipFill>
        <p:spPr>
          <a:xfrm>
            <a:off x="11147783" y="140585"/>
            <a:ext cx="937591" cy="929778"/>
          </a:xfrm>
          <a:prstGeom prst="rect">
            <a:avLst/>
          </a:prstGeom>
        </p:spPr>
      </p:pic>
      <p:sp>
        <p:nvSpPr>
          <p:cNvPr id="7" name="TextBox 6">
            <a:extLst>
              <a:ext uri="{FF2B5EF4-FFF2-40B4-BE49-F238E27FC236}">
                <a16:creationId xmlns:a16="http://schemas.microsoft.com/office/drawing/2014/main" id="{9A696245-85E0-4582-93FD-3FE1690DD3A4}"/>
              </a:ext>
            </a:extLst>
          </p:cNvPr>
          <p:cNvSpPr txBox="1"/>
          <p:nvPr/>
        </p:nvSpPr>
        <p:spPr>
          <a:xfrm>
            <a:off x="5029200" y="1248839"/>
            <a:ext cx="6934199" cy="5068054"/>
          </a:xfrm>
          <a:prstGeom prst="rect">
            <a:avLst/>
          </a:prstGeom>
          <a:noFill/>
        </p:spPr>
        <p:txBody>
          <a:bodyPr wrap="square" rtlCol="0">
            <a:spAutoFit/>
          </a:bodyPr>
          <a:lstStyle/>
          <a:p>
            <a:pPr algn="just"/>
            <a:r>
              <a:rPr lang="en-US" sz="1000" b="1" dirty="0">
                <a:latin typeface="+mj-lt"/>
              </a:rPr>
              <a:t>Executive committee: </a:t>
            </a:r>
            <a:r>
              <a:rPr lang="en-US" sz="1000" dirty="0">
                <a:latin typeface="+mj-lt"/>
              </a:rPr>
              <a:t>Kevin D. Hill MD MSCI, Prince J. Kannankeril MD MSCI, Jeffrey P. Jacobs MD, H. Scott Baldwin MD, Marshall L. Jacobs MD, Sean M. O’Brien PhD,</a:t>
            </a:r>
            <a:r>
              <a:rPr lang="en-US" sz="1000" baseline="30000" dirty="0">
                <a:latin typeface="+mj-lt"/>
              </a:rPr>
              <a:t> </a:t>
            </a:r>
            <a:r>
              <a:rPr lang="en-US" sz="1000" dirty="0">
                <a:latin typeface="+mj-lt"/>
              </a:rPr>
              <a:t>David P. </a:t>
            </a:r>
            <a:r>
              <a:rPr lang="en-US" sz="1000" dirty="0" err="1">
                <a:latin typeface="+mj-lt"/>
              </a:rPr>
              <a:t>Bichel</a:t>
            </a:r>
            <a:r>
              <a:rPr lang="en-US" sz="1000" dirty="0">
                <a:latin typeface="+mj-lt"/>
              </a:rPr>
              <a:t> MD, Jennifer S. Li MD MHS</a:t>
            </a:r>
            <a:endParaRPr lang="en-US" sz="1000" baseline="30000" dirty="0">
              <a:latin typeface="+mj-lt"/>
            </a:endParaRPr>
          </a:p>
          <a:p>
            <a:pPr algn="just"/>
            <a:endParaRPr lang="en-US" sz="1000" baseline="30000" dirty="0">
              <a:latin typeface="+mj-lt"/>
            </a:endParaRPr>
          </a:p>
          <a:p>
            <a:pPr algn="just"/>
            <a:r>
              <a:rPr lang="en-US" sz="1000" b="1" dirty="0">
                <a:latin typeface="+mj-lt"/>
              </a:rPr>
              <a:t>NCATS Program Officer: </a:t>
            </a:r>
            <a:r>
              <a:rPr lang="en-US" sz="1000" dirty="0">
                <a:latin typeface="+mj-lt"/>
              </a:rPr>
              <a:t>Soju Chang MD MPH</a:t>
            </a:r>
          </a:p>
          <a:p>
            <a:pPr algn="just"/>
            <a:endParaRPr lang="en-US" sz="1000" b="1" dirty="0">
              <a:latin typeface="+mj-lt"/>
            </a:endParaRPr>
          </a:p>
          <a:p>
            <a:pPr algn="just"/>
            <a:r>
              <a:rPr lang="en-US" sz="1000" b="1" dirty="0">
                <a:latin typeface="+mj-lt"/>
              </a:rPr>
              <a:t>Steering committee: </a:t>
            </a:r>
            <a:r>
              <a:rPr lang="en-US" sz="1000" dirty="0">
                <a:latin typeface="+mj-lt"/>
              </a:rPr>
              <a:t>Eric M. Graham MD, Jane </a:t>
            </a:r>
            <a:r>
              <a:rPr lang="en-US" sz="1000" dirty="0" err="1">
                <a:latin typeface="+mj-lt"/>
              </a:rPr>
              <a:t>Newburger</a:t>
            </a:r>
            <a:r>
              <a:rPr lang="en-US" sz="1000" dirty="0">
                <a:latin typeface="+mj-lt"/>
              </a:rPr>
              <a:t> MD, James </a:t>
            </a:r>
            <a:r>
              <a:rPr lang="en-US" sz="1000" dirty="0" err="1">
                <a:latin typeface="+mj-lt"/>
              </a:rPr>
              <a:t>Tweddel</a:t>
            </a:r>
            <a:r>
              <a:rPr lang="en-US" sz="1000" dirty="0">
                <a:latin typeface="+mj-lt"/>
              </a:rPr>
              <a:t> MD, Lori Smoot (Parent)</a:t>
            </a:r>
          </a:p>
          <a:p>
            <a:pPr algn="just"/>
            <a:endParaRPr lang="en-US" sz="1000" dirty="0">
              <a:latin typeface="+mj-lt"/>
            </a:endParaRPr>
          </a:p>
          <a:p>
            <a:pPr algn="just"/>
            <a:r>
              <a:rPr lang="en-US" sz="1000" b="1" dirty="0">
                <a:latin typeface="+mj-lt"/>
              </a:rPr>
              <a:t>Site PIs/Co-Is: </a:t>
            </a:r>
            <a:r>
              <a:rPr lang="en-US" sz="1000" dirty="0">
                <a:latin typeface="+mj-lt"/>
              </a:rPr>
              <a:t>Brian Blasiole MD PhD, Ashraf </a:t>
            </a:r>
            <a:r>
              <a:rPr lang="en-US" sz="1000" dirty="0" err="1">
                <a:latin typeface="+mj-lt"/>
              </a:rPr>
              <a:t>Resheidat</a:t>
            </a:r>
            <a:r>
              <a:rPr lang="en-US" sz="1000" dirty="0">
                <a:latin typeface="+mj-lt"/>
              </a:rPr>
              <a:t> MD, Adil S. Husain MD, S. Ram Kumar MD PhD, Joseph W. Turek, MD PhD, Mark </a:t>
            </a:r>
            <a:r>
              <a:rPr lang="en-US" sz="1000" dirty="0" err="1">
                <a:latin typeface="+mj-lt"/>
              </a:rPr>
              <a:t>Bleiweis</a:t>
            </a:r>
            <a:r>
              <a:rPr lang="en-US" sz="1000" dirty="0">
                <a:latin typeface="+mj-lt"/>
              </a:rPr>
              <a:t> MD, Bret Mettler MD, Alexis </a:t>
            </a:r>
            <a:r>
              <a:rPr lang="en-US" sz="1000" dirty="0" err="1">
                <a:latin typeface="+mj-lt"/>
              </a:rPr>
              <a:t>Benscoter</a:t>
            </a:r>
            <a:r>
              <a:rPr lang="en-US" sz="1000" dirty="0">
                <a:latin typeface="+mj-lt"/>
              </a:rPr>
              <a:t> MD, Eric Wald MD, Tara Karamlou MD MSc, Andrew H Van Bergen MD, David Overman MD, </a:t>
            </a:r>
            <a:r>
              <a:rPr lang="en-US" sz="1000" dirty="0" err="1">
                <a:latin typeface="+mj-lt"/>
              </a:rPr>
              <a:t>Pirooz</a:t>
            </a:r>
            <a:r>
              <a:rPr lang="en-US" sz="1000" dirty="0">
                <a:latin typeface="+mj-lt"/>
              </a:rPr>
              <a:t> </a:t>
            </a:r>
            <a:r>
              <a:rPr lang="en-US" sz="1000" dirty="0" err="1">
                <a:latin typeface="+mj-lt"/>
              </a:rPr>
              <a:t>Eghtesady</a:t>
            </a:r>
            <a:r>
              <a:rPr lang="en-US" sz="1000" dirty="0">
                <a:latin typeface="+mj-lt"/>
              </a:rPr>
              <a:t> MD, Ryan Butts MD, John S. Kim MD, John P. Scott MD, Brett R. Anderson MD MBA MS, Michael F. Swartz PhD, Patrick I. McConnell MD, David F. </a:t>
            </a:r>
            <a:r>
              <a:rPr lang="en-US" sz="1000" dirty="0" err="1">
                <a:latin typeface="+mj-lt"/>
              </a:rPr>
              <a:t>Vener</a:t>
            </a:r>
            <a:r>
              <a:rPr lang="en-US" sz="1000" dirty="0">
                <a:latin typeface="+mj-lt"/>
              </a:rPr>
              <a:t> MD, Venugopal Amula, MD, Nick Andersen, MD, Jean </a:t>
            </a:r>
            <a:r>
              <a:rPr lang="en-US" sz="1000" dirty="0" err="1">
                <a:latin typeface="+mj-lt"/>
              </a:rPr>
              <a:t>Ballweg</a:t>
            </a:r>
            <a:r>
              <a:rPr lang="en-US" sz="1000" dirty="0">
                <a:latin typeface="+mj-lt"/>
              </a:rPr>
              <a:t>, MD, Scott M. Bradley, MD, Jason R. Buckley, MD, Reid C. Chamberlain, MD, Karla G. Christian, MD, John D. Cleveland, MD, </a:t>
            </a:r>
            <a:r>
              <a:rPr lang="en-US" sz="1000" dirty="0" err="1">
                <a:latin typeface="+mj-lt"/>
              </a:rPr>
              <a:t>Nhue</a:t>
            </a:r>
            <a:r>
              <a:rPr lang="en-US" sz="1000" dirty="0">
                <a:latin typeface="+mj-lt"/>
              </a:rPr>
              <a:t> Do, MD, Will Gibson, MD, Christoph P. Hornik, MD MS PhD, James </a:t>
            </a:r>
            <a:r>
              <a:rPr lang="en-US" sz="1000" dirty="0" err="1">
                <a:latin typeface="+mj-lt"/>
              </a:rPr>
              <a:t>Jaggers</a:t>
            </a:r>
            <a:r>
              <a:rPr lang="en-US" sz="1000" dirty="0">
                <a:latin typeface="+mj-lt"/>
              </a:rPr>
              <a:t>, MD, </a:t>
            </a:r>
            <a:r>
              <a:rPr lang="en-US" sz="1000" dirty="0" err="1">
                <a:latin typeface="+mj-lt"/>
              </a:rPr>
              <a:t>Minoo</a:t>
            </a:r>
            <a:r>
              <a:rPr lang="en-US" sz="1000" dirty="0">
                <a:latin typeface="+mj-lt"/>
              </a:rPr>
              <a:t> N. </a:t>
            </a:r>
            <a:r>
              <a:rPr lang="en-US" sz="1000" dirty="0" err="1">
                <a:latin typeface="+mj-lt"/>
              </a:rPr>
              <a:t>Kavarana</a:t>
            </a:r>
            <a:r>
              <a:rPr lang="en-US" sz="1000" dirty="0">
                <a:latin typeface="+mj-lt"/>
              </a:rPr>
              <a:t>, MD, William </a:t>
            </a:r>
            <a:r>
              <a:rPr lang="en-US" sz="1000" dirty="0" err="1">
                <a:latin typeface="+mj-lt"/>
              </a:rPr>
              <a:t>Ravekes</a:t>
            </a:r>
            <a:r>
              <a:rPr lang="en-US" sz="1000" dirty="0">
                <a:latin typeface="+mj-lt"/>
              </a:rPr>
              <a:t>, M.D., Jennifer Schuette, MD, MS, Sarah </a:t>
            </a:r>
            <a:r>
              <a:rPr lang="en-US" sz="1000" dirty="0" err="1">
                <a:latin typeface="+mj-lt"/>
              </a:rPr>
              <a:t>Tabutt</a:t>
            </a:r>
            <a:r>
              <a:rPr lang="en-US" sz="1000" dirty="0">
                <a:latin typeface="+mj-lt"/>
              </a:rPr>
              <a:t>, MD PhD, Richard V. Williams, MD, Sinai C. </a:t>
            </a:r>
            <a:r>
              <a:rPr lang="en-US" sz="1000" dirty="0" err="1">
                <a:latin typeface="+mj-lt"/>
              </a:rPr>
              <a:t>Zyblewski</a:t>
            </a:r>
            <a:r>
              <a:rPr lang="en-US" sz="1000" dirty="0">
                <a:latin typeface="+mj-lt"/>
              </a:rPr>
              <a:t>, MD</a:t>
            </a:r>
            <a:endParaRPr lang="en-US" sz="1000" baseline="30000" dirty="0">
              <a:latin typeface="+mj-lt"/>
            </a:endParaRPr>
          </a:p>
          <a:p>
            <a:pPr algn="just"/>
            <a:endParaRPr lang="en-US" sz="1000" baseline="30000" dirty="0">
              <a:latin typeface="+mj-lt"/>
            </a:endParaRPr>
          </a:p>
          <a:p>
            <a:pPr algn="just"/>
            <a:r>
              <a:rPr lang="en-US" sz="1000" b="1" dirty="0">
                <a:latin typeface="+mj-lt"/>
              </a:rPr>
              <a:t>Data Safety and Monitoring Board: </a:t>
            </a:r>
            <a:r>
              <a:rPr lang="en-US" sz="1000" dirty="0">
                <a:latin typeface="+mj-lt"/>
              </a:rPr>
              <a:t>Tim </a:t>
            </a:r>
            <a:r>
              <a:rPr lang="en-US" sz="1000" dirty="0" err="1">
                <a:latin typeface="+mj-lt"/>
              </a:rPr>
              <a:t>Feltes</a:t>
            </a:r>
            <a:r>
              <a:rPr lang="en-US" sz="1000" dirty="0">
                <a:latin typeface="+mj-lt"/>
              </a:rPr>
              <a:t> MD, Matt Laughon MD MHS, Kimberly Gauvreau, ScD, </a:t>
            </a:r>
          </a:p>
          <a:p>
            <a:pPr algn="just"/>
            <a:endParaRPr lang="en-US" sz="1000" dirty="0">
              <a:latin typeface="+mj-lt"/>
            </a:endParaRPr>
          </a:p>
          <a:p>
            <a:pPr algn="just"/>
            <a:r>
              <a:rPr lang="en-US" sz="1000" b="1" dirty="0">
                <a:latin typeface="+mj-lt"/>
              </a:rPr>
              <a:t>Site Personnel: </a:t>
            </a:r>
            <a:r>
              <a:rPr lang="en-US" sz="1000" dirty="0">
                <a:latin typeface="+mj-lt"/>
              </a:rPr>
              <a:t>Sarita Madell, Kimberly Crum, Laura Sullivan, Kate </a:t>
            </a:r>
            <a:r>
              <a:rPr lang="en-US" sz="1000" dirty="0" err="1">
                <a:latin typeface="+mj-lt"/>
              </a:rPr>
              <a:t>Galligy</a:t>
            </a:r>
            <a:r>
              <a:rPr lang="en-US" sz="1000" dirty="0">
                <a:latin typeface="+mj-lt"/>
              </a:rPr>
              <a:t>, Kathleen </a:t>
            </a:r>
            <a:r>
              <a:rPr lang="en-US" sz="1000" dirty="0" err="1">
                <a:latin typeface="+mj-lt"/>
              </a:rPr>
              <a:t>Van’tHof</a:t>
            </a:r>
            <a:r>
              <a:rPr lang="en-US" sz="1000" dirty="0">
                <a:latin typeface="+mj-lt"/>
              </a:rPr>
              <a:t>, Laura </a:t>
            </a:r>
            <a:r>
              <a:rPr lang="en-US" sz="1000" dirty="0" err="1">
                <a:latin typeface="+mj-lt"/>
              </a:rPr>
              <a:t>Burgardt</a:t>
            </a:r>
            <a:r>
              <a:rPr lang="en-US" sz="1000" dirty="0">
                <a:latin typeface="+mj-lt"/>
              </a:rPr>
              <a:t>, Michelle Otto, Chantal Sanchez, Layla Al </a:t>
            </a:r>
            <a:r>
              <a:rPr lang="en-US" sz="1000" dirty="0" err="1">
                <a:latin typeface="+mj-lt"/>
              </a:rPr>
              <a:t>Sarraf</a:t>
            </a:r>
            <a:r>
              <a:rPr lang="en-US" sz="1000" dirty="0">
                <a:latin typeface="+mj-lt"/>
              </a:rPr>
              <a:t>, Lucey Boyle, </a:t>
            </a:r>
            <a:r>
              <a:rPr lang="en-US" sz="1000" dirty="0" err="1">
                <a:latin typeface="+mj-lt"/>
              </a:rPr>
              <a:t>Shalayna</a:t>
            </a:r>
            <a:r>
              <a:rPr lang="en-US" sz="1000" dirty="0">
                <a:latin typeface="+mj-lt"/>
              </a:rPr>
              <a:t> </a:t>
            </a:r>
            <a:r>
              <a:rPr lang="en-US" sz="1000" dirty="0" err="1">
                <a:latin typeface="+mj-lt"/>
              </a:rPr>
              <a:t>Woodly</a:t>
            </a:r>
            <a:r>
              <a:rPr lang="en-US" sz="1000" dirty="0">
                <a:latin typeface="+mj-lt"/>
              </a:rPr>
              <a:t>, Taylor Swann, Kathleen Molony, William Anguiano, Maria Martinez, Bianca Mobley, Parvin </a:t>
            </a:r>
            <a:r>
              <a:rPr lang="en-US" sz="1000" dirty="0" err="1">
                <a:latin typeface="+mj-lt"/>
              </a:rPr>
              <a:t>Mohazabnia</a:t>
            </a:r>
            <a:r>
              <a:rPr lang="en-US" sz="1000" dirty="0">
                <a:latin typeface="+mj-lt"/>
              </a:rPr>
              <a:t> Molly Brown, Amy Taylor, Brandi Scott, Mike Gawad, Jennifer Nelson, Jennifer Marshall, Amy Monroe, Reality Price, Susan Richey, Dalia Lopez-Colon, Leah Breault, Linda Lambert, Disha Goel, Pawel Kwiatkowski, Chelsea Mannie, Annie </a:t>
            </a:r>
            <a:r>
              <a:rPr lang="en-US" sz="1000" dirty="0" err="1">
                <a:latin typeface="+mj-lt"/>
              </a:rPr>
              <a:t>Pourney</a:t>
            </a:r>
            <a:r>
              <a:rPr lang="en-US" sz="1000" dirty="0">
                <a:latin typeface="+mj-lt"/>
              </a:rPr>
              <a:t>, Gabriel Hansen, Carolyn Chamberlain, Luke Murphy, Jennifer Harman, Melissa </a:t>
            </a:r>
            <a:r>
              <a:rPr lang="en-US" sz="1000" dirty="0" err="1">
                <a:latin typeface="+mj-lt"/>
              </a:rPr>
              <a:t>Challman</a:t>
            </a:r>
            <a:r>
              <a:rPr lang="en-US" sz="1000" dirty="0">
                <a:latin typeface="+mj-lt"/>
              </a:rPr>
              <a:t>, Andrew Lee, Martine </a:t>
            </a:r>
            <a:r>
              <a:rPr lang="en-US" sz="1000" dirty="0" err="1">
                <a:latin typeface="+mj-lt"/>
              </a:rPr>
              <a:t>Malivers</a:t>
            </a:r>
            <a:r>
              <a:rPr lang="en-US" sz="1000" dirty="0">
                <a:latin typeface="+mj-lt"/>
              </a:rPr>
              <a:t>, Elizabeth Menard, Bonnie Hughes, Katrin O’Grady, Mark </a:t>
            </a:r>
            <a:r>
              <a:rPr lang="en-US" sz="1000" dirty="0" err="1">
                <a:latin typeface="+mj-lt"/>
              </a:rPr>
              <a:t>LoGalbo</a:t>
            </a:r>
            <a:r>
              <a:rPr lang="en-US" sz="1000" dirty="0">
                <a:latin typeface="+mj-lt"/>
              </a:rPr>
              <a:t>, Deborah </a:t>
            </a:r>
            <a:r>
              <a:rPr lang="en-US" sz="1000" dirty="0" err="1">
                <a:latin typeface="+mj-lt"/>
              </a:rPr>
              <a:t>Bizjak</a:t>
            </a:r>
            <a:r>
              <a:rPr lang="en-US" sz="1000" dirty="0">
                <a:latin typeface="+mj-lt"/>
              </a:rPr>
              <a:t>, </a:t>
            </a:r>
            <a:r>
              <a:rPr lang="en-US" sz="1000" dirty="0" err="1">
                <a:latin typeface="+mj-lt"/>
              </a:rPr>
              <a:t>Fejeania</a:t>
            </a:r>
            <a:r>
              <a:rPr lang="en-US" sz="1000" dirty="0">
                <a:latin typeface="+mj-lt"/>
              </a:rPr>
              <a:t> Hunter, Sidney Koepp, Lukas </a:t>
            </a:r>
            <a:r>
              <a:rPr lang="en-US" sz="1000" dirty="0" err="1">
                <a:latin typeface="+mj-lt"/>
              </a:rPr>
              <a:t>Kost</a:t>
            </a:r>
            <a:r>
              <a:rPr lang="en-US" sz="1000" dirty="0">
                <a:latin typeface="+mj-lt"/>
              </a:rPr>
              <a:t>, Kimberly </a:t>
            </a:r>
            <a:r>
              <a:rPr lang="en-US" sz="1000" dirty="0" err="1">
                <a:latin typeface="+mj-lt"/>
              </a:rPr>
              <a:t>Teknipp</a:t>
            </a:r>
            <a:br>
              <a:rPr lang="en-US" dirty="0"/>
            </a:br>
            <a:r>
              <a:rPr lang="en-US" sz="1000" dirty="0"/>
              <a:t> </a:t>
            </a:r>
          </a:p>
          <a:p>
            <a:pPr algn="just"/>
            <a:r>
              <a:rPr lang="en-US" sz="1000" b="1" dirty="0"/>
              <a:t>STRESS Trial Coordinating Center (DCRI): </a:t>
            </a:r>
            <a:r>
              <a:rPr lang="en-US" sz="1000" dirty="0"/>
              <a:t>Sergei </a:t>
            </a:r>
            <a:r>
              <a:rPr lang="en-US" sz="1000" dirty="0" err="1"/>
              <a:t>Avdiushko</a:t>
            </a:r>
            <a:r>
              <a:rPr lang="en-US" sz="1000" dirty="0"/>
              <a:t>, Susan Bartone, Gail Beaulieu, Darwin Chavez, Stephanie Decker, Deborah </a:t>
            </a:r>
            <a:r>
              <a:rPr lang="en-US" sz="1000" dirty="0" err="1"/>
              <a:t>Drosdick</a:t>
            </a:r>
            <a:r>
              <a:rPr lang="en-US" sz="1000" dirty="0"/>
              <a:t>, Laura Edwards, Carrie Elliott, Alicia Ellis, Claire Evans, Julie Fly, Dianne Gallup, Cindy Green, Jesse Hickerson, Valerie Jackson, Theresa Jasion, David Jensen, Jerry Kirchner, Cheryl Mayton, Annette McDaniel, Rania Metry, Carol Pereira, Thomas Phillips, Gudaye Tasissa, Tinisha Turner, Kadie Wells, </a:t>
            </a:r>
            <a:r>
              <a:rPr lang="en-US" sz="1000" u="sng" dirty="0"/>
              <a:t>Vanderbilt University</a:t>
            </a:r>
            <a:r>
              <a:rPr lang="en-US" sz="1000" dirty="0"/>
              <a:t> Darlene Fountain, Central IRB coordination</a:t>
            </a:r>
          </a:p>
          <a:p>
            <a:endParaRPr lang="en-US" sz="1000" dirty="0"/>
          </a:p>
        </p:txBody>
      </p:sp>
      <p:grpSp>
        <p:nvGrpSpPr>
          <p:cNvPr id="9" name="Group 8">
            <a:extLst>
              <a:ext uri="{FF2B5EF4-FFF2-40B4-BE49-F238E27FC236}">
                <a16:creationId xmlns:a16="http://schemas.microsoft.com/office/drawing/2014/main" id="{9BF08357-2CC6-4AD9-8572-D85B5B6DC795}"/>
              </a:ext>
            </a:extLst>
          </p:cNvPr>
          <p:cNvGrpSpPr/>
          <p:nvPr/>
        </p:nvGrpSpPr>
        <p:grpSpPr>
          <a:xfrm>
            <a:off x="167309" y="1447800"/>
            <a:ext cx="4800600" cy="4173300"/>
            <a:chOff x="167309" y="1318189"/>
            <a:chExt cx="4800600" cy="4173300"/>
          </a:xfrm>
        </p:grpSpPr>
        <p:pic>
          <p:nvPicPr>
            <p:cNvPr id="3" name="Picture 2">
              <a:extLst>
                <a:ext uri="{FF2B5EF4-FFF2-40B4-BE49-F238E27FC236}">
                  <a16:creationId xmlns:a16="http://schemas.microsoft.com/office/drawing/2014/main" id="{750507B8-2B01-4367-B056-623409CEF13C}"/>
                </a:ext>
              </a:extLst>
            </p:cNvPr>
            <p:cNvPicPr>
              <a:picLocks noChangeAspect="1"/>
            </p:cNvPicPr>
            <p:nvPr/>
          </p:nvPicPr>
          <p:blipFill>
            <a:blip r:embed="rId4"/>
            <a:stretch>
              <a:fillRect/>
            </a:stretch>
          </p:blipFill>
          <p:spPr>
            <a:xfrm>
              <a:off x="457201" y="1318189"/>
              <a:ext cx="4220816" cy="2133600"/>
            </a:xfrm>
            <a:prstGeom prst="rect">
              <a:avLst/>
            </a:prstGeom>
            <a:ln>
              <a:noFill/>
            </a:ln>
          </p:spPr>
        </p:pic>
        <p:sp>
          <p:nvSpPr>
            <p:cNvPr id="8" name="TextBox 7">
              <a:extLst>
                <a:ext uri="{FF2B5EF4-FFF2-40B4-BE49-F238E27FC236}">
                  <a16:creationId xmlns:a16="http://schemas.microsoft.com/office/drawing/2014/main" id="{6C899795-B781-4E16-8DDC-E6781E628BCF}"/>
                </a:ext>
              </a:extLst>
            </p:cNvPr>
            <p:cNvSpPr txBox="1"/>
            <p:nvPr/>
          </p:nvSpPr>
          <p:spPr>
            <a:xfrm>
              <a:off x="167309" y="3460164"/>
              <a:ext cx="4800600" cy="2031325"/>
            </a:xfrm>
            <a:prstGeom prst="rect">
              <a:avLst/>
            </a:prstGeom>
            <a:noFill/>
            <a:ln>
              <a:noFill/>
            </a:ln>
          </p:spPr>
          <p:txBody>
            <a:bodyPr wrap="square" rtlCol="0">
              <a:spAutoFit/>
            </a:bodyPr>
            <a:lstStyle/>
            <a:p>
              <a:pPr algn="just"/>
              <a:r>
                <a:rPr lang="en-US" sz="900" dirty="0"/>
                <a:t>Duke University Pediatric and Congenital Heart Center, Vanderbilt University Medical Center, University of Florida Congenital Heart Center, Johns Hopkins University School of Medicine, Medical University of South Carolina, UPMC Children’s Hospital of Pittsburgh, Texas Children’s Hospital, Baylor College of Medicine, University of Utah/Primary Children’s Hospital, University of Southern California; Heart Institute, Children's Hospital of Los Angeles, University of Cincinnati, Cincinnati Children's Hospital Medical Center, Ann &amp; Robert H. Lurie Children's Hospital of Chicago, Northwestern University Feinberg School of Medicine, Cleveland Clinic Children’s, Advocate Children’s Hospital, Children's Minnesota, Washington University School of Medicine, University of Texas Southwestern, Children's Hospital Colorado, University of Colorado School of Medicine, Children's Wisconsin, Medical College of Wisconsin, </a:t>
              </a:r>
              <a:r>
                <a:rPr lang="en-US" sz="900" dirty="0" err="1"/>
                <a:t>NewYork</a:t>
              </a:r>
              <a:r>
                <a:rPr lang="en-US" sz="900" dirty="0"/>
                <a:t>-Presbyterian/Columbia University Irving Medical Center, University of Rochester Medical Center, Nationwide Children's Hospital; The Ohio State University, Children’s Mercy Kansas City, University of California San Francisco Benioff Children’s Hospital.</a:t>
              </a:r>
            </a:p>
          </p:txBody>
        </p:sp>
      </p:grpSp>
      <p:pic>
        <p:nvPicPr>
          <p:cNvPr id="5" name="Picture 4">
            <a:extLst>
              <a:ext uri="{FF2B5EF4-FFF2-40B4-BE49-F238E27FC236}">
                <a16:creationId xmlns:a16="http://schemas.microsoft.com/office/drawing/2014/main" id="{77AFF9EC-B33F-4E66-8E84-D59760513D14}"/>
              </a:ext>
            </a:extLst>
          </p:cNvPr>
          <p:cNvPicPr>
            <a:picLocks noChangeAspect="1"/>
          </p:cNvPicPr>
          <p:nvPr/>
        </p:nvPicPr>
        <p:blipFill>
          <a:blip r:embed="rId5"/>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81940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7F757307-5084-4D04-9A95-0BA35CD10EB6}"/>
              </a:ext>
            </a:extLst>
          </p:cNvPr>
          <p:cNvSpPr>
            <a:spLocks noGrp="1"/>
          </p:cNvSpPr>
          <p:nvPr>
            <p:ph idx="1"/>
          </p:nvPr>
        </p:nvSpPr>
        <p:spPr>
          <a:xfrm>
            <a:off x="910479" y="1447801"/>
            <a:ext cx="10210800" cy="4602163"/>
          </a:xfrm>
        </p:spPr>
        <p:txBody>
          <a:bodyPr/>
          <a:lstStyle/>
          <a:p>
            <a:r>
              <a:rPr lang="en-US" dirty="0"/>
              <a:t>STRESS Network and STRESS Trial (NCT03229538) were supported by grants from the National Centers For Advancing Translational Sciences (NCATS 1U01 TR001803-01, U24TR-001608-03) and from the Eunice Kennedy Shriver National Institute of Child Health and Human Development (U18FD-006298-02).</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spTree>
    <p:extLst>
      <p:ext uri="{BB962C8B-B14F-4D97-AF65-F5344CB8AC3E}">
        <p14:creationId xmlns:p14="http://schemas.microsoft.com/office/powerpoint/2010/main" val="2303672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BACKGROUND: PERIOPERATIVE CORTICOSTEROIDS</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3"/>
          <a:stretch>
            <a:fillRect/>
          </a:stretch>
        </p:blipFill>
        <p:spPr>
          <a:xfrm>
            <a:off x="11147783" y="140585"/>
            <a:ext cx="937591" cy="929778"/>
          </a:xfrm>
          <a:prstGeom prst="rect">
            <a:avLst/>
          </a:prstGeom>
        </p:spPr>
      </p:pic>
      <p:sp>
        <p:nvSpPr>
          <p:cNvPr id="14" name="Rectangle 13">
            <a:extLst>
              <a:ext uri="{FF2B5EF4-FFF2-40B4-BE49-F238E27FC236}">
                <a16:creationId xmlns:a16="http://schemas.microsoft.com/office/drawing/2014/main" id="{3AE8477D-BC8C-40C7-8FBD-E8F66826FB5E}"/>
              </a:ext>
            </a:extLst>
          </p:cNvPr>
          <p:cNvSpPr/>
          <p:nvPr/>
        </p:nvSpPr>
        <p:spPr>
          <a:xfrm>
            <a:off x="138792" y="1281376"/>
            <a:ext cx="5423808" cy="76200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u="sng" dirty="0"/>
          </a:p>
          <a:p>
            <a:pPr algn="ctr"/>
            <a:r>
              <a:rPr lang="en-US" sz="2000" b="1" u="sng" dirty="0"/>
              <a:t>Used to treat CPB-related systemic inflammatory response</a:t>
            </a:r>
          </a:p>
          <a:p>
            <a:pPr algn="ctr"/>
            <a:r>
              <a:rPr lang="en-US" dirty="0"/>
              <a:t> </a:t>
            </a:r>
          </a:p>
        </p:txBody>
      </p:sp>
      <p:sp>
        <p:nvSpPr>
          <p:cNvPr id="17" name="Rectangle 16">
            <a:extLst>
              <a:ext uri="{FF2B5EF4-FFF2-40B4-BE49-F238E27FC236}">
                <a16:creationId xmlns:a16="http://schemas.microsoft.com/office/drawing/2014/main" id="{44900187-7E1D-49A7-8F5B-F011771D3252}"/>
              </a:ext>
            </a:extLst>
          </p:cNvPr>
          <p:cNvSpPr/>
          <p:nvPr/>
        </p:nvSpPr>
        <p:spPr>
          <a:xfrm>
            <a:off x="5867400" y="1288003"/>
            <a:ext cx="5888699"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a:p>
            <a:pPr algn="ctr"/>
            <a:r>
              <a:rPr lang="en-US" sz="2000" b="1" u="sng" dirty="0"/>
              <a:t>Safety and efficacy not established in children</a:t>
            </a:r>
          </a:p>
          <a:p>
            <a:pPr algn="ctr"/>
            <a:r>
              <a:rPr lang="en-US" dirty="0"/>
              <a:t> </a:t>
            </a:r>
          </a:p>
        </p:txBody>
      </p:sp>
      <p:sp>
        <p:nvSpPr>
          <p:cNvPr id="3" name="TextBox 2"/>
          <p:cNvSpPr txBox="1"/>
          <p:nvPr/>
        </p:nvSpPr>
        <p:spPr>
          <a:xfrm>
            <a:off x="5896851" y="2855535"/>
            <a:ext cx="5934473" cy="3262432"/>
          </a:xfrm>
          <a:prstGeom prst="rect">
            <a:avLst/>
          </a:prstGeom>
          <a:noFill/>
        </p:spPr>
        <p:txBody>
          <a:bodyPr wrap="square" rtlCol="0">
            <a:spAutoFit/>
          </a:bodyPr>
          <a:lstStyle/>
          <a:p>
            <a:pPr marL="285750" indent="-285750">
              <a:buFont typeface="Arial" panose="020B0604020202020204" pitchFamily="34" charset="0"/>
              <a:buChar char="•"/>
            </a:pPr>
            <a:r>
              <a:rPr lang="en-US" b="1" dirty="0"/>
              <a:t>Adult trials (DECS</a:t>
            </a:r>
            <a:r>
              <a:rPr lang="en-US" b="1" baseline="30000" dirty="0"/>
              <a:t>1</a:t>
            </a:r>
            <a:r>
              <a:rPr lang="en-US" b="1" dirty="0"/>
              <a:t>, SIRS</a:t>
            </a:r>
            <a:r>
              <a:rPr lang="en-US" b="1" baseline="30000" dirty="0"/>
              <a:t>2</a:t>
            </a:r>
            <a:r>
              <a:rPr lang="en-US" b="1" dirty="0"/>
              <a:t>)</a:t>
            </a:r>
          </a:p>
          <a:p>
            <a:pPr marL="742950" lvl="1" indent="-285750">
              <a:buFont typeface="Wingdings" panose="05000000000000000000" pitchFamily="2" charset="2"/>
              <a:buChar char="q"/>
            </a:pPr>
            <a:r>
              <a:rPr lang="en-US" dirty="0"/>
              <a:t> &gt;12,000 randomized</a:t>
            </a:r>
          </a:p>
          <a:p>
            <a:pPr marL="742950" lvl="1" indent="-285750">
              <a:buFont typeface="Wingdings" panose="05000000000000000000" pitchFamily="2" charset="2"/>
              <a:buChar char="q"/>
            </a:pPr>
            <a:r>
              <a:rPr lang="en-US" dirty="0"/>
              <a:t>Meta-analysis</a:t>
            </a:r>
            <a:r>
              <a:rPr lang="en-US" baseline="30000" dirty="0"/>
              <a:t>3</a:t>
            </a:r>
            <a:r>
              <a:rPr lang="en-US" dirty="0"/>
              <a:t>: </a:t>
            </a:r>
          </a:p>
          <a:p>
            <a:pPr marL="1200150" lvl="2" indent="-285750">
              <a:buFont typeface="Wingdings" panose="05000000000000000000" pitchFamily="2" charset="2"/>
              <a:buChar char="Ø"/>
            </a:pPr>
            <a:r>
              <a:rPr lang="en-US" sz="1600" i="1" dirty="0"/>
              <a:t>No difference in mortality, stroke, renal failure, </a:t>
            </a:r>
            <a:r>
              <a:rPr lang="en-US" sz="1600" i="1" dirty="0" err="1"/>
              <a:t>afib</a:t>
            </a:r>
            <a:endParaRPr lang="en-US" sz="1600" i="1" dirty="0"/>
          </a:p>
          <a:p>
            <a:pPr marL="1200150" lvl="2" indent="-285750">
              <a:buFont typeface="Wingdings" panose="05000000000000000000" pitchFamily="2" charset="2"/>
              <a:buChar char="Ø"/>
            </a:pPr>
            <a:r>
              <a:rPr lang="en-US" sz="1600" i="1" dirty="0"/>
              <a:t>Reduced respiratory failure, infection, LOS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b="1" dirty="0"/>
              <a:t>Pediatric trials</a:t>
            </a:r>
            <a:r>
              <a:rPr lang="en-US" b="1" baseline="30000" dirty="0"/>
              <a:t>4</a:t>
            </a:r>
            <a:endParaRPr lang="en-US" b="1" dirty="0"/>
          </a:p>
          <a:p>
            <a:pPr marL="742950" lvl="1" indent="-285750">
              <a:buFont typeface="Wingdings" panose="05000000000000000000" pitchFamily="2" charset="2"/>
              <a:buChar char="q"/>
            </a:pPr>
            <a:r>
              <a:rPr lang="en-US" dirty="0"/>
              <a:t>Meta-analysis: 10 RCTs conducted over 4 decades, 768 children enrolled</a:t>
            </a:r>
          </a:p>
          <a:p>
            <a:pPr marL="1200150" lvl="2" indent="-285750">
              <a:buFont typeface="Wingdings" panose="05000000000000000000" pitchFamily="2" charset="2"/>
              <a:buChar char="Ø"/>
            </a:pPr>
            <a:r>
              <a:rPr lang="en-US" sz="1600" i="1" dirty="0"/>
              <a:t>Improved fluid balance at 24, 36 </a:t>
            </a:r>
            <a:r>
              <a:rPr lang="en-US" sz="1600" i="1" dirty="0" err="1"/>
              <a:t>hrs</a:t>
            </a:r>
            <a:endParaRPr lang="en-US" sz="1600" i="1" dirty="0"/>
          </a:p>
          <a:p>
            <a:pPr marL="1200150" lvl="2" indent="-285750">
              <a:buFont typeface="Wingdings" panose="05000000000000000000" pitchFamily="2" charset="2"/>
              <a:buChar char="Ø"/>
            </a:pPr>
            <a:r>
              <a:rPr lang="en-US" sz="1600" i="1" dirty="0"/>
              <a:t>No difference in any other endpoints</a:t>
            </a:r>
          </a:p>
          <a:p>
            <a:pPr marL="1200150" lvl="2" indent="-285750">
              <a:buFont typeface="Wingdings" panose="05000000000000000000" pitchFamily="2" charset="2"/>
              <a:buChar char="Ø"/>
            </a:pPr>
            <a:r>
              <a:rPr lang="en-US" sz="1600" i="1" dirty="0"/>
              <a:t>But underpowered</a:t>
            </a:r>
          </a:p>
        </p:txBody>
      </p:sp>
      <p:cxnSp>
        <p:nvCxnSpPr>
          <p:cNvPr id="6" name="Straight Connector 5"/>
          <p:cNvCxnSpPr/>
          <p:nvPr/>
        </p:nvCxnSpPr>
        <p:spPr>
          <a:xfrm>
            <a:off x="5562600" y="1254943"/>
            <a:ext cx="0" cy="4468681"/>
          </a:xfrm>
          <a:prstGeom prst="line">
            <a:avLst/>
          </a:prstGeom>
          <a:noFill/>
          <a:ln w="25400" cap="flat" cmpd="sng" algn="ctr">
            <a:solidFill>
              <a:srgbClr val="002060"/>
            </a:solidFill>
            <a:prstDash val="solid"/>
            <a:tailEnd type="none"/>
          </a:ln>
          <a:effectLst/>
        </p:spPr>
      </p:cxnSp>
      <p:sp>
        <p:nvSpPr>
          <p:cNvPr id="7" name="TextBox 6"/>
          <p:cNvSpPr txBox="1"/>
          <p:nvPr/>
        </p:nvSpPr>
        <p:spPr>
          <a:xfrm>
            <a:off x="5029200" y="6319199"/>
            <a:ext cx="3570208" cy="400110"/>
          </a:xfrm>
          <a:prstGeom prst="rect">
            <a:avLst/>
          </a:prstGeom>
          <a:noFill/>
        </p:spPr>
        <p:txBody>
          <a:bodyPr wrap="none" rtlCol="0">
            <a:spAutoFit/>
          </a:bodyPr>
          <a:lstStyle/>
          <a:p>
            <a:pPr marL="228600" indent="-228600">
              <a:buAutoNum type="arabicPeriod"/>
            </a:pPr>
            <a:r>
              <a:rPr lang="en-US" sz="1000" dirty="0" err="1">
                <a:solidFill>
                  <a:schemeClr val="bg1"/>
                </a:solidFill>
              </a:rPr>
              <a:t>Dieleman</a:t>
            </a:r>
            <a:r>
              <a:rPr lang="en-US" sz="1000" dirty="0">
                <a:solidFill>
                  <a:schemeClr val="bg1"/>
                </a:solidFill>
              </a:rPr>
              <a:t> et al. JAMA 2012 Nov 7;308(17):1761-7</a:t>
            </a:r>
          </a:p>
          <a:p>
            <a:pPr marL="228600" indent="-228600">
              <a:buAutoNum type="arabicPeriod"/>
            </a:pPr>
            <a:r>
              <a:rPr lang="en-US" sz="1000" dirty="0">
                <a:solidFill>
                  <a:schemeClr val="bg1"/>
                </a:solidFill>
              </a:rPr>
              <a:t>Whitlock et al. Lancet 2015 Sep 26;386(10000):1243-53</a:t>
            </a:r>
          </a:p>
        </p:txBody>
      </p:sp>
      <p:sp>
        <p:nvSpPr>
          <p:cNvPr id="15" name="TextBox 14"/>
          <p:cNvSpPr txBox="1"/>
          <p:nvPr/>
        </p:nvSpPr>
        <p:spPr>
          <a:xfrm>
            <a:off x="8508540" y="6319199"/>
            <a:ext cx="3688830" cy="400110"/>
          </a:xfrm>
          <a:prstGeom prst="rect">
            <a:avLst/>
          </a:prstGeom>
          <a:noFill/>
        </p:spPr>
        <p:txBody>
          <a:bodyPr wrap="none" rtlCol="0">
            <a:spAutoFit/>
          </a:bodyPr>
          <a:lstStyle/>
          <a:p>
            <a:r>
              <a:rPr lang="en-US" sz="1000" dirty="0">
                <a:solidFill>
                  <a:schemeClr val="bg1"/>
                </a:solidFill>
              </a:rPr>
              <a:t>3. </a:t>
            </a:r>
            <a:r>
              <a:rPr lang="en-US" sz="1000" dirty="0" err="1">
                <a:solidFill>
                  <a:schemeClr val="bg1"/>
                </a:solidFill>
              </a:rPr>
              <a:t>Dvirnik</a:t>
            </a:r>
            <a:r>
              <a:rPr lang="en-US" sz="1000" dirty="0">
                <a:solidFill>
                  <a:schemeClr val="bg1"/>
                </a:solidFill>
              </a:rPr>
              <a:t> et al. BRJ </a:t>
            </a:r>
            <a:r>
              <a:rPr lang="en-US" sz="1000" dirty="0" err="1">
                <a:solidFill>
                  <a:schemeClr val="bg1"/>
                </a:solidFill>
              </a:rPr>
              <a:t>Anaesth</a:t>
            </a:r>
            <a:r>
              <a:rPr lang="en-US" sz="1000" dirty="0">
                <a:solidFill>
                  <a:schemeClr val="bg1"/>
                </a:solidFill>
              </a:rPr>
              <a:t> 2018 Apr;120(4):657-67</a:t>
            </a:r>
          </a:p>
          <a:p>
            <a:r>
              <a:rPr lang="en-US" sz="1000" dirty="0">
                <a:solidFill>
                  <a:schemeClr val="bg1"/>
                </a:solidFill>
              </a:rPr>
              <a:t>4. </a:t>
            </a:r>
            <a:r>
              <a:rPr lang="en-US" sz="1000" dirty="0" err="1">
                <a:solidFill>
                  <a:schemeClr val="bg1"/>
                </a:solidFill>
              </a:rPr>
              <a:t>Bronicki</a:t>
            </a:r>
            <a:r>
              <a:rPr lang="en-US" sz="1000" dirty="0">
                <a:solidFill>
                  <a:schemeClr val="bg1"/>
                </a:solidFill>
              </a:rPr>
              <a:t> et al. Ann </a:t>
            </a:r>
            <a:r>
              <a:rPr lang="en-US" sz="1000" dirty="0" err="1">
                <a:solidFill>
                  <a:schemeClr val="bg1"/>
                </a:solidFill>
              </a:rPr>
              <a:t>Thorac</a:t>
            </a:r>
            <a:r>
              <a:rPr lang="en-US" sz="1000" dirty="0">
                <a:solidFill>
                  <a:schemeClr val="bg1"/>
                </a:solidFill>
              </a:rPr>
              <a:t> </a:t>
            </a:r>
            <a:r>
              <a:rPr lang="en-US" sz="1000" dirty="0" err="1">
                <a:solidFill>
                  <a:schemeClr val="bg1"/>
                </a:solidFill>
              </a:rPr>
              <a:t>Surg</a:t>
            </a:r>
            <a:r>
              <a:rPr lang="en-US" sz="1000" dirty="0">
                <a:solidFill>
                  <a:schemeClr val="bg1"/>
                </a:solidFill>
              </a:rPr>
              <a:t> 2021 Oct;112(4):1363-70</a:t>
            </a:r>
          </a:p>
        </p:txBody>
      </p:sp>
      <p:grpSp>
        <p:nvGrpSpPr>
          <p:cNvPr id="11" name="Group 10"/>
          <p:cNvGrpSpPr/>
          <p:nvPr/>
        </p:nvGrpSpPr>
        <p:grpSpPr>
          <a:xfrm>
            <a:off x="675143" y="2257951"/>
            <a:ext cx="4277858" cy="1985399"/>
            <a:chOff x="-443481" y="2514600"/>
            <a:chExt cx="6253859" cy="3227774"/>
          </a:xfrm>
        </p:grpSpPr>
        <p:pic>
          <p:nvPicPr>
            <p:cNvPr id="13" name="Picture 12">
              <a:extLst>
                <a:ext uri="{FF2B5EF4-FFF2-40B4-BE49-F238E27FC236}">
                  <a16:creationId xmlns:a16="http://schemas.microsoft.com/office/drawing/2014/main" id="{3E4CFC8C-90A0-4D19-B3F9-92187A516EB3}"/>
                </a:ext>
              </a:extLst>
            </p:cNvPr>
            <p:cNvPicPr>
              <a:picLocks noChangeAspect="1"/>
            </p:cNvPicPr>
            <p:nvPr/>
          </p:nvPicPr>
          <p:blipFill>
            <a:blip r:embed="rId4"/>
            <a:stretch>
              <a:fillRect/>
            </a:stretch>
          </p:blipFill>
          <p:spPr>
            <a:xfrm>
              <a:off x="1447800" y="2514600"/>
              <a:ext cx="2500123" cy="2878929"/>
            </a:xfrm>
            <a:prstGeom prst="rect">
              <a:avLst/>
            </a:prstGeom>
          </p:spPr>
        </p:pic>
        <p:sp>
          <p:nvSpPr>
            <p:cNvPr id="8" name="TextBox 7"/>
            <p:cNvSpPr txBox="1"/>
            <p:nvPr/>
          </p:nvSpPr>
          <p:spPr>
            <a:xfrm>
              <a:off x="2031341" y="5344584"/>
              <a:ext cx="1846518" cy="397790"/>
            </a:xfrm>
            <a:prstGeom prst="rect">
              <a:avLst/>
            </a:prstGeom>
            <a:noFill/>
          </p:spPr>
          <p:txBody>
            <a:bodyPr wrap="none" rtlCol="0">
              <a:spAutoFit/>
            </a:bodyPr>
            <a:lstStyle/>
            <a:p>
              <a:r>
                <a:rPr lang="en-US" sz="1200" b="1" dirty="0">
                  <a:solidFill>
                    <a:srgbClr val="FF0000"/>
                  </a:solidFill>
                </a:rPr>
                <a:t>Shear forces</a:t>
              </a:r>
              <a:endParaRPr lang="en-US" sz="1600" b="1" dirty="0">
                <a:solidFill>
                  <a:srgbClr val="FF0000"/>
                </a:solidFill>
              </a:endParaRPr>
            </a:p>
          </p:txBody>
        </p:sp>
        <p:sp>
          <p:nvSpPr>
            <p:cNvPr id="9" name="TextBox 8"/>
            <p:cNvSpPr txBox="1"/>
            <p:nvPr/>
          </p:nvSpPr>
          <p:spPr>
            <a:xfrm>
              <a:off x="-443481" y="3799658"/>
              <a:ext cx="1881593" cy="1050776"/>
            </a:xfrm>
            <a:prstGeom prst="rect">
              <a:avLst/>
            </a:prstGeom>
            <a:noFill/>
          </p:spPr>
          <p:txBody>
            <a:bodyPr wrap="square" rtlCol="0">
              <a:spAutoFit/>
            </a:bodyPr>
            <a:lstStyle/>
            <a:p>
              <a:pPr algn="ctr"/>
              <a:r>
                <a:rPr lang="en-US" sz="1200" b="1" dirty="0">
                  <a:solidFill>
                    <a:srgbClr val="FF0000"/>
                  </a:solidFill>
                </a:rPr>
                <a:t>Exposure to artificial surfaces</a:t>
              </a:r>
            </a:p>
          </p:txBody>
        </p:sp>
        <p:sp>
          <p:nvSpPr>
            <p:cNvPr id="10" name="TextBox 9"/>
            <p:cNvSpPr txBox="1"/>
            <p:nvPr/>
          </p:nvSpPr>
          <p:spPr>
            <a:xfrm>
              <a:off x="43747" y="2807940"/>
              <a:ext cx="1835392" cy="450333"/>
            </a:xfrm>
            <a:prstGeom prst="rect">
              <a:avLst/>
            </a:prstGeom>
            <a:noFill/>
          </p:spPr>
          <p:txBody>
            <a:bodyPr wrap="none" rtlCol="0">
              <a:spAutoFit/>
            </a:bodyPr>
            <a:lstStyle/>
            <a:p>
              <a:r>
                <a:rPr lang="en-US" sz="1200" b="1" dirty="0">
                  <a:solidFill>
                    <a:srgbClr val="FF0000"/>
                  </a:solidFill>
                </a:rPr>
                <a:t>Surgical injury</a:t>
              </a:r>
            </a:p>
          </p:txBody>
        </p:sp>
        <p:sp>
          <p:nvSpPr>
            <p:cNvPr id="16" name="TextBox 15"/>
            <p:cNvSpPr txBox="1"/>
            <p:nvPr/>
          </p:nvSpPr>
          <p:spPr>
            <a:xfrm>
              <a:off x="3947923" y="4451097"/>
              <a:ext cx="1862455" cy="397790"/>
            </a:xfrm>
            <a:prstGeom prst="rect">
              <a:avLst/>
            </a:prstGeom>
            <a:noFill/>
          </p:spPr>
          <p:txBody>
            <a:bodyPr wrap="none" rtlCol="0">
              <a:spAutoFit/>
            </a:bodyPr>
            <a:lstStyle/>
            <a:p>
              <a:r>
                <a:rPr lang="en-US" sz="1200" b="1" dirty="0">
                  <a:solidFill>
                    <a:srgbClr val="FF0000"/>
                  </a:solidFill>
                </a:rPr>
                <a:t>Hypothermia</a:t>
              </a:r>
              <a:endParaRPr lang="en-US" b="1" dirty="0">
                <a:solidFill>
                  <a:srgbClr val="FF0000"/>
                </a:solidFill>
              </a:endParaRPr>
            </a:p>
          </p:txBody>
        </p:sp>
        <p:sp>
          <p:nvSpPr>
            <p:cNvPr id="18" name="TextBox 17"/>
            <p:cNvSpPr txBox="1"/>
            <p:nvPr/>
          </p:nvSpPr>
          <p:spPr>
            <a:xfrm>
              <a:off x="4023867" y="2754557"/>
              <a:ext cx="1507308" cy="750555"/>
            </a:xfrm>
            <a:prstGeom prst="rect">
              <a:avLst/>
            </a:prstGeom>
            <a:noFill/>
          </p:spPr>
          <p:txBody>
            <a:bodyPr wrap="none" rtlCol="0">
              <a:spAutoFit/>
            </a:bodyPr>
            <a:lstStyle/>
            <a:p>
              <a:pPr algn="ctr"/>
              <a:r>
                <a:rPr lang="en-US" sz="1200" b="1" dirty="0">
                  <a:solidFill>
                    <a:srgbClr val="FF0000"/>
                  </a:solidFill>
                </a:rPr>
                <a:t>Ischemia-</a:t>
              </a:r>
            </a:p>
            <a:p>
              <a:pPr algn="ctr"/>
              <a:r>
                <a:rPr lang="en-US" sz="1200" b="1" dirty="0">
                  <a:solidFill>
                    <a:srgbClr val="FF0000"/>
                  </a:solidFill>
                </a:rPr>
                <a:t>reperfusion</a:t>
              </a:r>
            </a:p>
          </p:txBody>
        </p:sp>
      </p:grpSp>
      <p:pic>
        <p:nvPicPr>
          <p:cNvPr id="19" name="Picture 18"/>
          <p:cNvPicPr>
            <a:picLocks noChangeAspect="1"/>
          </p:cNvPicPr>
          <p:nvPr/>
        </p:nvPicPr>
        <p:blipFill>
          <a:blip r:embed="rId5"/>
          <a:stretch>
            <a:fillRect/>
          </a:stretch>
        </p:blipFill>
        <p:spPr>
          <a:xfrm>
            <a:off x="1600560" y="4765991"/>
            <a:ext cx="2546646" cy="1336989"/>
          </a:xfrm>
          <a:prstGeom prst="rect">
            <a:avLst/>
          </a:prstGeom>
        </p:spPr>
      </p:pic>
      <p:sp>
        <p:nvSpPr>
          <p:cNvPr id="20" name="Right Brace 19"/>
          <p:cNvSpPr/>
          <p:nvPr/>
        </p:nvSpPr>
        <p:spPr>
          <a:xfrm rot="5400000">
            <a:off x="2804030" y="2364394"/>
            <a:ext cx="226198" cy="4038603"/>
          </a:xfrm>
          <a:prstGeom prst="rightBrace">
            <a:avLst>
              <a:gd name="adj1" fmla="val 8333"/>
              <a:gd name="adj2" fmla="val 49262"/>
            </a:avLst>
          </a:prstGeom>
          <a:noFill/>
          <a:ln w="25400" cap="flat" cmpd="sng" algn="ctr">
            <a:solidFill>
              <a:srgbClr val="FF0000"/>
            </a:solidFill>
            <a:prstDash val="solid"/>
            <a:tailEnd type="none"/>
          </a:ln>
          <a:effectLst/>
        </p:spPr>
        <p:txBody>
          <a:bodyPr rtlCol="0" anchor="ctr"/>
          <a:lstStyle/>
          <a:p>
            <a:pPr algn="ctr"/>
            <a:endParaRPr lang="en-US">
              <a:solidFill>
                <a:srgbClr val="FF0000"/>
              </a:solidFill>
            </a:endParaRPr>
          </a:p>
        </p:txBody>
      </p:sp>
      <p:sp>
        <p:nvSpPr>
          <p:cNvPr id="24" name="Rectangle 23"/>
          <p:cNvSpPr/>
          <p:nvPr/>
        </p:nvSpPr>
        <p:spPr>
          <a:xfrm rot="19550774">
            <a:off x="3764277" y="4827635"/>
            <a:ext cx="139084" cy="621394"/>
          </a:xfrm>
          <a:prstGeom prst="rect">
            <a:avLst/>
          </a:prstGeom>
          <a:solidFill>
            <a:schemeClr val="bg2"/>
          </a:solidFill>
          <a:ln>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 name="TextBox 24"/>
          <p:cNvSpPr txBox="1"/>
          <p:nvPr/>
        </p:nvSpPr>
        <p:spPr>
          <a:xfrm>
            <a:off x="5792940" y="1935727"/>
            <a:ext cx="6142296" cy="738664"/>
          </a:xfrm>
          <a:prstGeom prst="rect">
            <a:avLst/>
          </a:prstGeom>
          <a:noFill/>
          <a:ln>
            <a:solidFill>
              <a:srgbClr val="002060"/>
            </a:solidFill>
          </a:ln>
        </p:spPr>
        <p:txBody>
          <a:bodyPr wrap="square" rtlCol="0">
            <a:spAutoFit/>
          </a:bodyPr>
          <a:lstStyle/>
          <a:p>
            <a:pPr algn="ctr"/>
            <a:r>
              <a:rPr lang="en-US" b="1" u="sng" dirty="0"/>
              <a:t>Registry Data (2011-’16)</a:t>
            </a:r>
          </a:p>
          <a:p>
            <a:pPr algn="ctr"/>
            <a:endParaRPr lang="en-US" sz="800" b="1" u="sng" dirty="0"/>
          </a:p>
          <a:p>
            <a:pPr algn="ctr"/>
            <a:r>
              <a:rPr lang="en-US" sz="1600" b="1" dirty="0"/>
              <a:t>52% of neonatal surgeries used pre/perioperative steroids</a:t>
            </a:r>
          </a:p>
        </p:txBody>
      </p:sp>
    </p:spTree>
    <p:extLst>
      <p:ext uri="{BB962C8B-B14F-4D97-AF65-F5344CB8AC3E}">
        <p14:creationId xmlns:p14="http://schemas.microsoft.com/office/powerpoint/2010/main" val="2780421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BACKGROUND: TRIAL CHALLENGES</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sp>
        <p:nvSpPr>
          <p:cNvPr id="17" name="Rectangle 16">
            <a:extLst>
              <a:ext uri="{FF2B5EF4-FFF2-40B4-BE49-F238E27FC236}">
                <a16:creationId xmlns:a16="http://schemas.microsoft.com/office/drawing/2014/main" id="{44900187-7E1D-49A7-8F5B-F011771D3252}"/>
              </a:ext>
            </a:extLst>
          </p:cNvPr>
          <p:cNvSpPr/>
          <p:nvPr/>
        </p:nvSpPr>
        <p:spPr>
          <a:xfrm>
            <a:off x="3699530" y="4353997"/>
            <a:ext cx="4326497"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a:p>
            <a:pPr algn="ctr"/>
            <a:r>
              <a:rPr lang="en-US" sz="2000" b="1" u="sng" dirty="0"/>
              <a:t>Why?</a:t>
            </a:r>
          </a:p>
          <a:p>
            <a:pPr algn="ctr"/>
            <a:r>
              <a:rPr lang="en-US" dirty="0"/>
              <a:t> </a:t>
            </a:r>
          </a:p>
        </p:txBody>
      </p:sp>
      <p:sp>
        <p:nvSpPr>
          <p:cNvPr id="3" name="TextBox 2"/>
          <p:cNvSpPr txBox="1"/>
          <p:nvPr/>
        </p:nvSpPr>
        <p:spPr>
          <a:xfrm>
            <a:off x="3856804" y="4980305"/>
            <a:ext cx="4238635" cy="923330"/>
          </a:xfrm>
          <a:prstGeom prst="rect">
            <a:avLst/>
          </a:prstGeom>
          <a:noFill/>
        </p:spPr>
        <p:txBody>
          <a:bodyPr wrap="square" rtlCol="0">
            <a:spAutoFit/>
          </a:bodyPr>
          <a:lstStyle/>
          <a:p>
            <a:pPr marL="285750" indent="-285750">
              <a:buFont typeface="Arial" panose="020B0604020202020204" pitchFamily="34" charset="0"/>
              <a:buChar char="•"/>
            </a:pPr>
            <a:r>
              <a:rPr lang="en-US" dirty="0"/>
              <a:t>Rare, heterogeneous patient cohort</a:t>
            </a:r>
          </a:p>
          <a:p>
            <a:pPr marL="285750" indent="-285750">
              <a:buFont typeface="Arial" panose="020B0604020202020204" pitchFamily="34" charset="0"/>
              <a:buChar char="•"/>
            </a:pPr>
            <a:r>
              <a:rPr lang="en-US" dirty="0"/>
              <a:t>Difficult to consent and enroll </a:t>
            </a:r>
          </a:p>
          <a:p>
            <a:pPr marL="285750" indent="-285750">
              <a:buFont typeface="Arial" panose="020B0604020202020204" pitchFamily="34" charset="0"/>
              <a:buChar char="•"/>
            </a:pPr>
            <a:r>
              <a:rPr lang="en-US" dirty="0"/>
              <a:t>High costs, limited funding</a:t>
            </a:r>
          </a:p>
        </p:txBody>
      </p:sp>
      <p:sp>
        <p:nvSpPr>
          <p:cNvPr id="7" name="TextBox 6"/>
          <p:cNvSpPr txBox="1"/>
          <p:nvPr/>
        </p:nvSpPr>
        <p:spPr>
          <a:xfrm>
            <a:off x="8983841" y="6416003"/>
            <a:ext cx="2903359" cy="246221"/>
          </a:xfrm>
          <a:prstGeom prst="rect">
            <a:avLst/>
          </a:prstGeom>
          <a:noFill/>
        </p:spPr>
        <p:txBody>
          <a:bodyPr wrap="none" rtlCol="0">
            <a:spAutoFit/>
          </a:bodyPr>
          <a:lstStyle/>
          <a:p>
            <a:pPr marL="228600" indent="-228600">
              <a:buAutoNum type="arabicPeriod"/>
            </a:pPr>
            <a:r>
              <a:rPr lang="en-US" sz="1000" dirty="0">
                <a:solidFill>
                  <a:schemeClr val="bg1"/>
                </a:solidFill>
              </a:rPr>
              <a:t>Hill et al. Am Heart J 2014 Jun;167(6):921-9</a:t>
            </a:r>
          </a:p>
        </p:txBody>
      </p:sp>
      <p:sp>
        <p:nvSpPr>
          <p:cNvPr id="16" name="Rectangle 15">
            <a:extLst>
              <a:ext uri="{FF2B5EF4-FFF2-40B4-BE49-F238E27FC236}">
                <a16:creationId xmlns:a16="http://schemas.microsoft.com/office/drawing/2014/main" id="{44900187-7E1D-49A7-8F5B-F011771D3252}"/>
              </a:ext>
            </a:extLst>
          </p:cNvPr>
          <p:cNvSpPr/>
          <p:nvPr/>
        </p:nvSpPr>
        <p:spPr>
          <a:xfrm>
            <a:off x="1125196" y="1271922"/>
            <a:ext cx="10328512"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a:p>
            <a:pPr algn="ctr"/>
            <a:r>
              <a:rPr lang="en-US" sz="2000" b="1" u="sng" dirty="0"/>
              <a:t>Historically very few trials in children with heart disease</a:t>
            </a:r>
            <a:r>
              <a:rPr lang="en-US" sz="2000" b="1" baseline="30000" dirty="0"/>
              <a:t>1</a:t>
            </a:r>
            <a:endParaRPr lang="en-US" sz="2000" b="1" u="sng" dirty="0"/>
          </a:p>
          <a:p>
            <a:pPr algn="ctr"/>
            <a:r>
              <a:rPr lang="en-US" dirty="0"/>
              <a:t> </a:t>
            </a:r>
          </a:p>
        </p:txBody>
      </p:sp>
      <p:grpSp>
        <p:nvGrpSpPr>
          <p:cNvPr id="25" name="Group 24"/>
          <p:cNvGrpSpPr/>
          <p:nvPr/>
        </p:nvGrpSpPr>
        <p:grpSpPr>
          <a:xfrm>
            <a:off x="1905000" y="1983572"/>
            <a:ext cx="3899337" cy="2315378"/>
            <a:chOff x="367862" y="2118804"/>
            <a:chExt cx="2311752" cy="1606623"/>
          </a:xfrm>
        </p:grpSpPr>
        <p:pic>
          <p:nvPicPr>
            <p:cNvPr id="20" name="Picture 19">
              <a:extLst>
                <a:ext uri="{FF2B5EF4-FFF2-40B4-BE49-F238E27FC236}">
                  <a16:creationId xmlns:a16="http://schemas.microsoft.com/office/drawing/2014/main" id="{48FE9977-7AA1-4133-854D-D86E1B4227EA}"/>
                </a:ext>
              </a:extLst>
            </p:cNvPr>
            <p:cNvPicPr>
              <a:picLocks noChangeAspect="1"/>
            </p:cNvPicPr>
            <p:nvPr/>
          </p:nvPicPr>
          <p:blipFill>
            <a:blip r:embed="rId3"/>
            <a:stretch>
              <a:fillRect/>
            </a:stretch>
          </p:blipFill>
          <p:spPr>
            <a:xfrm>
              <a:off x="367862" y="2118804"/>
              <a:ext cx="2311752" cy="1606623"/>
            </a:xfrm>
            <a:prstGeom prst="rect">
              <a:avLst/>
            </a:prstGeom>
            <a:ln>
              <a:solidFill>
                <a:schemeClr val="bg2"/>
              </a:solidFill>
            </a:ln>
          </p:spPr>
        </p:pic>
        <p:sp>
          <p:nvSpPr>
            <p:cNvPr id="9" name="Oval 8"/>
            <p:cNvSpPr/>
            <p:nvPr/>
          </p:nvSpPr>
          <p:spPr>
            <a:xfrm>
              <a:off x="533400" y="3003258"/>
              <a:ext cx="533400" cy="679661"/>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24" name="Group 23"/>
          <p:cNvGrpSpPr/>
          <p:nvPr/>
        </p:nvGrpSpPr>
        <p:grpSpPr>
          <a:xfrm>
            <a:off x="6059998" y="1983572"/>
            <a:ext cx="3932057" cy="2315378"/>
            <a:chOff x="3094080" y="2123314"/>
            <a:chExt cx="2312807" cy="1572916"/>
          </a:xfrm>
        </p:grpSpPr>
        <p:pic>
          <p:nvPicPr>
            <p:cNvPr id="8" name="Picture 7"/>
            <p:cNvPicPr>
              <a:picLocks noChangeAspect="1"/>
            </p:cNvPicPr>
            <p:nvPr/>
          </p:nvPicPr>
          <p:blipFill>
            <a:blip r:embed="rId4"/>
            <a:stretch>
              <a:fillRect/>
            </a:stretch>
          </p:blipFill>
          <p:spPr>
            <a:xfrm>
              <a:off x="3094080" y="2123314"/>
              <a:ext cx="2312807" cy="1572916"/>
            </a:xfrm>
            <a:prstGeom prst="rect">
              <a:avLst/>
            </a:prstGeom>
          </p:spPr>
        </p:pic>
        <p:sp>
          <p:nvSpPr>
            <p:cNvPr id="19" name="Oval 18"/>
            <p:cNvSpPr/>
            <p:nvPr/>
          </p:nvSpPr>
          <p:spPr>
            <a:xfrm>
              <a:off x="3300602" y="2954113"/>
              <a:ext cx="533400" cy="698227"/>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651393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TRIAL DESIGN</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sp>
        <p:nvSpPr>
          <p:cNvPr id="7" name="TextBox 6"/>
          <p:cNvSpPr txBox="1"/>
          <p:nvPr/>
        </p:nvSpPr>
        <p:spPr>
          <a:xfrm>
            <a:off x="8406637" y="6292893"/>
            <a:ext cx="3728906" cy="400110"/>
          </a:xfrm>
          <a:prstGeom prst="rect">
            <a:avLst/>
          </a:prstGeom>
          <a:noFill/>
        </p:spPr>
        <p:txBody>
          <a:bodyPr wrap="none" rtlCol="0">
            <a:spAutoFit/>
          </a:bodyPr>
          <a:lstStyle/>
          <a:p>
            <a:pPr marL="228600" indent="-228600">
              <a:buAutoNum type="arabicPeriod"/>
            </a:pPr>
            <a:r>
              <a:rPr lang="en-US" sz="1000" dirty="0">
                <a:solidFill>
                  <a:schemeClr val="bg1"/>
                </a:solidFill>
              </a:rPr>
              <a:t>Kumar et al. Ann </a:t>
            </a:r>
            <a:r>
              <a:rPr lang="en-US" sz="1000" dirty="0" err="1">
                <a:solidFill>
                  <a:schemeClr val="bg1"/>
                </a:solidFill>
              </a:rPr>
              <a:t>Thorac</a:t>
            </a:r>
            <a:r>
              <a:rPr lang="en-US" sz="1000" dirty="0">
                <a:solidFill>
                  <a:schemeClr val="bg1"/>
                </a:solidFill>
              </a:rPr>
              <a:t> </a:t>
            </a:r>
            <a:r>
              <a:rPr lang="en-US" sz="1000" dirty="0" err="1">
                <a:solidFill>
                  <a:schemeClr val="bg1"/>
                </a:solidFill>
              </a:rPr>
              <a:t>Surg</a:t>
            </a:r>
            <a:r>
              <a:rPr lang="en-US" sz="1000" dirty="0">
                <a:solidFill>
                  <a:schemeClr val="bg1"/>
                </a:solidFill>
              </a:rPr>
              <a:t> 2021 Dec;112(6):1753-1762</a:t>
            </a:r>
          </a:p>
          <a:p>
            <a:pPr marL="228600" indent="-228600">
              <a:buAutoNum type="arabicPeriod"/>
            </a:pPr>
            <a:r>
              <a:rPr lang="en-US" sz="1000" dirty="0">
                <a:solidFill>
                  <a:schemeClr val="bg1"/>
                </a:solidFill>
              </a:rPr>
              <a:t>Nathan et al. Ann </a:t>
            </a:r>
            <a:r>
              <a:rPr lang="en-US" sz="1000" dirty="0" err="1">
                <a:solidFill>
                  <a:schemeClr val="bg1"/>
                </a:solidFill>
              </a:rPr>
              <a:t>Thorac</a:t>
            </a:r>
            <a:r>
              <a:rPr lang="en-US" sz="1000" dirty="0">
                <a:solidFill>
                  <a:schemeClr val="bg1"/>
                </a:solidFill>
              </a:rPr>
              <a:t> Surg. 2017 Feb;103(2):629-636</a:t>
            </a:r>
          </a:p>
        </p:txBody>
      </p:sp>
      <p:sp>
        <p:nvSpPr>
          <p:cNvPr id="21" name="Rectangle 20">
            <a:extLst>
              <a:ext uri="{FF2B5EF4-FFF2-40B4-BE49-F238E27FC236}">
                <a16:creationId xmlns:a16="http://schemas.microsoft.com/office/drawing/2014/main" id="{44900187-7E1D-49A7-8F5B-F011771D3252}"/>
              </a:ext>
            </a:extLst>
          </p:cNvPr>
          <p:cNvSpPr/>
          <p:nvPr/>
        </p:nvSpPr>
        <p:spPr>
          <a:xfrm>
            <a:off x="3381424" y="1429201"/>
            <a:ext cx="5529133"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a:p>
            <a:pPr algn="ctr"/>
            <a:r>
              <a:rPr lang="en-US" sz="2000" b="1" u="sng" dirty="0"/>
              <a:t>Solution: Pragmatic “trial within a registry”</a:t>
            </a:r>
          </a:p>
          <a:p>
            <a:pPr algn="ctr"/>
            <a:r>
              <a:rPr lang="en-US" dirty="0"/>
              <a:t> </a:t>
            </a:r>
          </a:p>
        </p:txBody>
      </p:sp>
      <p:sp>
        <p:nvSpPr>
          <p:cNvPr id="27" name="TextBox 26"/>
          <p:cNvSpPr txBox="1"/>
          <p:nvPr/>
        </p:nvSpPr>
        <p:spPr>
          <a:xfrm>
            <a:off x="269313" y="2648040"/>
            <a:ext cx="6072036" cy="2523768"/>
          </a:xfrm>
          <a:prstGeom prst="rect">
            <a:avLst/>
          </a:prstGeom>
          <a:noFill/>
        </p:spPr>
        <p:txBody>
          <a:bodyPr wrap="square" rtlCol="0">
            <a:spAutoFit/>
          </a:bodyPr>
          <a:lstStyle/>
          <a:p>
            <a:pPr marL="285750" indent="-285750">
              <a:buFont typeface="Arial" panose="020B0604020202020204" pitchFamily="34" charset="0"/>
              <a:buChar char="•"/>
            </a:pPr>
            <a:r>
              <a:rPr lang="en-US" b="1" dirty="0"/>
              <a:t>Society of Thoracic Surgeons Congenital Heart Surgery Database (STS-CHSD)</a:t>
            </a:r>
          </a:p>
          <a:p>
            <a:pPr marL="742950" lvl="1" indent="-285750">
              <a:buFont typeface="Wingdings" panose="05000000000000000000" pitchFamily="2" charset="2"/>
              <a:buChar char="q"/>
            </a:pPr>
            <a:r>
              <a:rPr lang="en-US" dirty="0"/>
              <a:t>Mature registry in existence since 1998</a:t>
            </a:r>
            <a:r>
              <a:rPr lang="en-US" baseline="30000" dirty="0"/>
              <a:t>1</a:t>
            </a:r>
            <a:endParaRPr lang="en-US" dirty="0"/>
          </a:p>
          <a:p>
            <a:pPr marL="742950" lvl="1" indent="-285750">
              <a:buFont typeface="Wingdings" panose="05000000000000000000" pitchFamily="2" charset="2"/>
              <a:buChar char="q"/>
            </a:pPr>
            <a:r>
              <a:rPr lang="en-US" dirty="0"/>
              <a:t>Demographic, surgical and outcomes data</a:t>
            </a:r>
          </a:p>
          <a:p>
            <a:pPr marL="1200150" lvl="2" indent="-285750">
              <a:buFont typeface="Wingdings" panose="05000000000000000000" pitchFamily="2" charset="2"/>
              <a:buChar char="Ø"/>
            </a:pPr>
            <a:r>
              <a:rPr lang="en-US" sz="1600" i="1" dirty="0"/>
              <a:t>98% accuracy in prior audits</a:t>
            </a:r>
            <a:r>
              <a:rPr lang="en-US" sz="1600" i="1" baseline="30000" dirty="0"/>
              <a:t>2</a:t>
            </a:r>
            <a:endParaRPr lang="en-US" sz="1600" i="1" dirty="0"/>
          </a:p>
          <a:p>
            <a:pPr marL="1200150" lvl="2" indent="-285750">
              <a:buFont typeface="Wingdings" panose="05000000000000000000" pitchFamily="2" charset="2"/>
              <a:buChar char="Ø"/>
            </a:pPr>
            <a:endParaRPr lang="en-US" sz="1600" i="1" dirty="0"/>
          </a:p>
          <a:p>
            <a:pPr marL="285750" indent="-285750">
              <a:buFont typeface="Arial" panose="020B0604020202020204" pitchFamily="34" charset="0"/>
              <a:buChar char="•"/>
            </a:pPr>
            <a:r>
              <a:rPr lang="en-US" b="1" dirty="0"/>
              <a:t>Randomized, placebo controlled trial</a:t>
            </a:r>
          </a:p>
          <a:p>
            <a:pPr marL="742950" lvl="1" indent="-285750">
              <a:buFont typeface="Wingdings" panose="05000000000000000000" pitchFamily="2" charset="2"/>
              <a:buChar char="q"/>
            </a:pPr>
            <a:r>
              <a:rPr lang="en-US" dirty="0"/>
              <a:t>Participants randomized 1:1 to methylprednisolone (30mg/kg) vs placebo at 24 STS-CHSD Centers</a:t>
            </a:r>
          </a:p>
        </p:txBody>
      </p:sp>
      <p:grpSp>
        <p:nvGrpSpPr>
          <p:cNvPr id="41" name="Group 40"/>
          <p:cNvGrpSpPr/>
          <p:nvPr/>
        </p:nvGrpSpPr>
        <p:grpSpPr>
          <a:xfrm>
            <a:off x="7824660" y="2629319"/>
            <a:ext cx="3417478" cy="2304115"/>
            <a:chOff x="7464545" y="4645738"/>
            <a:chExt cx="2695598" cy="1503523"/>
          </a:xfrm>
        </p:grpSpPr>
        <p:grpSp>
          <p:nvGrpSpPr>
            <p:cNvPr id="39" name="Group 38"/>
            <p:cNvGrpSpPr/>
            <p:nvPr/>
          </p:nvGrpSpPr>
          <p:grpSpPr>
            <a:xfrm>
              <a:off x="7464545" y="4645738"/>
              <a:ext cx="2582746" cy="1503523"/>
              <a:chOff x="6006442" y="4284777"/>
              <a:chExt cx="2963723" cy="1827858"/>
            </a:xfrm>
          </p:grpSpPr>
          <p:pic>
            <p:nvPicPr>
              <p:cNvPr id="26" name="Picture 25"/>
              <p:cNvPicPr>
                <a:picLocks noChangeAspect="1"/>
              </p:cNvPicPr>
              <p:nvPr/>
            </p:nvPicPr>
            <p:blipFill>
              <a:blip r:embed="rId3"/>
              <a:stretch>
                <a:fillRect/>
              </a:stretch>
            </p:blipFill>
            <p:spPr>
              <a:xfrm>
                <a:off x="6184091" y="4331526"/>
                <a:ext cx="890618" cy="867180"/>
              </a:xfrm>
              <a:prstGeom prst="rect">
                <a:avLst/>
              </a:prstGeom>
            </p:spPr>
          </p:pic>
          <p:sp>
            <p:nvSpPr>
              <p:cNvPr id="29" name="TextBox 28"/>
              <p:cNvSpPr txBox="1"/>
              <p:nvPr/>
            </p:nvSpPr>
            <p:spPr>
              <a:xfrm>
                <a:off x="6091844" y="5454525"/>
                <a:ext cx="1137154" cy="636087"/>
              </a:xfrm>
              <a:prstGeom prst="rect">
                <a:avLst/>
              </a:prstGeom>
              <a:noFill/>
            </p:spPr>
            <p:txBody>
              <a:bodyPr wrap="none" rtlCol="0">
                <a:spAutoFit/>
              </a:bodyPr>
              <a:lstStyle/>
              <a:p>
                <a:pPr algn="ctr"/>
                <a:r>
                  <a:rPr lang="en-US" sz="1400" b="1" dirty="0"/>
                  <a:t>Ancillary </a:t>
                </a:r>
              </a:p>
              <a:p>
                <a:pPr algn="ctr"/>
                <a:r>
                  <a:rPr lang="en-US" sz="1400" b="1" dirty="0"/>
                  <a:t>database</a:t>
                </a:r>
              </a:p>
            </p:txBody>
          </p:sp>
          <p:sp>
            <p:nvSpPr>
              <p:cNvPr id="30" name="TextBox 29"/>
              <p:cNvSpPr txBox="1"/>
              <p:nvPr/>
            </p:nvSpPr>
            <p:spPr>
              <a:xfrm>
                <a:off x="6434860" y="5176550"/>
                <a:ext cx="319318" cy="369332"/>
              </a:xfrm>
              <a:prstGeom prst="rect">
                <a:avLst/>
              </a:prstGeom>
              <a:noFill/>
            </p:spPr>
            <p:txBody>
              <a:bodyPr wrap="none" rtlCol="0">
                <a:spAutoFit/>
              </a:bodyPr>
              <a:lstStyle/>
              <a:p>
                <a:r>
                  <a:rPr lang="en-US" b="1" dirty="0"/>
                  <a:t>+</a:t>
                </a:r>
              </a:p>
            </p:txBody>
          </p:sp>
          <p:pic>
            <p:nvPicPr>
              <p:cNvPr id="31" name="Picture 30"/>
              <p:cNvPicPr>
                <a:picLocks noChangeAspect="1"/>
              </p:cNvPicPr>
              <p:nvPr/>
            </p:nvPicPr>
            <p:blipFill>
              <a:blip r:embed="rId4"/>
              <a:stretch>
                <a:fillRect/>
              </a:stretch>
            </p:blipFill>
            <p:spPr>
              <a:xfrm>
                <a:off x="8031300" y="4922895"/>
                <a:ext cx="938865" cy="932770"/>
              </a:xfrm>
              <a:prstGeom prst="rect">
                <a:avLst/>
              </a:prstGeom>
            </p:spPr>
          </p:pic>
          <p:sp>
            <p:nvSpPr>
              <p:cNvPr id="37" name="Right Arrow Callout 36"/>
              <p:cNvSpPr/>
              <p:nvPr/>
            </p:nvSpPr>
            <p:spPr>
              <a:xfrm>
                <a:off x="6006442" y="4284777"/>
                <a:ext cx="1895360" cy="1827858"/>
              </a:xfrm>
              <a:prstGeom prst="rightArrowCallout">
                <a:avLst/>
              </a:prstGeom>
              <a:no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TextBox 37"/>
              <p:cNvSpPr txBox="1"/>
              <p:nvPr/>
            </p:nvSpPr>
            <p:spPr>
              <a:xfrm>
                <a:off x="7082991" y="5060547"/>
                <a:ext cx="1066077" cy="411586"/>
              </a:xfrm>
              <a:prstGeom prst="rect">
                <a:avLst/>
              </a:prstGeom>
              <a:noFill/>
            </p:spPr>
            <p:txBody>
              <a:bodyPr wrap="square" rtlCol="0">
                <a:spAutoFit/>
              </a:bodyPr>
              <a:lstStyle/>
              <a:p>
                <a:r>
                  <a:rPr lang="en-US" sz="1600" b="1" i="1" dirty="0"/>
                  <a:t>Link</a:t>
                </a:r>
              </a:p>
            </p:txBody>
          </p:sp>
        </p:grpSp>
        <p:sp>
          <p:nvSpPr>
            <p:cNvPr id="40" name="TextBox 39"/>
            <p:cNvSpPr txBox="1"/>
            <p:nvPr/>
          </p:nvSpPr>
          <p:spPr>
            <a:xfrm>
              <a:off x="9100237" y="4769857"/>
              <a:ext cx="1059906" cy="461665"/>
            </a:xfrm>
            <a:prstGeom prst="rect">
              <a:avLst/>
            </a:prstGeom>
            <a:noFill/>
          </p:spPr>
          <p:txBody>
            <a:bodyPr wrap="none" rtlCol="0">
              <a:spAutoFit/>
            </a:bodyPr>
            <a:lstStyle/>
            <a:p>
              <a:pPr algn="ctr"/>
              <a:r>
                <a:rPr lang="en-US" sz="1200" b="1" dirty="0"/>
                <a:t>Final Study </a:t>
              </a:r>
            </a:p>
            <a:p>
              <a:pPr algn="ctr"/>
              <a:r>
                <a:rPr lang="en-US" sz="1200" b="1" dirty="0"/>
                <a:t>Database</a:t>
              </a:r>
            </a:p>
          </p:txBody>
        </p:sp>
      </p:grpSp>
    </p:spTree>
    <p:extLst>
      <p:ext uri="{BB962C8B-B14F-4D97-AF65-F5344CB8AC3E}">
        <p14:creationId xmlns:p14="http://schemas.microsoft.com/office/powerpoint/2010/main" val="3392241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ENDPOINTS</a:t>
            </a:r>
          </a:p>
        </p:txBody>
      </p:sp>
      <p:sp>
        <p:nvSpPr>
          <p:cNvPr id="11" name="Content Placeholder 10"/>
          <p:cNvSpPr>
            <a:spLocks noGrp="1"/>
          </p:cNvSpPr>
          <p:nvPr>
            <p:ph idx="1"/>
          </p:nvPr>
        </p:nvSpPr>
        <p:spPr>
          <a:xfrm>
            <a:off x="304800" y="1231018"/>
            <a:ext cx="5867400" cy="4648199"/>
          </a:xfrm>
        </p:spPr>
        <p:txBody>
          <a:bodyPr/>
          <a:lstStyle/>
          <a:p>
            <a:pPr marL="342900" indent="-342900">
              <a:buFont typeface="Arial" panose="020B0604020202020204" pitchFamily="34" charset="0"/>
              <a:buChar char="•"/>
            </a:pPr>
            <a:r>
              <a:rPr lang="en-US" b="1" dirty="0"/>
              <a:t>Primary endpoint: Ranked composite</a:t>
            </a:r>
          </a:p>
          <a:p>
            <a:pPr marL="914400" lvl="1" indent="-342900">
              <a:buFont typeface="Wingdings" panose="05000000000000000000" pitchFamily="2" charset="2"/>
              <a:buChar char="q"/>
            </a:pPr>
            <a:r>
              <a:rPr lang="en-US" sz="1800" dirty="0"/>
              <a:t>Participants assigned worst outcome experienced during hospitalization</a:t>
            </a:r>
          </a:p>
          <a:p>
            <a:pPr marL="914400" lvl="1" indent="-342900">
              <a:buFont typeface="Wingdings" panose="05000000000000000000" pitchFamily="2" charset="2"/>
              <a:buChar char="q"/>
            </a:pPr>
            <a:r>
              <a:rPr lang="en-US" sz="1800" dirty="0"/>
              <a:t>Ranking commensurate with clinical impact</a:t>
            </a:r>
          </a:p>
          <a:p>
            <a:pPr marL="914400" lvl="1" indent="-342900">
              <a:buFont typeface="Wingdings" panose="05000000000000000000" pitchFamily="2" charset="2"/>
              <a:buChar char="q"/>
            </a:pPr>
            <a:r>
              <a:rPr lang="en-US" sz="1800" dirty="0"/>
              <a:t>Covariate adjusted primary analysis</a:t>
            </a:r>
          </a:p>
          <a:p>
            <a:pPr marL="1365250" lvl="2" indent="-342900">
              <a:buFont typeface="Wingdings" panose="05000000000000000000" pitchFamily="2" charset="2"/>
              <a:buChar char="Ø"/>
            </a:pPr>
            <a:r>
              <a:rPr lang="en-US" sz="1600" dirty="0"/>
              <a:t>1200 participants: &gt; 90% power</a:t>
            </a:r>
          </a:p>
          <a:p>
            <a:pPr marL="342900" indent="-342900">
              <a:buFont typeface="Arial" panose="020B0604020202020204" pitchFamily="34" charset="0"/>
              <a:buChar char="•"/>
            </a:pPr>
            <a:r>
              <a:rPr lang="en-US" b="1" dirty="0"/>
              <a:t>Secondary endpoints</a:t>
            </a:r>
          </a:p>
          <a:p>
            <a:pPr marL="914400" lvl="1" indent="-342900">
              <a:buFont typeface="Wingdings" panose="05000000000000000000" pitchFamily="2" charset="2"/>
              <a:buChar char="q"/>
            </a:pPr>
            <a:r>
              <a:rPr lang="en-US" sz="1800" dirty="0"/>
              <a:t>Unadjusted analysis and “Win Ratio”</a:t>
            </a:r>
          </a:p>
          <a:p>
            <a:pPr marL="914400" lvl="1" indent="-342900">
              <a:buFont typeface="Wingdings" panose="05000000000000000000" pitchFamily="2" charset="2"/>
              <a:buChar char="q"/>
            </a:pPr>
            <a:r>
              <a:rPr lang="en-US" sz="1800" dirty="0"/>
              <a:t>Composite mortality/major morbidity (&gt;91)</a:t>
            </a:r>
          </a:p>
          <a:p>
            <a:pPr marL="914400" lvl="1" indent="-342900">
              <a:buFont typeface="Wingdings" panose="05000000000000000000" pitchFamily="2" charset="2"/>
              <a:buChar char="q"/>
            </a:pPr>
            <a:r>
              <a:rPr lang="en-US" sz="1800" dirty="0"/>
              <a:t>Post-op LOS, Prolonged ventilation (&gt; 7 days)</a:t>
            </a:r>
          </a:p>
          <a:p>
            <a:pPr marL="914400" lvl="1" indent="-342900">
              <a:buFont typeface="Wingdings" panose="05000000000000000000" pitchFamily="2" charset="2"/>
              <a:buChar char="q"/>
            </a:pPr>
            <a:r>
              <a:rPr lang="en-US" sz="1800" dirty="0"/>
              <a:t>Post-op Low Cardiac Output Syndrome</a:t>
            </a:r>
          </a:p>
          <a:p>
            <a:pPr marL="914400" lvl="1" indent="-342900">
              <a:buFont typeface="Wingdings" panose="05000000000000000000" pitchFamily="2" charset="2"/>
              <a:buChar char="q"/>
            </a:pPr>
            <a:r>
              <a:rPr lang="en-US" sz="1800" dirty="0"/>
              <a:t>Safety Endpoints</a:t>
            </a:r>
          </a:p>
          <a:p>
            <a:pPr marL="1035050" lvl="1" indent="-342900">
              <a:buFont typeface="Arial" panose="020B0604020202020204" pitchFamily="34" charset="0"/>
              <a:buChar char="•"/>
            </a:pPr>
            <a:r>
              <a:rPr lang="en-US" sz="1600" i="1" dirty="0"/>
              <a:t>Composite infection, Hyperglycemia, Insulin administration</a:t>
            </a:r>
            <a:endParaRPr lang="en-US" i="1" dirty="0"/>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3"/>
          <a:stretch>
            <a:fillRect/>
          </a:stretch>
        </p:blipFill>
        <p:spPr>
          <a:xfrm>
            <a:off x="11147783" y="140585"/>
            <a:ext cx="937591" cy="92977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7897142"/>
              </p:ext>
            </p:extLst>
          </p:nvPr>
        </p:nvGraphicFramePr>
        <p:xfrm>
          <a:off x="6739778" y="1306028"/>
          <a:ext cx="4876800" cy="4778600"/>
        </p:xfrm>
        <a:graphic>
          <a:graphicData uri="http://schemas.openxmlformats.org/drawingml/2006/table">
            <a:tbl>
              <a:tblPr firstRow="1" firstCol="1" bandRow="1">
                <a:tableStyleId>{5C22544A-7EE6-4342-B048-85BDC9FD1C3A}</a:tableStyleId>
              </a:tblPr>
              <a:tblGrid>
                <a:gridCol w="947167">
                  <a:extLst>
                    <a:ext uri="{9D8B030D-6E8A-4147-A177-3AD203B41FA5}">
                      <a16:colId xmlns:a16="http://schemas.microsoft.com/office/drawing/2014/main" val="1027463355"/>
                    </a:ext>
                  </a:extLst>
                </a:gridCol>
                <a:gridCol w="3929633">
                  <a:extLst>
                    <a:ext uri="{9D8B030D-6E8A-4147-A177-3AD203B41FA5}">
                      <a16:colId xmlns:a16="http://schemas.microsoft.com/office/drawing/2014/main" val="1511771594"/>
                    </a:ext>
                  </a:extLst>
                </a:gridCol>
              </a:tblGrid>
              <a:tr h="414552">
                <a:tc>
                  <a:txBody>
                    <a:bodyPr/>
                    <a:lstStyle/>
                    <a:p>
                      <a:pPr marL="0" marR="0" algn="ctr">
                        <a:lnSpc>
                          <a:spcPct val="107000"/>
                        </a:lnSpc>
                        <a:spcBef>
                          <a:spcPts val="0"/>
                        </a:spcBef>
                        <a:spcAft>
                          <a:spcPts val="0"/>
                        </a:spcAft>
                      </a:pPr>
                      <a:r>
                        <a:rPr lang="en-US" sz="14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marL="0" marR="0" algn="just">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149733398"/>
                  </a:ext>
                </a:extLst>
              </a:tr>
              <a:tr h="272753">
                <a:tc>
                  <a:txBody>
                    <a:bodyPr/>
                    <a:lstStyle/>
                    <a:p>
                      <a:pPr marL="0" marR="0" algn="ctr">
                        <a:lnSpc>
                          <a:spcPct val="107000"/>
                        </a:lnSpc>
                        <a:spcBef>
                          <a:spcPts val="0"/>
                        </a:spcBef>
                        <a:spcAft>
                          <a:spcPts val="0"/>
                        </a:spcAft>
                      </a:pPr>
                      <a:r>
                        <a:rPr lang="en-US" sz="1400" b="1" dirty="0">
                          <a:solidFill>
                            <a:srgbClr val="002060"/>
                          </a:solidFill>
                          <a:effectLst/>
                        </a:rPr>
                        <a:t>97</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just">
                        <a:lnSpc>
                          <a:spcPct val="107000"/>
                        </a:lnSpc>
                        <a:spcBef>
                          <a:spcPts val="0"/>
                        </a:spcBef>
                        <a:spcAft>
                          <a:spcPts val="0"/>
                        </a:spcAft>
                      </a:pPr>
                      <a:r>
                        <a:rPr lang="en-US" sz="1200" b="1" dirty="0">
                          <a:effectLst/>
                        </a:rPr>
                        <a:t>Operative mortality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778341779"/>
                  </a:ext>
                </a:extLst>
              </a:tr>
              <a:tr h="272753">
                <a:tc>
                  <a:txBody>
                    <a:bodyPr/>
                    <a:lstStyle/>
                    <a:p>
                      <a:pPr marL="0" marR="0" algn="ctr">
                        <a:lnSpc>
                          <a:spcPct val="107000"/>
                        </a:lnSpc>
                        <a:spcBef>
                          <a:spcPts val="0"/>
                        </a:spcBef>
                        <a:spcAft>
                          <a:spcPts val="0"/>
                        </a:spcAft>
                      </a:pPr>
                      <a:r>
                        <a:rPr lang="en-US" sz="1400" b="1">
                          <a:solidFill>
                            <a:srgbClr val="002060"/>
                          </a:solidFill>
                          <a:effectLst/>
                        </a:rPr>
                        <a:t>96</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E7F0F5"/>
                    </a:solidFill>
                  </a:tcPr>
                </a:tc>
                <a:tc>
                  <a:txBody>
                    <a:bodyPr/>
                    <a:lstStyle/>
                    <a:p>
                      <a:pPr marL="0" marR="0" algn="just">
                        <a:lnSpc>
                          <a:spcPct val="107000"/>
                        </a:lnSpc>
                        <a:spcBef>
                          <a:spcPts val="0"/>
                        </a:spcBef>
                        <a:spcAft>
                          <a:spcPts val="0"/>
                        </a:spcAft>
                      </a:pPr>
                      <a:r>
                        <a:rPr lang="en-US" sz="1200" b="1" dirty="0">
                          <a:solidFill>
                            <a:srgbClr val="002060"/>
                          </a:solidFill>
                          <a:effectLst/>
                        </a:rPr>
                        <a:t>Heart transplant (during hospitalization)</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1390573826"/>
                  </a:ext>
                </a:extLst>
              </a:tr>
              <a:tr h="272753">
                <a:tc rowSpan="3">
                  <a:txBody>
                    <a:bodyPr/>
                    <a:lstStyle/>
                    <a:p>
                      <a:pPr marL="0" marR="0" algn="ctr">
                        <a:lnSpc>
                          <a:spcPct val="107000"/>
                        </a:lnSpc>
                        <a:spcBef>
                          <a:spcPts val="0"/>
                        </a:spcBef>
                        <a:spcAft>
                          <a:spcPts val="0"/>
                        </a:spcAft>
                      </a:pPr>
                      <a:r>
                        <a:rPr lang="en-US" sz="1400" b="1">
                          <a:solidFill>
                            <a:srgbClr val="002060"/>
                          </a:solidFill>
                          <a:effectLst/>
                        </a:rPr>
                        <a:t>95</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just">
                        <a:lnSpc>
                          <a:spcPct val="107000"/>
                        </a:lnSpc>
                        <a:spcBef>
                          <a:spcPts val="0"/>
                        </a:spcBef>
                        <a:spcAft>
                          <a:spcPts val="0"/>
                        </a:spcAft>
                      </a:pPr>
                      <a:r>
                        <a:rPr lang="en-US" sz="1200" b="1" dirty="0">
                          <a:solidFill>
                            <a:srgbClr val="002060"/>
                          </a:solidFill>
                          <a:effectLst/>
                        </a:rPr>
                        <a:t>Renal failure with permanent dialysis</a:t>
                      </a: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3643873323"/>
                  </a:ext>
                </a:extLst>
              </a:tr>
              <a:tr h="272753">
                <a:tc vMerge="1">
                  <a:txBody>
                    <a:bodyPr/>
                    <a:lstStyle/>
                    <a:p>
                      <a:endParaRPr lang="en-US"/>
                    </a:p>
                  </a:txBody>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mn-ea"/>
                          <a:cs typeface="+mn-cs"/>
                        </a:rPr>
                        <a:t>Neurologic deficit persistent at discharge</a:t>
                      </a: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890332044"/>
                  </a:ext>
                </a:extLst>
              </a:tr>
              <a:tr h="272753">
                <a:tc vMerge="1">
                  <a:txBody>
                    <a:bodyPr/>
                    <a:lstStyle/>
                    <a:p>
                      <a:endParaRPr lang="en-US"/>
                    </a:p>
                  </a:txBody>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mn-ea"/>
                          <a:cs typeface="+mn-cs"/>
                        </a:rPr>
                        <a:t>Respiratory failure requiring tracheostomy </a:t>
                      </a:r>
                      <a:endParaRPr kumimoji="0" lang="en-US" sz="1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452100647"/>
                  </a:ext>
                </a:extLst>
              </a:tr>
              <a:tr h="272753">
                <a:tc rowSpan="2">
                  <a:txBody>
                    <a:bodyPr/>
                    <a:lstStyle/>
                    <a:p>
                      <a:pPr marL="0" marR="0" algn="ctr">
                        <a:lnSpc>
                          <a:spcPct val="107000"/>
                        </a:lnSpc>
                        <a:spcBef>
                          <a:spcPts val="0"/>
                        </a:spcBef>
                        <a:spcAft>
                          <a:spcPts val="0"/>
                        </a:spcAft>
                      </a:pPr>
                      <a:r>
                        <a:rPr lang="en-US" sz="1400" b="1" dirty="0">
                          <a:solidFill>
                            <a:srgbClr val="002060"/>
                          </a:solidFill>
                          <a:effectLst/>
                        </a:rPr>
                        <a:t>94</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E7F0F5"/>
                    </a:solidFill>
                  </a:tcPr>
                </a:tc>
                <a:tc>
                  <a:txBody>
                    <a:bodyPr/>
                    <a:lstStyle/>
                    <a:p>
                      <a:pPr marL="0" marR="0" algn="just">
                        <a:lnSpc>
                          <a:spcPct val="107000"/>
                        </a:lnSpc>
                        <a:spcBef>
                          <a:spcPts val="0"/>
                        </a:spcBef>
                        <a:spcAft>
                          <a:spcPts val="0"/>
                        </a:spcAft>
                      </a:pPr>
                      <a:r>
                        <a:rPr lang="en-US" sz="1200" b="1" dirty="0">
                          <a:solidFill>
                            <a:srgbClr val="002060"/>
                          </a:solidFill>
                          <a:effectLst/>
                        </a:rPr>
                        <a:t>Post-operative mechanical circulatory support</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2046809143"/>
                  </a:ext>
                </a:extLst>
              </a:tr>
              <a:tr h="272753">
                <a:tc vMerge="1">
                  <a:txBody>
                    <a:bodyPr/>
                    <a:lstStyle/>
                    <a:p>
                      <a:endParaRPr lang="en-US"/>
                    </a:p>
                  </a:txBody>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mn-ea"/>
                          <a:cs typeface="+mn-cs"/>
                        </a:rPr>
                        <a:t>Unplanned cardiac reoperation</a:t>
                      </a:r>
                      <a:endParaRPr kumimoji="0" lang="en-US" sz="1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2133232850"/>
                  </a:ext>
                </a:extLst>
              </a:tr>
              <a:tr h="272753">
                <a:tc rowSpan="3">
                  <a:txBody>
                    <a:bodyPr/>
                    <a:lstStyle/>
                    <a:p>
                      <a:pPr marL="0" marR="0" algn="ctr">
                        <a:lnSpc>
                          <a:spcPct val="107000"/>
                        </a:lnSpc>
                        <a:spcBef>
                          <a:spcPts val="0"/>
                        </a:spcBef>
                        <a:spcAft>
                          <a:spcPts val="0"/>
                        </a:spcAft>
                      </a:pPr>
                      <a:r>
                        <a:rPr lang="en-US" sz="1400" b="1">
                          <a:solidFill>
                            <a:srgbClr val="002060"/>
                          </a:solidFill>
                          <a:effectLst/>
                        </a:rPr>
                        <a:t>93</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just">
                        <a:lnSpc>
                          <a:spcPct val="107000"/>
                        </a:lnSpc>
                        <a:spcBef>
                          <a:spcPts val="0"/>
                        </a:spcBef>
                        <a:spcAft>
                          <a:spcPts val="0"/>
                        </a:spcAft>
                      </a:pPr>
                      <a:r>
                        <a:rPr lang="en-US" sz="1200" b="1" dirty="0">
                          <a:solidFill>
                            <a:srgbClr val="002060"/>
                          </a:solidFill>
                          <a:effectLst/>
                        </a:rPr>
                        <a:t>Reoperation for bleeding</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191364096"/>
                  </a:ext>
                </a:extLst>
              </a:tr>
              <a:tr h="272753">
                <a:tc vMerge="1">
                  <a:txBody>
                    <a:bodyPr/>
                    <a:lstStyle/>
                    <a:p>
                      <a:endParaRPr lang="en-US"/>
                    </a:p>
                  </a:txBody>
                  <a:tcPr/>
                </a:tc>
                <a:tc>
                  <a:txBody>
                    <a:bodyPr/>
                    <a:lstStyle/>
                    <a:p>
                      <a:pPr marL="0" marR="0" algn="just">
                        <a:lnSpc>
                          <a:spcPct val="107000"/>
                        </a:lnSpc>
                        <a:spcBef>
                          <a:spcPts val="0"/>
                        </a:spcBef>
                        <a:spcAft>
                          <a:spcPts val="0"/>
                        </a:spcAft>
                      </a:pPr>
                      <a:r>
                        <a:rPr kumimoji="0" lang="en-US" sz="1200" b="1" i="0" u="none" strike="noStrike" kern="1200" cap="none" spc="0" normalizeH="0" baseline="0" noProof="0" dirty="0">
                          <a:ln>
                            <a:noFill/>
                          </a:ln>
                          <a:solidFill>
                            <a:srgbClr val="002060"/>
                          </a:solidFill>
                          <a:effectLst/>
                          <a:uLnTx/>
                          <a:uFillTx/>
                          <a:latin typeface="+mn-lt"/>
                          <a:ea typeface="+mn-ea"/>
                          <a:cs typeface="+mn-cs"/>
                        </a:rPr>
                        <a:t>Unplanned delayed sternal closure</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550979044"/>
                  </a:ext>
                </a:extLst>
              </a:tr>
              <a:tr h="272753">
                <a:tc vMerge="1">
                  <a:txBody>
                    <a:bodyPr/>
                    <a:lstStyle/>
                    <a:p>
                      <a:endParaRPr lang="en-US"/>
                    </a:p>
                  </a:txBody>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mn-ea"/>
                          <a:cs typeface="+mn-cs"/>
                        </a:rPr>
                        <a:t>Post-op unplanned interventional catheterization</a:t>
                      </a:r>
                      <a:endParaRPr kumimoji="0" lang="en-US" sz="1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987811492"/>
                  </a:ext>
                </a:extLst>
              </a:tr>
              <a:tr h="272753">
                <a:tc rowSpan="4">
                  <a:txBody>
                    <a:bodyPr/>
                    <a:lstStyle/>
                    <a:p>
                      <a:pPr marL="0" marR="0" algn="ctr">
                        <a:lnSpc>
                          <a:spcPct val="107000"/>
                        </a:lnSpc>
                        <a:spcBef>
                          <a:spcPts val="0"/>
                        </a:spcBef>
                        <a:spcAft>
                          <a:spcPts val="0"/>
                        </a:spcAft>
                      </a:pPr>
                      <a:r>
                        <a:rPr lang="en-US" sz="1400" b="1">
                          <a:solidFill>
                            <a:srgbClr val="002060"/>
                          </a:solidFill>
                          <a:effectLst/>
                        </a:rPr>
                        <a:t>92</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E7F0F5"/>
                    </a:solidFill>
                  </a:tcPr>
                </a:tc>
                <a:tc>
                  <a:txBody>
                    <a:bodyPr/>
                    <a:lstStyle/>
                    <a:p>
                      <a:pPr marL="0" marR="0" algn="just">
                        <a:lnSpc>
                          <a:spcPct val="107000"/>
                        </a:lnSpc>
                        <a:spcBef>
                          <a:spcPts val="0"/>
                        </a:spcBef>
                        <a:spcAft>
                          <a:spcPts val="0"/>
                        </a:spcAft>
                      </a:pPr>
                      <a:r>
                        <a:rPr lang="en-US" sz="1200" b="1" dirty="0">
                          <a:solidFill>
                            <a:srgbClr val="002060"/>
                          </a:solidFill>
                          <a:effectLst/>
                        </a:rPr>
                        <a:t>Post-op cardiac arrest</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688698941"/>
                  </a:ext>
                </a:extLst>
              </a:tr>
              <a:tr h="272753">
                <a:tc vMerge="1">
                  <a:txBody>
                    <a:bodyPr/>
                    <a:lstStyle/>
                    <a:p>
                      <a:endParaRPr lang="en-US"/>
                    </a:p>
                  </a:txBody>
                  <a:tcPr/>
                </a:tc>
                <a:tc>
                  <a:txBody>
                    <a:bodyPr/>
                    <a:lstStyle/>
                    <a:p>
                      <a:pPr marL="0" marR="0" algn="just">
                        <a:lnSpc>
                          <a:spcPct val="107000"/>
                        </a:lnSpc>
                        <a:spcBef>
                          <a:spcPts val="0"/>
                        </a:spcBef>
                        <a:spcAft>
                          <a:spcPts val="0"/>
                        </a:spcAft>
                      </a:pPr>
                      <a:r>
                        <a:rPr kumimoji="0" lang="en-US" sz="1200" b="1" i="0" u="none" strike="noStrike" kern="1200" cap="none" spc="0" normalizeH="0" baseline="0" noProof="0" dirty="0">
                          <a:ln>
                            <a:noFill/>
                          </a:ln>
                          <a:solidFill>
                            <a:srgbClr val="002060"/>
                          </a:solidFill>
                          <a:effectLst/>
                          <a:uLnTx/>
                          <a:uFillTx/>
                          <a:latin typeface="+mn-lt"/>
                          <a:ea typeface="+mn-ea"/>
                          <a:cs typeface="+mn-cs"/>
                        </a:rPr>
                        <a:t>Multi-system organ failure</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330494729"/>
                  </a:ext>
                </a:extLst>
              </a:tr>
              <a:tr h="272753">
                <a:tc vMerge="1">
                  <a:txBody>
                    <a:bodyPr/>
                    <a:lstStyle/>
                    <a:p>
                      <a:endParaRPr lang="en-US"/>
                    </a:p>
                  </a:txBody>
                  <a:tcPr/>
                </a:tc>
                <a:tc>
                  <a:txBody>
                    <a:bodyPr/>
                    <a:lstStyle/>
                    <a:p>
                      <a:pPr marL="0" marR="0" algn="just">
                        <a:lnSpc>
                          <a:spcPct val="107000"/>
                        </a:lnSpc>
                        <a:spcBef>
                          <a:spcPts val="0"/>
                        </a:spcBef>
                        <a:spcAft>
                          <a:spcPts val="0"/>
                        </a:spcAft>
                      </a:pPr>
                      <a:r>
                        <a:rPr kumimoji="0" lang="en-US" sz="1200" b="1" i="0" u="none" strike="noStrike" kern="1200" cap="none" spc="0" normalizeH="0" baseline="0" noProof="0" dirty="0">
                          <a:ln>
                            <a:noFill/>
                          </a:ln>
                          <a:solidFill>
                            <a:srgbClr val="002060"/>
                          </a:solidFill>
                          <a:effectLst/>
                          <a:uLnTx/>
                          <a:uFillTx/>
                          <a:latin typeface="+mn-lt"/>
                          <a:ea typeface="+mn-ea"/>
                          <a:cs typeface="+mn-cs"/>
                        </a:rPr>
                        <a:t>Renal failure with temporary dialysis</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3882657118"/>
                  </a:ext>
                </a:extLst>
              </a:tr>
              <a:tr h="272753">
                <a:tc vMerge="1">
                  <a:txBody>
                    <a:bodyPr/>
                    <a:lstStyle/>
                    <a:p>
                      <a:endParaRPr lang="en-US"/>
                    </a:p>
                  </a:txBody>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mn-ea"/>
                          <a:cs typeface="+mn-cs"/>
                        </a:rPr>
                        <a:t>Prolonged ventilator support (&gt; 7 days)</a:t>
                      </a:r>
                      <a:endParaRPr kumimoji="0" lang="en-US" sz="1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E7F0F5"/>
                    </a:solidFill>
                  </a:tcPr>
                </a:tc>
                <a:extLst>
                  <a:ext uri="{0D108BD9-81ED-4DB2-BD59-A6C34878D82A}">
                    <a16:rowId xmlns:a16="http://schemas.microsoft.com/office/drawing/2014/main" val="2741316386"/>
                  </a:ext>
                </a:extLst>
              </a:tr>
              <a:tr h="272753">
                <a:tc>
                  <a:txBody>
                    <a:bodyPr/>
                    <a:lstStyle/>
                    <a:p>
                      <a:pPr marL="0" marR="0" algn="ctr">
                        <a:lnSpc>
                          <a:spcPct val="107000"/>
                        </a:lnSpc>
                        <a:spcBef>
                          <a:spcPts val="0"/>
                        </a:spcBef>
                        <a:spcAft>
                          <a:spcPts val="0"/>
                        </a:spcAft>
                      </a:pPr>
                      <a:r>
                        <a:rPr lang="en-US" sz="1400" b="1">
                          <a:solidFill>
                            <a:srgbClr val="002060"/>
                          </a:solidFill>
                          <a:effectLst/>
                        </a:rPr>
                        <a:t>91</a:t>
                      </a:r>
                      <a:endParaRPr lang="en-US" sz="1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just">
                        <a:lnSpc>
                          <a:spcPct val="107000"/>
                        </a:lnSpc>
                        <a:spcBef>
                          <a:spcPts val="0"/>
                        </a:spcBef>
                        <a:spcAft>
                          <a:spcPts val="0"/>
                        </a:spcAft>
                      </a:pPr>
                      <a:r>
                        <a:rPr lang="en-US" sz="1200" b="1" dirty="0">
                          <a:solidFill>
                            <a:srgbClr val="002060"/>
                          </a:solidFill>
                          <a:effectLst/>
                        </a:rPr>
                        <a:t>Post-operative length of stay &gt; 90 days </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521679109"/>
                  </a:ext>
                </a:extLst>
              </a:tr>
              <a:tr h="272753">
                <a:tc>
                  <a:txBody>
                    <a:bodyPr/>
                    <a:lstStyle/>
                    <a:p>
                      <a:pPr marL="0" marR="0" algn="ctr">
                        <a:lnSpc>
                          <a:spcPct val="107000"/>
                        </a:lnSpc>
                        <a:spcBef>
                          <a:spcPts val="0"/>
                        </a:spcBef>
                        <a:spcAft>
                          <a:spcPts val="0"/>
                        </a:spcAft>
                      </a:pPr>
                      <a:r>
                        <a:rPr lang="en-US" sz="1400" b="1" dirty="0">
                          <a:solidFill>
                            <a:srgbClr val="002060"/>
                          </a:solidFill>
                          <a:effectLst/>
                        </a:rPr>
                        <a:t>1-90</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F0F5"/>
                    </a:solidFill>
                  </a:tcPr>
                </a:tc>
                <a:tc>
                  <a:txBody>
                    <a:bodyPr/>
                    <a:lstStyle/>
                    <a:p>
                      <a:pPr marL="0" marR="0" algn="just">
                        <a:lnSpc>
                          <a:spcPct val="107000"/>
                        </a:lnSpc>
                        <a:spcBef>
                          <a:spcPts val="0"/>
                        </a:spcBef>
                        <a:spcAft>
                          <a:spcPts val="0"/>
                        </a:spcAft>
                      </a:pPr>
                      <a:r>
                        <a:rPr lang="en-US" sz="1200" b="1" dirty="0">
                          <a:solidFill>
                            <a:srgbClr val="002060"/>
                          </a:solidFill>
                          <a:effectLst/>
                        </a:rPr>
                        <a:t>Post-operative length of stay </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F0F5"/>
                    </a:solidFill>
                  </a:tcPr>
                </a:tc>
                <a:extLst>
                  <a:ext uri="{0D108BD9-81ED-4DB2-BD59-A6C34878D82A}">
                    <a16:rowId xmlns:a16="http://schemas.microsoft.com/office/drawing/2014/main" val="426764034"/>
                  </a:ext>
                </a:extLst>
              </a:tr>
            </a:tbl>
          </a:graphicData>
        </a:graphic>
      </p:graphicFrame>
      <p:pic>
        <p:nvPicPr>
          <p:cNvPr id="3" name="Picture 2">
            <a:extLst>
              <a:ext uri="{FF2B5EF4-FFF2-40B4-BE49-F238E27FC236}">
                <a16:creationId xmlns:a16="http://schemas.microsoft.com/office/drawing/2014/main" id="{192F8C70-5FCA-4814-BEE1-01091C536C52}"/>
              </a:ext>
            </a:extLst>
          </p:cNvPr>
          <p:cNvPicPr>
            <a:picLocks noChangeAspect="1"/>
          </p:cNvPicPr>
          <p:nvPr/>
        </p:nvPicPr>
        <p:blipFill>
          <a:blip r:embed="rId4"/>
          <a:stretch>
            <a:fillRect/>
          </a:stretch>
        </p:blipFill>
        <p:spPr>
          <a:xfrm>
            <a:off x="9448800" y="6208429"/>
            <a:ext cx="2743438" cy="658425"/>
          </a:xfrm>
          <a:prstGeom prst="rect">
            <a:avLst/>
          </a:prstGeom>
        </p:spPr>
      </p:pic>
    </p:spTree>
    <p:extLst>
      <p:ext uri="{BB962C8B-B14F-4D97-AF65-F5344CB8AC3E}">
        <p14:creationId xmlns:p14="http://schemas.microsoft.com/office/powerpoint/2010/main" val="3495916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 TRIAL COHORT</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pic>
        <p:nvPicPr>
          <p:cNvPr id="29" name="Picture 28">
            <a:extLst>
              <a:ext uri="{FF2B5EF4-FFF2-40B4-BE49-F238E27FC236}">
                <a16:creationId xmlns:a16="http://schemas.microsoft.com/office/drawing/2014/main" id="{A63FE14C-A001-467A-8915-3969B16F447C}"/>
              </a:ext>
            </a:extLst>
          </p:cNvPr>
          <p:cNvPicPr>
            <a:picLocks noChangeAspect="1"/>
          </p:cNvPicPr>
          <p:nvPr/>
        </p:nvPicPr>
        <p:blipFill>
          <a:blip r:embed="rId3"/>
          <a:stretch>
            <a:fillRect/>
          </a:stretch>
        </p:blipFill>
        <p:spPr>
          <a:xfrm>
            <a:off x="762000" y="1524000"/>
            <a:ext cx="10869674" cy="4328581"/>
          </a:xfrm>
          <a:prstGeom prst="rect">
            <a:avLst/>
          </a:prstGeom>
        </p:spPr>
      </p:pic>
      <p:pic>
        <p:nvPicPr>
          <p:cNvPr id="30" name="Picture 29">
            <a:extLst>
              <a:ext uri="{FF2B5EF4-FFF2-40B4-BE49-F238E27FC236}">
                <a16:creationId xmlns:a16="http://schemas.microsoft.com/office/drawing/2014/main" id="{8EB597B8-305A-4A0C-A859-B311E88BAFC8}"/>
              </a:ext>
            </a:extLst>
          </p:cNvPr>
          <p:cNvPicPr>
            <a:picLocks noChangeAspect="1"/>
          </p:cNvPicPr>
          <p:nvPr/>
        </p:nvPicPr>
        <p:blipFill>
          <a:blip r:embed="rId4"/>
          <a:stretch>
            <a:fillRect/>
          </a:stretch>
        </p:blipFill>
        <p:spPr>
          <a:xfrm>
            <a:off x="9452835" y="6199575"/>
            <a:ext cx="2743438" cy="658425"/>
          </a:xfrm>
          <a:prstGeom prst="rect">
            <a:avLst/>
          </a:prstGeom>
        </p:spPr>
      </p:pic>
    </p:spTree>
    <p:extLst>
      <p:ext uri="{BB962C8B-B14F-4D97-AF65-F5344CB8AC3E}">
        <p14:creationId xmlns:p14="http://schemas.microsoft.com/office/powerpoint/2010/main" val="419574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 BASELINE CHARACTERISTICS</a:t>
            </a:r>
          </a:p>
        </p:txBody>
      </p:sp>
      <p:graphicFrame>
        <p:nvGraphicFramePr>
          <p:cNvPr id="14" name="Content Placeholder 13">
            <a:extLst>
              <a:ext uri="{FF2B5EF4-FFF2-40B4-BE49-F238E27FC236}">
                <a16:creationId xmlns:a16="http://schemas.microsoft.com/office/drawing/2014/main" id="{E4D6715C-F1E0-4105-BFD3-CE2100ED5FF3}"/>
              </a:ext>
            </a:extLst>
          </p:cNvPr>
          <p:cNvGraphicFramePr>
            <a:graphicFrameLocks noGrp="1"/>
          </p:cNvGraphicFramePr>
          <p:nvPr>
            <p:ph idx="1"/>
            <p:extLst>
              <p:ext uri="{D42A27DB-BD31-4B8C-83A1-F6EECF244321}">
                <p14:modId xmlns:p14="http://schemas.microsoft.com/office/powerpoint/2010/main" val="2220931402"/>
              </p:ext>
            </p:extLst>
          </p:nvPr>
        </p:nvGraphicFramePr>
        <p:xfrm>
          <a:off x="370317" y="1828800"/>
          <a:ext cx="5837490" cy="4123156"/>
        </p:xfrm>
        <a:graphic>
          <a:graphicData uri="http://schemas.openxmlformats.org/drawingml/2006/table">
            <a:tbl>
              <a:tblPr>
                <a:tableStyleId>{46F890A9-2807-4EBB-B81D-B2AA78EC7F39}</a:tableStyleId>
              </a:tblPr>
              <a:tblGrid>
                <a:gridCol w="2977682">
                  <a:extLst>
                    <a:ext uri="{9D8B030D-6E8A-4147-A177-3AD203B41FA5}">
                      <a16:colId xmlns:a16="http://schemas.microsoft.com/office/drawing/2014/main" val="1064469337"/>
                    </a:ext>
                  </a:extLst>
                </a:gridCol>
                <a:gridCol w="1452601">
                  <a:extLst>
                    <a:ext uri="{9D8B030D-6E8A-4147-A177-3AD203B41FA5}">
                      <a16:colId xmlns:a16="http://schemas.microsoft.com/office/drawing/2014/main" val="603126116"/>
                    </a:ext>
                  </a:extLst>
                </a:gridCol>
                <a:gridCol w="1407207">
                  <a:extLst>
                    <a:ext uri="{9D8B030D-6E8A-4147-A177-3AD203B41FA5}">
                      <a16:colId xmlns:a16="http://schemas.microsoft.com/office/drawing/2014/main" val="393082160"/>
                    </a:ext>
                  </a:extLst>
                </a:gridCol>
              </a:tblGrid>
              <a:tr h="373212">
                <a:tc>
                  <a:txBody>
                    <a:bodyPr/>
                    <a:lstStyle/>
                    <a:p>
                      <a:pPr marL="0" marR="0" algn="ctr">
                        <a:lnSpc>
                          <a:spcPct val="107000"/>
                        </a:lnSpc>
                        <a:spcBef>
                          <a:spcPts val="200"/>
                        </a:spcBef>
                        <a:spcAft>
                          <a:spcPts val="200"/>
                        </a:spcAft>
                      </a:pPr>
                      <a:r>
                        <a:rPr lang="en-US" sz="1200" b="1" dirty="0">
                          <a:solidFill>
                            <a:schemeClr val="bg1"/>
                          </a:solidFill>
                          <a:effectLst/>
                        </a:rPr>
                        <a:t>Characteristic</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marL="0" marR="0" algn="ctr">
                        <a:lnSpc>
                          <a:spcPct val="107000"/>
                        </a:lnSpc>
                        <a:spcBef>
                          <a:spcPts val="200"/>
                        </a:spcBef>
                        <a:spcAft>
                          <a:spcPts val="200"/>
                        </a:spcAft>
                      </a:pPr>
                      <a:r>
                        <a:rPr lang="en-US" sz="1200" b="1" dirty="0">
                          <a:solidFill>
                            <a:schemeClr val="bg1"/>
                          </a:solidFill>
                          <a:effectLst/>
                        </a:rPr>
                        <a:t>MP</a:t>
                      </a:r>
                      <a:br>
                        <a:rPr lang="en-US" sz="1200" b="1" dirty="0">
                          <a:solidFill>
                            <a:schemeClr val="bg1"/>
                          </a:solidFill>
                          <a:effectLst/>
                        </a:rPr>
                      </a:br>
                      <a:r>
                        <a:rPr lang="en-US" sz="1200" b="1" dirty="0">
                          <a:solidFill>
                            <a:schemeClr val="bg1"/>
                          </a:solidFill>
                          <a:effectLst/>
                        </a:rPr>
                        <a:t>N=599</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a:r>
                        <a:rPr lang="en-US" sz="1200" b="1" dirty="0">
                          <a:solidFill>
                            <a:schemeClr val="bg1"/>
                          </a:solidFill>
                          <a:effectLst/>
                        </a:rPr>
                        <a:t>Placebo</a:t>
                      </a:r>
                      <a:br>
                        <a:rPr lang="en-US" sz="1200" b="1" dirty="0">
                          <a:solidFill>
                            <a:schemeClr val="bg1"/>
                          </a:solidFill>
                          <a:effectLst/>
                        </a:rPr>
                      </a:br>
                      <a:r>
                        <a:rPr lang="en-US" sz="1200" b="1" dirty="0">
                          <a:solidFill>
                            <a:schemeClr val="bg1"/>
                          </a:solidFill>
                          <a:effectLst/>
                        </a:rPr>
                        <a:t>N=601</a:t>
                      </a:r>
                      <a:endParaRPr lang="en-US" sz="1200" b="1" dirty="0">
                        <a:solidFill>
                          <a:schemeClr val="bg1"/>
                        </a:solidFill>
                      </a:endParaRPr>
                    </a:p>
                  </a:txBody>
                  <a:tcPr marL="1204" marR="120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4044222853"/>
                  </a:ext>
                </a:extLst>
              </a:tr>
              <a:tr h="340144">
                <a:tc>
                  <a:txBody>
                    <a:bodyPr/>
                    <a:lstStyle/>
                    <a:p>
                      <a:pPr marL="91440" marR="0">
                        <a:lnSpc>
                          <a:spcPct val="107000"/>
                        </a:lnSpc>
                        <a:spcBef>
                          <a:spcPts val="200"/>
                        </a:spcBef>
                        <a:spcAft>
                          <a:spcPts val="200"/>
                        </a:spcAft>
                      </a:pPr>
                      <a:r>
                        <a:rPr lang="en-US" sz="1200" dirty="0">
                          <a:effectLst/>
                        </a:rPr>
                        <a:t>Median age at surgery, days (Q1, Q3)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200" dirty="0">
                          <a:effectLst/>
                        </a:rPr>
                        <a:t>126 (14, 191)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20000"/>
                        <a:lumOff val="80000"/>
                      </a:schemeClr>
                    </a:solidFill>
                  </a:tcPr>
                </a:tc>
                <a:tc>
                  <a:txBody>
                    <a:bodyPr/>
                    <a:lstStyle/>
                    <a:p>
                      <a:pPr algn="ctr"/>
                      <a:r>
                        <a:rPr lang="en-US" sz="1200" dirty="0">
                          <a:effectLst/>
                        </a:rPr>
                        <a:t>124 (14, 182)</a:t>
                      </a:r>
                      <a:endParaRPr lang="en-US" sz="1200" dirty="0"/>
                    </a:p>
                  </a:txBody>
                  <a:tcPr marL="1204" marR="1204"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4206932"/>
                  </a:ext>
                </a:extLst>
              </a:tr>
              <a:tr h="340144">
                <a:tc>
                  <a:txBody>
                    <a:bodyPr/>
                    <a:lstStyle/>
                    <a:p>
                      <a:pPr marL="91440" marR="0">
                        <a:lnSpc>
                          <a:spcPct val="107000"/>
                        </a:lnSpc>
                        <a:spcBef>
                          <a:spcPts val="200"/>
                        </a:spcBef>
                        <a:spcAft>
                          <a:spcPts val="200"/>
                        </a:spcAft>
                      </a:pPr>
                      <a:r>
                        <a:rPr lang="en-US" sz="1200" dirty="0">
                          <a:effectLst/>
                        </a:rPr>
                        <a:t>Age Category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lnSpc>
                          <a:spcPct val="107000"/>
                        </a:lnSpc>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40000"/>
                        <a:lumOff val="60000"/>
                      </a:schemeClr>
                    </a:solidFill>
                  </a:tcPr>
                </a:tc>
                <a:tc>
                  <a:txBody>
                    <a:bodyPr/>
                    <a:lstStyle/>
                    <a:p>
                      <a:pPr algn="ctr"/>
                      <a:r>
                        <a:rPr lang="en-US" sz="1200" dirty="0">
                          <a:effectLst/>
                        </a:rPr>
                        <a:t> </a:t>
                      </a:r>
                      <a:endParaRPr lang="en-US" sz="1200" dirty="0"/>
                    </a:p>
                  </a:txBody>
                  <a:tcPr marL="1204" marR="1204"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980827293"/>
                  </a:ext>
                </a:extLst>
              </a:tr>
              <a:tr h="340144">
                <a:tc>
                  <a:txBody>
                    <a:bodyPr/>
                    <a:lstStyle/>
                    <a:p>
                      <a:pPr marL="91440" marR="0">
                        <a:lnSpc>
                          <a:spcPct val="107000"/>
                        </a:lnSpc>
                        <a:spcBef>
                          <a:spcPts val="200"/>
                        </a:spcBef>
                        <a:spcAft>
                          <a:spcPts val="200"/>
                        </a:spcAft>
                      </a:pPr>
                      <a:r>
                        <a:rPr lang="en-US" sz="1200" dirty="0">
                          <a:effectLst/>
                        </a:rPr>
                        <a:t>   ≤30 days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200" dirty="0">
                          <a:effectLst/>
                        </a:rPr>
                        <a:t>177/599 (29.5%)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20000"/>
                        <a:lumOff val="80000"/>
                      </a:schemeClr>
                    </a:solidFill>
                  </a:tcPr>
                </a:tc>
                <a:tc>
                  <a:txBody>
                    <a:bodyPr/>
                    <a:lstStyle/>
                    <a:p>
                      <a:pPr algn="ctr"/>
                      <a:r>
                        <a:rPr lang="en-US" sz="1200">
                          <a:effectLst/>
                        </a:rPr>
                        <a:t>187/601 (31.1%)</a:t>
                      </a:r>
                      <a:endParaRPr lang="en-US" sz="1200"/>
                    </a:p>
                  </a:txBody>
                  <a:tcPr marL="1204" marR="1204"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1418382"/>
                  </a:ext>
                </a:extLst>
              </a:tr>
              <a:tr h="340144">
                <a:tc>
                  <a:txBody>
                    <a:bodyPr/>
                    <a:lstStyle/>
                    <a:p>
                      <a:pPr marL="91440" marR="0">
                        <a:lnSpc>
                          <a:spcPct val="107000"/>
                        </a:lnSpc>
                        <a:spcBef>
                          <a:spcPts val="200"/>
                        </a:spcBef>
                        <a:spcAft>
                          <a:spcPts val="200"/>
                        </a:spcAft>
                      </a:pPr>
                      <a:r>
                        <a:rPr lang="en-US" sz="1200" dirty="0">
                          <a:effectLst/>
                        </a:rPr>
                        <a:t>Median </a:t>
                      </a:r>
                      <a:r>
                        <a:rPr lang="en-US" sz="1200" dirty="0" err="1">
                          <a:effectLst/>
                        </a:rPr>
                        <a:t>wt</a:t>
                      </a:r>
                      <a:r>
                        <a:rPr lang="en-US" sz="1200" dirty="0">
                          <a:effectLst/>
                        </a:rPr>
                        <a:t> at surgery, kg (Q1, Q3)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lnSpc>
                          <a:spcPct val="107000"/>
                        </a:lnSpc>
                        <a:spcBef>
                          <a:spcPts val="200"/>
                        </a:spcBef>
                        <a:spcAft>
                          <a:spcPts val="200"/>
                        </a:spcAft>
                      </a:pPr>
                      <a:r>
                        <a:rPr lang="en-US" sz="1200" dirty="0">
                          <a:effectLst/>
                        </a:rPr>
                        <a:t>5.2 (3.7, 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40000"/>
                        <a:lumOff val="60000"/>
                      </a:schemeClr>
                    </a:solidFill>
                  </a:tcPr>
                </a:tc>
                <a:tc>
                  <a:txBody>
                    <a:bodyPr/>
                    <a:lstStyle/>
                    <a:p>
                      <a:pPr algn="ctr"/>
                      <a:r>
                        <a:rPr lang="en-US" sz="1200" dirty="0">
                          <a:effectLst/>
                        </a:rPr>
                        <a:t>5.0 (3.6, 6.3)</a:t>
                      </a:r>
                      <a:endParaRPr lang="en-US" sz="1200" dirty="0"/>
                    </a:p>
                  </a:txBody>
                  <a:tcPr marL="1204" marR="1204"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362387013"/>
                  </a:ext>
                </a:extLst>
              </a:tr>
              <a:tr h="340144">
                <a:tc>
                  <a:txBody>
                    <a:bodyPr/>
                    <a:lstStyle/>
                    <a:p>
                      <a:pPr marL="91440" marR="0">
                        <a:lnSpc>
                          <a:spcPct val="107000"/>
                        </a:lnSpc>
                        <a:spcBef>
                          <a:spcPts val="200"/>
                        </a:spcBef>
                        <a:spcAft>
                          <a:spcPts val="200"/>
                        </a:spcAft>
                      </a:pPr>
                      <a:r>
                        <a:rPr lang="en-US" sz="1200" dirty="0">
                          <a:effectLst/>
                        </a:rPr>
                        <a:t>Male sex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200" dirty="0">
                          <a:effectLst/>
                        </a:rPr>
                        <a:t>320/599 (53.4%)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20000"/>
                        <a:lumOff val="80000"/>
                      </a:schemeClr>
                    </a:solidFill>
                  </a:tcPr>
                </a:tc>
                <a:tc>
                  <a:txBody>
                    <a:bodyPr/>
                    <a:lstStyle/>
                    <a:p>
                      <a:pPr algn="ctr"/>
                      <a:r>
                        <a:rPr lang="en-US" sz="1200">
                          <a:effectLst/>
                        </a:rPr>
                        <a:t>334/600 (55.7%)</a:t>
                      </a:r>
                      <a:endParaRPr lang="en-US" sz="1200"/>
                    </a:p>
                  </a:txBody>
                  <a:tcPr marL="1204" marR="1204"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8652032"/>
                  </a:ext>
                </a:extLst>
              </a:tr>
              <a:tr h="340144">
                <a:tc>
                  <a:txBody>
                    <a:bodyPr/>
                    <a:lstStyle/>
                    <a:p>
                      <a:pPr marL="91440" marR="0">
                        <a:lnSpc>
                          <a:spcPct val="107000"/>
                        </a:lnSpc>
                        <a:spcBef>
                          <a:spcPts val="200"/>
                        </a:spcBef>
                        <a:spcAft>
                          <a:spcPts val="200"/>
                        </a:spcAft>
                      </a:pPr>
                      <a:r>
                        <a:rPr lang="en-US" sz="1200" dirty="0">
                          <a:effectLst/>
                        </a:rPr>
                        <a:t>Premature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lnSpc>
                          <a:spcPct val="107000"/>
                        </a:lnSpc>
                        <a:spcBef>
                          <a:spcPts val="200"/>
                        </a:spcBef>
                        <a:spcAft>
                          <a:spcPts val="200"/>
                        </a:spcAft>
                      </a:pPr>
                      <a:r>
                        <a:rPr lang="en-US" sz="1200" dirty="0">
                          <a:effectLst/>
                        </a:rPr>
                        <a:t>100/598 (16.7%)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40000"/>
                        <a:lumOff val="60000"/>
                      </a:schemeClr>
                    </a:solidFill>
                  </a:tcPr>
                </a:tc>
                <a:tc>
                  <a:txBody>
                    <a:bodyPr/>
                    <a:lstStyle/>
                    <a:p>
                      <a:pPr algn="ctr"/>
                      <a:r>
                        <a:rPr lang="en-US" sz="1200" dirty="0">
                          <a:effectLst/>
                        </a:rPr>
                        <a:t>93/599 (15.5%)</a:t>
                      </a:r>
                      <a:endParaRPr lang="en-US" sz="1200" dirty="0"/>
                    </a:p>
                  </a:txBody>
                  <a:tcPr marL="1204" marR="1204"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3917692549"/>
                  </a:ext>
                </a:extLst>
              </a:tr>
              <a:tr h="340144">
                <a:tc>
                  <a:txBody>
                    <a:bodyPr/>
                    <a:lstStyle/>
                    <a:p>
                      <a:pPr marL="91440" marR="0">
                        <a:lnSpc>
                          <a:spcPct val="107000"/>
                        </a:lnSpc>
                        <a:spcBef>
                          <a:spcPts val="200"/>
                        </a:spcBef>
                        <a:spcAft>
                          <a:spcPts val="200"/>
                        </a:spcAft>
                      </a:pPr>
                      <a:r>
                        <a:rPr lang="en-US" sz="1200" dirty="0">
                          <a:effectLst/>
                        </a:rPr>
                        <a:t>Non-cardiac congenital anatomic </a:t>
                      </a:r>
                      <a:r>
                        <a:rPr lang="en-US" sz="1200" dirty="0" err="1">
                          <a:effectLst/>
                        </a:rPr>
                        <a:t>abn</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200" dirty="0">
                          <a:effectLst/>
                        </a:rPr>
                        <a:t>26/599 (4.3%)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20000"/>
                        <a:lumOff val="80000"/>
                      </a:schemeClr>
                    </a:solidFill>
                  </a:tcPr>
                </a:tc>
                <a:tc>
                  <a:txBody>
                    <a:bodyPr/>
                    <a:lstStyle/>
                    <a:p>
                      <a:pPr algn="ctr"/>
                      <a:r>
                        <a:rPr lang="en-US" sz="1200">
                          <a:effectLst/>
                        </a:rPr>
                        <a:t>15/600 (2.5%)</a:t>
                      </a:r>
                      <a:endParaRPr lang="en-US" sz="1200"/>
                    </a:p>
                  </a:txBody>
                  <a:tcPr marL="1204" marR="1204"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772766"/>
                  </a:ext>
                </a:extLst>
              </a:tr>
              <a:tr h="340144">
                <a:tc>
                  <a:txBody>
                    <a:bodyPr/>
                    <a:lstStyle/>
                    <a:p>
                      <a:pPr marL="91440" marR="0">
                        <a:lnSpc>
                          <a:spcPct val="107000"/>
                        </a:lnSpc>
                        <a:spcBef>
                          <a:spcPts val="200"/>
                        </a:spcBef>
                        <a:spcAft>
                          <a:spcPts val="200"/>
                        </a:spcAft>
                      </a:pPr>
                      <a:r>
                        <a:rPr lang="en-US" sz="1200" dirty="0">
                          <a:effectLst/>
                        </a:rPr>
                        <a:t>Chromosomal abnormality or syndrome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lnSpc>
                          <a:spcPct val="107000"/>
                        </a:lnSpc>
                        <a:spcBef>
                          <a:spcPts val="200"/>
                        </a:spcBef>
                        <a:spcAft>
                          <a:spcPts val="200"/>
                        </a:spcAft>
                      </a:pPr>
                      <a:r>
                        <a:rPr lang="en-US" sz="1200" dirty="0">
                          <a:effectLst/>
                        </a:rPr>
                        <a:t>200/599 (33.4%)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40000"/>
                        <a:lumOff val="60000"/>
                      </a:schemeClr>
                    </a:solidFill>
                  </a:tcPr>
                </a:tc>
                <a:tc>
                  <a:txBody>
                    <a:bodyPr/>
                    <a:lstStyle/>
                    <a:p>
                      <a:pPr algn="ctr"/>
                      <a:r>
                        <a:rPr lang="en-US" sz="1200" dirty="0">
                          <a:effectLst/>
                        </a:rPr>
                        <a:t>183/600 (30.5%)</a:t>
                      </a:r>
                      <a:endParaRPr lang="en-US" sz="1200" dirty="0"/>
                    </a:p>
                  </a:txBody>
                  <a:tcPr marL="1204" marR="1204"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243377025"/>
                  </a:ext>
                </a:extLst>
              </a:tr>
              <a:tr h="340144">
                <a:tc>
                  <a:txBody>
                    <a:bodyPr/>
                    <a:lstStyle/>
                    <a:p>
                      <a:pPr marL="91440" marR="0">
                        <a:lnSpc>
                          <a:spcPct val="107000"/>
                        </a:lnSpc>
                        <a:spcBef>
                          <a:spcPts val="200"/>
                        </a:spcBef>
                        <a:spcAft>
                          <a:spcPts val="200"/>
                        </a:spcAft>
                      </a:pPr>
                      <a:r>
                        <a:rPr lang="en-US" sz="1200" dirty="0">
                          <a:effectLst/>
                        </a:rPr>
                        <a:t>Prior cardiothoracic operation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200" dirty="0">
                          <a:effectLst/>
                        </a:rPr>
                        <a:t>81/599 (13.5%)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20000"/>
                        <a:lumOff val="80000"/>
                      </a:schemeClr>
                    </a:solidFill>
                  </a:tcPr>
                </a:tc>
                <a:tc>
                  <a:txBody>
                    <a:bodyPr/>
                    <a:lstStyle/>
                    <a:p>
                      <a:pPr algn="ctr"/>
                      <a:r>
                        <a:rPr lang="en-US" sz="1200" dirty="0">
                          <a:effectLst/>
                        </a:rPr>
                        <a:t>110/600 (18.3%)</a:t>
                      </a:r>
                      <a:endParaRPr lang="en-US" sz="1200" dirty="0"/>
                    </a:p>
                  </a:txBody>
                  <a:tcPr marL="1204" marR="1204"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8382756"/>
                  </a:ext>
                </a:extLst>
              </a:tr>
              <a:tr h="340144">
                <a:tc>
                  <a:txBody>
                    <a:bodyPr/>
                    <a:lstStyle/>
                    <a:p>
                      <a:pPr marL="91440" marR="0">
                        <a:lnSpc>
                          <a:spcPct val="107000"/>
                        </a:lnSpc>
                        <a:spcBef>
                          <a:spcPts val="200"/>
                        </a:spcBef>
                        <a:spcAft>
                          <a:spcPts val="200"/>
                        </a:spcAft>
                      </a:pPr>
                      <a:r>
                        <a:rPr lang="en-US" sz="1200" dirty="0">
                          <a:effectLst/>
                        </a:rPr>
                        <a:t>Any preoperative risk factor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lnSpc>
                          <a:spcPct val="107000"/>
                        </a:lnSpc>
                        <a:spcBef>
                          <a:spcPts val="200"/>
                        </a:spcBef>
                        <a:spcAft>
                          <a:spcPts val="200"/>
                        </a:spcAft>
                      </a:pPr>
                      <a:r>
                        <a:rPr lang="en-US" sz="1200" dirty="0">
                          <a:effectLst/>
                        </a:rPr>
                        <a:t>223/594 (37.5%)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solidFill>
                      <a:schemeClr val="accent1">
                        <a:lumMod val="40000"/>
                        <a:lumOff val="60000"/>
                      </a:schemeClr>
                    </a:solidFill>
                  </a:tcPr>
                </a:tc>
                <a:tc>
                  <a:txBody>
                    <a:bodyPr/>
                    <a:lstStyle/>
                    <a:p>
                      <a:pPr algn="ctr"/>
                      <a:r>
                        <a:rPr lang="en-US" sz="1200" dirty="0">
                          <a:effectLst/>
                        </a:rPr>
                        <a:t>212/594 (35.7%)</a:t>
                      </a:r>
                      <a:endParaRPr lang="en-US" sz="1200" dirty="0"/>
                    </a:p>
                  </a:txBody>
                  <a:tcPr marL="1204" marR="1204"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473810811"/>
                  </a:ext>
                </a:extLst>
              </a:tr>
              <a:tr h="340144">
                <a:tc>
                  <a:txBody>
                    <a:bodyPr/>
                    <a:lstStyle/>
                    <a:p>
                      <a:pPr marL="91440" marR="0">
                        <a:lnSpc>
                          <a:spcPct val="107000"/>
                        </a:lnSpc>
                        <a:spcBef>
                          <a:spcPts val="200"/>
                        </a:spcBef>
                        <a:spcAft>
                          <a:spcPts val="200"/>
                        </a:spcAft>
                      </a:pPr>
                      <a:r>
                        <a:rPr lang="en-US" sz="1200" dirty="0">
                          <a:effectLst/>
                        </a:rPr>
                        <a:t>Median CPB time, min (Q1, Q3)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dirty="0">
                          <a:effectLst/>
                        </a:rPr>
                        <a:t>122.0 (88, 161)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04" marR="1204" marT="0"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effectLst/>
                        </a:rPr>
                        <a:t>121.0 (90, 160)</a:t>
                      </a:r>
                      <a:endParaRPr lang="en-US" sz="1200" dirty="0"/>
                    </a:p>
                  </a:txBody>
                  <a:tcPr marL="1204" marR="1204"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140637"/>
                  </a:ext>
                </a:extLst>
              </a:tr>
            </a:tbl>
          </a:graphicData>
        </a:graphic>
      </p:graphicFrame>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graphicFrame>
        <p:nvGraphicFramePr>
          <p:cNvPr id="16" name="Table 15">
            <a:extLst>
              <a:ext uri="{FF2B5EF4-FFF2-40B4-BE49-F238E27FC236}">
                <a16:creationId xmlns:a16="http://schemas.microsoft.com/office/drawing/2014/main" id="{80F3716A-02C6-4C43-B86F-B49A1D204461}"/>
              </a:ext>
            </a:extLst>
          </p:cNvPr>
          <p:cNvGraphicFramePr>
            <a:graphicFrameLocks noGrp="1"/>
          </p:cNvGraphicFramePr>
          <p:nvPr>
            <p:extLst>
              <p:ext uri="{D42A27DB-BD31-4B8C-83A1-F6EECF244321}">
                <p14:modId xmlns:p14="http://schemas.microsoft.com/office/powerpoint/2010/main" val="3356121208"/>
              </p:ext>
            </p:extLst>
          </p:nvPr>
        </p:nvGraphicFramePr>
        <p:xfrm>
          <a:off x="6705600" y="1829152"/>
          <a:ext cx="5181600" cy="4122804"/>
        </p:xfrm>
        <a:graphic>
          <a:graphicData uri="http://schemas.openxmlformats.org/drawingml/2006/table">
            <a:tbl>
              <a:tblPr>
                <a:tableStyleId>{46F890A9-2807-4EBB-B81D-B2AA78EC7F39}</a:tableStyleId>
              </a:tblPr>
              <a:tblGrid>
                <a:gridCol w="2590800">
                  <a:extLst>
                    <a:ext uri="{9D8B030D-6E8A-4147-A177-3AD203B41FA5}">
                      <a16:colId xmlns:a16="http://schemas.microsoft.com/office/drawing/2014/main" val="2239213869"/>
                    </a:ext>
                  </a:extLst>
                </a:gridCol>
                <a:gridCol w="1295400">
                  <a:extLst>
                    <a:ext uri="{9D8B030D-6E8A-4147-A177-3AD203B41FA5}">
                      <a16:colId xmlns:a16="http://schemas.microsoft.com/office/drawing/2014/main" val="4191894350"/>
                    </a:ext>
                  </a:extLst>
                </a:gridCol>
                <a:gridCol w="1295400">
                  <a:extLst>
                    <a:ext uri="{9D8B030D-6E8A-4147-A177-3AD203B41FA5}">
                      <a16:colId xmlns:a16="http://schemas.microsoft.com/office/drawing/2014/main" val="3972986034"/>
                    </a:ext>
                  </a:extLst>
                </a:gridCol>
              </a:tblGrid>
              <a:tr h="281551">
                <a:tc>
                  <a:txBody>
                    <a:bodyPr/>
                    <a:lstStyle/>
                    <a:p>
                      <a:pPr marL="0" marR="0" algn="ctr">
                        <a:spcBef>
                          <a:spcPts val="200"/>
                        </a:spcBef>
                        <a:spcAft>
                          <a:spcPts val="200"/>
                        </a:spcAft>
                      </a:pPr>
                      <a:r>
                        <a:rPr lang="en-US" sz="1200" b="1" dirty="0">
                          <a:solidFill>
                            <a:schemeClr val="bg1"/>
                          </a:solidFill>
                          <a:effectLst/>
                        </a:rPr>
                        <a:t>Characteristics</a:t>
                      </a:r>
                      <a:endPar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marL="0" marR="0" algn="ctr">
                        <a:spcBef>
                          <a:spcPts val="200"/>
                        </a:spcBef>
                        <a:spcAft>
                          <a:spcPts val="200"/>
                        </a:spcAft>
                      </a:pPr>
                      <a:r>
                        <a:rPr lang="en-US" sz="1200" b="1" dirty="0">
                          <a:solidFill>
                            <a:schemeClr val="bg1"/>
                          </a:solidFill>
                          <a:effectLst/>
                        </a:rPr>
                        <a:t>MP</a:t>
                      </a:r>
                      <a:br>
                        <a:rPr lang="en-US" sz="1200" b="1" dirty="0">
                          <a:solidFill>
                            <a:schemeClr val="bg1"/>
                          </a:solidFill>
                          <a:effectLst/>
                        </a:rPr>
                      </a:br>
                      <a:r>
                        <a:rPr lang="en-US" sz="1200" b="1" dirty="0">
                          <a:solidFill>
                            <a:schemeClr val="bg1"/>
                          </a:solidFill>
                          <a:effectLst/>
                        </a:rPr>
                        <a:t>N=599</a:t>
                      </a:r>
                      <a:endPar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algn="ctr">
                        <a:spcBef>
                          <a:spcPts val="200"/>
                        </a:spcBef>
                        <a:spcAft>
                          <a:spcPts val="200"/>
                        </a:spcAft>
                      </a:pPr>
                      <a:r>
                        <a:rPr lang="en-US" sz="1200" b="1" dirty="0">
                          <a:solidFill>
                            <a:schemeClr val="bg1"/>
                          </a:solidFill>
                          <a:effectLst/>
                        </a:rPr>
                        <a:t>Placebo</a:t>
                      </a:r>
                      <a:br>
                        <a:rPr lang="en-US" sz="1200" b="1" dirty="0">
                          <a:solidFill>
                            <a:schemeClr val="bg1"/>
                          </a:solidFill>
                          <a:effectLst/>
                        </a:rPr>
                      </a:br>
                      <a:r>
                        <a:rPr lang="en-US" sz="1200" b="1" dirty="0">
                          <a:solidFill>
                            <a:schemeClr val="bg1"/>
                          </a:solidFill>
                          <a:effectLst/>
                        </a:rPr>
                        <a:t>N=601</a:t>
                      </a:r>
                      <a:endPar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2299915673"/>
                  </a:ext>
                </a:extLst>
              </a:tr>
              <a:tr h="313087">
                <a:tc>
                  <a:txBody>
                    <a:bodyPr/>
                    <a:lstStyle/>
                    <a:p>
                      <a:pPr marL="0" marR="0">
                        <a:spcBef>
                          <a:spcPts val="200"/>
                        </a:spcBef>
                        <a:spcAft>
                          <a:spcPts val="200"/>
                        </a:spcAft>
                      </a:pPr>
                      <a:r>
                        <a:rPr lang="en-US" sz="1200" dirty="0">
                          <a:effectLst/>
                        </a:rPr>
                        <a:t>Ethnicity</a:t>
                      </a:r>
                      <a:r>
                        <a:rPr lang="en-US" sz="1200" baseline="30000" dirty="0">
                          <a:effectLst/>
                        </a:rPr>
                        <a:t>2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20000"/>
                        <a:lumOff val="80000"/>
                      </a:schemeClr>
                    </a:solidFill>
                  </a:tcPr>
                </a:tc>
                <a:tc>
                  <a:txBody>
                    <a:bodyPr/>
                    <a:lstStyle/>
                    <a:p>
                      <a:pPr marL="0" marR="0" algn="ctr">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2671717"/>
                  </a:ext>
                </a:extLst>
              </a:tr>
              <a:tr h="313087">
                <a:tc>
                  <a:txBody>
                    <a:bodyPr/>
                    <a:lstStyle/>
                    <a:p>
                      <a:pPr marL="127000" marR="0">
                        <a:spcBef>
                          <a:spcPts val="200"/>
                        </a:spcBef>
                        <a:spcAft>
                          <a:spcPts val="200"/>
                        </a:spcAft>
                      </a:pPr>
                      <a:r>
                        <a:rPr lang="en-US" sz="1200" dirty="0">
                          <a:effectLst/>
                        </a:rPr>
                        <a:t>Hispanic or Latino</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200" dirty="0">
                          <a:effectLst/>
                        </a:rPr>
                        <a:t>80/580 (13.8%)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40000"/>
                        <a:lumOff val="60000"/>
                      </a:schemeClr>
                    </a:solidFill>
                  </a:tcPr>
                </a:tc>
                <a:tc>
                  <a:txBody>
                    <a:bodyPr/>
                    <a:lstStyle/>
                    <a:p>
                      <a:pPr marL="0" marR="0" algn="ctr">
                        <a:spcBef>
                          <a:spcPts val="200"/>
                        </a:spcBef>
                        <a:spcAft>
                          <a:spcPts val="200"/>
                        </a:spcAft>
                      </a:pPr>
                      <a:r>
                        <a:rPr lang="en-US" sz="1200" dirty="0">
                          <a:effectLst/>
                        </a:rPr>
                        <a:t>63/584 (10.8%)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889490122"/>
                  </a:ext>
                </a:extLst>
              </a:tr>
              <a:tr h="313087">
                <a:tc>
                  <a:txBody>
                    <a:bodyPr/>
                    <a:lstStyle/>
                    <a:p>
                      <a:pPr marL="127000" marR="0">
                        <a:spcBef>
                          <a:spcPts val="200"/>
                        </a:spcBef>
                        <a:spcAft>
                          <a:spcPts val="200"/>
                        </a:spcAft>
                      </a:pPr>
                      <a:r>
                        <a:rPr lang="en-US" sz="1200" dirty="0">
                          <a:effectLst/>
                        </a:rPr>
                        <a:t>Not Hispanic or Latino</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200" dirty="0">
                          <a:effectLst/>
                        </a:rPr>
                        <a:t>500/580 (86.2%)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20000"/>
                        <a:lumOff val="80000"/>
                      </a:schemeClr>
                    </a:solidFill>
                  </a:tcPr>
                </a:tc>
                <a:tc>
                  <a:txBody>
                    <a:bodyPr/>
                    <a:lstStyle/>
                    <a:p>
                      <a:pPr marL="0" marR="0" algn="ctr">
                        <a:spcBef>
                          <a:spcPts val="200"/>
                        </a:spcBef>
                        <a:spcAft>
                          <a:spcPts val="200"/>
                        </a:spcAft>
                      </a:pPr>
                      <a:r>
                        <a:rPr lang="en-US" sz="1200" dirty="0">
                          <a:effectLst/>
                        </a:rPr>
                        <a:t>521/584 (89.2%)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7743632"/>
                  </a:ext>
                </a:extLst>
              </a:tr>
              <a:tr h="313087">
                <a:tc>
                  <a:txBody>
                    <a:bodyPr/>
                    <a:lstStyle/>
                    <a:p>
                      <a:pPr marL="0" marR="0">
                        <a:spcBef>
                          <a:spcPts val="200"/>
                        </a:spcBef>
                        <a:spcAft>
                          <a:spcPts val="200"/>
                        </a:spcAft>
                      </a:pPr>
                      <a:r>
                        <a:rPr lang="en-US" sz="1200">
                          <a:effectLst/>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40000"/>
                        <a:lumOff val="60000"/>
                      </a:schemeClr>
                    </a:solidFill>
                  </a:tcPr>
                </a:tc>
                <a:tc>
                  <a:txBody>
                    <a:bodyPr/>
                    <a:lstStyle/>
                    <a:p>
                      <a:pPr marL="0" marR="0" algn="ctr">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689321899"/>
                  </a:ext>
                </a:extLst>
              </a:tr>
              <a:tr h="313087">
                <a:tc>
                  <a:txBody>
                    <a:bodyPr/>
                    <a:lstStyle/>
                    <a:p>
                      <a:pPr marL="0" marR="0">
                        <a:spcBef>
                          <a:spcPts val="200"/>
                        </a:spcBef>
                        <a:spcAft>
                          <a:spcPts val="200"/>
                        </a:spcAft>
                      </a:pPr>
                      <a:r>
                        <a:rPr lang="en-US" sz="1200" dirty="0">
                          <a:effectLst/>
                        </a:rPr>
                        <a:t>Race</a:t>
                      </a:r>
                      <a:r>
                        <a:rPr lang="en-US" sz="1200" baseline="30000" dirty="0">
                          <a:effectLst/>
                        </a:rPr>
                        <a:t>3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20000"/>
                        <a:lumOff val="80000"/>
                      </a:schemeClr>
                    </a:solidFill>
                  </a:tcPr>
                </a:tc>
                <a:tc>
                  <a:txBody>
                    <a:bodyPr/>
                    <a:lstStyle/>
                    <a:p>
                      <a:pPr marL="0" marR="0" algn="ctr">
                        <a:spcBef>
                          <a:spcPts val="200"/>
                        </a:spcBef>
                        <a:spcAft>
                          <a:spcPts val="200"/>
                        </a:spcAft>
                      </a:pPr>
                      <a:r>
                        <a:rPr lang="en-US" sz="1200" dirty="0">
                          <a:effectLst/>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7941315"/>
                  </a:ext>
                </a:extLst>
              </a:tr>
              <a:tr h="313087">
                <a:tc>
                  <a:txBody>
                    <a:bodyPr/>
                    <a:lstStyle/>
                    <a:p>
                      <a:pPr marL="127000" marR="0">
                        <a:spcBef>
                          <a:spcPts val="200"/>
                        </a:spcBef>
                        <a:spcAft>
                          <a:spcPts val="200"/>
                        </a:spcAft>
                      </a:pPr>
                      <a:r>
                        <a:rPr lang="en-US" sz="1200">
                          <a:effectLst/>
                        </a:rPr>
                        <a:t>Caucasian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200" dirty="0">
                          <a:effectLst/>
                        </a:rPr>
                        <a:t>428/585 (73.2%)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40000"/>
                        <a:lumOff val="60000"/>
                      </a:schemeClr>
                    </a:solidFill>
                  </a:tcPr>
                </a:tc>
                <a:tc>
                  <a:txBody>
                    <a:bodyPr/>
                    <a:lstStyle/>
                    <a:p>
                      <a:pPr marL="0" marR="0" algn="ctr">
                        <a:spcBef>
                          <a:spcPts val="200"/>
                        </a:spcBef>
                        <a:spcAft>
                          <a:spcPts val="200"/>
                        </a:spcAft>
                      </a:pPr>
                      <a:r>
                        <a:rPr lang="en-US" sz="1200" dirty="0">
                          <a:effectLst/>
                        </a:rPr>
                        <a:t>425/583 (72.9%)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2851103316"/>
                  </a:ext>
                </a:extLst>
              </a:tr>
              <a:tr h="313087">
                <a:tc>
                  <a:txBody>
                    <a:bodyPr/>
                    <a:lstStyle/>
                    <a:p>
                      <a:pPr marL="127000" marR="0">
                        <a:spcBef>
                          <a:spcPts val="200"/>
                        </a:spcBef>
                        <a:spcAft>
                          <a:spcPts val="200"/>
                        </a:spcAft>
                      </a:pPr>
                      <a:r>
                        <a:rPr lang="en-US" sz="1200">
                          <a:effectLst/>
                        </a:rPr>
                        <a:t>Black/African American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200" dirty="0">
                          <a:effectLst/>
                        </a:rPr>
                        <a:t>90/585 (15.4%)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20000"/>
                        <a:lumOff val="80000"/>
                      </a:schemeClr>
                    </a:solidFill>
                  </a:tcPr>
                </a:tc>
                <a:tc>
                  <a:txBody>
                    <a:bodyPr/>
                    <a:lstStyle/>
                    <a:p>
                      <a:pPr marL="0" marR="0" algn="ctr">
                        <a:spcBef>
                          <a:spcPts val="200"/>
                        </a:spcBef>
                        <a:spcAft>
                          <a:spcPts val="200"/>
                        </a:spcAft>
                      </a:pPr>
                      <a:r>
                        <a:rPr lang="en-US" sz="1200" dirty="0">
                          <a:effectLst/>
                        </a:rPr>
                        <a:t>102/583 (17.5%)</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4542257"/>
                  </a:ext>
                </a:extLst>
              </a:tr>
              <a:tr h="313087">
                <a:tc>
                  <a:txBody>
                    <a:bodyPr/>
                    <a:lstStyle/>
                    <a:p>
                      <a:pPr marL="127000" marR="0">
                        <a:spcBef>
                          <a:spcPts val="200"/>
                        </a:spcBef>
                        <a:spcAft>
                          <a:spcPts val="200"/>
                        </a:spcAft>
                      </a:pPr>
                      <a:r>
                        <a:rPr lang="en-US" sz="1200">
                          <a:effectLst/>
                        </a:rPr>
                        <a:t>Asian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200" dirty="0">
                          <a:effectLst/>
                        </a:rPr>
                        <a:t>15/585 (2.6%)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40000"/>
                        <a:lumOff val="60000"/>
                      </a:schemeClr>
                    </a:solidFill>
                  </a:tcPr>
                </a:tc>
                <a:tc>
                  <a:txBody>
                    <a:bodyPr/>
                    <a:lstStyle/>
                    <a:p>
                      <a:pPr marL="0" marR="0" algn="ctr">
                        <a:spcBef>
                          <a:spcPts val="200"/>
                        </a:spcBef>
                        <a:spcAft>
                          <a:spcPts val="200"/>
                        </a:spcAft>
                      </a:pPr>
                      <a:r>
                        <a:rPr lang="en-US" sz="1200" dirty="0">
                          <a:effectLst/>
                        </a:rPr>
                        <a:t>12/583 (2.1%)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30210104"/>
                  </a:ext>
                </a:extLst>
              </a:tr>
              <a:tr h="313087">
                <a:tc>
                  <a:txBody>
                    <a:bodyPr/>
                    <a:lstStyle/>
                    <a:p>
                      <a:pPr marL="127000" marR="0">
                        <a:spcBef>
                          <a:spcPts val="200"/>
                        </a:spcBef>
                        <a:spcAft>
                          <a:spcPts val="200"/>
                        </a:spcAft>
                      </a:pPr>
                      <a:r>
                        <a:rPr lang="en-US" sz="1200">
                          <a:effectLst/>
                        </a:rPr>
                        <a:t>American Indian/Alaska Native</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marR="0" algn="ctr">
                        <a:spcBef>
                          <a:spcPts val="200"/>
                        </a:spcBef>
                        <a:spcAft>
                          <a:spcPts val="200"/>
                        </a:spcAft>
                      </a:pPr>
                      <a:r>
                        <a:rPr lang="en-US" sz="1200" dirty="0">
                          <a:effectLst/>
                        </a:rPr>
                        <a:t>5/585 (0.9%)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20000"/>
                        <a:lumOff val="80000"/>
                      </a:schemeClr>
                    </a:solidFill>
                  </a:tcPr>
                </a:tc>
                <a:tc>
                  <a:txBody>
                    <a:bodyPr/>
                    <a:lstStyle/>
                    <a:p>
                      <a:pPr marL="0" marR="0" algn="ctr">
                        <a:spcBef>
                          <a:spcPts val="200"/>
                        </a:spcBef>
                        <a:spcAft>
                          <a:spcPts val="200"/>
                        </a:spcAft>
                      </a:pPr>
                      <a:r>
                        <a:rPr lang="en-US" sz="1200" dirty="0">
                          <a:effectLst/>
                        </a:rPr>
                        <a:t>4/583 (0.7%)</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9576067"/>
                  </a:ext>
                </a:extLst>
              </a:tr>
              <a:tr h="313087">
                <a:tc>
                  <a:txBody>
                    <a:bodyPr/>
                    <a:lstStyle/>
                    <a:p>
                      <a:pPr marL="127000" marR="0">
                        <a:spcBef>
                          <a:spcPts val="200"/>
                        </a:spcBef>
                        <a:spcAft>
                          <a:spcPts val="200"/>
                        </a:spcAft>
                      </a:pPr>
                      <a:r>
                        <a:rPr lang="en-US" sz="1200">
                          <a:effectLst/>
                        </a:rPr>
                        <a:t>Native Hawaiian/Pacific Islander</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solidFill>
                      <a:schemeClr val="tx1">
                        <a:lumMod val="20000"/>
                        <a:lumOff val="80000"/>
                      </a:schemeClr>
                    </a:solidFill>
                  </a:tcPr>
                </a:tc>
                <a:tc>
                  <a:txBody>
                    <a:bodyPr/>
                    <a:lstStyle/>
                    <a:p>
                      <a:pPr marL="0" marR="0" algn="ctr">
                        <a:spcBef>
                          <a:spcPts val="200"/>
                        </a:spcBef>
                        <a:spcAft>
                          <a:spcPts val="200"/>
                        </a:spcAft>
                      </a:pPr>
                      <a:r>
                        <a:rPr lang="en-US" sz="1200" dirty="0">
                          <a:effectLst/>
                        </a:rPr>
                        <a:t>4/585 (0.7%)</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solidFill>
                      <a:schemeClr val="accent1">
                        <a:lumMod val="40000"/>
                        <a:lumOff val="60000"/>
                      </a:schemeClr>
                    </a:solidFill>
                  </a:tcPr>
                </a:tc>
                <a:tc>
                  <a:txBody>
                    <a:bodyPr/>
                    <a:lstStyle/>
                    <a:p>
                      <a:pPr marL="0" marR="0" algn="ctr">
                        <a:spcBef>
                          <a:spcPts val="200"/>
                        </a:spcBef>
                        <a:spcAft>
                          <a:spcPts val="200"/>
                        </a:spcAft>
                      </a:pPr>
                      <a:r>
                        <a:rPr lang="en-US" sz="1200" dirty="0">
                          <a:effectLst/>
                        </a:rPr>
                        <a:t>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solidFill>
                      <a:schemeClr val="tx1">
                        <a:lumMod val="20000"/>
                        <a:lumOff val="80000"/>
                      </a:schemeClr>
                    </a:solidFill>
                  </a:tcPr>
                </a:tc>
                <a:extLst>
                  <a:ext uri="{0D108BD9-81ED-4DB2-BD59-A6C34878D82A}">
                    <a16:rowId xmlns:a16="http://schemas.microsoft.com/office/drawing/2014/main" val="1193489880"/>
                  </a:ext>
                </a:extLst>
              </a:tr>
              <a:tr h="313087">
                <a:tc>
                  <a:txBody>
                    <a:bodyPr/>
                    <a:lstStyle/>
                    <a:p>
                      <a:pPr marL="127000" marR="0">
                        <a:spcBef>
                          <a:spcPts val="200"/>
                        </a:spcBef>
                        <a:spcAft>
                          <a:spcPts val="200"/>
                        </a:spcAft>
                      </a:pPr>
                      <a:r>
                        <a:rPr lang="en-US" sz="1200">
                          <a:effectLst/>
                        </a:rPr>
                        <a:t>Multiracial</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gn="ctr">
                        <a:spcBef>
                          <a:spcPts val="200"/>
                        </a:spcBef>
                        <a:spcAft>
                          <a:spcPts val="200"/>
                        </a:spcAft>
                      </a:pPr>
                      <a:r>
                        <a:rPr lang="en-US" sz="1200" dirty="0">
                          <a:effectLst/>
                        </a:rPr>
                        <a:t>13/585 (2.2%)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B w="12700" cap="flat" cmpd="sng" algn="ctr">
                      <a:noFill/>
                      <a:prstDash val="solid"/>
                      <a:round/>
                      <a:headEnd type="none" w="med" len="med"/>
                      <a:tailEnd type="none" w="med" len="med"/>
                    </a:lnB>
                    <a:solidFill>
                      <a:schemeClr val="accent1">
                        <a:lumMod val="20000"/>
                        <a:lumOff val="80000"/>
                      </a:schemeClr>
                    </a:solidFill>
                  </a:tcPr>
                </a:tc>
                <a:tc>
                  <a:txBody>
                    <a:bodyPr/>
                    <a:lstStyle/>
                    <a:p>
                      <a:pPr marL="0" marR="0" algn="ctr">
                        <a:spcBef>
                          <a:spcPts val="200"/>
                        </a:spcBef>
                        <a:spcAft>
                          <a:spcPts val="200"/>
                        </a:spcAft>
                      </a:pPr>
                      <a:r>
                        <a:rPr lang="en-US" sz="1200" dirty="0">
                          <a:effectLst/>
                        </a:rPr>
                        <a:t>15/583 (2.6%)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691679993"/>
                  </a:ext>
                </a:extLst>
              </a:tr>
              <a:tr h="313087">
                <a:tc>
                  <a:txBody>
                    <a:bodyPr/>
                    <a:lstStyle/>
                    <a:p>
                      <a:pPr marL="127000" marR="0">
                        <a:spcBef>
                          <a:spcPts val="200"/>
                        </a:spcBef>
                        <a:spcAft>
                          <a:spcPts val="200"/>
                        </a:spcAft>
                      </a:pPr>
                      <a:r>
                        <a:rPr lang="en-US" sz="1200">
                          <a:effectLst/>
                        </a:rPr>
                        <a:t>Other</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lgn="ctr">
                        <a:spcBef>
                          <a:spcPts val="200"/>
                        </a:spcBef>
                        <a:spcAft>
                          <a:spcPts val="200"/>
                        </a:spcAft>
                      </a:pPr>
                      <a:r>
                        <a:rPr lang="en-US" sz="1200" dirty="0">
                          <a:effectLst/>
                        </a:rPr>
                        <a:t>30/585 (5.1%)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200"/>
                        </a:spcBef>
                        <a:spcAft>
                          <a:spcPts val="200"/>
                        </a:spcAft>
                      </a:pPr>
                      <a:r>
                        <a:rPr lang="en-US" sz="1200" dirty="0">
                          <a:effectLst/>
                        </a:rPr>
                        <a:t>25/583 (4.3%)</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25400" marR="25400"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247602851"/>
                  </a:ext>
                </a:extLst>
              </a:tr>
            </a:tbl>
          </a:graphicData>
        </a:graphic>
      </p:graphicFrame>
      <p:sp>
        <p:nvSpPr>
          <p:cNvPr id="17" name="TextBox 16">
            <a:extLst>
              <a:ext uri="{FF2B5EF4-FFF2-40B4-BE49-F238E27FC236}">
                <a16:creationId xmlns:a16="http://schemas.microsoft.com/office/drawing/2014/main" id="{B78D8AB8-2777-4A1C-B8B9-928CC4174F94}"/>
              </a:ext>
            </a:extLst>
          </p:cNvPr>
          <p:cNvSpPr txBox="1"/>
          <p:nvPr/>
        </p:nvSpPr>
        <p:spPr>
          <a:xfrm>
            <a:off x="762000" y="1339334"/>
            <a:ext cx="5250155" cy="369332"/>
          </a:xfrm>
          <a:prstGeom prst="rect">
            <a:avLst/>
          </a:prstGeom>
          <a:noFill/>
        </p:spPr>
        <p:txBody>
          <a:bodyPr wrap="none" rtlCol="0">
            <a:spAutoFit/>
          </a:bodyPr>
          <a:lstStyle/>
          <a:p>
            <a:r>
              <a:rPr lang="en-US" b="1" u="sng" dirty="0"/>
              <a:t>Similar distribution of baseline characteristics</a:t>
            </a:r>
          </a:p>
        </p:txBody>
      </p:sp>
      <p:sp>
        <p:nvSpPr>
          <p:cNvPr id="18" name="TextBox 17">
            <a:extLst>
              <a:ext uri="{FF2B5EF4-FFF2-40B4-BE49-F238E27FC236}">
                <a16:creationId xmlns:a16="http://schemas.microsoft.com/office/drawing/2014/main" id="{63346F77-A731-4DFC-886A-07CD67DB859E}"/>
              </a:ext>
            </a:extLst>
          </p:cNvPr>
          <p:cNvSpPr txBox="1"/>
          <p:nvPr/>
        </p:nvSpPr>
        <p:spPr>
          <a:xfrm>
            <a:off x="7848600" y="1329146"/>
            <a:ext cx="3044423" cy="369332"/>
          </a:xfrm>
          <a:prstGeom prst="rect">
            <a:avLst/>
          </a:prstGeom>
          <a:noFill/>
        </p:spPr>
        <p:txBody>
          <a:bodyPr wrap="none" rtlCol="0">
            <a:spAutoFit/>
          </a:bodyPr>
          <a:lstStyle/>
          <a:p>
            <a:r>
              <a:rPr lang="en-US" b="1" u="sng" dirty="0"/>
              <a:t>Diverse participant cohort</a:t>
            </a:r>
          </a:p>
        </p:txBody>
      </p:sp>
      <p:cxnSp>
        <p:nvCxnSpPr>
          <p:cNvPr id="20" name="Straight Connector 19">
            <a:extLst>
              <a:ext uri="{FF2B5EF4-FFF2-40B4-BE49-F238E27FC236}">
                <a16:creationId xmlns:a16="http://schemas.microsoft.com/office/drawing/2014/main" id="{014E1F80-CFEC-4210-B025-A21170E5A402}"/>
              </a:ext>
            </a:extLst>
          </p:cNvPr>
          <p:cNvCxnSpPr/>
          <p:nvPr/>
        </p:nvCxnSpPr>
        <p:spPr>
          <a:xfrm>
            <a:off x="6477000" y="1219200"/>
            <a:ext cx="0" cy="4953000"/>
          </a:xfrm>
          <a:prstGeom prst="line">
            <a:avLst/>
          </a:prstGeom>
          <a:noFill/>
          <a:ln w="25400" cap="flat" cmpd="sng" algn="ctr">
            <a:solidFill>
              <a:schemeClr val="tx1"/>
            </a:solidFill>
            <a:prstDash val="solid"/>
            <a:tailEnd type="none"/>
          </a:ln>
          <a:effectLst/>
        </p:spPr>
      </p:cxnSp>
      <p:pic>
        <p:nvPicPr>
          <p:cNvPr id="3" name="Picture 2">
            <a:extLst>
              <a:ext uri="{FF2B5EF4-FFF2-40B4-BE49-F238E27FC236}">
                <a16:creationId xmlns:a16="http://schemas.microsoft.com/office/drawing/2014/main" id="{FBA021BA-9612-4D02-A83B-7A2835672E34}"/>
              </a:ext>
            </a:extLst>
          </p:cNvPr>
          <p:cNvPicPr>
            <a:picLocks noChangeAspect="1"/>
          </p:cNvPicPr>
          <p:nvPr/>
        </p:nvPicPr>
        <p:blipFill>
          <a:blip r:embed="rId3"/>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2304438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863B-368E-4417-90FA-62BA1B1039FE}"/>
              </a:ext>
            </a:extLst>
          </p:cNvPr>
          <p:cNvSpPr>
            <a:spLocks noGrp="1"/>
          </p:cNvSpPr>
          <p:nvPr>
            <p:ph type="title"/>
          </p:nvPr>
        </p:nvSpPr>
        <p:spPr/>
        <p:txBody>
          <a:bodyPr/>
          <a:lstStyle/>
          <a:p>
            <a:r>
              <a:rPr lang="en-US" dirty="0"/>
              <a:t>RESULTS</a:t>
            </a:r>
            <a:br>
              <a:rPr lang="en-US" dirty="0"/>
            </a:br>
            <a:r>
              <a:rPr lang="en-US" dirty="0"/>
              <a:t>     </a:t>
            </a:r>
            <a:r>
              <a:rPr lang="en-US" sz="2000" dirty="0"/>
              <a:t>CASE COMPLEXITY AND PROCEDURAL DISTRIBUTION</a:t>
            </a:r>
          </a:p>
        </p:txBody>
      </p:sp>
      <p:pic>
        <p:nvPicPr>
          <p:cNvPr id="4" name="Picture 3">
            <a:extLst>
              <a:ext uri="{FF2B5EF4-FFF2-40B4-BE49-F238E27FC236}">
                <a16:creationId xmlns:a16="http://schemas.microsoft.com/office/drawing/2014/main" id="{325A51FB-9A87-422D-A232-486B8D2DB5B2}"/>
              </a:ext>
            </a:extLst>
          </p:cNvPr>
          <p:cNvPicPr>
            <a:picLocks noChangeAspect="1"/>
          </p:cNvPicPr>
          <p:nvPr/>
        </p:nvPicPr>
        <p:blipFill>
          <a:blip r:embed="rId2"/>
          <a:stretch>
            <a:fillRect/>
          </a:stretch>
        </p:blipFill>
        <p:spPr>
          <a:xfrm>
            <a:off x="11147783" y="140585"/>
            <a:ext cx="937591" cy="929778"/>
          </a:xfrm>
          <a:prstGeom prst="rect">
            <a:avLst/>
          </a:prstGeom>
        </p:spPr>
      </p:pic>
      <p:pic>
        <p:nvPicPr>
          <p:cNvPr id="9" name="Picture 8">
            <a:extLst>
              <a:ext uri="{FF2B5EF4-FFF2-40B4-BE49-F238E27FC236}">
                <a16:creationId xmlns:a16="http://schemas.microsoft.com/office/drawing/2014/main" id="{E5A48773-EF39-4921-9280-42E61F388DAF}"/>
              </a:ext>
            </a:extLst>
          </p:cNvPr>
          <p:cNvPicPr>
            <a:picLocks noChangeAspect="1"/>
          </p:cNvPicPr>
          <p:nvPr/>
        </p:nvPicPr>
        <p:blipFill>
          <a:blip r:embed="rId3"/>
          <a:stretch>
            <a:fillRect/>
          </a:stretch>
        </p:blipFill>
        <p:spPr>
          <a:xfrm>
            <a:off x="457200" y="1504398"/>
            <a:ext cx="4187644" cy="4136261"/>
          </a:xfrm>
          <a:prstGeom prst="rect">
            <a:avLst/>
          </a:prstGeom>
          <a:ln>
            <a:solidFill>
              <a:schemeClr val="tx1"/>
            </a:solidFill>
          </a:ln>
        </p:spPr>
      </p:pic>
      <p:graphicFrame>
        <p:nvGraphicFramePr>
          <p:cNvPr id="7" name="Chart 6">
            <a:extLst>
              <a:ext uri="{FF2B5EF4-FFF2-40B4-BE49-F238E27FC236}">
                <a16:creationId xmlns:a16="http://schemas.microsoft.com/office/drawing/2014/main" id="{0AEDE63C-2CA1-453F-AD3D-7BDA7352FE96}"/>
              </a:ext>
            </a:extLst>
          </p:cNvPr>
          <p:cNvGraphicFramePr>
            <a:graphicFrameLocks/>
          </p:cNvGraphicFramePr>
          <p:nvPr>
            <p:extLst>
              <p:ext uri="{D42A27DB-BD31-4B8C-83A1-F6EECF244321}">
                <p14:modId xmlns:p14="http://schemas.microsoft.com/office/powerpoint/2010/main" val="2876441969"/>
              </p:ext>
            </p:extLst>
          </p:nvPr>
        </p:nvGraphicFramePr>
        <p:xfrm>
          <a:off x="5105400" y="1504399"/>
          <a:ext cx="6477000" cy="413626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280D69A1-1FA9-40AF-A0FA-27E93DC66604}"/>
              </a:ext>
            </a:extLst>
          </p:cNvPr>
          <p:cNvPicPr>
            <a:picLocks noChangeAspect="1"/>
          </p:cNvPicPr>
          <p:nvPr/>
        </p:nvPicPr>
        <p:blipFill>
          <a:blip r:embed="rId5"/>
          <a:stretch>
            <a:fillRect/>
          </a:stretch>
        </p:blipFill>
        <p:spPr>
          <a:xfrm>
            <a:off x="9448562" y="6199575"/>
            <a:ext cx="2743438" cy="658425"/>
          </a:xfrm>
          <a:prstGeom prst="rect">
            <a:avLst/>
          </a:prstGeom>
        </p:spPr>
      </p:pic>
    </p:spTree>
    <p:extLst>
      <p:ext uri="{BB962C8B-B14F-4D97-AF65-F5344CB8AC3E}">
        <p14:creationId xmlns:p14="http://schemas.microsoft.com/office/powerpoint/2010/main" val="2666455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cri-rebrand-15aug2016">
  <a:themeElements>
    <a:clrScheme name="Custom 55">
      <a:dk1>
        <a:srgbClr val="063E89"/>
      </a:dk1>
      <a:lt1>
        <a:srgbClr val="FFFFFF"/>
      </a:lt1>
      <a:dk2>
        <a:srgbClr val="EAEAEA"/>
      </a:dk2>
      <a:lt2>
        <a:srgbClr val="373B43"/>
      </a:lt2>
      <a:accent1>
        <a:srgbClr val="EA3E31"/>
      </a:accent1>
      <a:accent2>
        <a:srgbClr val="F1792C"/>
      </a:accent2>
      <a:accent3>
        <a:srgbClr val="FECD60"/>
      </a:accent3>
      <a:accent4>
        <a:srgbClr val="92B700"/>
      </a:accent4>
      <a:accent5>
        <a:srgbClr val="1EA1C7"/>
      </a:accent5>
      <a:accent6>
        <a:srgbClr val="511A69"/>
      </a:accent6>
      <a:hlink>
        <a:srgbClr val="063E89"/>
      </a:hlink>
      <a:folHlink>
        <a:srgbClr val="BABA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Presentation2" id="{E10AD3FC-F6F9-3E45-922B-6B89E4D64E99}" vid="{A31D0755-E8C2-6744-82CC-DCA2AECCA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dcri_powerpoint_widescreen_white_DEC2016</Template>
  <TotalTime>9335</TotalTime>
  <Words>2124</Words>
  <Application>Microsoft Office PowerPoint</Application>
  <PresentationFormat>Widescreen</PresentationFormat>
  <Paragraphs>288</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Lub Dub Medium</vt:lpstr>
      <vt:lpstr>Wingdings</vt:lpstr>
      <vt:lpstr>dcri-rebrand-15aug2016</vt:lpstr>
      <vt:lpstr>STeroids to REduce Systemic Inflammation after infant heart Surgery (STRESS) Trial</vt:lpstr>
      <vt:lpstr>DISCLOSURES</vt:lpstr>
      <vt:lpstr>BACKGROUND: PERIOPERATIVE CORTICOSTEROIDS</vt:lpstr>
      <vt:lpstr>BACKGROUND: TRIAL CHALLENGES</vt:lpstr>
      <vt:lpstr>TRIAL DESIGN</vt:lpstr>
      <vt:lpstr>ENDPOINTS</vt:lpstr>
      <vt:lpstr>RESULTS: TRIAL COHORT</vt:lpstr>
      <vt:lpstr>RESULTS: BASELINE CHARACTERISTICS</vt:lpstr>
      <vt:lpstr>RESULTS      CASE COMPLEXITY AND PROCEDURAL DISTRIBUTION</vt:lpstr>
      <vt:lpstr>RESULTS: PRIMARY OUTCOME</vt:lpstr>
      <vt:lpstr>RESULTS: SECONDARY OUTCOMES</vt:lpstr>
      <vt:lpstr>RESULTS: SAFETY AND OTHER OUTCOMES</vt:lpstr>
      <vt:lpstr>RESULTS: SUBGROUP ANALYSES</vt:lpstr>
      <vt:lpstr>CONCLUSIONS</vt:lpstr>
      <vt:lpstr>PowerPoint Presentation</vt:lpstr>
      <vt:lpstr>THANK YOU TO OUR STRESS NETWORK</vt:lpstr>
    </vt:vector>
  </TitlesOfParts>
  <Company>Duke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Hill, M.D.</dc:creator>
  <cp:lastModifiedBy>Cathy Lewis</cp:lastModifiedBy>
  <cp:revision>171</cp:revision>
  <cp:lastPrinted>2016-09-06T21:20:10Z</cp:lastPrinted>
  <dcterms:created xsi:type="dcterms:W3CDTF">2020-08-19T13:52:16Z</dcterms:created>
  <dcterms:modified xsi:type="dcterms:W3CDTF">2022-11-04T00:14:46Z</dcterms:modified>
</cp:coreProperties>
</file>