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jpg" ContentType="image/jpg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76250" y="1146810"/>
            <a:ext cx="11276330" cy="0"/>
          </a:xfrm>
          <a:custGeom>
            <a:avLst/>
            <a:gdLst/>
            <a:ahLst/>
            <a:cxnLst/>
            <a:rect l="l" t="t" r="r" b="b"/>
            <a:pathLst>
              <a:path w="11276330" h="0">
                <a:moveTo>
                  <a:pt x="0" y="0"/>
                </a:moveTo>
                <a:lnTo>
                  <a:pt x="11276076" y="0"/>
                </a:lnTo>
              </a:path>
            </a:pathLst>
          </a:custGeom>
          <a:ln w="9525">
            <a:solidFill>
              <a:srgbClr val="0D57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11201400" y="297179"/>
            <a:ext cx="548640" cy="6248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72440" y="225361"/>
            <a:ext cx="11247119" cy="831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D9D9D9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209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150" b="1" i="0">
                <a:solidFill>
                  <a:srgbClr val="0D57C4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D9D9D9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209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150" b="1" i="0">
                <a:solidFill>
                  <a:srgbClr val="0D57C4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D9D9D9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209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1201400" y="297179"/>
            <a:ext cx="548640" cy="6248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461009" y="6176009"/>
            <a:ext cx="11257280" cy="0"/>
          </a:xfrm>
          <a:custGeom>
            <a:avLst/>
            <a:gdLst/>
            <a:ahLst/>
            <a:cxnLst/>
            <a:rect l="l" t="t" r="r" b="b"/>
            <a:pathLst>
              <a:path w="11257280" h="0">
                <a:moveTo>
                  <a:pt x="0" y="0"/>
                </a:moveTo>
                <a:lnTo>
                  <a:pt x="11257280" y="0"/>
                </a:lnTo>
              </a:path>
            </a:pathLst>
          </a:custGeom>
          <a:ln w="3175">
            <a:solidFill>
              <a:srgbClr val="0D57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150" b="1" i="0">
                <a:solidFill>
                  <a:srgbClr val="0D57C4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D9D9D9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209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D9D9D9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209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76250" y="1146810"/>
            <a:ext cx="11276330" cy="0"/>
          </a:xfrm>
          <a:custGeom>
            <a:avLst/>
            <a:gdLst/>
            <a:ahLst/>
            <a:cxnLst/>
            <a:rect l="l" t="t" r="r" b="b"/>
            <a:pathLst>
              <a:path w="11276330" h="0">
                <a:moveTo>
                  <a:pt x="0" y="0"/>
                </a:moveTo>
                <a:lnTo>
                  <a:pt x="11276076" y="0"/>
                </a:lnTo>
              </a:path>
            </a:pathLst>
          </a:custGeom>
          <a:ln w="9525">
            <a:solidFill>
              <a:srgbClr val="0D57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3230" y="3144202"/>
            <a:ext cx="5858510" cy="5105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50" b="1" i="0">
                <a:solidFill>
                  <a:srgbClr val="0D57C4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61009" y="1653804"/>
            <a:ext cx="11291570" cy="45243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1457558" y="6398672"/>
            <a:ext cx="335279" cy="2813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D9D9D9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209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image" Target="../media/image10.png"/><Relationship Id="rId8" Type="http://schemas.openxmlformats.org/officeDocument/2006/relationships/image" Target="../media/image11.pn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6" Type="http://schemas.openxmlformats.org/officeDocument/2006/relationships/image" Target="../media/image15.png"/><Relationship Id="rId7" Type="http://schemas.openxmlformats.org/officeDocument/2006/relationships/image" Target="../media/image16.png"/><Relationship Id="rId8" Type="http://schemas.openxmlformats.org/officeDocument/2006/relationships/image" Target="../media/image17.png"/><Relationship Id="rId9" Type="http://schemas.openxmlformats.org/officeDocument/2006/relationships/image" Target="../media/image18.png"/><Relationship Id="rId10" Type="http://schemas.openxmlformats.org/officeDocument/2006/relationships/image" Target="../media/image19.png"/><Relationship Id="rId11" Type="http://schemas.openxmlformats.org/officeDocument/2006/relationships/image" Target="../media/image20.png"/><Relationship Id="rId12" Type="http://schemas.openxmlformats.org/officeDocument/2006/relationships/image" Target="../media/image21.png"/><Relationship Id="rId13" Type="http://schemas.openxmlformats.org/officeDocument/2006/relationships/image" Target="../media/image22.png"/><Relationship Id="rId14" Type="http://schemas.openxmlformats.org/officeDocument/2006/relationships/image" Target="../media/image23.png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Relationship Id="rId3" Type="http://schemas.openxmlformats.org/officeDocument/2006/relationships/image" Target="../media/image4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201400" y="297179"/>
            <a:ext cx="548640" cy="6248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1526266" y="6411372"/>
            <a:ext cx="127635" cy="25590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989"/>
              </a:lnSpc>
            </a:pPr>
            <a:r>
              <a:rPr dirty="0" sz="1800" b="1">
                <a:solidFill>
                  <a:srgbClr val="D9D9D9"/>
                </a:solidFill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43230" y="1141412"/>
            <a:ext cx="3020060" cy="10325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6600" spc="-155" b="0">
                <a:latin typeface="Arial Black"/>
                <a:cs typeface="Arial Black"/>
              </a:rPr>
              <a:t>OR</a:t>
            </a:r>
            <a:r>
              <a:rPr dirty="0" sz="6600" spc="-175" b="0">
                <a:latin typeface="Arial Black"/>
                <a:cs typeface="Arial Black"/>
              </a:rPr>
              <a:t>I</a:t>
            </a:r>
            <a:r>
              <a:rPr dirty="0" sz="6600" spc="-155" b="0">
                <a:latin typeface="Arial Black"/>
                <a:cs typeface="Arial Black"/>
              </a:rPr>
              <a:t>O</a:t>
            </a:r>
            <a:r>
              <a:rPr dirty="0" sz="6600" spc="5" b="0">
                <a:latin typeface="Arial Black"/>
                <a:cs typeface="Arial Black"/>
              </a:rPr>
              <a:t>N</a:t>
            </a:r>
            <a:endParaRPr sz="6600">
              <a:latin typeface="Arial Black"/>
              <a:cs typeface="Arial Black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468630" y="3100387"/>
          <a:ext cx="13095605" cy="30721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1460"/>
                <a:gridCol w="2128519"/>
                <a:gridCol w="2112645"/>
                <a:gridCol w="1348104"/>
                <a:gridCol w="4146550"/>
                <a:gridCol w="1840229"/>
              </a:tblGrid>
              <a:tr h="702786"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5"/>
                        </a:spcBef>
                        <a:tabLst>
                          <a:tab pos="2284730" algn="l"/>
                        </a:tabLst>
                      </a:pPr>
                      <a:r>
                        <a:rPr dirty="0" sz="3150" spc="-50" b="1">
                          <a:solidFill>
                            <a:srgbClr val="0D57C4"/>
                          </a:solidFill>
                          <a:latin typeface="Arial"/>
                          <a:cs typeface="Arial"/>
                        </a:rPr>
                        <a:t>RS</a:t>
                      </a:r>
                      <a:r>
                        <a:rPr dirty="0" sz="3150" spc="-120" b="1">
                          <a:solidFill>
                            <a:srgbClr val="0D57C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150" spc="-110" b="1">
                          <a:solidFill>
                            <a:srgbClr val="0D57C4"/>
                          </a:solidFill>
                          <a:latin typeface="Arial"/>
                          <a:cs typeface="Arial"/>
                        </a:rPr>
                        <a:t>Wright	</a:t>
                      </a:r>
                      <a:r>
                        <a:rPr dirty="0" sz="3150" spc="-100">
                          <a:solidFill>
                            <a:srgbClr val="0D57C4"/>
                          </a:solidFill>
                          <a:latin typeface="Arial"/>
                          <a:cs typeface="Arial"/>
                        </a:rPr>
                        <a:t>Rochester</a:t>
                      </a:r>
                      <a:endParaRPr sz="3150">
                        <a:latin typeface="Arial"/>
                        <a:cs typeface="Arial"/>
                      </a:endParaRPr>
                    </a:p>
                  </a:txBody>
                  <a:tcPr marL="0" marR="0" marB="0" marT="76835">
                    <a:lnT w="9525">
                      <a:solidFill>
                        <a:srgbClr val="0D57C4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973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dirty="0" sz="2400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2400" spc="-204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125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Kallend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111125"/>
                </a:tc>
                <a:tc>
                  <a:txBody>
                    <a:bodyPr/>
                    <a:lstStyle/>
                    <a:p>
                      <a:pPr marL="240029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dirty="0" sz="2400" spc="-1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Zurich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111125"/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dirty="0" sz="2400" spc="-75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LA</a:t>
                      </a:r>
                      <a:r>
                        <a:rPr dirty="0" sz="2400" spc="-254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114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Leiter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111125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dirty="0" sz="2400" spc="-16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Toronto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111125"/>
                </a:tc>
                <a:tc>
                  <a:txBody>
                    <a:bodyPr/>
                    <a:lstStyle/>
                    <a:p>
                      <a:pPr marL="375285" marR="1831975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dirty="0" sz="2400" spc="-60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CA</a:t>
                      </a:r>
                      <a:r>
                        <a:rPr dirty="0" sz="2400" spc="-320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125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Meanwell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111125"/>
                </a:tc>
                <a:tc>
                  <a:txBody>
                    <a:bodyPr/>
                    <a:lstStyle/>
                    <a:p>
                      <a:pPr marL="160655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dirty="0" sz="2400" spc="-1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Parsippany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111125"/>
                </a:tc>
              </a:tr>
              <a:tr h="373888">
                <a:tc>
                  <a:txBody>
                    <a:bodyPr/>
                    <a:lstStyle/>
                    <a:p>
                      <a:pPr>
                        <a:lnSpc>
                          <a:spcPts val="2785"/>
                        </a:lnSpc>
                      </a:pPr>
                      <a:r>
                        <a:rPr dirty="0" sz="2400" spc="-60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KK</a:t>
                      </a:r>
                      <a:r>
                        <a:rPr dirty="0" sz="2400" spc="-195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90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Ray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40029">
                        <a:lnSpc>
                          <a:spcPts val="2785"/>
                        </a:lnSpc>
                      </a:pPr>
                      <a:r>
                        <a:rPr dirty="0" sz="2400" spc="-114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London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ts val="2785"/>
                        </a:lnSpc>
                      </a:pPr>
                      <a:r>
                        <a:rPr dirty="0" sz="2400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2400" spc="-210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125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Landmesser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2785"/>
                        </a:lnSpc>
                      </a:pPr>
                      <a:r>
                        <a:rPr dirty="0" sz="2400" spc="-1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Berlin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75285" marR="1831975">
                        <a:lnSpc>
                          <a:spcPts val="2785"/>
                        </a:lnSpc>
                      </a:pPr>
                      <a:r>
                        <a:rPr dirty="0" sz="2400" spc="-55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PL</a:t>
                      </a:r>
                      <a:r>
                        <a:rPr dirty="0" sz="2400" spc="-305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114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Wijngaard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60655">
                        <a:lnSpc>
                          <a:spcPts val="2785"/>
                        </a:lnSpc>
                      </a:pPr>
                      <a:r>
                        <a:rPr dirty="0" sz="2400" spc="-1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Parsippany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373697">
                <a:tc>
                  <a:txBody>
                    <a:bodyPr/>
                    <a:lstStyle/>
                    <a:p>
                      <a:pPr>
                        <a:lnSpc>
                          <a:spcPts val="2785"/>
                        </a:lnSpc>
                      </a:pPr>
                      <a:r>
                        <a:rPr dirty="0" sz="2400" spc="-75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FJ</a:t>
                      </a:r>
                      <a:r>
                        <a:rPr dirty="0" sz="2400" spc="-160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100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Raal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40029">
                        <a:lnSpc>
                          <a:spcPts val="2785"/>
                        </a:lnSpc>
                      </a:pPr>
                      <a:r>
                        <a:rPr dirty="0" sz="2400" spc="-114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Johannesburg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ts val="2785"/>
                        </a:lnSpc>
                      </a:pPr>
                      <a:r>
                        <a:rPr dirty="0" sz="2400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2400" spc="-204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120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Schwartz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2785"/>
                        </a:lnSpc>
                      </a:pPr>
                      <a:r>
                        <a:rPr dirty="0" sz="2400" spc="-13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Denver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75285" marR="1831975">
                        <a:lnSpc>
                          <a:spcPts val="2785"/>
                        </a:lnSpc>
                      </a:pPr>
                      <a:r>
                        <a:rPr dirty="0" sz="2400" spc="-70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JP</a:t>
                      </a:r>
                      <a:r>
                        <a:rPr dirty="0" sz="2400" spc="-245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114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Kastelein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60655">
                        <a:lnSpc>
                          <a:spcPts val="2785"/>
                        </a:lnSpc>
                      </a:pPr>
                      <a:r>
                        <a:rPr dirty="0" sz="2400" spc="-1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Amsterdam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512501">
                <a:tc>
                  <a:txBody>
                    <a:bodyPr/>
                    <a:lstStyle/>
                    <a:p>
                      <a:pPr>
                        <a:lnSpc>
                          <a:spcPts val="2785"/>
                        </a:lnSpc>
                      </a:pPr>
                      <a:r>
                        <a:rPr dirty="0" sz="2400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2400" spc="-254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125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Koenig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40029">
                        <a:lnSpc>
                          <a:spcPts val="2785"/>
                        </a:lnSpc>
                      </a:pPr>
                      <a:r>
                        <a:rPr dirty="0" sz="2400" spc="-1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Munich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ts val="2785"/>
                        </a:lnSpc>
                      </a:pPr>
                      <a:r>
                        <a:rPr dirty="0" sz="2400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2400" spc="-310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110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Friedman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62865" marR="1831975">
                        <a:lnSpc>
                          <a:spcPts val="2785"/>
                        </a:lnSpc>
                      </a:pPr>
                      <a:r>
                        <a:rPr dirty="0" sz="2400" spc="-1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Parsippany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606789">
                <a:tc gridSpan="5">
                  <a:txBody>
                    <a:bodyPr/>
                    <a:lstStyle/>
                    <a:p>
                      <a:pPr>
                        <a:lnSpc>
                          <a:spcPts val="3725"/>
                        </a:lnSpc>
                        <a:spcBef>
                          <a:spcPts val="950"/>
                        </a:spcBef>
                        <a:tabLst>
                          <a:tab pos="11249025" algn="l"/>
                        </a:tabLst>
                      </a:pPr>
                      <a:r>
                        <a:rPr dirty="0" u="sng" sz="3150" spc="-50" b="1">
                          <a:solidFill>
                            <a:srgbClr val="0D57C4"/>
                          </a:solidFill>
                          <a:uFill>
                            <a:solidFill>
                              <a:srgbClr val="0D57C4"/>
                            </a:solidFill>
                          </a:uFill>
                          <a:latin typeface="Arial"/>
                          <a:cs typeface="Arial"/>
                        </a:rPr>
                        <a:t>On </a:t>
                      </a:r>
                      <a:r>
                        <a:rPr dirty="0" u="sng" sz="3150" spc="-100" b="1">
                          <a:solidFill>
                            <a:srgbClr val="0D57C4"/>
                          </a:solidFill>
                          <a:uFill>
                            <a:solidFill>
                              <a:srgbClr val="0D57C4"/>
                            </a:solidFill>
                          </a:uFill>
                          <a:latin typeface="Arial"/>
                          <a:cs typeface="Arial"/>
                        </a:rPr>
                        <a:t>behalf </a:t>
                      </a:r>
                      <a:r>
                        <a:rPr dirty="0" u="sng" sz="3150" spc="-60" b="1">
                          <a:solidFill>
                            <a:srgbClr val="0D57C4"/>
                          </a:solidFill>
                          <a:uFill>
                            <a:solidFill>
                              <a:srgbClr val="0D57C4"/>
                            </a:solidFill>
                          </a:uFill>
                          <a:latin typeface="Arial"/>
                          <a:cs typeface="Arial"/>
                        </a:rPr>
                        <a:t>of </a:t>
                      </a:r>
                      <a:r>
                        <a:rPr dirty="0" u="sng" sz="3150" spc="-70" b="1">
                          <a:solidFill>
                            <a:srgbClr val="0D57C4"/>
                          </a:solidFill>
                          <a:uFill>
                            <a:solidFill>
                              <a:srgbClr val="0D57C4"/>
                            </a:solidFill>
                          </a:uFill>
                          <a:latin typeface="Arial"/>
                          <a:cs typeface="Arial"/>
                        </a:rPr>
                        <a:t>the </a:t>
                      </a:r>
                      <a:r>
                        <a:rPr dirty="0" u="sng" sz="3150" spc="-85" b="1">
                          <a:solidFill>
                            <a:srgbClr val="0D57C4"/>
                          </a:solidFill>
                          <a:uFill>
                            <a:solidFill>
                              <a:srgbClr val="0D57C4"/>
                            </a:solidFill>
                          </a:uFill>
                          <a:latin typeface="Arial"/>
                          <a:cs typeface="Arial"/>
                        </a:rPr>
                        <a:t>ORION </a:t>
                      </a:r>
                      <a:r>
                        <a:rPr dirty="0" u="sng" sz="3150" spc="-100" b="1">
                          <a:solidFill>
                            <a:srgbClr val="0D57C4"/>
                          </a:solidFill>
                          <a:uFill>
                            <a:solidFill>
                              <a:srgbClr val="0D57C4"/>
                            </a:solidFill>
                          </a:uFill>
                          <a:latin typeface="Arial"/>
                          <a:cs typeface="Arial"/>
                        </a:rPr>
                        <a:t>Phase </a:t>
                      </a:r>
                      <a:r>
                        <a:rPr dirty="0" u="sng" sz="3150" spc="-65" b="1">
                          <a:solidFill>
                            <a:srgbClr val="0D57C4"/>
                          </a:solidFill>
                          <a:uFill>
                            <a:solidFill>
                              <a:srgbClr val="0D57C4"/>
                            </a:solidFill>
                          </a:uFill>
                          <a:latin typeface="Arial"/>
                          <a:cs typeface="Arial"/>
                        </a:rPr>
                        <a:t>III</a:t>
                      </a:r>
                      <a:r>
                        <a:rPr dirty="0" u="sng" sz="3150" spc="-140" b="1">
                          <a:solidFill>
                            <a:srgbClr val="0D57C4"/>
                          </a:solidFill>
                          <a:uFill>
                            <a:solidFill>
                              <a:srgbClr val="0D57C4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dirty="0" u="sng" sz="3150" spc="-90" b="1">
                          <a:solidFill>
                            <a:srgbClr val="0D57C4"/>
                          </a:solidFill>
                          <a:uFill>
                            <a:solidFill>
                              <a:srgbClr val="0D57C4"/>
                            </a:solidFill>
                          </a:uFill>
                          <a:latin typeface="Arial"/>
                          <a:cs typeface="Arial"/>
                        </a:rPr>
                        <a:t>investigators	</a:t>
                      </a:r>
                      <a:endParaRPr sz="3150">
                        <a:latin typeface="Arial"/>
                        <a:cs typeface="Arial"/>
                      </a:endParaRPr>
                    </a:p>
                  </a:txBody>
                  <a:tcPr marL="0" marR="0" marB="0" marT="12065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468630" y="1146810"/>
            <a:ext cx="11257280" cy="0"/>
          </a:xfrm>
          <a:custGeom>
            <a:avLst/>
            <a:gdLst/>
            <a:ahLst/>
            <a:cxnLst/>
            <a:rect l="l" t="t" r="r" b="b"/>
            <a:pathLst>
              <a:path w="11257280" h="0">
                <a:moveTo>
                  <a:pt x="0" y="0"/>
                </a:moveTo>
                <a:lnTo>
                  <a:pt x="11256772" y="0"/>
                </a:lnTo>
              </a:path>
            </a:pathLst>
          </a:custGeom>
          <a:ln w="9525">
            <a:solidFill>
              <a:srgbClr val="0D57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53707" y="2033968"/>
            <a:ext cx="8950960" cy="5105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3150" spc="20" b="1">
                <a:solidFill>
                  <a:srgbClr val="0D57C4"/>
                </a:solidFill>
                <a:latin typeface="Arial"/>
                <a:cs typeface="Arial"/>
              </a:rPr>
              <a:t>A </a:t>
            </a:r>
            <a:r>
              <a:rPr dirty="0" sz="3150" spc="-100" b="1">
                <a:solidFill>
                  <a:srgbClr val="0D57C4"/>
                </a:solidFill>
                <a:latin typeface="Arial"/>
                <a:cs typeface="Arial"/>
              </a:rPr>
              <a:t>pooled </a:t>
            </a:r>
            <a:r>
              <a:rPr dirty="0" sz="3150" spc="-105" b="1">
                <a:solidFill>
                  <a:srgbClr val="0D57C4"/>
                </a:solidFill>
                <a:latin typeface="Arial"/>
                <a:cs typeface="Arial"/>
              </a:rPr>
              <a:t>analysis </a:t>
            </a:r>
            <a:r>
              <a:rPr dirty="0" sz="3150" spc="-60" b="1">
                <a:solidFill>
                  <a:srgbClr val="0D57C4"/>
                </a:solidFill>
                <a:latin typeface="Arial"/>
                <a:cs typeface="Arial"/>
              </a:rPr>
              <a:t>of </a:t>
            </a:r>
            <a:r>
              <a:rPr dirty="0" sz="3150" spc="-100" b="1">
                <a:solidFill>
                  <a:srgbClr val="0D57C4"/>
                </a:solidFill>
                <a:latin typeface="Arial"/>
                <a:cs typeface="Arial"/>
              </a:rPr>
              <a:t>Phase </a:t>
            </a:r>
            <a:r>
              <a:rPr dirty="0" sz="3150" spc="-65" b="1">
                <a:solidFill>
                  <a:srgbClr val="0D57C4"/>
                </a:solidFill>
                <a:latin typeface="Arial"/>
                <a:cs typeface="Arial"/>
              </a:rPr>
              <a:t>III </a:t>
            </a:r>
            <a:r>
              <a:rPr dirty="0" sz="3150" spc="-100" b="1">
                <a:solidFill>
                  <a:srgbClr val="0D57C4"/>
                </a:solidFill>
                <a:latin typeface="Arial"/>
                <a:cs typeface="Arial"/>
              </a:rPr>
              <a:t>studies </a:t>
            </a:r>
            <a:r>
              <a:rPr dirty="0" sz="3150" spc="-60" b="1">
                <a:solidFill>
                  <a:srgbClr val="0D57C4"/>
                </a:solidFill>
                <a:latin typeface="Arial"/>
                <a:cs typeface="Arial"/>
              </a:rPr>
              <a:t>of</a:t>
            </a:r>
            <a:r>
              <a:rPr dirty="0" sz="3150" spc="-50" b="1">
                <a:solidFill>
                  <a:srgbClr val="0D57C4"/>
                </a:solidFill>
                <a:latin typeface="Arial"/>
                <a:cs typeface="Arial"/>
              </a:rPr>
              <a:t> </a:t>
            </a:r>
            <a:r>
              <a:rPr dirty="0" sz="3150" spc="-100" b="1">
                <a:solidFill>
                  <a:srgbClr val="0D57C4"/>
                </a:solidFill>
                <a:latin typeface="Arial"/>
                <a:cs typeface="Arial"/>
              </a:rPr>
              <a:t>inclisiran</a:t>
            </a:r>
            <a:endParaRPr sz="315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1456669" y="6267450"/>
            <a:ext cx="266700" cy="449580"/>
          </a:xfrm>
          <a:custGeom>
            <a:avLst/>
            <a:gdLst/>
            <a:ahLst/>
            <a:cxnLst/>
            <a:rect l="l" t="t" r="r" b="b"/>
            <a:pathLst>
              <a:path w="266700" h="449579">
                <a:moveTo>
                  <a:pt x="0" y="449580"/>
                </a:moveTo>
                <a:lnTo>
                  <a:pt x="266700" y="449580"/>
                </a:lnTo>
                <a:lnTo>
                  <a:pt x="266700" y="0"/>
                </a:lnTo>
                <a:lnTo>
                  <a:pt x="0" y="0"/>
                </a:lnTo>
                <a:lnTo>
                  <a:pt x="0" y="44958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201400" y="297179"/>
            <a:ext cx="548640" cy="6248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61009" y="6176009"/>
            <a:ext cx="11257280" cy="0"/>
          </a:xfrm>
          <a:custGeom>
            <a:avLst/>
            <a:gdLst/>
            <a:ahLst/>
            <a:cxnLst/>
            <a:rect l="l" t="t" r="r" b="b"/>
            <a:pathLst>
              <a:path w="11257280" h="0">
                <a:moveTo>
                  <a:pt x="0" y="0"/>
                </a:moveTo>
                <a:lnTo>
                  <a:pt x="11257280" y="0"/>
                </a:lnTo>
              </a:path>
            </a:pathLst>
          </a:custGeom>
          <a:ln w="3175">
            <a:solidFill>
              <a:srgbClr val="0D57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58787" y="1602422"/>
            <a:ext cx="10894695" cy="33210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14" b="1">
                <a:solidFill>
                  <a:srgbClr val="585858"/>
                </a:solidFill>
                <a:latin typeface="Arial"/>
                <a:cs typeface="Arial"/>
              </a:rPr>
              <a:t>Pre-specified </a:t>
            </a:r>
            <a:r>
              <a:rPr dirty="0" sz="2400" spc="-130" b="1">
                <a:solidFill>
                  <a:srgbClr val="585858"/>
                </a:solidFill>
                <a:latin typeface="Arial"/>
                <a:cs typeface="Arial"/>
              </a:rPr>
              <a:t>pooling </a:t>
            </a:r>
            <a:r>
              <a:rPr dirty="0" sz="2400" spc="-120" b="1">
                <a:solidFill>
                  <a:srgbClr val="585858"/>
                </a:solidFill>
                <a:latin typeface="Arial"/>
                <a:cs typeface="Arial"/>
              </a:rPr>
              <a:t>strategy and </a:t>
            </a:r>
            <a:r>
              <a:rPr dirty="0" sz="2400" spc="-130" b="1">
                <a:solidFill>
                  <a:srgbClr val="585858"/>
                </a:solidFill>
                <a:latin typeface="Arial"/>
                <a:cs typeface="Arial"/>
              </a:rPr>
              <a:t>methods </a:t>
            </a:r>
            <a:r>
              <a:rPr dirty="0" sz="2400" b="1">
                <a:solidFill>
                  <a:srgbClr val="585858"/>
                </a:solidFill>
                <a:latin typeface="Arial"/>
                <a:cs typeface="Arial"/>
              </a:rPr>
              <a:t>- </a:t>
            </a:r>
            <a:r>
              <a:rPr dirty="0" sz="2400" spc="-110" b="1">
                <a:solidFill>
                  <a:srgbClr val="585858"/>
                </a:solidFill>
                <a:latin typeface="Arial"/>
                <a:cs typeface="Arial"/>
              </a:rPr>
              <a:t>agreed </a:t>
            </a:r>
            <a:r>
              <a:rPr dirty="0" sz="2400" spc="-100" b="1">
                <a:solidFill>
                  <a:srgbClr val="585858"/>
                </a:solidFill>
                <a:latin typeface="Arial"/>
                <a:cs typeface="Arial"/>
              </a:rPr>
              <a:t>with </a:t>
            </a:r>
            <a:r>
              <a:rPr dirty="0" sz="2400" spc="-120" b="1">
                <a:solidFill>
                  <a:srgbClr val="585858"/>
                </a:solidFill>
                <a:latin typeface="Arial"/>
                <a:cs typeface="Arial"/>
              </a:rPr>
              <a:t>regulatory</a:t>
            </a:r>
            <a:r>
              <a:rPr dirty="0" sz="2400" spc="-390" b="1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2400" spc="-120" b="1">
                <a:solidFill>
                  <a:srgbClr val="585858"/>
                </a:solidFill>
                <a:latin typeface="Arial"/>
                <a:cs typeface="Arial"/>
              </a:rPr>
              <a:t>agencies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2400" spc="-95" b="1">
                <a:solidFill>
                  <a:srgbClr val="585858"/>
                </a:solidFill>
                <a:latin typeface="Arial"/>
                <a:cs typeface="Arial"/>
              </a:rPr>
              <a:t>Primary</a:t>
            </a:r>
            <a:r>
              <a:rPr dirty="0" sz="2400" spc="-150" b="1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2400" spc="-125" b="1">
                <a:solidFill>
                  <a:srgbClr val="585858"/>
                </a:solidFill>
                <a:latin typeface="Arial"/>
                <a:cs typeface="Arial"/>
              </a:rPr>
              <a:t>endpoints</a:t>
            </a:r>
            <a:endParaRPr sz="2400">
              <a:latin typeface="Arial"/>
              <a:cs typeface="Arial"/>
            </a:endParaRPr>
          </a:p>
          <a:p>
            <a:pPr marL="248920" indent="-236220">
              <a:lnSpc>
                <a:spcPct val="100000"/>
              </a:lnSpc>
              <a:buClr>
                <a:srgbClr val="0D57C4"/>
              </a:buClr>
              <a:buChar char="•"/>
              <a:tabLst>
                <a:tab pos="248285" algn="l"/>
                <a:tab pos="248920" algn="l"/>
              </a:tabLst>
            </a:pPr>
            <a:r>
              <a:rPr dirty="0" sz="2400" spc="-120">
                <a:solidFill>
                  <a:srgbClr val="585858"/>
                </a:solidFill>
                <a:latin typeface="Arial"/>
                <a:cs typeface="Arial"/>
              </a:rPr>
              <a:t>Family-wise </a:t>
            </a:r>
            <a:r>
              <a:rPr dirty="0" sz="2400" spc="-114">
                <a:solidFill>
                  <a:srgbClr val="585858"/>
                </a:solidFill>
                <a:latin typeface="Arial"/>
                <a:cs typeface="Arial"/>
              </a:rPr>
              <a:t>type </a:t>
            </a:r>
            <a:r>
              <a:rPr dirty="0" sz="2400">
                <a:solidFill>
                  <a:srgbClr val="585858"/>
                </a:solidFill>
                <a:latin typeface="Arial"/>
                <a:cs typeface="Arial"/>
              </a:rPr>
              <a:t>I </a:t>
            </a:r>
            <a:r>
              <a:rPr dirty="0" sz="2400" spc="-114">
                <a:solidFill>
                  <a:srgbClr val="585858"/>
                </a:solidFill>
                <a:latin typeface="Arial"/>
                <a:cs typeface="Arial"/>
              </a:rPr>
              <a:t>error </a:t>
            </a:r>
            <a:r>
              <a:rPr dirty="0" sz="2400" spc="-105">
                <a:solidFill>
                  <a:srgbClr val="585858"/>
                </a:solidFill>
                <a:latin typeface="Arial"/>
                <a:cs typeface="Arial"/>
              </a:rPr>
              <a:t>rate </a:t>
            </a:r>
            <a:r>
              <a:rPr dirty="0" sz="2400" spc="-125">
                <a:solidFill>
                  <a:srgbClr val="585858"/>
                </a:solidFill>
                <a:latin typeface="Arial"/>
                <a:cs typeface="Arial"/>
              </a:rPr>
              <a:t>contro</a:t>
            </a:r>
            <a:r>
              <a:rPr dirty="0" sz="2400" spc="-125">
                <a:solidFill>
                  <a:srgbClr val="585858"/>
                </a:solidFill>
                <a:latin typeface="Arial"/>
                <a:cs typeface="Arial"/>
              </a:rPr>
              <a:t>l</a:t>
            </a:r>
            <a:r>
              <a:rPr dirty="0" sz="2400" spc="-125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2400" spc="-40">
                <a:solidFill>
                  <a:srgbClr val="585858"/>
                </a:solidFill>
                <a:latin typeface="Arial"/>
                <a:cs typeface="Arial"/>
              </a:rPr>
              <a:t>ed </a:t>
            </a:r>
            <a:r>
              <a:rPr dirty="0" sz="2400" spc="-130">
                <a:solidFill>
                  <a:srgbClr val="585858"/>
                </a:solidFill>
                <a:latin typeface="Arial"/>
                <a:cs typeface="Arial"/>
              </a:rPr>
              <a:t>using </a:t>
            </a:r>
            <a:r>
              <a:rPr dirty="0" sz="2400">
                <a:solidFill>
                  <a:srgbClr val="585858"/>
                </a:solidFill>
                <a:latin typeface="Arial"/>
                <a:cs typeface="Arial"/>
              </a:rPr>
              <a:t>a </a:t>
            </a:r>
            <a:r>
              <a:rPr dirty="0" sz="2400" spc="-114">
                <a:solidFill>
                  <a:srgbClr val="585858"/>
                </a:solidFill>
                <a:latin typeface="Arial"/>
                <a:cs typeface="Arial"/>
              </a:rPr>
              <a:t>sequential </a:t>
            </a:r>
            <a:r>
              <a:rPr dirty="0" sz="2400" spc="-130">
                <a:solidFill>
                  <a:srgbClr val="585858"/>
                </a:solidFill>
                <a:latin typeface="Arial"/>
                <a:cs typeface="Arial"/>
              </a:rPr>
              <a:t>testing</a:t>
            </a:r>
            <a:r>
              <a:rPr dirty="0" sz="2400" spc="105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2400" spc="-120">
                <a:solidFill>
                  <a:srgbClr val="585858"/>
                </a:solidFill>
                <a:latin typeface="Arial"/>
                <a:cs typeface="Arial"/>
              </a:rPr>
              <a:t>procedure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0D57C4"/>
              </a:buClr>
              <a:buFont typeface="Arial"/>
              <a:buChar char="•"/>
            </a:pPr>
            <a:endParaRPr sz="2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2400" spc="-120" b="1">
                <a:solidFill>
                  <a:srgbClr val="585858"/>
                </a:solidFill>
                <a:latin typeface="Arial"/>
                <a:cs typeface="Arial"/>
              </a:rPr>
              <a:t>Sensitivity </a:t>
            </a:r>
            <a:r>
              <a:rPr dirty="0" sz="2400" spc="-125" b="1">
                <a:solidFill>
                  <a:srgbClr val="585858"/>
                </a:solidFill>
                <a:latin typeface="Arial"/>
                <a:cs typeface="Arial"/>
              </a:rPr>
              <a:t>analysis </a:t>
            </a:r>
            <a:r>
              <a:rPr dirty="0" sz="2400" spc="-100" b="1">
                <a:solidFill>
                  <a:srgbClr val="585858"/>
                </a:solidFill>
                <a:latin typeface="Arial"/>
                <a:cs typeface="Arial"/>
              </a:rPr>
              <a:t>for </a:t>
            </a:r>
            <a:r>
              <a:rPr dirty="0" sz="2400" spc="-105" b="1">
                <a:solidFill>
                  <a:srgbClr val="585858"/>
                </a:solidFill>
                <a:latin typeface="Arial"/>
                <a:cs typeface="Arial"/>
              </a:rPr>
              <a:t>primary </a:t>
            </a:r>
            <a:r>
              <a:rPr dirty="0" sz="2400" spc="-125" b="1">
                <a:solidFill>
                  <a:srgbClr val="585858"/>
                </a:solidFill>
                <a:latin typeface="Arial"/>
                <a:cs typeface="Arial"/>
              </a:rPr>
              <a:t>efficacy</a:t>
            </a:r>
            <a:r>
              <a:rPr dirty="0" sz="2400" spc="300" b="1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2400" spc="-125" b="1">
                <a:solidFill>
                  <a:srgbClr val="585858"/>
                </a:solidFill>
                <a:latin typeface="Arial"/>
                <a:cs typeface="Arial"/>
              </a:rPr>
              <a:t>endpoints</a:t>
            </a:r>
            <a:endParaRPr sz="2400">
              <a:latin typeface="Arial"/>
              <a:cs typeface="Arial"/>
            </a:endParaRPr>
          </a:p>
          <a:p>
            <a:pPr marL="248920" indent="-236220">
              <a:lnSpc>
                <a:spcPct val="100000"/>
              </a:lnSpc>
              <a:buClr>
                <a:srgbClr val="0D57C4"/>
              </a:buClr>
              <a:buChar char="•"/>
              <a:tabLst>
                <a:tab pos="248285" algn="l"/>
                <a:tab pos="248920" algn="l"/>
              </a:tabLst>
            </a:pPr>
            <a:r>
              <a:rPr dirty="0" sz="2400" spc="-114">
                <a:solidFill>
                  <a:srgbClr val="585858"/>
                </a:solidFill>
                <a:latin typeface="Arial"/>
                <a:cs typeface="Arial"/>
              </a:rPr>
              <a:t>Pre-specified imputation and </a:t>
            </a:r>
            <a:r>
              <a:rPr dirty="0" sz="2400" spc="-120">
                <a:solidFill>
                  <a:srgbClr val="585858"/>
                </a:solidFill>
                <a:latin typeface="Arial"/>
                <a:cs typeface="Arial"/>
              </a:rPr>
              <a:t>analysis methods </a:t>
            </a:r>
            <a:r>
              <a:rPr dirty="0" sz="2400" spc="-130">
                <a:solidFill>
                  <a:srgbClr val="585858"/>
                </a:solidFill>
                <a:latin typeface="Arial"/>
                <a:cs typeface="Arial"/>
              </a:rPr>
              <a:t>used </a:t>
            </a:r>
            <a:r>
              <a:rPr dirty="0" sz="2400" spc="-65">
                <a:solidFill>
                  <a:srgbClr val="585858"/>
                </a:solidFill>
                <a:latin typeface="Arial"/>
                <a:cs typeface="Arial"/>
              </a:rPr>
              <a:t>to </a:t>
            </a:r>
            <a:r>
              <a:rPr dirty="0" sz="2400" spc="-125">
                <a:solidFill>
                  <a:srgbClr val="585858"/>
                </a:solidFill>
                <a:latin typeface="Arial"/>
                <a:cs typeface="Arial"/>
              </a:rPr>
              <a:t>account </a:t>
            </a:r>
            <a:r>
              <a:rPr dirty="0" sz="2400" spc="-70">
                <a:solidFill>
                  <a:srgbClr val="585858"/>
                </a:solidFill>
                <a:latin typeface="Arial"/>
                <a:cs typeface="Arial"/>
              </a:rPr>
              <a:t>for </a:t>
            </a:r>
            <a:r>
              <a:rPr dirty="0" sz="2400" spc="-130">
                <a:solidFill>
                  <a:srgbClr val="585858"/>
                </a:solidFill>
                <a:latin typeface="Arial"/>
                <a:cs typeface="Arial"/>
              </a:rPr>
              <a:t>missing</a:t>
            </a:r>
            <a:r>
              <a:rPr dirty="0" sz="2400" spc="22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2400" spc="-105">
                <a:solidFill>
                  <a:srgbClr val="585858"/>
                </a:solidFill>
                <a:latin typeface="Arial"/>
                <a:cs typeface="Arial"/>
              </a:rPr>
              <a:t>data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2400" spc="-110" b="1">
                <a:solidFill>
                  <a:srgbClr val="585858"/>
                </a:solidFill>
                <a:latin typeface="Arial"/>
                <a:cs typeface="Arial"/>
              </a:rPr>
              <a:t>Safety </a:t>
            </a:r>
            <a:r>
              <a:rPr dirty="0" sz="2400" spc="-120" b="1">
                <a:solidFill>
                  <a:srgbClr val="585858"/>
                </a:solidFill>
                <a:latin typeface="Arial"/>
                <a:cs typeface="Arial"/>
              </a:rPr>
              <a:t>observation </a:t>
            </a:r>
            <a:r>
              <a:rPr dirty="0" sz="2400" spc="-75" b="1">
                <a:solidFill>
                  <a:srgbClr val="585858"/>
                </a:solidFill>
                <a:latin typeface="Arial"/>
                <a:cs typeface="Arial"/>
              </a:rPr>
              <a:t>of </a:t>
            </a:r>
            <a:r>
              <a:rPr dirty="0" sz="2400" spc="-114" b="1">
                <a:solidFill>
                  <a:srgbClr val="585858"/>
                </a:solidFill>
                <a:latin typeface="Arial"/>
                <a:cs typeface="Arial"/>
              </a:rPr>
              <a:t>~7000 </a:t>
            </a:r>
            <a:r>
              <a:rPr dirty="0" sz="2400" spc="-120" b="1">
                <a:solidFill>
                  <a:srgbClr val="585858"/>
                </a:solidFill>
                <a:latin typeface="Arial"/>
                <a:cs typeface="Arial"/>
              </a:rPr>
              <a:t>inclisiran </a:t>
            </a:r>
            <a:r>
              <a:rPr dirty="0" sz="2400" spc="-125" b="1">
                <a:solidFill>
                  <a:srgbClr val="585858"/>
                </a:solidFill>
                <a:latin typeface="Arial"/>
                <a:cs typeface="Arial"/>
              </a:rPr>
              <a:t>injections </a:t>
            </a:r>
            <a:r>
              <a:rPr dirty="0" sz="2400" spc="-120" b="1">
                <a:solidFill>
                  <a:srgbClr val="585858"/>
                </a:solidFill>
                <a:latin typeface="Arial"/>
                <a:cs typeface="Arial"/>
              </a:rPr>
              <a:t>and </a:t>
            </a:r>
            <a:r>
              <a:rPr dirty="0" sz="2400" spc="-114" b="1">
                <a:solidFill>
                  <a:srgbClr val="585858"/>
                </a:solidFill>
                <a:latin typeface="Arial"/>
                <a:cs typeface="Arial"/>
              </a:rPr>
              <a:t>&gt;2700 </a:t>
            </a:r>
            <a:r>
              <a:rPr dirty="0" sz="2400" spc="-105" b="1">
                <a:solidFill>
                  <a:srgbClr val="585858"/>
                </a:solidFill>
                <a:latin typeface="Arial"/>
                <a:cs typeface="Arial"/>
              </a:rPr>
              <a:t>years </a:t>
            </a:r>
            <a:r>
              <a:rPr dirty="0" sz="2400" spc="-130" b="1">
                <a:solidFill>
                  <a:srgbClr val="585858"/>
                </a:solidFill>
                <a:latin typeface="Arial"/>
                <a:cs typeface="Arial"/>
              </a:rPr>
              <a:t>patient</a:t>
            </a:r>
            <a:r>
              <a:rPr dirty="0" sz="2400" spc="225" b="1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2400" spc="-120" b="1">
                <a:solidFill>
                  <a:srgbClr val="585858"/>
                </a:solidFill>
                <a:latin typeface="Arial"/>
                <a:cs typeface="Arial"/>
              </a:rPr>
              <a:t>exposure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2090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58787" y="242252"/>
            <a:ext cx="9020810" cy="8312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715"/>
              </a:lnSpc>
              <a:spcBef>
                <a:spcPts val="100"/>
              </a:spcBef>
            </a:pPr>
            <a:r>
              <a:rPr dirty="0" sz="2400" spc="-114">
                <a:solidFill>
                  <a:srgbClr val="072C61"/>
                </a:solidFill>
              </a:rPr>
              <a:t>ORION </a:t>
            </a:r>
            <a:r>
              <a:rPr dirty="0" sz="2400" spc="-120">
                <a:solidFill>
                  <a:srgbClr val="072C61"/>
                </a:solidFill>
              </a:rPr>
              <a:t>Phase </a:t>
            </a:r>
            <a:r>
              <a:rPr dirty="0" sz="2400" spc="-130">
                <a:solidFill>
                  <a:srgbClr val="072C61"/>
                </a:solidFill>
              </a:rPr>
              <a:t>III </a:t>
            </a:r>
            <a:r>
              <a:rPr dirty="0" sz="2400" spc="-120">
                <a:solidFill>
                  <a:srgbClr val="072C61"/>
                </a:solidFill>
              </a:rPr>
              <a:t>pooled </a:t>
            </a:r>
            <a:r>
              <a:rPr dirty="0" sz="2400" spc="-130">
                <a:solidFill>
                  <a:srgbClr val="072C61"/>
                </a:solidFill>
              </a:rPr>
              <a:t>analysis: </a:t>
            </a:r>
            <a:r>
              <a:rPr dirty="0" sz="2400" spc="-120">
                <a:solidFill>
                  <a:srgbClr val="072C61"/>
                </a:solidFill>
              </a:rPr>
              <a:t>Statistical</a:t>
            </a:r>
            <a:r>
              <a:rPr dirty="0" sz="2400" spc="55">
                <a:solidFill>
                  <a:srgbClr val="072C61"/>
                </a:solidFill>
              </a:rPr>
              <a:t> </a:t>
            </a:r>
            <a:r>
              <a:rPr dirty="0" sz="2400" spc="-105">
                <a:solidFill>
                  <a:srgbClr val="072C61"/>
                </a:solidFill>
              </a:rPr>
              <a:t>plan</a:t>
            </a:r>
            <a:endParaRPr sz="2400"/>
          </a:p>
          <a:p>
            <a:pPr marL="12700">
              <a:lnSpc>
                <a:spcPts val="3615"/>
              </a:lnSpc>
            </a:pPr>
            <a:r>
              <a:rPr dirty="0" spc="-95"/>
              <a:t>Large </a:t>
            </a:r>
            <a:r>
              <a:rPr dirty="0" spc="-100"/>
              <a:t>sample enrolled </a:t>
            </a:r>
            <a:r>
              <a:rPr dirty="0" spc="-35"/>
              <a:t>to </a:t>
            </a:r>
            <a:r>
              <a:rPr dirty="0" spc="-100"/>
              <a:t>enable </a:t>
            </a:r>
            <a:r>
              <a:rPr dirty="0" spc="-95"/>
              <a:t>reliable</a:t>
            </a:r>
            <a:r>
              <a:rPr dirty="0" spc="335"/>
              <a:t> </a:t>
            </a:r>
            <a:r>
              <a:rPr dirty="0" spc="-95"/>
              <a:t>inference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201400" y="297179"/>
            <a:ext cx="548640" cy="6248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61009" y="6176009"/>
            <a:ext cx="11257280" cy="0"/>
          </a:xfrm>
          <a:custGeom>
            <a:avLst/>
            <a:gdLst/>
            <a:ahLst/>
            <a:cxnLst/>
            <a:rect l="l" t="t" r="r" b="b"/>
            <a:pathLst>
              <a:path w="11257280" h="0">
                <a:moveTo>
                  <a:pt x="0" y="0"/>
                </a:moveTo>
                <a:lnTo>
                  <a:pt x="11257280" y="0"/>
                </a:lnTo>
              </a:path>
            </a:pathLst>
          </a:custGeom>
          <a:ln w="3175">
            <a:solidFill>
              <a:srgbClr val="0D57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72440" y="225361"/>
            <a:ext cx="9013825" cy="8312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715"/>
              </a:lnSpc>
              <a:spcBef>
                <a:spcPts val="100"/>
              </a:spcBef>
            </a:pPr>
            <a:r>
              <a:rPr dirty="0" sz="2400" spc="-114">
                <a:solidFill>
                  <a:srgbClr val="072C61"/>
                </a:solidFill>
              </a:rPr>
              <a:t>ORION </a:t>
            </a:r>
            <a:r>
              <a:rPr dirty="0" sz="2400" spc="-120">
                <a:solidFill>
                  <a:srgbClr val="072C61"/>
                </a:solidFill>
              </a:rPr>
              <a:t>Phase </a:t>
            </a:r>
            <a:r>
              <a:rPr dirty="0" sz="2400" spc="-130">
                <a:solidFill>
                  <a:srgbClr val="072C61"/>
                </a:solidFill>
              </a:rPr>
              <a:t>III </a:t>
            </a:r>
            <a:r>
              <a:rPr dirty="0" sz="2400" spc="-120">
                <a:solidFill>
                  <a:srgbClr val="072C61"/>
                </a:solidFill>
              </a:rPr>
              <a:t>pooled </a:t>
            </a:r>
            <a:r>
              <a:rPr dirty="0" sz="2400" spc="-130">
                <a:solidFill>
                  <a:srgbClr val="072C61"/>
                </a:solidFill>
              </a:rPr>
              <a:t>analysis: </a:t>
            </a:r>
            <a:r>
              <a:rPr dirty="0" sz="2400" spc="-125">
                <a:solidFill>
                  <a:srgbClr val="072C61"/>
                </a:solidFill>
              </a:rPr>
              <a:t>Patient</a:t>
            </a:r>
            <a:r>
              <a:rPr dirty="0" sz="2400" spc="55">
                <a:solidFill>
                  <a:srgbClr val="072C61"/>
                </a:solidFill>
              </a:rPr>
              <a:t> </a:t>
            </a:r>
            <a:r>
              <a:rPr dirty="0" sz="2400" spc="-114">
                <a:solidFill>
                  <a:srgbClr val="072C61"/>
                </a:solidFill>
              </a:rPr>
              <a:t>disposition</a:t>
            </a:r>
            <a:endParaRPr sz="2400"/>
          </a:p>
          <a:p>
            <a:pPr marL="12700">
              <a:lnSpc>
                <a:spcPts val="3615"/>
              </a:lnSpc>
            </a:pPr>
            <a:r>
              <a:rPr dirty="0" spc="-80"/>
              <a:t>High </a:t>
            </a:r>
            <a:r>
              <a:rPr dirty="0" spc="-100"/>
              <a:t>proportion </a:t>
            </a:r>
            <a:r>
              <a:rPr dirty="0" spc="-60"/>
              <a:t>of </a:t>
            </a:r>
            <a:r>
              <a:rPr dirty="0" spc="-100"/>
              <a:t>patients </a:t>
            </a:r>
            <a:r>
              <a:rPr dirty="0" spc="-95"/>
              <a:t>completed </a:t>
            </a:r>
            <a:r>
              <a:rPr dirty="0" spc="-70"/>
              <a:t>the</a:t>
            </a:r>
            <a:r>
              <a:rPr dirty="0" spc="290"/>
              <a:t> </a:t>
            </a:r>
            <a:r>
              <a:rPr dirty="0" spc="-100"/>
              <a:t>studies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73392" y="6202997"/>
            <a:ext cx="4525645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50" spc="-85">
                <a:solidFill>
                  <a:srgbClr val="585858"/>
                </a:solidFill>
                <a:latin typeface="Arial"/>
                <a:cs typeface="Arial"/>
              </a:rPr>
              <a:t>Safety </a:t>
            </a:r>
            <a:r>
              <a:rPr dirty="0" sz="1350" spc="-100">
                <a:solidFill>
                  <a:srgbClr val="585858"/>
                </a:solidFill>
                <a:latin typeface="Arial"/>
                <a:cs typeface="Arial"/>
              </a:rPr>
              <a:t>population comprises </a:t>
            </a:r>
            <a:r>
              <a:rPr dirty="0" sz="1350" spc="-80">
                <a:solidFill>
                  <a:srgbClr val="585858"/>
                </a:solidFill>
                <a:latin typeface="Arial"/>
                <a:cs typeface="Arial"/>
              </a:rPr>
              <a:t>any </a:t>
            </a:r>
            <a:r>
              <a:rPr dirty="0" sz="1350" spc="-105">
                <a:solidFill>
                  <a:srgbClr val="585858"/>
                </a:solidFill>
                <a:latin typeface="Arial"/>
                <a:cs typeface="Arial"/>
              </a:rPr>
              <a:t>subject </a:t>
            </a:r>
            <a:r>
              <a:rPr dirty="0" sz="1350" spc="-100">
                <a:solidFill>
                  <a:srgbClr val="585858"/>
                </a:solidFill>
                <a:latin typeface="Arial"/>
                <a:cs typeface="Arial"/>
              </a:rPr>
              <a:t>given </a:t>
            </a:r>
            <a:r>
              <a:rPr dirty="0" sz="1350" spc="-80">
                <a:solidFill>
                  <a:srgbClr val="585858"/>
                </a:solidFill>
                <a:latin typeface="Arial"/>
                <a:cs typeface="Arial"/>
              </a:rPr>
              <a:t>any </a:t>
            </a:r>
            <a:r>
              <a:rPr dirty="0" sz="1350" spc="-105">
                <a:solidFill>
                  <a:srgbClr val="585858"/>
                </a:solidFill>
                <a:latin typeface="Arial"/>
                <a:cs typeface="Arial"/>
              </a:rPr>
              <a:t>study</a:t>
            </a:r>
            <a:r>
              <a:rPr dirty="0" sz="1350" spc="-13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350" spc="-100">
                <a:solidFill>
                  <a:srgbClr val="585858"/>
                </a:solidFill>
                <a:latin typeface="Arial"/>
                <a:cs typeface="Arial"/>
              </a:rPr>
              <a:t>medication</a:t>
            </a:r>
            <a:endParaRPr sz="135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717280" y="3246120"/>
            <a:ext cx="436880" cy="152400"/>
          </a:xfrm>
          <a:custGeom>
            <a:avLst/>
            <a:gdLst/>
            <a:ahLst/>
            <a:cxnLst/>
            <a:rect l="l" t="t" r="r" b="b"/>
            <a:pathLst>
              <a:path w="436879" h="152400">
                <a:moveTo>
                  <a:pt x="208152" y="0"/>
                </a:moveTo>
                <a:lnTo>
                  <a:pt x="208152" y="152400"/>
                </a:lnTo>
                <a:lnTo>
                  <a:pt x="322452" y="114300"/>
                </a:lnTo>
                <a:lnTo>
                  <a:pt x="246252" y="114300"/>
                </a:lnTo>
                <a:lnTo>
                  <a:pt x="261100" y="111311"/>
                </a:lnTo>
                <a:lnTo>
                  <a:pt x="273208" y="103155"/>
                </a:lnTo>
                <a:lnTo>
                  <a:pt x="281364" y="91047"/>
                </a:lnTo>
                <a:lnTo>
                  <a:pt x="284352" y="76200"/>
                </a:lnTo>
                <a:lnTo>
                  <a:pt x="281364" y="61352"/>
                </a:lnTo>
                <a:lnTo>
                  <a:pt x="273208" y="49244"/>
                </a:lnTo>
                <a:lnTo>
                  <a:pt x="261100" y="41088"/>
                </a:lnTo>
                <a:lnTo>
                  <a:pt x="246252" y="38100"/>
                </a:lnTo>
                <a:lnTo>
                  <a:pt x="322452" y="38100"/>
                </a:lnTo>
                <a:lnTo>
                  <a:pt x="208152" y="0"/>
                </a:lnTo>
                <a:close/>
              </a:path>
              <a:path w="436879" h="152400">
                <a:moveTo>
                  <a:pt x="208152" y="38100"/>
                </a:moveTo>
                <a:lnTo>
                  <a:pt x="38100" y="38100"/>
                </a:lnTo>
                <a:lnTo>
                  <a:pt x="23252" y="41088"/>
                </a:lnTo>
                <a:lnTo>
                  <a:pt x="11144" y="49244"/>
                </a:lnTo>
                <a:lnTo>
                  <a:pt x="2988" y="61352"/>
                </a:lnTo>
                <a:lnTo>
                  <a:pt x="0" y="76200"/>
                </a:lnTo>
                <a:lnTo>
                  <a:pt x="2988" y="91047"/>
                </a:lnTo>
                <a:lnTo>
                  <a:pt x="11144" y="103155"/>
                </a:lnTo>
                <a:lnTo>
                  <a:pt x="23252" y="111311"/>
                </a:lnTo>
                <a:lnTo>
                  <a:pt x="38100" y="114300"/>
                </a:lnTo>
                <a:lnTo>
                  <a:pt x="208152" y="114300"/>
                </a:lnTo>
                <a:lnTo>
                  <a:pt x="208152" y="38100"/>
                </a:lnTo>
                <a:close/>
              </a:path>
              <a:path w="436879" h="152400">
                <a:moveTo>
                  <a:pt x="322452" y="38100"/>
                </a:moveTo>
                <a:lnTo>
                  <a:pt x="246252" y="38100"/>
                </a:lnTo>
                <a:lnTo>
                  <a:pt x="261100" y="41088"/>
                </a:lnTo>
                <a:lnTo>
                  <a:pt x="273208" y="49244"/>
                </a:lnTo>
                <a:lnTo>
                  <a:pt x="281364" y="61352"/>
                </a:lnTo>
                <a:lnTo>
                  <a:pt x="284352" y="76200"/>
                </a:lnTo>
                <a:lnTo>
                  <a:pt x="281364" y="91047"/>
                </a:lnTo>
                <a:lnTo>
                  <a:pt x="273208" y="103155"/>
                </a:lnTo>
                <a:lnTo>
                  <a:pt x="261100" y="111311"/>
                </a:lnTo>
                <a:lnTo>
                  <a:pt x="246252" y="114300"/>
                </a:lnTo>
                <a:lnTo>
                  <a:pt x="322452" y="114300"/>
                </a:lnTo>
                <a:lnTo>
                  <a:pt x="436752" y="76200"/>
                </a:lnTo>
                <a:lnTo>
                  <a:pt x="322452" y="3810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8717280" y="4417567"/>
            <a:ext cx="436880" cy="152400"/>
          </a:xfrm>
          <a:custGeom>
            <a:avLst/>
            <a:gdLst/>
            <a:ahLst/>
            <a:cxnLst/>
            <a:rect l="l" t="t" r="r" b="b"/>
            <a:pathLst>
              <a:path w="436879" h="152400">
                <a:moveTo>
                  <a:pt x="327779" y="37210"/>
                </a:moveTo>
                <a:lnTo>
                  <a:pt x="245491" y="37210"/>
                </a:lnTo>
                <a:lnTo>
                  <a:pt x="260351" y="39844"/>
                </a:lnTo>
                <a:lnTo>
                  <a:pt x="272653" y="47704"/>
                </a:lnTo>
                <a:lnTo>
                  <a:pt x="281120" y="59588"/>
                </a:lnTo>
                <a:lnTo>
                  <a:pt x="284479" y="74294"/>
                </a:lnTo>
                <a:lnTo>
                  <a:pt x="281844" y="89229"/>
                </a:lnTo>
                <a:lnTo>
                  <a:pt x="273970" y="101568"/>
                </a:lnTo>
                <a:lnTo>
                  <a:pt x="262048" y="110049"/>
                </a:lnTo>
                <a:lnTo>
                  <a:pt x="247269" y="113410"/>
                </a:lnTo>
                <a:lnTo>
                  <a:pt x="209233" y="114338"/>
                </a:lnTo>
                <a:lnTo>
                  <a:pt x="210185" y="152399"/>
                </a:lnTo>
                <a:lnTo>
                  <a:pt x="436752" y="70611"/>
                </a:lnTo>
                <a:lnTo>
                  <a:pt x="327779" y="37210"/>
                </a:lnTo>
                <a:close/>
              </a:path>
              <a:path w="436879" h="152400">
                <a:moveTo>
                  <a:pt x="207328" y="38141"/>
                </a:moveTo>
                <a:lnTo>
                  <a:pt x="37211" y="42290"/>
                </a:lnTo>
                <a:lnTo>
                  <a:pt x="2635" y="66419"/>
                </a:lnTo>
                <a:lnTo>
                  <a:pt x="0" y="81279"/>
                </a:lnTo>
                <a:lnTo>
                  <a:pt x="3359" y="96059"/>
                </a:lnTo>
                <a:lnTo>
                  <a:pt x="11826" y="107981"/>
                </a:lnTo>
                <a:lnTo>
                  <a:pt x="24128" y="115855"/>
                </a:lnTo>
                <a:lnTo>
                  <a:pt x="38989" y="118490"/>
                </a:lnTo>
                <a:lnTo>
                  <a:pt x="209233" y="114338"/>
                </a:lnTo>
                <a:lnTo>
                  <a:pt x="207328" y="38141"/>
                </a:lnTo>
                <a:close/>
              </a:path>
              <a:path w="436879" h="152400">
                <a:moveTo>
                  <a:pt x="245491" y="37210"/>
                </a:moveTo>
                <a:lnTo>
                  <a:pt x="207328" y="38141"/>
                </a:lnTo>
                <a:lnTo>
                  <a:pt x="209233" y="114338"/>
                </a:lnTo>
                <a:lnTo>
                  <a:pt x="247269" y="113410"/>
                </a:lnTo>
                <a:lnTo>
                  <a:pt x="262048" y="110049"/>
                </a:lnTo>
                <a:lnTo>
                  <a:pt x="273970" y="101568"/>
                </a:lnTo>
                <a:lnTo>
                  <a:pt x="281844" y="89229"/>
                </a:lnTo>
                <a:lnTo>
                  <a:pt x="284479" y="74294"/>
                </a:lnTo>
                <a:lnTo>
                  <a:pt x="281120" y="59588"/>
                </a:lnTo>
                <a:lnTo>
                  <a:pt x="272653" y="47704"/>
                </a:lnTo>
                <a:lnTo>
                  <a:pt x="260351" y="39844"/>
                </a:lnTo>
                <a:lnTo>
                  <a:pt x="245491" y="37210"/>
                </a:lnTo>
                <a:close/>
              </a:path>
              <a:path w="436879" h="152400">
                <a:moveTo>
                  <a:pt x="206375" y="0"/>
                </a:moveTo>
                <a:lnTo>
                  <a:pt x="207328" y="38141"/>
                </a:lnTo>
                <a:lnTo>
                  <a:pt x="245491" y="37210"/>
                </a:lnTo>
                <a:lnTo>
                  <a:pt x="327779" y="37210"/>
                </a:lnTo>
                <a:lnTo>
                  <a:pt x="206375" y="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720339" y="3832859"/>
            <a:ext cx="370205" cy="152400"/>
          </a:xfrm>
          <a:custGeom>
            <a:avLst/>
            <a:gdLst/>
            <a:ahLst/>
            <a:cxnLst/>
            <a:rect l="l" t="t" r="r" b="b"/>
            <a:pathLst>
              <a:path w="370205" h="152400">
                <a:moveTo>
                  <a:pt x="141097" y="0"/>
                </a:moveTo>
                <a:lnTo>
                  <a:pt x="141097" y="152400"/>
                </a:lnTo>
                <a:lnTo>
                  <a:pt x="255397" y="114300"/>
                </a:lnTo>
                <a:lnTo>
                  <a:pt x="179197" y="114300"/>
                </a:lnTo>
                <a:lnTo>
                  <a:pt x="194044" y="111311"/>
                </a:lnTo>
                <a:lnTo>
                  <a:pt x="206152" y="103155"/>
                </a:lnTo>
                <a:lnTo>
                  <a:pt x="214308" y="91047"/>
                </a:lnTo>
                <a:lnTo>
                  <a:pt x="217297" y="76200"/>
                </a:lnTo>
                <a:lnTo>
                  <a:pt x="214308" y="61352"/>
                </a:lnTo>
                <a:lnTo>
                  <a:pt x="206152" y="49244"/>
                </a:lnTo>
                <a:lnTo>
                  <a:pt x="194044" y="41088"/>
                </a:lnTo>
                <a:lnTo>
                  <a:pt x="179197" y="38100"/>
                </a:lnTo>
                <a:lnTo>
                  <a:pt x="255397" y="38100"/>
                </a:lnTo>
                <a:lnTo>
                  <a:pt x="141097" y="0"/>
                </a:lnTo>
                <a:close/>
              </a:path>
              <a:path w="370205" h="152400">
                <a:moveTo>
                  <a:pt x="141097" y="38100"/>
                </a:moveTo>
                <a:lnTo>
                  <a:pt x="38100" y="38100"/>
                </a:lnTo>
                <a:lnTo>
                  <a:pt x="23252" y="41088"/>
                </a:lnTo>
                <a:lnTo>
                  <a:pt x="11144" y="49244"/>
                </a:lnTo>
                <a:lnTo>
                  <a:pt x="2988" y="61352"/>
                </a:lnTo>
                <a:lnTo>
                  <a:pt x="0" y="76200"/>
                </a:lnTo>
                <a:lnTo>
                  <a:pt x="2988" y="91047"/>
                </a:lnTo>
                <a:lnTo>
                  <a:pt x="11144" y="103155"/>
                </a:lnTo>
                <a:lnTo>
                  <a:pt x="23252" y="111311"/>
                </a:lnTo>
                <a:lnTo>
                  <a:pt x="38100" y="114300"/>
                </a:lnTo>
                <a:lnTo>
                  <a:pt x="141097" y="114300"/>
                </a:lnTo>
                <a:lnTo>
                  <a:pt x="141097" y="38100"/>
                </a:lnTo>
                <a:close/>
              </a:path>
              <a:path w="370205" h="152400">
                <a:moveTo>
                  <a:pt x="255397" y="38100"/>
                </a:moveTo>
                <a:lnTo>
                  <a:pt x="179197" y="38100"/>
                </a:lnTo>
                <a:lnTo>
                  <a:pt x="194044" y="41088"/>
                </a:lnTo>
                <a:lnTo>
                  <a:pt x="206152" y="49244"/>
                </a:lnTo>
                <a:lnTo>
                  <a:pt x="214308" y="61352"/>
                </a:lnTo>
                <a:lnTo>
                  <a:pt x="217297" y="76200"/>
                </a:lnTo>
                <a:lnTo>
                  <a:pt x="214308" y="91047"/>
                </a:lnTo>
                <a:lnTo>
                  <a:pt x="206152" y="103155"/>
                </a:lnTo>
                <a:lnTo>
                  <a:pt x="194044" y="111311"/>
                </a:lnTo>
                <a:lnTo>
                  <a:pt x="179197" y="114300"/>
                </a:lnTo>
                <a:lnTo>
                  <a:pt x="255397" y="114300"/>
                </a:lnTo>
                <a:lnTo>
                  <a:pt x="369697" y="76200"/>
                </a:lnTo>
                <a:lnTo>
                  <a:pt x="255397" y="3810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985259" y="3246120"/>
            <a:ext cx="1510665" cy="591820"/>
          </a:xfrm>
          <a:custGeom>
            <a:avLst/>
            <a:gdLst/>
            <a:ahLst/>
            <a:cxnLst/>
            <a:rect l="l" t="t" r="r" b="b"/>
            <a:pathLst>
              <a:path w="1510664" h="591820">
                <a:moveTo>
                  <a:pt x="1358138" y="38100"/>
                </a:moveTo>
                <a:lnTo>
                  <a:pt x="38100" y="38100"/>
                </a:lnTo>
                <a:lnTo>
                  <a:pt x="23252" y="41088"/>
                </a:lnTo>
                <a:lnTo>
                  <a:pt x="11144" y="49244"/>
                </a:lnTo>
                <a:lnTo>
                  <a:pt x="2988" y="61352"/>
                </a:lnTo>
                <a:lnTo>
                  <a:pt x="0" y="76200"/>
                </a:lnTo>
                <a:lnTo>
                  <a:pt x="0" y="553211"/>
                </a:lnTo>
                <a:lnTo>
                  <a:pt x="2988" y="568059"/>
                </a:lnTo>
                <a:lnTo>
                  <a:pt x="11144" y="580167"/>
                </a:lnTo>
                <a:lnTo>
                  <a:pt x="23252" y="588323"/>
                </a:lnTo>
                <a:lnTo>
                  <a:pt x="38100" y="591311"/>
                </a:lnTo>
                <a:lnTo>
                  <a:pt x="52947" y="588323"/>
                </a:lnTo>
                <a:lnTo>
                  <a:pt x="76200" y="553211"/>
                </a:lnTo>
                <a:lnTo>
                  <a:pt x="76200" y="114300"/>
                </a:lnTo>
                <a:lnTo>
                  <a:pt x="38100" y="114300"/>
                </a:lnTo>
                <a:lnTo>
                  <a:pt x="76200" y="76200"/>
                </a:lnTo>
                <a:lnTo>
                  <a:pt x="1358138" y="76200"/>
                </a:lnTo>
                <a:lnTo>
                  <a:pt x="1358138" y="38100"/>
                </a:lnTo>
                <a:close/>
              </a:path>
              <a:path w="1510664" h="591820">
                <a:moveTo>
                  <a:pt x="1358138" y="0"/>
                </a:moveTo>
                <a:lnTo>
                  <a:pt x="1358138" y="152400"/>
                </a:lnTo>
                <a:lnTo>
                  <a:pt x="1434338" y="114300"/>
                </a:lnTo>
                <a:lnTo>
                  <a:pt x="1396238" y="114300"/>
                </a:lnTo>
                <a:lnTo>
                  <a:pt x="1411085" y="111311"/>
                </a:lnTo>
                <a:lnTo>
                  <a:pt x="1423193" y="103155"/>
                </a:lnTo>
                <a:lnTo>
                  <a:pt x="1431349" y="91047"/>
                </a:lnTo>
                <a:lnTo>
                  <a:pt x="1434338" y="76200"/>
                </a:lnTo>
                <a:lnTo>
                  <a:pt x="1431349" y="61352"/>
                </a:lnTo>
                <a:lnTo>
                  <a:pt x="1423193" y="49244"/>
                </a:lnTo>
                <a:lnTo>
                  <a:pt x="1411085" y="41088"/>
                </a:lnTo>
                <a:lnTo>
                  <a:pt x="1396238" y="38100"/>
                </a:lnTo>
                <a:lnTo>
                  <a:pt x="1434338" y="38100"/>
                </a:lnTo>
                <a:lnTo>
                  <a:pt x="1358138" y="0"/>
                </a:lnTo>
                <a:close/>
              </a:path>
              <a:path w="1510664" h="591820">
                <a:moveTo>
                  <a:pt x="76200" y="76200"/>
                </a:moveTo>
                <a:lnTo>
                  <a:pt x="38100" y="114300"/>
                </a:lnTo>
                <a:lnTo>
                  <a:pt x="76200" y="114300"/>
                </a:lnTo>
                <a:lnTo>
                  <a:pt x="76200" y="76200"/>
                </a:lnTo>
                <a:close/>
              </a:path>
              <a:path w="1510664" h="591820">
                <a:moveTo>
                  <a:pt x="1358138" y="76200"/>
                </a:moveTo>
                <a:lnTo>
                  <a:pt x="76200" y="76200"/>
                </a:lnTo>
                <a:lnTo>
                  <a:pt x="76200" y="114300"/>
                </a:lnTo>
                <a:lnTo>
                  <a:pt x="1358138" y="114300"/>
                </a:lnTo>
                <a:lnTo>
                  <a:pt x="1358138" y="76200"/>
                </a:lnTo>
                <a:close/>
              </a:path>
              <a:path w="1510664" h="591820">
                <a:moveTo>
                  <a:pt x="1434338" y="38100"/>
                </a:moveTo>
                <a:lnTo>
                  <a:pt x="1396238" y="38100"/>
                </a:lnTo>
                <a:lnTo>
                  <a:pt x="1411085" y="41088"/>
                </a:lnTo>
                <a:lnTo>
                  <a:pt x="1423193" y="49244"/>
                </a:lnTo>
                <a:lnTo>
                  <a:pt x="1431349" y="61352"/>
                </a:lnTo>
                <a:lnTo>
                  <a:pt x="1434338" y="76200"/>
                </a:lnTo>
                <a:lnTo>
                  <a:pt x="1431349" y="91047"/>
                </a:lnTo>
                <a:lnTo>
                  <a:pt x="1423193" y="103155"/>
                </a:lnTo>
                <a:lnTo>
                  <a:pt x="1411085" y="111311"/>
                </a:lnTo>
                <a:lnTo>
                  <a:pt x="1396238" y="114300"/>
                </a:lnTo>
                <a:lnTo>
                  <a:pt x="1434338" y="114300"/>
                </a:lnTo>
                <a:lnTo>
                  <a:pt x="1510538" y="76200"/>
                </a:lnTo>
                <a:lnTo>
                  <a:pt x="1434338" y="3810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985259" y="4137659"/>
            <a:ext cx="1510665" cy="434975"/>
          </a:xfrm>
          <a:custGeom>
            <a:avLst/>
            <a:gdLst/>
            <a:ahLst/>
            <a:cxnLst/>
            <a:rect l="l" t="t" r="r" b="b"/>
            <a:pathLst>
              <a:path w="1510664" h="434975">
                <a:moveTo>
                  <a:pt x="1281938" y="282447"/>
                </a:moveTo>
                <a:lnTo>
                  <a:pt x="1281938" y="434847"/>
                </a:lnTo>
                <a:lnTo>
                  <a:pt x="1396238" y="396747"/>
                </a:lnTo>
                <a:lnTo>
                  <a:pt x="1320038" y="396747"/>
                </a:lnTo>
                <a:lnTo>
                  <a:pt x="1334885" y="393759"/>
                </a:lnTo>
                <a:lnTo>
                  <a:pt x="1346993" y="385603"/>
                </a:lnTo>
                <a:lnTo>
                  <a:pt x="1355149" y="373495"/>
                </a:lnTo>
                <a:lnTo>
                  <a:pt x="1358138" y="358647"/>
                </a:lnTo>
                <a:lnTo>
                  <a:pt x="1355149" y="343800"/>
                </a:lnTo>
                <a:lnTo>
                  <a:pt x="1346993" y="331692"/>
                </a:lnTo>
                <a:lnTo>
                  <a:pt x="1334885" y="323536"/>
                </a:lnTo>
                <a:lnTo>
                  <a:pt x="1320038" y="320547"/>
                </a:lnTo>
                <a:lnTo>
                  <a:pt x="1396238" y="320547"/>
                </a:lnTo>
                <a:lnTo>
                  <a:pt x="1281938" y="282447"/>
                </a:lnTo>
                <a:close/>
              </a:path>
              <a:path w="1510664" h="434975">
                <a:moveTo>
                  <a:pt x="38100" y="0"/>
                </a:moveTo>
                <a:lnTo>
                  <a:pt x="23252" y="2988"/>
                </a:lnTo>
                <a:lnTo>
                  <a:pt x="11144" y="11144"/>
                </a:lnTo>
                <a:lnTo>
                  <a:pt x="2988" y="23252"/>
                </a:lnTo>
                <a:lnTo>
                  <a:pt x="0" y="38100"/>
                </a:lnTo>
                <a:lnTo>
                  <a:pt x="0" y="358647"/>
                </a:lnTo>
                <a:lnTo>
                  <a:pt x="2988" y="373495"/>
                </a:lnTo>
                <a:lnTo>
                  <a:pt x="11144" y="385603"/>
                </a:lnTo>
                <a:lnTo>
                  <a:pt x="23252" y="393759"/>
                </a:lnTo>
                <a:lnTo>
                  <a:pt x="38100" y="396747"/>
                </a:lnTo>
                <a:lnTo>
                  <a:pt x="1281938" y="396747"/>
                </a:lnTo>
                <a:lnTo>
                  <a:pt x="1281938" y="358647"/>
                </a:lnTo>
                <a:lnTo>
                  <a:pt x="76200" y="358647"/>
                </a:lnTo>
                <a:lnTo>
                  <a:pt x="38100" y="320547"/>
                </a:lnTo>
                <a:lnTo>
                  <a:pt x="76200" y="320547"/>
                </a:lnTo>
                <a:lnTo>
                  <a:pt x="76200" y="38100"/>
                </a:lnTo>
                <a:lnTo>
                  <a:pt x="73211" y="23252"/>
                </a:lnTo>
                <a:lnTo>
                  <a:pt x="65055" y="11144"/>
                </a:lnTo>
                <a:lnTo>
                  <a:pt x="52947" y="2988"/>
                </a:lnTo>
                <a:lnTo>
                  <a:pt x="38100" y="0"/>
                </a:lnTo>
                <a:close/>
              </a:path>
              <a:path w="1510664" h="434975">
                <a:moveTo>
                  <a:pt x="1396238" y="320547"/>
                </a:moveTo>
                <a:lnTo>
                  <a:pt x="1320038" y="320547"/>
                </a:lnTo>
                <a:lnTo>
                  <a:pt x="1334885" y="323536"/>
                </a:lnTo>
                <a:lnTo>
                  <a:pt x="1346993" y="331692"/>
                </a:lnTo>
                <a:lnTo>
                  <a:pt x="1355149" y="343800"/>
                </a:lnTo>
                <a:lnTo>
                  <a:pt x="1358138" y="358647"/>
                </a:lnTo>
                <a:lnTo>
                  <a:pt x="1355149" y="373495"/>
                </a:lnTo>
                <a:lnTo>
                  <a:pt x="1346993" y="385603"/>
                </a:lnTo>
                <a:lnTo>
                  <a:pt x="1334885" y="393759"/>
                </a:lnTo>
                <a:lnTo>
                  <a:pt x="1320038" y="396747"/>
                </a:lnTo>
                <a:lnTo>
                  <a:pt x="1396238" y="396747"/>
                </a:lnTo>
                <a:lnTo>
                  <a:pt x="1510538" y="358647"/>
                </a:lnTo>
                <a:lnTo>
                  <a:pt x="1396238" y="320547"/>
                </a:lnTo>
                <a:close/>
              </a:path>
              <a:path w="1510664" h="434975">
                <a:moveTo>
                  <a:pt x="76200" y="320547"/>
                </a:moveTo>
                <a:lnTo>
                  <a:pt x="38100" y="320547"/>
                </a:lnTo>
                <a:lnTo>
                  <a:pt x="76200" y="358647"/>
                </a:lnTo>
                <a:lnTo>
                  <a:pt x="76200" y="320547"/>
                </a:lnTo>
                <a:close/>
              </a:path>
              <a:path w="1510664" h="434975">
                <a:moveTo>
                  <a:pt x="1281938" y="320547"/>
                </a:moveTo>
                <a:lnTo>
                  <a:pt x="76200" y="320547"/>
                </a:lnTo>
                <a:lnTo>
                  <a:pt x="76200" y="358647"/>
                </a:lnTo>
                <a:lnTo>
                  <a:pt x="1281938" y="358647"/>
                </a:lnTo>
                <a:lnTo>
                  <a:pt x="1281938" y="320547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8359393" y="4421251"/>
            <a:ext cx="273050" cy="151765"/>
          </a:xfrm>
          <a:custGeom>
            <a:avLst/>
            <a:gdLst/>
            <a:ahLst/>
            <a:cxnLst/>
            <a:rect l="l" t="t" r="r" b="b"/>
            <a:pathLst>
              <a:path w="273050" h="151764">
                <a:moveTo>
                  <a:pt x="204158" y="33781"/>
                </a:moveTo>
                <a:lnTo>
                  <a:pt x="155194" y="33781"/>
                </a:lnTo>
                <a:lnTo>
                  <a:pt x="170279" y="35149"/>
                </a:lnTo>
                <a:lnTo>
                  <a:pt x="183197" y="41957"/>
                </a:lnTo>
                <a:lnTo>
                  <a:pt x="192591" y="53123"/>
                </a:lnTo>
                <a:lnTo>
                  <a:pt x="197103" y="67563"/>
                </a:lnTo>
                <a:lnTo>
                  <a:pt x="195738" y="82577"/>
                </a:lnTo>
                <a:lnTo>
                  <a:pt x="188944" y="95472"/>
                </a:lnTo>
                <a:lnTo>
                  <a:pt x="177815" y="104890"/>
                </a:lnTo>
                <a:lnTo>
                  <a:pt x="163449" y="109474"/>
                </a:lnTo>
                <a:lnTo>
                  <a:pt x="125535" y="113594"/>
                </a:lnTo>
                <a:lnTo>
                  <a:pt x="129666" y="151511"/>
                </a:lnTo>
                <a:lnTo>
                  <a:pt x="272923" y="59309"/>
                </a:lnTo>
                <a:lnTo>
                  <a:pt x="204158" y="33781"/>
                </a:lnTo>
                <a:close/>
              </a:path>
              <a:path w="273050" h="151764">
                <a:moveTo>
                  <a:pt x="117283" y="37866"/>
                </a:moveTo>
                <a:lnTo>
                  <a:pt x="33781" y="46862"/>
                </a:lnTo>
                <a:lnTo>
                  <a:pt x="1367" y="73812"/>
                </a:lnTo>
                <a:lnTo>
                  <a:pt x="0" y="88900"/>
                </a:lnTo>
                <a:lnTo>
                  <a:pt x="4583" y="103340"/>
                </a:lnTo>
                <a:lnTo>
                  <a:pt x="14001" y="114506"/>
                </a:lnTo>
                <a:lnTo>
                  <a:pt x="26896" y="121314"/>
                </a:lnTo>
                <a:lnTo>
                  <a:pt x="41909" y="122681"/>
                </a:lnTo>
                <a:lnTo>
                  <a:pt x="125535" y="113594"/>
                </a:lnTo>
                <a:lnTo>
                  <a:pt x="117283" y="37866"/>
                </a:lnTo>
                <a:close/>
              </a:path>
              <a:path w="273050" h="151764">
                <a:moveTo>
                  <a:pt x="155194" y="33781"/>
                </a:moveTo>
                <a:lnTo>
                  <a:pt x="117283" y="37866"/>
                </a:lnTo>
                <a:lnTo>
                  <a:pt x="125535" y="113594"/>
                </a:lnTo>
                <a:lnTo>
                  <a:pt x="163449" y="109474"/>
                </a:lnTo>
                <a:lnTo>
                  <a:pt x="177815" y="104890"/>
                </a:lnTo>
                <a:lnTo>
                  <a:pt x="188944" y="95472"/>
                </a:lnTo>
                <a:lnTo>
                  <a:pt x="195738" y="82577"/>
                </a:lnTo>
                <a:lnTo>
                  <a:pt x="197103" y="67563"/>
                </a:lnTo>
                <a:lnTo>
                  <a:pt x="192591" y="53123"/>
                </a:lnTo>
                <a:lnTo>
                  <a:pt x="183197" y="41957"/>
                </a:lnTo>
                <a:lnTo>
                  <a:pt x="170279" y="35149"/>
                </a:lnTo>
                <a:lnTo>
                  <a:pt x="155194" y="33781"/>
                </a:lnTo>
                <a:close/>
              </a:path>
              <a:path w="273050" h="151764">
                <a:moveTo>
                  <a:pt x="113156" y="0"/>
                </a:moveTo>
                <a:lnTo>
                  <a:pt x="117283" y="37866"/>
                </a:lnTo>
                <a:lnTo>
                  <a:pt x="155194" y="33781"/>
                </a:lnTo>
                <a:lnTo>
                  <a:pt x="204158" y="33781"/>
                </a:lnTo>
                <a:lnTo>
                  <a:pt x="113156" y="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550227" y="1557591"/>
            <a:ext cx="3907154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20" b="1">
                <a:solidFill>
                  <a:srgbClr val="585858"/>
                </a:solidFill>
                <a:latin typeface="Arial"/>
                <a:cs typeface="Arial"/>
              </a:rPr>
              <a:t>Abbreviated </a:t>
            </a:r>
            <a:r>
              <a:rPr dirty="0" sz="2400" spc="-130" b="1">
                <a:solidFill>
                  <a:srgbClr val="585858"/>
                </a:solidFill>
                <a:latin typeface="Arial"/>
                <a:cs typeface="Arial"/>
              </a:rPr>
              <a:t>consort</a:t>
            </a:r>
            <a:r>
              <a:rPr dirty="0" sz="2400" spc="225" b="1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2400" spc="-114" b="1">
                <a:solidFill>
                  <a:srgbClr val="585858"/>
                </a:solidFill>
                <a:latin typeface="Arial"/>
                <a:cs typeface="Arial"/>
              </a:rPr>
              <a:t>diagram</a:t>
            </a:r>
            <a:endParaRPr sz="2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50227" y="4404360"/>
            <a:ext cx="1477010" cy="808355"/>
          </a:xfrm>
          <a:prstGeom prst="rect">
            <a:avLst/>
          </a:prstGeom>
        </p:spPr>
        <p:txBody>
          <a:bodyPr wrap="square" lIns="0" tIns="31115" rIns="0" bIns="0" rtlCol="0" vert="horz">
            <a:spAutoFit/>
          </a:bodyPr>
          <a:lstStyle/>
          <a:p>
            <a:pPr marL="248285" marR="5080" indent="-236220">
              <a:lnSpc>
                <a:spcPct val="92700"/>
              </a:lnSpc>
              <a:spcBef>
                <a:spcPts val="245"/>
              </a:spcBef>
            </a:pPr>
            <a:r>
              <a:rPr dirty="0" sz="1350" spc="-75" b="1">
                <a:solidFill>
                  <a:srgbClr val="7E7E7E"/>
                </a:solidFill>
                <a:latin typeface="Arial"/>
                <a:cs typeface="Arial"/>
              </a:rPr>
              <a:t>Screen failures  </a:t>
            </a:r>
            <a:r>
              <a:rPr dirty="0" sz="1350" spc="-65">
                <a:solidFill>
                  <a:srgbClr val="7E7E7E"/>
                </a:solidFill>
                <a:latin typeface="Arial"/>
                <a:cs typeface="Arial"/>
              </a:rPr>
              <a:t>Entry </a:t>
            </a:r>
            <a:r>
              <a:rPr dirty="0" sz="1350" spc="-80">
                <a:solidFill>
                  <a:srgbClr val="7E7E7E"/>
                </a:solidFill>
                <a:latin typeface="Arial"/>
                <a:cs typeface="Arial"/>
              </a:rPr>
              <a:t>criteria </a:t>
            </a:r>
            <a:r>
              <a:rPr dirty="0" sz="1350" spc="-75">
                <a:solidFill>
                  <a:srgbClr val="7E7E7E"/>
                </a:solidFill>
                <a:latin typeface="Arial"/>
                <a:cs typeface="Arial"/>
              </a:rPr>
              <a:t>miss  </a:t>
            </a:r>
            <a:r>
              <a:rPr dirty="0" sz="1350" spc="-65">
                <a:solidFill>
                  <a:srgbClr val="7E7E7E"/>
                </a:solidFill>
                <a:latin typeface="Arial"/>
                <a:cs typeface="Arial"/>
              </a:rPr>
              <a:t>Withdrew</a:t>
            </a:r>
            <a:r>
              <a:rPr dirty="0" sz="1350" spc="-27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350" spc="-70">
                <a:solidFill>
                  <a:srgbClr val="7E7E7E"/>
                </a:solidFill>
                <a:latin typeface="Arial"/>
                <a:cs typeface="Arial"/>
              </a:rPr>
              <a:t>consent  Other</a:t>
            </a:r>
            <a:endParaRPr sz="13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319020" y="4404360"/>
            <a:ext cx="362585" cy="80835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algn="r" marR="6350">
              <a:lnSpc>
                <a:spcPts val="1560"/>
              </a:lnSpc>
              <a:spcBef>
                <a:spcPts val="130"/>
              </a:spcBef>
            </a:pPr>
            <a:r>
              <a:rPr dirty="0" sz="1350" spc="-95" b="1">
                <a:solidFill>
                  <a:srgbClr val="7E7E7E"/>
                </a:solidFill>
                <a:latin typeface="Arial"/>
                <a:cs typeface="Arial"/>
              </a:rPr>
              <a:t>1667</a:t>
            </a:r>
            <a:endParaRPr sz="1350">
              <a:latin typeface="Arial"/>
              <a:cs typeface="Arial"/>
            </a:endParaRPr>
          </a:p>
          <a:p>
            <a:pPr algn="r" marR="6350">
              <a:lnSpc>
                <a:spcPts val="1500"/>
              </a:lnSpc>
            </a:pPr>
            <a:r>
              <a:rPr dirty="0" sz="1350" spc="-95">
                <a:solidFill>
                  <a:srgbClr val="7E7E7E"/>
                </a:solidFill>
                <a:latin typeface="Arial"/>
                <a:cs typeface="Arial"/>
              </a:rPr>
              <a:t>1485</a:t>
            </a:r>
            <a:endParaRPr sz="1350">
              <a:latin typeface="Arial"/>
              <a:cs typeface="Arial"/>
            </a:endParaRPr>
          </a:p>
          <a:p>
            <a:pPr algn="r" marR="5715">
              <a:lnSpc>
                <a:spcPts val="1500"/>
              </a:lnSpc>
            </a:pPr>
            <a:r>
              <a:rPr dirty="0" sz="1350" spc="-90">
                <a:solidFill>
                  <a:srgbClr val="7E7E7E"/>
                </a:solidFill>
                <a:latin typeface="Arial"/>
                <a:cs typeface="Arial"/>
              </a:rPr>
              <a:t>148</a:t>
            </a:r>
            <a:endParaRPr sz="1350">
              <a:latin typeface="Arial"/>
              <a:cs typeface="Arial"/>
            </a:endParaRPr>
          </a:p>
          <a:p>
            <a:pPr algn="r" marR="5715">
              <a:lnSpc>
                <a:spcPts val="1560"/>
              </a:lnSpc>
            </a:pPr>
            <a:r>
              <a:rPr dirty="0" sz="1350" spc="-95">
                <a:solidFill>
                  <a:srgbClr val="7E7E7E"/>
                </a:solidFill>
                <a:latin typeface="Arial"/>
                <a:cs typeface="Arial"/>
              </a:rPr>
              <a:t>34</a:t>
            </a:r>
            <a:endParaRPr sz="13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238868" y="1638363"/>
            <a:ext cx="1480185" cy="119761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ts val="1560"/>
              </a:lnSpc>
              <a:spcBef>
                <a:spcPts val="130"/>
              </a:spcBef>
            </a:pPr>
            <a:r>
              <a:rPr dirty="0" sz="1350" spc="-55">
                <a:solidFill>
                  <a:srgbClr val="7E7E7E"/>
                </a:solidFill>
                <a:latin typeface="Arial"/>
                <a:cs typeface="Arial"/>
              </a:rPr>
              <a:t>Died</a:t>
            </a:r>
            <a:endParaRPr sz="1350">
              <a:latin typeface="Arial"/>
              <a:cs typeface="Arial"/>
            </a:endParaRPr>
          </a:p>
          <a:p>
            <a:pPr marL="12700" marR="5080">
              <a:lnSpc>
                <a:spcPct val="93600"/>
              </a:lnSpc>
              <a:spcBef>
                <a:spcPts val="45"/>
              </a:spcBef>
            </a:pPr>
            <a:r>
              <a:rPr dirty="0" sz="1350" spc="-65">
                <a:solidFill>
                  <a:srgbClr val="7E7E7E"/>
                </a:solidFill>
                <a:latin typeface="Arial"/>
                <a:cs typeface="Arial"/>
              </a:rPr>
              <a:t>Withdrew </a:t>
            </a:r>
            <a:r>
              <a:rPr dirty="0" sz="1350" spc="-70">
                <a:solidFill>
                  <a:srgbClr val="7E7E7E"/>
                </a:solidFill>
                <a:latin typeface="Arial"/>
                <a:cs typeface="Arial"/>
              </a:rPr>
              <a:t>consent  </a:t>
            </a:r>
            <a:r>
              <a:rPr dirty="0" sz="1350" spc="-65">
                <a:solidFill>
                  <a:srgbClr val="7E7E7E"/>
                </a:solidFill>
                <a:latin typeface="Arial"/>
                <a:cs typeface="Arial"/>
              </a:rPr>
              <a:t>Lost </a:t>
            </a:r>
            <a:r>
              <a:rPr dirty="0" sz="1350" spc="-60">
                <a:solidFill>
                  <a:srgbClr val="7E7E7E"/>
                </a:solidFill>
                <a:latin typeface="Arial"/>
                <a:cs typeface="Arial"/>
              </a:rPr>
              <a:t>to </a:t>
            </a:r>
            <a:r>
              <a:rPr dirty="0" sz="1350" spc="-55">
                <a:solidFill>
                  <a:srgbClr val="7E7E7E"/>
                </a:solidFill>
                <a:latin typeface="Arial"/>
                <a:cs typeface="Arial"/>
              </a:rPr>
              <a:t>fo</a:t>
            </a:r>
            <a:r>
              <a:rPr dirty="0" sz="1350" spc="-55">
                <a:solidFill>
                  <a:srgbClr val="7E7E7E"/>
                </a:solidFill>
                <a:latin typeface="Arial"/>
                <a:cs typeface="Arial"/>
              </a:rPr>
              <a:t>l</a:t>
            </a:r>
            <a:r>
              <a:rPr dirty="0" sz="1350" spc="-55">
                <a:solidFill>
                  <a:srgbClr val="7E7E7E"/>
                </a:solidFill>
                <a:latin typeface="Arial"/>
                <a:cs typeface="Arial"/>
              </a:rPr>
              <a:t>ow-up  </a:t>
            </a:r>
            <a:r>
              <a:rPr dirty="0" sz="1350" spc="-70">
                <a:solidFill>
                  <a:srgbClr val="7E7E7E"/>
                </a:solidFill>
                <a:latin typeface="Arial"/>
                <a:cs typeface="Arial"/>
              </a:rPr>
              <a:t>Adverse </a:t>
            </a:r>
            <a:r>
              <a:rPr dirty="0" sz="1350" spc="-60">
                <a:solidFill>
                  <a:srgbClr val="7E7E7E"/>
                </a:solidFill>
                <a:latin typeface="Arial"/>
                <a:cs typeface="Arial"/>
              </a:rPr>
              <a:t>event  </a:t>
            </a:r>
            <a:r>
              <a:rPr dirty="0" sz="1350" spc="-65">
                <a:solidFill>
                  <a:srgbClr val="7E7E7E"/>
                </a:solidFill>
                <a:latin typeface="Arial"/>
                <a:cs typeface="Arial"/>
              </a:rPr>
              <a:t>PCSK9 </a:t>
            </a:r>
            <a:r>
              <a:rPr dirty="0" sz="1350" spc="-50">
                <a:solidFill>
                  <a:srgbClr val="7E7E7E"/>
                </a:solidFill>
                <a:latin typeface="Arial"/>
                <a:cs typeface="Arial"/>
              </a:rPr>
              <a:t>mAb</a:t>
            </a:r>
            <a:r>
              <a:rPr dirty="0" sz="1350" spc="-30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350" spc="-75">
                <a:solidFill>
                  <a:srgbClr val="7E7E7E"/>
                </a:solidFill>
                <a:latin typeface="Arial"/>
                <a:cs typeface="Arial"/>
              </a:rPr>
              <a:t>initiation  </a:t>
            </a:r>
            <a:r>
              <a:rPr dirty="0" sz="1350" spc="-70">
                <a:solidFill>
                  <a:srgbClr val="7E7E7E"/>
                </a:solidFill>
                <a:latin typeface="Arial"/>
                <a:cs typeface="Arial"/>
              </a:rPr>
              <a:t>Other</a:t>
            </a:r>
            <a:endParaRPr sz="13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457558" y="1638363"/>
            <a:ext cx="207010" cy="119761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ts val="1560"/>
              </a:lnSpc>
              <a:spcBef>
                <a:spcPts val="130"/>
              </a:spcBef>
            </a:pPr>
            <a:r>
              <a:rPr dirty="0" sz="1350" spc="-95">
                <a:solidFill>
                  <a:srgbClr val="7E7E7E"/>
                </a:solidFill>
                <a:latin typeface="Arial"/>
                <a:cs typeface="Arial"/>
              </a:rPr>
              <a:t>27</a:t>
            </a:r>
            <a:endParaRPr sz="1350">
              <a:latin typeface="Arial"/>
              <a:cs typeface="Arial"/>
            </a:endParaRPr>
          </a:p>
          <a:p>
            <a:pPr marL="12700">
              <a:lnSpc>
                <a:spcPts val="1500"/>
              </a:lnSpc>
            </a:pPr>
            <a:r>
              <a:rPr dirty="0" sz="1350" spc="-95">
                <a:solidFill>
                  <a:srgbClr val="7E7E7E"/>
                </a:solidFill>
                <a:latin typeface="Arial"/>
                <a:cs typeface="Arial"/>
              </a:rPr>
              <a:t>55</a:t>
            </a:r>
            <a:endParaRPr sz="1350">
              <a:latin typeface="Arial"/>
              <a:cs typeface="Arial"/>
            </a:endParaRPr>
          </a:p>
          <a:p>
            <a:pPr marL="12700">
              <a:lnSpc>
                <a:spcPts val="1500"/>
              </a:lnSpc>
            </a:pPr>
            <a:r>
              <a:rPr dirty="0" sz="1350" spc="-95">
                <a:solidFill>
                  <a:srgbClr val="7E7E7E"/>
                </a:solidFill>
                <a:latin typeface="Arial"/>
                <a:cs typeface="Arial"/>
              </a:rPr>
              <a:t>29</a:t>
            </a:r>
            <a:endParaRPr sz="1350">
              <a:latin typeface="Arial"/>
              <a:cs typeface="Arial"/>
            </a:endParaRPr>
          </a:p>
          <a:p>
            <a:pPr marL="96520">
              <a:lnSpc>
                <a:spcPts val="1530"/>
              </a:lnSpc>
            </a:pPr>
            <a:r>
              <a:rPr dirty="0" sz="1350" spc="15">
                <a:solidFill>
                  <a:srgbClr val="7E7E7E"/>
                </a:solidFill>
                <a:latin typeface="Arial"/>
                <a:cs typeface="Arial"/>
              </a:rPr>
              <a:t>5</a:t>
            </a:r>
            <a:endParaRPr sz="1350">
              <a:latin typeface="Arial"/>
              <a:cs typeface="Arial"/>
            </a:endParaRPr>
          </a:p>
          <a:p>
            <a:pPr marL="12700">
              <a:lnSpc>
                <a:spcPts val="1530"/>
              </a:lnSpc>
            </a:pPr>
            <a:r>
              <a:rPr dirty="0" sz="1350" spc="-95">
                <a:solidFill>
                  <a:srgbClr val="7E7E7E"/>
                </a:solidFill>
                <a:latin typeface="Arial"/>
                <a:cs typeface="Arial"/>
              </a:rPr>
              <a:t>10</a:t>
            </a:r>
            <a:endParaRPr sz="1350">
              <a:latin typeface="Arial"/>
              <a:cs typeface="Arial"/>
            </a:endParaRPr>
          </a:p>
          <a:p>
            <a:pPr marL="96520">
              <a:lnSpc>
                <a:spcPts val="1560"/>
              </a:lnSpc>
            </a:pPr>
            <a:r>
              <a:rPr dirty="0" sz="1350" spc="15">
                <a:solidFill>
                  <a:srgbClr val="7E7E7E"/>
                </a:solidFill>
                <a:latin typeface="Arial"/>
                <a:cs typeface="Arial"/>
              </a:rPr>
              <a:t>6</a:t>
            </a:r>
            <a:endParaRPr sz="13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238868" y="4979670"/>
            <a:ext cx="1480185" cy="119697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ts val="1560"/>
              </a:lnSpc>
              <a:spcBef>
                <a:spcPts val="130"/>
              </a:spcBef>
            </a:pPr>
            <a:r>
              <a:rPr dirty="0" sz="1350" spc="-55">
                <a:solidFill>
                  <a:srgbClr val="7E7E7E"/>
                </a:solidFill>
                <a:latin typeface="Arial"/>
                <a:cs typeface="Arial"/>
              </a:rPr>
              <a:t>Died</a:t>
            </a:r>
            <a:endParaRPr sz="1350">
              <a:latin typeface="Arial"/>
              <a:cs typeface="Arial"/>
            </a:endParaRPr>
          </a:p>
          <a:p>
            <a:pPr marL="12700" marR="5080">
              <a:lnSpc>
                <a:spcPct val="93600"/>
              </a:lnSpc>
              <a:spcBef>
                <a:spcPts val="45"/>
              </a:spcBef>
            </a:pPr>
            <a:r>
              <a:rPr dirty="0" sz="1350" spc="-65">
                <a:solidFill>
                  <a:srgbClr val="7E7E7E"/>
                </a:solidFill>
                <a:latin typeface="Arial"/>
                <a:cs typeface="Arial"/>
              </a:rPr>
              <a:t>Withdrew </a:t>
            </a:r>
            <a:r>
              <a:rPr dirty="0" sz="1350" spc="-70">
                <a:solidFill>
                  <a:srgbClr val="7E7E7E"/>
                </a:solidFill>
                <a:latin typeface="Arial"/>
                <a:cs typeface="Arial"/>
              </a:rPr>
              <a:t>consent  </a:t>
            </a:r>
            <a:r>
              <a:rPr dirty="0" sz="1350" spc="-65">
                <a:solidFill>
                  <a:srgbClr val="7E7E7E"/>
                </a:solidFill>
                <a:latin typeface="Arial"/>
                <a:cs typeface="Arial"/>
              </a:rPr>
              <a:t>Lost </a:t>
            </a:r>
            <a:r>
              <a:rPr dirty="0" sz="1350" spc="-60">
                <a:solidFill>
                  <a:srgbClr val="7E7E7E"/>
                </a:solidFill>
                <a:latin typeface="Arial"/>
                <a:cs typeface="Arial"/>
              </a:rPr>
              <a:t>to </a:t>
            </a:r>
            <a:r>
              <a:rPr dirty="0" sz="1350" spc="-55">
                <a:solidFill>
                  <a:srgbClr val="7E7E7E"/>
                </a:solidFill>
                <a:latin typeface="Arial"/>
                <a:cs typeface="Arial"/>
              </a:rPr>
              <a:t>fo</a:t>
            </a:r>
            <a:r>
              <a:rPr dirty="0" sz="1350" spc="-55">
                <a:solidFill>
                  <a:srgbClr val="7E7E7E"/>
                </a:solidFill>
                <a:latin typeface="Arial"/>
                <a:cs typeface="Arial"/>
              </a:rPr>
              <a:t>l</a:t>
            </a:r>
            <a:r>
              <a:rPr dirty="0" sz="1350" spc="-55">
                <a:solidFill>
                  <a:srgbClr val="7E7E7E"/>
                </a:solidFill>
                <a:latin typeface="Arial"/>
                <a:cs typeface="Arial"/>
              </a:rPr>
              <a:t>ow-up  </a:t>
            </a:r>
            <a:r>
              <a:rPr dirty="0" sz="1350" spc="-70">
                <a:solidFill>
                  <a:srgbClr val="7E7E7E"/>
                </a:solidFill>
                <a:latin typeface="Arial"/>
                <a:cs typeface="Arial"/>
              </a:rPr>
              <a:t>Adverse </a:t>
            </a:r>
            <a:r>
              <a:rPr dirty="0" sz="1350" spc="-60">
                <a:solidFill>
                  <a:srgbClr val="7E7E7E"/>
                </a:solidFill>
                <a:latin typeface="Arial"/>
                <a:cs typeface="Arial"/>
              </a:rPr>
              <a:t>event  </a:t>
            </a:r>
            <a:r>
              <a:rPr dirty="0" sz="1350" spc="-65">
                <a:solidFill>
                  <a:srgbClr val="7E7E7E"/>
                </a:solidFill>
                <a:latin typeface="Arial"/>
                <a:cs typeface="Arial"/>
              </a:rPr>
              <a:t>PCSK9 </a:t>
            </a:r>
            <a:r>
              <a:rPr dirty="0" sz="1350" spc="-50">
                <a:solidFill>
                  <a:srgbClr val="7E7E7E"/>
                </a:solidFill>
                <a:latin typeface="Arial"/>
                <a:cs typeface="Arial"/>
              </a:rPr>
              <a:t>mAb</a:t>
            </a:r>
            <a:r>
              <a:rPr dirty="0" sz="1350" spc="-30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350" spc="-75">
                <a:solidFill>
                  <a:srgbClr val="7E7E7E"/>
                </a:solidFill>
                <a:latin typeface="Arial"/>
                <a:cs typeface="Arial"/>
              </a:rPr>
              <a:t>initiation  </a:t>
            </a:r>
            <a:r>
              <a:rPr dirty="0" sz="1350" spc="-70">
                <a:solidFill>
                  <a:srgbClr val="7E7E7E"/>
                </a:solidFill>
                <a:latin typeface="Arial"/>
                <a:cs typeface="Arial"/>
              </a:rPr>
              <a:t>Other</a:t>
            </a:r>
            <a:endParaRPr sz="13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480545" y="4979670"/>
            <a:ext cx="207010" cy="119697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ts val="1560"/>
              </a:lnSpc>
              <a:spcBef>
                <a:spcPts val="130"/>
              </a:spcBef>
            </a:pPr>
            <a:r>
              <a:rPr dirty="0" sz="1350" spc="-95">
                <a:solidFill>
                  <a:srgbClr val="7E7E7E"/>
                </a:solidFill>
                <a:latin typeface="Arial"/>
                <a:cs typeface="Arial"/>
              </a:rPr>
              <a:t>27</a:t>
            </a:r>
            <a:endParaRPr sz="1350">
              <a:latin typeface="Arial"/>
              <a:cs typeface="Arial"/>
            </a:endParaRPr>
          </a:p>
          <a:p>
            <a:pPr marL="12700">
              <a:lnSpc>
                <a:spcPts val="1500"/>
              </a:lnSpc>
            </a:pPr>
            <a:r>
              <a:rPr dirty="0" sz="1350" spc="-95">
                <a:solidFill>
                  <a:srgbClr val="7E7E7E"/>
                </a:solidFill>
                <a:latin typeface="Arial"/>
                <a:cs typeface="Arial"/>
              </a:rPr>
              <a:t>37</a:t>
            </a:r>
            <a:endParaRPr sz="1350">
              <a:latin typeface="Arial"/>
              <a:cs typeface="Arial"/>
            </a:endParaRPr>
          </a:p>
          <a:p>
            <a:pPr marL="12700">
              <a:lnSpc>
                <a:spcPts val="1500"/>
              </a:lnSpc>
            </a:pPr>
            <a:r>
              <a:rPr dirty="0" sz="1350" spc="-95">
                <a:solidFill>
                  <a:srgbClr val="7E7E7E"/>
                </a:solidFill>
                <a:latin typeface="Arial"/>
                <a:cs typeface="Arial"/>
              </a:rPr>
              <a:t>17</a:t>
            </a:r>
            <a:endParaRPr sz="1350">
              <a:latin typeface="Arial"/>
              <a:cs typeface="Arial"/>
            </a:endParaRPr>
          </a:p>
          <a:p>
            <a:pPr marL="12700">
              <a:lnSpc>
                <a:spcPts val="1535"/>
              </a:lnSpc>
            </a:pPr>
            <a:r>
              <a:rPr dirty="0" sz="1350" spc="-95">
                <a:solidFill>
                  <a:srgbClr val="7E7E7E"/>
                </a:solidFill>
                <a:latin typeface="Arial"/>
                <a:cs typeface="Arial"/>
              </a:rPr>
              <a:t>12</a:t>
            </a:r>
            <a:endParaRPr sz="1350">
              <a:latin typeface="Arial"/>
              <a:cs typeface="Arial"/>
            </a:endParaRPr>
          </a:p>
          <a:p>
            <a:pPr marL="96520">
              <a:lnSpc>
                <a:spcPts val="1530"/>
              </a:lnSpc>
            </a:pPr>
            <a:r>
              <a:rPr dirty="0" sz="1350" spc="15">
                <a:solidFill>
                  <a:srgbClr val="7E7E7E"/>
                </a:solidFill>
                <a:latin typeface="Arial"/>
                <a:cs typeface="Arial"/>
              </a:rPr>
              <a:t>0</a:t>
            </a:r>
            <a:endParaRPr sz="1350">
              <a:latin typeface="Arial"/>
              <a:cs typeface="Arial"/>
            </a:endParaRPr>
          </a:p>
          <a:p>
            <a:pPr marL="12700">
              <a:lnSpc>
                <a:spcPts val="1560"/>
              </a:lnSpc>
            </a:pPr>
            <a:r>
              <a:rPr dirty="0" sz="1350" spc="-95">
                <a:solidFill>
                  <a:srgbClr val="7E7E7E"/>
                </a:solidFill>
                <a:latin typeface="Arial"/>
                <a:cs typeface="Arial"/>
              </a:rPr>
              <a:t>12</a:t>
            </a:r>
            <a:endParaRPr sz="135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76250" y="3455670"/>
            <a:ext cx="2286000" cy="914400"/>
          </a:xfrm>
          <a:prstGeom prst="rect">
            <a:avLst/>
          </a:prstGeom>
          <a:solidFill>
            <a:srgbClr val="E2EDFC"/>
          </a:solidFill>
          <a:ln w="9525">
            <a:solidFill>
              <a:srgbClr val="0D57C4"/>
            </a:solidFill>
          </a:ln>
        </p:spPr>
        <p:txBody>
          <a:bodyPr wrap="square" lIns="0" tIns="125730" rIns="0" bIns="0" rtlCol="0" vert="horz">
            <a:spAutoFit/>
          </a:bodyPr>
          <a:lstStyle/>
          <a:p>
            <a:pPr marL="834390" marR="503555" indent="-312420">
              <a:lnSpc>
                <a:spcPts val="2580"/>
              </a:lnSpc>
              <a:spcBef>
                <a:spcPts val="990"/>
              </a:spcBef>
            </a:pPr>
            <a:r>
              <a:rPr dirty="0" sz="2400" spc="-105" b="1">
                <a:solidFill>
                  <a:srgbClr val="042049"/>
                </a:solidFill>
                <a:latin typeface="Arial"/>
                <a:cs typeface="Arial"/>
              </a:rPr>
              <a:t>S</a:t>
            </a:r>
            <a:r>
              <a:rPr dirty="0" sz="2400" spc="-140" b="1">
                <a:solidFill>
                  <a:srgbClr val="042049"/>
                </a:solidFill>
                <a:latin typeface="Arial"/>
                <a:cs typeface="Arial"/>
              </a:rPr>
              <a:t>c</a:t>
            </a:r>
            <a:r>
              <a:rPr dirty="0" sz="2400" spc="-95" b="1">
                <a:solidFill>
                  <a:srgbClr val="042049"/>
                </a:solidFill>
                <a:latin typeface="Arial"/>
                <a:cs typeface="Arial"/>
              </a:rPr>
              <a:t>r</a:t>
            </a:r>
            <a:r>
              <a:rPr dirty="0" sz="2400" spc="-140" b="1">
                <a:solidFill>
                  <a:srgbClr val="042049"/>
                </a:solidFill>
                <a:latin typeface="Arial"/>
                <a:cs typeface="Arial"/>
              </a:rPr>
              <a:t>ee</a:t>
            </a:r>
            <a:r>
              <a:rPr dirty="0" sz="2400" spc="-210" b="1">
                <a:solidFill>
                  <a:srgbClr val="042049"/>
                </a:solidFill>
                <a:latin typeface="Arial"/>
                <a:cs typeface="Arial"/>
              </a:rPr>
              <a:t>n</a:t>
            </a:r>
            <a:r>
              <a:rPr dirty="0" sz="2400" spc="-140" b="1">
                <a:solidFill>
                  <a:srgbClr val="042049"/>
                </a:solidFill>
                <a:latin typeface="Arial"/>
                <a:cs typeface="Arial"/>
              </a:rPr>
              <a:t>e</a:t>
            </a:r>
            <a:r>
              <a:rPr dirty="0" sz="2400" b="1">
                <a:solidFill>
                  <a:srgbClr val="042049"/>
                </a:solidFill>
                <a:latin typeface="Arial"/>
                <a:cs typeface="Arial"/>
              </a:rPr>
              <a:t>d  </a:t>
            </a:r>
            <a:r>
              <a:rPr dirty="0" sz="2400" spc="-135" b="1">
                <a:solidFill>
                  <a:srgbClr val="042049"/>
                </a:solidFill>
                <a:latin typeface="Arial"/>
                <a:cs typeface="Arial"/>
              </a:rPr>
              <a:t>5327</a:t>
            </a:r>
            <a:endParaRPr sz="24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089910" y="3455670"/>
            <a:ext cx="1866900" cy="914400"/>
          </a:xfrm>
          <a:prstGeom prst="rect">
            <a:avLst/>
          </a:prstGeom>
          <a:solidFill>
            <a:srgbClr val="E2EDFC"/>
          </a:solidFill>
          <a:ln w="9525">
            <a:solidFill>
              <a:srgbClr val="0D57C4"/>
            </a:solidFill>
          </a:ln>
        </p:spPr>
        <p:txBody>
          <a:bodyPr wrap="square" lIns="0" tIns="125730" rIns="0" bIns="0" rtlCol="0" vert="horz">
            <a:spAutoFit/>
          </a:bodyPr>
          <a:lstStyle/>
          <a:p>
            <a:pPr marL="626110" marR="86360" indent="-518795">
              <a:lnSpc>
                <a:spcPts val="2580"/>
              </a:lnSpc>
              <a:spcBef>
                <a:spcPts val="990"/>
              </a:spcBef>
            </a:pPr>
            <a:r>
              <a:rPr dirty="0" sz="2400" spc="-120" b="1">
                <a:solidFill>
                  <a:srgbClr val="042049"/>
                </a:solidFill>
                <a:latin typeface="Arial"/>
                <a:cs typeface="Arial"/>
              </a:rPr>
              <a:t>R</a:t>
            </a:r>
            <a:r>
              <a:rPr dirty="0" sz="2400" spc="-140" b="1">
                <a:solidFill>
                  <a:srgbClr val="042049"/>
                </a:solidFill>
                <a:latin typeface="Arial"/>
                <a:cs typeface="Arial"/>
              </a:rPr>
              <a:t>a</a:t>
            </a:r>
            <a:r>
              <a:rPr dirty="0" sz="2400" spc="-210" b="1">
                <a:solidFill>
                  <a:srgbClr val="042049"/>
                </a:solidFill>
                <a:latin typeface="Arial"/>
                <a:cs typeface="Arial"/>
              </a:rPr>
              <a:t>n</a:t>
            </a:r>
            <a:r>
              <a:rPr dirty="0" sz="2400" spc="-150" b="1">
                <a:solidFill>
                  <a:srgbClr val="042049"/>
                </a:solidFill>
                <a:latin typeface="Arial"/>
                <a:cs typeface="Arial"/>
              </a:rPr>
              <a:t>do</a:t>
            </a:r>
            <a:r>
              <a:rPr dirty="0" sz="2400" spc="-100" b="1">
                <a:solidFill>
                  <a:srgbClr val="042049"/>
                </a:solidFill>
                <a:latin typeface="Arial"/>
                <a:cs typeface="Arial"/>
              </a:rPr>
              <a:t>m</a:t>
            </a:r>
            <a:r>
              <a:rPr dirty="0" sz="2400" spc="-130" b="1">
                <a:solidFill>
                  <a:srgbClr val="042049"/>
                </a:solidFill>
                <a:latin typeface="Arial"/>
                <a:cs typeface="Arial"/>
              </a:rPr>
              <a:t>i</a:t>
            </a:r>
            <a:r>
              <a:rPr dirty="0" sz="2400" spc="-125" b="1">
                <a:solidFill>
                  <a:srgbClr val="042049"/>
                </a:solidFill>
                <a:latin typeface="Arial"/>
                <a:cs typeface="Arial"/>
              </a:rPr>
              <a:t>z</a:t>
            </a:r>
            <a:r>
              <a:rPr dirty="0" sz="2400" spc="-80" b="1">
                <a:solidFill>
                  <a:srgbClr val="042049"/>
                </a:solidFill>
                <a:latin typeface="Arial"/>
                <a:cs typeface="Arial"/>
              </a:rPr>
              <a:t>e</a:t>
            </a:r>
            <a:r>
              <a:rPr dirty="0" sz="2400" b="1">
                <a:solidFill>
                  <a:srgbClr val="042049"/>
                </a:solidFill>
                <a:latin typeface="Arial"/>
                <a:cs typeface="Arial"/>
              </a:rPr>
              <a:t>d  </a:t>
            </a:r>
            <a:r>
              <a:rPr dirty="0" sz="2400" spc="-140" b="1">
                <a:solidFill>
                  <a:srgbClr val="042049"/>
                </a:solidFill>
                <a:latin typeface="Arial"/>
                <a:cs typeface="Arial"/>
              </a:rPr>
              <a:t>3660</a:t>
            </a:r>
            <a:endParaRPr sz="24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497829" y="2868929"/>
            <a:ext cx="1485900" cy="914400"/>
          </a:xfrm>
          <a:custGeom>
            <a:avLst/>
            <a:gdLst/>
            <a:ahLst/>
            <a:cxnLst/>
            <a:rect l="l" t="t" r="r" b="b"/>
            <a:pathLst>
              <a:path w="1485900" h="914400">
                <a:moveTo>
                  <a:pt x="0" y="914400"/>
                </a:moveTo>
                <a:lnTo>
                  <a:pt x="1485900" y="914400"/>
                </a:lnTo>
                <a:lnTo>
                  <a:pt x="1485900" y="0"/>
                </a:lnTo>
                <a:lnTo>
                  <a:pt x="0" y="0"/>
                </a:lnTo>
                <a:lnTo>
                  <a:pt x="0" y="914400"/>
                </a:lnTo>
                <a:close/>
              </a:path>
            </a:pathLst>
          </a:custGeom>
          <a:solidFill>
            <a:srgbClr val="E2EDF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5497829" y="2868929"/>
            <a:ext cx="1485900" cy="914400"/>
          </a:xfrm>
          <a:custGeom>
            <a:avLst/>
            <a:gdLst/>
            <a:ahLst/>
            <a:cxnLst/>
            <a:rect l="l" t="t" r="r" b="b"/>
            <a:pathLst>
              <a:path w="1485900" h="914400">
                <a:moveTo>
                  <a:pt x="0" y="914400"/>
                </a:moveTo>
                <a:lnTo>
                  <a:pt x="1485900" y="914400"/>
                </a:lnTo>
                <a:lnTo>
                  <a:pt x="1485900" y="0"/>
                </a:lnTo>
                <a:lnTo>
                  <a:pt x="0" y="0"/>
                </a:lnTo>
                <a:lnTo>
                  <a:pt x="0" y="914400"/>
                </a:lnTo>
                <a:close/>
              </a:path>
            </a:pathLst>
          </a:custGeom>
          <a:ln w="9525">
            <a:solidFill>
              <a:srgbClr val="0D57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5497829" y="2868929"/>
            <a:ext cx="1485900" cy="914400"/>
          </a:xfrm>
          <a:prstGeom prst="rect">
            <a:avLst/>
          </a:prstGeom>
          <a:solidFill>
            <a:srgbClr val="E2EDFC"/>
          </a:solidFill>
          <a:ln w="9525">
            <a:solidFill>
              <a:srgbClr val="0D57C4"/>
            </a:solidFill>
          </a:ln>
        </p:spPr>
        <p:txBody>
          <a:bodyPr wrap="square" lIns="0" tIns="247015" rIns="0" bIns="0" rtlCol="0" vert="horz">
            <a:spAutoFit/>
          </a:bodyPr>
          <a:lstStyle/>
          <a:p>
            <a:pPr marL="211454">
              <a:lnSpc>
                <a:spcPct val="100000"/>
              </a:lnSpc>
              <a:spcBef>
                <a:spcPts val="1945"/>
              </a:spcBef>
            </a:pPr>
            <a:r>
              <a:rPr dirty="0" sz="2400" spc="-114" b="1">
                <a:solidFill>
                  <a:srgbClr val="042049"/>
                </a:solidFill>
                <a:latin typeface="Arial"/>
                <a:cs typeface="Arial"/>
              </a:rPr>
              <a:t>Placebo</a:t>
            </a:r>
            <a:endParaRPr sz="24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5497829" y="4042409"/>
            <a:ext cx="1485900" cy="914400"/>
          </a:xfrm>
          <a:custGeom>
            <a:avLst/>
            <a:gdLst/>
            <a:ahLst/>
            <a:cxnLst/>
            <a:rect l="l" t="t" r="r" b="b"/>
            <a:pathLst>
              <a:path w="1485900" h="914400">
                <a:moveTo>
                  <a:pt x="0" y="914400"/>
                </a:moveTo>
                <a:lnTo>
                  <a:pt x="1485900" y="914400"/>
                </a:lnTo>
                <a:lnTo>
                  <a:pt x="1485900" y="0"/>
                </a:lnTo>
                <a:lnTo>
                  <a:pt x="0" y="0"/>
                </a:lnTo>
                <a:lnTo>
                  <a:pt x="0" y="914400"/>
                </a:lnTo>
                <a:close/>
              </a:path>
            </a:pathLst>
          </a:custGeom>
          <a:solidFill>
            <a:srgbClr val="E2EDF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5497829" y="4042409"/>
            <a:ext cx="1485900" cy="914400"/>
          </a:xfrm>
          <a:custGeom>
            <a:avLst/>
            <a:gdLst/>
            <a:ahLst/>
            <a:cxnLst/>
            <a:rect l="l" t="t" r="r" b="b"/>
            <a:pathLst>
              <a:path w="1485900" h="914400">
                <a:moveTo>
                  <a:pt x="0" y="914400"/>
                </a:moveTo>
                <a:lnTo>
                  <a:pt x="1485900" y="914400"/>
                </a:lnTo>
                <a:lnTo>
                  <a:pt x="1485900" y="0"/>
                </a:lnTo>
                <a:lnTo>
                  <a:pt x="0" y="0"/>
                </a:lnTo>
                <a:lnTo>
                  <a:pt x="0" y="914400"/>
                </a:lnTo>
                <a:close/>
              </a:path>
            </a:pathLst>
          </a:custGeom>
          <a:ln w="9525">
            <a:solidFill>
              <a:srgbClr val="0D57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5497829" y="4042409"/>
            <a:ext cx="1485900" cy="914400"/>
          </a:xfrm>
          <a:prstGeom prst="rect">
            <a:avLst/>
          </a:prstGeom>
          <a:solidFill>
            <a:srgbClr val="E2EDFC"/>
          </a:solidFill>
          <a:ln w="9525">
            <a:solidFill>
              <a:srgbClr val="0D57C4"/>
            </a:solidFill>
          </a:ln>
        </p:spPr>
        <p:txBody>
          <a:bodyPr wrap="square" lIns="0" tIns="250190" rIns="0" bIns="0" rtlCol="0" vert="horz">
            <a:spAutoFit/>
          </a:bodyPr>
          <a:lstStyle/>
          <a:p>
            <a:pPr marL="150495">
              <a:lnSpc>
                <a:spcPct val="100000"/>
              </a:lnSpc>
              <a:spcBef>
                <a:spcPts val="1970"/>
              </a:spcBef>
            </a:pPr>
            <a:r>
              <a:rPr dirty="0" sz="2400" spc="-120" b="1">
                <a:solidFill>
                  <a:srgbClr val="042049"/>
                </a:solidFill>
                <a:latin typeface="Arial"/>
                <a:cs typeface="Arial"/>
              </a:rPr>
              <a:t>Inclisiran</a:t>
            </a:r>
            <a:endParaRPr sz="24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6983730" y="2868929"/>
            <a:ext cx="1775460" cy="914400"/>
          </a:xfrm>
          <a:custGeom>
            <a:avLst/>
            <a:gdLst/>
            <a:ahLst/>
            <a:cxnLst/>
            <a:rect l="l" t="t" r="r" b="b"/>
            <a:pathLst>
              <a:path w="1775459" h="914400">
                <a:moveTo>
                  <a:pt x="0" y="914400"/>
                </a:moveTo>
                <a:lnTo>
                  <a:pt x="1775460" y="914400"/>
                </a:lnTo>
                <a:lnTo>
                  <a:pt x="1775460" y="0"/>
                </a:lnTo>
                <a:lnTo>
                  <a:pt x="0" y="0"/>
                </a:lnTo>
                <a:lnTo>
                  <a:pt x="0" y="914400"/>
                </a:lnTo>
                <a:close/>
              </a:path>
            </a:pathLst>
          </a:custGeom>
          <a:solidFill>
            <a:srgbClr val="E2EDF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6983730" y="2868929"/>
            <a:ext cx="1775460" cy="914400"/>
          </a:xfrm>
          <a:custGeom>
            <a:avLst/>
            <a:gdLst/>
            <a:ahLst/>
            <a:cxnLst/>
            <a:rect l="l" t="t" r="r" b="b"/>
            <a:pathLst>
              <a:path w="1775459" h="914400">
                <a:moveTo>
                  <a:pt x="0" y="914400"/>
                </a:moveTo>
                <a:lnTo>
                  <a:pt x="1775460" y="914400"/>
                </a:lnTo>
                <a:lnTo>
                  <a:pt x="1775460" y="0"/>
                </a:lnTo>
                <a:lnTo>
                  <a:pt x="0" y="0"/>
                </a:lnTo>
                <a:lnTo>
                  <a:pt x="0" y="914400"/>
                </a:lnTo>
                <a:close/>
              </a:path>
            </a:pathLst>
          </a:custGeom>
          <a:ln w="9525">
            <a:solidFill>
              <a:srgbClr val="0D57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7031355" y="2938081"/>
            <a:ext cx="1504315" cy="7200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ts val="2730"/>
              </a:lnSpc>
              <a:spcBef>
                <a:spcPts val="100"/>
              </a:spcBef>
              <a:tabLst>
                <a:tab pos="876300" algn="l"/>
              </a:tabLst>
            </a:pPr>
            <a:r>
              <a:rPr dirty="0" sz="2400" spc="-75">
                <a:solidFill>
                  <a:srgbClr val="042049"/>
                </a:solidFill>
                <a:latin typeface="Arial"/>
                <a:cs typeface="Arial"/>
              </a:rPr>
              <a:t>ITT	</a:t>
            </a:r>
            <a:r>
              <a:rPr dirty="0" sz="2400" spc="-140">
                <a:solidFill>
                  <a:srgbClr val="042049"/>
                </a:solidFill>
                <a:latin typeface="Arial"/>
                <a:cs typeface="Arial"/>
              </a:rPr>
              <a:t>1827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2730"/>
              </a:lnSpc>
            </a:pPr>
            <a:r>
              <a:rPr dirty="0" sz="2400" spc="-90">
                <a:solidFill>
                  <a:srgbClr val="042049"/>
                </a:solidFill>
                <a:latin typeface="Arial"/>
                <a:cs typeface="Arial"/>
              </a:rPr>
              <a:t>Safety</a:t>
            </a:r>
            <a:r>
              <a:rPr dirty="0" sz="2400" spc="-140">
                <a:solidFill>
                  <a:srgbClr val="042049"/>
                </a:solidFill>
                <a:latin typeface="Arial"/>
                <a:cs typeface="Arial"/>
              </a:rPr>
              <a:t> 1822</a:t>
            </a:r>
            <a:endParaRPr sz="24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6983730" y="4042409"/>
            <a:ext cx="1775460" cy="914400"/>
          </a:xfrm>
          <a:custGeom>
            <a:avLst/>
            <a:gdLst/>
            <a:ahLst/>
            <a:cxnLst/>
            <a:rect l="l" t="t" r="r" b="b"/>
            <a:pathLst>
              <a:path w="1775459" h="914400">
                <a:moveTo>
                  <a:pt x="0" y="914400"/>
                </a:moveTo>
                <a:lnTo>
                  <a:pt x="1775460" y="914400"/>
                </a:lnTo>
                <a:lnTo>
                  <a:pt x="1775460" y="0"/>
                </a:lnTo>
                <a:lnTo>
                  <a:pt x="0" y="0"/>
                </a:lnTo>
                <a:lnTo>
                  <a:pt x="0" y="914400"/>
                </a:lnTo>
                <a:close/>
              </a:path>
            </a:pathLst>
          </a:custGeom>
          <a:solidFill>
            <a:srgbClr val="E2EDF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6983730" y="4042409"/>
            <a:ext cx="1775460" cy="914400"/>
          </a:xfrm>
          <a:custGeom>
            <a:avLst/>
            <a:gdLst/>
            <a:ahLst/>
            <a:cxnLst/>
            <a:rect l="l" t="t" r="r" b="b"/>
            <a:pathLst>
              <a:path w="1775459" h="914400">
                <a:moveTo>
                  <a:pt x="0" y="914400"/>
                </a:moveTo>
                <a:lnTo>
                  <a:pt x="1775460" y="914400"/>
                </a:lnTo>
                <a:lnTo>
                  <a:pt x="1775460" y="0"/>
                </a:lnTo>
                <a:lnTo>
                  <a:pt x="0" y="0"/>
                </a:lnTo>
                <a:lnTo>
                  <a:pt x="0" y="914400"/>
                </a:lnTo>
                <a:close/>
              </a:path>
            </a:pathLst>
          </a:custGeom>
          <a:ln w="9525">
            <a:solidFill>
              <a:srgbClr val="0D57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7031355" y="4114736"/>
            <a:ext cx="1504315" cy="7200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ts val="2730"/>
              </a:lnSpc>
              <a:spcBef>
                <a:spcPts val="100"/>
              </a:spcBef>
              <a:tabLst>
                <a:tab pos="876300" algn="l"/>
              </a:tabLst>
            </a:pPr>
            <a:r>
              <a:rPr dirty="0" sz="2400" spc="-75">
                <a:solidFill>
                  <a:srgbClr val="042049"/>
                </a:solidFill>
                <a:latin typeface="Arial"/>
                <a:cs typeface="Arial"/>
              </a:rPr>
              <a:t>ITT	</a:t>
            </a:r>
            <a:r>
              <a:rPr dirty="0" sz="2400" spc="-140">
                <a:solidFill>
                  <a:srgbClr val="042049"/>
                </a:solidFill>
                <a:latin typeface="Arial"/>
                <a:cs typeface="Arial"/>
              </a:rPr>
              <a:t>1833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2730"/>
              </a:lnSpc>
            </a:pPr>
            <a:r>
              <a:rPr dirty="0" sz="2400" spc="-90">
                <a:solidFill>
                  <a:srgbClr val="042049"/>
                </a:solidFill>
                <a:latin typeface="Arial"/>
                <a:cs typeface="Arial"/>
              </a:rPr>
              <a:t>Safety</a:t>
            </a:r>
            <a:r>
              <a:rPr dirty="0" sz="2400" spc="-140">
                <a:solidFill>
                  <a:srgbClr val="042049"/>
                </a:solidFill>
                <a:latin typeface="Arial"/>
                <a:cs typeface="Arial"/>
              </a:rPr>
              <a:t> 1833</a:t>
            </a:r>
            <a:endParaRPr sz="2400">
              <a:latin typeface="Arial"/>
              <a:cs typeface="Arial"/>
            </a:endParaRPr>
          </a:p>
        </p:txBody>
      </p:sp>
      <p:sp>
        <p:nvSpPr>
          <p:cNvPr id="35" name="object 3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2090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33" name="object 33"/>
          <p:cNvSpPr txBox="1"/>
          <p:nvPr/>
        </p:nvSpPr>
        <p:spPr>
          <a:xfrm>
            <a:off x="9155430" y="2868929"/>
            <a:ext cx="2567940" cy="914400"/>
          </a:xfrm>
          <a:prstGeom prst="rect">
            <a:avLst/>
          </a:prstGeom>
          <a:solidFill>
            <a:srgbClr val="E2EDFC"/>
          </a:solidFill>
          <a:ln w="9525">
            <a:solidFill>
              <a:srgbClr val="0D57C4"/>
            </a:solidFill>
          </a:ln>
        </p:spPr>
        <p:txBody>
          <a:bodyPr wrap="square" lIns="0" tIns="247015" rIns="0" bIns="0" rtlCol="0" vert="horz">
            <a:spAutoFit/>
          </a:bodyPr>
          <a:lstStyle/>
          <a:p>
            <a:pPr marL="50165">
              <a:lnSpc>
                <a:spcPct val="100000"/>
              </a:lnSpc>
              <a:spcBef>
                <a:spcPts val="1945"/>
              </a:spcBef>
              <a:tabLst>
                <a:tab pos="1765300" algn="l"/>
              </a:tabLst>
            </a:pPr>
            <a:r>
              <a:rPr dirty="0" sz="2400" spc="-114">
                <a:solidFill>
                  <a:srgbClr val="042049"/>
                </a:solidFill>
                <a:latin typeface="Arial"/>
                <a:cs typeface="Arial"/>
              </a:rPr>
              <a:t>C</a:t>
            </a:r>
            <a:r>
              <a:rPr dirty="0" sz="2400" spc="-135">
                <a:solidFill>
                  <a:srgbClr val="042049"/>
                </a:solidFill>
                <a:latin typeface="Arial"/>
                <a:cs typeface="Arial"/>
              </a:rPr>
              <a:t>o</a:t>
            </a:r>
            <a:r>
              <a:rPr dirty="0" sz="2400" spc="-80">
                <a:solidFill>
                  <a:srgbClr val="042049"/>
                </a:solidFill>
                <a:latin typeface="Arial"/>
                <a:cs typeface="Arial"/>
              </a:rPr>
              <a:t>m</a:t>
            </a:r>
            <a:r>
              <a:rPr dirty="0" sz="2400" spc="-75">
                <a:solidFill>
                  <a:srgbClr val="042049"/>
                </a:solidFill>
                <a:latin typeface="Arial"/>
                <a:cs typeface="Arial"/>
              </a:rPr>
              <a:t>p</a:t>
            </a:r>
            <a:r>
              <a:rPr dirty="0" sz="2400" spc="-114">
                <a:solidFill>
                  <a:srgbClr val="042049"/>
                </a:solidFill>
                <a:latin typeface="Arial"/>
                <a:cs typeface="Arial"/>
              </a:rPr>
              <a:t>l</a:t>
            </a:r>
            <a:r>
              <a:rPr dirty="0" sz="2400" spc="-135">
                <a:solidFill>
                  <a:srgbClr val="042049"/>
                </a:solidFill>
                <a:latin typeface="Arial"/>
                <a:cs typeface="Arial"/>
              </a:rPr>
              <a:t>e</a:t>
            </a:r>
            <a:r>
              <a:rPr dirty="0" sz="2400" spc="-65">
                <a:solidFill>
                  <a:srgbClr val="042049"/>
                </a:solidFill>
                <a:latin typeface="Arial"/>
                <a:cs typeface="Arial"/>
              </a:rPr>
              <a:t>t</a:t>
            </a:r>
            <a:r>
              <a:rPr dirty="0" sz="2400" spc="-75">
                <a:solidFill>
                  <a:srgbClr val="042049"/>
                </a:solidFill>
                <a:latin typeface="Arial"/>
                <a:cs typeface="Arial"/>
              </a:rPr>
              <a:t>e</a:t>
            </a:r>
            <a:r>
              <a:rPr dirty="0" sz="2400">
                <a:solidFill>
                  <a:srgbClr val="042049"/>
                </a:solidFill>
                <a:latin typeface="Arial"/>
                <a:cs typeface="Arial"/>
              </a:rPr>
              <a:t>d</a:t>
            </a:r>
            <a:r>
              <a:rPr dirty="0" sz="2400">
                <a:solidFill>
                  <a:srgbClr val="042049"/>
                </a:solidFill>
                <a:latin typeface="Arial"/>
                <a:cs typeface="Arial"/>
              </a:rPr>
              <a:t>	</a:t>
            </a:r>
            <a:r>
              <a:rPr dirty="0" sz="2400" spc="-140">
                <a:solidFill>
                  <a:srgbClr val="042049"/>
                </a:solidFill>
                <a:latin typeface="Arial"/>
                <a:cs typeface="Arial"/>
              </a:rPr>
              <a:t>92</a:t>
            </a:r>
            <a:r>
              <a:rPr dirty="0" sz="2400" spc="-130">
                <a:solidFill>
                  <a:srgbClr val="042049"/>
                </a:solidFill>
                <a:latin typeface="Arial"/>
                <a:cs typeface="Arial"/>
              </a:rPr>
              <a:t>.</a:t>
            </a:r>
            <a:r>
              <a:rPr dirty="0" sz="2400" spc="-140">
                <a:solidFill>
                  <a:srgbClr val="042049"/>
                </a:solidFill>
                <a:latin typeface="Arial"/>
                <a:cs typeface="Arial"/>
              </a:rPr>
              <a:t>8</a:t>
            </a:r>
            <a:r>
              <a:rPr dirty="0" sz="2400">
                <a:solidFill>
                  <a:srgbClr val="042049"/>
                </a:solidFill>
                <a:latin typeface="Arial"/>
                <a:cs typeface="Arial"/>
              </a:rPr>
              <a:t>%</a:t>
            </a:r>
            <a:endParaRPr sz="24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9155430" y="4034790"/>
            <a:ext cx="2567940" cy="914400"/>
          </a:xfrm>
          <a:prstGeom prst="rect">
            <a:avLst/>
          </a:prstGeom>
          <a:solidFill>
            <a:srgbClr val="E2EDFC"/>
          </a:solidFill>
          <a:ln w="9525">
            <a:solidFill>
              <a:srgbClr val="0D57C4"/>
            </a:solidFill>
          </a:ln>
        </p:spPr>
        <p:txBody>
          <a:bodyPr wrap="square" lIns="0" tIns="247650" rIns="0" bIns="0" rtlCol="0" vert="horz">
            <a:spAutoFit/>
          </a:bodyPr>
          <a:lstStyle/>
          <a:p>
            <a:pPr marL="50165">
              <a:lnSpc>
                <a:spcPct val="100000"/>
              </a:lnSpc>
              <a:spcBef>
                <a:spcPts val="1950"/>
              </a:spcBef>
              <a:tabLst>
                <a:tab pos="1765300" algn="l"/>
              </a:tabLst>
            </a:pPr>
            <a:r>
              <a:rPr dirty="0" sz="2400" spc="-114">
                <a:solidFill>
                  <a:srgbClr val="042049"/>
                </a:solidFill>
                <a:latin typeface="Arial"/>
                <a:cs typeface="Arial"/>
              </a:rPr>
              <a:t>C</a:t>
            </a:r>
            <a:r>
              <a:rPr dirty="0" sz="2400" spc="-135">
                <a:solidFill>
                  <a:srgbClr val="042049"/>
                </a:solidFill>
                <a:latin typeface="Arial"/>
                <a:cs typeface="Arial"/>
              </a:rPr>
              <a:t>o</a:t>
            </a:r>
            <a:r>
              <a:rPr dirty="0" sz="2400" spc="-80">
                <a:solidFill>
                  <a:srgbClr val="042049"/>
                </a:solidFill>
                <a:latin typeface="Arial"/>
                <a:cs typeface="Arial"/>
              </a:rPr>
              <a:t>m</a:t>
            </a:r>
            <a:r>
              <a:rPr dirty="0" sz="2400" spc="-75">
                <a:solidFill>
                  <a:srgbClr val="042049"/>
                </a:solidFill>
                <a:latin typeface="Arial"/>
                <a:cs typeface="Arial"/>
              </a:rPr>
              <a:t>p</a:t>
            </a:r>
            <a:r>
              <a:rPr dirty="0" sz="2400" spc="-114">
                <a:solidFill>
                  <a:srgbClr val="042049"/>
                </a:solidFill>
                <a:latin typeface="Arial"/>
                <a:cs typeface="Arial"/>
              </a:rPr>
              <a:t>l</a:t>
            </a:r>
            <a:r>
              <a:rPr dirty="0" sz="2400" spc="-135">
                <a:solidFill>
                  <a:srgbClr val="042049"/>
                </a:solidFill>
                <a:latin typeface="Arial"/>
                <a:cs typeface="Arial"/>
              </a:rPr>
              <a:t>e</a:t>
            </a:r>
            <a:r>
              <a:rPr dirty="0" sz="2400" spc="-65">
                <a:solidFill>
                  <a:srgbClr val="042049"/>
                </a:solidFill>
                <a:latin typeface="Arial"/>
                <a:cs typeface="Arial"/>
              </a:rPr>
              <a:t>t</a:t>
            </a:r>
            <a:r>
              <a:rPr dirty="0" sz="2400" spc="-75">
                <a:solidFill>
                  <a:srgbClr val="042049"/>
                </a:solidFill>
                <a:latin typeface="Arial"/>
                <a:cs typeface="Arial"/>
              </a:rPr>
              <a:t>e</a:t>
            </a:r>
            <a:r>
              <a:rPr dirty="0" sz="2400">
                <a:solidFill>
                  <a:srgbClr val="042049"/>
                </a:solidFill>
                <a:latin typeface="Arial"/>
                <a:cs typeface="Arial"/>
              </a:rPr>
              <a:t>d</a:t>
            </a:r>
            <a:r>
              <a:rPr dirty="0" sz="2400">
                <a:solidFill>
                  <a:srgbClr val="042049"/>
                </a:solidFill>
                <a:latin typeface="Arial"/>
                <a:cs typeface="Arial"/>
              </a:rPr>
              <a:t>	</a:t>
            </a:r>
            <a:r>
              <a:rPr dirty="0" sz="2400" spc="-140">
                <a:solidFill>
                  <a:srgbClr val="042049"/>
                </a:solidFill>
                <a:latin typeface="Arial"/>
                <a:cs typeface="Arial"/>
              </a:rPr>
              <a:t>94</a:t>
            </a:r>
            <a:r>
              <a:rPr dirty="0" sz="2400" spc="-130">
                <a:solidFill>
                  <a:srgbClr val="042049"/>
                </a:solidFill>
                <a:latin typeface="Arial"/>
                <a:cs typeface="Arial"/>
              </a:rPr>
              <a:t>.</a:t>
            </a:r>
            <a:r>
              <a:rPr dirty="0" sz="2400" spc="-140">
                <a:solidFill>
                  <a:srgbClr val="042049"/>
                </a:solidFill>
                <a:latin typeface="Arial"/>
                <a:cs typeface="Arial"/>
              </a:rPr>
              <a:t>3</a:t>
            </a:r>
            <a:r>
              <a:rPr dirty="0" sz="2400">
                <a:solidFill>
                  <a:srgbClr val="042049"/>
                </a:solidFill>
                <a:latin typeface="Arial"/>
                <a:cs typeface="Arial"/>
              </a:rPr>
              <a:t>%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201400" y="297179"/>
            <a:ext cx="548640" cy="6248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61009" y="1653804"/>
          <a:ext cx="11291570" cy="45243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89930"/>
                <a:gridCol w="1265554"/>
                <a:gridCol w="1498600"/>
                <a:gridCol w="1255395"/>
                <a:gridCol w="1482725"/>
              </a:tblGrid>
              <a:tr h="395618">
                <a:tc>
                  <a:txBody>
                    <a:bodyPr/>
                    <a:lstStyle/>
                    <a:p>
                      <a:pPr marL="55880">
                        <a:lnSpc>
                          <a:spcPts val="2655"/>
                        </a:lnSpc>
                      </a:pPr>
                      <a:r>
                        <a:rPr dirty="0" sz="2400" spc="-125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Patient</a:t>
                      </a:r>
                      <a:r>
                        <a:rPr dirty="0" sz="2400" spc="25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114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characteristic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831215">
                        <a:lnSpc>
                          <a:spcPts val="2655"/>
                        </a:lnSpc>
                      </a:pPr>
                      <a:r>
                        <a:rPr dirty="0" sz="2400" spc="-114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Placebo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751205">
                        <a:lnSpc>
                          <a:spcPts val="2655"/>
                        </a:lnSpc>
                      </a:pPr>
                      <a:r>
                        <a:rPr dirty="0" sz="2400" spc="-120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Inclisiran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58497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1800" spc="-1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ITT</a:t>
                      </a:r>
                      <a:r>
                        <a:rPr dirty="0" sz="1800" spc="-17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14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r>
                        <a:rPr dirty="0" baseline="25462" sz="1800" spc="-172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baseline="25462" sz="1800">
                        <a:latin typeface="Arial"/>
                        <a:cs typeface="Arial"/>
                      </a:endParaRPr>
                    </a:p>
                  </a:txBody>
                  <a:tcPr marL="0" marR="0" marB="0" marT="33020">
                    <a:lnB w="12700">
                      <a:solidFill>
                        <a:srgbClr val="0D57C4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marR="3619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18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800" spc="-19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=</a:t>
                      </a:r>
                      <a:r>
                        <a:rPr dirty="0" sz="1800" spc="-24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8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1827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3020">
                    <a:lnB w="12700">
                      <a:solidFill>
                        <a:srgbClr val="0D57C4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 marR="4826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18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800" spc="-19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=</a:t>
                      </a:r>
                      <a:r>
                        <a:rPr dirty="0" sz="1800" spc="-24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8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1833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3020">
                    <a:lnB w="12700">
                      <a:solidFill>
                        <a:srgbClr val="0D57C4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03478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2400" spc="-8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Age </a:t>
                      </a:r>
                      <a:r>
                        <a:rPr dirty="0" sz="2400" spc="-114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median </a:t>
                      </a:r>
                      <a:r>
                        <a:rPr dirty="0" sz="2400" spc="-1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(range) </a:t>
                      </a:r>
                      <a:r>
                        <a:rPr dirty="0" sz="24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2400" spc="-8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1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years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T w="12700">
                      <a:solidFill>
                        <a:srgbClr val="0D57C4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29539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2400" spc="-14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65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T w="12700">
                      <a:solidFill>
                        <a:srgbClr val="0D57C4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716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2400" spc="-14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(21-89)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T w="12700">
                      <a:solidFill>
                        <a:srgbClr val="0D57C4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3843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2400" spc="-14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65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T w="12700">
                      <a:solidFill>
                        <a:srgbClr val="0D57C4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2400" spc="-14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(20-90)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T w="12700">
                      <a:solidFill>
                        <a:srgbClr val="0D57C4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403351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dirty="0" sz="2400" spc="-13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United</a:t>
                      </a:r>
                      <a:r>
                        <a:rPr dirty="0" sz="2400" spc="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11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States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14605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29539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dirty="0" sz="2400" spc="-14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812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14605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7160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dirty="0" sz="2400" spc="-10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(44%)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14605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38430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dirty="0" sz="2400" spc="-14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814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14605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dirty="0" sz="2400" spc="-10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(44%)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14605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403479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2400" spc="-114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Male</a:t>
                      </a:r>
                      <a:r>
                        <a:rPr dirty="0" sz="2400" spc="-3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1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gender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15240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29539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2400" spc="-14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1244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15240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716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2400" spc="-10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(68%)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15240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3716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2400" spc="-13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1226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15240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2400" spc="-10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(67%)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15240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403351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2400" spc="-114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Diabetes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15240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29539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2400" spc="-14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631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15240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716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2400" spc="-10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(35%)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15240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3843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2400" spc="-14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687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15240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2400" spc="-10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(38%)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15240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403479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2400" spc="-13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Lipid </a:t>
                      </a:r>
                      <a:r>
                        <a:rPr dirty="0" sz="2400" spc="-1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management</a:t>
                      </a:r>
                      <a:r>
                        <a:rPr dirty="0" sz="2400" spc="19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1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treatment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15875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29539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2400" spc="-14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1737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15875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716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2400" spc="-10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(95%)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15875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3716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2400" spc="-13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1761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15875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2400" spc="-10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(96%)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15875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403351">
                <a:tc>
                  <a:txBody>
                    <a:bodyPr/>
                    <a:lstStyle/>
                    <a:p>
                      <a:pPr marL="45212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2400" spc="-114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Statins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29539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2400" spc="-14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1675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716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2400" spc="-10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(92%)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3716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2400" spc="-13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1686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2400" spc="-10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(92%)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403479">
                <a:tc>
                  <a:txBody>
                    <a:bodyPr/>
                    <a:lstStyle/>
                    <a:p>
                      <a:pPr algn="ctr" marL="40640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2400" spc="-6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dirty="0" sz="2400" spc="-1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which </a:t>
                      </a:r>
                      <a:r>
                        <a:rPr dirty="0" sz="2400" spc="-13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high </a:t>
                      </a:r>
                      <a:r>
                        <a:rPr dirty="0" sz="2400" spc="-114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intensity </a:t>
                      </a:r>
                      <a:r>
                        <a:rPr dirty="0" sz="2400" spc="-1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statins</a:t>
                      </a:r>
                      <a:r>
                        <a:rPr dirty="0" sz="2400" spc="27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13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given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29539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2400" spc="-14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1345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716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2400" spc="-10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(74%)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3716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2400" spc="-13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1356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2400" spc="-10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(74%)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403415">
                <a:tc>
                  <a:txBody>
                    <a:bodyPr/>
                    <a:lstStyle/>
                    <a:p>
                      <a:pPr marL="45974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2400" spc="-1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Ezetimibe</a:t>
                      </a:r>
                      <a:r>
                        <a:rPr dirty="0" baseline="24305" sz="2400" spc="-179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baseline="24305" sz="2400">
                        <a:latin typeface="Arial"/>
                        <a:cs typeface="Arial"/>
                      </a:endParaRPr>
                    </a:p>
                  </a:txBody>
                  <a:tcPr marL="0" marR="0" marB="0" marT="17145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29539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2400" spc="-14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246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17145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716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2400" spc="-10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(14%)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17145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3843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2400" spc="-14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231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17145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2400" spc="-10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(13%)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17145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540702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2400" spc="-1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Baseline </a:t>
                      </a:r>
                      <a:r>
                        <a:rPr dirty="0" sz="2400" spc="-10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LDL-C </a:t>
                      </a:r>
                      <a:r>
                        <a:rPr dirty="0" sz="2400" spc="-1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mg/dL</a:t>
                      </a:r>
                      <a:r>
                        <a:rPr dirty="0" sz="2400" spc="-1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9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(SD)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17780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0D57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5113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2400" spc="-31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111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17780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0D57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716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2400" spc="-10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(44)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17780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0D57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2065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2400" spc="-31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2400" spc="-14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24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17780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0D57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2400" spc="-10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(45)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17780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0D57C4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2090"/>
              </a:lnSpc>
            </a:pPr>
            <a:fld id="{81D60167-4931-47E6-BA6A-407CBD079E47}" type="slidenum">
              <a:rPr dirty="0"/>
              <a:t>14</a:t>
            </a:fld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58787" y="242252"/>
            <a:ext cx="10712450" cy="8312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715"/>
              </a:lnSpc>
              <a:spcBef>
                <a:spcPts val="100"/>
              </a:spcBef>
            </a:pPr>
            <a:r>
              <a:rPr dirty="0" sz="2400" spc="-114">
                <a:solidFill>
                  <a:srgbClr val="072C61"/>
                </a:solidFill>
              </a:rPr>
              <a:t>ORION </a:t>
            </a:r>
            <a:r>
              <a:rPr dirty="0" sz="2400" spc="-120">
                <a:solidFill>
                  <a:srgbClr val="072C61"/>
                </a:solidFill>
              </a:rPr>
              <a:t>Phase </a:t>
            </a:r>
            <a:r>
              <a:rPr dirty="0" sz="2400" spc="-130">
                <a:solidFill>
                  <a:srgbClr val="072C61"/>
                </a:solidFill>
              </a:rPr>
              <a:t>III </a:t>
            </a:r>
            <a:r>
              <a:rPr dirty="0" sz="2400" spc="-120">
                <a:solidFill>
                  <a:srgbClr val="072C61"/>
                </a:solidFill>
              </a:rPr>
              <a:t>pooled </a:t>
            </a:r>
            <a:r>
              <a:rPr dirty="0" sz="2400" spc="-130">
                <a:solidFill>
                  <a:srgbClr val="072C61"/>
                </a:solidFill>
              </a:rPr>
              <a:t>analysis:</a:t>
            </a:r>
            <a:r>
              <a:rPr dirty="0" sz="2400" spc="-120">
                <a:solidFill>
                  <a:srgbClr val="072C61"/>
                </a:solidFill>
              </a:rPr>
              <a:t> Patients</a:t>
            </a:r>
            <a:endParaRPr sz="2400"/>
          </a:p>
          <a:p>
            <a:pPr marL="12700">
              <a:lnSpc>
                <a:spcPts val="3615"/>
              </a:lnSpc>
            </a:pPr>
            <a:r>
              <a:rPr dirty="0" spc="-95"/>
              <a:t>Representative </a:t>
            </a:r>
            <a:r>
              <a:rPr dirty="0" spc="-85"/>
              <a:t>high </a:t>
            </a:r>
            <a:r>
              <a:rPr dirty="0" spc="-75"/>
              <a:t>risk </a:t>
            </a:r>
            <a:r>
              <a:rPr dirty="0" spc="-100"/>
              <a:t>cohort balanced </a:t>
            </a:r>
            <a:r>
              <a:rPr dirty="0" spc="-55"/>
              <a:t>by</a:t>
            </a:r>
            <a:r>
              <a:rPr dirty="0" spc="390"/>
              <a:t> </a:t>
            </a:r>
            <a:r>
              <a:rPr dirty="0" spc="-95"/>
              <a:t>randomization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43230" y="6151562"/>
            <a:ext cx="5781675" cy="27305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600" spc="-55">
                <a:solidFill>
                  <a:srgbClr val="585858"/>
                </a:solidFill>
                <a:latin typeface="Arial"/>
                <a:cs typeface="Arial"/>
              </a:rPr>
              <a:t>1.</a:t>
            </a:r>
            <a:r>
              <a:rPr dirty="0" sz="1600" spc="-30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600" spc="-55">
                <a:solidFill>
                  <a:srgbClr val="585858"/>
                </a:solidFill>
                <a:latin typeface="Arial"/>
                <a:cs typeface="Arial"/>
              </a:rPr>
              <a:t>A</a:t>
            </a:r>
            <a:r>
              <a:rPr dirty="0" sz="1600" spc="-55">
                <a:solidFill>
                  <a:srgbClr val="585858"/>
                </a:solidFill>
                <a:latin typeface="Arial"/>
                <a:cs typeface="Arial"/>
              </a:rPr>
              <a:t>l</a:t>
            </a:r>
            <a:r>
              <a:rPr dirty="0" sz="1600" spc="10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600" spc="-95">
                <a:solidFill>
                  <a:srgbClr val="585858"/>
                </a:solidFill>
                <a:latin typeface="Arial"/>
                <a:cs typeface="Arial"/>
              </a:rPr>
              <a:t>patients</a:t>
            </a:r>
            <a:r>
              <a:rPr dirty="0" sz="1600" spc="-24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600" spc="-80">
                <a:solidFill>
                  <a:srgbClr val="585858"/>
                </a:solidFill>
                <a:latin typeface="Arial"/>
                <a:cs typeface="Arial"/>
              </a:rPr>
              <a:t>who</a:t>
            </a:r>
            <a:r>
              <a:rPr dirty="0" sz="1600" spc="-145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600" spc="-90">
                <a:solidFill>
                  <a:srgbClr val="585858"/>
                </a:solidFill>
                <a:latin typeface="Arial"/>
                <a:cs typeface="Arial"/>
              </a:rPr>
              <a:t>were</a:t>
            </a:r>
            <a:r>
              <a:rPr dirty="0" sz="1600" spc="-15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600" spc="-110">
                <a:solidFill>
                  <a:srgbClr val="585858"/>
                </a:solidFill>
                <a:latin typeface="Arial"/>
                <a:cs typeface="Arial"/>
              </a:rPr>
              <a:t>randomized,</a:t>
            </a:r>
            <a:r>
              <a:rPr dirty="0" sz="1600" spc="-55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600" spc="-100">
                <a:solidFill>
                  <a:srgbClr val="585858"/>
                </a:solidFill>
                <a:latin typeface="Arial"/>
                <a:cs typeface="Arial"/>
              </a:rPr>
              <a:t>analyzed</a:t>
            </a:r>
            <a:r>
              <a:rPr dirty="0" sz="1600" spc="-15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600" spc="-95">
                <a:solidFill>
                  <a:srgbClr val="585858"/>
                </a:solidFill>
                <a:latin typeface="Arial"/>
                <a:cs typeface="Arial"/>
              </a:rPr>
              <a:t>according</a:t>
            </a:r>
            <a:r>
              <a:rPr dirty="0" sz="1600" spc="-204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600" spc="-40">
                <a:solidFill>
                  <a:srgbClr val="585858"/>
                </a:solidFill>
                <a:latin typeface="Arial"/>
                <a:cs typeface="Arial"/>
              </a:rPr>
              <a:t>to</a:t>
            </a:r>
            <a:r>
              <a:rPr dirty="0" sz="1600" spc="-21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600" spc="-110">
                <a:solidFill>
                  <a:srgbClr val="585858"/>
                </a:solidFill>
                <a:latin typeface="Arial"/>
                <a:cs typeface="Arial"/>
              </a:rPr>
              <a:t>randomization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47840" y="6151562"/>
            <a:ext cx="4352925" cy="27305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600" spc="-55">
                <a:solidFill>
                  <a:srgbClr val="585858"/>
                </a:solidFill>
                <a:latin typeface="Arial"/>
                <a:cs typeface="Arial"/>
              </a:rPr>
              <a:t>2.</a:t>
            </a:r>
            <a:r>
              <a:rPr dirty="0" sz="1600" spc="-185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600" spc="-75">
                <a:solidFill>
                  <a:srgbClr val="585858"/>
                </a:solidFill>
                <a:latin typeface="Arial"/>
                <a:cs typeface="Arial"/>
              </a:rPr>
              <a:t>Does</a:t>
            </a:r>
            <a:r>
              <a:rPr dirty="0" sz="1600" spc="-24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600" spc="-75">
                <a:solidFill>
                  <a:srgbClr val="585858"/>
                </a:solidFill>
                <a:latin typeface="Arial"/>
                <a:cs typeface="Arial"/>
              </a:rPr>
              <a:t>not</a:t>
            </a:r>
            <a:r>
              <a:rPr dirty="0" sz="1600" spc="-18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600" spc="-95">
                <a:solidFill>
                  <a:srgbClr val="585858"/>
                </a:solidFill>
                <a:latin typeface="Arial"/>
                <a:cs typeface="Arial"/>
              </a:rPr>
              <a:t>include</a:t>
            </a:r>
            <a:r>
              <a:rPr dirty="0" sz="1600" spc="-21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600" spc="-105">
                <a:solidFill>
                  <a:srgbClr val="585858"/>
                </a:solidFill>
                <a:latin typeface="Arial"/>
                <a:cs typeface="Arial"/>
              </a:rPr>
              <a:t>statin-ezetimibe</a:t>
            </a:r>
            <a:r>
              <a:rPr dirty="0" sz="1600" spc="-100">
                <a:solidFill>
                  <a:srgbClr val="585858"/>
                </a:solidFill>
                <a:latin typeface="Arial"/>
                <a:cs typeface="Arial"/>
              </a:rPr>
              <a:t> combination</a:t>
            </a:r>
            <a:r>
              <a:rPr dirty="0" sz="1600" spc="-16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600" spc="-90">
                <a:solidFill>
                  <a:srgbClr val="585858"/>
                </a:solidFill>
                <a:latin typeface="Arial"/>
                <a:cs typeface="Arial"/>
              </a:rPr>
              <a:t>tablets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2440" y="3144202"/>
            <a:ext cx="5862955" cy="510540"/>
          </a:xfrm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pc="-85"/>
              <a:t>ORION </a:t>
            </a:r>
            <a:r>
              <a:rPr dirty="0" spc="-100"/>
              <a:t>Phase </a:t>
            </a:r>
            <a:r>
              <a:rPr dirty="0" spc="-65"/>
              <a:t>III </a:t>
            </a:r>
            <a:r>
              <a:rPr dirty="0" spc="-100"/>
              <a:t>pooled</a:t>
            </a:r>
            <a:r>
              <a:rPr dirty="0" spc="100"/>
              <a:t> </a:t>
            </a:r>
            <a:r>
              <a:rPr dirty="0" spc="-100"/>
              <a:t>analysis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2090"/>
              </a:lnSpc>
            </a:pPr>
            <a:fld id="{81D60167-4931-47E6-BA6A-407CBD079E47}" type="slidenum">
              <a:rPr dirty="0"/>
              <a:t>14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472440" y="3487102"/>
            <a:ext cx="7011034" cy="10325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6600" spc="-105">
                <a:solidFill>
                  <a:srgbClr val="A6A6A6"/>
                </a:solidFill>
                <a:latin typeface="Arial Black"/>
                <a:cs typeface="Arial Black"/>
              </a:rPr>
              <a:t>Efficacy</a:t>
            </a:r>
            <a:r>
              <a:rPr dirty="0" sz="6600" spc="-125">
                <a:solidFill>
                  <a:srgbClr val="A6A6A6"/>
                </a:solidFill>
                <a:latin typeface="Arial Black"/>
                <a:cs typeface="Arial Black"/>
              </a:rPr>
              <a:t> </a:t>
            </a:r>
            <a:r>
              <a:rPr dirty="0" sz="6600" spc="-90">
                <a:solidFill>
                  <a:srgbClr val="A6A6A6"/>
                </a:solidFill>
                <a:latin typeface="Arial Black"/>
                <a:cs typeface="Arial Black"/>
              </a:rPr>
              <a:t>results</a:t>
            </a:r>
            <a:endParaRPr sz="66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201400" y="297179"/>
            <a:ext cx="548640" cy="6248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61009" y="1647976"/>
          <a:ext cx="11291570" cy="45300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34335"/>
                <a:gridCol w="1993264"/>
                <a:gridCol w="1437004"/>
                <a:gridCol w="1557654"/>
                <a:gridCol w="1714500"/>
                <a:gridCol w="1652904"/>
              </a:tblGrid>
              <a:tr h="401244">
                <a:tc>
                  <a:txBody>
                    <a:bodyPr/>
                    <a:lstStyle/>
                    <a:p>
                      <a:pPr marL="55880">
                        <a:lnSpc>
                          <a:spcPts val="2670"/>
                        </a:lnSpc>
                      </a:pPr>
                      <a:r>
                        <a:rPr dirty="0" sz="2400" spc="-140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Treatment</a:t>
                      </a:r>
                      <a:r>
                        <a:rPr dirty="0" sz="2400" spc="80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120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group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73100">
                        <a:lnSpc>
                          <a:spcPts val="2670"/>
                        </a:lnSpc>
                      </a:pPr>
                      <a:r>
                        <a:rPr dirty="0" sz="2400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2400" spc="-195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114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(ITT</a:t>
                      </a:r>
                      <a:r>
                        <a:rPr dirty="0" baseline="24305" sz="2400" spc="-172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2400" spc="-114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124460">
                        <a:lnSpc>
                          <a:spcPts val="2670"/>
                        </a:lnSpc>
                      </a:pPr>
                      <a:r>
                        <a:rPr dirty="0" sz="2400" spc="-120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Percent </a:t>
                      </a:r>
                      <a:r>
                        <a:rPr dirty="0" sz="2400" spc="-130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change</a:t>
                      </a:r>
                      <a:r>
                        <a:rPr dirty="0" sz="2400" spc="155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114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LDL-C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8203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935990" marR="1042035" indent="-15875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dirty="0" sz="2400" spc="-10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Mean</a:t>
                      </a:r>
                      <a:r>
                        <a:rPr dirty="0" sz="2400" spc="-15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7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at  </a:t>
                      </a:r>
                      <a:r>
                        <a:rPr dirty="0" sz="2400" spc="-9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day</a:t>
                      </a:r>
                      <a:r>
                        <a:rPr dirty="0" sz="2400" spc="-204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9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510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29844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939800" marR="718820" indent="-153035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dirty="0" sz="2400" spc="-21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2400" spc="-17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2400" spc="-8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2400" spc="-14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2400" spc="-14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2400" spc="-14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2400" spc="-18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dirty="0" sz="2400" spc="-8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2400" spc="-14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2400" spc="-8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ag</a:t>
                      </a:r>
                      <a:r>
                        <a:rPr dirty="0" sz="2400" spc="-14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24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d  </a:t>
                      </a:r>
                      <a:r>
                        <a:rPr dirty="0" sz="2400" spc="-9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day </a:t>
                      </a:r>
                      <a:r>
                        <a:rPr dirty="0" sz="2400" spc="-7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90 </a:t>
                      </a:r>
                      <a:r>
                        <a:rPr dirty="0" sz="24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2400" spc="-36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14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540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29844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574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D57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D57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2434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1800" spc="-1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Observed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3020">
                    <a:lnB w="12700">
                      <a:solidFill>
                        <a:srgbClr val="0D57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90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1800" spc="-1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Imputed</a:t>
                      </a:r>
                      <a:r>
                        <a:rPr dirty="0" baseline="25462" sz="1800" spc="-179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baseline="25462" sz="1800">
                        <a:latin typeface="Arial"/>
                        <a:cs typeface="Arial"/>
                      </a:endParaRPr>
                    </a:p>
                  </a:txBody>
                  <a:tcPr marL="0" marR="0" marB="0" marT="33020">
                    <a:lnB w="12700">
                      <a:solidFill>
                        <a:srgbClr val="0D57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056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1800" spc="-1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Observed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3020">
                    <a:lnB w="12700">
                      <a:solidFill>
                        <a:srgbClr val="0D57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9539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1800" spc="-1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Imputed</a:t>
                      </a:r>
                      <a:r>
                        <a:rPr dirty="0" baseline="25462" sz="1800" spc="-179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baseline="25462" sz="1800">
                        <a:latin typeface="Arial"/>
                        <a:cs typeface="Arial"/>
                      </a:endParaRPr>
                    </a:p>
                  </a:txBody>
                  <a:tcPr marL="0" marR="0" marB="0" marT="33020">
                    <a:lnB w="12700">
                      <a:solidFill>
                        <a:srgbClr val="0D57C4"/>
                      </a:solidFill>
                      <a:prstDash val="solid"/>
                    </a:lnB>
                  </a:tcPr>
                </a:tc>
              </a:tr>
              <a:tr h="716660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1895"/>
                        </a:spcBef>
                      </a:pPr>
                      <a:r>
                        <a:rPr dirty="0" sz="2400" spc="-114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Placebo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240665">
                    <a:lnT w="12700">
                      <a:solidFill>
                        <a:srgbClr val="0D57C4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2815">
                        <a:lnSpc>
                          <a:spcPct val="100000"/>
                        </a:lnSpc>
                        <a:spcBef>
                          <a:spcPts val="1895"/>
                        </a:spcBef>
                      </a:pPr>
                      <a:r>
                        <a:rPr dirty="0" sz="2400" spc="-14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1827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240665">
                    <a:lnT w="12700">
                      <a:solidFill>
                        <a:srgbClr val="0D57C4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3090">
                        <a:lnSpc>
                          <a:spcPct val="100000"/>
                        </a:lnSpc>
                        <a:spcBef>
                          <a:spcPts val="1895"/>
                        </a:spcBef>
                      </a:pPr>
                      <a:r>
                        <a:rPr dirty="0" sz="24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+</a:t>
                      </a:r>
                      <a:r>
                        <a:rPr dirty="0" sz="2400" spc="-229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240665">
                    <a:lnT w="12700">
                      <a:solidFill>
                        <a:srgbClr val="0D57C4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8445">
                        <a:lnSpc>
                          <a:spcPct val="100000"/>
                        </a:lnSpc>
                        <a:spcBef>
                          <a:spcPts val="1895"/>
                        </a:spcBef>
                      </a:pPr>
                      <a:r>
                        <a:rPr dirty="0" sz="24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+</a:t>
                      </a:r>
                      <a:r>
                        <a:rPr dirty="0" sz="2400" spc="-2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240665">
                    <a:lnT w="12700">
                      <a:solidFill>
                        <a:srgbClr val="0D57C4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70585">
                        <a:lnSpc>
                          <a:spcPct val="100000"/>
                        </a:lnSpc>
                        <a:spcBef>
                          <a:spcPts val="1895"/>
                        </a:spcBef>
                      </a:pPr>
                      <a:r>
                        <a:rPr dirty="0" sz="24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+</a:t>
                      </a:r>
                      <a:r>
                        <a:rPr dirty="0" sz="2400" spc="-2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240665">
                    <a:lnT w="12700">
                      <a:solidFill>
                        <a:srgbClr val="0D57C4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9079">
                        <a:lnSpc>
                          <a:spcPct val="100000"/>
                        </a:lnSpc>
                        <a:spcBef>
                          <a:spcPts val="1895"/>
                        </a:spcBef>
                      </a:pPr>
                      <a:r>
                        <a:rPr dirty="0" sz="24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+</a:t>
                      </a:r>
                      <a:r>
                        <a:rPr dirty="0" sz="2400" spc="-2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240665">
                    <a:lnT w="12700">
                      <a:solidFill>
                        <a:srgbClr val="0D57C4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716788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1355"/>
                        </a:spcBef>
                      </a:pPr>
                      <a:r>
                        <a:rPr dirty="0" sz="2400" spc="-120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Inclisiran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172085">
                    <a:lnT w="3175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0D57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2815">
                        <a:lnSpc>
                          <a:spcPct val="100000"/>
                        </a:lnSpc>
                        <a:spcBef>
                          <a:spcPts val="1355"/>
                        </a:spcBef>
                      </a:pPr>
                      <a:r>
                        <a:rPr dirty="0" sz="2400" spc="-14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1833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172085">
                    <a:lnT w="3175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0D57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6255">
                        <a:lnSpc>
                          <a:spcPct val="100000"/>
                        </a:lnSpc>
                        <a:spcBef>
                          <a:spcPts val="1355"/>
                        </a:spcBef>
                      </a:pPr>
                      <a:r>
                        <a:rPr dirty="0" sz="24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2400" spc="-2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14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51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172085">
                    <a:lnT w="3175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0D57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2245">
                        <a:lnSpc>
                          <a:spcPct val="100000"/>
                        </a:lnSpc>
                        <a:spcBef>
                          <a:spcPts val="1355"/>
                        </a:spcBef>
                      </a:pPr>
                      <a:r>
                        <a:rPr dirty="0" sz="24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2400" spc="-21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14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45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172085">
                    <a:lnT w="3175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0D57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4385">
                        <a:lnSpc>
                          <a:spcPct val="100000"/>
                        </a:lnSpc>
                        <a:spcBef>
                          <a:spcPts val="1355"/>
                        </a:spcBef>
                      </a:pPr>
                      <a:r>
                        <a:rPr dirty="0" sz="24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2400" spc="-2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13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48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172085">
                    <a:lnT w="3175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0D57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2880">
                        <a:lnSpc>
                          <a:spcPct val="100000"/>
                        </a:lnSpc>
                        <a:spcBef>
                          <a:spcPts val="1355"/>
                        </a:spcBef>
                      </a:pPr>
                      <a:r>
                        <a:rPr dirty="0" sz="24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2400" spc="-2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14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45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172085">
                    <a:lnT w="3175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0D57C4"/>
                      </a:solidFill>
                      <a:prstDash val="solid"/>
                    </a:lnB>
                  </a:tcPr>
                </a:tc>
              </a:tr>
              <a:tr h="716661">
                <a:tc gridSpan="2"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dirty="0" sz="3150" spc="-95" b="1">
                          <a:solidFill>
                            <a:srgbClr val="0D57C4"/>
                          </a:solidFill>
                          <a:latin typeface="Arial"/>
                          <a:cs typeface="Arial"/>
                        </a:rPr>
                        <a:t>Difference </a:t>
                      </a:r>
                      <a:r>
                        <a:rPr dirty="0" sz="3150" spc="-75">
                          <a:solidFill>
                            <a:srgbClr val="0D57C4"/>
                          </a:solidFill>
                          <a:latin typeface="Arial"/>
                          <a:cs typeface="Arial"/>
                        </a:rPr>
                        <a:t>(1</a:t>
                      </a:r>
                      <a:r>
                        <a:rPr dirty="0" u="heavy" baseline="32299" sz="3225" spc="-112">
                          <a:solidFill>
                            <a:srgbClr val="0D57C4"/>
                          </a:solidFill>
                          <a:uFill>
                            <a:solidFill>
                              <a:srgbClr val="0D57C4"/>
                            </a:solidFill>
                          </a:uFill>
                          <a:latin typeface="Arial"/>
                          <a:cs typeface="Arial"/>
                        </a:rPr>
                        <a:t>o</a:t>
                      </a:r>
                      <a:r>
                        <a:rPr dirty="0" baseline="32299" sz="3225" spc="487">
                          <a:solidFill>
                            <a:srgbClr val="0D57C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150" spc="-105">
                          <a:solidFill>
                            <a:srgbClr val="0D57C4"/>
                          </a:solidFill>
                          <a:latin typeface="Arial"/>
                          <a:cs typeface="Arial"/>
                        </a:rPr>
                        <a:t>endpoint)</a:t>
                      </a:r>
                      <a:endParaRPr sz="3150">
                        <a:latin typeface="Arial"/>
                        <a:cs typeface="Arial"/>
                      </a:endParaRPr>
                    </a:p>
                  </a:txBody>
                  <a:tcPr marL="0" marR="0" marB="0" marT="116205">
                    <a:lnT w="12700">
                      <a:solidFill>
                        <a:srgbClr val="0D57C4"/>
                      </a:solidFill>
                      <a:prstDash val="solid"/>
                    </a:lnT>
                    <a:lnB w="12700">
                      <a:solidFill>
                        <a:srgbClr val="0D57C4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8615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dirty="0" sz="3150" spc="10" b="1">
                          <a:solidFill>
                            <a:srgbClr val="0D57C4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3150" spc="-210" b="1">
                          <a:solidFill>
                            <a:srgbClr val="0D57C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150" spc="-140" b="1">
                          <a:solidFill>
                            <a:srgbClr val="0D57C4"/>
                          </a:solidFill>
                          <a:latin typeface="Arial"/>
                          <a:cs typeface="Arial"/>
                        </a:rPr>
                        <a:t>55</a:t>
                      </a:r>
                      <a:endParaRPr sz="3150">
                        <a:latin typeface="Arial"/>
                        <a:cs typeface="Arial"/>
                      </a:endParaRPr>
                    </a:p>
                  </a:txBody>
                  <a:tcPr marL="0" marR="0" marB="0" marT="116205">
                    <a:lnT w="12700">
                      <a:solidFill>
                        <a:srgbClr val="0D57C4"/>
                      </a:solidFill>
                      <a:prstDash val="solid"/>
                    </a:lnT>
                    <a:lnB w="12700">
                      <a:solidFill>
                        <a:srgbClr val="0D57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905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dirty="0" sz="3150" spc="10" b="1">
                          <a:solidFill>
                            <a:srgbClr val="0D57C4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3150" spc="-204" b="1">
                          <a:solidFill>
                            <a:srgbClr val="0D57C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150" spc="-140" b="1">
                          <a:solidFill>
                            <a:srgbClr val="0D57C4"/>
                          </a:solidFill>
                          <a:latin typeface="Arial"/>
                          <a:cs typeface="Arial"/>
                        </a:rPr>
                        <a:t>51</a:t>
                      </a:r>
                      <a:endParaRPr sz="3150">
                        <a:latin typeface="Arial"/>
                        <a:cs typeface="Arial"/>
                      </a:endParaRPr>
                    </a:p>
                  </a:txBody>
                  <a:tcPr marL="0" marR="0" marB="0" marT="116205">
                    <a:lnT w="12700">
                      <a:solidFill>
                        <a:srgbClr val="0D57C4"/>
                      </a:solidFill>
                      <a:prstDash val="solid"/>
                    </a:lnT>
                    <a:lnB w="12700">
                      <a:solidFill>
                        <a:srgbClr val="0D57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4365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dirty="0" sz="3150" spc="10" b="1">
                          <a:solidFill>
                            <a:srgbClr val="0D57C4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3150" spc="-210" b="1">
                          <a:solidFill>
                            <a:srgbClr val="0D57C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150" spc="-135" b="1">
                          <a:solidFill>
                            <a:srgbClr val="0D57C4"/>
                          </a:solidFill>
                          <a:latin typeface="Arial"/>
                          <a:cs typeface="Arial"/>
                        </a:rPr>
                        <a:t>52</a:t>
                      </a:r>
                      <a:endParaRPr sz="3150">
                        <a:latin typeface="Arial"/>
                        <a:cs typeface="Arial"/>
                      </a:endParaRPr>
                    </a:p>
                  </a:txBody>
                  <a:tcPr marL="0" marR="0" marB="0" marT="116205">
                    <a:lnT w="12700">
                      <a:solidFill>
                        <a:srgbClr val="0D57C4"/>
                      </a:solidFill>
                      <a:prstDash val="solid"/>
                    </a:lnT>
                    <a:lnB w="12700">
                      <a:solidFill>
                        <a:srgbClr val="0D57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9539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dirty="0" sz="3150" spc="10" b="1">
                          <a:solidFill>
                            <a:srgbClr val="0D57C4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3150" spc="-210" b="1">
                          <a:solidFill>
                            <a:srgbClr val="0D57C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150" spc="-135" b="1">
                          <a:solidFill>
                            <a:srgbClr val="0D57C4"/>
                          </a:solidFill>
                          <a:latin typeface="Arial"/>
                          <a:cs typeface="Arial"/>
                        </a:rPr>
                        <a:t>51</a:t>
                      </a:r>
                      <a:endParaRPr sz="3150">
                        <a:latin typeface="Arial"/>
                        <a:cs typeface="Arial"/>
                      </a:endParaRPr>
                    </a:p>
                  </a:txBody>
                  <a:tcPr marL="0" marR="0" marB="0" marT="116205">
                    <a:lnT w="12700">
                      <a:solidFill>
                        <a:srgbClr val="0D57C4"/>
                      </a:solidFill>
                      <a:prstDash val="solid"/>
                    </a:lnT>
                    <a:lnB w="12700">
                      <a:solidFill>
                        <a:srgbClr val="0D57C4"/>
                      </a:solidFill>
                      <a:prstDash val="solid"/>
                    </a:lnB>
                  </a:tcPr>
                </a:tc>
              </a:tr>
              <a:tr h="798829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1789"/>
                        </a:spcBef>
                      </a:pPr>
                      <a:r>
                        <a:rPr dirty="0" sz="2400" spc="-125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P-value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227329">
                    <a:lnT w="12700">
                      <a:solidFill>
                        <a:srgbClr val="0D57C4"/>
                      </a:solidFill>
                      <a:prstDash val="solid"/>
                    </a:lnT>
                    <a:lnB w="3175">
                      <a:solidFill>
                        <a:srgbClr val="0D57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0D57C4"/>
                      </a:solidFill>
                      <a:prstDash val="solid"/>
                    </a:lnT>
                    <a:lnB w="3175">
                      <a:solidFill>
                        <a:srgbClr val="0D57C4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882650">
                        <a:lnSpc>
                          <a:spcPct val="100000"/>
                        </a:lnSpc>
                        <a:spcBef>
                          <a:spcPts val="1789"/>
                        </a:spcBef>
                      </a:pPr>
                      <a:r>
                        <a:rPr dirty="0" sz="2400" spc="-114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&lt;0.0001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227329">
                    <a:lnT w="12700">
                      <a:solidFill>
                        <a:srgbClr val="0D57C4"/>
                      </a:solidFill>
                      <a:prstDash val="solid"/>
                    </a:lnT>
                    <a:lnB w="3175">
                      <a:solidFill>
                        <a:srgbClr val="0D57C4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 marR="29845">
                        <a:lnSpc>
                          <a:spcPct val="100000"/>
                        </a:lnSpc>
                        <a:spcBef>
                          <a:spcPts val="1789"/>
                        </a:spcBef>
                      </a:pPr>
                      <a:r>
                        <a:rPr dirty="0" sz="2400" spc="-120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&lt;0.0001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227329">
                    <a:lnT w="12700">
                      <a:solidFill>
                        <a:srgbClr val="0D57C4"/>
                      </a:solidFill>
                      <a:prstDash val="solid"/>
                    </a:lnT>
                    <a:lnB w="3175">
                      <a:solidFill>
                        <a:srgbClr val="0D57C4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2090"/>
              </a:lnSpc>
            </a:pPr>
            <a:fld id="{81D60167-4931-47E6-BA6A-407CBD079E47}" type="slidenum">
              <a:rPr dirty="0"/>
              <a:t>14</a:t>
            </a:fld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58787" y="242252"/>
            <a:ext cx="9961245" cy="8312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715"/>
              </a:lnSpc>
              <a:spcBef>
                <a:spcPts val="100"/>
              </a:spcBef>
            </a:pPr>
            <a:r>
              <a:rPr dirty="0" sz="2400" spc="-114">
                <a:solidFill>
                  <a:srgbClr val="072C61"/>
                </a:solidFill>
              </a:rPr>
              <a:t>ORION </a:t>
            </a:r>
            <a:r>
              <a:rPr dirty="0" sz="2400" spc="-120">
                <a:solidFill>
                  <a:srgbClr val="072C61"/>
                </a:solidFill>
              </a:rPr>
              <a:t>Phase </a:t>
            </a:r>
            <a:r>
              <a:rPr dirty="0" sz="2400" spc="-130">
                <a:solidFill>
                  <a:srgbClr val="072C61"/>
                </a:solidFill>
              </a:rPr>
              <a:t>III </a:t>
            </a:r>
            <a:r>
              <a:rPr dirty="0" sz="2400" spc="-120">
                <a:solidFill>
                  <a:srgbClr val="072C61"/>
                </a:solidFill>
              </a:rPr>
              <a:t>pooled </a:t>
            </a:r>
            <a:r>
              <a:rPr dirty="0" sz="2400" spc="-130">
                <a:solidFill>
                  <a:srgbClr val="072C61"/>
                </a:solidFill>
              </a:rPr>
              <a:t>analysis:</a:t>
            </a:r>
            <a:r>
              <a:rPr dirty="0" sz="2400" spc="-120">
                <a:solidFill>
                  <a:srgbClr val="072C61"/>
                </a:solidFill>
              </a:rPr>
              <a:t> Efficacy</a:t>
            </a:r>
            <a:endParaRPr sz="2400"/>
          </a:p>
          <a:p>
            <a:pPr marL="12700">
              <a:lnSpc>
                <a:spcPts val="3615"/>
              </a:lnSpc>
            </a:pPr>
            <a:r>
              <a:rPr dirty="0" spc="-90"/>
              <a:t>Highly </a:t>
            </a:r>
            <a:r>
              <a:rPr dirty="0" spc="-100"/>
              <a:t>significant </a:t>
            </a:r>
            <a:r>
              <a:rPr dirty="0" spc="-80"/>
              <a:t>lowering </a:t>
            </a:r>
            <a:r>
              <a:rPr dirty="0" spc="-60"/>
              <a:t>of </a:t>
            </a:r>
            <a:r>
              <a:rPr dirty="0" spc="-85"/>
              <a:t>LDL-C </a:t>
            </a:r>
            <a:r>
              <a:rPr dirty="0" spc="-95"/>
              <a:t>relative </a:t>
            </a:r>
            <a:r>
              <a:rPr dirty="0" spc="-35"/>
              <a:t>to</a:t>
            </a:r>
            <a:r>
              <a:rPr dirty="0" spc="150"/>
              <a:t> </a:t>
            </a:r>
            <a:r>
              <a:rPr dirty="0" spc="-100"/>
              <a:t>placebo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70852" y="6204584"/>
            <a:ext cx="4991735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50" spc="-45">
                <a:solidFill>
                  <a:srgbClr val="131212"/>
                </a:solidFill>
                <a:latin typeface="Arial"/>
                <a:cs typeface="Arial"/>
              </a:rPr>
              <a:t>1. </a:t>
            </a:r>
            <a:r>
              <a:rPr dirty="0" sz="1350" spc="-60">
                <a:solidFill>
                  <a:srgbClr val="585858"/>
                </a:solidFill>
                <a:latin typeface="Arial"/>
                <a:cs typeface="Arial"/>
              </a:rPr>
              <a:t>A</a:t>
            </a:r>
            <a:r>
              <a:rPr dirty="0" sz="1350" spc="-60">
                <a:solidFill>
                  <a:srgbClr val="585858"/>
                </a:solidFill>
                <a:latin typeface="Arial"/>
                <a:cs typeface="Arial"/>
              </a:rPr>
              <a:t>l</a:t>
            </a:r>
            <a:r>
              <a:rPr dirty="0" sz="1350" spc="-6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350" spc="-110">
                <a:solidFill>
                  <a:srgbClr val="585858"/>
                </a:solidFill>
                <a:latin typeface="Arial"/>
                <a:cs typeface="Arial"/>
              </a:rPr>
              <a:t>patients </a:t>
            </a:r>
            <a:r>
              <a:rPr dirty="0" sz="1350" spc="-114">
                <a:solidFill>
                  <a:srgbClr val="585858"/>
                </a:solidFill>
                <a:latin typeface="Arial"/>
                <a:cs typeface="Arial"/>
              </a:rPr>
              <a:t>who </a:t>
            </a:r>
            <a:r>
              <a:rPr dirty="0" sz="1350" spc="-95">
                <a:solidFill>
                  <a:srgbClr val="585858"/>
                </a:solidFill>
                <a:latin typeface="Arial"/>
                <a:cs typeface="Arial"/>
              </a:rPr>
              <a:t>were </a:t>
            </a:r>
            <a:r>
              <a:rPr dirty="0" sz="1350" spc="-100">
                <a:solidFill>
                  <a:srgbClr val="585858"/>
                </a:solidFill>
                <a:latin typeface="Arial"/>
                <a:cs typeface="Arial"/>
              </a:rPr>
              <a:t>randomized, </a:t>
            </a:r>
            <a:r>
              <a:rPr dirty="0" sz="1350" spc="-95">
                <a:solidFill>
                  <a:srgbClr val="585858"/>
                </a:solidFill>
                <a:latin typeface="Arial"/>
                <a:cs typeface="Arial"/>
              </a:rPr>
              <a:t>analyzed according </a:t>
            </a:r>
            <a:r>
              <a:rPr dirty="0" sz="1350" spc="-60">
                <a:solidFill>
                  <a:srgbClr val="585858"/>
                </a:solidFill>
                <a:latin typeface="Arial"/>
                <a:cs typeface="Arial"/>
              </a:rPr>
              <a:t>to</a:t>
            </a:r>
            <a:r>
              <a:rPr dirty="0" sz="1350" spc="-135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350" spc="-95">
                <a:solidFill>
                  <a:srgbClr val="585858"/>
                </a:solidFill>
                <a:latin typeface="Arial"/>
                <a:cs typeface="Arial"/>
              </a:rPr>
              <a:t>randomization</a:t>
            </a:r>
            <a:endParaRPr sz="13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712031" y="6204584"/>
            <a:ext cx="2472055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50" spc="-45">
                <a:solidFill>
                  <a:srgbClr val="585858"/>
                </a:solidFill>
                <a:latin typeface="Arial"/>
                <a:cs typeface="Arial"/>
              </a:rPr>
              <a:t>2: </a:t>
            </a:r>
            <a:r>
              <a:rPr dirty="0" sz="1350" spc="-110">
                <a:solidFill>
                  <a:srgbClr val="585858"/>
                </a:solidFill>
                <a:latin typeface="Arial"/>
                <a:cs typeface="Arial"/>
              </a:rPr>
              <a:t>Multiple </a:t>
            </a:r>
            <a:r>
              <a:rPr dirty="0" sz="1350" spc="-100">
                <a:solidFill>
                  <a:srgbClr val="585858"/>
                </a:solidFill>
                <a:latin typeface="Arial"/>
                <a:cs typeface="Arial"/>
              </a:rPr>
              <a:t>imputation washout</a:t>
            </a:r>
            <a:r>
              <a:rPr dirty="0" sz="1350" spc="-229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350" spc="-100">
                <a:solidFill>
                  <a:srgbClr val="585858"/>
                </a:solidFill>
                <a:latin typeface="Arial"/>
                <a:cs typeface="Arial"/>
              </a:rPr>
              <a:t>model</a:t>
            </a:r>
            <a:endParaRPr sz="13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393334" y="6204584"/>
            <a:ext cx="2525395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50" spc="-45">
                <a:solidFill>
                  <a:srgbClr val="585858"/>
                </a:solidFill>
                <a:latin typeface="Arial"/>
                <a:cs typeface="Arial"/>
              </a:rPr>
              <a:t>3: </a:t>
            </a:r>
            <a:r>
              <a:rPr dirty="0" sz="1350" spc="-85">
                <a:solidFill>
                  <a:srgbClr val="585858"/>
                </a:solidFill>
                <a:latin typeface="Arial"/>
                <a:cs typeface="Arial"/>
              </a:rPr>
              <a:t>Control-based </a:t>
            </a:r>
            <a:r>
              <a:rPr dirty="0" sz="1350" spc="-55">
                <a:solidFill>
                  <a:srgbClr val="585858"/>
                </a:solidFill>
                <a:latin typeface="Arial"/>
                <a:cs typeface="Arial"/>
              </a:rPr>
              <a:t>pa</a:t>
            </a:r>
            <a:r>
              <a:rPr dirty="0" sz="1350" spc="-55">
                <a:solidFill>
                  <a:srgbClr val="585858"/>
                </a:solidFill>
                <a:latin typeface="Arial"/>
                <a:cs typeface="Arial"/>
              </a:rPr>
              <a:t>t</a:t>
            </a:r>
            <a:r>
              <a:rPr dirty="0" sz="1350" spc="-55">
                <a:solidFill>
                  <a:srgbClr val="585858"/>
                </a:solidFill>
                <a:latin typeface="Arial"/>
                <a:cs typeface="Arial"/>
              </a:rPr>
              <a:t>ern </a:t>
            </a:r>
            <a:r>
              <a:rPr dirty="0" sz="1350" spc="-105">
                <a:solidFill>
                  <a:srgbClr val="585858"/>
                </a:solidFill>
                <a:latin typeface="Arial"/>
                <a:cs typeface="Arial"/>
              </a:rPr>
              <a:t>mixed</a:t>
            </a:r>
            <a:r>
              <a:rPr dirty="0" sz="1350" spc="4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350" spc="-100">
                <a:solidFill>
                  <a:srgbClr val="585858"/>
                </a:solidFill>
                <a:latin typeface="Arial"/>
                <a:cs typeface="Arial"/>
              </a:rPr>
              <a:t>model</a:t>
            </a:r>
            <a:endParaRPr sz="13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201400" y="297179"/>
            <a:ext cx="548640" cy="6248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61009" y="2183129"/>
            <a:ext cx="11262360" cy="3569970"/>
          </a:xfrm>
          <a:custGeom>
            <a:avLst/>
            <a:gdLst/>
            <a:ahLst/>
            <a:cxnLst/>
            <a:rect l="l" t="t" r="r" b="b"/>
            <a:pathLst>
              <a:path w="11262360" h="3569970">
                <a:moveTo>
                  <a:pt x="0" y="3569970"/>
                </a:moveTo>
                <a:lnTo>
                  <a:pt x="11262360" y="3569970"/>
                </a:lnTo>
                <a:lnTo>
                  <a:pt x="11262360" y="0"/>
                </a:lnTo>
                <a:lnTo>
                  <a:pt x="0" y="0"/>
                </a:lnTo>
                <a:lnTo>
                  <a:pt x="0" y="356997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61009" y="2183129"/>
            <a:ext cx="11262360" cy="3741420"/>
          </a:xfrm>
          <a:custGeom>
            <a:avLst/>
            <a:gdLst/>
            <a:ahLst/>
            <a:cxnLst/>
            <a:rect l="l" t="t" r="r" b="b"/>
            <a:pathLst>
              <a:path w="11262360" h="3741420">
                <a:moveTo>
                  <a:pt x="0" y="3741420"/>
                </a:moveTo>
                <a:lnTo>
                  <a:pt x="11262360" y="3741420"/>
                </a:lnTo>
                <a:lnTo>
                  <a:pt x="11262360" y="0"/>
                </a:lnTo>
                <a:lnTo>
                  <a:pt x="0" y="0"/>
                </a:lnTo>
                <a:lnTo>
                  <a:pt x="0" y="3741420"/>
                </a:lnTo>
                <a:close/>
              </a:path>
            </a:pathLst>
          </a:custGeom>
          <a:ln w="9525">
            <a:solidFill>
              <a:srgbClr val="F1F1F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314700" y="2887979"/>
            <a:ext cx="7985759" cy="1181100"/>
          </a:xfrm>
          <a:custGeom>
            <a:avLst/>
            <a:gdLst/>
            <a:ahLst/>
            <a:cxnLst/>
            <a:rect l="l" t="t" r="r" b="b"/>
            <a:pathLst>
              <a:path w="7985759" h="1181100">
                <a:moveTo>
                  <a:pt x="4251198" y="0"/>
                </a:moveTo>
                <a:lnTo>
                  <a:pt x="1077595" y="36957"/>
                </a:lnTo>
                <a:lnTo>
                  <a:pt x="0" y="59055"/>
                </a:lnTo>
                <a:lnTo>
                  <a:pt x="14732" y="1085088"/>
                </a:lnTo>
                <a:lnTo>
                  <a:pt x="1062863" y="1181100"/>
                </a:lnTo>
                <a:lnTo>
                  <a:pt x="3195828" y="974344"/>
                </a:lnTo>
                <a:lnTo>
                  <a:pt x="5883393" y="974344"/>
                </a:lnTo>
                <a:lnTo>
                  <a:pt x="6376797" y="922782"/>
                </a:lnTo>
                <a:lnTo>
                  <a:pt x="7979570" y="922782"/>
                </a:lnTo>
                <a:lnTo>
                  <a:pt x="7985759" y="29591"/>
                </a:lnTo>
                <a:lnTo>
                  <a:pt x="7439659" y="14732"/>
                </a:lnTo>
                <a:lnTo>
                  <a:pt x="4251198" y="0"/>
                </a:lnTo>
                <a:close/>
              </a:path>
              <a:path w="7985759" h="1181100">
                <a:moveTo>
                  <a:pt x="5883393" y="974344"/>
                </a:moveTo>
                <a:lnTo>
                  <a:pt x="3195828" y="974344"/>
                </a:lnTo>
                <a:lnTo>
                  <a:pt x="4258564" y="1144143"/>
                </a:lnTo>
                <a:lnTo>
                  <a:pt x="5883393" y="974344"/>
                </a:lnTo>
                <a:close/>
              </a:path>
              <a:path w="7985759" h="1181100">
                <a:moveTo>
                  <a:pt x="7979570" y="922782"/>
                </a:moveTo>
                <a:lnTo>
                  <a:pt x="6376797" y="922782"/>
                </a:lnTo>
                <a:lnTo>
                  <a:pt x="7454392" y="1129411"/>
                </a:lnTo>
                <a:lnTo>
                  <a:pt x="7978394" y="1092581"/>
                </a:lnTo>
                <a:lnTo>
                  <a:pt x="7979570" y="922782"/>
                </a:lnTo>
                <a:close/>
              </a:path>
            </a:pathLst>
          </a:custGeom>
          <a:solidFill>
            <a:srgbClr val="C6DCF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352800" y="3200400"/>
            <a:ext cx="7947659" cy="457200"/>
          </a:xfrm>
          <a:custGeom>
            <a:avLst/>
            <a:gdLst/>
            <a:ahLst/>
            <a:cxnLst/>
            <a:rect l="l" t="t" r="r" b="b"/>
            <a:pathLst>
              <a:path w="7947659" h="457200">
                <a:moveTo>
                  <a:pt x="0" y="457200"/>
                </a:moveTo>
                <a:lnTo>
                  <a:pt x="7947659" y="457200"/>
                </a:lnTo>
                <a:lnTo>
                  <a:pt x="7947659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C6DCF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5900165" y="3209607"/>
            <a:ext cx="2879090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2400" spc="-120" b="1">
                <a:solidFill>
                  <a:srgbClr val="585858"/>
                </a:solidFill>
                <a:latin typeface="Arial"/>
                <a:cs typeface="Arial"/>
              </a:rPr>
              <a:t>Time-averaged </a:t>
            </a:r>
            <a:r>
              <a:rPr dirty="0" sz="2400" b="1">
                <a:solidFill>
                  <a:srgbClr val="585858"/>
                </a:solidFill>
                <a:latin typeface="Symbol"/>
                <a:cs typeface="Symbol"/>
              </a:rPr>
              <a:t></a:t>
            </a:r>
            <a:r>
              <a:rPr dirty="0" sz="2400" spc="15" b="1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2400" spc="-140" b="1">
                <a:solidFill>
                  <a:srgbClr val="585858"/>
                </a:solidFill>
                <a:latin typeface="Arial"/>
                <a:cs typeface="Arial"/>
              </a:rPr>
              <a:t>52%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852279" y="3209607"/>
            <a:ext cx="820419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585858"/>
                </a:solidFill>
                <a:latin typeface="Symbol"/>
                <a:cs typeface="Symbol"/>
              </a:rPr>
              <a:t></a:t>
            </a:r>
            <a:r>
              <a:rPr dirty="0" sz="2400" spc="-225" b="1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2400" spc="-140" b="1">
                <a:solidFill>
                  <a:srgbClr val="585858"/>
                </a:solidFill>
                <a:latin typeface="Arial"/>
                <a:cs typeface="Arial"/>
              </a:rPr>
              <a:t>55%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729739" y="2781300"/>
            <a:ext cx="0" cy="2209800"/>
          </a:xfrm>
          <a:custGeom>
            <a:avLst/>
            <a:gdLst/>
            <a:ahLst/>
            <a:cxnLst/>
            <a:rect l="l" t="t" r="r" b="b"/>
            <a:pathLst>
              <a:path w="0" h="2209800">
                <a:moveTo>
                  <a:pt x="0" y="220980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661160" y="4991100"/>
            <a:ext cx="68580" cy="0"/>
          </a:xfrm>
          <a:custGeom>
            <a:avLst/>
            <a:gdLst/>
            <a:ahLst/>
            <a:cxnLst/>
            <a:rect l="l" t="t" r="r" b="b"/>
            <a:pathLst>
              <a:path w="68580" h="0">
                <a:moveTo>
                  <a:pt x="0" y="0"/>
                </a:moveTo>
                <a:lnTo>
                  <a:pt x="6857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661160" y="4587240"/>
            <a:ext cx="68580" cy="0"/>
          </a:xfrm>
          <a:custGeom>
            <a:avLst/>
            <a:gdLst/>
            <a:ahLst/>
            <a:cxnLst/>
            <a:rect l="l" t="t" r="r" b="b"/>
            <a:pathLst>
              <a:path w="68580" h="0">
                <a:moveTo>
                  <a:pt x="0" y="0"/>
                </a:moveTo>
                <a:lnTo>
                  <a:pt x="6857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661160" y="4183379"/>
            <a:ext cx="68580" cy="0"/>
          </a:xfrm>
          <a:custGeom>
            <a:avLst/>
            <a:gdLst/>
            <a:ahLst/>
            <a:cxnLst/>
            <a:rect l="l" t="t" r="r" b="b"/>
            <a:pathLst>
              <a:path w="68580" h="0">
                <a:moveTo>
                  <a:pt x="0" y="0"/>
                </a:moveTo>
                <a:lnTo>
                  <a:pt x="6857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661160" y="3787140"/>
            <a:ext cx="68580" cy="0"/>
          </a:xfrm>
          <a:custGeom>
            <a:avLst/>
            <a:gdLst/>
            <a:ahLst/>
            <a:cxnLst/>
            <a:rect l="l" t="t" r="r" b="b"/>
            <a:pathLst>
              <a:path w="68580" h="0">
                <a:moveTo>
                  <a:pt x="0" y="0"/>
                </a:moveTo>
                <a:lnTo>
                  <a:pt x="6857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661160" y="3383279"/>
            <a:ext cx="68580" cy="0"/>
          </a:xfrm>
          <a:custGeom>
            <a:avLst/>
            <a:gdLst/>
            <a:ahLst/>
            <a:cxnLst/>
            <a:rect l="l" t="t" r="r" b="b"/>
            <a:pathLst>
              <a:path w="68580" h="0">
                <a:moveTo>
                  <a:pt x="0" y="0"/>
                </a:moveTo>
                <a:lnTo>
                  <a:pt x="6857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661160" y="2979420"/>
            <a:ext cx="68580" cy="0"/>
          </a:xfrm>
          <a:custGeom>
            <a:avLst/>
            <a:gdLst/>
            <a:ahLst/>
            <a:cxnLst/>
            <a:rect l="l" t="t" r="r" b="b"/>
            <a:pathLst>
              <a:path w="68580" h="0">
                <a:moveTo>
                  <a:pt x="0" y="0"/>
                </a:moveTo>
                <a:lnTo>
                  <a:pt x="6857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729739" y="4991100"/>
            <a:ext cx="9555480" cy="0"/>
          </a:xfrm>
          <a:custGeom>
            <a:avLst/>
            <a:gdLst/>
            <a:ahLst/>
            <a:cxnLst/>
            <a:rect l="l" t="t" r="r" b="b"/>
            <a:pathLst>
              <a:path w="9555480" h="0">
                <a:moveTo>
                  <a:pt x="0" y="0"/>
                </a:moveTo>
                <a:lnTo>
                  <a:pt x="955548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729739" y="4991100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79">
                <a:moveTo>
                  <a:pt x="0" y="0"/>
                </a:moveTo>
                <a:lnTo>
                  <a:pt x="0" y="6858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322320" y="4991100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79">
                <a:moveTo>
                  <a:pt x="0" y="0"/>
                </a:moveTo>
                <a:lnTo>
                  <a:pt x="0" y="6858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914900" y="4991100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79">
                <a:moveTo>
                  <a:pt x="0" y="0"/>
                </a:moveTo>
                <a:lnTo>
                  <a:pt x="0" y="6858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6507480" y="4991100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79">
                <a:moveTo>
                  <a:pt x="0" y="0"/>
                </a:moveTo>
                <a:lnTo>
                  <a:pt x="0" y="6858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8100059" y="4991100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79">
                <a:moveTo>
                  <a:pt x="0" y="0"/>
                </a:moveTo>
                <a:lnTo>
                  <a:pt x="0" y="6858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9692640" y="4991100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79">
                <a:moveTo>
                  <a:pt x="0" y="0"/>
                </a:moveTo>
                <a:lnTo>
                  <a:pt x="0" y="6858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1285219" y="4991100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79">
                <a:moveTo>
                  <a:pt x="0" y="0"/>
                </a:moveTo>
                <a:lnTo>
                  <a:pt x="0" y="6858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729739" y="2983229"/>
            <a:ext cx="34290" cy="0"/>
          </a:xfrm>
          <a:custGeom>
            <a:avLst/>
            <a:gdLst/>
            <a:ahLst/>
            <a:cxnLst/>
            <a:rect l="l" t="t" r="r" b="b"/>
            <a:pathLst>
              <a:path w="34289" h="0">
                <a:moveTo>
                  <a:pt x="0" y="0"/>
                </a:moveTo>
                <a:lnTo>
                  <a:pt x="34290" y="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729739" y="2983229"/>
            <a:ext cx="34290" cy="0"/>
          </a:xfrm>
          <a:custGeom>
            <a:avLst/>
            <a:gdLst/>
            <a:ahLst/>
            <a:cxnLst/>
            <a:rect l="l" t="t" r="r" b="b"/>
            <a:pathLst>
              <a:path w="34289" h="0">
                <a:moveTo>
                  <a:pt x="0" y="0"/>
                </a:moveTo>
                <a:lnTo>
                  <a:pt x="34290" y="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295650" y="3966209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 h="0">
                <a:moveTo>
                  <a:pt x="0" y="0"/>
                </a:moveTo>
                <a:lnTo>
                  <a:pt x="60960" y="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295650" y="3966209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 h="0">
                <a:moveTo>
                  <a:pt x="0" y="0"/>
                </a:moveTo>
                <a:lnTo>
                  <a:pt x="60960" y="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354829" y="4065270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 h="0">
                <a:moveTo>
                  <a:pt x="0" y="0"/>
                </a:moveTo>
                <a:lnTo>
                  <a:pt x="60960" y="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354829" y="4065270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 h="0">
                <a:moveTo>
                  <a:pt x="0" y="0"/>
                </a:moveTo>
                <a:lnTo>
                  <a:pt x="60960" y="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6480809" y="3859529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 h="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6480809" y="3859529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 h="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7539990" y="4034790"/>
            <a:ext cx="60960" cy="0"/>
          </a:xfrm>
          <a:custGeom>
            <a:avLst/>
            <a:gdLst/>
            <a:ahLst/>
            <a:cxnLst/>
            <a:rect l="l" t="t" r="r" b="b"/>
            <a:pathLst>
              <a:path w="60959" h="0">
                <a:moveTo>
                  <a:pt x="0" y="0"/>
                </a:moveTo>
                <a:lnTo>
                  <a:pt x="60959" y="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7539990" y="4034790"/>
            <a:ext cx="60960" cy="0"/>
          </a:xfrm>
          <a:custGeom>
            <a:avLst/>
            <a:gdLst/>
            <a:ahLst/>
            <a:cxnLst/>
            <a:rect l="l" t="t" r="r" b="b"/>
            <a:pathLst>
              <a:path w="60959" h="0">
                <a:moveTo>
                  <a:pt x="0" y="0"/>
                </a:moveTo>
                <a:lnTo>
                  <a:pt x="60959" y="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9665969" y="3806190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 h="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9665969" y="3806190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 h="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10725150" y="4004309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 h="0">
                <a:moveTo>
                  <a:pt x="0" y="0"/>
                </a:moveTo>
                <a:lnTo>
                  <a:pt x="53340" y="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0725150" y="4004309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 h="0">
                <a:moveTo>
                  <a:pt x="0" y="0"/>
                </a:moveTo>
                <a:lnTo>
                  <a:pt x="53340" y="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11250930" y="3966209"/>
            <a:ext cx="34290" cy="0"/>
          </a:xfrm>
          <a:custGeom>
            <a:avLst/>
            <a:gdLst/>
            <a:ahLst/>
            <a:cxnLst/>
            <a:rect l="l" t="t" r="r" b="b"/>
            <a:pathLst>
              <a:path w="34290" h="0">
                <a:moveTo>
                  <a:pt x="0" y="0"/>
                </a:moveTo>
                <a:lnTo>
                  <a:pt x="34289" y="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11250930" y="3966209"/>
            <a:ext cx="34290" cy="0"/>
          </a:xfrm>
          <a:custGeom>
            <a:avLst/>
            <a:gdLst/>
            <a:ahLst/>
            <a:cxnLst/>
            <a:rect l="l" t="t" r="r" b="b"/>
            <a:pathLst>
              <a:path w="34290" h="0">
                <a:moveTo>
                  <a:pt x="0" y="0"/>
                </a:moveTo>
                <a:lnTo>
                  <a:pt x="34289" y="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1729739" y="2983229"/>
            <a:ext cx="34290" cy="0"/>
          </a:xfrm>
          <a:custGeom>
            <a:avLst/>
            <a:gdLst/>
            <a:ahLst/>
            <a:cxnLst/>
            <a:rect l="l" t="t" r="r" b="b"/>
            <a:pathLst>
              <a:path w="34289" h="0">
                <a:moveTo>
                  <a:pt x="0" y="0"/>
                </a:moveTo>
                <a:lnTo>
                  <a:pt x="34290" y="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1729739" y="2983229"/>
            <a:ext cx="34290" cy="0"/>
          </a:xfrm>
          <a:custGeom>
            <a:avLst/>
            <a:gdLst/>
            <a:ahLst/>
            <a:cxnLst/>
            <a:rect l="l" t="t" r="r" b="b"/>
            <a:pathLst>
              <a:path w="34289" h="0">
                <a:moveTo>
                  <a:pt x="0" y="0"/>
                </a:moveTo>
                <a:lnTo>
                  <a:pt x="34290" y="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3295650" y="2945129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 h="0">
                <a:moveTo>
                  <a:pt x="0" y="0"/>
                </a:moveTo>
                <a:lnTo>
                  <a:pt x="60960" y="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3295650" y="2945129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 h="0">
                <a:moveTo>
                  <a:pt x="0" y="0"/>
                </a:moveTo>
                <a:lnTo>
                  <a:pt x="60960" y="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4354829" y="2929889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 h="0">
                <a:moveTo>
                  <a:pt x="0" y="0"/>
                </a:moveTo>
                <a:lnTo>
                  <a:pt x="60960" y="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4354829" y="2929889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 h="0">
                <a:moveTo>
                  <a:pt x="0" y="0"/>
                </a:moveTo>
                <a:lnTo>
                  <a:pt x="60960" y="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6480809" y="2899410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 h="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6480809" y="2899410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 h="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7539990" y="2891789"/>
            <a:ext cx="60960" cy="0"/>
          </a:xfrm>
          <a:custGeom>
            <a:avLst/>
            <a:gdLst/>
            <a:ahLst/>
            <a:cxnLst/>
            <a:rect l="l" t="t" r="r" b="b"/>
            <a:pathLst>
              <a:path w="60959" h="0">
                <a:moveTo>
                  <a:pt x="0" y="0"/>
                </a:moveTo>
                <a:lnTo>
                  <a:pt x="60959" y="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7539990" y="2891789"/>
            <a:ext cx="60960" cy="0"/>
          </a:xfrm>
          <a:custGeom>
            <a:avLst/>
            <a:gdLst/>
            <a:ahLst/>
            <a:cxnLst/>
            <a:rect l="l" t="t" r="r" b="b"/>
            <a:pathLst>
              <a:path w="60959" h="0">
                <a:moveTo>
                  <a:pt x="0" y="0"/>
                </a:moveTo>
                <a:lnTo>
                  <a:pt x="60959" y="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9665969" y="2899410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 h="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9665969" y="2899410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 h="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10725150" y="2907029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 h="0">
                <a:moveTo>
                  <a:pt x="0" y="0"/>
                </a:moveTo>
                <a:lnTo>
                  <a:pt x="53340" y="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10725150" y="2907029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 h="0">
                <a:moveTo>
                  <a:pt x="0" y="0"/>
                </a:moveTo>
                <a:lnTo>
                  <a:pt x="53340" y="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11250930" y="2922270"/>
            <a:ext cx="34290" cy="0"/>
          </a:xfrm>
          <a:custGeom>
            <a:avLst/>
            <a:gdLst/>
            <a:ahLst/>
            <a:cxnLst/>
            <a:rect l="l" t="t" r="r" b="b"/>
            <a:pathLst>
              <a:path w="34290" h="0">
                <a:moveTo>
                  <a:pt x="0" y="0"/>
                </a:moveTo>
                <a:lnTo>
                  <a:pt x="34289" y="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11250930" y="2922270"/>
            <a:ext cx="34290" cy="0"/>
          </a:xfrm>
          <a:custGeom>
            <a:avLst/>
            <a:gdLst/>
            <a:ahLst/>
            <a:cxnLst/>
            <a:rect l="l" t="t" r="r" b="b"/>
            <a:pathLst>
              <a:path w="34290" h="0">
                <a:moveTo>
                  <a:pt x="0" y="0"/>
                </a:moveTo>
                <a:lnTo>
                  <a:pt x="34289" y="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1729739" y="2979420"/>
            <a:ext cx="9555480" cy="1082040"/>
          </a:xfrm>
          <a:custGeom>
            <a:avLst/>
            <a:gdLst/>
            <a:ahLst/>
            <a:cxnLst/>
            <a:rect l="l" t="t" r="r" b="b"/>
            <a:pathLst>
              <a:path w="9555480" h="1082039">
                <a:moveTo>
                  <a:pt x="0" y="0"/>
                </a:moveTo>
                <a:lnTo>
                  <a:pt x="1592580" y="982979"/>
                </a:lnTo>
                <a:lnTo>
                  <a:pt x="2659380" y="1082039"/>
                </a:lnTo>
                <a:lnTo>
                  <a:pt x="4777740" y="876299"/>
                </a:lnTo>
                <a:lnTo>
                  <a:pt x="5836920" y="1051559"/>
                </a:lnTo>
                <a:lnTo>
                  <a:pt x="7962900" y="830579"/>
                </a:lnTo>
                <a:lnTo>
                  <a:pt x="9022080" y="1028699"/>
                </a:lnTo>
                <a:lnTo>
                  <a:pt x="9555480" y="982979"/>
                </a:lnTo>
              </a:path>
            </a:pathLst>
          </a:custGeom>
          <a:ln w="63499">
            <a:solidFill>
              <a:srgbClr val="0D57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1666239" y="2917570"/>
            <a:ext cx="129540" cy="1295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3258820" y="3900551"/>
            <a:ext cx="129539" cy="1295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4325620" y="3999610"/>
            <a:ext cx="129539" cy="1295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6443979" y="3793871"/>
            <a:ext cx="129540" cy="1295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7503159" y="3969130"/>
            <a:ext cx="129540" cy="1295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10688319" y="3946271"/>
            <a:ext cx="129539" cy="1295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9629140" y="3748151"/>
            <a:ext cx="129539" cy="1295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11221719" y="3900551"/>
            <a:ext cx="129539" cy="1295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1729739" y="2887979"/>
            <a:ext cx="9555480" cy="91440"/>
          </a:xfrm>
          <a:custGeom>
            <a:avLst/>
            <a:gdLst/>
            <a:ahLst/>
            <a:cxnLst/>
            <a:rect l="l" t="t" r="r" b="b"/>
            <a:pathLst>
              <a:path w="9555480" h="91439">
                <a:moveTo>
                  <a:pt x="0" y="91440"/>
                </a:moveTo>
                <a:lnTo>
                  <a:pt x="1592580" y="60960"/>
                </a:lnTo>
                <a:lnTo>
                  <a:pt x="2659380" y="45720"/>
                </a:lnTo>
                <a:lnTo>
                  <a:pt x="4777740" y="7620"/>
                </a:lnTo>
                <a:lnTo>
                  <a:pt x="5836920" y="0"/>
                </a:lnTo>
                <a:lnTo>
                  <a:pt x="7962900" y="15240"/>
                </a:lnTo>
                <a:lnTo>
                  <a:pt x="9022080" y="22860"/>
                </a:lnTo>
                <a:lnTo>
                  <a:pt x="9555480" y="30480"/>
                </a:lnTo>
              </a:path>
            </a:pathLst>
          </a:custGeom>
          <a:ln w="63500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1666239" y="2917570"/>
            <a:ext cx="129540" cy="12953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3258820" y="2887091"/>
            <a:ext cx="129539" cy="12953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4325620" y="2871851"/>
            <a:ext cx="129539" cy="12953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6443979" y="2833751"/>
            <a:ext cx="129540" cy="12953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7503159" y="2826130"/>
            <a:ext cx="129540" cy="12954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9629140" y="2841370"/>
            <a:ext cx="129539" cy="12953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10688319" y="2848991"/>
            <a:ext cx="129539" cy="12953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11221719" y="2856610"/>
            <a:ext cx="129539" cy="12953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 txBox="1"/>
          <p:nvPr/>
        </p:nvSpPr>
        <p:spPr>
          <a:xfrm>
            <a:off x="1129347" y="2690431"/>
            <a:ext cx="431165" cy="2438400"/>
          </a:xfrm>
          <a:prstGeom prst="rect">
            <a:avLst/>
          </a:prstGeom>
        </p:spPr>
        <p:txBody>
          <a:bodyPr wrap="square" lIns="0" tIns="140335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105"/>
              </a:spcBef>
            </a:pPr>
            <a:r>
              <a:rPr dirty="0" sz="1800">
                <a:latin typeface="Arial"/>
                <a:cs typeface="Arial"/>
              </a:rPr>
              <a:t>0</a:t>
            </a:r>
            <a:endParaRPr sz="1800">
              <a:latin typeface="Arial"/>
              <a:cs typeface="Arial"/>
            </a:endParaRPr>
          </a:p>
          <a:p>
            <a:pPr algn="r" marR="15240">
              <a:lnSpc>
                <a:spcPct val="100000"/>
              </a:lnSpc>
              <a:spcBef>
                <a:spcPts val="1010"/>
              </a:spcBef>
            </a:pPr>
            <a:r>
              <a:rPr dirty="0" sz="1800" spc="-125">
                <a:latin typeface="Arial"/>
                <a:cs typeface="Arial"/>
              </a:rPr>
              <a:t>-</a:t>
            </a:r>
            <a:r>
              <a:rPr dirty="0" sz="1800" spc="-105">
                <a:latin typeface="Arial"/>
                <a:cs typeface="Arial"/>
              </a:rPr>
              <a:t>20</a:t>
            </a:r>
            <a:endParaRPr sz="1800">
              <a:latin typeface="Arial"/>
              <a:cs typeface="Arial"/>
            </a:endParaRPr>
          </a:p>
          <a:p>
            <a:pPr algn="r" marR="15240">
              <a:lnSpc>
                <a:spcPct val="100000"/>
              </a:lnSpc>
              <a:spcBef>
                <a:spcPts val="1005"/>
              </a:spcBef>
            </a:pPr>
            <a:r>
              <a:rPr dirty="0" sz="1800" spc="-125">
                <a:latin typeface="Arial"/>
                <a:cs typeface="Arial"/>
              </a:rPr>
              <a:t>-</a:t>
            </a:r>
            <a:r>
              <a:rPr dirty="0" sz="1800" spc="-105">
                <a:latin typeface="Arial"/>
                <a:cs typeface="Arial"/>
              </a:rPr>
              <a:t>40</a:t>
            </a:r>
            <a:endParaRPr sz="1800">
              <a:latin typeface="Arial"/>
              <a:cs typeface="Arial"/>
            </a:endParaRPr>
          </a:p>
          <a:p>
            <a:pPr algn="r" marR="15240">
              <a:lnSpc>
                <a:spcPct val="100000"/>
              </a:lnSpc>
              <a:spcBef>
                <a:spcPts val="1005"/>
              </a:spcBef>
            </a:pPr>
            <a:r>
              <a:rPr dirty="0" sz="1800" spc="-125">
                <a:latin typeface="Arial"/>
                <a:cs typeface="Arial"/>
              </a:rPr>
              <a:t>-</a:t>
            </a:r>
            <a:r>
              <a:rPr dirty="0" sz="1800" spc="-105">
                <a:latin typeface="Arial"/>
                <a:cs typeface="Arial"/>
              </a:rPr>
              <a:t>60</a:t>
            </a:r>
            <a:endParaRPr sz="1800">
              <a:latin typeface="Arial"/>
              <a:cs typeface="Arial"/>
            </a:endParaRPr>
          </a:p>
          <a:p>
            <a:pPr algn="r" marR="15240">
              <a:lnSpc>
                <a:spcPct val="100000"/>
              </a:lnSpc>
              <a:spcBef>
                <a:spcPts val="1005"/>
              </a:spcBef>
            </a:pPr>
            <a:r>
              <a:rPr dirty="0" sz="1800" spc="-125">
                <a:latin typeface="Arial"/>
                <a:cs typeface="Arial"/>
              </a:rPr>
              <a:t>-</a:t>
            </a:r>
            <a:r>
              <a:rPr dirty="0" sz="1800" spc="-105">
                <a:latin typeface="Arial"/>
                <a:cs typeface="Arial"/>
              </a:rPr>
              <a:t>80</a:t>
            </a:r>
            <a:endParaRPr sz="1800">
              <a:latin typeface="Arial"/>
              <a:cs typeface="Arial"/>
            </a:endParaRPr>
          </a:p>
          <a:p>
            <a:pPr algn="r" marR="18415">
              <a:lnSpc>
                <a:spcPct val="100000"/>
              </a:lnSpc>
              <a:spcBef>
                <a:spcPts val="1005"/>
              </a:spcBef>
            </a:pPr>
            <a:r>
              <a:rPr dirty="0" sz="1800" spc="-125">
                <a:latin typeface="Arial"/>
                <a:cs typeface="Arial"/>
              </a:rPr>
              <a:t>-</a:t>
            </a:r>
            <a:r>
              <a:rPr dirty="0" sz="1800" spc="-100">
                <a:latin typeface="Arial"/>
                <a:cs typeface="Arial"/>
              </a:rPr>
              <a:t>100</a:t>
            </a:r>
            <a:endParaRPr sz="1800">
              <a:latin typeface="Arial"/>
              <a:cs typeface="Aria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1674495" y="5105400"/>
            <a:ext cx="332549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1591945" algn="l"/>
                <a:tab pos="3184525" algn="l"/>
              </a:tabLst>
            </a:pPr>
            <a:r>
              <a:rPr dirty="0" sz="1800" spc="-5">
                <a:latin typeface="Arial"/>
                <a:cs typeface="Arial"/>
              </a:rPr>
              <a:t>0</a:t>
            </a:r>
            <a:r>
              <a:rPr dirty="0" sz="1800" spc="-5">
                <a:latin typeface="Arial"/>
                <a:cs typeface="Arial"/>
              </a:rPr>
              <a:t>	</a:t>
            </a:r>
            <a:r>
              <a:rPr dirty="0" sz="1800" spc="-5">
                <a:latin typeface="Arial"/>
                <a:cs typeface="Arial"/>
              </a:rPr>
              <a:t>3</a:t>
            </a:r>
            <a:r>
              <a:rPr dirty="0" sz="1800" spc="-5">
                <a:latin typeface="Arial"/>
                <a:cs typeface="Arial"/>
              </a:rPr>
              <a:t>	</a:t>
            </a:r>
            <a:r>
              <a:rPr dirty="0" sz="1800" spc="-5">
                <a:latin typeface="Arial"/>
                <a:cs typeface="Arial"/>
              </a:rPr>
              <a:t>6</a:t>
            </a:r>
            <a:endParaRPr sz="1800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7991475" y="5105400"/>
            <a:ext cx="24193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800" spc="-110">
                <a:latin typeface="Arial"/>
                <a:cs typeface="Arial"/>
              </a:rPr>
              <a:t>12</a:t>
            </a:r>
            <a:endParaRPr sz="1800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9583801" y="5105400"/>
            <a:ext cx="24193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800" spc="-105">
                <a:latin typeface="Arial"/>
                <a:cs typeface="Arial"/>
              </a:rPr>
              <a:t>15</a:t>
            </a:r>
            <a:endParaRPr sz="1800">
              <a:latin typeface="Arial"/>
              <a:cs typeface="Arial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11176381" y="5105400"/>
            <a:ext cx="24193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800" spc="-105">
                <a:latin typeface="Arial"/>
                <a:cs typeface="Arial"/>
              </a:rPr>
              <a:t>18</a:t>
            </a:r>
            <a:endParaRPr sz="1800">
              <a:latin typeface="Arial"/>
              <a:cs typeface="Aria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746536" y="2381400"/>
            <a:ext cx="281305" cy="277431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090"/>
              </a:lnSpc>
            </a:pPr>
            <a:r>
              <a:rPr dirty="0" sz="1800" spc="-114">
                <a:latin typeface="Arial"/>
                <a:cs typeface="Arial"/>
              </a:rPr>
              <a:t>Mean </a:t>
            </a:r>
            <a:r>
              <a:rPr dirty="0" sz="1800">
                <a:latin typeface="Arial"/>
                <a:cs typeface="Arial"/>
              </a:rPr>
              <a:t>% </a:t>
            </a:r>
            <a:r>
              <a:rPr dirty="0" sz="1800" spc="-100">
                <a:latin typeface="Arial"/>
                <a:cs typeface="Arial"/>
              </a:rPr>
              <a:t>change </a:t>
            </a:r>
            <a:r>
              <a:rPr dirty="0" sz="1800" spc="-105">
                <a:latin typeface="Arial"/>
                <a:cs typeface="Arial"/>
              </a:rPr>
              <a:t>from</a:t>
            </a:r>
            <a:r>
              <a:rPr dirty="0" sz="1800" spc="-250">
                <a:latin typeface="Arial"/>
                <a:cs typeface="Arial"/>
              </a:rPr>
              <a:t> </a:t>
            </a:r>
            <a:r>
              <a:rPr dirty="0" sz="1800" spc="-110">
                <a:latin typeface="Arial"/>
                <a:cs typeface="Arial"/>
              </a:rPr>
              <a:t>baseline</a:t>
            </a:r>
            <a:endParaRPr sz="1800">
              <a:latin typeface="Arial"/>
              <a:cs typeface="Arial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6218554" y="5105400"/>
            <a:ext cx="683895" cy="5378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R="81280">
              <a:lnSpc>
                <a:spcPts val="2014"/>
              </a:lnSpc>
              <a:spcBef>
                <a:spcPts val="100"/>
              </a:spcBef>
            </a:pPr>
            <a:r>
              <a:rPr dirty="0" sz="1800" spc="-5">
                <a:latin typeface="Arial"/>
                <a:cs typeface="Arial"/>
              </a:rPr>
              <a:t>9</a:t>
            </a:r>
            <a:endParaRPr sz="1800">
              <a:latin typeface="Arial"/>
              <a:cs typeface="Arial"/>
            </a:endParaRPr>
          </a:p>
          <a:p>
            <a:pPr algn="ctr" marR="5080">
              <a:lnSpc>
                <a:spcPts val="2014"/>
              </a:lnSpc>
            </a:pPr>
            <a:r>
              <a:rPr dirty="0" sz="1800" spc="-120">
                <a:latin typeface="Arial"/>
                <a:cs typeface="Arial"/>
              </a:rPr>
              <a:t>M</a:t>
            </a:r>
            <a:r>
              <a:rPr dirty="0" sz="1800" spc="-170">
                <a:latin typeface="Arial"/>
                <a:cs typeface="Arial"/>
              </a:rPr>
              <a:t>o</a:t>
            </a:r>
            <a:r>
              <a:rPr dirty="0" sz="1800" spc="-110">
                <a:latin typeface="Arial"/>
                <a:cs typeface="Arial"/>
              </a:rPr>
              <a:t>n</a:t>
            </a:r>
            <a:r>
              <a:rPr dirty="0" sz="1800" spc="-145">
                <a:latin typeface="Arial"/>
                <a:cs typeface="Arial"/>
              </a:rPr>
              <a:t>t</a:t>
            </a:r>
            <a:r>
              <a:rPr dirty="0" sz="1800" spc="-110">
                <a:latin typeface="Arial"/>
                <a:cs typeface="Arial"/>
              </a:rPr>
              <a:t>h</a:t>
            </a:r>
            <a:r>
              <a:rPr dirty="0" sz="1800">
                <a:latin typeface="Arial"/>
                <a:cs typeface="Arial"/>
              </a:rPr>
              <a:t>s</a:t>
            </a:r>
            <a:endParaRPr sz="1800">
              <a:latin typeface="Arial"/>
              <a:cs typeface="Arial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5463540" y="4594859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 h="0">
                <a:moveTo>
                  <a:pt x="0" y="0"/>
                </a:moveTo>
                <a:lnTo>
                  <a:pt x="243839" y="0"/>
                </a:lnTo>
              </a:path>
            </a:pathLst>
          </a:custGeom>
          <a:ln w="63500">
            <a:solidFill>
              <a:srgbClr val="0D57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5516879" y="4526279"/>
            <a:ext cx="129539" cy="129539"/>
          </a:xfrm>
          <a:custGeom>
            <a:avLst/>
            <a:gdLst/>
            <a:ahLst/>
            <a:cxnLst/>
            <a:rect l="l" t="t" r="r" b="b"/>
            <a:pathLst>
              <a:path w="129539" h="129539">
                <a:moveTo>
                  <a:pt x="64770" y="0"/>
                </a:moveTo>
                <a:lnTo>
                  <a:pt x="39540" y="5083"/>
                </a:lnTo>
                <a:lnTo>
                  <a:pt x="18954" y="18954"/>
                </a:lnTo>
                <a:lnTo>
                  <a:pt x="5083" y="39540"/>
                </a:lnTo>
                <a:lnTo>
                  <a:pt x="0" y="64770"/>
                </a:lnTo>
                <a:lnTo>
                  <a:pt x="5083" y="89999"/>
                </a:lnTo>
                <a:lnTo>
                  <a:pt x="18954" y="110585"/>
                </a:lnTo>
                <a:lnTo>
                  <a:pt x="39540" y="124456"/>
                </a:lnTo>
                <a:lnTo>
                  <a:pt x="64770" y="129540"/>
                </a:lnTo>
                <a:lnTo>
                  <a:pt x="89999" y="124456"/>
                </a:lnTo>
                <a:lnTo>
                  <a:pt x="110585" y="110585"/>
                </a:lnTo>
                <a:lnTo>
                  <a:pt x="124456" y="89999"/>
                </a:lnTo>
                <a:lnTo>
                  <a:pt x="129540" y="64770"/>
                </a:lnTo>
                <a:lnTo>
                  <a:pt x="124456" y="39540"/>
                </a:lnTo>
                <a:lnTo>
                  <a:pt x="110585" y="18954"/>
                </a:lnTo>
                <a:lnTo>
                  <a:pt x="89999" y="5083"/>
                </a:lnTo>
                <a:lnTo>
                  <a:pt x="64770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 txBox="1"/>
          <p:nvPr/>
        </p:nvSpPr>
        <p:spPr>
          <a:xfrm>
            <a:off x="5735320" y="4435411"/>
            <a:ext cx="772160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800" spc="-120">
                <a:latin typeface="Arial"/>
                <a:cs typeface="Arial"/>
              </a:rPr>
              <a:t>Inclisiran</a:t>
            </a:r>
            <a:endParaRPr sz="1800">
              <a:latin typeface="Arial"/>
              <a:cs typeface="Arial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6682740" y="4594859"/>
            <a:ext cx="243840" cy="0"/>
          </a:xfrm>
          <a:custGeom>
            <a:avLst/>
            <a:gdLst/>
            <a:ahLst/>
            <a:cxnLst/>
            <a:rect l="l" t="t" r="r" b="b"/>
            <a:pathLst>
              <a:path w="243840" h="0">
                <a:moveTo>
                  <a:pt x="0" y="0"/>
                </a:moveTo>
                <a:lnTo>
                  <a:pt x="243839" y="0"/>
                </a:lnTo>
              </a:path>
            </a:pathLst>
          </a:custGeom>
          <a:ln w="63500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6743700" y="4526279"/>
            <a:ext cx="129539" cy="129539"/>
          </a:xfrm>
          <a:custGeom>
            <a:avLst/>
            <a:gdLst/>
            <a:ahLst/>
            <a:cxnLst/>
            <a:rect l="l" t="t" r="r" b="b"/>
            <a:pathLst>
              <a:path w="129540" h="129539">
                <a:moveTo>
                  <a:pt x="64770" y="0"/>
                </a:moveTo>
                <a:lnTo>
                  <a:pt x="39540" y="5083"/>
                </a:lnTo>
                <a:lnTo>
                  <a:pt x="18954" y="18954"/>
                </a:lnTo>
                <a:lnTo>
                  <a:pt x="5083" y="39540"/>
                </a:lnTo>
                <a:lnTo>
                  <a:pt x="0" y="64770"/>
                </a:lnTo>
                <a:lnTo>
                  <a:pt x="5083" y="89999"/>
                </a:lnTo>
                <a:lnTo>
                  <a:pt x="18954" y="110585"/>
                </a:lnTo>
                <a:lnTo>
                  <a:pt x="39540" y="124456"/>
                </a:lnTo>
                <a:lnTo>
                  <a:pt x="64770" y="129540"/>
                </a:lnTo>
                <a:lnTo>
                  <a:pt x="89999" y="124456"/>
                </a:lnTo>
                <a:lnTo>
                  <a:pt x="110585" y="110585"/>
                </a:lnTo>
                <a:lnTo>
                  <a:pt x="124456" y="89999"/>
                </a:lnTo>
                <a:lnTo>
                  <a:pt x="129540" y="64770"/>
                </a:lnTo>
                <a:lnTo>
                  <a:pt x="124456" y="39540"/>
                </a:lnTo>
                <a:lnTo>
                  <a:pt x="110585" y="18954"/>
                </a:lnTo>
                <a:lnTo>
                  <a:pt x="89999" y="5083"/>
                </a:lnTo>
                <a:lnTo>
                  <a:pt x="64770" y="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 txBox="1"/>
          <p:nvPr/>
        </p:nvSpPr>
        <p:spPr>
          <a:xfrm>
            <a:off x="6957441" y="4435411"/>
            <a:ext cx="74231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800" spc="-114">
                <a:latin typeface="Arial"/>
                <a:cs typeface="Arial"/>
              </a:rPr>
              <a:t>Placebo</a:t>
            </a:r>
            <a:endParaRPr sz="1800">
              <a:latin typeface="Arial"/>
              <a:cs typeface="Arial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458787" y="1602422"/>
            <a:ext cx="9097010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20" b="1">
                <a:solidFill>
                  <a:srgbClr val="585858"/>
                </a:solidFill>
                <a:latin typeface="Arial"/>
                <a:cs typeface="Arial"/>
              </a:rPr>
              <a:t>Percent </a:t>
            </a:r>
            <a:r>
              <a:rPr dirty="0" sz="2400" spc="-135" b="1">
                <a:solidFill>
                  <a:srgbClr val="585858"/>
                </a:solidFill>
                <a:latin typeface="Arial"/>
                <a:cs typeface="Arial"/>
              </a:rPr>
              <a:t>change </a:t>
            </a:r>
            <a:r>
              <a:rPr dirty="0" sz="2400" spc="-65" b="1">
                <a:solidFill>
                  <a:srgbClr val="585858"/>
                </a:solidFill>
                <a:latin typeface="Arial"/>
                <a:cs typeface="Arial"/>
              </a:rPr>
              <a:t>in </a:t>
            </a:r>
            <a:r>
              <a:rPr dirty="0" sz="2400" spc="-105" b="1">
                <a:solidFill>
                  <a:srgbClr val="585858"/>
                </a:solidFill>
                <a:latin typeface="Arial"/>
                <a:cs typeface="Arial"/>
              </a:rPr>
              <a:t>LDL-C </a:t>
            </a:r>
            <a:r>
              <a:rPr dirty="0" sz="2400" spc="-125" b="1">
                <a:solidFill>
                  <a:srgbClr val="585858"/>
                </a:solidFill>
                <a:latin typeface="Arial"/>
                <a:cs typeface="Arial"/>
              </a:rPr>
              <a:t>over </a:t>
            </a:r>
            <a:r>
              <a:rPr dirty="0" sz="2400" spc="-95" b="1">
                <a:solidFill>
                  <a:srgbClr val="585858"/>
                </a:solidFill>
                <a:latin typeface="Arial"/>
                <a:cs typeface="Arial"/>
              </a:rPr>
              <a:t>time </a:t>
            </a:r>
            <a:r>
              <a:rPr dirty="0" sz="2400" b="1">
                <a:solidFill>
                  <a:srgbClr val="585858"/>
                </a:solidFill>
                <a:latin typeface="Arial"/>
                <a:cs typeface="Arial"/>
              </a:rPr>
              <a:t>– </a:t>
            </a:r>
            <a:r>
              <a:rPr dirty="0" sz="2400" spc="-125" b="1">
                <a:solidFill>
                  <a:srgbClr val="585858"/>
                </a:solidFill>
                <a:latin typeface="Arial"/>
                <a:cs typeface="Arial"/>
              </a:rPr>
              <a:t>observed </a:t>
            </a:r>
            <a:r>
              <a:rPr dirty="0" sz="2400" spc="-135" b="1">
                <a:solidFill>
                  <a:srgbClr val="585858"/>
                </a:solidFill>
                <a:latin typeface="Arial"/>
                <a:cs typeface="Arial"/>
              </a:rPr>
              <a:t>values </a:t>
            </a:r>
            <a:r>
              <a:rPr dirty="0" sz="2400" spc="-65" b="1">
                <a:solidFill>
                  <a:srgbClr val="585858"/>
                </a:solidFill>
                <a:latin typeface="Arial"/>
                <a:cs typeface="Arial"/>
              </a:rPr>
              <a:t>in </a:t>
            </a:r>
            <a:r>
              <a:rPr dirty="0" sz="2400" spc="-114" b="1">
                <a:solidFill>
                  <a:srgbClr val="585858"/>
                </a:solidFill>
                <a:latin typeface="Arial"/>
                <a:cs typeface="Arial"/>
              </a:rPr>
              <a:t>ITT</a:t>
            </a:r>
            <a:r>
              <a:rPr dirty="0" sz="2400" spc="-190" b="1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2400" spc="-125" b="1">
                <a:solidFill>
                  <a:srgbClr val="585858"/>
                </a:solidFill>
                <a:latin typeface="Arial"/>
                <a:cs typeface="Arial"/>
              </a:rPr>
              <a:t>patients</a:t>
            </a:r>
            <a:endParaRPr sz="2400">
              <a:latin typeface="Arial"/>
              <a:cs typeface="Arial"/>
            </a:endParaRPr>
          </a:p>
        </p:txBody>
      </p:sp>
      <p:sp>
        <p:nvSpPr>
          <p:cNvPr id="88" name="object 88"/>
          <p:cNvSpPr txBox="1">
            <a:spLocks noGrp="1"/>
          </p:cNvSpPr>
          <p:nvPr>
            <p:ph type="title"/>
          </p:nvPr>
        </p:nvSpPr>
        <p:spPr>
          <a:xfrm>
            <a:off x="458787" y="242252"/>
            <a:ext cx="10363200" cy="8312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715"/>
              </a:lnSpc>
              <a:spcBef>
                <a:spcPts val="100"/>
              </a:spcBef>
            </a:pPr>
            <a:r>
              <a:rPr dirty="0" sz="2400" spc="-114">
                <a:solidFill>
                  <a:srgbClr val="072C61"/>
                </a:solidFill>
              </a:rPr>
              <a:t>ORION </a:t>
            </a:r>
            <a:r>
              <a:rPr dirty="0" sz="2400" spc="-120">
                <a:solidFill>
                  <a:srgbClr val="072C61"/>
                </a:solidFill>
              </a:rPr>
              <a:t>Phase </a:t>
            </a:r>
            <a:r>
              <a:rPr dirty="0" sz="2400" spc="-130">
                <a:solidFill>
                  <a:srgbClr val="072C61"/>
                </a:solidFill>
              </a:rPr>
              <a:t>III </a:t>
            </a:r>
            <a:r>
              <a:rPr dirty="0" sz="2400" spc="-120">
                <a:solidFill>
                  <a:srgbClr val="072C61"/>
                </a:solidFill>
              </a:rPr>
              <a:t>pooled </a:t>
            </a:r>
            <a:r>
              <a:rPr dirty="0" sz="2400" spc="-130">
                <a:solidFill>
                  <a:srgbClr val="072C61"/>
                </a:solidFill>
              </a:rPr>
              <a:t>analysis:</a:t>
            </a:r>
            <a:r>
              <a:rPr dirty="0" sz="2400" spc="-120">
                <a:solidFill>
                  <a:srgbClr val="072C61"/>
                </a:solidFill>
              </a:rPr>
              <a:t> Efficacy</a:t>
            </a:r>
            <a:endParaRPr sz="2400"/>
          </a:p>
          <a:p>
            <a:pPr marL="12700">
              <a:lnSpc>
                <a:spcPts val="3615"/>
              </a:lnSpc>
            </a:pPr>
            <a:r>
              <a:rPr dirty="0" spc="-95"/>
              <a:t>Durable </a:t>
            </a:r>
            <a:r>
              <a:rPr dirty="0" spc="-80"/>
              <a:t>and </a:t>
            </a:r>
            <a:r>
              <a:rPr dirty="0" spc="-100"/>
              <a:t>potent </a:t>
            </a:r>
            <a:r>
              <a:rPr dirty="0" spc="-40"/>
              <a:t>with </a:t>
            </a:r>
            <a:r>
              <a:rPr dirty="0" spc="-105"/>
              <a:t>consistent </a:t>
            </a:r>
            <a:r>
              <a:rPr dirty="0" spc="-95"/>
              <a:t>effect over </a:t>
            </a:r>
            <a:r>
              <a:rPr dirty="0" spc="-60"/>
              <a:t>18</a:t>
            </a:r>
            <a:r>
              <a:rPr dirty="0" spc="-520"/>
              <a:t> </a:t>
            </a:r>
            <a:r>
              <a:rPr dirty="0" spc="-95"/>
              <a:t>months</a:t>
            </a:r>
          </a:p>
        </p:txBody>
      </p:sp>
      <p:sp>
        <p:nvSpPr>
          <p:cNvPr id="89" name="object 89"/>
          <p:cNvSpPr/>
          <p:nvPr/>
        </p:nvSpPr>
        <p:spPr>
          <a:xfrm>
            <a:off x="472440" y="5753100"/>
            <a:ext cx="11231880" cy="426720"/>
          </a:xfrm>
          <a:custGeom>
            <a:avLst/>
            <a:gdLst/>
            <a:ahLst/>
            <a:cxnLst/>
            <a:rect l="l" t="t" r="r" b="b"/>
            <a:pathLst>
              <a:path w="11231880" h="426720">
                <a:moveTo>
                  <a:pt x="0" y="426720"/>
                </a:moveTo>
                <a:lnTo>
                  <a:pt x="11231880" y="426720"/>
                </a:lnTo>
                <a:lnTo>
                  <a:pt x="11231880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 txBox="1"/>
          <p:nvPr/>
        </p:nvSpPr>
        <p:spPr>
          <a:xfrm>
            <a:off x="2972816" y="5805804"/>
            <a:ext cx="6250940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800" spc="-105">
                <a:solidFill>
                  <a:srgbClr val="585858"/>
                </a:solidFill>
                <a:latin typeface="Arial"/>
                <a:cs typeface="Arial"/>
              </a:rPr>
              <a:t>P-value for </a:t>
            </a:r>
            <a:r>
              <a:rPr dirty="0" sz="1800" spc="-110">
                <a:solidFill>
                  <a:srgbClr val="585858"/>
                </a:solidFill>
                <a:latin typeface="Arial"/>
                <a:cs typeface="Arial"/>
              </a:rPr>
              <a:t>placebo </a:t>
            </a:r>
            <a:r>
              <a:rPr dirty="0" sz="1800">
                <a:solidFill>
                  <a:srgbClr val="585858"/>
                </a:solidFill>
                <a:latin typeface="Arial"/>
                <a:cs typeface="Arial"/>
              </a:rPr>
              <a:t>– </a:t>
            </a:r>
            <a:r>
              <a:rPr dirty="0" sz="1800" spc="-110">
                <a:solidFill>
                  <a:srgbClr val="585858"/>
                </a:solidFill>
                <a:latin typeface="Arial"/>
                <a:cs typeface="Arial"/>
              </a:rPr>
              <a:t>inclisiran </a:t>
            </a:r>
            <a:r>
              <a:rPr dirty="0" sz="1800" spc="-120">
                <a:solidFill>
                  <a:srgbClr val="585858"/>
                </a:solidFill>
                <a:latin typeface="Arial"/>
                <a:cs typeface="Arial"/>
              </a:rPr>
              <a:t>comparison </a:t>
            </a:r>
            <a:r>
              <a:rPr dirty="0" sz="1800" spc="-85">
                <a:solidFill>
                  <a:srgbClr val="585858"/>
                </a:solidFill>
                <a:latin typeface="Arial"/>
                <a:cs typeface="Arial"/>
              </a:rPr>
              <a:t>at </a:t>
            </a:r>
            <a:r>
              <a:rPr dirty="0" sz="1800" spc="-114">
                <a:solidFill>
                  <a:srgbClr val="585858"/>
                </a:solidFill>
                <a:latin typeface="Arial"/>
                <a:cs typeface="Arial"/>
              </a:rPr>
              <a:t>each </a:t>
            </a:r>
            <a:r>
              <a:rPr dirty="0" sz="1800" spc="-95">
                <a:solidFill>
                  <a:srgbClr val="585858"/>
                </a:solidFill>
                <a:latin typeface="Arial"/>
                <a:cs typeface="Arial"/>
              </a:rPr>
              <a:t>time </a:t>
            </a:r>
            <a:r>
              <a:rPr dirty="0" sz="1800" spc="-100">
                <a:solidFill>
                  <a:srgbClr val="585858"/>
                </a:solidFill>
                <a:latin typeface="Arial"/>
                <a:cs typeface="Arial"/>
              </a:rPr>
              <a:t>point</a:t>
            </a:r>
            <a:r>
              <a:rPr dirty="0" sz="1800" spc="-114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800" spc="-95">
                <a:solidFill>
                  <a:srgbClr val="585858"/>
                </a:solidFill>
                <a:latin typeface="Arial"/>
                <a:cs typeface="Arial"/>
              </a:rPr>
              <a:t>&lt;0.0001</a:t>
            </a:r>
            <a:endParaRPr sz="1800">
              <a:latin typeface="Arial"/>
              <a:cs typeface="Arial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1200150" y="2327910"/>
            <a:ext cx="388620" cy="304800"/>
          </a:xfrm>
          <a:custGeom>
            <a:avLst/>
            <a:gdLst/>
            <a:ahLst/>
            <a:cxnLst/>
            <a:rect l="l" t="t" r="r" b="b"/>
            <a:pathLst>
              <a:path w="388619" h="304800">
                <a:moveTo>
                  <a:pt x="0" y="304800"/>
                </a:moveTo>
                <a:lnTo>
                  <a:pt x="388619" y="304800"/>
                </a:lnTo>
                <a:lnTo>
                  <a:pt x="388619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1200150" y="2327910"/>
            <a:ext cx="388620" cy="304800"/>
          </a:xfrm>
          <a:custGeom>
            <a:avLst/>
            <a:gdLst/>
            <a:ahLst/>
            <a:cxnLst/>
            <a:rect l="l" t="t" r="r" b="b"/>
            <a:pathLst>
              <a:path w="388619" h="304800">
                <a:moveTo>
                  <a:pt x="0" y="304800"/>
                </a:moveTo>
                <a:lnTo>
                  <a:pt x="388619" y="304800"/>
                </a:lnTo>
                <a:lnTo>
                  <a:pt x="388619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9525">
            <a:solidFill>
              <a:srgbClr val="F1F1F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9441180" y="2209800"/>
            <a:ext cx="464820" cy="54863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6271259" y="2209800"/>
            <a:ext cx="457199" cy="54863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3086100" y="2209800"/>
            <a:ext cx="457200" cy="54863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1508760" y="2209800"/>
            <a:ext cx="457200" cy="54863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10622280" y="2781300"/>
            <a:ext cx="239395" cy="1325880"/>
          </a:xfrm>
          <a:custGeom>
            <a:avLst/>
            <a:gdLst/>
            <a:ahLst/>
            <a:cxnLst/>
            <a:rect l="l" t="t" r="r" b="b"/>
            <a:pathLst>
              <a:path w="239395" h="1325879">
                <a:moveTo>
                  <a:pt x="77236" y="1104596"/>
                </a:moveTo>
                <a:lnTo>
                  <a:pt x="70866" y="1105816"/>
                </a:lnTo>
                <a:lnTo>
                  <a:pt x="34290" y="1129950"/>
                </a:lnTo>
                <a:lnTo>
                  <a:pt x="9429" y="1166038"/>
                </a:lnTo>
                <a:lnTo>
                  <a:pt x="0" y="1210437"/>
                </a:lnTo>
                <a:lnTo>
                  <a:pt x="8536" y="1255014"/>
                </a:lnTo>
                <a:lnTo>
                  <a:pt x="32670" y="1291589"/>
                </a:lnTo>
                <a:lnTo>
                  <a:pt x="68758" y="1316450"/>
                </a:lnTo>
                <a:lnTo>
                  <a:pt x="113156" y="1325880"/>
                </a:lnTo>
                <a:lnTo>
                  <a:pt x="157733" y="1317343"/>
                </a:lnTo>
                <a:lnTo>
                  <a:pt x="194309" y="1293209"/>
                </a:lnTo>
                <a:lnTo>
                  <a:pt x="219170" y="1257121"/>
                </a:lnTo>
                <a:lnTo>
                  <a:pt x="220750" y="1249680"/>
                </a:lnTo>
                <a:lnTo>
                  <a:pt x="113919" y="1249680"/>
                </a:lnTo>
                <a:lnTo>
                  <a:pt x="99095" y="1246524"/>
                </a:lnTo>
                <a:lnTo>
                  <a:pt x="87058" y="1238250"/>
                </a:lnTo>
                <a:lnTo>
                  <a:pt x="79021" y="1226069"/>
                </a:lnTo>
                <a:lnTo>
                  <a:pt x="76200" y="1211199"/>
                </a:lnTo>
                <a:lnTo>
                  <a:pt x="77236" y="1104596"/>
                </a:lnTo>
                <a:close/>
              </a:path>
              <a:path w="239395" h="1325879">
                <a:moveTo>
                  <a:pt x="115443" y="1097280"/>
                </a:moveTo>
                <a:lnTo>
                  <a:pt x="77236" y="1104596"/>
                </a:lnTo>
                <a:lnTo>
                  <a:pt x="76200" y="1211199"/>
                </a:lnTo>
                <a:lnTo>
                  <a:pt x="79021" y="1226069"/>
                </a:lnTo>
                <a:lnTo>
                  <a:pt x="87058" y="1238250"/>
                </a:lnTo>
                <a:lnTo>
                  <a:pt x="99095" y="1246524"/>
                </a:lnTo>
                <a:lnTo>
                  <a:pt x="113919" y="1249680"/>
                </a:lnTo>
                <a:lnTo>
                  <a:pt x="128789" y="1246858"/>
                </a:lnTo>
                <a:lnTo>
                  <a:pt x="140970" y="1238821"/>
                </a:lnTo>
                <a:lnTo>
                  <a:pt x="149244" y="1226784"/>
                </a:lnTo>
                <a:lnTo>
                  <a:pt x="152400" y="1211961"/>
                </a:lnTo>
                <a:lnTo>
                  <a:pt x="153436" y="1105349"/>
                </a:lnTo>
                <a:lnTo>
                  <a:pt x="115443" y="1097280"/>
                </a:lnTo>
                <a:close/>
              </a:path>
              <a:path w="239395" h="1325879">
                <a:moveTo>
                  <a:pt x="153436" y="1105349"/>
                </a:moveTo>
                <a:lnTo>
                  <a:pt x="152400" y="1211961"/>
                </a:lnTo>
                <a:lnTo>
                  <a:pt x="128789" y="1246858"/>
                </a:lnTo>
                <a:lnTo>
                  <a:pt x="113919" y="1249680"/>
                </a:lnTo>
                <a:lnTo>
                  <a:pt x="220750" y="1249680"/>
                </a:lnTo>
                <a:lnTo>
                  <a:pt x="228600" y="1212723"/>
                </a:lnTo>
                <a:lnTo>
                  <a:pt x="220063" y="1168146"/>
                </a:lnTo>
                <a:lnTo>
                  <a:pt x="195929" y="1131570"/>
                </a:lnTo>
                <a:lnTo>
                  <a:pt x="159841" y="1106709"/>
                </a:lnTo>
                <a:lnTo>
                  <a:pt x="153436" y="1105349"/>
                </a:lnTo>
                <a:close/>
              </a:path>
              <a:path w="239395" h="1325879">
                <a:moveTo>
                  <a:pt x="153514" y="1097280"/>
                </a:moveTo>
                <a:lnTo>
                  <a:pt x="115443" y="1097280"/>
                </a:lnTo>
                <a:lnTo>
                  <a:pt x="153436" y="1105349"/>
                </a:lnTo>
                <a:lnTo>
                  <a:pt x="153514" y="1097280"/>
                </a:lnTo>
                <a:close/>
              </a:path>
              <a:path w="239395" h="1325879">
                <a:moveTo>
                  <a:pt x="85831" y="220530"/>
                </a:moveTo>
                <a:lnTo>
                  <a:pt x="77236" y="1104596"/>
                </a:lnTo>
                <a:lnTo>
                  <a:pt x="115443" y="1097280"/>
                </a:lnTo>
                <a:lnTo>
                  <a:pt x="153514" y="1097280"/>
                </a:lnTo>
                <a:lnTo>
                  <a:pt x="161960" y="228600"/>
                </a:lnTo>
                <a:lnTo>
                  <a:pt x="123825" y="228600"/>
                </a:lnTo>
                <a:lnTo>
                  <a:pt x="85831" y="220530"/>
                </a:lnTo>
                <a:close/>
              </a:path>
              <a:path w="239395" h="1325879">
                <a:moveTo>
                  <a:pt x="125349" y="76200"/>
                </a:moveTo>
                <a:lnTo>
                  <a:pt x="90023" y="99095"/>
                </a:lnTo>
                <a:lnTo>
                  <a:pt x="85831" y="220530"/>
                </a:lnTo>
                <a:lnTo>
                  <a:pt x="123825" y="228600"/>
                </a:lnTo>
                <a:lnTo>
                  <a:pt x="162031" y="221283"/>
                </a:lnTo>
                <a:lnTo>
                  <a:pt x="163068" y="114680"/>
                </a:lnTo>
                <a:lnTo>
                  <a:pt x="160246" y="99810"/>
                </a:lnTo>
                <a:lnTo>
                  <a:pt x="152209" y="87629"/>
                </a:lnTo>
                <a:lnTo>
                  <a:pt x="140172" y="79355"/>
                </a:lnTo>
                <a:lnTo>
                  <a:pt x="125349" y="76200"/>
                </a:lnTo>
                <a:close/>
              </a:path>
              <a:path w="239395" h="1325879">
                <a:moveTo>
                  <a:pt x="162031" y="221283"/>
                </a:moveTo>
                <a:lnTo>
                  <a:pt x="123825" y="228600"/>
                </a:lnTo>
                <a:lnTo>
                  <a:pt x="161960" y="228600"/>
                </a:lnTo>
                <a:lnTo>
                  <a:pt x="162031" y="221283"/>
                </a:lnTo>
                <a:close/>
              </a:path>
              <a:path w="239395" h="1325879">
                <a:moveTo>
                  <a:pt x="231752" y="76200"/>
                </a:moveTo>
                <a:lnTo>
                  <a:pt x="125349" y="76200"/>
                </a:lnTo>
                <a:lnTo>
                  <a:pt x="140172" y="79355"/>
                </a:lnTo>
                <a:lnTo>
                  <a:pt x="152209" y="87629"/>
                </a:lnTo>
                <a:lnTo>
                  <a:pt x="160246" y="99810"/>
                </a:lnTo>
                <a:lnTo>
                  <a:pt x="163068" y="114680"/>
                </a:lnTo>
                <a:lnTo>
                  <a:pt x="162031" y="221283"/>
                </a:lnTo>
                <a:lnTo>
                  <a:pt x="168401" y="220063"/>
                </a:lnTo>
                <a:lnTo>
                  <a:pt x="204977" y="195929"/>
                </a:lnTo>
                <a:lnTo>
                  <a:pt x="229838" y="159841"/>
                </a:lnTo>
                <a:lnTo>
                  <a:pt x="239268" y="115442"/>
                </a:lnTo>
                <a:lnTo>
                  <a:pt x="231752" y="76200"/>
                </a:lnTo>
                <a:close/>
              </a:path>
              <a:path w="239395" h="1325879">
                <a:moveTo>
                  <a:pt x="126111" y="0"/>
                </a:moveTo>
                <a:lnTo>
                  <a:pt x="81534" y="8536"/>
                </a:lnTo>
                <a:lnTo>
                  <a:pt x="44958" y="32670"/>
                </a:lnTo>
                <a:lnTo>
                  <a:pt x="20097" y="68758"/>
                </a:lnTo>
                <a:lnTo>
                  <a:pt x="10668" y="113157"/>
                </a:lnTo>
                <a:lnTo>
                  <a:pt x="19204" y="157734"/>
                </a:lnTo>
                <a:lnTo>
                  <a:pt x="43338" y="194310"/>
                </a:lnTo>
                <a:lnTo>
                  <a:pt x="79426" y="219170"/>
                </a:lnTo>
                <a:lnTo>
                  <a:pt x="85831" y="220530"/>
                </a:lnTo>
                <a:lnTo>
                  <a:pt x="86868" y="113919"/>
                </a:lnTo>
                <a:lnTo>
                  <a:pt x="90023" y="99095"/>
                </a:lnTo>
                <a:lnTo>
                  <a:pt x="98298" y="87058"/>
                </a:lnTo>
                <a:lnTo>
                  <a:pt x="110478" y="79021"/>
                </a:lnTo>
                <a:lnTo>
                  <a:pt x="125349" y="76200"/>
                </a:lnTo>
                <a:lnTo>
                  <a:pt x="231752" y="76200"/>
                </a:lnTo>
                <a:lnTo>
                  <a:pt x="230731" y="70865"/>
                </a:lnTo>
                <a:lnTo>
                  <a:pt x="206597" y="34289"/>
                </a:lnTo>
                <a:lnTo>
                  <a:pt x="170509" y="9429"/>
                </a:lnTo>
                <a:lnTo>
                  <a:pt x="126111" y="0"/>
                </a:lnTo>
                <a:close/>
              </a:path>
            </a:pathLst>
          </a:custGeom>
          <a:solidFill>
            <a:srgbClr val="FF99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 txBox="1"/>
          <p:nvPr/>
        </p:nvSpPr>
        <p:spPr>
          <a:xfrm>
            <a:off x="444817" y="6210391"/>
            <a:ext cx="6567805" cy="2216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50" spc="-45">
                <a:solidFill>
                  <a:srgbClr val="131212"/>
                </a:solidFill>
                <a:latin typeface="Arial"/>
                <a:cs typeface="Arial"/>
              </a:rPr>
              <a:t>1. </a:t>
            </a:r>
            <a:r>
              <a:rPr dirty="0" sz="1350" spc="-60">
                <a:solidFill>
                  <a:srgbClr val="585858"/>
                </a:solidFill>
                <a:latin typeface="Arial"/>
                <a:cs typeface="Arial"/>
              </a:rPr>
              <a:t>A</a:t>
            </a:r>
            <a:r>
              <a:rPr dirty="0" sz="1350" spc="-60">
                <a:solidFill>
                  <a:srgbClr val="585858"/>
                </a:solidFill>
                <a:latin typeface="Arial"/>
                <a:cs typeface="Arial"/>
              </a:rPr>
              <a:t>l</a:t>
            </a:r>
            <a:r>
              <a:rPr dirty="0" sz="1350" spc="-6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350" spc="-55">
                <a:solidFill>
                  <a:srgbClr val="585858"/>
                </a:solidFill>
                <a:latin typeface="Arial"/>
                <a:cs typeface="Arial"/>
              </a:rPr>
              <a:t>95% </a:t>
            </a:r>
            <a:r>
              <a:rPr dirty="0" sz="1350" spc="-100">
                <a:solidFill>
                  <a:srgbClr val="585858"/>
                </a:solidFill>
                <a:latin typeface="Arial"/>
                <a:cs typeface="Arial"/>
              </a:rPr>
              <a:t>confidence </a:t>
            </a:r>
            <a:r>
              <a:rPr dirty="0" sz="1350" spc="-105">
                <a:solidFill>
                  <a:srgbClr val="585858"/>
                </a:solidFill>
                <a:latin typeface="Arial"/>
                <a:cs typeface="Arial"/>
              </a:rPr>
              <a:t>intervals </a:t>
            </a:r>
            <a:r>
              <a:rPr dirty="0" sz="1350" spc="-60">
                <a:solidFill>
                  <a:srgbClr val="585858"/>
                </a:solidFill>
                <a:latin typeface="Arial"/>
                <a:cs typeface="Arial"/>
              </a:rPr>
              <a:t>are </a:t>
            </a:r>
            <a:r>
              <a:rPr dirty="0" sz="1350" spc="-85">
                <a:solidFill>
                  <a:srgbClr val="585858"/>
                </a:solidFill>
                <a:latin typeface="Arial"/>
                <a:cs typeface="Arial"/>
              </a:rPr>
              <a:t>less </a:t>
            </a:r>
            <a:r>
              <a:rPr dirty="0" sz="1350" spc="-95">
                <a:solidFill>
                  <a:srgbClr val="585858"/>
                </a:solidFill>
                <a:latin typeface="Arial"/>
                <a:cs typeface="Arial"/>
              </a:rPr>
              <a:t>than </a:t>
            </a:r>
            <a:r>
              <a:rPr dirty="0" sz="1350" spc="-55">
                <a:solidFill>
                  <a:srgbClr val="585858"/>
                </a:solidFill>
                <a:latin typeface="MS PGothic"/>
                <a:cs typeface="MS PGothic"/>
              </a:rPr>
              <a:t>±</a:t>
            </a:r>
            <a:r>
              <a:rPr dirty="0" sz="1350" spc="-55">
                <a:solidFill>
                  <a:srgbClr val="585858"/>
                </a:solidFill>
                <a:latin typeface="Arial"/>
                <a:cs typeface="Arial"/>
              </a:rPr>
              <a:t>2% </a:t>
            </a:r>
            <a:r>
              <a:rPr dirty="0" sz="1350" spc="-80">
                <a:solidFill>
                  <a:srgbClr val="585858"/>
                </a:solidFill>
                <a:latin typeface="Arial"/>
                <a:cs typeface="Arial"/>
              </a:rPr>
              <a:t>and </a:t>
            </a:r>
            <a:r>
              <a:rPr dirty="0" sz="1350" spc="-95">
                <a:solidFill>
                  <a:srgbClr val="585858"/>
                </a:solidFill>
                <a:latin typeface="Arial"/>
                <a:cs typeface="Arial"/>
              </a:rPr>
              <a:t>therefore </a:t>
            </a:r>
            <a:r>
              <a:rPr dirty="0" sz="1350" spc="-60">
                <a:solidFill>
                  <a:srgbClr val="585858"/>
                </a:solidFill>
                <a:latin typeface="Arial"/>
                <a:cs typeface="Arial"/>
              </a:rPr>
              <a:t>are </a:t>
            </a:r>
            <a:r>
              <a:rPr dirty="0" sz="1350" spc="-80">
                <a:solidFill>
                  <a:srgbClr val="585858"/>
                </a:solidFill>
                <a:latin typeface="Arial"/>
                <a:cs typeface="Arial"/>
              </a:rPr>
              <a:t>not </a:t>
            </a:r>
            <a:r>
              <a:rPr dirty="0" sz="1350" spc="-114">
                <a:solidFill>
                  <a:srgbClr val="585858"/>
                </a:solidFill>
                <a:latin typeface="Arial"/>
                <a:cs typeface="Arial"/>
              </a:rPr>
              <a:t>visible </a:t>
            </a:r>
            <a:r>
              <a:rPr dirty="0" sz="1350" spc="-105">
                <a:solidFill>
                  <a:srgbClr val="585858"/>
                </a:solidFill>
                <a:latin typeface="Arial"/>
                <a:cs typeface="Arial"/>
              </a:rPr>
              <a:t>outside </a:t>
            </a:r>
            <a:r>
              <a:rPr dirty="0" sz="1350" spc="-95">
                <a:solidFill>
                  <a:srgbClr val="585858"/>
                </a:solidFill>
                <a:latin typeface="Arial"/>
                <a:cs typeface="Arial"/>
              </a:rPr>
              <a:t>data</a:t>
            </a:r>
            <a:r>
              <a:rPr dirty="0" sz="1350" spc="-185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350" spc="-110">
                <a:solidFill>
                  <a:srgbClr val="585858"/>
                </a:solidFill>
                <a:latin typeface="Arial"/>
                <a:cs typeface="Arial"/>
              </a:rPr>
              <a:t>points</a:t>
            </a:r>
            <a:endParaRPr sz="1350">
              <a:latin typeface="Arial"/>
              <a:cs typeface="Arial"/>
            </a:endParaRPr>
          </a:p>
        </p:txBody>
      </p:sp>
      <p:sp>
        <p:nvSpPr>
          <p:cNvPr id="99" name="object 9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2090"/>
              </a:lnSpc>
            </a:pPr>
            <a:fld id="{81D60167-4931-47E6-BA6A-407CBD079E47}" type="slidenum">
              <a:rPr dirty="0"/>
              <a:t>15</a:t>
            </a:fld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201400" y="297179"/>
            <a:ext cx="548640" cy="6248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61009" y="6176009"/>
            <a:ext cx="11257280" cy="0"/>
          </a:xfrm>
          <a:custGeom>
            <a:avLst/>
            <a:gdLst/>
            <a:ahLst/>
            <a:cxnLst/>
            <a:rect l="l" t="t" r="r" b="b"/>
            <a:pathLst>
              <a:path w="11257280" h="0">
                <a:moveTo>
                  <a:pt x="0" y="0"/>
                </a:moveTo>
                <a:lnTo>
                  <a:pt x="11257280" y="0"/>
                </a:lnTo>
              </a:path>
            </a:pathLst>
          </a:custGeom>
          <a:ln w="3175">
            <a:solidFill>
              <a:srgbClr val="0D57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58787" y="1518602"/>
            <a:ext cx="2200275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10" b="1">
                <a:solidFill>
                  <a:srgbClr val="585858"/>
                </a:solidFill>
                <a:latin typeface="Arial"/>
                <a:cs typeface="Arial"/>
              </a:rPr>
              <a:t>LDL-C</a:t>
            </a:r>
            <a:r>
              <a:rPr dirty="0" sz="2400" spc="-114" b="1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2400" spc="-125" b="1">
                <a:solidFill>
                  <a:srgbClr val="585858"/>
                </a:solidFill>
                <a:latin typeface="Arial"/>
                <a:cs typeface="Arial"/>
              </a:rPr>
              <a:t>threshold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294619" y="1518602"/>
            <a:ext cx="1423035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10" b="1">
                <a:solidFill>
                  <a:srgbClr val="585858"/>
                </a:solidFill>
                <a:latin typeface="Arial"/>
                <a:cs typeface="Arial"/>
              </a:rPr>
              <a:t>Odds</a:t>
            </a:r>
            <a:r>
              <a:rPr dirty="0" sz="2400" spc="-160" b="1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2400" spc="-100" b="1">
                <a:solidFill>
                  <a:srgbClr val="585858"/>
                </a:solidFill>
                <a:latin typeface="Arial"/>
                <a:cs typeface="Arial"/>
              </a:rPr>
              <a:t>ratio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325495" y="1518602"/>
            <a:ext cx="2063750" cy="666750"/>
          </a:xfrm>
          <a:prstGeom prst="rect">
            <a:avLst/>
          </a:prstGeom>
        </p:spPr>
        <p:txBody>
          <a:bodyPr wrap="square" lIns="0" tIns="104140" rIns="0" bIns="0" rtlCol="0" vert="horz">
            <a:spAutoFit/>
          </a:bodyPr>
          <a:lstStyle/>
          <a:p>
            <a:pPr marL="12700" marR="5080">
              <a:lnSpc>
                <a:spcPct val="75100"/>
              </a:lnSpc>
              <a:spcBef>
                <a:spcPts val="820"/>
              </a:spcBef>
            </a:pPr>
            <a:r>
              <a:rPr dirty="0" sz="2400" spc="-95" b="1">
                <a:solidFill>
                  <a:srgbClr val="585858"/>
                </a:solidFill>
                <a:latin typeface="Arial"/>
                <a:cs typeface="Arial"/>
              </a:rPr>
              <a:t>100 </a:t>
            </a:r>
            <a:r>
              <a:rPr dirty="0" sz="2400" spc="-125" b="1">
                <a:solidFill>
                  <a:srgbClr val="585858"/>
                </a:solidFill>
                <a:latin typeface="Arial"/>
                <a:cs typeface="Arial"/>
              </a:rPr>
              <a:t>patients </a:t>
            </a:r>
            <a:r>
              <a:rPr dirty="0" sz="2400" spc="-75" b="1">
                <a:solidFill>
                  <a:srgbClr val="585858"/>
                </a:solidFill>
                <a:latin typeface="Arial"/>
                <a:cs typeface="Arial"/>
              </a:rPr>
              <a:t>on  </a:t>
            </a:r>
            <a:r>
              <a:rPr dirty="0" sz="2400" spc="-114" b="1">
                <a:solidFill>
                  <a:srgbClr val="585858"/>
                </a:solidFill>
                <a:latin typeface="Arial"/>
                <a:cs typeface="Arial"/>
              </a:rPr>
              <a:t>statin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77279" y="1518602"/>
            <a:ext cx="2261235" cy="666750"/>
          </a:xfrm>
          <a:prstGeom prst="rect">
            <a:avLst/>
          </a:prstGeom>
        </p:spPr>
        <p:txBody>
          <a:bodyPr wrap="square" lIns="0" tIns="104140" rIns="0" bIns="0" rtlCol="0" vert="horz">
            <a:spAutoFit/>
          </a:bodyPr>
          <a:lstStyle/>
          <a:p>
            <a:pPr marL="12700" marR="5080">
              <a:lnSpc>
                <a:spcPct val="75100"/>
              </a:lnSpc>
              <a:spcBef>
                <a:spcPts val="820"/>
              </a:spcBef>
            </a:pPr>
            <a:r>
              <a:rPr dirty="0" sz="2400" spc="-95" b="1">
                <a:solidFill>
                  <a:srgbClr val="585858"/>
                </a:solidFill>
                <a:latin typeface="Arial"/>
                <a:cs typeface="Arial"/>
              </a:rPr>
              <a:t>100 </a:t>
            </a:r>
            <a:r>
              <a:rPr dirty="0" sz="2400" spc="-125" b="1">
                <a:solidFill>
                  <a:srgbClr val="585858"/>
                </a:solidFill>
                <a:latin typeface="Arial"/>
                <a:cs typeface="Arial"/>
              </a:rPr>
              <a:t>patients </a:t>
            </a:r>
            <a:r>
              <a:rPr dirty="0" sz="2400" spc="-75" b="1">
                <a:solidFill>
                  <a:srgbClr val="585858"/>
                </a:solidFill>
                <a:latin typeface="Arial"/>
                <a:cs typeface="Arial"/>
              </a:rPr>
              <a:t>on  </a:t>
            </a:r>
            <a:r>
              <a:rPr dirty="0" sz="2400" spc="-114" b="1">
                <a:solidFill>
                  <a:srgbClr val="585858"/>
                </a:solidFill>
                <a:latin typeface="Arial"/>
                <a:cs typeface="Arial"/>
              </a:rPr>
              <a:t>statin </a:t>
            </a:r>
            <a:r>
              <a:rPr dirty="0" sz="2400" b="1">
                <a:solidFill>
                  <a:srgbClr val="585858"/>
                </a:solidFill>
                <a:latin typeface="Arial"/>
                <a:cs typeface="Arial"/>
              </a:rPr>
              <a:t>+</a:t>
            </a:r>
            <a:r>
              <a:rPr dirty="0" sz="2400" spc="-204" b="1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2400" spc="-120" b="1">
                <a:solidFill>
                  <a:srgbClr val="585858"/>
                </a:solidFill>
                <a:latin typeface="Arial"/>
                <a:cs typeface="Arial"/>
              </a:rPr>
              <a:t>inclisiran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458787" y="242252"/>
            <a:ext cx="9032875" cy="8312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715"/>
              </a:lnSpc>
              <a:spcBef>
                <a:spcPts val="100"/>
              </a:spcBef>
            </a:pPr>
            <a:r>
              <a:rPr dirty="0" sz="2400" spc="-114">
                <a:solidFill>
                  <a:srgbClr val="072C61"/>
                </a:solidFill>
              </a:rPr>
              <a:t>ORION </a:t>
            </a:r>
            <a:r>
              <a:rPr dirty="0" sz="2400" spc="-120">
                <a:solidFill>
                  <a:srgbClr val="072C61"/>
                </a:solidFill>
              </a:rPr>
              <a:t>Phase </a:t>
            </a:r>
            <a:r>
              <a:rPr dirty="0" sz="2400" spc="-130">
                <a:solidFill>
                  <a:srgbClr val="072C61"/>
                </a:solidFill>
              </a:rPr>
              <a:t>III </a:t>
            </a:r>
            <a:r>
              <a:rPr dirty="0" sz="2400" spc="-120">
                <a:solidFill>
                  <a:srgbClr val="072C61"/>
                </a:solidFill>
              </a:rPr>
              <a:t>pooled </a:t>
            </a:r>
            <a:r>
              <a:rPr dirty="0" sz="2400" spc="-130">
                <a:solidFill>
                  <a:srgbClr val="072C61"/>
                </a:solidFill>
              </a:rPr>
              <a:t>analysis:</a:t>
            </a:r>
            <a:r>
              <a:rPr dirty="0" sz="2400" spc="-120">
                <a:solidFill>
                  <a:srgbClr val="072C61"/>
                </a:solidFill>
              </a:rPr>
              <a:t> Efficacy</a:t>
            </a:r>
            <a:endParaRPr sz="2400"/>
          </a:p>
          <a:p>
            <a:pPr marL="12700">
              <a:lnSpc>
                <a:spcPts val="3615"/>
              </a:lnSpc>
            </a:pPr>
            <a:r>
              <a:rPr dirty="0" spc="-100"/>
              <a:t>Likelihood </a:t>
            </a:r>
            <a:r>
              <a:rPr dirty="0" spc="-60"/>
              <a:t>of </a:t>
            </a:r>
            <a:r>
              <a:rPr dirty="0" spc="-95"/>
              <a:t>achieving </a:t>
            </a:r>
            <a:r>
              <a:rPr dirty="0" spc="-100"/>
              <a:t>specific </a:t>
            </a:r>
            <a:r>
              <a:rPr dirty="0" spc="-85"/>
              <a:t>LDL-C</a:t>
            </a:r>
            <a:r>
              <a:rPr dirty="0" spc="409"/>
              <a:t> </a:t>
            </a:r>
            <a:r>
              <a:rPr dirty="0" spc="-100"/>
              <a:t>thresholds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3290887" y="2256472"/>
            <a:ext cx="2691765" cy="944880"/>
          </a:xfrm>
          <a:prstGeom prst="rect">
            <a:avLst/>
          </a:prstGeom>
          <a:solidFill>
            <a:srgbClr val="585858"/>
          </a:solidFill>
        </p:spPr>
        <p:txBody>
          <a:bodyPr wrap="square" lIns="0" tIns="635" rIns="0" bIns="0" rtlCol="0" vert="horz">
            <a:spAutoFit/>
          </a:bodyPr>
          <a:lstStyle/>
          <a:p>
            <a:pPr marL="5080">
              <a:lnSpc>
                <a:spcPts val="2250"/>
              </a:lnSpc>
              <a:spcBef>
                <a:spcPts val="5"/>
              </a:spcBef>
            </a:pPr>
            <a:r>
              <a:rPr dirty="0" sz="1950" spc="-975">
                <a:solidFill>
                  <a:srgbClr val="FFFFFF"/>
                </a:solidFill>
                <a:latin typeface="Webdings"/>
                <a:cs typeface="Webdings"/>
              </a:rPr>
              <a:t></a:t>
            </a:r>
            <a:endParaRPr sz="1950">
              <a:latin typeface="Webdings"/>
              <a:cs typeface="Webdings"/>
            </a:endParaRPr>
          </a:p>
          <a:p>
            <a:pPr marL="5080">
              <a:lnSpc>
                <a:spcPts val="2195"/>
              </a:lnSpc>
            </a:pPr>
            <a:r>
              <a:rPr dirty="0" sz="1950" spc="-975">
                <a:solidFill>
                  <a:srgbClr val="FFFFFF"/>
                </a:solidFill>
                <a:latin typeface="Webdings"/>
                <a:cs typeface="Webdings"/>
              </a:rPr>
              <a:t></a:t>
            </a:r>
            <a:endParaRPr sz="1950">
              <a:latin typeface="Webdings"/>
              <a:cs typeface="Webdings"/>
            </a:endParaRPr>
          </a:p>
          <a:p>
            <a:pPr marL="5080">
              <a:lnSpc>
                <a:spcPts val="2280"/>
              </a:lnSpc>
            </a:pPr>
            <a:r>
              <a:rPr dirty="0" sz="1950" spc="-915">
                <a:solidFill>
                  <a:srgbClr val="FFFFFF"/>
                </a:solidFill>
                <a:latin typeface="Webdings"/>
                <a:cs typeface="Webdings"/>
              </a:rPr>
              <a:t></a:t>
            </a:r>
            <a:r>
              <a:rPr dirty="0" sz="1950" spc="-17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950" spc="-125" b="1">
                <a:solidFill>
                  <a:srgbClr val="FFFFFF"/>
                </a:solidFill>
                <a:latin typeface="Arial"/>
                <a:cs typeface="Arial"/>
              </a:rPr>
              <a:t>51</a:t>
            </a:r>
            <a:endParaRPr sz="19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296284" y="5203366"/>
            <a:ext cx="252095" cy="2520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975"/>
              </a:lnSpc>
            </a:pPr>
            <a:r>
              <a:rPr dirty="0" sz="1950" spc="30">
                <a:solidFill>
                  <a:srgbClr val="585858"/>
                </a:solidFill>
                <a:latin typeface="Webdings"/>
                <a:cs typeface="Webdings"/>
              </a:rPr>
              <a:t></a:t>
            </a:r>
            <a:endParaRPr sz="1950">
              <a:latin typeface="Webdings"/>
              <a:cs typeface="Webdings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379470" y="5307329"/>
            <a:ext cx="129539" cy="137160"/>
          </a:xfrm>
          <a:custGeom>
            <a:avLst/>
            <a:gdLst/>
            <a:ahLst/>
            <a:cxnLst/>
            <a:rect l="l" t="t" r="r" b="b"/>
            <a:pathLst>
              <a:path w="129539" h="137160">
                <a:moveTo>
                  <a:pt x="0" y="137160"/>
                </a:moveTo>
                <a:lnTo>
                  <a:pt x="129539" y="137160"/>
                </a:lnTo>
                <a:lnTo>
                  <a:pt x="129539" y="0"/>
                </a:lnTo>
                <a:lnTo>
                  <a:pt x="0" y="0"/>
                </a:lnTo>
                <a:lnTo>
                  <a:pt x="0" y="1371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6110287" y="2256472"/>
            <a:ext cx="4307205" cy="944880"/>
          </a:xfrm>
          <a:prstGeom prst="rect">
            <a:avLst/>
          </a:prstGeom>
          <a:solidFill>
            <a:srgbClr val="0A4292"/>
          </a:solidFill>
        </p:spPr>
        <p:txBody>
          <a:bodyPr wrap="square" lIns="0" tIns="38735" rIns="0" bIns="0" rtlCol="0" vert="horz">
            <a:spAutoFit/>
          </a:bodyPr>
          <a:lstStyle/>
          <a:p>
            <a:pPr marL="2540">
              <a:lnSpc>
                <a:spcPts val="2250"/>
              </a:lnSpc>
              <a:spcBef>
                <a:spcPts val="305"/>
              </a:spcBef>
            </a:pPr>
            <a:r>
              <a:rPr dirty="0" sz="1950" spc="-935">
                <a:solidFill>
                  <a:srgbClr val="FFFFFF"/>
                </a:solidFill>
                <a:latin typeface="Webdings"/>
                <a:cs typeface="Webdings"/>
              </a:rPr>
              <a:t></a:t>
            </a:r>
            <a:endParaRPr sz="1950">
              <a:latin typeface="Webdings"/>
              <a:cs typeface="Webdings"/>
            </a:endParaRPr>
          </a:p>
          <a:p>
            <a:pPr marL="2540">
              <a:lnSpc>
                <a:spcPts val="2195"/>
              </a:lnSpc>
            </a:pPr>
            <a:r>
              <a:rPr dirty="0" sz="1950" spc="-935">
                <a:solidFill>
                  <a:srgbClr val="FFFFFF"/>
                </a:solidFill>
                <a:latin typeface="Webdings"/>
                <a:cs typeface="Webdings"/>
              </a:rPr>
              <a:t></a:t>
            </a:r>
            <a:endParaRPr sz="1950">
              <a:latin typeface="Webdings"/>
              <a:cs typeface="Webdings"/>
            </a:endParaRPr>
          </a:p>
          <a:p>
            <a:pPr marL="2540">
              <a:lnSpc>
                <a:spcPts val="2280"/>
              </a:lnSpc>
            </a:pPr>
            <a:r>
              <a:rPr dirty="0" sz="1950" spc="-925">
                <a:solidFill>
                  <a:srgbClr val="FFFFFF"/>
                </a:solidFill>
                <a:latin typeface="Webdings"/>
                <a:cs typeface="Webdings"/>
              </a:rPr>
              <a:t></a:t>
            </a:r>
            <a:r>
              <a:rPr dirty="0" sz="1950" spc="-14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950" spc="-130" b="1">
                <a:solidFill>
                  <a:srgbClr val="FFFFFF"/>
                </a:solidFill>
                <a:latin typeface="Arial"/>
                <a:cs typeface="Arial"/>
              </a:rPr>
              <a:t>89</a:t>
            </a:r>
            <a:endParaRPr sz="19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231582" y="2240597"/>
            <a:ext cx="1232535" cy="32766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950" spc="-90">
                <a:solidFill>
                  <a:srgbClr val="585858"/>
                </a:solidFill>
                <a:latin typeface="Arial"/>
                <a:cs typeface="Arial"/>
              </a:rPr>
              <a:t>&lt;100</a:t>
            </a:r>
            <a:r>
              <a:rPr dirty="0" sz="1950" spc="-105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950" spc="-100">
                <a:solidFill>
                  <a:srgbClr val="585858"/>
                </a:solidFill>
                <a:latin typeface="Arial"/>
                <a:cs typeface="Arial"/>
              </a:rPr>
              <a:t>mg/dL</a:t>
            </a:r>
            <a:endParaRPr sz="195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61009" y="2251710"/>
            <a:ext cx="11277600" cy="0"/>
          </a:xfrm>
          <a:custGeom>
            <a:avLst/>
            <a:gdLst/>
            <a:ahLst/>
            <a:cxnLst/>
            <a:rect l="l" t="t" r="r" b="b"/>
            <a:pathLst>
              <a:path w="11277600" h="0">
                <a:moveTo>
                  <a:pt x="0" y="0"/>
                </a:moveTo>
                <a:lnTo>
                  <a:pt x="11277600" y="0"/>
                </a:lnTo>
              </a:path>
            </a:pathLst>
          </a:custGeom>
          <a:ln w="9525">
            <a:solidFill>
              <a:srgbClr val="A6A6A6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461009" y="3229927"/>
          <a:ext cx="11430635" cy="28670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54325"/>
                <a:gridCol w="227330"/>
                <a:gridCol w="809625"/>
                <a:gridCol w="1895475"/>
                <a:gridCol w="1243964"/>
                <a:gridCol w="1760220"/>
                <a:gridCol w="861059"/>
                <a:gridCol w="1778000"/>
              </a:tblGrid>
              <a:tr h="952500">
                <a:tc>
                  <a:txBody>
                    <a:bodyPr/>
                    <a:lstStyle/>
                    <a:p>
                      <a:pPr algn="r" marR="861694">
                        <a:lnSpc>
                          <a:spcPts val="2255"/>
                        </a:lnSpc>
                      </a:pPr>
                      <a:r>
                        <a:rPr dirty="0" sz="1950" spc="-80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&lt;70</a:t>
                      </a:r>
                      <a:r>
                        <a:rPr dirty="0" sz="1950" spc="-165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950" spc="-90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mg/dL</a:t>
                      </a:r>
                      <a:endParaRPr sz="1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9525">
                      <a:solidFill>
                        <a:srgbClr val="A6A6A6"/>
                      </a:solidFill>
                      <a:prstDash val="solid"/>
                    </a:lnT>
                    <a:lnB w="9525">
                      <a:solidFill>
                        <a:srgbClr val="A6A6A6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4130" marR="3175">
                        <a:lnSpc>
                          <a:spcPts val="2165"/>
                        </a:lnSpc>
                      </a:pPr>
                      <a:r>
                        <a:rPr dirty="0" sz="1950" spc="-994">
                          <a:solidFill>
                            <a:srgbClr val="FFFFFF"/>
                          </a:solidFill>
                          <a:latin typeface="Webdings"/>
                          <a:cs typeface="Webdings"/>
                        </a:rPr>
                        <a:t></a:t>
                      </a:r>
                      <a:endParaRPr sz="1950">
                        <a:latin typeface="Webdings"/>
                        <a:cs typeface="Webdings"/>
                      </a:endParaRPr>
                    </a:p>
                    <a:p>
                      <a:pPr marL="24130" marR="3175">
                        <a:lnSpc>
                          <a:spcPts val="2190"/>
                        </a:lnSpc>
                      </a:pPr>
                      <a:r>
                        <a:rPr dirty="0" sz="1950" spc="-994">
                          <a:solidFill>
                            <a:srgbClr val="FFFFFF"/>
                          </a:solidFill>
                          <a:latin typeface="Webdings"/>
                          <a:cs typeface="Webdings"/>
                        </a:rPr>
                        <a:t></a:t>
                      </a:r>
                      <a:endParaRPr sz="1950">
                        <a:latin typeface="Webdings"/>
                        <a:cs typeface="Webdings"/>
                      </a:endParaRPr>
                    </a:p>
                    <a:p>
                      <a:pPr marL="24130">
                        <a:lnSpc>
                          <a:spcPts val="2280"/>
                        </a:lnSpc>
                      </a:pPr>
                      <a:r>
                        <a:rPr dirty="0" sz="1950" spc="-1025">
                          <a:solidFill>
                            <a:srgbClr val="FFFFFF"/>
                          </a:solidFill>
                          <a:latin typeface="Webdings"/>
                          <a:cs typeface="Webdings"/>
                        </a:rPr>
                        <a:t></a:t>
                      </a:r>
                      <a:r>
                        <a:rPr dirty="0" sz="1950" spc="120">
                          <a:solidFill>
                            <a:srgbClr val="FFFFFF"/>
                          </a:solidFill>
                          <a:latin typeface="Webdings"/>
                          <a:cs typeface="Webdings"/>
                        </a:rPr>
                        <a:t></a:t>
                      </a:r>
                      <a:r>
                        <a:rPr dirty="0" sz="1950" spc="-145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14</a:t>
                      </a:r>
                      <a:endParaRPr sz="1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A6A6A6"/>
                      </a:solidFill>
                      <a:prstDash val="solid"/>
                    </a:lnT>
                    <a:lnB w="9525">
                      <a:solidFill>
                        <a:srgbClr val="A6A6A6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2540">
                        <a:lnSpc>
                          <a:spcPts val="2250"/>
                        </a:lnSpc>
                        <a:spcBef>
                          <a:spcPts val="215"/>
                        </a:spcBef>
                      </a:pPr>
                      <a:r>
                        <a:rPr dirty="0" sz="1950" spc="-969">
                          <a:solidFill>
                            <a:srgbClr val="FFFFFF"/>
                          </a:solidFill>
                          <a:latin typeface="Webdings"/>
                          <a:cs typeface="Webdings"/>
                        </a:rPr>
                        <a:t></a:t>
                      </a:r>
                      <a:endParaRPr sz="1950">
                        <a:latin typeface="Webdings"/>
                        <a:cs typeface="Webdings"/>
                      </a:endParaRPr>
                    </a:p>
                    <a:p>
                      <a:pPr marL="2540">
                        <a:lnSpc>
                          <a:spcPts val="2190"/>
                        </a:lnSpc>
                      </a:pPr>
                      <a:r>
                        <a:rPr dirty="0" sz="1950" spc="-930">
                          <a:solidFill>
                            <a:srgbClr val="FFFFFF"/>
                          </a:solidFill>
                          <a:latin typeface="Webdings"/>
                          <a:cs typeface="Webdings"/>
                        </a:rPr>
                        <a:t></a:t>
                      </a:r>
                      <a:endParaRPr sz="1950">
                        <a:latin typeface="Webdings"/>
                        <a:cs typeface="Webdings"/>
                      </a:endParaRPr>
                    </a:p>
                    <a:p>
                      <a:pPr marL="2540">
                        <a:lnSpc>
                          <a:spcPts val="2280"/>
                        </a:lnSpc>
                      </a:pPr>
                      <a:r>
                        <a:rPr dirty="0" sz="1950" spc="-930">
                          <a:solidFill>
                            <a:srgbClr val="FFFFFF"/>
                          </a:solidFill>
                          <a:latin typeface="Webdings"/>
                          <a:cs typeface="Webdings"/>
                        </a:rPr>
                        <a:t></a:t>
                      </a:r>
                      <a:r>
                        <a:rPr dirty="0" sz="1950" spc="-195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50" spc="-1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76</a:t>
                      </a:r>
                      <a:endParaRPr sz="1950">
                        <a:latin typeface="Arial"/>
                        <a:cs typeface="Arial"/>
                      </a:endParaRPr>
                    </a:p>
                  </a:txBody>
                  <a:tcPr marL="0" marR="0" marB="0" marT="27305">
                    <a:lnT w="9525">
                      <a:solidFill>
                        <a:srgbClr val="A6A6A6"/>
                      </a:solidFill>
                      <a:prstDash val="solid"/>
                    </a:lnT>
                    <a:lnB w="9525">
                      <a:solidFill>
                        <a:srgbClr val="A6A6A6"/>
                      </a:solidFill>
                      <a:prstDash val="solid"/>
                    </a:lnB>
                    <a:solidFill>
                      <a:srgbClr val="1C71EE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67335">
                        <a:lnSpc>
                          <a:spcPts val="2255"/>
                        </a:lnSpc>
                      </a:pPr>
                      <a:r>
                        <a:rPr dirty="0" sz="1950" spc="-145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19</a:t>
                      </a:r>
                      <a:endParaRPr sz="1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9525">
                      <a:solidFill>
                        <a:srgbClr val="A6A6A6"/>
                      </a:solidFill>
                      <a:prstDash val="solid"/>
                    </a:lnT>
                    <a:lnB w="9525">
                      <a:solidFill>
                        <a:srgbClr val="A6A6A6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960120">
                <a:tc>
                  <a:txBody>
                    <a:bodyPr/>
                    <a:lstStyle/>
                    <a:p>
                      <a:pPr algn="r" marR="85979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950" spc="-8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&lt;50</a:t>
                      </a:r>
                      <a:r>
                        <a:rPr dirty="0" sz="1950" spc="-15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950" spc="-1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mg/dL</a:t>
                      </a:r>
                      <a:endParaRPr sz="195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T w="9525">
                      <a:solidFill>
                        <a:srgbClr val="A6A6A6"/>
                      </a:solidFill>
                      <a:prstDash val="solid"/>
                    </a:lnT>
                    <a:lnB w="9525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950" spc="-1025">
                          <a:solidFill>
                            <a:srgbClr val="585858"/>
                          </a:solidFill>
                          <a:latin typeface="Webdings"/>
                          <a:cs typeface="Webdings"/>
                        </a:rPr>
                        <a:t></a:t>
                      </a:r>
                      <a:endParaRPr sz="1950">
                        <a:latin typeface="Webdings"/>
                        <a:cs typeface="Webdings"/>
                      </a:endParaRPr>
                    </a:p>
                  </a:txBody>
                  <a:tcPr marL="0" marR="0" marB="0" marT="3175">
                    <a:lnT w="9525">
                      <a:solidFill>
                        <a:srgbClr val="A6A6A6"/>
                      </a:solidFill>
                      <a:prstDash val="solid"/>
                    </a:lnT>
                    <a:lnB w="9525">
                      <a:solidFill>
                        <a:srgbClr val="A6A6A6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6225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950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95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T w="9525">
                      <a:solidFill>
                        <a:srgbClr val="A6A6A6"/>
                      </a:solidFill>
                      <a:prstDash val="solid"/>
                    </a:lnT>
                    <a:lnB w="9525">
                      <a:solidFill>
                        <a:srgbClr val="A6A6A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2540">
                        <a:lnSpc>
                          <a:spcPts val="2250"/>
                        </a:lnSpc>
                        <a:spcBef>
                          <a:spcPts val="325"/>
                        </a:spcBef>
                      </a:pPr>
                      <a:r>
                        <a:rPr dirty="0" sz="1950" spc="-969">
                          <a:solidFill>
                            <a:srgbClr val="072C61"/>
                          </a:solidFill>
                          <a:latin typeface="Webdings"/>
                          <a:cs typeface="Webdings"/>
                        </a:rPr>
                        <a:t></a:t>
                      </a:r>
                      <a:endParaRPr sz="1950">
                        <a:latin typeface="Webdings"/>
                        <a:cs typeface="Webdings"/>
                      </a:endParaRPr>
                    </a:p>
                    <a:p>
                      <a:pPr marL="2540">
                        <a:lnSpc>
                          <a:spcPts val="2195"/>
                        </a:lnSpc>
                      </a:pPr>
                      <a:r>
                        <a:rPr dirty="0" sz="1950" spc="-969">
                          <a:solidFill>
                            <a:srgbClr val="072C61"/>
                          </a:solidFill>
                          <a:latin typeface="Webdings"/>
                          <a:cs typeface="Webdings"/>
                        </a:rPr>
                        <a:t></a:t>
                      </a:r>
                      <a:endParaRPr sz="1950">
                        <a:latin typeface="Webdings"/>
                        <a:cs typeface="Webdings"/>
                      </a:endParaRPr>
                    </a:p>
                    <a:p>
                      <a:pPr marL="2540">
                        <a:lnSpc>
                          <a:spcPts val="2280"/>
                        </a:lnSpc>
                      </a:pPr>
                      <a:r>
                        <a:rPr dirty="0" sz="1950" spc="-894">
                          <a:solidFill>
                            <a:srgbClr val="072C61"/>
                          </a:solidFill>
                          <a:latin typeface="Webdings"/>
                          <a:cs typeface="Webdings"/>
                        </a:rPr>
                        <a:t></a:t>
                      </a:r>
                      <a:r>
                        <a:rPr dirty="0" sz="1950" spc="-180">
                          <a:solidFill>
                            <a:srgbClr val="072C6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50" spc="-130" b="1">
                          <a:solidFill>
                            <a:srgbClr val="072C61"/>
                          </a:solidFill>
                          <a:latin typeface="Arial"/>
                          <a:cs typeface="Arial"/>
                        </a:rPr>
                        <a:t>58</a:t>
                      </a:r>
                      <a:endParaRPr sz="195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T w="9525">
                      <a:solidFill>
                        <a:srgbClr val="A6A6A6"/>
                      </a:solidFill>
                      <a:prstDash val="solid"/>
                    </a:lnT>
                    <a:lnB w="9525">
                      <a:solidFill>
                        <a:srgbClr val="A6A6A6"/>
                      </a:solidFill>
                      <a:prstDash val="solid"/>
                    </a:lnB>
                    <a:solidFill>
                      <a:srgbClr val="8FB8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r" marR="26733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950" spc="-14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54</a:t>
                      </a:r>
                      <a:endParaRPr sz="195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T w="9525">
                      <a:solidFill>
                        <a:srgbClr val="A6A6A6"/>
                      </a:solidFill>
                      <a:prstDash val="solid"/>
                    </a:lnT>
                    <a:lnB w="9525">
                      <a:solidFill>
                        <a:srgbClr val="A6A6A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949642">
                <a:tc>
                  <a:txBody>
                    <a:bodyPr/>
                    <a:lstStyle/>
                    <a:p>
                      <a:pPr algn="r" marR="85979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950" spc="-8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&lt;25</a:t>
                      </a:r>
                      <a:r>
                        <a:rPr dirty="0" sz="1950" spc="-15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950" spc="-1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mg/dL</a:t>
                      </a:r>
                      <a:endParaRPr sz="195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R w="76200">
                      <a:solidFill>
                        <a:srgbClr val="F1F1F1"/>
                      </a:solidFill>
                      <a:prstDash val="solid"/>
                    </a:lnR>
                    <a:lnT w="9525">
                      <a:solidFill>
                        <a:srgbClr val="A6A6A6"/>
                      </a:solidFill>
                      <a:prstDash val="solid"/>
                    </a:lnT>
                  </a:tcPr>
                </a:tc>
                <a:tc gridSpan="3">
                  <a:txBody>
                    <a:bodyPr/>
                    <a:lstStyle/>
                    <a:p>
                      <a:pPr marL="23241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950" spc="-80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0.3</a:t>
                      </a:r>
                      <a:endParaRPr sz="195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76200">
                      <a:solidFill>
                        <a:srgbClr val="F1F1F1"/>
                      </a:solidFill>
                      <a:prstDash val="solid"/>
                    </a:lnL>
                    <a:lnT w="9525">
                      <a:solidFill>
                        <a:srgbClr val="A6A6A6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540">
                        <a:lnSpc>
                          <a:spcPts val="2250"/>
                        </a:lnSpc>
                        <a:spcBef>
                          <a:spcPts val="75"/>
                        </a:spcBef>
                      </a:pPr>
                      <a:r>
                        <a:rPr dirty="0" sz="1950" spc="-994">
                          <a:solidFill>
                            <a:srgbClr val="072C61"/>
                          </a:solidFill>
                          <a:latin typeface="Webdings"/>
                          <a:cs typeface="Webdings"/>
                        </a:rPr>
                        <a:t></a:t>
                      </a:r>
                      <a:endParaRPr sz="1950">
                        <a:latin typeface="Webdings"/>
                        <a:cs typeface="Webdings"/>
                      </a:endParaRPr>
                    </a:p>
                    <a:p>
                      <a:pPr marL="2540">
                        <a:lnSpc>
                          <a:spcPts val="2195"/>
                        </a:lnSpc>
                      </a:pPr>
                      <a:r>
                        <a:rPr dirty="0" sz="1950" spc="-994">
                          <a:solidFill>
                            <a:srgbClr val="072C61"/>
                          </a:solidFill>
                          <a:latin typeface="Webdings"/>
                          <a:cs typeface="Webdings"/>
                        </a:rPr>
                        <a:t></a:t>
                      </a:r>
                      <a:endParaRPr sz="1950">
                        <a:latin typeface="Webdings"/>
                        <a:cs typeface="Webdings"/>
                      </a:endParaRPr>
                    </a:p>
                    <a:p>
                      <a:pPr marL="2540">
                        <a:lnSpc>
                          <a:spcPts val="2280"/>
                        </a:lnSpc>
                        <a:tabLst>
                          <a:tab pos="916940" algn="l"/>
                        </a:tabLst>
                      </a:pPr>
                      <a:r>
                        <a:rPr dirty="0" sz="1950" spc="-755">
                          <a:solidFill>
                            <a:srgbClr val="072C61"/>
                          </a:solidFill>
                          <a:latin typeface="Webdings"/>
                          <a:cs typeface="Webdings"/>
                        </a:rPr>
                        <a:t></a:t>
                      </a:r>
                      <a:r>
                        <a:rPr dirty="0" sz="1950" spc="-755">
                          <a:solidFill>
                            <a:srgbClr val="072C61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950" spc="-125" b="1">
                          <a:solidFill>
                            <a:srgbClr val="072C61"/>
                          </a:solidFill>
                          <a:latin typeface="Arial"/>
                          <a:cs typeface="Arial"/>
                        </a:rPr>
                        <a:t>16</a:t>
                      </a:r>
                      <a:endParaRPr sz="195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T w="9525">
                      <a:solidFill>
                        <a:srgbClr val="A6A6A6"/>
                      </a:solidFill>
                      <a:prstDash val="solid"/>
                    </a:lnT>
                    <a:solidFill>
                      <a:srgbClr val="C6DCFA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 marR="26733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950" spc="-14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195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T w="9525">
                      <a:solidFill>
                        <a:srgbClr val="A6A6A6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17" name="object 17"/>
          <p:cNvSpPr txBox="1"/>
          <p:nvPr/>
        </p:nvSpPr>
        <p:spPr>
          <a:xfrm>
            <a:off x="458787" y="6208546"/>
            <a:ext cx="6788784" cy="25590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889"/>
              </a:lnSpc>
            </a:pPr>
            <a:r>
              <a:rPr dirty="0" sz="1600" spc="-100">
                <a:solidFill>
                  <a:srgbClr val="585858"/>
                </a:solidFill>
                <a:latin typeface="Arial"/>
                <a:cs typeface="Arial"/>
              </a:rPr>
              <a:t>Likelihood</a:t>
            </a:r>
            <a:r>
              <a:rPr dirty="0" sz="1600" spc="-15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600" spc="-55">
                <a:solidFill>
                  <a:srgbClr val="585858"/>
                </a:solidFill>
                <a:latin typeface="Arial"/>
                <a:cs typeface="Arial"/>
              </a:rPr>
              <a:t>of</a:t>
            </a:r>
            <a:r>
              <a:rPr dirty="0" sz="1600" spc="-175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600" spc="-95">
                <a:solidFill>
                  <a:srgbClr val="585858"/>
                </a:solidFill>
                <a:latin typeface="Arial"/>
                <a:cs typeface="Arial"/>
              </a:rPr>
              <a:t>reaching</a:t>
            </a:r>
            <a:r>
              <a:rPr dirty="0" sz="1600" spc="-204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600" spc="-85">
                <a:solidFill>
                  <a:srgbClr val="585858"/>
                </a:solidFill>
                <a:latin typeface="Arial"/>
                <a:cs typeface="Arial"/>
              </a:rPr>
              <a:t>LDL-C</a:t>
            </a:r>
            <a:r>
              <a:rPr dirty="0" sz="1600" spc="-235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600" spc="-100">
                <a:solidFill>
                  <a:srgbClr val="585858"/>
                </a:solidFill>
                <a:latin typeface="Arial"/>
                <a:cs typeface="Arial"/>
              </a:rPr>
              <a:t>thresholds</a:t>
            </a:r>
            <a:r>
              <a:rPr dirty="0" sz="1600" spc="-114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600" spc="-55">
                <a:solidFill>
                  <a:srgbClr val="585858"/>
                </a:solidFill>
                <a:latin typeface="Arial"/>
                <a:cs typeface="Arial"/>
              </a:rPr>
              <a:t>at</a:t>
            </a:r>
            <a:r>
              <a:rPr dirty="0" sz="1600" spc="-235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600" spc="-65">
                <a:solidFill>
                  <a:srgbClr val="585858"/>
                </a:solidFill>
                <a:latin typeface="Arial"/>
                <a:cs typeface="Arial"/>
              </a:rPr>
              <a:t>Day</a:t>
            </a:r>
            <a:r>
              <a:rPr dirty="0" sz="1600" spc="-24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600" spc="-75">
                <a:solidFill>
                  <a:srgbClr val="585858"/>
                </a:solidFill>
                <a:latin typeface="Arial"/>
                <a:cs typeface="Arial"/>
              </a:rPr>
              <a:t>510</a:t>
            </a:r>
            <a:r>
              <a:rPr dirty="0" sz="1600" spc="-145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600" spc="-95">
                <a:solidFill>
                  <a:srgbClr val="585858"/>
                </a:solidFill>
                <a:latin typeface="Arial"/>
                <a:cs typeface="Arial"/>
              </a:rPr>
              <a:t>among</a:t>
            </a:r>
            <a:r>
              <a:rPr dirty="0" sz="1600" spc="-145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600" spc="-95">
                <a:solidFill>
                  <a:srgbClr val="585858"/>
                </a:solidFill>
                <a:latin typeface="Arial"/>
                <a:cs typeface="Arial"/>
              </a:rPr>
              <a:t>patients</a:t>
            </a:r>
            <a:r>
              <a:rPr dirty="0" sz="1600" spc="-235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600" spc="-85">
                <a:solidFill>
                  <a:srgbClr val="585858"/>
                </a:solidFill>
                <a:latin typeface="Arial"/>
                <a:cs typeface="Arial"/>
              </a:rPr>
              <a:t>with</a:t>
            </a:r>
            <a:r>
              <a:rPr dirty="0" sz="1600" spc="-145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600" spc="-105">
                <a:solidFill>
                  <a:srgbClr val="585858"/>
                </a:solidFill>
                <a:latin typeface="Arial"/>
                <a:cs typeface="Arial"/>
              </a:rPr>
              <a:t>available</a:t>
            </a:r>
            <a:r>
              <a:rPr dirty="0" sz="1600" spc="-85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600" spc="-80">
                <a:solidFill>
                  <a:srgbClr val="585858"/>
                </a:solidFill>
                <a:latin typeface="Arial"/>
                <a:cs typeface="Arial"/>
              </a:rPr>
              <a:t>data</a:t>
            </a:r>
            <a:endParaRPr sz="1600">
              <a:latin typeface="Arial"/>
              <a:cs typeface="Arial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2090"/>
              </a:lnSpc>
            </a:pPr>
            <a:fld id="{81D60167-4931-47E6-BA6A-407CBD079E47}" type="slidenum">
              <a:rPr dirty="0"/>
              <a:t>16</a:t>
            </a:fld>
          </a:p>
        </p:txBody>
      </p:sp>
      <p:sp>
        <p:nvSpPr>
          <p:cNvPr id="16" name="object 16"/>
          <p:cNvSpPr txBox="1"/>
          <p:nvPr/>
        </p:nvSpPr>
        <p:spPr>
          <a:xfrm>
            <a:off x="11343640" y="2240597"/>
            <a:ext cx="165735" cy="32766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950" spc="15">
                <a:solidFill>
                  <a:srgbClr val="585858"/>
                </a:solidFill>
                <a:latin typeface="Arial"/>
                <a:cs typeface="Arial"/>
              </a:rPr>
              <a:t>8</a:t>
            </a:r>
            <a:endParaRPr sz="19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201400" y="297179"/>
            <a:ext cx="548640" cy="6248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61009" y="6176009"/>
            <a:ext cx="11257280" cy="0"/>
          </a:xfrm>
          <a:custGeom>
            <a:avLst/>
            <a:gdLst/>
            <a:ahLst/>
            <a:cxnLst/>
            <a:rect l="l" t="t" r="r" b="b"/>
            <a:pathLst>
              <a:path w="11257280" h="0">
                <a:moveTo>
                  <a:pt x="0" y="0"/>
                </a:moveTo>
                <a:lnTo>
                  <a:pt x="11257280" y="0"/>
                </a:lnTo>
              </a:path>
            </a:pathLst>
          </a:custGeom>
          <a:ln w="3175">
            <a:solidFill>
              <a:srgbClr val="0D57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58787" y="242252"/>
            <a:ext cx="5920105" cy="8312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715"/>
              </a:lnSpc>
              <a:spcBef>
                <a:spcPts val="100"/>
              </a:spcBef>
            </a:pPr>
            <a:r>
              <a:rPr dirty="0" sz="2400" spc="-114">
                <a:solidFill>
                  <a:srgbClr val="072C61"/>
                </a:solidFill>
              </a:rPr>
              <a:t>ORION </a:t>
            </a:r>
            <a:r>
              <a:rPr dirty="0" sz="2400" spc="-120">
                <a:solidFill>
                  <a:srgbClr val="072C61"/>
                </a:solidFill>
              </a:rPr>
              <a:t>Phase </a:t>
            </a:r>
            <a:r>
              <a:rPr dirty="0" sz="2400" spc="-130">
                <a:solidFill>
                  <a:srgbClr val="072C61"/>
                </a:solidFill>
              </a:rPr>
              <a:t>III </a:t>
            </a:r>
            <a:r>
              <a:rPr dirty="0" sz="2400" spc="-120">
                <a:solidFill>
                  <a:srgbClr val="072C61"/>
                </a:solidFill>
              </a:rPr>
              <a:t>pooled </a:t>
            </a:r>
            <a:r>
              <a:rPr dirty="0" sz="2400" spc="-130">
                <a:solidFill>
                  <a:srgbClr val="072C61"/>
                </a:solidFill>
              </a:rPr>
              <a:t>analysis:</a:t>
            </a:r>
            <a:r>
              <a:rPr dirty="0" sz="2400" spc="-125">
                <a:solidFill>
                  <a:srgbClr val="072C61"/>
                </a:solidFill>
              </a:rPr>
              <a:t> </a:t>
            </a:r>
            <a:r>
              <a:rPr dirty="0" sz="2400" spc="-120">
                <a:solidFill>
                  <a:srgbClr val="072C61"/>
                </a:solidFill>
              </a:rPr>
              <a:t>Efficacy</a:t>
            </a:r>
            <a:endParaRPr sz="2400"/>
          </a:p>
          <a:p>
            <a:pPr marL="12700">
              <a:lnSpc>
                <a:spcPts val="3615"/>
              </a:lnSpc>
            </a:pPr>
            <a:r>
              <a:rPr dirty="0" spc="-95"/>
              <a:t>Effects </a:t>
            </a:r>
            <a:r>
              <a:rPr dirty="0" spc="-55"/>
              <a:t>on </a:t>
            </a:r>
            <a:r>
              <a:rPr dirty="0" spc="-95"/>
              <a:t>other </a:t>
            </a:r>
            <a:r>
              <a:rPr dirty="0" spc="-80"/>
              <a:t>lipid</a:t>
            </a:r>
            <a:r>
              <a:rPr dirty="0" spc="-75"/>
              <a:t> </a:t>
            </a:r>
            <a:r>
              <a:rPr dirty="0" spc="-95"/>
              <a:t>parameters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50850" y="6196739"/>
            <a:ext cx="2400935" cy="2216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50" spc="-45">
                <a:solidFill>
                  <a:srgbClr val="585858"/>
                </a:solidFill>
                <a:latin typeface="Arial"/>
                <a:cs typeface="Arial"/>
              </a:rPr>
              <a:t>1. </a:t>
            </a:r>
            <a:r>
              <a:rPr dirty="0" sz="1350" spc="-60">
                <a:solidFill>
                  <a:srgbClr val="585858"/>
                </a:solidFill>
                <a:latin typeface="Arial"/>
                <a:cs typeface="Arial"/>
              </a:rPr>
              <a:t>A</a:t>
            </a:r>
            <a:r>
              <a:rPr dirty="0" sz="1350" spc="-60">
                <a:solidFill>
                  <a:srgbClr val="585858"/>
                </a:solidFill>
                <a:latin typeface="Arial"/>
                <a:cs typeface="Arial"/>
              </a:rPr>
              <a:t>l</a:t>
            </a:r>
            <a:r>
              <a:rPr dirty="0" sz="1350" spc="-6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350" spc="-105">
                <a:solidFill>
                  <a:srgbClr val="585858"/>
                </a:solidFill>
                <a:latin typeface="Arial"/>
                <a:cs typeface="Arial"/>
              </a:rPr>
              <a:t>patients </a:t>
            </a:r>
            <a:r>
              <a:rPr dirty="0" sz="1350" spc="-114">
                <a:solidFill>
                  <a:srgbClr val="585858"/>
                </a:solidFill>
                <a:latin typeface="Arial"/>
                <a:cs typeface="Arial"/>
              </a:rPr>
              <a:t>who </a:t>
            </a:r>
            <a:r>
              <a:rPr dirty="0" sz="1350" spc="-95">
                <a:solidFill>
                  <a:srgbClr val="585858"/>
                </a:solidFill>
                <a:latin typeface="Arial"/>
                <a:cs typeface="Arial"/>
              </a:rPr>
              <a:t>were</a:t>
            </a:r>
            <a:r>
              <a:rPr dirty="0" sz="1350" spc="-85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350" spc="-95">
                <a:solidFill>
                  <a:srgbClr val="585858"/>
                </a:solidFill>
                <a:latin typeface="Arial"/>
                <a:cs typeface="Arial"/>
              </a:rPr>
              <a:t>randomized</a:t>
            </a:r>
            <a:endParaRPr sz="13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195954" y="6196739"/>
            <a:ext cx="3686175" cy="2216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50" spc="-45">
                <a:solidFill>
                  <a:srgbClr val="585858"/>
                </a:solidFill>
                <a:latin typeface="Arial"/>
                <a:cs typeface="Arial"/>
              </a:rPr>
              <a:t>2: </a:t>
            </a:r>
            <a:r>
              <a:rPr dirty="0" sz="1350" spc="-105">
                <a:solidFill>
                  <a:srgbClr val="585858"/>
                </a:solidFill>
                <a:latin typeface="Arial"/>
                <a:cs typeface="Arial"/>
              </a:rPr>
              <a:t>Imputed </a:t>
            </a:r>
            <a:r>
              <a:rPr dirty="0" sz="1350" spc="-100">
                <a:solidFill>
                  <a:srgbClr val="585858"/>
                </a:solidFill>
                <a:latin typeface="Arial"/>
                <a:cs typeface="Arial"/>
              </a:rPr>
              <a:t>using </a:t>
            </a:r>
            <a:r>
              <a:rPr dirty="0" sz="1350" spc="15">
                <a:solidFill>
                  <a:srgbClr val="585858"/>
                </a:solidFill>
                <a:latin typeface="Arial"/>
                <a:cs typeface="Arial"/>
              </a:rPr>
              <a:t>a </a:t>
            </a:r>
            <a:r>
              <a:rPr dirty="0" sz="1350" spc="-105">
                <a:solidFill>
                  <a:srgbClr val="585858"/>
                </a:solidFill>
                <a:latin typeface="Arial"/>
                <a:cs typeface="Arial"/>
              </a:rPr>
              <a:t>mixed </a:t>
            </a:r>
            <a:r>
              <a:rPr dirty="0" sz="1350" spc="-100">
                <a:solidFill>
                  <a:srgbClr val="585858"/>
                </a:solidFill>
                <a:latin typeface="Arial"/>
                <a:cs typeface="Arial"/>
              </a:rPr>
              <a:t>model </a:t>
            </a:r>
            <a:r>
              <a:rPr dirty="0" sz="1350" spc="-55">
                <a:solidFill>
                  <a:srgbClr val="585858"/>
                </a:solidFill>
                <a:latin typeface="Arial"/>
                <a:cs typeface="Arial"/>
              </a:rPr>
              <a:t>for </a:t>
            </a:r>
            <a:r>
              <a:rPr dirty="0" sz="1350" spc="-95">
                <a:solidFill>
                  <a:srgbClr val="585858"/>
                </a:solidFill>
                <a:latin typeface="Arial"/>
                <a:cs typeface="Arial"/>
              </a:rPr>
              <a:t>repeated</a:t>
            </a:r>
            <a:r>
              <a:rPr dirty="0" sz="1350" spc="55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350" spc="-95">
                <a:solidFill>
                  <a:srgbClr val="585858"/>
                </a:solidFill>
                <a:latin typeface="Arial"/>
                <a:cs typeface="Arial"/>
              </a:rPr>
              <a:t>measures</a:t>
            </a:r>
            <a:endParaRPr sz="13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770876" y="6196739"/>
            <a:ext cx="2340610" cy="2216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50" spc="-45">
                <a:solidFill>
                  <a:srgbClr val="585858"/>
                </a:solidFill>
                <a:latin typeface="Arial"/>
                <a:cs typeface="Arial"/>
              </a:rPr>
              <a:t>3: </a:t>
            </a:r>
            <a:r>
              <a:rPr dirty="0" sz="1350" spc="-95">
                <a:solidFill>
                  <a:srgbClr val="585858"/>
                </a:solidFill>
                <a:latin typeface="Arial"/>
                <a:cs typeface="Arial"/>
              </a:rPr>
              <a:t>Non-parametric </a:t>
            </a:r>
            <a:r>
              <a:rPr dirty="0" sz="1350" spc="-90">
                <a:solidFill>
                  <a:srgbClr val="585858"/>
                </a:solidFill>
                <a:latin typeface="Arial"/>
                <a:cs typeface="Arial"/>
              </a:rPr>
              <a:t>test; </a:t>
            </a:r>
            <a:r>
              <a:rPr dirty="0" sz="1350" spc="-80">
                <a:solidFill>
                  <a:srgbClr val="585858"/>
                </a:solidFill>
                <a:latin typeface="Arial"/>
                <a:cs typeface="Arial"/>
              </a:rPr>
              <a:t>not</a:t>
            </a:r>
            <a:r>
              <a:rPr dirty="0" sz="1350" spc="-55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350" spc="-100">
                <a:solidFill>
                  <a:srgbClr val="585858"/>
                </a:solidFill>
                <a:latin typeface="Arial"/>
                <a:cs typeface="Arial"/>
              </a:rPr>
              <a:t>imputed</a:t>
            </a:r>
            <a:endParaRPr sz="135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2090"/>
              </a:lnSpc>
            </a:pPr>
            <a:fld id="{81D60167-4931-47E6-BA6A-407CBD079E47}" type="slidenum">
              <a:rPr dirty="0"/>
              <a:t>17</a:t>
            </a:fld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461009" y="1649994"/>
          <a:ext cx="11419840" cy="40303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26179"/>
                <a:gridCol w="1800225"/>
                <a:gridCol w="2181859"/>
                <a:gridCol w="2091690"/>
                <a:gridCol w="1623059"/>
              </a:tblGrid>
              <a:tr h="738835">
                <a:tc gridSpan="2">
                  <a:txBody>
                    <a:bodyPr/>
                    <a:lstStyle/>
                    <a:p>
                      <a:pPr marL="55880">
                        <a:lnSpc>
                          <a:spcPts val="2655"/>
                        </a:lnSpc>
                      </a:pPr>
                      <a:r>
                        <a:rPr dirty="0" sz="2400" spc="-120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Percent </a:t>
                      </a:r>
                      <a:r>
                        <a:rPr dirty="0" sz="2400" spc="-140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Change </a:t>
                      </a:r>
                      <a:r>
                        <a:rPr dirty="0" sz="2400" spc="-95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from </a:t>
                      </a:r>
                      <a:r>
                        <a:rPr dirty="0" sz="2400" spc="-125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baseline </a:t>
                      </a:r>
                      <a:r>
                        <a:rPr dirty="0" sz="2400" spc="-70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2400" spc="-229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100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day</a:t>
                      </a:r>
                      <a:endParaRPr sz="2400">
                        <a:latin typeface="Arial"/>
                        <a:cs typeface="Arial"/>
                      </a:endParaRPr>
                    </a:p>
                    <a:p>
                      <a:pPr marL="55880">
                        <a:lnSpc>
                          <a:spcPct val="100000"/>
                        </a:lnSpc>
                      </a:pPr>
                      <a:r>
                        <a:rPr dirty="0" sz="2400" spc="-140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510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74015" marR="121920">
                        <a:lnSpc>
                          <a:spcPts val="2655"/>
                        </a:lnSpc>
                      </a:pPr>
                      <a:r>
                        <a:rPr dirty="0" sz="2400" spc="-114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Placebo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08330">
                        <a:lnSpc>
                          <a:spcPts val="2655"/>
                        </a:lnSpc>
                      </a:pPr>
                      <a:r>
                        <a:rPr dirty="0" sz="2400" spc="-120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Inclisiran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31140">
                        <a:lnSpc>
                          <a:spcPts val="2655"/>
                        </a:lnSpc>
                      </a:pPr>
                      <a:r>
                        <a:rPr dirty="0" sz="2400" spc="-150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2400" spc="-140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2400" spc="-195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dirty="0" sz="2400" spc="-135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2400" spc="-70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2400" spc="-210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2400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e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472480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80"/>
                        </a:spcBef>
                        <a:tabLst>
                          <a:tab pos="1786255" algn="l"/>
                        </a:tabLst>
                      </a:pPr>
                      <a:r>
                        <a:rPr dirty="0" sz="1800" spc="-1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ITT</a:t>
                      </a:r>
                      <a:r>
                        <a:rPr dirty="0" sz="1800" spc="-16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14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r>
                        <a:rPr dirty="0" baseline="25462" sz="1800" spc="-172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1	</a:t>
                      </a:r>
                      <a:r>
                        <a:rPr dirty="0" sz="1800" spc="-1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Imputed</a:t>
                      </a:r>
                      <a:r>
                        <a:rPr dirty="0" sz="1800" spc="5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14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values</a:t>
                      </a:r>
                      <a:r>
                        <a:rPr dirty="0" baseline="25462" sz="1800" spc="-172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baseline="25462" sz="18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B w="12700">
                      <a:solidFill>
                        <a:srgbClr val="0D57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D57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0695" marR="12192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8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800" spc="-19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=</a:t>
                      </a:r>
                      <a:r>
                        <a:rPr dirty="0" sz="1800" spc="-24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8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1827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B w="12700">
                      <a:solidFill>
                        <a:srgbClr val="0D57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660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8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800" spc="-19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=</a:t>
                      </a:r>
                      <a:r>
                        <a:rPr dirty="0" sz="1800" spc="-24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8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1833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B w="12700">
                      <a:solidFill>
                        <a:srgbClr val="0D57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D57C4"/>
                      </a:solidFill>
                      <a:prstDash val="solid"/>
                    </a:lnB>
                  </a:tcPr>
                </a:tc>
              </a:tr>
              <a:tr h="566927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1410"/>
                        </a:spcBef>
                      </a:pPr>
                      <a:r>
                        <a:rPr dirty="0" sz="2400" spc="-9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PCSK9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179070">
                    <a:lnT w="12700">
                      <a:solidFill>
                        <a:srgbClr val="0D57C4"/>
                      </a:solidFill>
                      <a:prstDash val="solid"/>
                    </a:lnT>
                    <a:lnB w="3175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66395">
                        <a:lnSpc>
                          <a:spcPct val="100000"/>
                        </a:lnSpc>
                        <a:spcBef>
                          <a:spcPts val="1405"/>
                        </a:spcBef>
                      </a:pPr>
                      <a:r>
                        <a:rPr dirty="0" sz="1800" spc="-114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Mean</a:t>
                      </a:r>
                      <a:r>
                        <a:rPr dirty="0" sz="1800" spc="-15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178435">
                    <a:lnT w="12700">
                      <a:solidFill>
                        <a:srgbClr val="0D57C4"/>
                      </a:solidFill>
                      <a:prstDash val="solid"/>
                    </a:lnT>
                    <a:lnB w="3175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1410"/>
                        </a:spcBef>
                        <a:tabLst>
                          <a:tab pos="1289050" algn="l"/>
                        </a:tabLst>
                      </a:pPr>
                      <a:r>
                        <a:rPr dirty="0" sz="24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+</a:t>
                      </a:r>
                      <a:r>
                        <a:rPr dirty="0" sz="2400" spc="-21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14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14</a:t>
                      </a:r>
                      <a:r>
                        <a:rPr dirty="0" sz="2400" spc="-13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24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8</a:t>
                      </a:r>
                      <a:r>
                        <a:rPr dirty="0" sz="24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sz="2400" spc="-25" b="1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2400" spc="-15" b="1">
                          <a:latin typeface="Arial"/>
                          <a:cs typeface="Arial"/>
                        </a:rPr>
                        <a:t>83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179070">
                    <a:lnT w="12700">
                      <a:solidFill>
                        <a:srgbClr val="0D57C4"/>
                      </a:solidFill>
                      <a:prstDash val="solid"/>
                    </a:lnT>
                    <a:lnB w="3175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ct val="100000"/>
                        </a:lnSpc>
                        <a:spcBef>
                          <a:spcPts val="1410"/>
                        </a:spcBef>
                        <a:tabLst>
                          <a:tab pos="784225" algn="l"/>
                        </a:tabLst>
                      </a:pPr>
                      <a:r>
                        <a:rPr dirty="0" sz="2400" b="1">
                          <a:latin typeface="Arial"/>
                          <a:cs typeface="Arial"/>
                        </a:rPr>
                        <a:t>%	</a:t>
                      </a:r>
                      <a:r>
                        <a:rPr dirty="0" sz="24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2400" spc="-2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1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68.2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179070">
                    <a:lnT w="12700">
                      <a:solidFill>
                        <a:srgbClr val="0D57C4"/>
                      </a:solidFill>
                      <a:prstDash val="solid"/>
                    </a:lnT>
                    <a:lnB w="3175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9560">
                        <a:lnSpc>
                          <a:spcPct val="100000"/>
                        </a:lnSpc>
                        <a:spcBef>
                          <a:spcPts val="1410"/>
                        </a:spcBef>
                      </a:pPr>
                      <a:r>
                        <a:rPr dirty="0" sz="2400" spc="-1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&lt;0.0001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179070">
                    <a:lnT w="12700">
                      <a:solidFill>
                        <a:srgbClr val="0D57C4"/>
                      </a:solidFill>
                      <a:prstDash val="solid"/>
                    </a:lnT>
                    <a:lnB w="3175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566928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1415"/>
                        </a:spcBef>
                      </a:pPr>
                      <a:r>
                        <a:rPr dirty="0" sz="2400" spc="-16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Total</a:t>
                      </a:r>
                      <a:r>
                        <a:rPr dirty="0" sz="2400" spc="-7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114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cholesterol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179705">
                    <a:lnT w="3175">
                      <a:solidFill>
                        <a:srgbClr val="BEBEBE"/>
                      </a:solidFill>
                      <a:prstDash val="solid"/>
                    </a:lnT>
                    <a:lnB w="3175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66395">
                        <a:lnSpc>
                          <a:spcPct val="100000"/>
                        </a:lnSpc>
                        <a:spcBef>
                          <a:spcPts val="1415"/>
                        </a:spcBef>
                      </a:pPr>
                      <a:r>
                        <a:rPr dirty="0" sz="1800" spc="-114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Mean</a:t>
                      </a:r>
                      <a:r>
                        <a:rPr dirty="0" sz="1800" spc="-15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179705">
                    <a:lnT w="3175">
                      <a:solidFill>
                        <a:srgbClr val="BEBEBE"/>
                      </a:solidFill>
                      <a:prstDash val="solid"/>
                    </a:lnT>
                    <a:lnB w="3175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2065">
                        <a:lnSpc>
                          <a:spcPct val="100000"/>
                        </a:lnSpc>
                        <a:spcBef>
                          <a:spcPts val="1415"/>
                        </a:spcBef>
                        <a:tabLst>
                          <a:tab pos="1196340" algn="l"/>
                        </a:tabLst>
                      </a:pPr>
                      <a:r>
                        <a:rPr dirty="0" sz="24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+</a:t>
                      </a:r>
                      <a:r>
                        <a:rPr dirty="0" sz="2400" spc="-21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13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2400" spc="-13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24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9</a:t>
                      </a:r>
                      <a:r>
                        <a:rPr dirty="0" sz="24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baseline="3472" sz="3600" spc="-30" b="1">
                          <a:latin typeface="Arial"/>
                          <a:cs typeface="Arial"/>
                        </a:rPr>
                        <a:t>-</a:t>
                      </a:r>
                      <a:r>
                        <a:rPr dirty="0" baseline="3472" sz="3600" spc="-30" b="1">
                          <a:latin typeface="Arial"/>
                          <a:cs typeface="Arial"/>
                        </a:rPr>
                        <a:t>32</a:t>
                      </a:r>
                      <a:endParaRPr baseline="3472" sz="3600">
                        <a:latin typeface="Arial"/>
                        <a:cs typeface="Arial"/>
                      </a:endParaRPr>
                    </a:p>
                  </a:txBody>
                  <a:tcPr marL="0" marR="0" marB="0" marT="179705">
                    <a:lnT w="3175">
                      <a:solidFill>
                        <a:srgbClr val="BEBEBE"/>
                      </a:solidFill>
                      <a:prstDash val="solid"/>
                    </a:lnT>
                    <a:lnB w="3175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ct val="100000"/>
                        </a:lnSpc>
                        <a:spcBef>
                          <a:spcPts val="1415"/>
                        </a:spcBef>
                        <a:tabLst>
                          <a:tab pos="784225" algn="l"/>
                        </a:tabLst>
                      </a:pPr>
                      <a:r>
                        <a:rPr dirty="0" baseline="3472" sz="3600" b="1">
                          <a:latin typeface="Arial"/>
                          <a:cs typeface="Arial"/>
                        </a:rPr>
                        <a:t>%	</a:t>
                      </a:r>
                      <a:r>
                        <a:rPr dirty="0" sz="24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2400" spc="-2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1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29.5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179705">
                    <a:lnT w="3175">
                      <a:solidFill>
                        <a:srgbClr val="BEBEBE"/>
                      </a:solidFill>
                      <a:prstDash val="solid"/>
                    </a:lnT>
                    <a:lnB w="3175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9560">
                        <a:lnSpc>
                          <a:spcPct val="100000"/>
                        </a:lnSpc>
                        <a:spcBef>
                          <a:spcPts val="1415"/>
                        </a:spcBef>
                      </a:pPr>
                      <a:r>
                        <a:rPr dirty="0" sz="2400" spc="-1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&lt;0.0001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179705">
                    <a:lnT w="3175">
                      <a:solidFill>
                        <a:srgbClr val="BEBEBE"/>
                      </a:solidFill>
                      <a:prstDash val="solid"/>
                    </a:lnT>
                    <a:lnB w="3175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566927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1420"/>
                        </a:spcBef>
                      </a:pPr>
                      <a:r>
                        <a:rPr dirty="0" sz="2400" spc="-9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Non</a:t>
                      </a:r>
                      <a:r>
                        <a:rPr dirty="0" sz="2400" spc="-15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10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HDL-C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180340">
                    <a:lnT w="3175">
                      <a:solidFill>
                        <a:srgbClr val="BEBEBE"/>
                      </a:solidFill>
                      <a:prstDash val="solid"/>
                    </a:lnT>
                    <a:lnB w="3175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67030">
                        <a:lnSpc>
                          <a:spcPct val="100000"/>
                        </a:lnSpc>
                        <a:spcBef>
                          <a:spcPts val="1420"/>
                        </a:spcBef>
                      </a:pPr>
                      <a:r>
                        <a:rPr dirty="0" sz="1800" spc="-114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Mean</a:t>
                      </a:r>
                      <a:r>
                        <a:rPr dirty="0" sz="1800" spc="-14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180340">
                    <a:lnT w="3175">
                      <a:solidFill>
                        <a:srgbClr val="BEBEBE"/>
                      </a:solidFill>
                      <a:prstDash val="solid"/>
                    </a:lnT>
                    <a:lnB w="3175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0955">
                        <a:lnSpc>
                          <a:spcPct val="100000"/>
                        </a:lnSpc>
                        <a:spcBef>
                          <a:spcPts val="1420"/>
                        </a:spcBef>
                        <a:tabLst>
                          <a:tab pos="1184910" algn="l"/>
                        </a:tabLst>
                      </a:pPr>
                      <a:r>
                        <a:rPr dirty="0" sz="24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+</a:t>
                      </a:r>
                      <a:r>
                        <a:rPr dirty="0" sz="2400" spc="-21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13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dirty="0" sz="2400" spc="-13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24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dirty="0" sz="24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baseline="2314" sz="3600" spc="-30" b="1">
                          <a:latin typeface="Arial"/>
                          <a:cs typeface="Arial"/>
                        </a:rPr>
                        <a:t>-</a:t>
                      </a:r>
                      <a:r>
                        <a:rPr dirty="0" baseline="2314" sz="3600" spc="-22" b="1">
                          <a:latin typeface="Arial"/>
                          <a:cs typeface="Arial"/>
                        </a:rPr>
                        <a:t>46</a:t>
                      </a:r>
                      <a:endParaRPr baseline="2314" sz="3600">
                        <a:latin typeface="Arial"/>
                        <a:cs typeface="Arial"/>
                      </a:endParaRPr>
                    </a:p>
                  </a:txBody>
                  <a:tcPr marL="0" marR="0" marB="0" marT="180340">
                    <a:lnT w="3175">
                      <a:solidFill>
                        <a:srgbClr val="BEBEBE"/>
                      </a:solidFill>
                      <a:prstDash val="solid"/>
                    </a:lnT>
                    <a:lnB w="3175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1420"/>
                        </a:spcBef>
                        <a:tabLst>
                          <a:tab pos="784225" algn="l"/>
                        </a:tabLst>
                      </a:pPr>
                      <a:r>
                        <a:rPr dirty="0" baseline="2314" sz="3600" b="1">
                          <a:latin typeface="Arial"/>
                          <a:cs typeface="Arial"/>
                        </a:rPr>
                        <a:t>%	</a:t>
                      </a:r>
                      <a:r>
                        <a:rPr dirty="0" sz="24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2400" spc="-2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1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42.8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180340">
                    <a:lnT w="3175">
                      <a:solidFill>
                        <a:srgbClr val="BEBEBE"/>
                      </a:solidFill>
                      <a:prstDash val="solid"/>
                    </a:lnT>
                    <a:lnB w="3175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9560">
                        <a:lnSpc>
                          <a:spcPct val="100000"/>
                        </a:lnSpc>
                        <a:spcBef>
                          <a:spcPts val="1420"/>
                        </a:spcBef>
                      </a:pPr>
                      <a:r>
                        <a:rPr dirty="0" sz="2400" spc="-1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&lt;0.0001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180340">
                    <a:lnT w="3175">
                      <a:solidFill>
                        <a:srgbClr val="BEBEBE"/>
                      </a:solidFill>
                      <a:prstDash val="solid"/>
                    </a:lnT>
                    <a:lnB w="3175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566928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1420"/>
                        </a:spcBef>
                      </a:pPr>
                      <a:r>
                        <a:rPr dirty="0" sz="2400" spc="-9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ApoB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180340">
                    <a:lnT w="3175">
                      <a:solidFill>
                        <a:srgbClr val="BEBEBE"/>
                      </a:solidFill>
                      <a:prstDash val="solid"/>
                    </a:lnT>
                    <a:lnB w="3175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66395">
                        <a:lnSpc>
                          <a:spcPct val="100000"/>
                        </a:lnSpc>
                        <a:spcBef>
                          <a:spcPts val="1420"/>
                        </a:spcBef>
                      </a:pPr>
                      <a:r>
                        <a:rPr dirty="0" sz="1800" spc="-114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Mean</a:t>
                      </a:r>
                      <a:r>
                        <a:rPr dirty="0" sz="1800" spc="-15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180340">
                    <a:lnT w="3175">
                      <a:solidFill>
                        <a:srgbClr val="BEBEBE"/>
                      </a:solidFill>
                      <a:prstDash val="solid"/>
                    </a:lnT>
                    <a:lnB w="3175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0480">
                        <a:lnSpc>
                          <a:spcPct val="100000"/>
                        </a:lnSpc>
                        <a:spcBef>
                          <a:spcPts val="1420"/>
                        </a:spcBef>
                        <a:tabLst>
                          <a:tab pos="1179195" algn="l"/>
                        </a:tabLst>
                      </a:pPr>
                      <a:r>
                        <a:rPr dirty="0" sz="24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+</a:t>
                      </a:r>
                      <a:r>
                        <a:rPr dirty="0" sz="2400" spc="-21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13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2400" spc="-13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24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dirty="0" sz="24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baseline="-2314" sz="3600" spc="-30" b="1">
                          <a:latin typeface="Arial"/>
                          <a:cs typeface="Arial"/>
                        </a:rPr>
                        <a:t>-</a:t>
                      </a:r>
                      <a:r>
                        <a:rPr dirty="0" baseline="-2314" sz="3600" spc="-30" b="1">
                          <a:latin typeface="Arial"/>
                          <a:cs typeface="Arial"/>
                        </a:rPr>
                        <a:t>42</a:t>
                      </a:r>
                      <a:endParaRPr baseline="-2314" sz="3600">
                        <a:latin typeface="Arial"/>
                        <a:cs typeface="Arial"/>
                      </a:endParaRPr>
                    </a:p>
                  </a:txBody>
                  <a:tcPr marL="0" marR="0" marB="0" marT="180340">
                    <a:lnT w="3175">
                      <a:solidFill>
                        <a:srgbClr val="BEBEBE"/>
                      </a:solidFill>
                      <a:prstDash val="solid"/>
                    </a:lnT>
                    <a:lnB w="3175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  <a:spcBef>
                          <a:spcPts val="1420"/>
                        </a:spcBef>
                        <a:tabLst>
                          <a:tab pos="784225" algn="l"/>
                        </a:tabLst>
                      </a:pPr>
                      <a:r>
                        <a:rPr dirty="0" baseline="-2314" sz="3600" b="1">
                          <a:latin typeface="Arial"/>
                          <a:cs typeface="Arial"/>
                        </a:rPr>
                        <a:t>%	</a:t>
                      </a:r>
                      <a:r>
                        <a:rPr dirty="0" sz="24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2400" spc="-2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1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40.2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180340">
                    <a:lnT w="3175">
                      <a:solidFill>
                        <a:srgbClr val="BEBEBE"/>
                      </a:solidFill>
                      <a:prstDash val="solid"/>
                    </a:lnT>
                    <a:lnB w="3175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9560">
                        <a:lnSpc>
                          <a:spcPct val="100000"/>
                        </a:lnSpc>
                        <a:spcBef>
                          <a:spcPts val="1420"/>
                        </a:spcBef>
                      </a:pPr>
                      <a:r>
                        <a:rPr dirty="0" sz="2400" spc="-1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&lt;0.0001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180340">
                    <a:lnT w="3175">
                      <a:solidFill>
                        <a:srgbClr val="BEBEBE"/>
                      </a:solidFill>
                      <a:prstDash val="solid"/>
                    </a:lnT>
                    <a:lnB w="3175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550941">
                <a:tc>
                  <a:txBody>
                    <a:bodyPr/>
                    <a:lstStyle/>
                    <a:p>
                      <a:pPr marL="55880">
                        <a:lnSpc>
                          <a:spcPts val="2810"/>
                        </a:lnSpc>
                        <a:spcBef>
                          <a:spcPts val="1430"/>
                        </a:spcBef>
                      </a:pPr>
                      <a:r>
                        <a:rPr dirty="0" sz="2400" spc="-7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Lp </a:t>
                      </a:r>
                      <a:r>
                        <a:rPr dirty="0" sz="2400" spc="-9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(a) </a:t>
                      </a:r>
                      <a:r>
                        <a:rPr dirty="0" sz="2400" spc="-10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(day</a:t>
                      </a:r>
                      <a:r>
                        <a:rPr dirty="0" sz="2400" spc="-19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10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540)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181610">
                    <a:lnT w="3175">
                      <a:solidFill>
                        <a:srgbClr val="BEBEB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367665">
                        <a:lnSpc>
                          <a:spcPct val="100000"/>
                        </a:lnSpc>
                        <a:spcBef>
                          <a:spcPts val="1430"/>
                        </a:spcBef>
                      </a:pPr>
                      <a:r>
                        <a:rPr dirty="0" sz="1800" spc="-11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Median</a:t>
                      </a:r>
                      <a:r>
                        <a:rPr dirty="0" sz="1800" spc="-16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181610">
                    <a:lnT w="3175">
                      <a:solidFill>
                        <a:srgbClr val="BEBEB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20955">
                        <a:lnSpc>
                          <a:spcPts val="2810"/>
                        </a:lnSpc>
                        <a:spcBef>
                          <a:spcPts val="1430"/>
                        </a:spcBef>
                        <a:tabLst>
                          <a:tab pos="1184910" algn="l"/>
                        </a:tabLst>
                      </a:pPr>
                      <a:r>
                        <a:rPr dirty="0" sz="24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+</a:t>
                      </a:r>
                      <a:r>
                        <a:rPr dirty="0" sz="2400" spc="-21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13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z="2400" spc="-13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24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dirty="0" sz="24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baseline="1157" sz="3600" spc="-30" b="1">
                          <a:latin typeface="Arial"/>
                          <a:cs typeface="Arial"/>
                        </a:rPr>
                        <a:t>-</a:t>
                      </a:r>
                      <a:r>
                        <a:rPr dirty="0" baseline="1157" sz="3600" spc="-22" b="1">
                          <a:latin typeface="Arial"/>
                          <a:cs typeface="Arial"/>
                        </a:rPr>
                        <a:t>20</a:t>
                      </a:r>
                      <a:endParaRPr baseline="1157" sz="3600">
                        <a:latin typeface="Arial"/>
                        <a:cs typeface="Arial"/>
                      </a:endParaRPr>
                    </a:p>
                  </a:txBody>
                  <a:tcPr marL="0" marR="0" marB="0" marT="181610">
                    <a:lnT w="3175">
                      <a:solidFill>
                        <a:srgbClr val="BEBEB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ts val="2810"/>
                        </a:lnSpc>
                        <a:spcBef>
                          <a:spcPts val="1430"/>
                        </a:spcBef>
                        <a:tabLst>
                          <a:tab pos="784225" algn="l"/>
                        </a:tabLst>
                      </a:pPr>
                      <a:r>
                        <a:rPr dirty="0" baseline="1157" sz="3600" b="1">
                          <a:latin typeface="Arial"/>
                          <a:cs typeface="Arial"/>
                        </a:rPr>
                        <a:t>%	</a:t>
                      </a:r>
                      <a:r>
                        <a:rPr dirty="0" sz="24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2400" spc="-2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1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19.5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181610">
                    <a:lnT w="3175">
                      <a:solidFill>
                        <a:srgbClr val="BEBEB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218440">
                        <a:lnSpc>
                          <a:spcPts val="2810"/>
                        </a:lnSpc>
                        <a:spcBef>
                          <a:spcPts val="1430"/>
                        </a:spcBef>
                      </a:pPr>
                      <a:r>
                        <a:rPr dirty="0" sz="2400" spc="-14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&lt;</a:t>
                      </a:r>
                      <a:r>
                        <a:rPr dirty="0" sz="2400" spc="-14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z="2400" spc="-13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2400" spc="-14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000</a:t>
                      </a:r>
                      <a:r>
                        <a:rPr dirty="0" sz="2400" spc="-1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baseline="24305" sz="24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baseline="24305" sz="2400">
                        <a:latin typeface="Arial"/>
                        <a:cs typeface="Arial"/>
                      </a:endParaRPr>
                    </a:p>
                  </a:txBody>
                  <a:tcPr marL="0" marR="0" marB="0" marT="181610">
                    <a:lnT w="3175">
                      <a:solidFill>
                        <a:srgbClr val="BEBEBE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201400" y="297179"/>
            <a:ext cx="548640" cy="6248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61009" y="6176009"/>
            <a:ext cx="11257280" cy="0"/>
          </a:xfrm>
          <a:custGeom>
            <a:avLst/>
            <a:gdLst/>
            <a:ahLst/>
            <a:cxnLst/>
            <a:rect l="l" t="t" r="r" b="b"/>
            <a:pathLst>
              <a:path w="11257280" h="0">
                <a:moveTo>
                  <a:pt x="0" y="0"/>
                </a:moveTo>
                <a:lnTo>
                  <a:pt x="11257280" y="0"/>
                </a:lnTo>
              </a:path>
            </a:pathLst>
          </a:custGeom>
          <a:ln w="3175">
            <a:solidFill>
              <a:srgbClr val="0D57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482958" y="6376987"/>
            <a:ext cx="284480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15" b="1">
                <a:solidFill>
                  <a:srgbClr val="D9D9D9"/>
                </a:solidFill>
                <a:latin typeface="Arial"/>
                <a:cs typeface="Arial"/>
              </a:rPr>
              <a:t>18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72440" y="225361"/>
            <a:ext cx="9620250" cy="8312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715"/>
              </a:lnSpc>
              <a:spcBef>
                <a:spcPts val="100"/>
              </a:spcBef>
            </a:pPr>
            <a:r>
              <a:rPr dirty="0" sz="2400" spc="-114">
                <a:solidFill>
                  <a:srgbClr val="072C61"/>
                </a:solidFill>
              </a:rPr>
              <a:t>ORION </a:t>
            </a:r>
            <a:r>
              <a:rPr dirty="0" sz="2400" spc="-120">
                <a:solidFill>
                  <a:srgbClr val="072C61"/>
                </a:solidFill>
              </a:rPr>
              <a:t>Phase </a:t>
            </a:r>
            <a:r>
              <a:rPr dirty="0" sz="2400" spc="-130">
                <a:solidFill>
                  <a:srgbClr val="072C61"/>
                </a:solidFill>
              </a:rPr>
              <a:t>III </a:t>
            </a:r>
            <a:r>
              <a:rPr dirty="0" sz="2400" spc="-120">
                <a:solidFill>
                  <a:srgbClr val="072C61"/>
                </a:solidFill>
              </a:rPr>
              <a:t>pooled </a:t>
            </a:r>
            <a:r>
              <a:rPr dirty="0" sz="2400" spc="-130">
                <a:solidFill>
                  <a:srgbClr val="072C61"/>
                </a:solidFill>
              </a:rPr>
              <a:t>analysis:</a:t>
            </a:r>
            <a:r>
              <a:rPr dirty="0" sz="2400" spc="-110">
                <a:solidFill>
                  <a:srgbClr val="072C61"/>
                </a:solidFill>
              </a:rPr>
              <a:t> </a:t>
            </a:r>
            <a:r>
              <a:rPr dirty="0" sz="2400" spc="-114">
                <a:solidFill>
                  <a:srgbClr val="072C61"/>
                </a:solidFill>
              </a:rPr>
              <a:t>Efficacy</a:t>
            </a:r>
            <a:endParaRPr sz="2400"/>
          </a:p>
          <a:p>
            <a:pPr marL="12700">
              <a:lnSpc>
                <a:spcPts val="3615"/>
              </a:lnSpc>
            </a:pPr>
            <a:r>
              <a:rPr dirty="0" spc="-105"/>
              <a:t>Robust </a:t>
            </a:r>
            <a:r>
              <a:rPr dirty="0" spc="-80">
                <a:latin typeface="Wingdings 3"/>
                <a:cs typeface="Wingdings 3"/>
              </a:rPr>
              <a:t></a:t>
            </a:r>
            <a:r>
              <a:rPr dirty="0" spc="-80"/>
              <a:t>LDL-C </a:t>
            </a:r>
            <a:r>
              <a:rPr dirty="0" spc="-100"/>
              <a:t>across </a:t>
            </a:r>
            <a:r>
              <a:rPr dirty="0" spc="-95"/>
              <a:t>pre-specified</a:t>
            </a:r>
            <a:r>
              <a:rPr dirty="0" spc="425"/>
              <a:t> </a:t>
            </a:r>
            <a:r>
              <a:rPr dirty="0" spc="-95"/>
              <a:t>sub-populations</a:t>
            </a: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2922777" y="1448032"/>
          <a:ext cx="6167120" cy="46558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31010"/>
                <a:gridCol w="641985"/>
                <a:gridCol w="2710815"/>
                <a:gridCol w="1071880"/>
              </a:tblGrid>
              <a:tr h="149996">
                <a:tc gridSpan="3">
                  <a:txBody>
                    <a:bodyPr/>
                    <a:lstStyle/>
                    <a:p>
                      <a:pPr marL="1524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850" spc="10" b="1">
                          <a:latin typeface="Arial"/>
                          <a:cs typeface="Arial"/>
                        </a:rPr>
                        <a:t>Overall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E7E6E6"/>
                    </a:solidFill>
                  </a:tcPr>
                </a:tc>
              </a:tr>
              <a:tr h="138147">
                <a:tc>
                  <a:txBody>
                    <a:bodyPr/>
                    <a:lstStyle/>
                    <a:p>
                      <a:pPr marL="283845">
                        <a:lnSpc>
                          <a:spcPts val="980"/>
                        </a:lnSpc>
                        <a:spcBef>
                          <a:spcPts val="5"/>
                        </a:spcBef>
                      </a:pPr>
                      <a:r>
                        <a:rPr dirty="0" sz="850" spc="-10">
                          <a:latin typeface="Arial"/>
                          <a:cs typeface="Arial"/>
                        </a:rPr>
                        <a:t>Overall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635"/>
                </a:tc>
                <a:tc>
                  <a:txBody>
                    <a:bodyPr/>
                    <a:lstStyle/>
                    <a:p>
                      <a:pPr algn="r" marR="184150">
                        <a:lnSpc>
                          <a:spcPts val="980"/>
                        </a:lnSpc>
                        <a:spcBef>
                          <a:spcPts val="5"/>
                        </a:spcBef>
                      </a:pPr>
                      <a:r>
                        <a:rPr dirty="0" sz="850" spc="-20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50" spc="-25">
                          <a:latin typeface="Arial"/>
                          <a:cs typeface="Arial"/>
                        </a:rPr>
                        <a:t>8</a:t>
                      </a:r>
                      <a:r>
                        <a:rPr dirty="0" sz="850" spc="-20">
                          <a:latin typeface="Arial"/>
                          <a:cs typeface="Arial"/>
                        </a:rPr>
                        <a:t>3</a:t>
                      </a:r>
                      <a:r>
                        <a:rPr dirty="0" sz="850">
                          <a:latin typeface="Arial"/>
                          <a:cs typeface="Arial"/>
                        </a:rPr>
                        <a:t>3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635"/>
                </a:tc>
                <a:tc>
                  <a:txBody>
                    <a:bodyPr/>
                    <a:lstStyle/>
                    <a:p>
                      <a:pPr algn="r" marR="2275840">
                        <a:lnSpc>
                          <a:spcPts val="980"/>
                        </a:lnSpc>
                        <a:spcBef>
                          <a:spcPts val="5"/>
                        </a:spcBef>
                      </a:pPr>
                      <a:r>
                        <a:rPr dirty="0" sz="850" spc="-15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50" spc="-25">
                          <a:latin typeface="Arial"/>
                          <a:cs typeface="Arial"/>
                        </a:rPr>
                        <a:t>8</a:t>
                      </a:r>
                      <a:r>
                        <a:rPr dirty="0" sz="850" spc="-20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850">
                          <a:latin typeface="Arial"/>
                          <a:cs typeface="Arial"/>
                        </a:rPr>
                        <a:t>7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80"/>
                        </a:lnSpc>
                        <a:spcBef>
                          <a:spcPts val="5"/>
                        </a:spcBef>
                      </a:pPr>
                      <a:r>
                        <a:rPr dirty="0" sz="850" spc="5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850" spc="-25">
                          <a:latin typeface="Arial"/>
                          <a:cs typeface="Arial"/>
                        </a:rPr>
                        <a:t>5</a:t>
                      </a:r>
                      <a:r>
                        <a:rPr dirty="0" sz="850" spc="-15">
                          <a:latin typeface="Arial"/>
                          <a:cs typeface="Arial"/>
                        </a:rPr>
                        <a:t>4</a:t>
                      </a:r>
                      <a:r>
                        <a:rPr dirty="0" sz="850" spc="-1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50">
                          <a:latin typeface="Arial"/>
                          <a:cs typeface="Arial"/>
                        </a:rPr>
                        <a:t>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151730">
                <a:tc gridSpan="3">
                  <a:txBody>
                    <a:bodyPr/>
                    <a:lstStyle/>
                    <a:p>
                      <a:pPr marL="1524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850" spc="10" b="1">
                          <a:latin typeface="Arial"/>
                          <a:cs typeface="Arial"/>
                        </a:rPr>
                        <a:t>Sex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8255"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solidFill>
                      <a:srgbClr val="E7E6E6"/>
                    </a:solidFill>
                  </a:tcPr>
                </a:tc>
              </a:tr>
              <a:tr h="144828">
                <a:tc>
                  <a:txBody>
                    <a:bodyPr/>
                    <a:lstStyle/>
                    <a:p>
                      <a:pPr marL="28384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850" spc="-30">
                          <a:latin typeface="Arial"/>
                          <a:cs typeface="Arial"/>
                        </a:rPr>
                        <a:t>Male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270"/>
                </a:tc>
                <a:tc>
                  <a:txBody>
                    <a:bodyPr/>
                    <a:lstStyle/>
                    <a:p>
                      <a:pPr algn="r" marR="18415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850" spc="-20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50" spc="-25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850" spc="-20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850">
                          <a:latin typeface="Arial"/>
                          <a:cs typeface="Arial"/>
                        </a:rPr>
                        <a:t>6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270"/>
                </a:tc>
                <a:tc>
                  <a:txBody>
                    <a:bodyPr/>
                    <a:lstStyle/>
                    <a:p>
                      <a:pPr algn="r" marR="227584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850" spc="-15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50" spc="-25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850" spc="-20">
                          <a:latin typeface="Arial"/>
                          <a:cs typeface="Arial"/>
                        </a:rPr>
                        <a:t>4</a:t>
                      </a:r>
                      <a:r>
                        <a:rPr dirty="0" sz="850">
                          <a:latin typeface="Arial"/>
                          <a:cs typeface="Arial"/>
                        </a:rPr>
                        <a:t>4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850" spc="5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850" spc="-25">
                          <a:latin typeface="Arial"/>
                          <a:cs typeface="Arial"/>
                        </a:rPr>
                        <a:t>5</a:t>
                      </a:r>
                      <a:r>
                        <a:rPr dirty="0" sz="850" spc="-15">
                          <a:latin typeface="Arial"/>
                          <a:cs typeface="Arial"/>
                        </a:rPr>
                        <a:t>3</a:t>
                      </a:r>
                      <a:r>
                        <a:rPr dirty="0" sz="850" spc="-1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50">
                          <a:latin typeface="Arial"/>
                          <a:cs typeface="Arial"/>
                        </a:rPr>
                        <a:t>8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138836">
                <a:tc>
                  <a:txBody>
                    <a:bodyPr/>
                    <a:lstStyle/>
                    <a:p>
                      <a:pPr marL="283845">
                        <a:lnSpc>
                          <a:spcPts val="975"/>
                        </a:lnSpc>
                        <a:spcBef>
                          <a:spcPts val="20"/>
                        </a:spcBef>
                      </a:pPr>
                      <a:r>
                        <a:rPr dirty="0" sz="850" spc="-5">
                          <a:latin typeface="Arial"/>
                          <a:cs typeface="Arial"/>
                        </a:rPr>
                        <a:t>Female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540"/>
                </a:tc>
                <a:tc>
                  <a:txBody>
                    <a:bodyPr/>
                    <a:lstStyle/>
                    <a:p>
                      <a:pPr algn="r" marR="184150">
                        <a:lnSpc>
                          <a:spcPts val="975"/>
                        </a:lnSpc>
                        <a:spcBef>
                          <a:spcPts val="20"/>
                        </a:spcBef>
                      </a:pPr>
                      <a:r>
                        <a:rPr dirty="0" sz="850" spc="-25">
                          <a:latin typeface="Arial"/>
                          <a:cs typeface="Arial"/>
                        </a:rPr>
                        <a:t>6</a:t>
                      </a:r>
                      <a:r>
                        <a:rPr dirty="0" sz="850" spc="-2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850">
                          <a:latin typeface="Arial"/>
                          <a:cs typeface="Arial"/>
                        </a:rPr>
                        <a:t>7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540"/>
                </a:tc>
                <a:tc>
                  <a:txBody>
                    <a:bodyPr/>
                    <a:lstStyle/>
                    <a:p>
                      <a:pPr algn="r" marR="2275840">
                        <a:lnSpc>
                          <a:spcPts val="975"/>
                        </a:lnSpc>
                        <a:spcBef>
                          <a:spcPts val="20"/>
                        </a:spcBef>
                      </a:pPr>
                      <a:r>
                        <a:rPr dirty="0" sz="850" spc="-25">
                          <a:latin typeface="Arial"/>
                          <a:cs typeface="Arial"/>
                        </a:rPr>
                        <a:t>5</a:t>
                      </a:r>
                      <a:r>
                        <a:rPr dirty="0" sz="850" spc="-20">
                          <a:latin typeface="Arial"/>
                          <a:cs typeface="Arial"/>
                        </a:rPr>
                        <a:t>8</a:t>
                      </a:r>
                      <a:r>
                        <a:rPr dirty="0" sz="850">
                          <a:latin typeface="Arial"/>
                          <a:cs typeface="Arial"/>
                        </a:rPr>
                        <a:t>3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75"/>
                        </a:lnSpc>
                        <a:spcBef>
                          <a:spcPts val="20"/>
                        </a:spcBef>
                      </a:pPr>
                      <a:r>
                        <a:rPr dirty="0" sz="850" spc="5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850" spc="-25">
                          <a:latin typeface="Arial"/>
                          <a:cs typeface="Arial"/>
                        </a:rPr>
                        <a:t>5</a:t>
                      </a:r>
                      <a:r>
                        <a:rPr dirty="0" sz="850" spc="-15">
                          <a:latin typeface="Arial"/>
                          <a:cs typeface="Arial"/>
                        </a:rPr>
                        <a:t>4</a:t>
                      </a:r>
                      <a:r>
                        <a:rPr dirty="0" sz="850" spc="-1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50">
                          <a:latin typeface="Arial"/>
                          <a:cs typeface="Arial"/>
                        </a:rPr>
                        <a:t>8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153175">
                <a:tc gridSpan="3">
                  <a:txBody>
                    <a:bodyPr/>
                    <a:lstStyle/>
                    <a:p>
                      <a:pPr marL="1524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850" spc="-35" b="1">
                          <a:latin typeface="Arial"/>
                          <a:cs typeface="Arial"/>
                        </a:rPr>
                        <a:t>Age </a:t>
                      </a:r>
                      <a:r>
                        <a:rPr dirty="0" sz="850" spc="-5" b="1">
                          <a:latin typeface="Arial"/>
                          <a:cs typeface="Arial"/>
                        </a:rPr>
                        <a:t>&lt;65 </a:t>
                      </a:r>
                      <a:r>
                        <a:rPr dirty="0" sz="850" spc="-40" b="1">
                          <a:latin typeface="Arial"/>
                          <a:cs typeface="Arial"/>
                        </a:rPr>
                        <a:t>yr </a:t>
                      </a:r>
                      <a:r>
                        <a:rPr dirty="0" sz="850" spc="-5" b="1">
                          <a:latin typeface="Arial"/>
                          <a:cs typeface="Arial"/>
                        </a:rPr>
                        <a:t>or </a:t>
                      </a:r>
                      <a:r>
                        <a:rPr dirty="0" sz="850" spc="-10" b="1">
                          <a:latin typeface="Arial"/>
                          <a:cs typeface="Arial"/>
                        </a:rPr>
                        <a:t>≥65</a:t>
                      </a:r>
                      <a:r>
                        <a:rPr dirty="0" sz="850" spc="-1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40" b="1">
                          <a:latin typeface="Arial"/>
                          <a:cs typeface="Arial"/>
                        </a:rPr>
                        <a:t>yr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8890"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solidFill>
                      <a:srgbClr val="E7E6E6"/>
                    </a:solidFill>
                  </a:tcPr>
                </a:tc>
              </a:tr>
              <a:tr h="144539">
                <a:tc>
                  <a:txBody>
                    <a:bodyPr/>
                    <a:lstStyle/>
                    <a:p>
                      <a:pPr marL="28384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850">
                          <a:latin typeface="Arial"/>
                          <a:cs typeface="Arial"/>
                        </a:rPr>
                        <a:t>&lt;65</a:t>
                      </a:r>
                      <a:r>
                        <a:rPr dirty="0" sz="85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10">
                          <a:latin typeface="Arial"/>
                          <a:cs typeface="Arial"/>
                        </a:rPr>
                        <a:t>yr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270"/>
                </a:tc>
                <a:tc>
                  <a:txBody>
                    <a:bodyPr/>
                    <a:lstStyle/>
                    <a:p>
                      <a:pPr algn="r" marR="18415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850" spc="-25">
                          <a:latin typeface="Arial"/>
                          <a:cs typeface="Arial"/>
                        </a:rPr>
                        <a:t>8</a:t>
                      </a:r>
                      <a:r>
                        <a:rPr dirty="0" sz="850" spc="-20">
                          <a:latin typeface="Arial"/>
                          <a:cs typeface="Arial"/>
                        </a:rPr>
                        <a:t>5</a:t>
                      </a:r>
                      <a:r>
                        <a:rPr dirty="0" sz="850">
                          <a:latin typeface="Arial"/>
                          <a:cs typeface="Arial"/>
                        </a:rPr>
                        <a:t>3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270"/>
                </a:tc>
                <a:tc>
                  <a:txBody>
                    <a:bodyPr/>
                    <a:lstStyle/>
                    <a:p>
                      <a:pPr algn="r" marR="227584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850" spc="-25">
                          <a:latin typeface="Arial"/>
                          <a:cs typeface="Arial"/>
                        </a:rPr>
                        <a:t>8</a:t>
                      </a:r>
                      <a:r>
                        <a:rPr dirty="0" sz="850" spc="-20">
                          <a:latin typeface="Arial"/>
                          <a:cs typeface="Arial"/>
                        </a:rPr>
                        <a:t>8</a:t>
                      </a:r>
                      <a:r>
                        <a:rPr dirty="0" sz="850">
                          <a:latin typeface="Arial"/>
                          <a:cs typeface="Arial"/>
                        </a:rPr>
                        <a:t>4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850" spc="5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850" spc="-25">
                          <a:latin typeface="Arial"/>
                          <a:cs typeface="Arial"/>
                        </a:rPr>
                        <a:t>5</a:t>
                      </a:r>
                      <a:r>
                        <a:rPr dirty="0" sz="850" spc="-15">
                          <a:latin typeface="Arial"/>
                          <a:cs typeface="Arial"/>
                        </a:rPr>
                        <a:t>4</a:t>
                      </a:r>
                      <a:r>
                        <a:rPr dirty="0" sz="850" spc="-1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50">
                          <a:latin typeface="Arial"/>
                          <a:cs typeface="Arial"/>
                        </a:rPr>
                        <a:t>3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138836">
                <a:tc>
                  <a:txBody>
                    <a:bodyPr/>
                    <a:lstStyle/>
                    <a:p>
                      <a:pPr marL="283845">
                        <a:lnSpc>
                          <a:spcPts val="975"/>
                        </a:lnSpc>
                        <a:spcBef>
                          <a:spcPts val="20"/>
                        </a:spcBef>
                      </a:pPr>
                      <a:r>
                        <a:rPr dirty="0" sz="850" spc="-10">
                          <a:latin typeface="Arial"/>
                          <a:cs typeface="Arial"/>
                        </a:rPr>
                        <a:t>≥65</a:t>
                      </a:r>
                      <a:r>
                        <a:rPr dirty="0" sz="85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15">
                          <a:latin typeface="Arial"/>
                          <a:cs typeface="Arial"/>
                        </a:rPr>
                        <a:t>yr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540"/>
                </a:tc>
                <a:tc>
                  <a:txBody>
                    <a:bodyPr/>
                    <a:lstStyle/>
                    <a:p>
                      <a:pPr algn="r" marR="184150">
                        <a:lnSpc>
                          <a:spcPts val="975"/>
                        </a:lnSpc>
                        <a:spcBef>
                          <a:spcPts val="20"/>
                        </a:spcBef>
                      </a:pPr>
                      <a:r>
                        <a:rPr dirty="0" sz="850" spc="-25">
                          <a:latin typeface="Arial"/>
                          <a:cs typeface="Arial"/>
                        </a:rPr>
                        <a:t>9</a:t>
                      </a:r>
                      <a:r>
                        <a:rPr dirty="0" sz="850" spc="-20">
                          <a:latin typeface="Arial"/>
                          <a:cs typeface="Arial"/>
                        </a:rPr>
                        <a:t>8</a:t>
                      </a:r>
                      <a:r>
                        <a:rPr dirty="0" sz="850">
                          <a:latin typeface="Arial"/>
                          <a:cs typeface="Arial"/>
                        </a:rPr>
                        <a:t>0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540"/>
                </a:tc>
                <a:tc>
                  <a:txBody>
                    <a:bodyPr/>
                    <a:lstStyle/>
                    <a:p>
                      <a:pPr algn="r" marR="2275840">
                        <a:lnSpc>
                          <a:spcPts val="975"/>
                        </a:lnSpc>
                        <a:spcBef>
                          <a:spcPts val="20"/>
                        </a:spcBef>
                      </a:pPr>
                      <a:r>
                        <a:rPr dirty="0" sz="850" spc="-25">
                          <a:latin typeface="Arial"/>
                          <a:cs typeface="Arial"/>
                        </a:rPr>
                        <a:t>9</a:t>
                      </a:r>
                      <a:r>
                        <a:rPr dirty="0" sz="850" spc="-20">
                          <a:latin typeface="Arial"/>
                          <a:cs typeface="Arial"/>
                        </a:rPr>
                        <a:t>4</a:t>
                      </a:r>
                      <a:r>
                        <a:rPr dirty="0" sz="850">
                          <a:latin typeface="Arial"/>
                          <a:cs typeface="Arial"/>
                        </a:rPr>
                        <a:t>3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75"/>
                        </a:lnSpc>
                        <a:spcBef>
                          <a:spcPts val="20"/>
                        </a:spcBef>
                      </a:pPr>
                      <a:r>
                        <a:rPr dirty="0" sz="850" spc="5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850" spc="-25">
                          <a:latin typeface="Arial"/>
                          <a:cs typeface="Arial"/>
                        </a:rPr>
                        <a:t>5</a:t>
                      </a:r>
                      <a:r>
                        <a:rPr dirty="0" sz="850" spc="-15">
                          <a:latin typeface="Arial"/>
                          <a:cs typeface="Arial"/>
                        </a:rPr>
                        <a:t>3</a:t>
                      </a:r>
                      <a:r>
                        <a:rPr dirty="0" sz="850" spc="-1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50">
                          <a:latin typeface="Arial"/>
                          <a:cs typeface="Arial"/>
                        </a:rPr>
                        <a:t>7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153175">
                <a:tc gridSpan="3">
                  <a:txBody>
                    <a:bodyPr/>
                    <a:lstStyle/>
                    <a:p>
                      <a:pPr marL="1524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850" spc="-35" b="1">
                          <a:latin typeface="Arial"/>
                          <a:cs typeface="Arial"/>
                        </a:rPr>
                        <a:t>Age </a:t>
                      </a:r>
                      <a:r>
                        <a:rPr dirty="0" sz="850" spc="-5" b="1">
                          <a:latin typeface="Arial"/>
                          <a:cs typeface="Arial"/>
                        </a:rPr>
                        <a:t>&lt;75 </a:t>
                      </a:r>
                      <a:r>
                        <a:rPr dirty="0" sz="850" spc="-40" b="1">
                          <a:latin typeface="Arial"/>
                          <a:cs typeface="Arial"/>
                        </a:rPr>
                        <a:t>yr </a:t>
                      </a:r>
                      <a:r>
                        <a:rPr dirty="0" sz="850" spc="-5" b="1">
                          <a:latin typeface="Arial"/>
                          <a:cs typeface="Arial"/>
                        </a:rPr>
                        <a:t>or </a:t>
                      </a:r>
                      <a:r>
                        <a:rPr dirty="0" sz="850" spc="-10" b="1">
                          <a:latin typeface="Arial"/>
                          <a:cs typeface="Arial"/>
                        </a:rPr>
                        <a:t>≥75</a:t>
                      </a:r>
                      <a:r>
                        <a:rPr dirty="0" sz="850" spc="-1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40" b="1">
                          <a:latin typeface="Arial"/>
                          <a:cs typeface="Arial"/>
                        </a:rPr>
                        <a:t>yr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8890"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solidFill>
                      <a:srgbClr val="E7E6E6"/>
                    </a:solidFill>
                  </a:tcPr>
                </a:tc>
              </a:tr>
              <a:tr h="144756">
                <a:tc>
                  <a:txBody>
                    <a:bodyPr/>
                    <a:lstStyle/>
                    <a:p>
                      <a:pPr marL="2838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850">
                          <a:latin typeface="Arial"/>
                          <a:cs typeface="Arial"/>
                        </a:rPr>
                        <a:t>&lt;75</a:t>
                      </a:r>
                      <a:r>
                        <a:rPr dirty="0" sz="85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10">
                          <a:latin typeface="Arial"/>
                          <a:cs typeface="Arial"/>
                        </a:rPr>
                        <a:t>yr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905"/>
                </a:tc>
                <a:tc>
                  <a:txBody>
                    <a:bodyPr/>
                    <a:lstStyle/>
                    <a:p>
                      <a:pPr algn="r" marR="18415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850" spc="-20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50" spc="-25">
                          <a:latin typeface="Arial"/>
                          <a:cs typeface="Arial"/>
                        </a:rPr>
                        <a:t>5</a:t>
                      </a:r>
                      <a:r>
                        <a:rPr dirty="0" sz="850" spc="-20">
                          <a:latin typeface="Arial"/>
                          <a:cs typeface="Arial"/>
                        </a:rPr>
                        <a:t>9</a:t>
                      </a:r>
                      <a:r>
                        <a:rPr dirty="0" sz="850">
                          <a:latin typeface="Arial"/>
                          <a:cs typeface="Arial"/>
                        </a:rPr>
                        <a:t>3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905"/>
                </a:tc>
                <a:tc>
                  <a:txBody>
                    <a:bodyPr/>
                    <a:lstStyle/>
                    <a:p>
                      <a:pPr algn="r" marR="227584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850" spc="-15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50" spc="-25">
                          <a:latin typeface="Arial"/>
                          <a:cs typeface="Arial"/>
                        </a:rPr>
                        <a:t>5</a:t>
                      </a:r>
                      <a:r>
                        <a:rPr dirty="0" sz="850" spc="-20">
                          <a:latin typeface="Arial"/>
                          <a:cs typeface="Arial"/>
                        </a:rPr>
                        <a:t>7</a:t>
                      </a:r>
                      <a:r>
                        <a:rPr dirty="0" sz="850">
                          <a:latin typeface="Arial"/>
                          <a:cs typeface="Arial"/>
                        </a:rPr>
                        <a:t>5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850" spc="5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850" spc="-25">
                          <a:latin typeface="Arial"/>
                          <a:cs typeface="Arial"/>
                        </a:rPr>
                        <a:t>5</a:t>
                      </a:r>
                      <a:r>
                        <a:rPr dirty="0" sz="850" spc="-15">
                          <a:latin typeface="Arial"/>
                          <a:cs typeface="Arial"/>
                        </a:rPr>
                        <a:t>4</a:t>
                      </a:r>
                      <a:r>
                        <a:rPr dirty="0" sz="850" spc="-1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50">
                          <a:latin typeface="Arial"/>
                          <a:cs typeface="Arial"/>
                        </a:rPr>
                        <a:t>0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138619">
                <a:tc>
                  <a:txBody>
                    <a:bodyPr/>
                    <a:lstStyle/>
                    <a:p>
                      <a:pPr marL="283845">
                        <a:lnSpc>
                          <a:spcPts val="975"/>
                        </a:lnSpc>
                        <a:spcBef>
                          <a:spcPts val="15"/>
                        </a:spcBef>
                      </a:pPr>
                      <a:r>
                        <a:rPr dirty="0" sz="850" spc="-10">
                          <a:latin typeface="Arial"/>
                          <a:cs typeface="Arial"/>
                        </a:rPr>
                        <a:t>≥75</a:t>
                      </a:r>
                      <a:r>
                        <a:rPr dirty="0" sz="85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15">
                          <a:latin typeface="Arial"/>
                          <a:cs typeface="Arial"/>
                        </a:rPr>
                        <a:t>yr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905"/>
                </a:tc>
                <a:tc>
                  <a:txBody>
                    <a:bodyPr/>
                    <a:lstStyle/>
                    <a:p>
                      <a:pPr algn="r" marR="184150">
                        <a:lnSpc>
                          <a:spcPts val="975"/>
                        </a:lnSpc>
                        <a:spcBef>
                          <a:spcPts val="15"/>
                        </a:spcBef>
                      </a:pPr>
                      <a:r>
                        <a:rPr dirty="0" sz="850" spc="-25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850" spc="-20">
                          <a:latin typeface="Arial"/>
                          <a:cs typeface="Arial"/>
                        </a:rPr>
                        <a:t>4</a:t>
                      </a:r>
                      <a:r>
                        <a:rPr dirty="0" sz="850">
                          <a:latin typeface="Arial"/>
                          <a:cs typeface="Arial"/>
                        </a:rPr>
                        <a:t>0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905"/>
                </a:tc>
                <a:tc>
                  <a:txBody>
                    <a:bodyPr/>
                    <a:lstStyle/>
                    <a:p>
                      <a:pPr algn="r" marR="2275840">
                        <a:lnSpc>
                          <a:spcPts val="975"/>
                        </a:lnSpc>
                        <a:spcBef>
                          <a:spcPts val="15"/>
                        </a:spcBef>
                      </a:pPr>
                      <a:r>
                        <a:rPr dirty="0" sz="850" spc="-25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850" spc="-20">
                          <a:latin typeface="Arial"/>
                          <a:cs typeface="Arial"/>
                        </a:rPr>
                        <a:t>5</a:t>
                      </a:r>
                      <a:r>
                        <a:rPr dirty="0" sz="850">
                          <a:latin typeface="Arial"/>
                          <a:cs typeface="Arial"/>
                        </a:rPr>
                        <a:t>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75"/>
                        </a:lnSpc>
                        <a:spcBef>
                          <a:spcPts val="15"/>
                        </a:spcBef>
                      </a:pPr>
                      <a:r>
                        <a:rPr dirty="0" sz="850" spc="5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850" spc="-25">
                          <a:latin typeface="Arial"/>
                          <a:cs typeface="Arial"/>
                        </a:rPr>
                        <a:t>5</a:t>
                      </a:r>
                      <a:r>
                        <a:rPr dirty="0" sz="850" spc="-15">
                          <a:latin typeface="Arial"/>
                          <a:cs typeface="Arial"/>
                        </a:rPr>
                        <a:t>5</a:t>
                      </a:r>
                      <a:r>
                        <a:rPr dirty="0" sz="850" spc="-1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50">
                          <a:latin typeface="Arial"/>
                          <a:cs typeface="Arial"/>
                        </a:rPr>
                        <a:t>0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153320">
                <a:tc gridSpan="3">
                  <a:txBody>
                    <a:bodyPr/>
                    <a:lstStyle/>
                    <a:p>
                      <a:pPr marL="1524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850" b="1">
                          <a:latin typeface="Arial"/>
                          <a:cs typeface="Arial"/>
                        </a:rPr>
                        <a:t>Body </a:t>
                      </a:r>
                      <a:r>
                        <a:rPr dirty="0" sz="850" spc="-30" b="1">
                          <a:latin typeface="Arial"/>
                          <a:cs typeface="Arial"/>
                        </a:rPr>
                        <a:t>mass</a:t>
                      </a:r>
                      <a:r>
                        <a:rPr dirty="0" sz="850" spc="-114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5" b="1">
                          <a:latin typeface="Arial"/>
                          <a:cs typeface="Arial"/>
                        </a:rPr>
                        <a:t>index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8890"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solidFill>
                      <a:srgbClr val="E7E6E6"/>
                    </a:solidFill>
                  </a:tcPr>
                </a:tc>
              </a:tr>
              <a:tr h="144683">
                <a:tc>
                  <a:txBody>
                    <a:bodyPr/>
                    <a:lstStyle/>
                    <a:p>
                      <a:pPr marL="28384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850" spc="-10">
                          <a:latin typeface="Arial"/>
                          <a:cs typeface="Arial"/>
                        </a:rPr>
                        <a:t>≤29.7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270"/>
                </a:tc>
                <a:tc>
                  <a:txBody>
                    <a:bodyPr/>
                    <a:lstStyle/>
                    <a:p>
                      <a:pPr algn="r" marR="18415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850" spc="-25">
                          <a:latin typeface="Arial"/>
                          <a:cs typeface="Arial"/>
                        </a:rPr>
                        <a:t>9</a:t>
                      </a:r>
                      <a:r>
                        <a:rPr dirty="0" sz="850" spc="-20">
                          <a:latin typeface="Arial"/>
                          <a:cs typeface="Arial"/>
                        </a:rPr>
                        <a:t>4</a:t>
                      </a:r>
                      <a:r>
                        <a:rPr dirty="0" sz="850">
                          <a:latin typeface="Arial"/>
                          <a:cs typeface="Arial"/>
                        </a:rPr>
                        <a:t>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270"/>
                </a:tc>
                <a:tc>
                  <a:txBody>
                    <a:bodyPr/>
                    <a:lstStyle/>
                    <a:p>
                      <a:pPr algn="r" marR="227584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850" spc="-25">
                          <a:latin typeface="Arial"/>
                          <a:cs typeface="Arial"/>
                        </a:rPr>
                        <a:t>8</a:t>
                      </a:r>
                      <a:r>
                        <a:rPr dirty="0" sz="850" spc="-20">
                          <a:latin typeface="Arial"/>
                          <a:cs typeface="Arial"/>
                        </a:rPr>
                        <a:t>8</a:t>
                      </a:r>
                      <a:r>
                        <a:rPr dirty="0" sz="850">
                          <a:latin typeface="Arial"/>
                          <a:cs typeface="Arial"/>
                        </a:rPr>
                        <a:t>8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850" spc="5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850" spc="-25">
                          <a:latin typeface="Arial"/>
                          <a:cs typeface="Arial"/>
                        </a:rPr>
                        <a:t>5</a:t>
                      </a:r>
                      <a:r>
                        <a:rPr dirty="0" sz="850" spc="-15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50" spc="-1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50">
                          <a:latin typeface="Arial"/>
                          <a:cs typeface="Arial"/>
                        </a:rPr>
                        <a:t>6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138691">
                <a:tc>
                  <a:txBody>
                    <a:bodyPr/>
                    <a:lstStyle/>
                    <a:p>
                      <a:pPr marL="283845">
                        <a:lnSpc>
                          <a:spcPts val="975"/>
                        </a:lnSpc>
                        <a:spcBef>
                          <a:spcPts val="20"/>
                        </a:spcBef>
                      </a:pPr>
                      <a:r>
                        <a:rPr dirty="0" sz="850" spc="-5">
                          <a:latin typeface="Arial"/>
                          <a:cs typeface="Arial"/>
                        </a:rPr>
                        <a:t>&gt;29.7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540"/>
                </a:tc>
                <a:tc>
                  <a:txBody>
                    <a:bodyPr/>
                    <a:lstStyle/>
                    <a:p>
                      <a:pPr algn="r" marR="184150">
                        <a:lnSpc>
                          <a:spcPts val="975"/>
                        </a:lnSpc>
                        <a:spcBef>
                          <a:spcPts val="20"/>
                        </a:spcBef>
                      </a:pPr>
                      <a:r>
                        <a:rPr dirty="0" sz="850" spc="-25">
                          <a:latin typeface="Arial"/>
                          <a:cs typeface="Arial"/>
                        </a:rPr>
                        <a:t>8</a:t>
                      </a:r>
                      <a:r>
                        <a:rPr dirty="0" sz="850" spc="-20">
                          <a:latin typeface="Arial"/>
                          <a:cs typeface="Arial"/>
                        </a:rPr>
                        <a:t>9</a:t>
                      </a:r>
                      <a:r>
                        <a:rPr dirty="0" sz="850">
                          <a:latin typeface="Arial"/>
                          <a:cs typeface="Arial"/>
                        </a:rPr>
                        <a:t>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540"/>
                </a:tc>
                <a:tc>
                  <a:txBody>
                    <a:bodyPr/>
                    <a:lstStyle/>
                    <a:p>
                      <a:pPr algn="r" marR="2275840">
                        <a:lnSpc>
                          <a:spcPts val="975"/>
                        </a:lnSpc>
                        <a:spcBef>
                          <a:spcPts val="20"/>
                        </a:spcBef>
                      </a:pPr>
                      <a:r>
                        <a:rPr dirty="0" sz="850" spc="-25">
                          <a:latin typeface="Arial"/>
                          <a:cs typeface="Arial"/>
                        </a:rPr>
                        <a:t>9</a:t>
                      </a:r>
                      <a:r>
                        <a:rPr dirty="0" sz="850" spc="-20">
                          <a:latin typeface="Arial"/>
                          <a:cs typeface="Arial"/>
                        </a:rPr>
                        <a:t>3</a:t>
                      </a:r>
                      <a:r>
                        <a:rPr dirty="0" sz="850">
                          <a:latin typeface="Arial"/>
                          <a:cs typeface="Arial"/>
                        </a:rPr>
                        <a:t>7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75"/>
                        </a:lnSpc>
                        <a:spcBef>
                          <a:spcPts val="20"/>
                        </a:spcBef>
                      </a:pPr>
                      <a:r>
                        <a:rPr dirty="0" sz="850" spc="5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850" spc="-25">
                          <a:latin typeface="Arial"/>
                          <a:cs typeface="Arial"/>
                        </a:rPr>
                        <a:t>5</a:t>
                      </a:r>
                      <a:r>
                        <a:rPr dirty="0" sz="850" spc="-15">
                          <a:latin typeface="Arial"/>
                          <a:cs typeface="Arial"/>
                        </a:rPr>
                        <a:t>6</a:t>
                      </a:r>
                      <a:r>
                        <a:rPr dirty="0" sz="850" spc="-1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50">
                          <a:latin typeface="Arial"/>
                          <a:cs typeface="Arial"/>
                        </a:rPr>
                        <a:t>8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153175">
                <a:tc gridSpan="3">
                  <a:txBody>
                    <a:bodyPr/>
                    <a:lstStyle/>
                    <a:p>
                      <a:pPr marL="1524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850" spc="-10" b="1">
                          <a:latin typeface="Arial"/>
                          <a:cs typeface="Arial"/>
                        </a:rPr>
                        <a:t>Race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8890"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solidFill>
                      <a:srgbClr val="E7E6E6"/>
                    </a:solidFill>
                  </a:tcPr>
                </a:tc>
              </a:tr>
              <a:tr h="144828">
                <a:tc>
                  <a:txBody>
                    <a:bodyPr/>
                    <a:lstStyle/>
                    <a:p>
                      <a:pPr marL="28384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850">
                          <a:latin typeface="Arial"/>
                          <a:cs typeface="Arial"/>
                        </a:rPr>
                        <a:t>White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270"/>
                </a:tc>
                <a:tc>
                  <a:txBody>
                    <a:bodyPr/>
                    <a:lstStyle/>
                    <a:p>
                      <a:pPr algn="r" marR="18415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850" spc="-20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50" spc="-25">
                          <a:latin typeface="Arial"/>
                          <a:cs typeface="Arial"/>
                        </a:rPr>
                        <a:t>6</a:t>
                      </a:r>
                      <a:r>
                        <a:rPr dirty="0" sz="850" spc="-20">
                          <a:latin typeface="Arial"/>
                          <a:cs typeface="Arial"/>
                        </a:rPr>
                        <a:t>7</a:t>
                      </a:r>
                      <a:r>
                        <a:rPr dirty="0" sz="850">
                          <a:latin typeface="Arial"/>
                          <a:cs typeface="Arial"/>
                        </a:rPr>
                        <a:t>0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270"/>
                </a:tc>
                <a:tc>
                  <a:txBody>
                    <a:bodyPr/>
                    <a:lstStyle/>
                    <a:p>
                      <a:pPr algn="r" marR="227584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850" spc="-15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50" spc="-25">
                          <a:latin typeface="Arial"/>
                          <a:cs typeface="Arial"/>
                        </a:rPr>
                        <a:t>7</a:t>
                      </a:r>
                      <a:r>
                        <a:rPr dirty="0" sz="850" spc="-2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850">
                          <a:latin typeface="Arial"/>
                          <a:cs typeface="Arial"/>
                        </a:rPr>
                        <a:t>8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850" spc="5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850" spc="-25">
                          <a:latin typeface="Arial"/>
                          <a:cs typeface="Arial"/>
                        </a:rPr>
                        <a:t>5</a:t>
                      </a:r>
                      <a:r>
                        <a:rPr dirty="0" sz="850" spc="-15">
                          <a:latin typeface="Arial"/>
                          <a:cs typeface="Arial"/>
                        </a:rPr>
                        <a:t>4</a:t>
                      </a:r>
                      <a:r>
                        <a:rPr dirty="0" sz="850" spc="-1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50">
                          <a:latin typeface="Arial"/>
                          <a:cs typeface="Arial"/>
                        </a:rPr>
                        <a:t>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145517">
                <a:tc>
                  <a:txBody>
                    <a:bodyPr/>
                    <a:lstStyle/>
                    <a:p>
                      <a:pPr marL="28384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850">
                          <a:latin typeface="Arial"/>
                          <a:cs typeface="Arial"/>
                        </a:rPr>
                        <a:t>Black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540"/>
                </a:tc>
                <a:tc>
                  <a:txBody>
                    <a:bodyPr/>
                    <a:lstStyle/>
                    <a:p>
                      <a:pPr algn="r" marR="18415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850" spc="-25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50" spc="-20">
                          <a:latin typeface="Arial"/>
                          <a:cs typeface="Arial"/>
                        </a:rPr>
                        <a:t>3</a:t>
                      </a:r>
                      <a:r>
                        <a:rPr dirty="0" sz="850">
                          <a:latin typeface="Arial"/>
                          <a:cs typeface="Arial"/>
                        </a:rPr>
                        <a:t>0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540"/>
                </a:tc>
                <a:tc>
                  <a:txBody>
                    <a:bodyPr/>
                    <a:lstStyle/>
                    <a:p>
                      <a:pPr algn="r" marR="227584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850" spc="-25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50" spc="-2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850">
                          <a:latin typeface="Arial"/>
                          <a:cs typeface="Arial"/>
                        </a:rPr>
                        <a:t>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850" spc="5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850" spc="-25">
                          <a:latin typeface="Arial"/>
                          <a:cs typeface="Arial"/>
                        </a:rPr>
                        <a:t>5</a:t>
                      </a:r>
                      <a:r>
                        <a:rPr dirty="0" sz="850" spc="-15">
                          <a:latin typeface="Arial"/>
                          <a:cs typeface="Arial"/>
                        </a:rPr>
                        <a:t>3</a:t>
                      </a:r>
                      <a:r>
                        <a:rPr dirty="0" sz="850" spc="-1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50">
                          <a:latin typeface="Arial"/>
                          <a:cs typeface="Arial"/>
                        </a:rPr>
                        <a:t>6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138691">
                <a:tc>
                  <a:txBody>
                    <a:bodyPr/>
                    <a:lstStyle/>
                    <a:p>
                      <a:pPr marL="283845">
                        <a:lnSpc>
                          <a:spcPts val="975"/>
                        </a:lnSpc>
                        <a:spcBef>
                          <a:spcPts val="20"/>
                        </a:spcBef>
                      </a:pPr>
                      <a:r>
                        <a:rPr dirty="0" sz="850" spc="-5">
                          <a:latin typeface="Arial"/>
                          <a:cs typeface="Arial"/>
                        </a:rPr>
                        <a:t>Other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540"/>
                </a:tc>
                <a:tc>
                  <a:txBody>
                    <a:bodyPr/>
                    <a:lstStyle/>
                    <a:p>
                      <a:pPr algn="r" marR="184150">
                        <a:lnSpc>
                          <a:spcPts val="975"/>
                        </a:lnSpc>
                        <a:spcBef>
                          <a:spcPts val="20"/>
                        </a:spcBef>
                      </a:pPr>
                      <a:r>
                        <a:rPr dirty="0" sz="850" spc="-20">
                          <a:latin typeface="Arial"/>
                          <a:cs typeface="Arial"/>
                        </a:rPr>
                        <a:t>3</a:t>
                      </a:r>
                      <a:r>
                        <a:rPr dirty="0" sz="850">
                          <a:latin typeface="Arial"/>
                          <a:cs typeface="Arial"/>
                        </a:rPr>
                        <a:t>3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540"/>
                </a:tc>
                <a:tc>
                  <a:txBody>
                    <a:bodyPr/>
                    <a:lstStyle/>
                    <a:p>
                      <a:pPr algn="r" marR="2275840">
                        <a:lnSpc>
                          <a:spcPts val="975"/>
                        </a:lnSpc>
                        <a:spcBef>
                          <a:spcPts val="20"/>
                        </a:spcBef>
                      </a:pPr>
                      <a:r>
                        <a:rPr dirty="0" sz="850" spc="-20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50">
                          <a:latin typeface="Arial"/>
                          <a:cs typeface="Arial"/>
                        </a:rPr>
                        <a:t>7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75"/>
                        </a:lnSpc>
                        <a:spcBef>
                          <a:spcPts val="20"/>
                        </a:spcBef>
                      </a:pPr>
                      <a:r>
                        <a:rPr dirty="0" sz="850" spc="5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850" spc="-25">
                          <a:latin typeface="Arial"/>
                          <a:cs typeface="Arial"/>
                        </a:rPr>
                        <a:t>4</a:t>
                      </a:r>
                      <a:r>
                        <a:rPr dirty="0" sz="850" spc="-15">
                          <a:latin typeface="Arial"/>
                          <a:cs typeface="Arial"/>
                        </a:rPr>
                        <a:t>9</a:t>
                      </a:r>
                      <a:r>
                        <a:rPr dirty="0" sz="850" spc="-1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50">
                          <a:latin typeface="Arial"/>
                          <a:cs typeface="Arial"/>
                        </a:rPr>
                        <a:t>8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153175">
                <a:tc gridSpan="3">
                  <a:txBody>
                    <a:bodyPr/>
                    <a:lstStyle/>
                    <a:p>
                      <a:pPr marL="1524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850" spc="-5" b="1">
                          <a:latin typeface="Arial"/>
                          <a:cs typeface="Arial"/>
                        </a:rPr>
                        <a:t>Baseline </a:t>
                      </a:r>
                      <a:r>
                        <a:rPr dirty="0" sz="850" spc="-10" b="1">
                          <a:latin typeface="Arial"/>
                          <a:cs typeface="Arial"/>
                        </a:rPr>
                        <a:t>statin</a:t>
                      </a:r>
                      <a:r>
                        <a:rPr dirty="0" sz="850" spc="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b="1">
                          <a:latin typeface="Arial"/>
                          <a:cs typeface="Arial"/>
                        </a:rPr>
                        <a:t>treatment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8890"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solidFill>
                      <a:srgbClr val="E7E6E6"/>
                    </a:solidFill>
                  </a:tcPr>
                </a:tc>
              </a:tr>
              <a:tr h="144178">
                <a:tc>
                  <a:txBody>
                    <a:bodyPr/>
                    <a:lstStyle/>
                    <a:p>
                      <a:pPr marL="2838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850" spc="10"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85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10">
                          <a:latin typeface="Arial"/>
                          <a:cs typeface="Arial"/>
                        </a:rPr>
                        <a:t>statin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635"/>
                </a:tc>
                <a:tc>
                  <a:txBody>
                    <a:bodyPr/>
                    <a:lstStyle/>
                    <a:p>
                      <a:pPr algn="r" marR="1841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850" spc="-20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50" spc="-25">
                          <a:latin typeface="Arial"/>
                          <a:cs typeface="Arial"/>
                        </a:rPr>
                        <a:t>6</a:t>
                      </a:r>
                      <a:r>
                        <a:rPr dirty="0" sz="850" spc="-20">
                          <a:latin typeface="Arial"/>
                          <a:cs typeface="Arial"/>
                        </a:rPr>
                        <a:t>8</a:t>
                      </a:r>
                      <a:r>
                        <a:rPr dirty="0" sz="850">
                          <a:latin typeface="Arial"/>
                          <a:cs typeface="Arial"/>
                        </a:rPr>
                        <a:t>6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635"/>
                </a:tc>
                <a:tc>
                  <a:txBody>
                    <a:bodyPr/>
                    <a:lstStyle/>
                    <a:p>
                      <a:pPr algn="r" marR="22758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850" spc="-15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50" spc="-25">
                          <a:latin typeface="Arial"/>
                          <a:cs typeface="Arial"/>
                        </a:rPr>
                        <a:t>6</a:t>
                      </a:r>
                      <a:r>
                        <a:rPr dirty="0" sz="850" spc="-20">
                          <a:latin typeface="Arial"/>
                          <a:cs typeface="Arial"/>
                        </a:rPr>
                        <a:t>7</a:t>
                      </a:r>
                      <a:r>
                        <a:rPr dirty="0" sz="850">
                          <a:latin typeface="Arial"/>
                          <a:cs typeface="Arial"/>
                        </a:rPr>
                        <a:t>5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850" spc="5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850" spc="-25">
                          <a:latin typeface="Arial"/>
                          <a:cs typeface="Arial"/>
                        </a:rPr>
                        <a:t>5</a:t>
                      </a:r>
                      <a:r>
                        <a:rPr dirty="0" sz="850" spc="-15">
                          <a:latin typeface="Arial"/>
                          <a:cs typeface="Arial"/>
                        </a:rPr>
                        <a:t>4</a:t>
                      </a:r>
                      <a:r>
                        <a:rPr dirty="0" sz="850" spc="-1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50">
                          <a:latin typeface="Arial"/>
                          <a:cs typeface="Arial"/>
                        </a:rPr>
                        <a:t>5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139197">
                <a:tc>
                  <a:txBody>
                    <a:bodyPr/>
                    <a:lstStyle/>
                    <a:p>
                      <a:pPr marL="283845">
                        <a:lnSpc>
                          <a:spcPts val="975"/>
                        </a:lnSpc>
                        <a:spcBef>
                          <a:spcPts val="20"/>
                        </a:spcBef>
                      </a:pPr>
                      <a:r>
                        <a:rPr dirty="0" sz="850" spc="-20">
                          <a:latin typeface="Arial"/>
                          <a:cs typeface="Arial"/>
                        </a:rPr>
                        <a:t>Not </a:t>
                      </a:r>
                      <a:r>
                        <a:rPr dirty="0" sz="850" spc="-10"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85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5">
                          <a:latin typeface="Arial"/>
                          <a:cs typeface="Arial"/>
                        </a:rPr>
                        <a:t>statin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540"/>
                </a:tc>
                <a:tc>
                  <a:txBody>
                    <a:bodyPr/>
                    <a:lstStyle/>
                    <a:p>
                      <a:pPr algn="r" marR="184150">
                        <a:lnSpc>
                          <a:spcPts val="975"/>
                        </a:lnSpc>
                        <a:spcBef>
                          <a:spcPts val="20"/>
                        </a:spcBef>
                      </a:pPr>
                      <a:r>
                        <a:rPr dirty="0" sz="850" spc="-25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50" spc="-20">
                          <a:latin typeface="Arial"/>
                          <a:cs typeface="Arial"/>
                        </a:rPr>
                        <a:t>4</a:t>
                      </a:r>
                      <a:r>
                        <a:rPr dirty="0" sz="850">
                          <a:latin typeface="Arial"/>
                          <a:cs typeface="Arial"/>
                        </a:rPr>
                        <a:t>7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540"/>
                </a:tc>
                <a:tc>
                  <a:txBody>
                    <a:bodyPr/>
                    <a:lstStyle/>
                    <a:p>
                      <a:pPr algn="r" marR="2275840">
                        <a:lnSpc>
                          <a:spcPts val="975"/>
                        </a:lnSpc>
                        <a:spcBef>
                          <a:spcPts val="20"/>
                        </a:spcBef>
                      </a:pPr>
                      <a:r>
                        <a:rPr dirty="0" sz="850" spc="-25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50" spc="-20">
                          <a:latin typeface="Arial"/>
                          <a:cs typeface="Arial"/>
                        </a:rPr>
                        <a:t>5</a:t>
                      </a:r>
                      <a:r>
                        <a:rPr dirty="0" sz="850">
                          <a:latin typeface="Arial"/>
                          <a:cs typeface="Arial"/>
                        </a:rPr>
                        <a:t>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75"/>
                        </a:lnSpc>
                        <a:spcBef>
                          <a:spcPts val="20"/>
                        </a:spcBef>
                      </a:pPr>
                      <a:r>
                        <a:rPr dirty="0" sz="850" spc="5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850" spc="-25">
                          <a:latin typeface="Arial"/>
                          <a:cs typeface="Arial"/>
                        </a:rPr>
                        <a:t>4</a:t>
                      </a:r>
                      <a:r>
                        <a:rPr dirty="0" sz="850" spc="-15">
                          <a:latin typeface="Arial"/>
                          <a:cs typeface="Arial"/>
                        </a:rPr>
                        <a:t>8</a:t>
                      </a:r>
                      <a:r>
                        <a:rPr dirty="0" sz="850" spc="-1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50">
                          <a:latin typeface="Arial"/>
                          <a:cs typeface="Arial"/>
                        </a:rPr>
                        <a:t>8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152019">
                <a:tc gridSpan="3">
                  <a:txBody>
                    <a:bodyPr/>
                    <a:lstStyle/>
                    <a:p>
                      <a:pPr marL="1524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850" spc="-5" b="1">
                          <a:latin typeface="Arial"/>
                          <a:cs typeface="Arial"/>
                        </a:rPr>
                        <a:t>Intensity </a:t>
                      </a:r>
                      <a:r>
                        <a:rPr dirty="0" sz="850" b="1">
                          <a:latin typeface="Arial"/>
                          <a:cs typeface="Arial"/>
                        </a:rPr>
                        <a:t>of </a:t>
                      </a:r>
                      <a:r>
                        <a:rPr dirty="0" sz="850" spc="-10" b="1">
                          <a:latin typeface="Arial"/>
                          <a:cs typeface="Arial"/>
                        </a:rPr>
                        <a:t>statin</a:t>
                      </a:r>
                      <a:r>
                        <a:rPr dirty="0" sz="850" spc="-1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b="1">
                          <a:latin typeface="Arial"/>
                          <a:cs typeface="Arial"/>
                        </a:rPr>
                        <a:t>treatment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8255"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solidFill>
                      <a:srgbClr val="E7E6E6"/>
                    </a:solidFill>
                  </a:tcPr>
                </a:tc>
              </a:tr>
              <a:tr h="144965">
                <a:tc>
                  <a:txBody>
                    <a:bodyPr/>
                    <a:lstStyle/>
                    <a:p>
                      <a:pPr marL="2838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850" spc="-20">
                          <a:latin typeface="Arial"/>
                          <a:cs typeface="Arial"/>
                        </a:rPr>
                        <a:t>High </a:t>
                      </a:r>
                      <a:r>
                        <a:rPr dirty="0" sz="850" spc="-10">
                          <a:latin typeface="Arial"/>
                          <a:cs typeface="Arial"/>
                        </a:rPr>
                        <a:t>intensity</a:t>
                      </a:r>
                      <a:r>
                        <a:rPr dirty="0" sz="850" spc="-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5">
                          <a:latin typeface="Arial"/>
                          <a:cs typeface="Arial"/>
                        </a:rPr>
                        <a:t>statin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905"/>
                </a:tc>
                <a:tc>
                  <a:txBody>
                    <a:bodyPr/>
                    <a:lstStyle/>
                    <a:p>
                      <a:pPr algn="r" marR="18415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850" spc="-20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50" spc="-25">
                          <a:latin typeface="Arial"/>
                          <a:cs typeface="Arial"/>
                        </a:rPr>
                        <a:t>3</a:t>
                      </a:r>
                      <a:r>
                        <a:rPr dirty="0" sz="850" spc="-20">
                          <a:latin typeface="Arial"/>
                          <a:cs typeface="Arial"/>
                        </a:rPr>
                        <a:t>5</a:t>
                      </a:r>
                      <a:r>
                        <a:rPr dirty="0" sz="850">
                          <a:latin typeface="Arial"/>
                          <a:cs typeface="Arial"/>
                        </a:rPr>
                        <a:t>6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905"/>
                </a:tc>
                <a:tc>
                  <a:txBody>
                    <a:bodyPr/>
                    <a:lstStyle/>
                    <a:p>
                      <a:pPr algn="r" marR="227584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850" spc="-15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50" spc="-25">
                          <a:latin typeface="Arial"/>
                          <a:cs typeface="Arial"/>
                        </a:rPr>
                        <a:t>3</a:t>
                      </a:r>
                      <a:r>
                        <a:rPr dirty="0" sz="850" spc="-20">
                          <a:latin typeface="Arial"/>
                          <a:cs typeface="Arial"/>
                        </a:rPr>
                        <a:t>4</a:t>
                      </a:r>
                      <a:r>
                        <a:rPr dirty="0" sz="850">
                          <a:latin typeface="Arial"/>
                          <a:cs typeface="Arial"/>
                        </a:rPr>
                        <a:t>5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850" spc="5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850" spc="-25">
                          <a:latin typeface="Arial"/>
                          <a:cs typeface="Arial"/>
                        </a:rPr>
                        <a:t>5</a:t>
                      </a:r>
                      <a:r>
                        <a:rPr dirty="0" sz="850" spc="-15">
                          <a:latin typeface="Arial"/>
                          <a:cs typeface="Arial"/>
                        </a:rPr>
                        <a:t>4</a:t>
                      </a:r>
                      <a:r>
                        <a:rPr dirty="0" sz="850" spc="-1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50">
                          <a:latin typeface="Arial"/>
                          <a:cs typeface="Arial"/>
                        </a:rPr>
                        <a:t>6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139551">
                <a:tc>
                  <a:txBody>
                    <a:bodyPr/>
                    <a:lstStyle/>
                    <a:p>
                      <a:pPr marL="283845">
                        <a:lnSpc>
                          <a:spcPts val="980"/>
                        </a:lnSpc>
                        <a:spcBef>
                          <a:spcPts val="20"/>
                        </a:spcBef>
                      </a:pPr>
                      <a:r>
                        <a:rPr dirty="0" sz="850" spc="-20">
                          <a:latin typeface="Arial"/>
                          <a:cs typeface="Arial"/>
                        </a:rPr>
                        <a:t>Not </a:t>
                      </a:r>
                      <a:r>
                        <a:rPr dirty="0" sz="850" spc="-10">
                          <a:latin typeface="Arial"/>
                          <a:cs typeface="Arial"/>
                        </a:rPr>
                        <a:t>on </a:t>
                      </a:r>
                      <a:r>
                        <a:rPr dirty="0" sz="850" spc="-15">
                          <a:latin typeface="Arial"/>
                          <a:cs typeface="Arial"/>
                        </a:rPr>
                        <a:t>high </a:t>
                      </a:r>
                      <a:r>
                        <a:rPr dirty="0" sz="850" spc="-10">
                          <a:latin typeface="Arial"/>
                          <a:cs typeface="Arial"/>
                        </a:rPr>
                        <a:t>intensity</a:t>
                      </a:r>
                      <a:r>
                        <a:rPr dirty="0" sz="850" spc="-9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5">
                          <a:latin typeface="Arial"/>
                          <a:cs typeface="Arial"/>
                        </a:rPr>
                        <a:t>statin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540"/>
                </a:tc>
                <a:tc>
                  <a:txBody>
                    <a:bodyPr/>
                    <a:lstStyle/>
                    <a:p>
                      <a:pPr algn="r" marR="184150">
                        <a:lnSpc>
                          <a:spcPts val="980"/>
                        </a:lnSpc>
                        <a:spcBef>
                          <a:spcPts val="20"/>
                        </a:spcBef>
                      </a:pPr>
                      <a:r>
                        <a:rPr dirty="0" sz="850" spc="-25">
                          <a:latin typeface="Arial"/>
                          <a:cs typeface="Arial"/>
                        </a:rPr>
                        <a:t>4</a:t>
                      </a:r>
                      <a:r>
                        <a:rPr dirty="0" sz="850" spc="-20">
                          <a:latin typeface="Arial"/>
                          <a:cs typeface="Arial"/>
                        </a:rPr>
                        <a:t>7</a:t>
                      </a:r>
                      <a:r>
                        <a:rPr dirty="0" sz="850">
                          <a:latin typeface="Arial"/>
                          <a:cs typeface="Arial"/>
                        </a:rPr>
                        <a:t>7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540"/>
                </a:tc>
                <a:tc>
                  <a:txBody>
                    <a:bodyPr/>
                    <a:lstStyle/>
                    <a:p>
                      <a:pPr algn="r" marR="2275840">
                        <a:lnSpc>
                          <a:spcPts val="980"/>
                        </a:lnSpc>
                        <a:spcBef>
                          <a:spcPts val="20"/>
                        </a:spcBef>
                      </a:pPr>
                      <a:r>
                        <a:rPr dirty="0" sz="850" spc="-25">
                          <a:latin typeface="Arial"/>
                          <a:cs typeface="Arial"/>
                        </a:rPr>
                        <a:t>4</a:t>
                      </a:r>
                      <a:r>
                        <a:rPr dirty="0" sz="850" spc="-20">
                          <a:latin typeface="Arial"/>
                          <a:cs typeface="Arial"/>
                        </a:rPr>
                        <a:t>8</a:t>
                      </a:r>
                      <a:r>
                        <a:rPr dirty="0" sz="850">
                          <a:latin typeface="Arial"/>
                          <a:cs typeface="Arial"/>
                        </a:rPr>
                        <a:t>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80"/>
                        </a:lnSpc>
                        <a:spcBef>
                          <a:spcPts val="20"/>
                        </a:spcBef>
                      </a:pPr>
                      <a:r>
                        <a:rPr dirty="0" sz="850" spc="5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850" spc="-25">
                          <a:latin typeface="Arial"/>
                          <a:cs typeface="Arial"/>
                        </a:rPr>
                        <a:t>5</a:t>
                      </a:r>
                      <a:r>
                        <a:rPr dirty="0" sz="850" spc="-15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850" spc="-1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50">
                          <a:latin typeface="Arial"/>
                          <a:cs typeface="Arial"/>
                        </a:rPr>
                        <a:t>7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152106">
                <a:tc gridSpan="3">
                  <a:txBody>
                    <a:bodyPr/>
                    <a:lstStyle/>
                    <a:p>
                      <a:pPr marL="1524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850" spc="-10" b="1">
                          <a:latin typeface="Arial"/>
                          <a:cs typeface="Arial"/>
                        </a:rPr>
                        <a:t>Lipid management </a:t>
                      </a:r>
                      <a:r>
                        <a:rPr dirty="0" sz="850" spc="-5" b="1">
                          <a:latin typeface="Arial"/>
                          <a:cs typeface="Arial"/>
                        </a:rPr>
                        <a:t>treatment</a:t>
                      </a:r>
                      <a:r>
                        <a:rPr dirty="0" sz="85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15" b="1">
                          <a:latin typeface="Arial"/>
                          <a:cs typeface="Arial"/>
                        </a:rPr>
                        <a:t>(LMT)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8255"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solidFill>
                      <a:srgbClr val="E7E6E6"/>
                    </a:solidFill>
                  </a:tcPr>
                </a:tc>
              </a:tr>
              <a:tr h="144907">
                <a:tc>
                  <a:txBody>
                    <a:bodyPr/>
                    <a:lstStyle/>
                    <a:p>
                      <a:pPr marL="2838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850" spc="-25">
                          <a:latin typeface="Arial"/>
                          <a:cs typeface="Arial"/>
                        </a:rPr>
                        <a:t>Any</a:t>
                      </a:r>
                      <a:r>
                        <a:rPr dirty="0" sz="85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5">
                          <a:latin typeface="Arial"/>
                          <a:cs typeface="Arial"/>
                        </a:rPr>
                        <a:t>statin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905"/>
                </a:tc>
                <a:tc>
                  <a:txBody>
                    <a:bodyPr/>
                    <a:lstStyle/>
                    <a:p>
                      <a:pPr algn="r" marR="18415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850" spc="-20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50" spc="-25">
                          <a:latin typeface="Arial"/>
                          <a:cs typeface="Arial"/>
                        </a:rPr>
                        <a:t>6</a:t>
                      </a:r>
                      <a:r>
                        <a:rPr dirty="0" sz="850" spc="-20">
                          <a:latin typeface="Arial"/>
                          <a:cs typeface="Arial"/>
                        </a:rPr>
                        <a:t>8</a:t>
                      </a:r>
                      <a:r>
                        <a:rPr dirty="0" sz="850">
                          <a:latin typeface="Arial"/>
                          <a:cs typeface="Arial"/>
                        </a:rPr>
                        <a:t>6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905"/>
                </a:tc>
                <a:tc>
                  <a:txBody>
                    <a:bodyPr/>
                    <a:lstStyle/>
                    <a:p>
                      <a:pPr algn="r" marR="227584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850" spc="-15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50" spc="-25">
                          <a:latin typeface="Arial"/>
                          <a:cs typeface="Arial"/>
                        </a:rPr>
                        <a:t>6</a:t>
                      </a:r>
                      <a:r>
                        <a:rPr dirty="0" sz="850" spc="-20">
                          <a:latin typeface="Arial"/>
                          <a:cs typeface="Arial"/>
                        </a:rPr>
                        <a:t>7</a:t>
                      </a:r>
                      <a:r>
                        <a:rPr dirty="0" sz="850">
                          <a:latin typeface="Arial"/>
                          <a:cs typeface="Arial"/>
                        </a:rPr>
                        <a:t>5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850" spc="5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850" spc="-25">
                          <a:latin typeface="Arial"/>
                          <a:cs typeface="Arial"/>
                        </a:rPr>
                        <a:t>5</a:t>
                      </a:r>
                      <a:r>
                        <a:rPr dirty="0" sz="850" spc="-15">
                          <a:latin typeface="Arial"/>
                          <a:cs typeface="Arial"/>
                        </a:rPr>
                        <a:t>4</a:t>
                      </a:r>
                      <a:r>
                        <a:rPr dirty="0" sz="850" spc="-1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50">
                          <a:latin typeface="Arial"/>
                          <a:cs typeface="Arial"/>
                        </a:rPr>
                        <a:t>5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145466">
                <a:tc>
                  <a:txBody>
                    <a:bodyPr/>
                    <a:lstStyle/>
                    <a:p>
                      <a:pPr marL="28384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850" spc="-5">
                          <a:latin typeface="Arial"/>
                          <a:cs typeface="Arial"/>
                        </a:rPr>
                        <a:t>Other </a:t>
                      </a:r>
                      <a:r>
                        <a:rPr dirty="0" sz="850" spc="-35">
                          <a:latin typeface="Arial"/>
                          <a:cs typeface="Arial"/>
                        </a:rPr>
                        <a:t>LMT </a:t>
                      </a:r>
                      <a:r>
                        <a:rPr dirty="0" sz="850" spc="-10">
                          <a:latin typeface="Arial"/>
                          <a:cs typeface="Arial"/>
                        </a:rPr>
                        <a:t>but no</a:t>
                      </a:r>
                      <a:r>
                        <a:rPr dirty="0" sz="85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5">
                          <a:latin typeface="Arial"/>
                          <a:cs typeface="Arial"/>
                        </a:rPr>
                        <a:t>statin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540"/>
                </a:tc>
                <a:tc>
                  <a:txBody>
                    <a:bodyPr/>
                    <a:lstStyle/>
                    <a:p>
                      <a:pPr algn="r" marR="18415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850" spc="-20">
                          <a:latin typeface="Arial"/>
                          <a:cs typeface="Arial"/>
                        </a:rPr>
                        <a:t>7</a:t>
                      </a:r>
                      <a:r>
                        <a:rPr dirty="0" sz="850">
                          <a:latin typeface="Arial"/>
                          <a:cs typeface="Arial"/>
                        </a:rPr>
                        <a:t>5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540"/>
                </a:tc>
                <a:tc>
                  <a:txBody>
                    <a:bodyPr/>
                    <a:lstStyle/>
                    <a:p>
                      <a:pPr algn="r" marR="227584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850" spc="-20">
                          <a:latin typeface="Arial"/>
                          <a:cs typeface="Arial"/>
                        </a:rPr>
                        <a:t>6</a:t>
                      </a:r>
                      <a:r>
                        <a:rPr dirty="0" sz="850">
                          <a:latin typeface="Arial"/>
                          <a:cs typeface="Arial"/>
                        </a:rPr>
                        <a:t>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850" spc="5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850" spc="-25">
                          <a:latin typeface="Arial"/>
                          <a:cs typeface="Arial"/>
                        </a:rPr>
                        <a:t>5</a:t>
                      </a:r>
                      <a:r>
                        <a:rPr dirty="0" sz="850" spc="-15">
                          <a:latin typeface="Arial"/>
                          <a:cs typeface="Arial"/>
                        </a:rPr>
                        <a:t>3</a:t>
                      </a:r>
                      <a:r>
                        <a:rPr dirty="0" sz="850" spc="-1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50">
                          <a:latin typeface="Arial"/>
                          <a:cs typeface="Arial"/>
                        </a:rPr>
                        <a:t>9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138662">
                <a:tc>
                  <a:txBody>
                    <a:bodyPr/>
                    <a:lstStyle/>
                    <a:p>
                      <a:pPr marL="283845">
                        <a:lnSpc>
                          <a:spcPts val="975"/>
                        </a:lnSpc>
                        <a:spcBef>
                          <a:spcPts val="15"/>
                        </a:spcBef>
                      </a:pPr>
                      <a:r>
                        <a:rPr dirty="0" sz="850" spc="-20">
                          <a:latin typeface="Arial"/>
                          <a:cs typeface="Arial"/>
                        </a:rPr>
                        <a:t>No</a:t>
                      </a:r>
                      <a:r>
                        <a:rPr dirty="0" sz="85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30">
                          <a:latin typeface="Arial"/>
                          <a:cs typeface="Arial"/>
                        </a:rPr>
                        <a:t>LMT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905"/>
                </a:tc>
                <a:tc>
                  <a:txBody>
                    <a:bodyPr/>
                    <a:lstStyle/>
                    <a:p>
                      <a:pPr algn="r" marR="184150">
                        <a:lnSpc>
                          <a:spcPts val="975"/>
                        </a:lnSpc>
                        <a:spcBef>
                          <a:spcPts val="15"/>
                        </a:spcBef>
                      </a:pPr>
                      <a:r>
                        <a:rPr dirty="0" sz="850" spc="-20">
                          <a:latin typeface="Arial"/>
                          <a:cs typeface="Arial"/>
                        </a:rPr>
                        <a:t>7</a:t>
                      </a:r>
                      <a:r>
                        <a:rPr dirty="0" sz="850">
                          <a:latin typeface="Arial"/>
                          <a:cs typeface="Arial"/>
                        </a:rPr>
                        <a:t>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905"/>
                </a:tc>
                <a:tc>
                  <a:txBody>
                    <a:bodyPr/>
                    <a:lstStyle/>
                    <a:p>
                      <a:pPr algn="r" marR="2275840">
                        <a:lnSpc>
                          <a:spcPts val="975"/>
                        </a:lnSpc>
                        <a:spcBef>
                          <a:spcPts val="15"/>
                        </a:spcBef>
                      </a:pPr>
                      <a:r>
                        <a:rPr dirty="0" sz="850" spc="-20">
                          <a:latin typeface="Arial"/>
                          <a:cs typeface="Arial"/>
                        </a:rPr>
                        <a:t>9</a:t>
                      </a:r>
                      <a:r>
                        <a:rPr dirty="0" sz="850">
                          <a:latin typeface="Arial"/>
                          <a:cs typeface="Arial"/>
                        </a:rPr>
                        <a:t>0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75"/>
                        </a:lnSpc>
                        <a:spcBef>
                          <a:spcPts val="15"/>
                        </a:spcBef>
                      </a:pPr>
                      <a:r>
                        <a:rPr dirty="0" sz="850" spc="5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850" spc="-25">
                          <a:latin typeface="Arial"/>
                          <a:cs typeface="Arial"/>
                        </a:rPr>
                        <a:t>4</a:t>
                      </a:r>
                      <a:r>
                        <a:rPr dirty="0" sz="850" spc="-15">
                          <a:latin typeface="Arial"/>
                          <a:cs typeface="Arial"/>
                        </a:rPr>
                        <a:t>5</a:t>
                      </a:r>
                      <a:r>
                        <a:rPr dirty="0" sz="850" spc="-1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50">
                          <a:latin typeface="Arial"/>
                          <a:cs typeface="Arial"/>
                        </a:rPr>
                        <a:t>6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153175">
                <a:tc gridSpan="3">
                  <a:txBody>
                    <a:bodyPr/>
                    <a:lstStyle/>
                    <a:p>
                      <a:pPr marL="1524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850" b="1">
                          <a:latin typeface="Arial"/>
                          <a:cs typeface="Arial"/>
                        </a:rPr>
                        <a:t>Metabolic</a:t>
                      </a:r>
                      <a:r>
                        <a:rPr dirty="0" sz="85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5" b="1">
                          <a:latin typeface="Arial"/>
                          <a:cs typeface="Arial"/>
                        </a:rPr>
                        <a:t>disease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8890"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solidFill>
                      <a:srgbClr val="E7E6E6"/>
                    </a:solidFill>
                  </a:tcPr>
                </a:tc>
              </a:tr>
              <a:tr h="144907">
                <a:tc>
                  <a:txBody>
                    <a:bodyPr/>
                    <a:lstStyle/>
                    <a:p>
                      <a:pPr marL="2838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850" spc="-10">
                          <a:latin typeface="Arial"/>
                          <a:cs typeface="Arial"/>
                        </a:rPr>
                        <a:t>Diabetes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905"/>
                </a:tc>
                <a:tc>
                  <a:txBody>
                    <a:bodyPr/>
                    <a:lstStyle/>
                    <a:p>
                      <a:pPr algn="r" marR="18415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850" spc="-25">
                          <a:latin typeface="Arial"/>
                          <a:cs typeface="Arial"/>
                        </a:rPr>
                        <a:t>6</a:t>
                      </a:r>
                      <a:r>
                        <a:rPr dirty="0" sz="850" spc="-20">
                          <a:latin typeface="Arial"/>
                          <a:cs typeface="Arial"/>
                        </a:rPr>
                        <a:t>8</a:t>
                      </a:r>
                      <a:r>
                        <a:rPr dirty="0" sz="850">
                          <a:latin typeface="Arial"/>
                          <a:cs typeface="Arial"/>
                        </a:rPr>
                        <a:t>7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905"/>
                </a:tc>
                <a:tc>
                  <a:txBody>
                    <a:bodyPr/>
                    <a:lstStyle/>
                    <a:p>
                      <a:pPr algn="r" marR="227584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850" spc="-25">
                          <a:latin typeface="Arial"/>
                          <a:cs typeface="Arial"/>
                        </a:rPr>
                        <a:t>6</a:t>
                      </a:r>
                      <a:r>
                        <a:rPr dirty="0" sz="850" spc="-20">
                          <a:latin typeface="Arial"/>
                          <a:cs typeface="Arial"/>
                        </a:rPr>
                        <a:t>3</a:t>
                      </a:r>
                      <a:r>
                        <a:rPr dirty="0" sz="850">
                          <a:latin typeface="Arial"/>
                          <a:cs typeface="Arial"/>
                        </a:rPr>
                        <a:t>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850" spc="5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850" spc="-25">
                          <a:latin typeface="Arial"/>
                          <a:cs typeface="Arial"/>
                        </a:rPr>
                        <a:t>5</a:t>
                      </a:r>
                      <a:r>
                        <a:rPr dirty="0" sz="850" spc="-15">
                          <a:latin typeface="Arial"/>
                          <a:cs typeface="Arial"/>
                        </a:rPr>
                        <a:t>6</a:t>
                      </a:r>
                      <a:r>
                        <a:rPr dirty="0" sz="850" spc="-1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50">
                          <a:latin typeface="Arial"/>
                          <a:cs typeface="Arial"/>
                        </a:rPr>
                        <a:t>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145466">
                <a:tc>
                  <a:txBody>
                    <a:bodyPr/>
                    <a:lstStyle/>
                    <a:p>
                      <a:pPr marL="28384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850" spc="-25">
                          <a:latin typeface="Arial"/>
                          <a:cs typeface="Arial"/>
                        </a:rPr>
                        <a:t>Metabolic</a:t>
                      </a:r>
                      <a:r>
                        <a:rPr dirty="0" sz="850" spc="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5">
                          <a:latin typeface="Arial"/>
                          <a:cs typeface="Arial"/>
                        </a:rPr>
                        <a:t>syndrome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540"/>
                </a:tc>
                <a:tc>
                  <a:txBody>
                    <a:bodyPr/>
                    <a:lstStyle/>
                    <a:p>
                      <a:pPr algn="r" marR="18415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850" spc="-25">
                          <a:latin typeface="Arial"/>
                          <a:cs typeface="Arial"/>
                        </a:rPr>
                        <a:t>4</a:t>
                      </a:r>
                      <a:r>
                        <a:rPr dirty="0" sz="850" spc="-20">
                          <a:latin typeface="Arial"/>
                          <a:cs typeface="Arial"/>
                        </a:rPr>
                        <a:t>9</a:t>
                      </a:r>
                      <a:r>
                        <a:rPr dirty="0" sz="850">
                          <a:latin typeface="Arial"/>
                          <a:cs typeface="Arial"/>
                        </a:rPr>
                        <a:t>9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540"/>
                </a:tc>
                <a:tc>
                  <a:txBody>
                    <a:bodyPr/>
                    <a:lstStyle/>
                    <a:p>
                      <a:pPr algn="r" marR="227584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850" spc="-25">
                          <a:latin typeface="Arial"/>
                          <a:cs typeface="Arial"/>
                        </a:rPr>
                        <a:t>5</a:t>
                      </a:r>
                      <a:r>
                        <a:rPr dirty="0" sz="850" spc="-20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850">
                          <a:latin typeface="Arial"/>
                          <a:cs typeface="Arial"/>
                        </a:rPr>
                        <a:t>6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850" spc="5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850" spc="-25">
                          <a:latin typeface="Arial"/>
                          <a:cs typeface="Arial"/>
                        </a:rPr>
                        <a:t>5</a:t>
                      </a:r>
                      <a:r>
                        <a:rPr dirty="0" sz="850" spc="-15">
                          <a:latin typeface="Arial"/>
                          <a:cs typeface="Arial"/>
                        </a:rPr>
                        <a:t>6</a:t>
                      </a:r>
                      <a:r>
                        <a:rPr dirty="0" sz="850" spc="-1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50">
                          <a:latin typeface="Arial"/>
                          <a:cs typeface="Arial"/>
                        </a:rPr>
                        <a:t>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138844">
                <a:tc>
                  <a:txBody>
                    <a:bodyPr/>
                    <a:lstStyle/>
                    <a:p>
                      <a:pPr marL="283845">
                        <a:lnSpc>
                          <a:spcPts val="975"/>
                        </a:lnSpc>
                        <a:spcBef>
                          <a:spcPts val="15"/>
                        </a:spcBef>
                      </a:pPr>
                      <a:r>
                        <a:rPr dirty="0" sz="850" spc="-20">
                          <a:latin typeface="Arial"/>
                          <a:cs typeface="Arial"/>
                        </a:rPr>
                        <a:t>Neither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B w="3175">
                      <a:solidFill>
                        <a:srgbClr val="E7E6E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84150">
                        <a:lnSpc>
                          <a:spcPts val="975"/>
                        </a:lnSpc>
                        <a:spcBef>
                          <a:spcPts val="15"/>
                        </a:spcBef>
                      </a:pPr>
                      <a:r>
                        <a:rPr dirty="0" sz="850" spc="-25">
                          <a:latin typeface="Arial"/>
                          <a:cs typeface="Arial"/>
                        </a:rPr>
                        <a:t>6</a:t>
                      </a:r>
                      <a:r>
                        <a:rPr dirty="0" sz="850" spc="-20">
                          <a:latin typeface="Arial"/>
                          <a:cs typeface="Arial"/>
                        </a:rPr>
                        <a:t>4</a:t>
                      </a:r>
                      <a:r>
                        <a:rPr dirty="0" sz="850">
                          <a:latin typeface="Arial"/>
                          <a:cs typeface="Arial"/>
                        </a:rPr>
                        <a:t>7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B w="3175">
                      <a:solidFill>
                        <a:srgbClr val="E7E6E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275840">
                        <a:lnSpc>
                          <a:spcPts val="975"/>
                        </a:lnSpc>
                        <a:spcBef>
                          <a:spcPts val="15"/>
                        </a:spcBef>
                      </a:pPr>
                      <a:r>
                        <a:rPr dirty="0" sz="850" spc="-25">
                          <a:latin typeface="Arial"/>
                          <a:cs typeface="Arial"/>
                        </a:rPr>
                        <a:t>6</a:t>
                      </a:r>
                      <a:r>
                        <a:rPr dirty="0" sz="850" spc="-20">
                          <a:latin typeface="Arial"/>
                          <a:cs typeface="Arial"/>
                        </a:rPr>
                        <a:t>7</a:t>
                      </a:r>
                      <a:r>
                        <a:rPr dirty="0" sz="850">
                          <a:latin typeface="Arial"/>
                          <a:cs typeface="Arial"/>
                        </a:rPr>
                        <a:t>0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R w="9525">
                      <a:solidFill>
                        <a:srgbClr val="000000"/>
                      </a:solidFill>
                      <a:prstDash val="solid"/>
                    </a:lnR>
                    <a:lnB w="3175">
                      <a:solidFill>
                        <a:srgbClr val="E7E6E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75"/>
                        </a:lnSpc>
                        <a:spcBef>
                          <a:spcPts val="15"/>
                        </a:spcBef>
                      </a:pPr>
                      <a:r>
                        <a:rPr dirty="0" sz="850" spc="5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850" spc="-25">
                          <a:latin typeface="Arial"/>
                          <a:cs typeface="Arial"/>
                        </a:rPr>
                        <a:t>5</a:t>
                      </a:r>
                      <a:r>
                        <a:rPr dirty="0" sz="850" spc="-1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850" spc="-1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50">
                          <a:latin typeface="Arial"/>
                          <a:cs typeface="Arial"/>
                        </a:rPr>
                        <a:t>6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  <a:lnB w="3175">
                      <a:solidFill>
                        <a:srgbClr val="E7E6E6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4582347" y="1116438"/>
            <a:ext cx="526415" cy="332105"/>
          </a:xfrm>
          <a:prstGeom prst="rect">
            <a:avLst/>
          </a:prstGeom>
        </p:spPr>
        <p:txBody>
          <a:bodyPr wrap="square" lIns="0" tIns="279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dirty="0" sz="900" spc="-5" b="1">
                <a:latin typeface="Arial"/>
                <a:cs typeface="Arial"/>
              </a:rPr>
              <a:t>Inclisiran</a:t>
            </a:r>
            <a:endParaRPr sz="900">
              <a:latin typeface="Arial"/>
              <a:cs typeface="Arial"/>
            </a:endParaRPr>
          </a:p>
          <a:p>
            <a:pPr algn="r" marR="5080">
              <a:lnSpc>
                <a:spcPct val="100000"/>
              </a:lnSpc>
              <a:spcBef>
                <a:spcPts val="130"/>
              </a:spcBef>
            </a:pPr>
            <a:r>
              <a:rPr dirty="0" sz="900" spc="10" b="1">
                <a:latin typeface="Arial"/>
                <a:cs typeface="Arial"/>
              </a:rPr>
              <a:t>N</a:t>
            </a:r>
            <a:endParaRPr sz="9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935248" y="1130141"/>
            <a:ext cx="584835" cy="16510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00" spc="30" b="1">
                <a:latin typeface="Arial"/>
                <a:cs typeface="Arial"/>
              </a:rPr>
              <a:t>S</a:t>
            </a:r>
            <a:r>
              <a:rPr dirty="0" sz="900" spc="20" b="1">
                <a:latin typeface="Arial"/>
                <a:cs typeface="Arial"/>
              </a:rPr>
              <a:t>u</a:t>
            </a:r>
            <a:r>
              <a:rPr dirty="0" sz="900" spc="10" b="1">
                <a:latin typeface="Arial"/>
                <a:cs typeface="Arial"/>
              </a:rPr>
              <a:t>b</a:t>
            </a:r>
            <a:r>
              <a:rPr dirty="0" sz="900" spc="20" b="1">
                <a:latin typeface="Arial"/>
                <a:cs typeface="Arial"/>
              </a:rPr>
              <a:t>g</a:t>
            </a:r>
            <a:r>
              <a:rPr dirty="0" sz="900" spc="-10" b="1">
                <a:latin typeface="Arial"/>
                <a:cs typeface="Arial"/>
              </a:rPr>
              <a:t>r</a:t>
            </a:r>
            <a:r>
              <a:rPr dirty="0" sz="900" spc="20" b="1">
                <a:latin typeface="Arial"/>
                <a:cs typeface="Arial"/>
              </a:rPr>
              <a:t>ou</a:t>
            </a:r>
            <a:r>
              <a:rPr dirty="0" sz="900" spc="10" b="1">
                <a:latin typeface="Arial"/>
                <a:cs typeface="Arial"/>
              </a:rPr>
              <a:t>p</a:t>
            </a:r>
            <a:endParaRPr sz="9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253240" y="1116438"/>
            <a:ext cx="3274695" cy="33210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77190" marR="5080" indent="-365125">
              <a:lnSpc>
                <a:spcPct val="111700"/>
              </a:lnSpc>
              <a:spcBef>
                <a:spcPts val="95"/>
              </a:spcBef>
              <a:tabLst>
                <a:tab pos="1214120" algn="l"/>
              </a:tabLst>
            </a:pPr>
            <a:r>
              <a:rPr dirty="0" sz="900" spc="5" b="1">
                <a:latin typeface="Arial"/>
                <a:cs typeface="Arial"/>
              </a:rPr>
              <a:t>Placebo	</a:t>
            </a:r>
            <a:r>
              <a:rPr dirty="0" sz="900" spc="15" b="1">
                <a:latin typeface="Arial"/>
                <a:cs typeface="Arial"/>
              </a:rPr>
              <a:t>LS </a:t>
            </a:r>
            <a:r>
              <a:rPr dirty="0" sz="900" spc="5" b="1">
                <a:latin typeface="Arial"/>
                <a:cs typeface="Arial"/>
              </a:rPr>
              <a:t>Mean </a:t>
            </a:r>
            <a:r>
              <a:rPr dirty="0" sz="900" spc="10" b="1">
                <a:latin typeface="Arial"/>
                <a:cs typeface="Arial"/>
              </a:rPr>
              <a:t>Percent </a:t>
            </a:r>
            <a:r>
              <a:rPr dirty="0" sz="900" b="1">
                <a:latin typeface="Arial"/>
                <a:cs typeface="Arial"/>
              </a:rPr>
              <a:t>Difference </a:t>
            </a:r>
            <a:r>
              <a:rPr dirty="0" sz="900" spc="-5" b="1">
                <a:latin typeface="Arial"/>
                <a:cs typeface="Arial"/>
              </a:rPr>
              <a:t>in</a:t>
            </a:r>
            <a:r>
              <a:rPr dirty="0" sz="900" spc="-145" b="1">
                <a:latin typeface="Arial"/>
                <a:cs typeface="Arial"/>
              </a:rPr>
              <a:t> </a:t>
            </a:r>
            <a:r>
              <a:rPr dirty="0" sz="900" spc="10" b="1">
                <a:latin typeface="Arial"/>
                <a:cs typeface="Arial"/>
              </a:rPr>
              <a:t>LDL-C  N</a:t>
            </a:r>
            <a:endParaRPr sz="9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699740" y="1676256"/>
            <a:ext cx="43815" cy="0"/>
          </a:xfrm>
          <a:custGeom>
            <a:avLst/>
            <a:gdLst/>
            <a:ahLst/>
            <a:cxnLst/>
            <a:rect l="l" t="t" r="r" b="b"/>
            <a:pathLst>
              <a:path w="43815" h="0">
                <a:moveTo>
                  <a:pt x="43470" y="0"/>
                </a:moveTo>
                <a:lnTo>
                  <a:pt x="43470" y="0"/>
                </a:lnTo>
                <a:lnTo>
                  <a:pt x="0" y="0"/>
                </a:lnTo>
              </a:path>
            </a:pathLst>
          </a:custGeom>
          <a:ln w="6457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743210" y="1676256"/>
            <a:ext cx="51435" cy="0"/>
          </a:xfrm>
          <a:custGeom>
            <a:avLst/>
            <a:gdLst/>
            <a:ahLst/>
            <a:cxnLst/>
            <a:rect l="l" t="t" r="r" b="b"/>
            <a:pathLst>
              <a:path w="51434" h="0">
                <a:moveTo>
                  <a:pt x="0" y="0"/>
                </a:moveTo>
                <a:lnTo>
                  <a:pt x="0" y="0"/>
                </a:lnTo>
                <a:lnTo>
                  <a:pt x="51150" y="0"/>
                </a:lnTo>
              </a:path>
            </a:pathLst>
          </a:custGeom>
          <a:ln w="6457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6699740" y="1654291"/>
            <a:ext cx="0" cy="43815"/>
          </a:xfrm>
          <a:custGeom>
            <a:avLst/>
            <a:gdLst/>
            <a:ahLst/>
            <a:cxnLst/>
            <a:rect l="l" t="t" r="r" b="b"/>
            <a:pathLst>
              <a:path w="0" h="43814">
                <a:moveTo>
                  <a:pt x="-3237" y="21892"/>
                </a:moveTo>
                <a:lnTo>
                  <a:pt x="3237" y="21892"/>
                </a:lnTo>
              </a:path>
            </a:pathLst>
          </a:custGeom>
          <a:ln w="4378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794361" y="1654291"/>
            <a:ext cx="0" cy="43815"/>
          </a:xfrm>
          <a:custGeom>
            <a:avLst/>
            <a:gdLst/>
            <a:ahLst/>
            <a:cxnLst/>
            <a:rect l="l" t="t" r="r" b="b"/>
            <a:pathLst>
              <a:path w="0" h="43814">
                <a:moveTo>
                  <a:pt x="-3237" y="21892"/>
                </a:moveTo>
                <a:lnTo>
                  <a:pt x="3237" y="21892"/>
                </a:lnTo>
              </a:path>
            </a:pathLst>
          </a:custGeom>
          <a:ln w="4378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693220" y="1967146"/>
            <a:ext cx="57785" cy="0"/>
          </a:xfrm>
          <a:custGeom>
            <a:avLst/>
            <a:gdLst/>
            <a:ahLst/>
            <a:cxnLst/>
            <a:rect l="l" t="t" r="r" b="b"/>
            <a:pathLst>
              <a:path w="57784" h="0">
                <a:moveTo>
                  <a:pt x="57525" y="0"/>
                </a:moveTo>
                <a:lnTo>
                  <a:pt x="57525" y="0"/>
                </a:lnTo>
                <a:lnTo>
                  <a:pt x="0" y="0"/>
                </a:lnTo>
              </a:path>
            </a:pathLst>
          </a:custGeom>
          <a:ln w="6457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6750746" y="1967146"/>
            <a:ext cx="59055" cy="0"/>
          </a:xfrm>
          <a:custGeom>
            <a:avLst/>
            <a:gdLst/>
            <a:ahLst/>
            <a:cxnLst/>
            <a:rect l="l" t="t" r="r" b="b"/>
            <a:pathLst>
              <a:path w="59054" h="0">
                <a:moveTo>
                  <a:pt x="0" y="0"/>
                </a:moveTo>
                <a:lnTo>
                  <a:pt x="0" y="0"/>
                </a:lnTo>
                <a:lnTo>
                  <a:pt x="58685" y="0"/>
                </a:lnTo>
              </a:path>
            </a:pathLst>
          </a:custGeom>
          <a:ln w="6457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6693220" y="1945615"/>
            <a:ext cx="0" cy="43815"/>
          </a:xfrm>
          <a:custGeom>
            <a:avLst/>
            <a:gdLst/>
            <a:ahLst/>
            <a:cxnLst/>
            <a:rect l="l" t="t" r="r" b="b"/>
            <a:pathLst>
              <a:path w="0" h="43814">
                <a:moveTo>
                  <a:pt x="-3237" y="21675"/>
                </a:moveTo>
                <a:lnTo>
                  <a:pt x="3237" y="21675"/>
                </a:lnTo>
              </a:path>
            </a:pathLst>
          </a:custGeom>
          <a:ln w="43351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809430" y="1945615"/>
            <a:ext cx="0" cy="43815"/>
          </a:xfrm>
          <a:custGeom>
            <a:avLst/>
            <a:gdLst/>
            <a:ahLst/>
            <a:cxnLst/>
            <a:rect l="l" t="t" r="r" b="b"/>
            <a:pathLst>
              <a:path w="0" h="43814">
                <a:moveTo>
                  <a:pt x="-3237" y="21675"/>
                </a:moveTo>
                <a:lnTo>
                  <a:pt x="3237" y="21675"/>
                </a:lnTo>
              </a:path>
            </a:pathLst>
          </a:custGeom>
          <a:ln w="43351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6641779" y="2112808"/>
            <a:ext cx="87630" cy="0"/>
          </a:xfrm>
          <a:custGeom>
            <a:avLst/>
            <a:gdLst/>
            <a:ahLst/>
            <a:cxnLst/>
            <a:rect l="l" t="t" r="r" b="b"/>
            <a:pathLst>
              <a:path w="87629" h="0">
                <a:moveTo>
                  <a:pt x="87085" y="0"/>
                </a:moveTo>
                <a:lnTo>
                  <a:pt x="87085" y="0"/>
                </a:lnTo>
                <a:lnTo>
                  <a:pt x="0" y="0"/>
                </a:lnTo>
              </a:path>
            </a:pathLst>
          </a:custGeom>
          <a:ln w="6457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728865" y="2112808"/>
            <a:ext cx="87630" cy="0"/>
          </a:xfrm>
          <a:custGeom>
            <a:avLst/>
            <a:gdLst/>
            <a:ahLst/>
            <a:cxnLst/>
            <a:rect l="l" t="t" r="r" b="b"/>
            <a:pathLst>
              <a:path w="87629" h="0">
                <a:moveTo>
                  <a:pt x="0" y="0"/>
                </a:moveTo>
                <a:lnTo>
                  <a:pt x="0" y="0"/>
                </a:lnTo>
                <a:lnTo>
                  <a:pt x="87375" y="0"/>
                </a:lnTo>
              </a:path>
            </a:pathLst>
          </a:custGeom>
          <a:ln w="6457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6641779" y="2091276"/>
            <a:ext cx="0" cy="43815"/>
          </a:xfrm>
          <a:custGeom>
            <a:avLst/>
            <a:gdLst/>
            <a:ahLst/>
            <a:cxnLst/>
            <a:rect l="l" t="t" r="r" b="b"/>
            <a:pathLst>
              <a:path w="0" h="43814">
                <a:moveTo>
                  <a:pt x="-3237" y="21675"/>
                </a:moveTo>
                <a:lnTo>
                  <a:pt x="3237" y="21675"/>
                </a:lnTo>
              </a:path>
            </a:pathLst>
          </a:custGeom>
          <a:ln w="43351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6816241" y="2091276"/>
            <a:ext cx="0" cy="43815"/>
          </a:xfrm>
          <a:custGeom>
            <a:avLst/>
            <a:gdLst/>
            <a:ahLst/>
            <a:cxnLst/>
            <a:rect l="l" t="t" r="r" b="b"/>
            <a:pathLst>
              <a:path w="0" h="43814">
                <a:moveTo>
                  <a:pt x="-3237" y="21675"/>
                </a:moveTo>
                <a:lnTo>
                  <a:pt x="3237" y="21675"/>
                </a:lnTo>
              </a:path>
            </a:pathLst>
          </a:custGeom>
          <a:ln w="43351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6663804" y="2402975"/>
            <a:ext cx="80010" cy="0"/>
          </a:xfrm>
          <a:custGeom>
            <a:avLst/>
            <a:gdLst/>
            <a:ahLst/>
            <a:cxnLst/>
            <a:rect l="l" t="t" r="r" b="b"/>
            <a:pathLst>
              <a:path w="80009" h="0">
                <a:moveTo>
                  <a:pt x="79405" y="0"/>
                </a:moveTo>
                <a:lnTo>
                  <a:pt x="79405" y="0"/>
                </a:lnTo>
                <a:lnTo>
                  <a:pt x="0" y="0"/>
                </a:lnTo>
              </a:path>
            </a:pathLst>
          </a:custGeom>
          <a:ln w="6457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6743210" y="2402975"/>
            <a:ext cx="73025" cy="0"/>
          </a:xfrm>
          <a:custGeom>
            <a:avLst/>
            <a:gdLst/>
            <a:ahLst/>
            <a:cxnLst/>
            <a:rect l="l" t="t" r="r" b="b"/>
            <a:pathLst>
              <a:path w="73025" h="0">
                <a:moveTo>
                  <a:pt x="0" y="0"/>
                </a:moveTo>
                <a:lnTo>
                  <a:pt x="0" y="0"/>
                </a:lnTo>
                <a:lnTo>
                  <a:pt x="73030" y="0"/>
                </a:lnTo>
              </a:path>
            </a:pathLst>
          </a:custGeom>
          <a:ln w="6457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6663804" y="2381155"/>
            <a:ext cx="0" cy="43815"/>
          </a:xfrm>
          <a:custGeom>
            <a:avLst/>
            <a:gdLst/>
            <a:ahLst/>
            <a:cxnLst/>
            <a:rect l="l" t="t" r="r" b="b"/>
            <a:pathLst>
              <a:path w="0" h="43814">
                <a:moveTo>
                  <a:pt x="-3237" y="21675"/>
                </a:moveTo>
                <a:lnTo>
                  <a:pt x="3237" y="21675"/>
                </a:lnTo>
              </a:path>
            </a:pathLst>
          </a:custGeom>
          <a:ln w="43351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6816241" y="2381155"/>
            <a:ext cx="0" cy="43815"/>
          </a:xfrm>
          <a:custGeom>
            <a:avLst/>
            <a:gdLst/>
            <a:ahLst/>
            <a:cxnLst/>
            <a:rect l="l" t="t" r="r" b="b"/>
            <a:pathLst>
              <a:path w="0" h="43814">
                <a:moveTo>
                  <a:pt x="-3237" y="21675"/>
                </a:moveTo>
                <a:lnTo>
                  <a:pt x="3237" y="21675"/>
                </a:lnTo>
              </a:path>
            </a:pathLst>
          </a:custGeom>
          <a:ln w="43351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6693220" y="2548203"/>
            <a:ext cx="65405" cy="0"/>
          </a:xfrm>
          <a:custGeom>
            <a:avLst/>
            <a:gdLst/>
            <a:ahLst/>
            <a:cxnLst/>
            <a:rect l="l" t="t" r="r" b="b"/>
            <a:pathLst>
              <a:path w="65404" h="0">
                <a:moveTo>
                  <a:pt x="65205" y="0"/>
                </a:moveTo>
                <a:lnTo>
                  <a:pt x="65205" y="0"/>
                </a:lnTo>
                <a:lnTo>
                  <a:pt x="0" y="0"/>
                </a:lnTo>
              </a:path>
            </a:pathLst>
          </a:custGeom>
          <a:ln w="6457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6758425" y="2548203"/>
            <a:ext cx="58419" cy="0"/>
          </a:xfrm>
          <a:custGeom>
            <a:avLst/>
            <a:gdLst/>
            <a:ahLst/>
            <a:cxnLst/>
            <a:rect l="l" t="t" r="r" b="b"/>
            <a:pathLst>
              <a:path w="58420" h="0">
                <a:moveTo>
                  <a:pt x="0" y="0"/>
                </a:moveTo>
                <a:lnTo>
                  <a:pt x="0" y="0"/>
                </a:lnTo>
                <a:lnTo>
                  <a:pt x="57815" y="0"/>
                </a:lnTo>
              </a:path>
            </a:pathLst>
          </a:custGeom>
          <a:ln w="6457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6693220" y="2526816"/>
            <a:ext cx="0" cy="43815"/>
          </a:xfrm>
          <a:custGeom>
            <a:avLst/>
            <a:gdLst/>
            <a:ahLst/>
            <a:cxnLst/>
            <a:rect l="l" t="t" r="r" b="b"/>
            <a:pathLst>
              <a:path w="0" h="43814">
                <a:moveTo>
                  <a:pt x="-3237" y="21675"/>
                </a:moveTo>
                <a:lnTo>
                  <a:pt x="3237" y="21675"/>
                </a:lnTo>
              </a:path>
            </a:pathLst>
          </a:custGeom>
          <a:ln w="43351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6816241" y="2526816"/>
            <a:ext cx="0" cy="43815"/>
          </a:xfrm>
          <a:custGeom>
            <a:avLst/>
            <a:gdLst/>
            <a:ahLst/>
            <a:cxnLst/>
            <a:rect l="l" t="t" r="r" b="b"/>
            <a:pathLst>
              <a:path w="0" h="43814">
                <a:moveTo>
                  <a:pt x="-3237" y="21675"/>
                </a:moveTo>
                <a:lnTo>
                  <a:pt x="3237" y="21675"/>
                </a:lnTo>
              </a:path>
            </a:pathLst>
          </a:custGeom>
          <a:ln w="43351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6693220" y="2831723"/>
            <a:ext cx="57785" cy="0"/>
          </a:xfrm>
          <a:custGeom>
            <a:avLst/>
            <a:gdLst/>
            <a:ahLst/>
            <a:cxnLst/>
            <a:rect l="l" t="t" r="r" b="b"/>
            <a:pathLst>
              <a:path w="57784" h="0">
                <a:moveTo>
                  <a:pt x="57525" y="0"/>
                </a:moveTo>
                <a:lnTo>
                  <a:pt x="57525" y="0"/>
                </a:lnTo>
                <a:lnTo>
                  <a:pt x="0" y="0"/>
                </a:lnTo>
              </a:path>
            </a:pathLst>
          </a:custGeom>
          <a:ln w="6457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6750746" y="2831723"/>
            <a:ext cx="51435" cy="0"/>
          </a:xfrm>
          <a:custGeom>
            <a:avLst/>
            <a:gdLst/>
            <a:ahLst/>
            <a:cxnLst/>
            <a:rect l="l" t="t" r="r" b="b"/>
            <a:pathLst>
              <a:path w="51434" h="0">
                <a:moveTo>
                  <a:pt x="0" y="0"/>
                </a:moveTo>
                <a:lnTo>
                  <a:pt x="0" y="0"/>
                </a:lnTo>
                <a:lnTo>
                  <a:pt x="51150" y="0"/>
                </a:lnTo>
              </a:path>
            </a:pathLst>
          </a:custGeom>
          <a:ln w="6457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6693220" y="2810192"/>
            <a:ext cx="0" cy="43815"/>
          </a:xfrm>
          <a:custGeom>
            <a:avLst/>
            <a:gdLst/>
            <a:ahLst/>
            <a:cxnLst/>
            <a:rect l="l" t="t" r="r" b="b"/>
            <a:pathLst>
              <a:path w="0" h="43814">
                <a:moveTo>
                  <a:pt x="-3237" y="21675"/>
                </a:moveTo>
                <a:lnTo>
                  <a:pt x="3237" y="21675"/>
                </a:lnTo>
              </a:path>
            </a:pathLst>
          </a:custGeom>
          <a:ln w="43351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6801895" y="2810192"/>
            <a:ext cx="0" cy="43815"/>
          </a:xfrm>
          <a:custGeom>
            <a:avLst/>
            <a:gdLst/>
            <a:ahLst/>
            <a:cxnLst/>
            <a:rect l="l" t="t" r="r" b="b"/>
            <a:pathLst>
              <a:path w="0" h="43814">
                <a:moveTo>
                  <a:pt x="-3237" y="21675"/>
                </a:moveTo>
                <a:lnTo>
                  <a:pt x="3237" y="21675"/>
                </a:lnTo>
              </a:path>
            </a:pathLst>
          </a:custGeom>
          <a:ln w="43351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6612654" y="2977240"/>
            <a:ext cx="109220" cy="0"/>
          </a:xfrm>
          <a:custGeom>
            <a:avLst/>
            <a:gdLst/>
            <a:ahLst/>
            <a:cxnLst/>
            <a:rect l="l" t="t" r="r" b="b"/>
            <a:pathLst>
              <a:path w="109220" h="0">
                <a:moveTo>
                  <a:pt x="108676" y="0"/>
                </a:moveTo>
                <a:lnTo>
                  <a:pt x="108676" y="0"/>
                </a:lnTo>
                <a:lnTo>
                  <a:pt x="0" y="0"/>
                </a:lnTo>
              </a:path>
            </a:pathLst>
          </a:custGeom>
          <a:ln w="6457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6721330" y="2977240"/>
            <a:ext cx="110489" cy="0"/>
          </a:xfrm>
          <a:custGeom>
            <a:avLst/>
            <a:gdLst/>
            <a:ahLst/>
            <a:cxnLst/>
            <a:rect l="l" t="t" r="r" b="b"/>
            <a:pathLst>
              <a:path w="110490" h="0">
                <a:moveTo>
                  <a:pt x="0" y="0"/>
                </a:moveTo>
                <a:lnTo>
                  <a:pt x="0" y="0"/>
                </a:lnTo>
                <a:lnTo>
                  <a:pt x="109980" y="0"/>
                </a:lnTo>
              </a:path>
            </a:pathLst>
          </a:custGeom>
          <a:ln w="6457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6612654" y="2955854"/>
            <a:ext cx="0" cy="43815"/>
          </a:xfrm>
          <a:custGeom>
            <a:avLst/>
            <a:gdLst/>
            <a:ahLst/>
            <a:cxnLst/>
            <a:rect l="l" t="t" r="r" b="b"/>
            <a:pathLst>
              <a:path w="0" h="43814">
                <a:moveTo>
                  <a:pt x="-3237" y="21675"/>
                </a:moveTo>
                <a:lnTo>
                  <a:pt x="3237" y="21675"/>
                </a:lnTo>
              </a:path>
            </a:pathLst>
          </a:custGeom>
          <a:ln w="43351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6831310" y="2955854"/>
            <a:ext cx="0" cy="43815"/>
          </a:xfrm>
          <a:custGeom>
            <a:avLst/>
            <a:gdLst/>
            <a:ahLst/>
            <a:cxnLst/>
            <a:rect l="l" t="t" r="r" b="b"/>
            <a:pathLst>
              <a:path w="0" h="43814">
                <a:moveTo>
                  <a:pt x="-3237" y="21675"/>
                </a:moveTo>
                <a:lnTo>
                  <a:pt x="3237" y="21675"/>
                </a:lnTo>
              </a:path>
            </a:pathLst>
          </a:custGeom>
          <a:ln w="43351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6743210" y="3268564"/>
            <a:ext cx="59055" cy="0"/>
          </a:xfrm>
          <a:custGeom>
            <a:avLst/>
            <a:gdLst/>
            <a:ahLst/>
            <a:cxnLst/>
            <a:rect l="l" t="t" r="r" b="b"/>
            <a:pathLst>
              <a:path w="59054" h="0">
                <a:moveTo>
                  <a:pt x="58685" y="0"/>
                </a:moveTo>
                <a:lnTo>
                  <a:pt x="58685" y="0"/>
                </a:lnTo>
                <a:lnTo>
                  <a:pt x="0" y="0"/>
                </a:lnTo>
              </a:path>
            </a:pathLst>
          </a:custGeom>
          <a:ln w="6457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6801895" y="3268564"/>
            <a:ext cx="66040" cy="0"/>
          </a:xfrm>
          <a:custGeom>
            <a:avLst/>
            <a:gdLst/>
            <a:ahLst/>
            <a:cxnLst/>
            <a:rect l="l" t="t" r="r" b="b"/>
            <a:pathLst>
              <a:path w="66040" h="0">
                <a:moveTo>
                  <a:pt x="0" y="0"/>
                </a:moveTo>
                <a:lnTo>
                  <a:pt x="0" y="0"/>
                </a:lnTo>
                <a:lnTo>
                  <a:pt x="65495" y="0"/>
                </a:lnTo>
              </a:path>
            </a:pathLst>
          </a:custGeom>
          <a:ln w="6457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6743210" y="3246743"/>
            <a:ext cx="0" cy="43815"/>
          </a:xfrm>
          <a:custGeom>
            <a:avLst/>
            <a:gdLst/>
            <a:ahLst/>
            <a:cxnLst/>
            <a:rect l="l" t="t" r="r" b="b"/>
            <a:pathLst>
              <a:path w="0" h="43814">
                <a:moveTo>
                  <a:pt x="-3237" y="21675"/>
                </a:moveTo>
                <a:lnTo>
                  <a:pt x="3237" y="21675"/>
                </a:lnTo>
              </a:path>
            </a:pathLst>
          </a:custGeom>
          <a:ln w="43351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6867391" y="3246743"/>
            <a:ext cx="0" cy="43815"/>
          </a:xfrm>
          <a:custGeom>
            <a:avLst/>
            <a:gdLst/>
            <a:ahLst/>
            <a:cxnLst/>
            <a:rect l="l" t="t" r="r" b="b"/>
            <a:pathLst>
              <a:path w="0" h="43814">
                <a:moveTo>
                  <a:pt x="-3237" y="21675"/>
                </a:moveTo>
                <a:lnTo>
                  <a:pt x="3237" y="21675"/>
                </a:lnTo>
              </a:path>
            </a:pathLst>
          </a:custGeom>
          <a:ln w="43351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6612654" y="3413936"/>
            <a:ext cx="73025" cy="0"/>
          </a:xfrm>
          <a:custGeom>
            <a:avLst/>
            <a:gdLst/>
            <a:ahLst/>
            <a:cxnLst/>
            <a:rect l="l" t="t" r="r" b="b"/>
            <a:pathLst>
              <a:path w="73025" h="0">
                <a:moveTo>
                  <a:pt x="72740" y="0"/>
                </a:moveTo>
                <a:lnTo>
                  <a:pt x="72740" y="0"/>
                </a:lnTo>
                <a:lnTo>
                  <a:pt x="0" y="0"/>
                </a:lnTo>
              </a:path>
            </a:pathLst>
          </a:custGeom>
          <a:ln w="6457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6685395" y="3413936"/>
            <a:ext cx="73025" cy="0"/>
          </a:xfrm>
          <a:custGeom>
            <a:avLst/>
            <a:gdLst/>
            <a:ahLst/>
            <a:cxnLst/>
            <a:rect l="l" t="t" r="r" b="b"/>
            <a:pathLst>
              <a:path w="73025" h="0">
                <a:moveTo>
                  <a:pt x="0" y="0"/>
                </a:moveTo>
                <a:lnTo>
                  <a:pt x="0" y="0"/>
                </a:lnTo>
                <a:lnTo>
                  <a:pt x="73030" y="0"/>
                </a:lnTo>
              </a:path>
            </a:pathLst>
          </a:custGeom>
          <a:ln w="6457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6612654" y="3392405"/>
            <a:ext cx="0" cy="43815"/>
          </a:xfrm>
          <a:custGeom>
            <a:avLst/>
            <a:gdLst/>
            <a:ahLst/>
            <a:cxnLst/>
            <a:rect l="l" t="t" r="r" b="b"/>
            <a:pathLst>
              <a:path w="0" h="43814">
                <a:moveTo>
                  <a:pt x="-3237" y="21675"/>
                </a:moveTo>
                <a:lnTo>
                  <a:pt x="3237" y="21675"/>
                </a:lnTo>
              </a:path>
            </a:pathLst>
          </a:custGeom>
          <a:ln w="43351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6758425" y="3392405"/>
            <a:ext cx="0" cy="43815"/>
          </a:xfrm>
          <a:custGeom>
            <a:avLst/>
            <a:gdLst/>
            <a:ahLst/>
            <a:cxnLst/>
            <a:rect l="l" t="t" r="r" b="b"/>
            <a:pathLst>
              <a:path w="0" h="43814">
                <a:moveTo>
                  <a:pt x="-3237" y="21675"/>
                </a:moveTo>
                <a:lnTo>
                  <a:pt x="3237" y="21675"/>
                </a:lnTo>
              </a:path>
            </a:pathLst>
          </a:custGeom>
          <a:ln w="43351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6693220" y="3704104"/>
            <a:ext cx="50165" cy="0"/>
          </a:xfrm>
          <a:custGeom>
            <a:avLst/>
            <a:gdLst/>
            <a:ahLst/>
            <a:cxnLst/>
            <a:rect l="l" t="t" r="r" b="b"/>
            <a:pathLst>
              <a:path w="50165" h="0">
                <a:moveTo>
                  <a:pt x="49990" y="0"/>
                </a:moveTo>
                <a:lnTo>
                  <a:pt x="49990" y="0"/>
                </a:lnTo>
                <a:lnTo>
                  <a:pt x="0" y="0"/>
                </a:lnTo>
              </a:path>
            </a:pathLst>
          </a:custGeom>
          <a:ln w="6457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6743210" y="3704104"/>
            <a:ext cx="51435" cy="0"/>
          </a:xfrm>
          <a:custGeom>
            <a:avLst/>
            <a:gdLst/>
            <a:ahLst/>
            <a:cxnLst/>
            <a:rect l="l" t="t" r="r" b="b"/>
            <a:pathLst>
              <a:path w="51434" h="0">
                <a:moveTo>
                  <a:pt x="0" y="0"/>
                </a:moveTo>
                <a:lnTo>
                  <a:pt x="0" y="0"/>
                </a:lnTo>
                <a:lnTo>
                  <a:pt x="51150" y="0"/>
                </a:lnTo>
              </a:path>
            </a:pathLst>
          </a:custGeom>
          <a:ln w="6457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6693220" y="3682139"/>
            <a:ext cx="0" cy="43815"/>
          </a:xfrm>
          <a:custGeom>
            <a:avLst/>
            <a:gdLst/>
            <a:ahLst/>
            <a:cxnLst/>
            <a:rect l="l" t="t" r="r" b="b"/>
            <a:pathLst>
              <a:path w="0" h="43814">
                <a:moveTo>
                  <a:pt x="-3237" y="21748"/>
                </a:moveTo>
                <a:lnTo>
                  <a:pt x="3237" y="21748"/>
                </a:lnTo>
              </a:path>
            </a:pathLst>
          </a:custGeom>
          <a:ln w="43496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6794361" y="3682139"/>
            <a:ext cx="0" cy="43815"/>
          </a:xfrm>
          <a:custGeom>
            <a:avLst/>
            <a:gdLst/>
            <a:ahLst/>
            <a:cxnLst/>
            <a:rect l="l" t="t" r="r" b="b"/>
            <a:pathLst>
              <a:path w="0" h="43814">
                <a:moveTo>
                  <a:pt x="-3237" y="21748"/>
                </a:moveTo>
                <a:lnTo>
                  <a:pt x="3237" y="21748"/>
                </a:lnTo>
              </a:path>
            </a:pathLst>
          </a:custGeom>
          <a:ln w="43496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6539624" y="3849332"/>
            <a:ext cx="219075" cy="0"/>
          </a:xfrm>
          <a:custGeom>
            <a:avLst/>
            <a:gdLst/>
            <a:ahLst/>
            <a:cxnLst/>
            <a:rect l="l" t="t" r="r" b="b"/>
            <a:pathLst>
              <a:path w="219075" h="0">
                <a:moveTo>
                  <a:pt x="218801" y="0"/>
                </a:moveTo>
                <a:lnTo>
                  <a:pt x="218801" y="0"/>
                </a:lnTo>
                <a:lnTo>
                  <a:pt x="0" y="0"/>
                </a:lnTo>
              </a:path>
            </a:pathLst>
          </a:custGeom>
          <a:ln w="6457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6758425" y="3849332"/>
            <a:ext cx="217804" cy="0"/>
          </a:xfrm>
          <a:custGeom>
            <a:avLst/>
            <a:gdLst/>
            <a:ahLst/>
            <a:cxnLst/>
            <a:rect l="l" t="t" r="r" b="b"/>
            <a:pathLst>
              <a:path w="217804" h="0">
                <a:moveTo>
                  <a:pt x="0" y="0"/>
                </a:moveTo>
                <a:lnTo>
                  <a:pt x="0" y="0"/>
                </a:lnTo>
                <a:lnTo>
                  <a:pt x="217497" y="0"/>
                </a:lnTo>
              </a:path>
            </a:pathLst>
          </a:custGeom>
          <a:ln w="6457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6539624" y="3827800"/>
            <a:ext cx="0" cy="43815"/>
          </a:xfrm>
          <a:custGeom>
            <a:avLst/>
            <a:gdLst/>
            <a:ahLst/>
            <a:cxnLst/>
            <a:rect l="l" t="t" r="r" b="b"/>
            <a:pathLst>
              <a:path w="0" h="43814">
                <a:moveTo>
                  <a:pt x="-3237" y="21748"/>
                </a:moveTo>
                <a:lnTo>
                  <a:pt x="3237" y="21748"/>
                </a:lnTo>
              </a:path>
            </a:pathLst>
          </a:custGeom>
          <a:ln w="43496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6975922" y="3827800"/>
            <a:ext cx="0" cy="43815"/>
          </a:xfrm>
          <a:custGeom>
            <a:avLst/>
            <a:gdLst/>
            <a:ahLst/>
            <a:cxnLst/>
            <a:rect l="l" t="t" r="r" b="b"/>
            <a:pathLst>
              <a:path w="0" h="43814">
                <a:moveTo>
                  <a:pt x="-3237" y="21748"/>
                </a:moveTo>
                <a:lnTo>
                  <a:pt x="3237" y="21748"/>
                </a:lnTo>
              </a:path>
            </a:pathLst>
          </a:custGeom>
          <a:ln w="43496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6248952" y="3994994"/>
            <a:ext cx="596900" cy="0"/>
          </a:xfrm>
          <a:custGeom>
            <a:avLst/>
            <a:gdLst/>
            <a:ahLst/>
            <a:cxnLst/>
            <a:rect l="l" t="t" r="r" b="b"/>
            <a:pathLst>
              <a:path w="596900" h="0">
                <a:moveTo>
                  <a:pt x="596414" y="0"/>
                </a:moveTo>
                <a:lnTo>
                  <a:pt x="596414" y="0"/>
                </a:lnTo>
                <a:lnTo>
                  <a:pt x="0" y="0"/>
                </a:lnTo>
              </a:path>
            </a:pathLst>
          </a:custGeom>
          <a:ln w="6457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6845366" y="3994994"/>
            <a:ext cx="596900" cy="0"/>
          </a:xfrm>
          <a:custGeom>
            <a:avLst/>
            <a:gdLst/>
            <a:ahLst/>
            <a:cxnLst/>
            <a:rect l="l" t="t" r="r" b="b"/>
            <a:pathLst>
              <a:path w="596900" h="0">
                <a:moveTo>
                  <a:pt x="0" y="0"/>
                </a:moveTo>
                <a:lnTo>
                  <a:pt x="0" y="0"/>
                </a:lnTo>
                <a:lnTo>
                  <a:pt x="596848" y="0"/>
                </a:lnTo>
              </a:path>
            </a:pathLst>
          </a:custGeom>
          <a:ln w="6457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6248952" y="3973462"/>
            <a:ext cx="0" cy="43815"/>
          </a:xfrm>
          <a:custGeom>
            <a:avLst/>
            <a:gdLst/>
            <a:ahLst/>
            <a:cxnLst/>
            <a:rect l="l" t="t" r="r" b="b"/>
            <a:pathLst>
              <a:path w="0" h="43814">
                <a:moveTo>
                  <a:pt x="-3237" y="21748"/>
                </a:moveTo>
                <a:lnTo>
                  <a:pt x="3237" y="21748"/>
                </a:lnTo>
              </a:path>
            </a:pathLst>
          </a:custGeom>
          <a:ln w="43496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7442215" y="3973462"/>
            <a:ext cx="0" cy="43815"/>
          </a:xfrm>
          <a:custGeom>
            <a:avLst/>
            <a:gdLst/>
            <a:ahLst/>
            <a:cxnLst/>
            <a:rect l="l" t="t" r="r" b="b"/>
            <a:pathLst>
              <a:path w="0" h="43814">
                <a:moveTo>
                  <a:pt x="-3237" y="21748"/>
                </a:moveTo>
                <a:lnTo>
                  <a:pt x="3237" y="21748"/>
                </a:lnTo>
              </a:path>
            </a:pathLst>
          </a:custGeom>
          <a:ln w="43496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6685395" y="4286317"/>
            <a:ext cx="51435" cy="0"/>
          </a:xfrm>
          <a:custGeom>
            <a:avLst/>
            <a:gdLst/>
            <a:ahLst/>
            <a:cxnLst/>
            <a:rect l="l" t="t" r="r" b="b"/>
            <a:pathLst>
              <a:path w="51434" h="0">
                <a:moveTo>
                  <a:pt x="51440" y="0"/>
                </a:moveTo>
                <a:lnTo>
                  <a:pt x="51440" y="0"/>
                </a:lnTo>
                <a:lnTo>
                  <a:pt x="0" y="0"/>
                </a:lnTo>
              </a:path>
            </a:pathLst>
          </a:custGeom>
          <a:ln w="6457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6736835" y="4286317"/>
            <a:ext cx="50165" cy="0"/>
          </a:xfrm>
          <a:custGeom>
            <a:avLst/>
            <a:gdLst/>
            <a:ahLst/>
            <a:cxnLst/>
            <a:rect l="l" t="t" r="r" b="b"/>
            <a:pathLst>
              <a:path w="50165" h="0">
                <a:moveTo>
                  <a:pt x="0" y="0"/>
                </a:moveTo>
                <a:lnTo>
                  <a:pt x="0" y="0"/>
                </a:lnTo>
                <a:lnTo>
                  <a:pt x="49990" y="0"/>
                </a:lnTo>
              </a:path>
            </a:pathLst>
          </a:custGeom>
          <a:ln w="6457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6685395" y="4264352"/>
            <a:ext cx="0" cy="43815"/>
          </a:xfrm>
          <a:custGeom>
            <a:avLst/>
            <a:gdLst/>
            <a:ahLst/>
            <a:cxnLst/>
            <a:rect l="l" t="t" r="r" b="b"/>
            <a:pathLst>
              <a:path w="0" h="43814">
                <a:moveTo>
                  <a:pt x="-3237" y="21748"/>
                </a:moveTo>
                <a:lnTo>
                  <a:pt x="3237" y="21748"/>
                </a:lnTo>
              </a:path>
            </a:pathLst>
          </a:custGeom>
          <a:ln w="43496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6786826" y="4264352"/>
            <a:ext cx="0" cy="43815"/>
          </a:xfrm>
          <a:custGeom>
            <a:avLst/>
            <a:gdLst/>
            <a:ahLst/>
            <a:cxnLst/>
            <a:rect l="l" t="t" r="r" b="b"/>
            <a:pathLst>
              <a:path w="0" h="43814">
                <a:moveTo>
                  <a:pt x="-3237" y="21748"/>
                </a:moveTo>
                <a:lnTo>
                  <a:pt x="3237" y="21748"/>
                </a:lnTo>
              </a:path>
            </a:pathLst>
          </a:custGeom>
          <a:ln w="43496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6750746" y="4424031"/>
            <a:ext cx="116839" cy="0"/>
          </a:xfrm>
          <a:custGeom>
            <a:avLst/>
            <a:gdLst/>
            <a:ahLst/>
            <a:cxnLst/>
            <a:rect l="l" t="t" r="r" b="b"/>
            <a:pathLst>
              <a:path w="116840" h="0">
                <a:moveTo>
                  <a:pt x="116645" y="0"/>
                </a:moveTo>
                <a:lnTo>
                  <a:pt x="116645" y="0"/>
                </a:lnTo>
                <a:lnTo>
                  <a:pt x="0" y="0"/>
                </a:lnTo>
              </a:path>
            </a:pathLst>
          </a:custGeom>
          <a:ln w="6457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6867391" y="4424031"/>
            <a:ext cx="124460" cy="0"/>
          </a:xfrm>
          <a:custGeom>
            <a:avLst/>
            <a:gdLst/>
            <a:ahLst/>
            <a:cxnLst/>
            <a:rect l="l" t="t" r="r" b="b"/>
            <a:pathLst>
              <a:path w="124459" h="0">
                <a:moveTo>
                  <a:pt x="0" y="0"/>
                </a:moveTo>
                <a:lnTo>
                  <a:pt x="0" y="0"/>
                </a:lnTo>
                <a:lnTo>
                  <a:pt x="124035" y="0"/>
                </a:lnTo>
              </a:path>
            </a:pathLst>
          </a:custGeom>
          <a:ln w="6457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6750746" y="4402499"/>
            <a:ext cx="0" cy="43815"/>
          </a:xfrm>
          <a:custGeom>
            <a:avLst/>
            <a:gdLst/>
            <a:ahLst/>
            <a:cxnLst/>
            <a:rect l="l" t="t" r="r" b="b"/>
            <a:pathLst>
              <a:path w="0" h="43814">
                <a:moveTo>
                  <a:pt x="-3237" y="21748"/>
                </a:moveTo>
                <a:lnTo>
                  <a:pt x="3237" y="21748"/>
                </a:lnTo>
              </a:path>
            </a:pathLst>
          </a:custGeom>
          <a:ln w="43496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6991426" y="4402499"/>
            <a:ext cx="0" cy="43815"/>
          </a:xfrm>
          <a:custGeom>
            <a:avLst/>
            <a:gdLst/>
            <a:ahLst/>
            <a:cxnLst/>
            <a:rect l="l" t="t" r="r" b="b"/>
            <a:pathLst>
              <a:path w="0" h="43814">
                <a:moveTo>
                  <a:pt x="-3237" y="21748"/>
                </a:moveTo>
                <a:lnTo>
                  <a:pt x="3237" y="21748"/>
                </a:lnTo>
              </a:path>
            </a:pathLst>
          </a:custGeom>
          <a:ln w="43496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6677715" y="4715340"/>
            <a:ext cx="59690" cy="0"/>
          </a:xfrm>
          <a:custGeom>
            <a:avLst/>
            <a:gdLst/>
            <a:ahLst/>
            <a:cxnLst/>
            <a:rect l="l" t="t" r="r" b="b"/>
            <a:pathLst>
              <a:path w="59690" h="0">
                <a:moveTo>
                  <a:pt x="59119" y="0"/>
                </a:moveTo>
                <a:lnTo>
                  <a:pt x="59119" y="0"/>
                </a:lnTo>
                <a:lnTo>
                  <a:pt x="0" y="0"/>
                </a:lnTo>
              </a:path>
            </a:pathLst>
          </a:custGeom>
          <a:ln w="6457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6736835" y="4715340"/>
            <a:ext cx="57785" cy="0"/>
          </a:xfrm>
          <a:custGeom>
            <a:avLst/>
            <a:gdLst/>
            <a:ahLst/>
            <a:cxnLst/>
            <a:rect l="l" t="t" r="r" b="b"/>
            <a:pathLst>
              <a:path w="57784" h="0">
                <a:moveTo>
                  <a:pt x="0" y="0"/>
                </a:moveTo>
                <a:lnTo>
                  <a:pt x="0" y="0"/>
                </a:lnTo>
                <a:lnTo>
                  <a:pt x="57525" y="0"/>
                </a:lnTo>
              </a:path>
            </a:pathLst>
          </a:custGeom>
          <a:ln w="6457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6677715" y="4693461"/>
            <a:ext cx="0" cy="43815"/>
          </a:xfrm>
          <a:custGeom>
            <a:avLst/>
            <a:gdLst/>
            <a:ahLst/>
            <a:cxnLst/>
            <a:rect l="l" t="t" r="r" b="b"/>
            <a:pathLst>
              <a:path w="0" h="43814">
                <a:moveTo>
                  <a:pt x="-3237" y="21704"/>
                </a:moveTo>
                <a:lnTo>
                  <a:pt x="3237" y="21704"/>
                </a:lnTo>
              </a:path>
            </a:pathLst>
          </a:custGeom>
          <a:ln w="43409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6794361" y="4693461"/>
            <a:ext cx="0" cy="43815"/>
          </a:xfrm>
          <a:custGeom>
            <a:avLst/>
            <a:gdLst/>
            <a:ahLst/>
            <a:cxnLst/>
            <a:rect l="l" t="t" r="r" b="b"/>
            <a:pathLst>
              <a:path w="0" h="43814">
                <a:moveTo>
                  <a:pt x="-3237" y="21704"/>
                </a:moveTo>
                <a:lnTo>
                  <a:pt x="3237" y="21704"/>
                </a:lnTo>
              </a:path>
            </a:pathLst>
          </a:custGeom>
          <a:ln w="43409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6699740" y="4859556"/>
            <a:ext cx="80645" cy="0"/>
          </a:xfrm>
          <a:custGeom>
            <a:avLst/>
            <a:gdLst/>
            <a:ahLst/>
            <a:cxnLst/>
            <a:rect l="l" t="t" r="r" b="b"/>
            <a:pathLst>
              <a:path w="80645" h="0">
                <a:moveTo>
                  <a:pt x="80565" y="0"/>
                </a:moveTo>
                <a:lnTo>
                  <a:pt x="80565" y="0"/>
                </a:lnTo>
                <a:lnTo>
                  <a:pt x="0" y="0"/>
                </a:lnTo>
              </a:path>
            </a:pathLst>
          </a:custGeom>
          <a:ln w="6457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6780305" y="4859556"/>
            <a:ext cx="80010" cy="0"/>
          </a:xfrm>
          <a:custGeom>
            <a:avLst/>
            <a:gdLst/>
            <a:ahLst/>
            <a:cxnLst/>
            <a:rect l="l" t="t" r="r" b="b"/>
            <a:pathLst>
              <a:path w="80009" h="0">
                <a:moveTo>
                  <a:pt x="0" y="0"/>
                </a:moveTo>
                <a:lnTo>
                  <a:pt x="0" y="0"/>
                </a:lnTo>
                <a:lnTo>
                  <a:pt x="79550" y="0"/>
                </a:lnTo>
              </a:path>
            </a:pathLst>
          </a:custGeom>
          <a:ln w="6457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6699740" y="4838025"/>
            <a:ext cx="0" cy="45085"/>
          </a:xfrm>
          <a:custGeom>
            <a:avLst/>
            <a:gdLst/>
            <a:ahLst/>
            <a:cxnLst/>
            <a:rect l="l" t="t" r="r" b="b"/>
            <a:pathLst>
              <a:path w="0" h="45085">
                <a:moveTo>
                  <a:pt x="-3237" y="22239"/>
                </a:moveTo>
                <a:lnTo>
                  <a:pt x="3237" y="22239"/>
                </a:lnTo>
              </a:path>
            </a:pathLst>
          </a:custGeom>
          <a:ln w="44478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6859856" y="4838025"/>
            <a:ext cx="0" cy="45085"/>
          </a:xfrm>
          <a:custGeom>
            <a:avLst/>
            <a:gdLst/>
            <a:ahLst/>
            <a:cxnLst/>
            <a:rect l="l" t="t" r="r" b="b"/>
            <a:pathLst>
              <a:path w="0" h="45085">
                <a:moveTo>
                  <a:pt x="-3237" y="22239"/>
                </a:moveTo>
                <a:lnTo>
                  <a:pt x="3237" y="22239"/>
                </a:lnTo>
              </a:path>
            </a:pathLst>
          </a:custGeom>
          <a:ln w="44478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6685395" y="5150836"/>
            <a:ext cx="51435" cy="0"/>
          </a:xfrm>
          <a:custGeom>
            <a:avLst/>
            <a:gdLst/>
            <a:ahLst/>
            <a:cxnLst/>
            <a:rect l="l" t="t" r="r" b="b"/>
            <a:pathLst>
              <a:path w="51434" h="0">
                <a:moveTo>
                  <a:pt x="51440" y="0"/>
                </a:moveTo>
                <a:lnTo>
                  <a:pt x="51440" y="0"/>
                </a:lnTo>
                <a:lnTo>
                  <a:pt x="0" y="0"/>
                </a:lnTo>
              </a:path>
            </a:pathLst>
          </a:custGeom>
          <a:ln w="6457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6736835" y="5150836"/>
            <a:ext cx="50165" cy="0"/>
          </a:xfrm>
          <a:custGeom>
            <a:avLst/>
            <a:gdLst/>
            <a:ahLst/>
            <a:cxnLst/>
            <a:rect l="l" t="t" r="r" b="b"/>
            <a:pathLst>
              <a:path w="50165" h="0">
                <a:moveTo>
                  <a:pt x="0" y="0"/>
                </a:moveTo>
                <a:lnTo>
                  <a:pt x="0" y="0"/>
                </a:lnTo>
                <a:lnTo>
                  <a:pt x="49990" y="0"/>
                </a:lnTo>
              </a:path>
            </a:pathLst>
          </a:custGeom>
          <a:ln w="6457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6685395" y="5128958"/>
            <a:ext cx="0" cy="43815"/>
          </a:xfrm>
          <a:custGeom>
            <a:avLst/>
            <a:gdLst/>
            <a:ahLst/>
            <a:cxnLst/>
            <a:rect l="l" t="t" r="r" b="b"/>
            <a:pathLst>
              <a:path w="0" h="43814">
                <a:moveTo>
                  <a:pt x="-3237" y="21704"/>
                </a:moveTo>
                <a:lnTo>
                  <a:pt x="3237" y="21704"/>
                </a:lnTo>
              </a:path>
            </a:pathLst>
          </a:custGeom>
          <a:ln w="43409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6786826" y="5128958"/>
            <a:ext cx="0" cy="43815"/>
          </a:xfrm>
          <a:custGeom>
            <a:avLst/>
            <a:gdLst/>
            <a:ahLst/>
            <a:cxnLst/>
            <a:rect l="l" t="t" r="r" b="b"/>
            <a:pathLst>
              <a:path w="0" h="43814">
                <a:moveTo>
                  <a:pt x="-3237" y="21704"/>
                </a:moveTo>
                <a:lnTo>
                  <a:pt x="3237" y="21704"/>
                </a:lnTo>
              </a:path>
            </a:pathLst>
          </a:custGeom>
          <a:ln w="43409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6569184" y="5296122"/>
            <a:ext cx="181610" cy="0"/>
          </a:xfrm>
          <a:custGeom>
            <a:avLst/>
            <a:gdLst/>
            <a:ahLst/>
            <a:cxnLst/>
            <a:rect l="l" t="t" r="r" b="b"/>
            <a:pathLst>
              <a:path w="181609" h="0">
                <a:moveTo>
                  <a:pt x="181561" y="0"/>
                </a:moveTo>
                <a:lnTo>
                  <a:pt x="181561" y="0"/>
                </a:lnTo>
                <a:lnTo>
                  <a:pt x="0" y="0"/>
                </a:lnTo>
              </a:path>
            </a:pathLst>
          </a:custGeom>
          <a:ln w="6457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6750746" y="5296122"/>
            <a:ext cx="182245" cy="0"/>
          </a:xfrm>
          <a:custGeom>
            <a:avLst/>
            <a:gdLst/>
            <a:ahLst/>
            <a:cxnLst/>
            <a:rect l="l" t="t" r="r" b="b"/>
            <a:pathLst>
              <a:path w="182245" h="0">
                <a:moveTo>
                  <a:pt x="0" y="0"/>
                </a:moveTo>
                <a:lnTo>
                  <a:pt x="0" y="0"/>
                </a:lnTo>
                <a:lnTo>
                  <a:pt x="181706" y="0"/>
                </a:lnTo>
              </a:path>
            </a:pathLst>
          </a:custGeom>
          <a:ln w="6457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6569184" y="5274605"/>
            <a:ext cx="0" cy="43815"/>
          </a:xfrm>
          <a:custGeom>
            <a:avLst/>
            <a:gdLst/>
            <a:ahLst/>
            <a:cxnLst/>
            <a:rect l="l" t="t" r="r" b="b"/>
            <a:pathLst>
              <a:path w="0" h="43814">
                <a:moveTo>
                  <a:pt x="-3237" y="21697"/>
                </a:moveTo>
                <a:lnTo>
                  <a:pt x="3237" y="21697"/>
                </a:lnTo>
              </a:path>
            </a:pathLst>
          </a:custGeom>
          <a:ln w="4339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6932452" y="5274605"/>
            <a:ext cx="0" cy="43815"/>
          </a:xfrm>
          <a:custGeom>
            <a:avLst/>
            <a:gdLst/>
            <a:ahLst/>
            <a:cxnLst/>
            <a:rect l="l" t="t" r="r" b="b"/>
            <a:pathLst>
              <a:path w="0" h="43814">
                <a:moveTo>
                  <a:pt x="-3237" y="21697"/>
                </a:moveTo>
                <a:lnTo>
                  <a:pt x="3237" y="21697"/>
                </a:lnTo>
              </a:path>
            </a:pathLst>
          </a:custGeom>
          <a:ln w="4339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6772771" y="5441769"/>
            <a:ext cx="175260" cy="0"/>
          </a:xfrm>
          <a:custGeom>
            <a:avLst/>
            <a:gdLst/>
            <a:ahLst/>
            <a:cxnLst/>
            <a:rect l="l" t="t" r="r" b="b"/>
            <a:pathLst>
              <a:path w="175259" h="0">
                <a:moveTo>
                  <a:pt x="175185" y="0"/>
                </a:moveTo>
                <a:lnTo>
                  <a:pt x="175185" y="0"/>
                </a:lnTo>
                <a:lnTo>
                  <a:pt x="0" y="0"/>
                </a:lnTo>
              </a:path>
            </a:pathLst>
          </a:custGeom>
          <a:ln w="6457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6947956" y="5441769"/>
            <a:ext cx="167005" cy="0"/>
          </a:xfrm>
          <a:custGeom>
            <a:avLst/>
            <a:gdLst/>
            <a:ahLst/>
            <a:cxnLst/>
            <a:rect l="l" t="t" r="r" b="b"/>
            <a:pathLst>
              <a:path w="167004" h="0">
                <a:moveTo>
                  <a:pt x="0" y="0"/>
                </a:moveTo>
                <a:lnTo>
                  <a:pt x="0" y="0"/>
                </a:lnTo>
                <a:lnTo>
                  <a:pt x="166491" y="0"/>
                </a:lnTo>
              </a:path>
            </a:pathLst>
          </a:custGeom>
          <a:ln w="6457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6772771" y="5420238"/>
            <a:ext cx="0" cy="43815"/>
          </a:xfrm>
          <a:custGeom>
            <a:avLst/>
            <a:gdLst/>
            <a:ahLst/>
            <a:cxnLst/>
            <a:rect l="l" t="t" r="r" b="b"/>
            <a:pathLst>
              <a:path w="0" h="43814">
                <a:moveTo>
                  <a:pt x="-3237" y="21704"/>
                </a:moveTo>
                <a:lnTo>
                  <a:pt x="3237" y="21704"/>
                </a:lnTo>
              </a:path>
            </a:pathLst>
          </a:custGeom>
          <a:ln w="43409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7114447" y="5420238"/>
            <a:ext cx="0" cy="43815"/>
          </a:xfrm>
          <a:custGeom>
            <a:avLst/>
            <a:gdLst/>
            <a:ahLst/>
            <a:cxnLst/>
            <a:rect l="l" t="t" r="r" b="b"/>
            <a:pathLst>
              <a:path w="0" h="43814">
                <a:moveTo>
                  <a:pt x="-3237" y="21704"/>
                </a:moveTo>
                <a:lnTo>
                  <a:pt x="3237" y="21704"/>
                </a:lnTo>
              </a:path>
            </a:pathLst>
          </a:custGeom>
          <a:ln w="43409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6612654" y="5733049"/>
            <a:ext cx="87630" cy="0"/>
          </a:xfrm>
          <a:custGeom>
            <a:avLst/>
            <a:gdLst/>
            <a:ahLst/>
            <a:cxnLst/>
            <a:rect l="l" t="t" r="r" b="b"/>
            <a:pathLst>
              <a:path w="87629" h="0">
                <a:moveTo>
                  <a:pt x="87085" y="0"/>
                </a:moveTo>
                <a:lnTo>
                  <a:pt x="87085" y="0"/>
                </a:lnTo>
                <a:lnTo>
                  <a:pt x="0" y="0"/>
                </a:lnTo>
              </a:path>
            </a:pathLst>
          </a:custGeom>
          <a:ln w="6457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6699740" y="5733049"/>
            <a:ext cx="80645" cy="0"/>
          </a:xfrm>
          <a:custGeom>
            <a:avLst/>
            <a:gdLst/>
            <a:ahLst/>
            <a:cxnLst/>
            <a:rect l="l" t="t" r="r" b="b"/>
            <a:pathLst>
              <a:path w="80645" h="0">
                <a:moveTo>
                  <a:pt x="0" y="0"/>
                </a:moveTo>
                <a:lnTo>
                  <a:pt x="0" y="0"/>
                </a:lnTo>
                <a:lnTo>
                  <a:pt x="80565" y="0"/>
                </a:lnTo>
              </a:path>
            </a:pathLst>
          </a:custGeom>
          <a:ln w="6457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6612654" y="5710102"/>
            <a:ext cx="0" cy="45085"/>
          </a:xfrm>
          <a:custGeom>
            <a:avLst/>
            <a:gdLst/>
            <a:ahLst/>
            <a:cxnLst/>
            <a:rect l="l" t="t" r="r" b="b"/>
            <a:pathLst>
              <a:path w="0" h="45085">
                <a:moveTo>
                  <a:pt x="-3237" y="22239"/>
                </a:moveTo>
                <a:lnTo>
                  <a:pt x="3237" y="22239"/>
                </a:lnTo>
              </a:path>
            </a:pathLst>
          </a:custGeom>
          <a:ln w="44478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6780305" y="5710102"/>
            <a:ext cx="0" cy="45085"/>
          </a:xfrm>
          <a:custGeom>
            <a:avLst/>
            <a:gdLst/>
            <a:ahLst/>
            <a:cxnLst/>
            <a:rect l="l" t="t" r="r" b="b"/>
            <a:pathLst>
              <a:path w="0" h="45085">
                <a:moveTo>
                  <a:pt x="-3237" y="22239"/>
                </a:moveTo>
                <a:lnTo>
                  <a:pt x="3237" y="22239"/>
                </a:lnTo>
              </a:path>
            </a:pathLst>
          </a:custGeom>
          <a:ln w="44478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6604830" y="5877266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 h="0">
                <a:moveTo>
                  <a:pt x="88389" y="0"/>
                </a:moveTo>
                <a:lnTo>
                  <a:pt x="88389" y="0"/>
                </a:lnTo>
                <a:lnTo>
                  <a:pt x="0" y="0"/>
                </a:lnTo>
              </a:path>
            </a:pathLst>
          </a:custGeom>
          <a:ln w="6457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6693220" y="5877266"/>
            <a:ext cx="93980" cy="0"/>
          </a:xfrm>
          <a:custGeom>
            <a:avLst/>
            <a:gdLst/>
            <a:ahLst/>
            <a:cxnLst/>
            <a:rect l="l" t="t" r="r" b="b"/>
            <a:pathLst>
              <a:path w="93979" h="0">
                <a:moveTo>
                  <a:pt x="0" y="0"/>
                </a:moveTo>
                <a:lnTo>
                  <a:pt x="0" y="0"/>
                </a:lnTo>
                <a:lnTo>
                  <a:pt x="93606" y="0"/>
                </a:lnTo>
              </a:path>
            </a:pathLst>
          </a:custGeom>
          <a:ln w="6457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6604830" y="5855735"/>
            <a:ext cx="0" cy="43815"/>
          </a:xfrm>
          <a:custGeom>
            <a:avLst/>
            <a:gdLst/>
            <a:ahLst/>
            <a:cxnLst/>
            <a:rect l="l" t="t" r="r" b="b"/>
            <a:pathLst>
              <a:path w="0" h="43814">
                <a:moveTo>
                  <a:pt x="-3237" y="21704"/>
                </a:moveTo>
                <a:lnTo>
                  <a:pt x="3237" y="21704"/>
                </a:lnTo>
              </a:path>
            </a:pathLst>
          </a:custGeom>
          <a:ln w="43409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6786826" y="5855735"/>
            <a:ext cx="0" cy="43815"/>
          </a:xfrm>
          <a:custGeom>
            <a:avLst/>
            <a:gdLst/>
            <a:ahLst/>
            <a:cxnLst/>
            <a:rect l="l" t="t" r="r" b="b"/>
            <a:pathLst>
              <a:path w="0" h="43814">
                <a:moveTo>
                  <a:pt x="-3237" y="21704"/>
                </a:moveTo>
                <a:lnTo>
                  <a:pt x="3237" y="21704"/>
                </a:lnTo>
              </a:path>
            </a:pathLst>
          </a:custGeom>
          <a:ln w="43409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6750746" y="6016448"/>
            <a:ext cx="73025" cy="0"/>
          </a:xfrm>
          <a:custGeom>
            <a:avLst/>
            <a:gdLst/>
            <a:ahLst/>
            <a:cxnLst/>
            <a:rect l="l" t="t" r="r" b="b"/>
            <a:pathLst>
              <a:path w="73025" h="0">
                <a:moveTo>
                  <a:pt x="73030" y="0"/>
                </a:moveTo>
                <a:lnTo>
                  <a:pt x="73030" y="0"/>
                </a:lnTo>
                <a:lnTo>
                  <a:pt x="0" y="0"/>
                </a:lnTo>
              </a:path>
            </a:pathLst>
          </a:custGeom>
          <a:ln w="6457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6823775" y="6016448"/>
            <a:ext cx="80010" cy="0"/>
          </a:xfrm>
          <a:custGeom>
            <a:avLst/>
            <a:gdLst/>
            <a:ahLst/>
            <a:cxnLst/>
            <a:rect l="l" t="t" r="r" b="b"/>
            <a:pathLst>
              <a:path w="80009" h="0">
                <a:moveTo>
                  <a:pt x="0" y="0"/>
                </a:moveTo>
                <a:lnTo>
                  <a:pt x="0" y="0"/>
                </a:lnTo>
                <a:lnTo>
                  <a:pt x="79550" y="0"/>
                </a:lnTo>
              </a:path>
            </a:pathLst>
          </a:custGeom>
          <a:ln w="6457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6750746" y="5993489"/>
            <a:ext cx="0" cy="45085"/>
          </a:xfrm>
          <a:custGeom>
            <a:avLst/>
            <a:gdLst/>
            <a:ahLst/>
            <a:cxnLst/>
            <a:rect l="l" t="t" r="r" b="b"/>
            <a:pathLst>
              <a:path w="0" h="45085">
                <a:moveTo>
                  <a:pt x="-3237" y="22241"/>
                </a:moveTo>
                <a:lnTo>
                  <a:pt x="3237" y="22241"/>
                </a:lnTo>
              </a:path>
            </a:pathLst>
          </a:custGeom>
          <a:ln w="44483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6903326" y="5993489"/>
            <a:ext cx="0" cy="45085"/>
          </a:xfrm>
          <a:custGeom>
            <a:avLst/>
            <a:gdLst/>
            <a:ahLst/>
            <a:cxnLst/>
            <a:rect l="l" t="t" r="r" b="b"/>
            <a:pathLst>
              <a:path w="0" h="45085">
                <a:moveTo>
                  <a:pt x="-3237" y="22241"/>
                </a:moveTo>
                <a:lnTo>
                  <a:pt x="3237" y="22241"/>
                </a:lnTo>
              </a:path>
            </a:pathLst>
          </a:custGeom>
          <a:ln w="44483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6695393" y="1629581"/>
            <a:ext cx="94620" cy="9436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6701914" y="1920471"/>
            <a:ext cx="94620" cy="9479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6673512" y="2058618"/>
            <a:ext cx="93461" cy="9436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6687568" y="2349508"/>
            <a:ext cx="94910" cy="9479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6701914" y="2494158"/>
            <a:ext cx="94620" cy="9421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6695393" y="2785048"/>
            <a:ext cx="94620" cy="9465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6673512" y="2930710"/>
            <a:ext cx="93461" cy="9436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6752918" y="3221599"/>
            <a:ext cx="94620" cy="9465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6628883" y="3366105"/>
            <a:ext cx="94620" cy="9479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6687568" y="3649625"/>
            <a:ext cx="94910" cy="9465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6701914" y="3795142"/>
            <a:ext cx="94620" cy="9436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6796534" y="3940804"/>
            <a:ext cx="94620" cy="94362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6679889" y="4231838"/>
            <a:ext cx="95250" cy="95250"/>
          </a:xfrm>
          <a:custGeom>
            <a:avLst/>
            <a:gdLst/>
            <a:ahLst/>
            <a:cxnLst/>
            <a:rect l="l" t="t" r="r" b="b"/>
            <a:pathLst>
              <a:path w="95250" h="95250">
                <a:moveTo>
                  <a:pt x="47962" y="0"/>
                </a:moveTo>
                <a:lnTo>
                  <a:pt x="29525" y="3653"/>
                </a:lnTo>
                <a:lnTo>
                  <a:pt x="14254" y="13619"/>
                </a:lnTo>
                <a:lnTo>
                  <a:pt x="3846" y="28408"/>
                </a:lnTo>
                <a:lnTo>
                  <a:pt x="0" y="46530"/>
                </a:lnTo>
                <a:lnTo>
                  <a:pt x="3846" y="65144"/>
                </a:lnTo>
                <a:lnTo>
                  <a:pt x="14254" y="80453"/>
                </a:lnTo>
                <a:lnTo>
                  <a:pt x="29525" y="90830"/>
                </a:lnTo>
                <a:lnTo>
                  <a:pt x="47962" y="94651"/>
                </a:lnTo>
                <a:lnTo>
                  <a:pt x="66385" y="90830"/>
                </a:lnTo>
                <a:lnTo>
                  <a:pt x="81344" y="80453"/>
                </a:lnTo>
                <a:lnTo>
                  <a:pt x="91385" y="65144"/>
                </a:lnTo>
                <a:lnTo>
                  <a:pt x="95055" y="46530"/>
                </a:lnTo>
                <a:lnTo>
                  <a:pt x="91385" y="28408"/>
                </a:lnTo>
                <a:lnTo>
                  <a:pt x="81344" y="13619"/>
                </a:lnTo>
                <a:lnTo>
                  <a:pt x="66385" y="3653"/>
                </a:lnTo>
                <a:lnTo>
                  <a:pt x="4796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6818414" y="4377355"/>
            <a:ext cx="94615" cy="94615"/>
          </a:xfrm>
          <a:custGeom>
            <a:avLst/>
            <a:gdLst/>
            <a:ahLst/>
            <a:cxnLst/>
            <a:rect l="l" t="t" r="r" b="b"/>
            <a:pathLst>
              <a:path w="94615" h="94614">
                <a:moveTo>
                  <a:pt x="47817" y="0"/>
                </a:moveTo>
                <a:lnTo>
                  <a:pt x="29281" y="3614"/>
                </a:lnTo>
                <a:lnTo>
                  <a:pt x="14073" y="13529"/>
                </a:lnTo>
                <a:lnTo>
                  <a:pt x="3783" y="28347"/>
                </a:lnTo>
                <a:lnTo>
                  <a:pt x="0" y="46675"/>
                </a:lnTo>
                <a:lnTo>
                  <a:pt x="3783" y="65160"/>
                </a:lnTo>
                <a:lnTo>
                  <a:pt x="14073" y="80327"/>
                </a:lnTo>
                <a:lnTo>
                  <a:pt x="29281" y="90589"/>
                </a:lnTo>
                <a:lnTo>
                  <a:pt x="47817" y="94362"/>
                </a:lnTo>
                <a:lnTo>
                  <a:pt x="66072" y="90589"/>
                </a:lnTo>
                <a:lnTo>
                  <a:pt x="80945" y="80327"/>
                </a:lnTo>
                <a:lnTo>
                  <a:pt x="90955" y="65160"/>
                </a:lnTo>
                <a:lnTo>
                  <a:pt x="94620" y="46675"/>
                </a:lnTo>
                <a:lnTo>
                  <a:pt x="90955" y="28347"/>
                </a:lnTo>
                <a:lnTo>
                  <a:pt x="80945" y="13529"/>
                </a:lnTo>
                <a:lnTo>
                  <a:pt x="66072" y="3614"/>
                </a:lnTo>
                <a:lnTo>
                  <a:pt x="4781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6679889" y="4667277"/>
            <a:ext cx="95250" cy="95250"/>
          </a:xfrm>
          <a:custGeom>
            <a:avLst/>
            <a:gdLst/>
            <a:ahLst/>
            <a:cxnLst/>
            <a:rect l="l" t="t" r="r" b="b"/>
            <a:pathLst>
              <a:path w="95250" h="95250">
                <a:moveTo>
                  <a:pt x="47962" y="0"/>
                </a:moveTo>
                <a:lnTo>
                  <a:pt x="29525" y="3827"/>
                </a:lnTo>
                <a:lnTo>
                  <a:pt x="14254" y="14212"/>
                </a:lnTo>
                <a:lnTo>
                  <a:pt x="3846" y="29506"/>
                </a:lnTo>
                <a:lnTo>
                  <a:pt x="0" y="48062"/>
                </a:lnTo>
                <a:lnTo>
                  <a:pt x="3846" y="66249"/>
                </a:lnTo>
                <a:lnTo>
                  <a:pt x="14254" y="81067"/>
                </a:lnTo>
                <a:lnTo>
                  <a:pt x="29525" y="91041"/>
                </a:lnTo>
                <a:lnTo>
                  <a:pt x="47962" y="94694"/>
                </a:lnTo>
                <a:lnTo>
                  <a:pt x="66385" y="91041"/>
                </a:lnTo>
                <a:lnTo>
                  <a:pt x="81344" y="81067"/>
                </a:lnTo>
                <a:lnTo>
                  <a:pt x="91385" y="66249"/>
                </a:lnTo>
                <a:lnTo>
                  <a:pt x="95055" y="48062"/>
                </a:lnTo>
                <a:lnTo>
                  <a:pt x="91385" y="29506"/>
                </a:lnTo>
                <a:lnTo>
                  <a:pt x="81344" y="14212"/>
                </a:lnTo>
                <a:lnTo>
                  <a:pt x="66385" y="3827"/>
                </a:lnTo>
                <a:lnTo>
                  <a:pt x="4796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6723504" y="4812910"/>
            <a:ext cx="95250" cy="94615"/>
          </a:xfrm>
          <a:custGeom>
            <a:avLst/>
            <a:gdLst/>
            <a:ahLst/>
            <a:cxnLst/>
            <a:rect l="l" t="t" r="r" b="b"/>
            <a:pathLst>
              <a:path w="95250" h="94614">
                <a:moveTo>
                  <a:pt x="47817" y="0"/>
                </a:moveTo>
                <a:lnTo>
                  <a:pt x="29403" y="3824"/>
                </a:lnTo>
                <a:lnTo>
                  <a:pt x="14182" y="14174"/>
                </a:lnTo>
                <a:lnTo>
                  <a:pt x="3824" y="29366"/>
                </a:lnTo>
                <a:lnTo>
                  <a:pt x="0" y="47715"/>
                </a:lnTo>
                <a:lnTo>
                  <a:pt x="3824" y="66048"/>
                </a:lnTo>
                <a:lnTo>
                  <a:pt x="14182" y="80850"/>
                </a:lnTo>
                <a:lnTo>
                  <a:pt x="29403" y="90743"/>
                </a:lnTo>
                <a:lnTo>
                  <a:pt x="47817" y="94347"/>
                </a:lnTo>
                <a:lnTo>
                  <a:pt x="66240" y="90743"/>
                </a:lnTo>
                <a:lnTo>
                  <a:pt x="81199" y="80850"/>
                </a:lnTo>
                <a:lnTo>
                  <a:pt x="91240" y="66048"/>
                </a:lnTo>
                <a:lnTo>
                  <a:pt x="94910" y="47715"/>
                </a:lnTo>
                <a:lnTo>
                  <a:pt x="91240" y="29366"/>
                </a:lnTo>
                <a:lnTo>
                  <a:pt x="81199" y="14174"/>
                </a:lnTo>
                <a:lnTo>
                  <a:pt x="66240" y="3824"/>
                </a:lnTo>
                <a:lnTo>
                  <a:pt x="4781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6679889" y="5096314"/>
            <a:ext cx="95250" cy="95250"/>
          </a:xfrm>
          <a:custGeom>
            <a:avLst/>
            <a:gdLst/>
            <a:ahLst/>
            <a:cxnLst/>
            <a:rect l="l" t="t" r="r" b="b"/>
            <a:pathLst>
              <a:path w="95250" h="95250">
                <a:moveTo>
                  <a:pt x="47962" y="0"/>
                </a:moveTo>
                <a:lnTo>
                  <a:pt x="29525" y="3821"/>
                </a:lnTo>
                <a:lnTo>
                  <a:pt x="14254" y="14166"/>
                </a:lnTo>
                <a:lnTo>
                  <a:pt x="3846" y="29353"/>
                </a:lnTo>
                <a:lnTo>
                  <a:pt x="0" y="47701"/>
                </a:lnTo>
                <a:lnTo>
                  <a:pt x="3846" y="66096"/>
                </a:lnTo>
                <a:lnTo>
                  <a:pt x="14254" y="81022"/>
                </a:lnTo>
                <a:lnTo>
                  <a:pt x="29525" y="91036"/>
                </a:lnTo>
                <a:lnTo>
                  <a:pt x="47962" y="94694"/>
                </a:lnTo>
                <a:lnTo>
                  <a:pt x="66385" y="91036"/>
                </a:lnTo>
                <a:lnTo>
                  <a:pt x="81344" y="81022"/>
                </a:lnTo>
                <a:lnTo>
                  <a:pt x="91385" y="66096"/>
                </a:lnTo>
                <a:lnTo>
                  <a:pt x="95055" y="47701"/>
                </a:lnTo>
                <a:lnTo>
                  <a:pt x="91385" y="29353"/>
                </a:lnTo>
                <a:lnTo>
                  <a:pt x="81344" y="14166"/>
                </a:lnTo>
                <a:lnTo>
                  <a:pt x="66385" y="3821"/>
                </a:lnTo>
                <a:lnTo>
                  <a:pt x="4796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6695393" y="5241961"/>
            <a:ext cx="94615" cy="94615"/>
          </a:xfrm>
          <a:custGeom>
            <a:avLst/>
            <a:gdLst/>
            <a:ahLst/>
            <a:cxnLst/>
            <a:rect l="l" t="t" r="r" b="b"/>
            <a:pathLst>
              <a:path w="94615" h="94614">
                <a:moveTo>
                  <a:pt x="46803" y="0"/>
                </a:moveTo>
                <a:lnTo>
                  <a:pt x="28425" y="3821"/>
                </a:lnTo>
                <a:lnTo>
                  <a:pt x="13566" y="14166"/>
                </a:lnTo>
                <a:lnTo>
                  <a:pt x="3624" y="29353"/>
                </a:lnTo>
                <a:lnTo>
                  <a:pt x="0" y="47701"/>
                </a:lnTo>
                <a:lnTo>
                  <a:pt x="3624" y="66034"/>
                </a:lnTo>
                <a:lnTo>
                  <a:pt x="13566" y="80836"/>
                </a:lnTo>
                <a:lnTo>
                  <a:pt x="28425" y="90729"/>
                </a:lnTo>
                <a:lnTo>
                  <a:pt x="46803" y="94333"/>
                </a:lnTo>
                <a:lnTo>
                  <a:pt x="65216" y="90729"/>
                </a:lnTo>
                <a:lnTo>
                  <a:pt x="80438" y="80836"/>
                </a:lnTo>
                <a:lnTo>
                  <a:pt x="90796" y="66034"/>
                </a:lnTo>
                <a:lnTo>
                  <a:pt x="94620" y="47701"/>
                </a:lnTo>
                <a:lnTo>
                  <a:pt x="90796" y="29353"/>
                </a:lnTo>
                <a:lnTo>
                  <a:pt x="80438" y="14166"/>
                </a:lnTo>
                <a:lnTo>
                  <a:pt x="65216" y="3821"/>
                </a:lnTo>
                <a:lnTo>
                  <a:pt x="468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6891155" y="5387594"/>
            <a:ext cx="95250" cy="94615"/>
          </a:xfrm>
          <a:custGeom>
            <a:avLst/>
            <a:gdLst/>
            <a:ahLst/>
            <a:cxnLst/>
            <a:rect l="l" t="t" r="r" b="b"/>
            <a:pathLst>
              <a:path w="95250" h="94614">
                <a:moveTo>
                  <a:pt x="48107" y="0"/>
                </a:moveTo>
                <a:lnTo>
                  <a:pt x="29525" y="3773"/>
                </a:lnTo>
                <a:lnTo>
                  <a:pt x="14218" y="14038"/>
                </a:lnTo>
                <a:lnTo>
                  <a:pt x="3828" y="29213"/>
                </a:lnTo>
                <a:lnTo>
                  <a:pt x="0" y="47715"/>
                </a:lnTo>
                <a:lnTo>
                  <a:pt x="3828" y="66048"/>
                </a:lnTo>
                <a:lnTo>
                  <a:pt x="14218" y="80850"/>
                </a:lnTo>
                <a:lnTo>
                  <a:pt x="29525" y="90743"/>
                </a:lnTo>
                <a:lnTo>
                  <a:pt x="48107" y="94347"/>
                </a:lnTo>
                <a:lnTo>
                  <a:pt x="66362" y="90743"/>
                </a:lnTo>
                <a:lnTo>
                  <a:pt x="81235" y="80850"/>
                </a:lnTo>
                <a:lnTo>
                  <a:pt x="91244" y="66048"/>
                </a:lnTo>
                <a:lnTo>
                  <a:pt x="94910" y="47715"/>
                </a:lnTo>
                <a:lnTo>
                  <a:pt x="91244" y="29213"/>
                </a:lnTo>
                <a:lnTo>
                  <a:pt x="81235" y="14038"/>
                </a:lnTo>
                <a:lnTo>
                  <a:pt x="66362" y="3773"/>
                </a:lnTo>
                <a:lnTo>
                  <a:pt x="4810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6643953" y="5678527"/>
            <a:ext cx="95250" cy="95250"/>
          </a:xfrm>
          <a:custGeom>
            <a:avLst/>
            <a:gdLst/>
            <a:ahLst/>
            <a:cxnLst/>
            <a:rect l="l" t="t" r="r" b="b"/>
            <a:pathLst>
              <a:path w="95250" h="95250">
                <a:moveTo>
                  <a:pt x="47092" y="0"/>
                </a:moveTo>
                <a:lnTo>
                  <a:pt x="28670" y="3654"/>
                </a:lnTo>
                <a:lnTo>
                  <a:pt x="13711" y="13632"/>
                </a:lnTo>
                <a:lnTo>
                  <a:pt x="3670" y="28451"/>
                </a:lnTo>
                <a:lnTo>
                  <a:pt x="0" y="46631"/>
                </a:lnTo>
                <a:lnTo>
                  <a:pt x="3670" y="65190"/>
                </a:lnTo>
                <a:lnTo>
                  <a:pt x="13711" y="80489"/>
                </a:lnTo>
                <a:lnTo>
                  <a:pt x="28670" y="90879"/>
                </a:lnTo>
                <a:lnTo>
                  <a:pt x="47092" y="94708"/>
                </a:lnTo>
                <a:lnTo>
                  <a:pt x="65506" y="90879"/>
                </a:lnTo>
                <a:lnTo>
                  <a:pt x="80728" y="80489"/>
                </a:lnTo>
                <a:lnTo>
                  <a:pt x="91086" y="65190"/>
                </a:lnTo>
                <a:lnTo>
                  <a:pt x="94910" y="46631"/>
                </a:lnTo>
                <a:lnTo>
                  <a:pt x="91086" y="28451"/>
                </a:lnTo>
                <a:lnTo>
                  <a:pt x="80728" y="13632"/>
                </a:lnTo>
                <a:lnTo>
                  <a:pt x="65506" y="3654"/>
                </a:lnTo>
                <a:lnTo>
                  <a:pt x="470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6643953" y="5824175"/>
            <a:ext cx="95250" cy="94615"/>
          </a:xfrm>
          <a:custGeom>
            <a:avLst/>
            <a:gdLst/>
            <a:ahLst/>
            <a:cxnLst/>
            <a:rect l="l" t="t" r="r" b="b"/>
            <a:pathLst>
              <a:path w="95250" h="94614">
                <a:moveTo>
                  <a:pt x="47092" y="0"/>
                </a:moveTo>
                <a:lnTo>
                  <a:pt x="28670" y="3604"/>
                </a:lnTo>
                <a:lnTo>
                  <a:pt x="13711" y="13496"/>
                </a:lnTo>
                <a:lnTo>
                  <a:pt x="3670" y="28299"/>
                </a:lnTo>
                <a:lnTo>
                  <a:pt x="0" y="46631"/>
                </a:lnTo>
                <a:lnTo>
                  <a:pt x="3670" y="65134"/>
                </a:lnTo>
                <a:lnTo>
                  <a:pt x="13711" y="80308"/>
                </a:lnTo>
                <a:lnTo>
                  <a:pt x="28670" y="90574"/>
                </a:lnTo>
                <a:lnTo>
                  <a:pt x="47092" y="94347"/>
                </a:lnTo>
                <a:lnTo>
                  <a:pt x="65506" y="90574"/>
                </a:lnTo>
                <a:lnTo>
                  <a:pt x="80728" y="80308"/>
                </a:lnTo>
                <a:lnTo>
                  <a:pt x="91086" y="65134"/>
                </a:lnTo>
                <a:lnTo>
                  <a:pt x="94910" y="46631"/>
                </a:lnTo>
                <a:lnTo>
                  <a:pt x="91086" y="28299"/>
                </a:lnTo>
                <a:lnTo>
                  <a:pt x="80728" y="13496"/>
                </a:lnTo>
                <a:lnTo>
                  <a:pt x="65506" y="3604"/>
                </a:lnTo>
                <a:lnTo>
                  <a:pt x="470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6774943" y="5968738"/>
            <a:ext cx="94615" cy="94615"/>
          </a:xfrm>
          <a:custGeom>
            <a:avLst/>
            <a:gdLst/>
            <a:ahLst/>
            <a:cxnLst/>
            <a:rect l="l" t="t" r="r" b="b"/>
            <a:pathLst>
              <a:path w="94615" h="94614">
                <a:moveTo>
                  <a:pt x="47817" y="0"/>
                </a:moveTo>
                <a:lnTo>
                  <a:pt x="29281" y="3772"/>
                </a:lnTo>
                <a:lnTo>
                  <a:pt x="14073" y="14034"/>
                </a:lnTo>
                <a:lnTo>
                  <a:pt x="3783" y="29207"/>
                </a:lnTo>
                <a:lnTo>
                  <a:pt x="0" y="47709"/>
                </a:lnTo>
                <a:lnTo>
                  <a:pt x="3783" y="65893"/>
                </a:lnTo>
                <a:lnTo>
                  <a:pt x="14073" y="80713"/>
                </a:lnTo>
                <a:lnTo>
                  <a:pt x="29281" y="90690"/>
                </a:lnTo>
                <a:lnTo>
                  <a:pt x="47817" y="94344"/>
                </a:lnTo>
                <a:lnTo>
                  <a:pt x="66072" y="90690"/>
                </a:lnTo>
                <a:lnTo>
                  <a:pt x="80945" y="80713"/>
                </a:lnTo>
                <a:lnTo>
                  <a:pt x="90955" y="65893"/>
                </a:lnTo>
                <a:lnTo>
                  <a:pt x="94620" y="47709"/>
                </a:lnTo>
                <a:lnTo>
                  <a:pt x="90955" y="29207"/>
                </a:lnTo>
                <a:lnTo>
                  <a:pt x="80945" y="14034"/>
                </a:lnTo>
                <a:lnTo>
                  <a:pt x="66072" y="3772"/>
                </a:lnTo>
                <a:lnTo>
                  <a:pt x="4781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 txBox="1"/>
          <p:nvPr/>
        </p:nvSpPr>
        <p:spPr>
          <a:xfrm>
            <a:off x="4954975" y="6190283"/>
            <a:ext cx="33147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25" b="1">
                <a:solidFill>
                  <a:srgbClr val="585858"/>
                </a:solidFill>
                <a:latin typeface="Arial Narrow"/>
                <a:cs typeface="Arial Narrow"/>
              </a:rPr>
              <a:t>-</a:t>
            </a:r>
            <a:r>
              <a:rPr dirty="0" sz="1100" spc="-10" b="1">
                <a:solidFill>
                  <a:srgbClr val="585858"/>
                </a:solidFill>
                <a:latin typeface="Arial Narrow"/>
                <a:cs typeface="Arial Narrow"/>
              </a:rPr>
              <a:t>1</a:t>
            </a:r>
            <a:r>
              <a:rPr dirty="0" sz="1100" spc="-85" b="1">
                <a:solidFill>
                  <a:srgbClr val="585858"/>
                </a:solidFill>
                <a:latin typeface="Arial Narrow"/>
                <a:cs typeface="Arial Narrow"/>
              </a:rPr>
              <a:t>0</a:t>
            </a:r>
            <a:r>
              <a:rPr dirty="0" sz="1100" spc="-10" b="1">
                <a:solidFill>
                  <a:srgbClr val="585858"/>
                </a:solidFill>
                <a:latin typeface="Arial Narrow"/>
                <a:cs typeface="Arial Narrow"/>
              </a:rPr>
              <a:t>0</a:t>
            </a:r>
            <a:r>
              <a:rPr dirty="0" sz="1100" spc="-45" b="1">
                <a:solidFill>
                  <a:srgbClr val="585858"/>
                </a:solidFill>
                <a:latin typeface="Arial Narrow"/>
                <a:cs typeface="Arial Narrow"/>
              </a:rPr>
              <a:t>.</a:t>
            </a:r>
            <a:r>
              <a:rPr dirty="0" sz="1100" spc="-10" b="1">
                <a:solidFill>
                  <a:srgbClr val="585858"/>
                </a:solidFill>
                <a:latin typeface="Arial Narrow"/>
                <a:cs typeface="Arial Narrow"/>
              </a:rPr>
              <a:t>0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5710693" y="6190283"/>
            <a:ext cx="27749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25" b="1">
                <a:solidFill>
                  <a:srgbClr val="585858"/>
                </a:solidFill>
                <a:latin typeface="Arial Narrow"/>
                <a:cs typeface="Arial Narrow"/>
              </a:rPr>
              <a:t>-</a:t>
            </a:r>
            <a:r>
              <a:rPr dirty="0" sz="1100" b="1">
                <a:solidFill>
                  <a:srgbClr val="585858"/>
                </a:solidFill>
                <a:latin typeface="Arial Narrow"/>
                <a:cs typeface="Arial Narrow"/>
              </a:rPr>
              <a:t>7</a:t>
            </a:r>
            <a:r>
              <a:rPr dirty="0" sz="1100" spc="-85" b="1">
                <a:solidFill>
                  <a:srgbClr val="585858"/>
                </a:solidFill>
                <a:latin typeface="Arial Narrow"/>
                <a:cs typeface="Arial Narrow"/>
              </a:rPr>
              <a:t>5</a:t>
            </a:r>
            <a:r>
              <a:rPr dirty="0" sz="1100" spc="20" b="1">
                <a:solidFill>
                  <a:srgbClr val="585858"/>
                </a:solidFill>
                <a:latin typeface="Arial Narrow"/>
                <a:cs typeface="Arial Narrow"/>
              </a:rPr>
              <a:t>.</a:t>
            </a:r>
            <a:r>
              <a:rPr dirty="0" sz="1100" spc="-10" b="1">
                <a:solidFill>
                  <a:srgbClr val="585858"/>
                </a:solidFill>
                <a:latin typeface="Arial Narrow"/>
                <a:cs typeface="Arial Narrow"/>
              </a:rPr>
              <a:t>0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6090261" y="6135141"/>
            <a:ext cx="1351280" cy="532130"/>
          </a:xfrm>
          <a:prstGeom prst="rect">
            <a:avLst/>
          </a:prstGeom>
        </p:spPr>
        <p:txBody>
          <a:bodyPr wrap="square" lIns="0" tIns="67945" rIns="0" bIns="0" rtlCol="0" vert="horz">
            <a:spAutoFit/>
          </a:bodyPr>
          <a:lstStyle/>
          <a:p>
            <a:pPr marL="358775">
              <a:lnSpc>
                <a:spcPct val="100000"/>
              </a:lnSpc>
              <a:spcBef>
                <a:spcPts val="535"/>
              </a:spcBef>
              <a:tabLst>
                <a:tab pos="1082675" algn="l"/>
              </a:tabLst>
            </a:pPr>
            <a:r>
              <a:rPr dirty="0" sz="1100" spc="-25" b="1">
                <a:solidFill>
                  <a:srgbClr val="585858"/>
                </a:solidFill>
                <a:latin typeface="Arial Narrow"/>
                <a:cs typeface="Arial Narrow"/>
              </a:rPr>
              <a:t>-</a:t>
            </a:r>
            <a:r>
              <a:rPr dirty="0" sz="1100" b="1">
                <a:solidFill>
                  <a:srgbClr val="585858"/>
                </a:solidFill>
                <a:latin typeface="Arial Narrow"/>
                <a:cs typeface="Arial Narrow"/>
              </a:rPr>
              <a:t>5</a:t>
            </a:r>
            <a:r>
              <a:rPr dirty="0" sz="1100" spc="-85" b="1">
                <a:solidFill>
                  <a:srgbClr val="585858"/>
                </a:solidFill>
                <a:latin typeface="Arial Narrow"/>
                <a:cs typeface="Arial Narrow"/>
              </a:rPr>
              <a:t>0</a:t>
            </a:r>
            <a:r>
              <a:rPr dirty="0" sz="1100" spc="35" b="1">
                <a:solidFill>
                  <a:srgbClr val="585858"/>
                </a:solidFill>
                <a:latin typeface="Arial Narrow"/>
                <a:cs typeface="Arial Narrow"/>
              </a:rPr>
              <a:t>.</a:t>
            </a:r>
            <a:r>
              <a:rPr dirty="0" sz="1100" spc="-10" b="1">
                <a:solidFill>
                  <a:srgbClr val="585858"/>
                </a:solidFill>
                <a:latin typeface="Arial Narrow"/>
                <a:cs typeface="Arial Narrow"/>
              </a:rPr>
              <a:t>0</a:t>
            </a:r>
            <a:r>
              <a:rPr dirty="0" sz="1100" b="1">
                <a:solidFill>
                  <a:srgbClr val="585858"/>
                </a:solidFill>
                <a:latin typeface="Arial Narrow"/>
                <a:cs typeface="Arial Narrow"/>
              </a:rPr>
              <a:t>	</a:t>
            </a:r>
            <a:r>
              <a:rPr dirty="0" sz="1100" spc="-25" b="1">
                <a:solidFill>
                  <a:srgbClr val="585858"/>
                </a:solidFill>
                <a:latin typeface="Arial Narrow"/>
                <a:cs typeface="Arial Narrow"/>
              </a:rPr>
              <a:t>-</a:t>
            </a:r>
            <a:r>
              <a:rPr dirty="0" sz="1100" b="1">
                <a:solidFill>
                  <a:srgbClr val="585858"/>
                </a:solidFill>
                <a:latin typeface="Arial Narrow"/>
                <a:cs typeface="Arial Narrow"/>
              </a:rPr>
              <a:t>2</a:t>
            </a:r>
            <a:r>
              <a:rPr dirty="0" sz="1100" spc="-70" b="1">
                <a:solidFill>
                  <a:srgbClr val="585858"/>
                </a:solidFill>
                <a:latin typeface="Arial Narrow"/>
                <a:cs typeface="Arial Narrow"/>
              </a:rPr>
              <a:t>5</a:t>
            </a:r>
            <a:r>
              <a:rPr dirty="0" sz="1100" spc="35" b="1">
                <a:solidFill>
                  <a:srgbClr val="585858"/>
                </a:solidFill>
                <a:latin typeface="Arial Narrow"/>
                <a:cs typeface="Arial Narrow"/>
              </a:rPr>
              <a:t>.</a:t>
            </a:r>
            <a:r>
              <a:rPr dirty="0" sz="1100" spc="-10" b="1">
                <a:solidFill>
                  <a:srgbClr val="585858"/>
                </a:solidFill>
                <a:latin typeface="Arial Narrow"/>
                <a:cs typeface="Arial Narrow"/>
              </a:rPr>
              <a:t>0</a:t>
            </a:r>
            <a:endParaRPr sz="11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555"/>
              </a:spcBef>
            </a:pPr>
            <a:r>
              <a:rPr dirty="0" sz="1400" spc="-20" b="1">
                <a:latin typeface="Arial"/>
                <a:cs typeface="Arial"/>
              </a:rPr>
              <a:t>Inclisiran</a:t>
            </a:r>
            <a:r>
              <a:rPr dirty="0" sz="1400" spc="-40" b="1">
                <a:latin typeface="Arial"/>
                <a:cs typeface="Arial"/>
              </a:rPr>
              <a:t> </a:t>
            </a:r>
            <a:r>
              <a:rPr dirty="0" sz="1400" spc="-20" b="1">
                <a:latin typeface="Arial"/>
                <a:cs typeface="Arial"/>
              </a:rPr>
              <a:t>better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7935033" y="6190283"/>
            <a:ext cx="17907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20" b="1">
                <a:solidFill>
                  <a:srgbClr val="585858"/>
                </a:solidFill>
                <a:latin typeface="Arial Narrow"/>
                <a:cs typeface="Arial Narrow"/>
              </a:rPr>
              <a:t>0</a:t>
            </a:r>
            <a:r>
              <a:rPr dirty="0" sz="1100" spc="-30" b="1">
                <a:solidFill>
                  <a:srgbClr val="585858"/>
                </a:solidFill>
                <a:latin typeface="Arial Narrow"/>
                <a:cs typeface="Arial Narrow"/>
              </a:rPr>
              <a:t>.</a:t>
            </a:r>
            <a:r>
              <a:rPr dirty="0" sz="1100" spc="-10" b="1">
                <a:solidFill>
                  <a:srgbClr val="585858"/>
                </a:solidFill>
                <a:latin typeface="Arial Narrow"/>
                <a:cs typeface="Arial Narrow"/>
              </a:rPr>
              <a:t>0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8125717" y="6135141"/>
            <a:ext cx="1229360" cy="532130"/>
          </a:xfrm>
          <a:prstGeom prst="rect">
            <a:avLst/>
          </a:prstGeom>
        </p:spPr>
        <p:txBody>
          <a:bodyPr wrap="square" lIns="0" tIns="67945" rIns="0" bIns="0" rtlCol="0" vert="horz">
            <a:spAutoFit/>
          </a:bodyPr>
          <a:lstStyle/>
          <a:p>
            <a:pPr algn="ctr" marL="23495">
              <a:lnSpc>
                <a:spcPct val="100000"/>
              </a:lnSpc>
              <a:spcBef>
                <a:spcPts val="535"/>
              </a:spcBef>
            </a:pPr>
            <a:r>
              <a:rPr dirty="0" sz="1100" spc="-15" b="1">
                <a:solidFill>
                  <a:srgbClr val="585858"/>
                </a:solidFill>
                <a:latin typeface="Arial Narrow"/>
                <a:cs typeface="Arial Narrow"/>
              </a:rPr>
              <a:t>25.0</a:t>
            </a:r>
            <a:endParaRPr sz="1100">
              <a:latin typeface="Arial Narrow"/>
              <a:cs typeface="Arial Narrow"/>
            </a:endParaRPr>
          </a:p>
          <a:p>
            <a:pPr algn="ctr">
              <a:lnSpc>
                <a:spcPct val="100000"/>
              </a:lnSpc>
              <a:spcBef>
                <a:spcPts val="555"/>
              </a:spcBef>
            </a:pPr>
            <a:r>
              <a:rPr dirty="0" sz="1400" spc="-15" b="1">
                <a:latin typeface="Arial"/>
                <a:cs typeface="Arial"/>
              </a:rPr>
              <a:t>Placebo</a:t>
            </a:r>
            <a:r>
              <a:rPr dirty="0" sz="1400" spc="-65" b="1">
                <a:latin typeface="Arial"/>
                <a:cs typeface="Arial"/>
              </a:rPr>
              <a:t> </a:t>
            </a:r>
            <a:r>
              <a:rPr dirty="0" sz="1400" spc="-20" b="1">
                <a:latin typeface="Arial"/>
                <a:cs typeface="Arial"/>
              </a:rPr>
              <a:t>better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201400" y="297179"/>
            <a:ext cx="548640" cy="6248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61009" y="6176009"/>
            <a:ext cx="11257280" cy="0"/>
          </a:xfrm>
          <a:custGeom>
            <a:avLst/>
            <a:gdLst/>
            <a:ahLst/>
            <a:cxnLst/>
            <a:rect l="l" t="t" r="r" b="b"/>
            <a:pathLst>
              <a:path w="11257280" h="0">
                <a:moveTo>
                  <a:pt x="0" y="0"/>
                </a:moveTo>
                <a:lnTo>
                  <a:pt x="11257280" y="0"/>
                </a:lnTo>
              </a:path>
            </a:pathLst>
          </a:custGeom>
          <a:ln w="3175">
            <a:solidFill>
              <a:srgbClr val="0D57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72440" y="225361"/>
            <a:ext cx="9620250" cy="8312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715"/>
              </a:lnSpc>
              <a:spcBef>
                <a:spcPts val="100"/>
              </a:spcBef>
            </a:pPr>
            <a:r>
              <a:rPr dirty="0" sz="2400" spc="-114">
                <a:solidFill>
                  <a:srgbClr val="072C61"/>
                </a:solidFill>
              </a:rPr>
              <a:t>ORION </a:t>
            </a:r>
            <a:r>
              <a:rPr dirty="0" sz="2400" spc="-120">
                <a:solidFill>
                  <a:srgbClr val="072C61"/>
                </a:solidFill>
              </a:rPr>
              <a:t>Phase </a:t>
            </a:r>
            <a:r>
              <a:rPr dirty="0" sz="2400" spc="-130">
                <a:solidFill>
                  <a:srgbClr val="072C61"/>
                </a:solidFill>
              </a:rPr>
              <a:t>III </a:t>
            </a:r>
            <a:r>
              <a:rPr dirty="0" sz="2400" spc="-120">
                <a:solidFill>
                  <a:srgbClr val="072C61"/>
                </a:solidFill>
              </a:rPr>
              <a:t>pooled </a:t>
            </a:r>
            <a:r>
              <a:rPr dirty="0" sz="2400" spc="-130">
                <a:solidFill>
                  <a:srgbClr val="072C61"/>
                </a:solidFill>
              </a:rPr>
              <a:t>analysis:</a:t>
            </a:r>
            <a:r>
              <a:rPr dirty="0" sz="2400" spc="-110">
                <a:solidFill>
                  <a:srgbClr val="072C61"/>
                </a:solidFill>
              </a:rPr>
              <a:t> </a:t>
            </a:r>
            <a:r>
              <a:rPr dirty="0" sz="2400" spc="-114">
                <a:solidFill>
                  <a:srgbClr val="072C61"/>
                </a:solidFill>
              </a:rPr>
              <a:t>Efficacy</a:t>
            </a:r>
            <a:endParaRPr sz="2400"/>
          </a:p>
          <a:p>
            <a:pPr marL="12700">
              <a:lnSpc>
                <a:spcPts val="3615"/>
              </a:lnSpc>
            </a:pPr>
            <a:r>
              <a:rPr dirty="0" spc="-105"/>
              <a:t>Robust </a:t>
            </a:r>
            <a:r>
              <a:rPr dirty="0" spc="-80">
                <a:latin typeface="Wingdings 3"/>
                <a:cs typeface="Wingdings 3"/>
              </a:rPr>
              <a:t></a:t>
            </a:r>
            <a:r>
              <a:rPr dirty="0" spc="-80"/>
              <a:t>LDL-C </a:t>
            </a:r>
            <a:r>
              <a:rPr dirty="0" spc="-100"/>
              <a:t>across </a:t>
            </a:r>
            <a:r>
              <a:rPr dirty="0" spc="-95"/>
              <a:t>pre-specified</a:t>
            </a:r>
            <a:r>
              <a:rPr dirty="0" spc="425"/>
              <a:t> </a:t>
            </a:r>
            <a:r>
              <a:rPr dirty="0" spc="-95"/>
              <a:t>sub-populations</a:t>
            </a:r>
          </a:p>
        </p:txBody>
      </p:sp>
      <p:sp>
        <p:nvSpPr>
          <p:cNvPr id="5" name="object 5"/>
          <p:cNvSpPr/>
          <p:nvPr/>
        </p:nvSpPr>
        <p:spPr>
          <a:xfrm>
            <a:off x="2385011" y="2146613"/>
            <a:ext cx="7186295" cy="177800"/>
          </a:xfrm>
          <a:custGeom>
            <a:avLst/>
            <a:gdLst/>
            <a:ahLst/>
            <a:cxnLst/>
            <a:rect l="l" t="t" r="r" b="b"/>
            <a:pathLst>
              <a:path w="7186295" h="177800">
                <a:moveTo>
                  <a:pt x="0" y="0"/>
                </a:moveTo>
                <a:lnTo>
                  <a:pt x="0" y="177443"/>
                </a:lnTo>
                <a:lnTo>
                  <a:pt x="7185789" y="177443"/>
                </a:lnTo>
                <a:lnTo>
                  <a:pt x="7185789" y="0"/>
                </a:lnTo>
                <a:lnTo>
                  <a:pt x="0" y="0"/>
                </a:lnTo>
                <a:close/>
              </a:path>
            </a:pathLst>
          </a:custGeom>
          <a:solidFill>
            <a:srgbClr val="E7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385011" y="2824371"/>
            <a:ext cx="7186295" cy="179070"/>
          </a:xfrm>
          <a:custGeom>
            <a:avLst/>
            <a:gdLst/>
            <a:ahLst/>
            <a:cxnLst/>
            <a:rect l="l" t="t" r="r" b="b"/>
            <a:pathLst>
              <a:path w="7186295" h="179069">
                <a:moveTo>
                  <a:pt x="0" y="0"/>
                </a:moveTo>
                <a:lnTo>
                  <a:pt x="0" y="178623"/>
                </a:lnTo>
                <a:lnTo>
                  <a:pt x="7185789" y="178623"/>
                </a:lnTo>
                <a:lnTo>
                  <a:pt x="7185789" y="0"/>
                </a:lnTo>
                <a:lnTo>
                  <a:pt x="0" y="0"/>
                </a:lnTo>
                <a:close/>
              </a:path>
            </a:pathLst>
          </a:custGeom>
          <a:solidFill>
            <a:srgbClr val="E7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385011" y="3333954"/>
            <a:ext cx="7186295" cy="179070"/>
          </a:xfrm>
          <a:custGeom>
            <a:avLst/>
            <a:gdLst/>
            <a:ahLst/>
            <a:cxnLst/>
            <a:rect l="l" t="t" r="r" b="b"/>
            <a:pathLst>
              <a:path w="7186295" h="179070">
                <a:moveTo>
                  <a:pt x="0" y="0"/>
                </a:moveTo>
                <a:lnTo>
                  <a:pt x="0" y="178623"/>
                </a:lnTo>
                <a:lnTo>
                  <a:pt x="7185789" y="178623"/>
                </a:lnTo>
                <a:lnTo>
                  <a:pt x="7185789" y="0"/>
                </a:lnTo>
                <a:lnTo>
                  <a:pt x="0" y="0"/>
                </a:lnTo>
                <a:close/>
              </a:path>
            </a:pathLst>
          </a:custGeom>
          <a:solidFill>
            <a:srgbClr val="E7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385011" y="3843368"/>
            <a:ext cx="7186295" cy="179070"/>
          </a:xfrm>
          <a:custGeom>
            <a:avLst/>
            <a:gdLst/>
            <a:ahLst/>
            <a:cxnLst/>
            <a:rect l="l" t="t" r="r" b="b"/>
            <a:pathLst>
              <a:path w="7186295" h="179070">
                <a:moveTo>
                  <a:pt x="0" y="0"/>
                </a:moveTo>
                <a:lnTo>
                  <a:pt x="0" y="178623"/>
                </a:lnTo>
                <a:lnTo>
                  <a:pt x="7185789" y="178623"/>
                </a:lnTo>
                <a:lnTo>
                  <a:pt x="7185789" y="0"/>
                </a:lnTo>
                <a:lnTo>
                  <a:pt x="0" y="0"/>
                </a:lnTo>
                <a:close/>
              </a:path>
            </a:pathLst>
          </a:custGeom>
          <a:solidFill>
            <a:srgbClr val="E7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385011" y="4692672"/>
            <a:ext cx="7186295" cy="177800"/>
          </a:xfrm>
          <a:custGeom>
            <a:avLst/>
            <a:gdLst/>
            <a:ahLst/>
            <a:cxnLst/>
            <a:rect l="l" t="t" r="r" b="b"/>
            <a:pathLst>
              <a:path w="7186295" h="177800">
                <a:moveTo>
                  <a:pt x="0" y="0"/>
                </a:moveTo>
                <a:lnTo>
                  <a:pt x="0" y="177309"/>
                </a:lnTo>
                <a:lnTo>
                  <a:pt x="7185789" y="177309"/>
                </a:lnTo>
                <a:lnTo>
                  <a:pt x="7185789" y="0"/>
                </a:lnTo>
                <a:lnTo>
                  <a:pt x="0" y="0"/>
                </a:lnTo>
                <a:close/>
              </a:path>
            </a:pathLst>
          </a:custGeom>
          <a:solidFill>
            <a:srgbClr val="E7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385011" y="5201715"/>
            <a:ext cx="7186295" cy="177800"/>
          </a:xfrm>
          <a:custGeom>
            <a:avLst/>
            <a:gdLst/>
            <a:ahLst/>
            <a:cxnLst/>
            <a:rect l="l" t="t" r="r" b="b"/>
            <a:pathLst>
              <a:path w="7186295" h="177800">
                <a:moveTo>
                  <a:pt x="0" y="0"/>
                </a:moveTo>
                <a:lnTo>
                  <a:pt x="0" y="177359"/>
                </a:lnTo>
                <a:lnTo>
                  <a:pt x="7185789" y="177359"/>
                </a:lnTo>
                <a:lnTo>
                  <a:pt x="7185789" y="0"/>
                </a:lnTo>
                <a:lnTo>
                  <a:pt x="0" y="0"/>
                </a:lnTo>
                <a:close/>
              </a:path>
            </a:pathLst>
          </a:custGeom>
          <a:solidFill>
            <a:srgbClr val="E7E6E6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2385011" y="1295705"/>
          <a:ext cx="7186295" cy="8439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45920"/>
                <a:gridCol w="991869"/>
                <a:gridCol w="1062355"/>
                <a:gridCol w="3009900"/>
                <a:gridCol w="474345"/>
              </a:tblGrid>
              <a:tr h="350305">
                <a:tc>
                  <a:txBody>
                    <a:bodyPr/>
                    <a:lstStyle/>
                    <a:p>
                      <a:pPr marL="25400">
                        <a:lnSpc>
                          <a:spcPts val="1195"/>
                        </a:lnSpc>
                      </a:pPr>
                      <a:r>
                        <a:rPr dirty="0" sz="1050" spc="20" b="1">
                          <a:latin typeface="Arial"/>
                          <a:cs typeface="Arial"/>
                        </a:rPr>
                        <a:t>Subgroup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01625">
                        <a:lnSpc>
                          <a:spcPts val="1195"/>
                        </a:lnSpc>
                      </a:pPr>
                      <a:r>
                        <a:rPr dirty="0" sz="1050" spc="-5" b="1">
                          <a:latin typeface="Arial"/>
                          <a:cs typeface="Arial"/>
                        </a:rPr>
                        <a:t>Inclisiran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algn="r" marR="9588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050" b="1">
                          <a:latin typeface="Arial"/>
                          <a:cs typeface="Arial"/>
                        </a:rPr>
                        <a:t>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1195"/>
                        </a:lnSpc>
                      </a:pPr>
                      <a:r>
                        <a:rPr dirty="0" sz="1050" spc="15" b="1">
                          <a:latin typeface="Arial"/>
                          <a:cs typeface="Arial"/>
                        </a:rPr>
                        <a:t>Placebo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algn="ctr" marL="7429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050" b="1">
                          <a:latin typeface="Arial"/>
                          <a:cs typeface="Arial"/>
                        </a:rPr>
                        <a:t>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1800">
                        <a:lnSpc>
                          <a:spcPts val="1195"/>
                        </a:lnSpc>
                      </a:pPr>
                      <a:r>
                        <a:rPr dirty="0" sz="1050" spc="30" b="1">
                          <a:latin typeface="Arial"/>
                          <a:cs typeface="Arial"/>
                        </a:rPr>
                        <a:t>LS</a:t>
                      </a:r>
                      <a:r>
                        <a:rPr dirty="0" sz="105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 b="1">
                          <a:latin typeface="Arial"/>
                          <a:cs typeface="Arial"/>
                        </a:rPr>
                        <a:t>Mean</a:t>
                      </a:r>
                      <a:r>
                        <a:rPr dirty="0" sz="105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 b="1">
                          <a:latin typeface="Arial"/>
                          <a:cs typeface="Arial"/>
                        </a:rPr>
                        <a:t>Percent</a:t>
                      </a:r>
                      <a:r>
                        <a:rPr dirty="0" sz="1050" spc="-5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5" b="1">
                          <a:latin typeface="Arial"/>
                          <a:cs typeface="Arial"/>
                        </a:rPr>
                        <a:t>Difference</a:t>
                      </a:r>
                      <a:r>
                        <a:rPr dirty="0" sz="1050" spc="-4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1050" spc="-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20" b="1">
                          <a:latin typeface="Arial"/>
                          <a:cs typeface="Arial"/>
                        </a:rPr>
                        <a:t>LDL-C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8463">
                <a:tc>
                  <a:txBody>
                    <a:bodyPr/>
                    <a:lstStyle/>
                    <a:p>
                      <a:pPr marL="17780">
                        <a:lnSpc>
                          <a:spcPts val="1195"/>
                        </a:lnSpc>
                      </a:pPr>
                      <a:r>
                        <a:rPr dirty="0" sz="1000" spc="-10" b="1">
                          <a:latin typeface="Arial"/>
                          <a:cs typeface="Arial"/>
                        </a:rPr>
                        <a:t>Risk</a:t>
                      </a:r>
                      <a:r>
                        <a:rPr dirty="0" sz="100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 b="1">
                          <a:latin typeface="Arial"/>
                          <a:cs typeface="Arial"/>
                        </a:rPr>
                        <a:t>category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E7E6E6"/>
                    </a:solidFill>
                  </a:tcPr>
                </a:tc>
              </a:tr>
              <a:tr h="169057">
                <a:tc>
                  <a:txBody>
                    <a:bodyPr/>
                    <a:lstStyle/>
                    <a:p>
                      <a:pPr marL="3314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ASCVD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35"/>
                </a:tc>
                <a:tc>
                  <a:txBody>
                    <a:bodyPr/>
                    <a:lstStyle/>
                    <a:p>
                      <a:pPr algn="r" marR="8445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-20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1000" spc="-30">
                          <a:latin typeface="Arial"/>
                          <a:cs typeface="Arial"/>
                        </a:rPr>
                        <a:t>5</a:t>
                      </a:r>
                      <a:r>
                        <a:rPr dirty="0" sz="1000" spc="-20">
                          <a:latin typeface="Arial"/>
                          <a:cs typeface="Arial"/>
                        </a:rPr>
                        <a:t>5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35"/>
                </a:tc>
                <a:tc>
                  <a:txBody>
                    <a:bodyPr/>
                    <a:lstStyle/>
                    <a:p>
                      <a:pPr algn="r" marR="4241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-15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1000" spc="-30">
                          <a:latin typeface="Arial"/>
                          <a:cs typeface="Arial"/>
                        </a:rPr>
                        <a:t>5</a:t>
                      </a:r>
                      <a:r>
                        <a:rPr dirty="0" sz="1000" spc="-20">
                          <a:latin typeface="Arial"/>
                          <a:cs typeface="Arial"/>
                        </a:rPr>
                        <a:t>5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5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3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5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1000" spc="-30">
                          <a:latin typeface="Arial"/>
                          <a:cs typeface="Arial"/>
                        </a:rPr>
                        <a:t>5</a:t>
                      </a:r>
                      <a:r>
                        <a:rPr dirty="0" sz="1000" spc="-15">
                          <a:latin typeface="Arial"/>
                          <a:cs typeface="Arial"/>
                        </a:rPr>
                        <a:t>5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35"/>
                </a:tc>
              </a:tr>
              <a:tr h="155733">
                <a:tc>
                  <a:txBody>
                    <a:bodyPr/>
                    <a:lstStyle/>
                    <a:p>
                      <a:pPr marL="331470">
                        <a:lnSpc>
                          <a:spcPts val="1110"/>
                        </a:lnSpc>
                        <a:spcBef>
                          <a:spcPts val="15"/>
                        </a:spcBef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ASCVD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25">
                          <a:latin typeface="Arial"/>
                          <a:cs typeface="Arial"/>
                        </a:rPr>
                        <a:t>equivalent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905"/>
                </a:tc>
                <a:tc>
                  <a:txBody>
                    <a:bodyPr/>
                    <a:lstStyle/>
                    <a:p>
                      <a:pPr algn="r" marR="84455">
                        <a:lnSpc>
                          <a:spcPts val="1110"/>
                        </a:lnSpc>
                        <a:spcBef>
                          <a:spcPts val="15"/>
                        </a:spcBef>
                      </a:pPr>
                      <a:r>
                        <a:rPr dirty="0" sz="1000" spc="-30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1000" spc="-20">
                          <a:latin typeface="Arial"/>
                          <a:cs typeface="Arial"/>
                        </a:rPr>
                        <a:t>8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905"/>
                </a:tc>
                <a:tc>
                  <a:txBody>
                    <a:bodyPr/>
                    <a:lstStyle/>
                    <a:p>
                      <a:pPr algn="r" marR="424180">
                        <a:lnSpc>
                          <a:spcPts val="1110"/>
                        </a:lnSpc>
                        <a:spcBef>
                          <a:spcPts val="15"/>
                        </a:spcBef>
                      </a:pPr>
                      <a:r>
                        <a:rPr dirty="0" sz="1000" spc="-30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1000" spc="-20">
                          <a:latin typeface="Arial"/>
                          <a:cs typeface="Arial"/>
                        </a:rPr>
                        <a:t>7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90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10"/>
                        </a:lnSpc>
                        <a:spcBef>
                          <a:spcPts val="15"/>
                        </a:spcBef>
                      </a:pPr>
                      <a:r>
                        <a:rPr dirty="0" sz="1000" spc="5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1000" spc="-30">
                          <a:latin typeface="Arial"/>
                          <a:cs typeface="Arial"/>
                        </a:rPr>
                        <a:t>4</a:t>
                      </a:r>
                      <a:r>
                        <a:rPr dirty="0" sz="1000" spc="-15">
                          <a:latin typeface="Arial"/>
                          <a:cs typeface="Arial"/>
                        </a:rPr>
                        <a:t>7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905"/>
                </a:tc>
              </a:tr>
            </a:tbl>
          </a:graphicData>
        </a:graphic>
      </p:graphicFrame>
      <p:sp>
        <p:nvSpPr>
          <p:cNvPr id="12" name="object 12"/>
          <p:cNvSpPr txBox="1"/>
          <p:nvPr/>
        </p:nvSpPr>
        <p:spPr>
          <a:xfrm>
            <a:off x="2390364" y="2142814"/>
            <a:ext cx="24187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b="1">
                <a:latin typeface="Arial"/>
                <a:cs typeface="Arial"/>
              </a:rPr>
              <a:t>Renal </a:t>
            </a:r>
            <a:r>
              <a:rPr dirty="0" sz="1000" spc="-10" b="1">
                <a:latin typeface="Arial"/>
                <a:cs typeface="Arial"/>
              </a:rPr>
              <a:t>function </a:t>
            </a:r>
            <a:r>
              <a:rPr dirty="0" sz="1000" spc="10" b="1">
                <a:latin typeface="Arial"/>
                <a:cs typeface="Arial"/>
              </a:rPr>
              <a:t>(eGFR </a:t>
            </a:r>
            <a:r>
              <a:rPr dirty="0" sz="1000" b="1">
                <a:latin typeface="Arial"/>
                <a:cs typeface="Arial"/>
              </a:rPr>
              <a:t>- </a:t>
            </a:r>
            <a:r>
              <a:rPr dirty="0" sz="1000" spc="-10" b="1">
                <a:latin typeface="Arial"/>
                <a:cs typeface="Arial"/>
              </a:rPr>
              <a:t>Cockcroft</a:t>
            </a:r>
            <a:r>
              <a:rPr dirty="0" sz="1000" spc="-90" b="1">
                <a:latin typeface="Arial"/>
                <a:cs typeface="Arial"/>
              </a:rPr>
              <a:t> </a:t>
            </a:r>
            <a:r>
              <a:rPr dirty="0" sz="1000" spc="-10" b="1">
                <a:latin typeface="Arial"/>
                <a:cs typeface="Arial"/>
              </a:rPr>
              <a:t>Gault)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703965" y="2294916"/>
            <a:ext cx="1190625" cy="535305"/>
          </a:xfrm>
          <a:prstGeom prst="rect">
            <a:avLst/>
          </a:prstGeom>
        </p:spPr>
        <p:txBody>
          <a:bodyPr wrap="square" lIns="0" tIns="298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35"/>
              </a:spcBef>
            </a:pPr>
            <a:r>
              <a:rPr dirty="0" sz="1000" spc="-15">
                <a:latin typeface="Arial"/>
                <a:cs typeface="Arial"/>
              </a:rPr>
              <a:t>Normal</a:t>
            </a:r>
            <a:endParaRPr sz="1000">
              <a:latin typeface="Arial"/>
              <a:cs typeface="Arial"/>
            </a:endParaRPr>
          </a:p>
          <a:p>
            <a:pPr marL="12700" marR="5080">
              <a:lnSpc>
                <a:spcPct val="111300"/>
              </a:lnSpc>
              <a:spcBef>
                <a:spcPts val="5"/>
              </a:spcBef>
            </a:pPr>
            <a:r>
              <a:rPr dirty="0" sz="1000" spc="-40">
                <a:latin typeface="Arial"/>
                <a:cs typeface="Arial"/>
              </a:rPr>
              <a:t>Mild </a:t>
            </a:r>
            <a:r>
              <a:rPr dirty="0" sz="1000" spc="-10">
                <a:latin typeface="Arial"/>
                <a:cs typeface="Arial"/>
              </a:rPr>
              <a:t>impairment  </a:t>
            </a:r>
            <a:r>
              <a:rPr dirty="0" sz="1000" spc="-25">
                <a:latin typeface="Arial"/>
                <a:cs typeface="Arial"/>
              </a:rPr>
              <a:t>Moderate</a:t>
            </a:r>
            <a:r>
              <a:rPr dirty="0" sz="1000" spc="-9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impairment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11537" y="2294916"/>
            <a:ext cx="232410" cy="535305"/>
          </a:xfrm>
          <a:prstGeom prst="rect">
            <a:avLst/>
          </a:prstGeom>
        </p:spPr>
        <p:txBody>
          <a:bodyPr wrap="square" lIns="0" tIns="298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35"/>
              </a:spcBef>
            </a:pPr>
            <a:r>
              <a:rPr dirty="0" sz="1000" spc="-30">
                <a:latin typeface="Arial"/>
                <a:cs typeface="Arial"/>
              </a:rPr>
              <a:t>9</a:t>
            </a:r>
            <a:r>
              <a:rPr dirty="0" sz="1000" spc="-20">
                <a:latin typeface="Arial"/>
                <a:cs typeface="Arial"/>
              </a:rPr>
              <a:t>9</a:t>
            </a:r>
            <a:r>
              <a:rPr dirty="0" sz="1000">
                <a:latin typeface="Arial"/>
                <a:cs typeface="Arial"/>
              </a:rPr>
              <a:t>6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1000" spc="-30">
                <a:latin typeface="Arial"/>
                <a:cs typeface="Arial"/>
              </a:rPr>
              <a:t>6</a:t>
            </a:r>
            <a:r>
              <a:rPr dirty="0" sz="1000" spc="-20">
                <a:latin typeface="Arial"/>
                <a:cs typeface="Arial"/>
              </a:rPr>
              <a:t>3</a:t>
            </a:r>
            <a:r>
              <a:rPr dirty="0" sz="1000">
                <a:latin typeface="Arial"/>
                <a:cs typeface="Arial"/>
              </a:rPr>
              <a:t>7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000" spc="-30">
                <a:latin typeface="Arial"/>
                <a:cs typeface="Arial"/>
              </a:rPr>
              <a:t>1</a:t>
            </a:r>
            <a:r>
              <a:rPr dirty="0" sz="1000" spc="-20">
                <a:latin typeface="Arial"/>
                <a:cs typeface="Arial"/>
              </a:rPr>
              <a:t>9</a:t>
            </a:r>
            <a:r>
              <a:rPr dirty="0" sz="1000">
                <a:latin typeface="Arial"/>
                <a:cs typeface="Arial"/>
              </a:rPr>
              <a:t>6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365999" y="2294916"/>
            <a:ext cx="300990" cy="535305"/>
          </a:xfrm>
          <a:prstGeom prst="rect">
            <a:avLst/>
          </a:prstGeom>
        </p:spPr>
        <p:txBody>
          <a:bodyPr wrap="square" lIns="0" tIns="298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35"/>
              </a:spcBef>
            </a:pPr>
            <a:r>
              <a:rPr dirty="0" sz="1000" spc="-15">
                <a:latin typeface="Arial"/>
                <a:cs typeface="Arial"/>
              </a:rPr>
              <a:t>1</a:t>
            </a:r>
            <a:r>
              <a:rPr dirty="0" sz="1000" spc="-30">
                <a:latin typeface="Arial"/>
                <a:cs typeface="Arial"/>
              </a:rPr>
              <a:t>0</a:t>
            </a:r>
            <a:r>
              <a:rPr dirty="0" sz="1000" spc="-20">
                <a:latin typeface="Arial"/>
                <a:cs typeface="Arial"/>
              </a:rPr>
              <a:t>2</a:t>
            </a:r>
            <a:r>
              <a:rPr dirty="0" sz="1000"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  <a:p>
            <a:pPr marL="81280">
              <a:lnSpc>
                <a:spcPct val="100000"/>
              </a:lnSpc>
              <a:spcBef>
                <a:spcPts val="140"/>
              </a:spcBef>
            </a:pPr>
            <a:r>
              <a:rPr dirty="0" sz="1000" spc="-30">
                <a:latin typeface="Arial"/>
                <a:cs typeface="Arial"/>
              </a:rPr>
              <a:t>6</a:t>
            </a:r>
            <a:r>
              <a:rPr dirty="0" sz="1000" spc="-20">
                <a:latin typeface="Arial"/>
                <a:cs typeface="Arial"/>
              </a:rPr>
              <a:t>0</a:t>
            </a:r>
            <a:r>
              <a:rPr dirty="0" sz="1000"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  <a:p>
            <a:pPr marL="81280">
              <a:lnSpc>
                <a:spcPct val="100000"/>
              </a:lnSpc>
              <a:spcBef>
                <a:spcPts val="135"/>
              </a:spcBef>
            </a:pPr>
            <a:r>
              <a:rPr dirty="0" sz="1000" spc="-30">
                <a:latin typeface="Arial"/>
                <a:cs typeface="Arial"/>
              </a:rPr>
              <a:t>2</a:t>
            </a:r>
            <a:r>
              <a:rPr dirty="0" sz="1000" spc="-20">
                <a:latin typeface="Arial"/>
                <a:cs typeface="Arial"/>
              </a:rPr>
              <a:t>0</a:t>
            </a:r>
            <a:r>
              <a:rPr dirty="0" sz="1000">
                <a:latin typeface="Arial"/>
                <a:cs typeface="Arial"/>
              </a:rPr>
              <a:t>2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269428" y="2294916"/>
            <a:ext cx="309880" cy="535305"/>
          </a:xfrm>
          <a:prstGeom prst="rect">
            <a:avLst/>
          </a:prstGeom>
        </p:spPr>
        <p:txBody>
          <a:bodyPr wrap="square" lIns="0" tIns="298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35"/>
              </a:spcBef>
            </a:pPr>
            <a:r>
              <a:rPr dirty="0" sz="1000" spc="5">
                <a:latin typeface="Arial"/>
                <a:cs typeface="Arial"/>
              </a:rPr>
              <a:t>-</a:t>
            </a:r>
            <a:r>
              <a:rPr dirty="0" sz="1000" spc="-30">
                <a:latin typeface="Arial"/>
                <a:cs typeface="Arial"/>
              </a:rPr>
              <a:t>5</a:t>
            </a:r>
            <a:r>
              <a:rPr dirty="0" sz="1000" spc="-15">
                <a:latin typeface="Arial"/>
                <a:cs typeface="Arial"/>
              </a:rPr>
              <a:t>4</a:t>
            </a:r>
            <a:r>
              <a:rPr dirty="0" sz="1000" spc="-10">
                <a:latin typeface="Arial"/>
                <a:cs typeface="Arial"/>
              </a:rPr>
              <a:t>.</a:t>
            </a:r>
            <a:r>
              <a:rPr dirty="0" sz="1000">
                <a:latin typeface="Arial"/>
                <a:cs typeface="Arial"/>
              </a:rPr>
              <a:t>1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1000" spc="5">
                <a:latin typeface="Arial"/>
                <a:cs typeface="Arial"/>
              </a:rPr>
              <a:t>-</a:t>
            </a:r>
            <a:r>
              <a:rPr dirty="0" sz="1000" spc="-30">
                <a:latin typeface="Arial"/>
                <a:cs typeface="Arial"/>
              </a:rPr>
              <a:t>5</a:t>
            </a:r>
            <a:r>
              <a:rPr dirty="0" sz="1000" spc="-15">
                <a:latin typeface="Arial"/>
                <a:cs typeface="Arial"/>
              </a:rPr>
              <a:t>3</a:t>
            </a:r>
            <a:r>
              <a:rPr dirty="0" sz="1000" spc="-10">
                <a:latin typeface="Arial"/>
                <a:cs typeface="Arial"/>
              </a:rPr>
              <a:t>.</a:t>
            </a:r>
            <a:r>
              <a:rPr dirty="0" sz="1000">
                <a:latin typeface="Arial"/>
                <a:cs typeface="Arial"/>
              </a:rPr>
              <a:t>3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000" spc="5">
                <a:latin typeface="Arial"/>
                <a:cs typeface="Arial"/>
              </a:rPr>
              <a:t>-</a:t>
            </a:r>
            <a:r>
              <a:rPr dirty="0" sz="1000" spc="-30">
                <a:latin typeface="Arial"/>
                <a:cs typeface="Arial"/>
              </a:rPr>
              <a:t>5</a:t>
            </a:r>
            <a:r>
              <a:rPr dirty="0" sz="1000" spc="-15">
                <a:latin typeface="Arial"/>
                <a:cs typeface="Arial"/>
              </a:rPr>
              <a:t>6</a:t>
            </a:r>
            <a:r>
              <a:rPr dirty="0" sz="1000" spc="-10">
                <a:latin typeface="Arial"/>
                <a:cs typeface="Arial"/>
              </a:rPr>
              <a:t>.</a:t>
            </a:r>
            <a:r>
              <a:rPr dirty="0" sz="1000">
                <a:latin typeface="Arial"/>
                <a:cs typeface="Arial"/>
              </a:rPr>
              <a:t>9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390364" y="2821752"/>
            <a:ext cx="1877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latin typeface="Arial"/>
                <a:cs typeface="Arial"/>
              </a:rPr>
              <a:t>Baseline </a:t>
            </a:r>
            <a:r>
              <a:rPr dirty="0" sz="1000" spc="-10" b="1">
                <a:latin typeface="Arial"/>
                <a:cs typeface="Arial"/>
              </a:rPr>
              <a:t>triglycerides in</a:t>
            </a:r>
            <a:r>
              <a:rPr dirty="0" sz="1000" spc="-45" b="1">
                <a:latin typeface="Arial"/>
                <a:cs typeface="Arial"/>
              </a:rPr>
              <a:t> </a:t>
            </a:r>
            <a:r>
              <a:rPr dirty="0" sz="1000" spc="-25" b="1">
                <a:latin typeface="Arial"/>
                <a:cs typeface="Arial"/>
              </a:rPr>
              <a:t>mg/dL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703965" y="2973854"/>
            <a:ext cx="308610" cy="365125"/>
          </a:xfrm>
          <a:prstGeom prst="rect">
            <a:avLst/>
          </a:prstGeom>
        </p:spPr>
        <p:txBody>
          <a:bodyPr wrap="square" lIns="0" tIns="298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35"/>
              </a:spcBef>
            </a:pPr>
            <a:r>
              <a:rPr dirty="0" sz="1000" spc="-15">
                <a:latin typeface="Arial"/>
                <a:cs typeface="Arial"/>
              </a:rPr>
              <a:t>≤130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1000" spc="15">
                <a:latin typeface="Arial"/>
                <a:cs typeface="Arial"/>
              </a:rPr>
              <a:t>&gt;</a:t>
            </a:r>
            <a:r>
              <a:rPr dirty="0" sz="1000" spc="-20">
                <a:latin typeface="Arial"/>
                <a:cs typeface="Arial"/>
              </a:rPr>
              <a:t>1</a:t>
            </a:r>
            <a:r>
              <a:rPr dirty="0" sz="1000" spc="-25">
                <a:latin typeface="Arial"/>
                <a:cs typeface="Arial"/>
              </a:rPr>
              <a:t>3</a:t>
            </a:r>
            <a:r>
              <a:rPr dirty="0" sz="1000"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711537" y="2973854"/>
            <a:ext cx="232410" cy="365125"/>
          </a:xfrm>
          <a:prstGeom prst="rect">
            <a:avLst/>
          </a:prstGeom>
        </p:spPr>
        <p:txBody>
          <a:bodyPr wrap="square" lIns="0" tIns="298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35"/>
              </a:spcBef>
            </a:pPr>
            <a:r>
              <a:rPr dirty="0" sz="1000" spc="-30">
                <a:latin typeface="Arial"/>
                <a:cs typeface="Arial"/>
              </a:rPr>
              <a:t>9</a:t>
            </a:r>
            <a:r>
              <a:rPr dirty="0" sz="1000" spc="-20">
                <a:latin typeface="Arial"/>
                <a:cs typeface="Arial"/>
              </a:rPr>
              <a:t>1</a:t>
            </a:r>
            <a:r>
              <a:rPr dirty="0" sz="1000">
                <a:latin typeface="Arial"/>
                <a:cs typeface="Arial"/>
              </a:rPr>
              <a:t>8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1000" spc="-30">
                <a:latin typeface="Arial"/>
                <a:cs typeface="Arial"/>
              </a:rPr>
              <a:t>9</a:t>
            </a:r>
            <a:r>
              <a:rPr dirty="0" sz="1000" spc="-20">
                <a:latin typeface="Arial"/>
                <a:cs typeface="Arial"/>
              </a:rPr>
              <a:t>1</a:t>
            </a:r>
            <a:r>
              <a:rPr dirty="0" sz="1000">
                <a:latin typeface="Arial"/>
                <a:cs typeface="Arial"/>
              </a:rPr>
              <a:t>5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434827" y="2973854"/>
            <a:ext cx="231775" cy="365125"/>
          </a:xfrm>
          <a:prstGeom prst="rect">
            <a:avLst/>
          </a:prstGeom>
        </p:spPr>
        <p:txBody>
          <a:bodyPr wrap="square" lIns="0" tIns="298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35"/>
              </a:spcBef>
            </a:pPr>
            <a:r>
              <a:rPr dirty="0" sz="1000" spc="-30">
                <a:latin typeface="Arial"/>
                <a:cs typeface="Arial"/>
              </a:rPr>
              <a:t>9</a:t>
            </a:r>
            <a:r>
              <a:rPr dirty="0" sz="1000" spc="-20">
                <a:latin typeface="Arial"/>
                <a:cs typeface="Arial"/>
              </a:rPr>
              <a:t>1</a:t>
            </a:r>
            <a:r>
              <a:rPr dirty="0" sz="1000">
                <a:latin typeface="Arial"/>
                <a:cs typeface="Arial"/>
              </a:rPr>
              <a:t>4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1000" spc="-30">
                <a:latin typeface="Arial"/>
                <a:cs typeface="Arial"/>
              </a:rPr>
              <a:t>9</a:t>
            </a:r>
            <a:r>
              <a:rPr dirty="0" sz="1000" spc="-20">
                <a:latin typeface="Arial"/>
                <a:cs typeface="Arial"/>
              </a:rPr>
              <a:t>1</a:t>
            </a:r>
            <a:r>
              <a:rPr dirty="0" sz="1000">
                <a:latin typeface="Arial"/>
                <a:cs typeface="Arial"/>
              </a:rPr>
              <a:t>3</a:t>
            </a:r>
            <a:endParaRPr sz="10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269428" y="2973854"/>
            <a:ext cx="309880" cy="365125"/>
          </a:xfrm>
          <a:prstGeom prst="rect">
            <a:avLst/>
          </a:prstGeom>
        </p:spPr>
        <p:txBody>
          <a:bodyPr wrap="square" lIns="0" tIns="298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35"/>
              </a:spcBef>
            </a:pPr>
            <a:r>
              <a:rPr dirty="0" sz="1000" spc="5">
                <a:latin typeface="Arial"/>
                <a:cs typeface="Arial"/>
              </a:rPr>
              <a:t>-</a:t>
            </a:r>
            <a:r>
              <a:rPr dirty="0" sz="1000" spc="-30">
                <a:latin typeface="Arial"/>
                <a:cs typeface="Arial"/>
              </a:rPr>
              <a:t>5</a:t>
            </a:r>
            <a:r>
              <a:rPr dirty="0" sz="1000" spc="-15">
                <a:latin typeface="Arial"/>
                <a:cs typeface="Arial"/>
              </a:rPr>
              <a:t>2</a:t>
            </a:r>
            <a:r>
              <a:rPr dirty="0" sz="1000" spc="-10">
                <a:latin typeface="Arial"/>
                <a:cs typeface="Arial"/>
              </a:rPr>
              <a:t>.</a:t>
            </a:r>
            <a:r>
              <a:rPr dirty="0" sz="1000">
                <a:latin typeface="Arial"/>
                <a:cs typeface="Arial"/>
              </a:rPr>
              <a:t>2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1000" spc="5">
                <a:latin typeface="Arial"/>
                <a:cs typeface="Arial"/>
              </a:rPr>
              <a:t>-</a:t>
            </a:r>
            <a:r>
              <a:rPr dirty="0" sz="1000" spc="-30">
                <a:latin typeface="Arial"/>
                <a:cs typeface="Arial"/>
              </a:rPr>
              <a:t>5</a:t>
            </a:r>
            <a:r>
              <a:rPr dirty="0" sz="1000" spc="-15">
                <a:latin typeface="Arial"/>
                <a:cs typeface="Arial"/>
              </a:rPr>
              <a:t>5</a:t>
            </a:r>
            <a:r>
              <a:rPr dirty="0" sz="1000" spc="-10">
                <a:latin typeface="Arial"/>
                <a:cs typeface="Arial"/>
              </a:rPr>
              <a:t>.</a:t>
            </a:r>
            <a:r>
              <a:rPr dirty="0" sz="1000">
                <a:latin typeface="Arial"/>
                <a:cs typeface="Arial"/>
              </a:rPr>
              <a:t>9</a:t>
            </a:r>
            <a:endParaRPr sz="10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390364" y="3331166"/>
            <a:ext cx="2072639" cy="68770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latin typeface="Arial"/>
                <a:cs typeface="Arial"/>
              </a:rPr>
              <a:t>Baseline LDL-C in</a:t>
            </a:r>
            <a:r>
              <a:rPr dirty="0" sz="1000" b="1">
                <a:latin typeface="Arial"/>
                <a:cs typeface="Arial"/>
              </a:rPr>
              <a:t> </a:t>
            </a:r>
            <a:r>
              <a:rPr dirty="0" sz="1000" spc="-30" b="1">
                <a:latin typeface="Arial"/>
                <a:cs typeface="Arial"/>
              </a:rPr>
              <a:t>mg/dL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000" spc="-5" b="1">
                <a:latin typeface="Arial"/>
                <a:cs typeface="Arial"/>
              </a:rPr>
              <a:t>Baseline LDL-C quartiles in</a:t>
            </a:r>
            <a:r>
              <a:rPr dirty="0" sz="1000" spc="-55" b="1">
                <a:latin typeface="Arial"/>
                <a:cs typeface="Arial"/>
              </a:rPr>
              <a:t> </a:t>
            </a:r>
            <a:r>
              <a:rPr dirty="0" sz="1000" spc="-30" b="1">
                <a:latin typeface="Arial"/>
                <a:cs typeface="Arial"/>
              </a:rPr>
              <a:t>mg/dL</a:t>
            </a:r>
            <a:endParaRPr sz="10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703965" y="3992850"/>
            <a:ext cx="691515" cy="704850"/>
          </a:xfrm>
          <a:prstGeom prst="rect">
            <a:avLst/>
          </a:prstGeom>
        </p:spPr>
        <p:txBody>
          <a:bodyPr wrap="square" lIns="0" tIns="298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35"/>
              </a:spcBef>
            </a:pPr>
            <a:r>
              <a:rPr dirty="0" sz="1000" spc="-15">
                <a:latin typeface="Arial"/>
                <a:cs typeface="Arial"/>
              </a:rPr>
              <a:t>≤82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1000" spc="-5">
                <a:latin typeface="Arial"/>
                <a:cs typeface="Arial"/>
              </a:rPr>
              <a:t>&gt;82 </a:t>
            </a:r>
            <a:r>
              <a:rPr dirty="0" sz="1000">
                <a:latin typeface="Arial"/>
                <a:cs typeface="Arial"/>
              </a:rPr>
              <a:t>-</a:t>
            </a:r>
            <a:r>
              <a:rPr dirty="0" sz="1000" spc="-75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≤100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000" spc="-10">
                <a:latin typeface="Arial"/>
                <a:cs typeface="Arial"/>
              </a:rPr>
              <a:t>&gt;100 </a:t>
            </a:r>
            <a:r>
              <a:rPr dirty="0" sz="1000">
                <a:latin typeface="Arial"/>
                <a:cs typeface="Arial"/>
              </a:rPr>
              <a:t>-</a:t>
            </a:r>
            <a:r>
              <a:rPr dirty="0" sz="1000" spc="-90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≤129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dirty="0" sz="1000" spc="-10">
                <a:latin typeface="Arial"/>
                <a:cs typeface="Arial"/>
              </a:rPr>
              <a:t>&gt;129</a:t>
            </a:r>
            <a:endParaRPr sz="10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711537" y="3992850"/>
            <a:ext cx="232410" cy="704850"/>
          </a:xfrm>
          <a:prstGeom prst="rect">
            <a:avLst/>
          </a:prstGeom>
        </p:spPr>
        <p:txBody>
          <a:bodyPr wrap="square" lIns="0" tIns="298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35"/>
              </a:spcBef>
            </a:pPr>
            <a:r>
              <a:rPr dirty="0" sz="1000" spc="-30">
                <a:latin typeface="Arial"/>
                <a:cs typeface="Arial"/>
              </a:rPr>
              <a:t>4</a:t>
            </a:r>
            <a:r>
              <a:rPr dirty="0" sz="1000" spc="-20">
                <a:latin typeface="Arial"/>
                <a:cs typeface="Arial"/>
              </a:rPr>
              <a:t>5</a:t>
            </a:r>
            <a:r>
              <a:rPr dirty="0" sz="1000">
                <a:latin typeface="Arial"/>
                <a:cs typeface="Arial"/>
              </a:rPr>
              <a:t>5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1000" spc="-30">
                <a:latin typeface="Arial"/>
                <a:cs typeface="Arial"/>
              </a:rPr>
              <a:t>4</a:t>
            </a:r>
            <a:r>
              <a:rPr dirty="0" sz="1000" spc="-20">
                <a:latin typeface="Arial"/>
                <a:cs typeface="Arial"/>
              </a:rPr>
              <a:t>7</a:t>
            </a:r>
            <a:r>
              <a:rPr dirty="0" sz="1000">
                <a:latin typeface="Arial"/>
                <a:cs typeface="Arial"/>
              </a:rPr>
              <a:t>2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000" spc="-30">
                <a:latin typeface="Arial"/>
                <a:cs typeface="Arial"/>
              </a:rPr>
              <a:t>4</a:t>
            </a:r>
            <a:r>
              <a:rPr dirty="0" sz="1000" spc="-20">
                <a:latin typeface="Arial"/>
                <a:cs typeface="Arial"/>
              </a:rPr>
              <a:t>3</a:t>
            </a:r>
            <a:r>
              <a:rPr dirty="0" sz="1000">
                <a:latin typeface="Arial"/>
                <a:cs typeface="Arial"/>
              </a:rPr>
              <a:t>4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dirty="0" sz="1000" spc="-30">
                <a:latin typeface="Arial"/>
                <a:cs typeface="Arial"/>
              </a:rPr>
              <a:t>4</a:t>
            </a:r>
            <a:r>
              <a:rPr dirty="0" sz="1000" spc="-20">
                <a:latin typeface="Arial"/>
                <a:cs typeface="Arial"/>
              </a:rPr>
              <a:t>7</a:t>
            </a:r>
            <a:r>
              <a:rPr dirty="0" sz="1000">
                <a:latin typeface="Arial"/>
                <a:cs typeface="Arial"/>
              </a:rPr>
              <a:t>2</a:t>
            </a:r>
            <a:endParaRPr sz="10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434827" y="3992850"/>
            <a:ext cx="231775" cy="704850"/>
          </a:xfrm>
          <a:prstGeom prst="rect">
            <a:avLst/>
          </a:prstGeom>
        </p:spPr>
        <p:txBody>
          <a:bodyPr wrap="square" lIns="0" tIns="298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35"/>
              </a:spcBef>
            </a:pPr>
            <a:r>
              <a:rPr dirty="0" sz="1000" spc="-30">
                <a:latin typeface="Arial"/>
                <a:cs typeface="Arial"/>
              </a:rPr>
              <a:t>4</a:t>
            </a:r>
            <a:r>
              <a:rPr dirty="0" sz="1000" spc="-20">
                <a:latin typeface="Arial"/>
                <a:cs typeface="Arial"/>
              </a:rPr>
              <a:t>8</a:t>
            </a:r>
            <a:r>
              <a:rPr dirty="0" sz="1000">
                <a:latin typeface="Arial"/>
                <a:cs typeface="Arial"/>
              </a:rPr>
              <a:t>2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1000" spc="-30">
                <a:latin typeface="Arial"/>
                <a:cs typeface="Arial"/>
              </a:rPr>
              <a:t>4</a:t>
            </a:r>
            <a:r>
              <a:rPr dirty="0" sz="1000" spc="-20">
                <a:latin typeface="Arial"/>
                <a:cs typeface="Arial"/>
              </a:rPr>
              <a:t>4</a:t>
            </a:r>
            <a:r>
              <a:rPr dirty="0" sz="1000">
                <a:latin typeface="Arial"/>
                <a:cs typeface="Arial"/>
              </a:rPr>
              <a:t>3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000" spc="-30">
                <a:latin typeface="Arial"/>
                <a:cs typeface="Arial"/>
              </a:rPr>
              <a:t>4</a:t>
            </a:r>
            <a:r>
              <a:rPr dirty="0" sz="1000" spc="-20">
                <a:latin typeface="Arial"/>
                <a:cs typeface="Arial"/>
              </a:rPr>
              <a:t>6</a:t>
            </a:r>
            <a:r>
              <a:rPr dirty="0" sz="1000">
                <a:latin typeface="Arial"/>
                <a:cs typeface="Arial"/>
              </a:rPr>
              <a:t>5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dirty="0" sz="1000" spc="-30">
                <a:latin typeface="Arial"/>
                <a:cs typeface="Arial"/>
              </a:rPr>
              <a:t>4</a:t>
            </a:r>
            <a:r>
              <a:rPr dirty="0" sz="1000" spc="-20">
                <a:latin typeface="Arial"/>
                <a:cs typeface="Arial"/>
              </a:rPr>
              <a:t>3</a:t>
            </a:r>
            <a:r>
              <a:rPr dirty="0" sz="1000">
                <a:latin typeface="Arial"/>
                <a:cs typeface="Arial"/>
              </a:rPr>
              <a:t>7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9269428" y="3992850"/>
            <a:ext cx="309880" cy="704850"/>
          </a:xfrm>
          <a:prstGeom prst="rect">
            <a:avLst/>
          </a:prstGeom>
        </p:spPr>
        <p:txBody>
          <a:bodyPr wrap="square" lIns="0" tIns="298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35"/>
              </a:spcBef>
            </a:pPr>
            <a:r>
              <a:rPr dirty="0" sz="1000" spc="5">
                <a:latin typeface="Arial"/>
                <a:cs typeface="Arial"/>
              </a:rPr>
              <a:t>-</a:t>
            </a:r>
            <a:r>
              <a:rPr dirty="0" sz="1000" spc="-30">
                <a:latin typeface="Arial"/>
                <a:cs typeface="Arial"/>
              </a:rPr>
              <a:t>6</a:t>
            </a:r>
            <a:r>
              <a:rPr dirty="0" sz="1000" spc="-15">
                <a:latin typeface="Arial"/>
                <a:cs typeface="Arial"/>
              </a:rPr>
              <a:t>5</a:t>
            </a:r>
            <a:r>
              <a:rPr dirty="0" sz="1000" spc="-10">
                <a:latin typeface="Arial"/>
                <a:cs typeface="Arial"/>
              </a:rPr>
              <a:t>.</a:t>
            </a:r>
            <a:r>
              <a:rPr dirty="0" sz="1000">
                <a:latin typeface="Arial"/>
                <a:cs typeface="Arial"/>
              </a:rPr>
              <a:t>2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1000" spc="5">
                <a:latin typeface="Arial"/>
                <a:cs typeface="Arial"/>
              </a:rPr>
              <a:t>-</a:t>
            </a:r>
            <a:r>
              <a:rPr dirty="0" sz="1000" spc="-30">
                <a:latin typeface="Arial"/>
                <a:cs typeface="Arial"/>
              </a:rPr>
              <a:t>5</a:t>
            </a:r>
            <a:r>
              <a:rPr dirty="0" sz="1000" spc="-15">
                <a:latin typeface="Arial"/>
                <a:cs typeface="Arial"/>
              </a:rPr>
              <a:t>6</a:t>
            </a:r>
            <a:r>
              <a:rPr dirty="0" sz="1000" spc="-10">
                <a:latin typeface="Arial"/>
                <a:cs typeface="Arial"/>
              </a:rPr>
              <a:t>.</a:t>
            </a:r>
            <a:r>
              <a:rPr dirty="0" sz="1000">
                <a:latin typeface="Arial"/>
                <a:cs typeface="Arial"/>
              </a:rPr>
              <a:t>9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000" spc="5">
                <a:latin typeface="Arial"/>
                <a:cs typeface="Arial"/>
              </a:rPr>
              <a:t>-</a:t>
            </a:r>
            <a:r>
              <a:rPr dirty="0" sz="1000" spc="-30">
                <a:latin typeface="Arial"/>
                <a:cs typeface="Arial"/>
              </a:rPr>
              <a:t>5</a:t>
            </a:r>
            <a:r>
              <a:rPr dirty="0" sz="1000" spc="-15">
                <a:latin typeface="Arial"/>
                <a:cs typeface="Arial"/>
              </a:rPr>
              <a:t>0</a:t>
            </a:r>
            <a:r>
              <a:rPr dirty="0" sz="1000" spc="-10">
                <a:latin typeface="Arial"/>
                <a:cs typeface="Arial"/>
              </a:rPr>
              <a:t>.</a:t>
            </a:r>
            <a:r>
              <a:rPr dirty="0" sz="1000">
                <a:latin typeface="Arial"/>
                <a:cs typeface="Arial"/>
              </a:rPr>
              <a:t>7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dirty="0" sz="1000" spc="5">
                <a:latin typeface="Arial"/>
                <a:cs typeface="Arial"/>
              </a:rPr>
              <a:t>-</a:t>
            </a:r>
            <a:r>
              <a:rPr dirty="0" sz="1000" spc="-30">
                <a:latin typeface="Arial"/>
                <a:cs typeface="Arial"/>
              </a:rPr>
              <a:t>4</a:t>
            </a:r>
            <a:r>
              <a:rPr dirty="0" sz="1000" spc="-15">
                <a:latin typeface="Arial"/>
                <a:cs typeface="Arial"/>
              </a:rPr>
              <a:t>3</a:t>
            </a:r>
            <a:r>
              <a:rPr dirty="0" sz="1000" spc="-10">
                <a:latin typeface="Arial"/>
                <a:cs typeface="Arial"/>
              </a:rPr>
              <a:t>.</a:t>
            </a:r>
            <a:r>
              <a:rPr dirty="0" sz="1000">
                <a:latin typeface="Arial"/>
                <a:cs typeface="Arial"/>
              </a:rPr>
              <a:t>1</a:t>
            </a:r>
            <a:endParaRPr sz="10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390364" y="4688704"/>
            <a:ext cx="55499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latin typeface="Arial"/>
                <a:cs typeface="Arial"/>
              </a:rPr>
              <a:t>Et</a:t>
            </a:r>
            <a:r>
              <a:rPr dirty="0" sz="1000" spc="-15" b="1">
                <a:latin typeface="Arial"/>
                <a:cs typeface="Arial"/>
              </a:rPr>
              <a:t>hn</a:t>
            </a:r>
            <a:r>
              <a:rPr dirty="0" sz="1000" spc="-10" b="1">
                <a:latin typeface="Arial"/>
                <a:cs typeface="Arial"/>
              </a:rPr>
              <a:t>i</a:t>
            </a:r>
            <a:r>
              <a:rPr dirty="0" sz="1000" spc="-25" b="1">
                <a:latin typeface="Arial"/>
                <a:cs typeface="Arial"/>
              </a:rPr>
              <a:t>c</a:t>
            </a:r>
            <a:r>
              <a:rPr dirty="0" sz="1000" spc="-15" b="1">
                <a:latin typeface="Arial"/>
                <a:cs typeface="Arial"/>
              </a:rPr>
              <a:t>i</a:t>
            </a:r>
            <a:r>
              <a:rPr dirty="0" sz="1000" spc="5" b="1">
                <a:latin typeface="Arial"/>
                <a:cs typeface="Arial"/>
              </a:rPr>
              <a:t>t</a:t>
            </a:r>
            <a:r>
              <a:rPr dirty="0" sz="1000" b="1">
                <a:latin typeface="Arial"/>
                <a:cs typeface="Arial"/>
              </a:rPr>
              <a:t>y</a:t>
            </a:r>
            <a:endParaRPr sz="10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703965" y="4840789"/>
            <a:ext cx="1175385" cy="3651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1400"/>
              </a:lnSpc>
              <a:spcBef>
                <a:spcPts val="100"/>
              </a:spcBef>
            </a:pPr>
            <a:r>
              <a:rPr dirty="0" sz="1000" spc="-20">
                <a:latin typeface="Arial"/>
                <a:cs typeface="Arial"/>
              </a:rPr>
              <a:t>Hispanic </a:t>
            </a:r>
            <a:r>
              <a:rPr dirty="0" sz="1000" spc="-15">
                <a:latin typeface="Arial"/>
                <a:cs typeface="Arial"/>
              </a:rPr>
              <a:t>or </a:t>
            </a:r>
            <a:r>
              <a:rPr dirty="0" sz="1000" spc="-20">
                <a:latin typeface="Arial"/>
                <a:cs typeface="Arial"/>
              </a:rPr>
              <a:t>latino  </a:t>
            </a:r>
            <a:r>
              <a:rPr dirty="0" sz="1000" spc="-25">
                <a:latin typeface="Arial"/>
                <a:cs typeface="Arial"/>
              </a:rPr>
              <a:t>Not </a:t>
            </a:r>
            <a:r>
              <a:rPr dirty="0" sz="1000" spc="-15">
                <a:latin typeface="Arial"/>
                <a:cs typeface="Arial"/>
              </a:rPr>
              <a:t>hispanic </a:t>
            </a:r>
            <a:r>
              <a:rPr dirty="0" sz="1000" spc="-10">
                <a:latin typeface="Arial"/>
                <a:cs typeface="Arial"/>
              </a:rPr>
              <a:t>or</a:t>
            </a:r>
            <a:r>
              <a:rPr dirty="0" sz="1000" spc="-40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latino</a:t>
            </a:r>
            <a:endParaRPr sz="10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643047" y="4840789"/>
            <a:ext cx="300990" cy="365125"/>
          </a:xfrm>
          <a:prstGeom prst="rect">
            <a:avLst/>
          </a:prstGeom>
        </p:spPr>
        <p:txBody>
          <a:bodyPr wrap="square" lIns="0" tIns="29845" rIns="0" bIns="0" rtlCol="0" vert="horz">
            <a:spAutoFit/>
          </a:bodyPr>
          <a:lstStyle/>
          <a:p>
            <a:pPr marL="80645">
              <a:lnSpc>
                <a:spcPct val="100000"/>
              </a:lnSpc>
              <a:spcBef>
                <a:spcPts val="235"/>
              </a:spcBef>
            </a:pPr>
            <a:r>
              <a:rPr dirty="0" sz="1000" spc="-30">
                <a:latin typeface="Arial"/>
                <a:cs typeface="Arial"/>
              </a:rPr>
              <a:t>1</a:t>
            </a:r>
            <a:r>
              <a:rPr dirty="0" sz="1000" spc="-20">
                <a:latin typeface="Arial"/>
                <a:cs typeface="Arial"/>
              </a:rPr>
              <a:t>2</a:t>
            </a:r>
            <a:r>
              <a:rPr dirty="0" sz="1000"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1000" spc="-20">
                <a:latin typeface="Arial"/>
                <a:cs typeface="Arial"/>
              </a:rPr>
              <a:t>1</a:t>
            </a:r>
            <a:r>
              <a:rPr dirty="0" sz="1000" spc="-30">
                <a:latin typeface="Arial"/>
                <a:cs typeface="Arial"/>
              </a:rPr>
              <a:t>7</a:t>
            </a:r>
            <a:r>
              <a:rPr dirty="0" sz="1000" spc="-20">
                <a:latin typeface="Arial"/>
                <a:cs typeface="Arial"/>
              </a:rPr>
              <a:t>1</a:t>
            </a:r>
            <a:r>
              <a:rPr dirty="0" sz="1000">
                <a:latin typeface="Arial"/>
                <a:cs typeface="Arial"/>
              </a:rPr>
              <a:t>3</a:t>
            </a:r>
            <a:endParaRPr sz="10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365999" y="4840789"/>
            <a:ext cx="300990" cy="365125"/>
          </a:xfrm>
          <a:prstGeom prst="rect">
            <a:avLst/>
          </a:prstGeom>
        </p:spPr>
        <p:txBody>
          <a:bodyPr wrap="square" lIns="0" tIns="29845" rIns="0" bIns="0" rtlCol="0" vert="horz">
            <a:spAutoFit/>
          </a:bodyPr>
          <a:lstStyle/>
          <a:p>
            <a:pPr marL="81280">
              <a:lnSpc>
                <a:spcPct val="100000"/>
              </a:lnSpc>
              <a:spcBef>
                <a:spcPts val="235"/>
              </a:spcBef>
            </a:pPr>
            <a:r>
              <a:rPr dirty="0" sz="1000" spc="-30">
                <a:latin typeface="Arial"/>
                <a:cs typeface="Arial"/>
              </a:rPr>
              <a:t>1</a:t>
            </a:r>
            <a:r>
              <a:rPr dirty="0" sz="1000" spc="-20">
                <a:latin typeface="Arial"/>
                <a:cs typeface="Arial"/>
              </a:rPr>
              <a:t>1</a:t>
            </a:r>
            <a:r>
              <a:rPr dirty="0" sz="1000">
                <a:latin typeface="Arial"/>
                <a:cs typeface="Arial"/>
              </a:rPr>
              <a:t>6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1000" spc="-15">
                <a:latin typeface="Arial"/>
                <a:cs typeface="Arial"/>
              </a:rPr>
              <a:t>1</a:t>
            </a:r>
            <a:r>
              <a:rPr dirty="0" sz="1000" spc="-30">
                <a:latin typeface="Arial"/>
                <a:cs typeface="Arial"/>
              </a:rPr>
              <a:t>7</a:t>
            </a:r>
            <a:r>
              <a:rPr dirty="0" sz="1000" spc="-20">
                <a:latin typeface="Arial"/>
                <a:cs typeface="Arial"/>
              </a:rPr>
              <a:t>1</a:t>
            </a:r>
            <a:r>
              <a:rPr dirty="0" sz="1000">
                <a:latin typeface="Arial"/>
                <a:cs typeface="Arial"/>
              </a:rPr>
              <a:t>1</a:t>
            </a:r>
            <a:endParaRPr sz="10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9269428" y="4840789"/>
            <a:ext cx="309880" cy="365125"/>
          </a:xfrm>
          <a:prstGeom prst="rect">
            <a:avLst/>
          </a:prstGeom>
        </p:spPr>
        <p:txBody>
          <a:bodyPr wrap="square" lIns="0" tIns="298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35"/>
              </a:spcBef>
            </a:pPr>
            <a:r>
              <a:rPr dirty="0" sz="1000" spc="5">
                <a:latin typeface="Arial"/>
                <a:cs typeface="Arial"/>
              </a:rPr>
              <a:t>-</a:t>
            </a:r>
            <a:r>
              <a:rPr dirty="0" sz="1000" spc="-30">
                <a:latin typeface="Arial"/>
                <a:cs typeface="Arial"/>
              </a:rPr>
              <a:t>4</a:t>
            </a:r>
            <a:r>
              <a:rPr dirty="0" sz="1000" spc="-15">
                <a:latin typeface="Arial"/>
                <a:cs typeface="Arial"/>
              </a:rPr>
              <a:t>3</a:t>
            </a:r>
            <a:r>
              <a:rPr dirty="0" sz="1000" spc="-10">
                <a:latin typeface="Arial"/>
                <a:cs typeface="Arial"/>
              </a:rPr>
              <a:t>.</a:t>
            </a:r>
            <a:r>
              <a:rPr dirty="0" sz="1000">
                <a:latin typeface="Arial"/>
                <a:cs typeface="Arial"/>
              </a:rPr>
              <a:t>6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1000" spc="5">
                <a:latin typeface="Arial"/>
                <a:cs typeface="Arial"/>
              </a:rPr>
              <a:t>-</a:t>
            </a:r>
            <a:r>
              <a:rPr dirty="0" sz="1000" spc="-30">
                <a:latin typeface="Arial"/>
                <a:cs typeface="Arial"/>
              </a:rPr>
              <a:t>5</a:t>
            </a:r>
            <a:r>
              <a:rPr dirty="0" sz="1000" spc="-15">
                <a:latin typeface="Arial"/>
                <a:cs typeface="Arial"/>
              </a:rPr>
              <a:t>4</a:t>
            </a:r>
            <a:r>
              <a:rPr dirty="0" sz="1000" spc="-10">
                <a:latin typeface="Arial"/>
                <a:cs typeface="Arial"/>
              </a:rPr>
              <a:t>.</a:t>
            </a:r>
            <a:r>
              <a:rPr dirty="0" sz="1000">
                <a:latin typeface="Arial"/>
                <a:cs typeface="Arial"/>
              </a:rPr>
              <a:t>8</a:t>
            </a:r>
            <a:endParaRPr sz="10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390364" y="5197798"/>
            <a:ext cx="11557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latin typeface="Arial"/>
                <a:cs typeface="Arial"/>
              </a:rPr>
              <a:t>Geographic</a:t>
            </a:r>
            <a:r>
              <a:rPr dirty="0" sz="1000" spc="-6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region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703965" y="5349900"/>
            <a:ext cx="817880" cy="5353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1400"/>
              </a:lnSpc>
              <a:spcBef>
                <a:spcPts val="100"/>
              </a:spcBef>
            </a:pPr>
            <a:r>
              <a:rPr dirty="0" sz="1000" spc="-20">
                <a:latin typeface="Arial"/>
                <a:cs typeface="Arial"/>
              </a:rPr>
              <a:t>North</a:t>
            </a:r>
            <a:r>
              <a:rPr dirty="0" sz="1000" spc="-1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America  </a:t>
            </a:r>
            <a:r>
              <a:rPr dirty="0" sz="1000" spc="-15">
                <a:latin typeface="Arial"/>
                <a:cs typeface="Arial"/>
              </a:rPr>
              <a:t>Europe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000" spc="-15">
                <a:latin typeface="Arial"/>
                <a:cs typeface="Arial"/>
              </a:rPr>
              <a:t>South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Africa</a:t>
            </a:r>
            <a:endParaRPr sz="10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711537" y="5349900"/>
            <a:ext cx="232410" cy="535305"/>
          </a:xfrm>
          <a:prstGeom prst="rect">
            <a:avLst/>
          </a:prstGeom>
        </p:spPr>
        <p:txBody>
          <a:bodyPr wrap="square" lIns="0" tIns="298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35"/>
              </a:spcBef>
            </a:pPr>
            <a:r>
              <a:rPr dirty="0" sz="1000" spc="-30">
                <a:latin typeface="Arial"/>
                <a:cs typeface="Arial"/>
              </a:rPr>
              <a:t>8</a:t>
            </a:r>
            <a:r>
              <a:rPr dirty="0" sz="1000" spc="-20">
                <a:latin typeface="Arial"/>
                <a:cs typeface="Arial"/>
              </a:rPr>
              <a:t>2</a:t>
            </a:r>
            <a:r>
              <a:rPr dirty="0" sz="1000">
                <a:latin typeface="Arial"/>
                <a:cs typeface="Arial"/>
              </a:rPr>
              <a:t>6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1000" spc="-30">
                <a:latin typeface="Arial"/>
                <a:cs typeface="Arial"/>
              </a:rPr>
              <a:t>8</a:t>
            </a:r>
            <a:r>
              <a:rPr dirty="0" sz="1000" spc="-20">
                <a:latin typeface="Arial"/>
                <a:cs typeface="Arial"/>
              </a:rPr>
              <a:t>5</a:t>
            </a:r>
            <a:r>
              <a:rPr dirty="0" sz="1000">
                <a:latin typeface="Arial"/>
                <a:cs typeface="Arial"/>
              </a:rPr>
              <a:t>9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000" spc="-30">
                <a:latin typeface="Arial"/>
                <a:cs typeface="Arial"/>
              </a:rPr>
              <a:t>1</a:t>
            </a:r>
            <a:r>
              <a:rPr dirty="0" sz="1000" spc="-20">
                <a:latin typeface="Arial"/>
                <a:cs typeface="Arial"/>
              </a:rPr>
              <a:t>4</a:t>
            </a:r>
            <a:r>
              <a:rPr dirty="0" sz="1000">
                <a:latin typeface="Arial"/>
                <a:cs typeface="Arial"/>
              </a:rPr>
              <a:t>8</a:t>
            </a:r>
            <a:endParaRPr sz="10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434827" y="5349900"/>
            <a:ext cx="231775" cy="535305"/>
          </a:xfrm>
          <a:prstGeom prst="rect">
            <a:avLst/>
          </a:prstGeom>
        </p:spPr>
        <p:txBody>
          <a:bodyPr wrap="square" lIns="0" tIns="298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35"/>
              </a:spcBef>
            </a:pPr>
            <a:r>
              <a:rPr dirty="0" sz="1000" spc="-30">
                <a:latin typeface="Arial"/>
                <a:cs typeface="Arial"/>
              </a:rPr>
              <a:t>8</a:t>
            </a:r>
            <a:r>
              <a:rPr dirty="0" sz="1000" spc="-20">
                <a:latin typeface="Arial"/>
                <a:cs typeface="Arial"/>
              </a:rPr>
              <a:t>2</a:t>
            </a:r>
            <a:r>
              <a:rPr dirty="0" sz="1000">
                <a:latin typeface="Arial"/>
                <a:cs typeface="Arial"/>
              </a:rPr>
              <a:t>3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1000" spc="-30">
                <a:latin typeface="Arial"/>
                <a:cs typeface="Arial"/>
              </a:rPr>
              <a:t>8</a:t>
            </a:r>
            <a:r>
              <a:rPr dirty="0" sz="1000" spc="-20">
                <a:latin typeface="Arial"/>
                <a:cs typeface="Arial"/>
              </a:rPr>
              <a:t>5</a:t>
            </a:r>
            <a:r>
              <a:rPr dirty="0" sz="1000">
                <a:latin typeface="Arial"/>
                <a:cs typeface="Arial"/>
              </a:rPr>
              <a:t>4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000" spc="-30">
                <a:latin typeface="Arial"/>
                <a:cs typeface="Arial"/>
              </a:rPr>
              <a:t>1</a:t>
            </a:r>
            <a:r>
              <a:rPr dirty="0" sz="1000" spc="-20">
                <a:latin typeface="Arial"/>
                <a:cs typeface="Arial"/>
              </a:rPr>
              <a:t>5</a:t>
            </a:r>
            <a:r>
              <a:rPr dirty="0" sz="1000"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9269428" y="5349900"/>
            <a:ext cx="309880" cy="535305"/>
          </a:xfrm>
          <a:prstGeom prst="rect">
            <a:avLst/>
          </a:prstGeom>
        </p:spPr>
        <p:txBody>
          <a:bodyPr wrap="square" lIns="0" tIns="298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35"/>
              </a:spcBef>
            </a:pPr>
            <a:r>
              <a:rPr dirty="0" sz="1000" spc="5">
                <a:latin typeface="Arial"/>
                <a:cs typeface="Arial"/>
              </a:rPr>
              <a:t>-</a:t>
            </a:r>
            <a:r>
              <a:rPr dirty="0" sz="1000" spc="-30">
                <a:latin typeface="Arial"/>
                <a:cs typeface="Arial"/>
              </a:rPr>
              <a:t>5</a:t>
            </a:r>
            <a:r>
              <a:rPr dirty="0" sz="1000" spc="-15">
                <a:latin typeface="Arial"/>
                <a:cs typeface="Arial"/>
              </a:rPr>
              <a:t>6</a:t>
            </a:r>
            <a:r>
              <a:rPr dirty="0" sz="1000" spc="-10">
                <a:latin typeface="Arial"/>
                <a:cs typeface="Arial"/>
              </a:rPr>
              <a:t>.</a:t>
            </a:r>
            <a:r>
              <a:rPr dirty="0" sz="1000">
                <a:latin typeface="Arial"/>
                <a:cs typeface="Arial"/>
              </a:rPr>
              <a:t>4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1000" spc="5">
                <a:latin typeface="Arial"/>
                <a:cs typeface="Arial"/>
              </a:rPr>
              <a:t>-</a:t>
            </a:r>
            <a:r>
              <a:rPr dirty="0" sz="1000" spc="-30">
                <a:latin typeface="Arial"/>
                <a:cs typeface="Arial"/>
              </a:rPr>
              <a:t>5</a:t>
            </a:r>
            <a:r>
              <a:rPr dirty="0" sz="1000" spc="-15">
                <a:latin typeface="Arial"/>
                <a:cs typeface="Arial"/>
              </a:rPr>
              <a:t>1</a:t>
            </a:r>
            <a:r>
              <a:rPr dirty="0" sz="1000" spc="-10">
                <a:latin typeface="Arial"/>
                <a:cs typeface="Arial"/>
              </a:rPr>
              <a:t>.</a:t>
            </a:r>
            <a:r>
              <a:rPr dirty="0" sz="1000">
                <a:latin typeface="Arial"/>
                <a:cs typeface="Arial"/>
              </a:rPr>
              <a:t>1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000" spc="5">
                <a:latin typeface="Arial"/>
                <a:cs typeface="Arial"/>
              </a:rPr>
              <a:t>-</a:t>
            </a:r>
            <a:r>
              <a:rPr dirty="0" sz="1000" spc="-30">
                <a:latin typeface="Arial"/>
                <a:cs typeface="Arial"/>
              </a:rPr>
              <a:t>5</a:t>
            </a:r>
            <a:r>
              <a:rPr dirty="0" sz="1000" spc="-15">
                <a:latin typeface="Arial"/>
                <a:cs typeface="Arial"/>
              </a:rPr>
              <a:t>7</a:t>
            </a:r>
            <a:r>
              <a:rPr dirty="0" sz="1000" spc="-10">
                <a:latin typeface="Arial"/>
                <a:cs typeface="Arial"/>
              </a:rPr>
              <a:t>.</a:t>
            </a:r>
            <a:r>
              <a:rPr dirty="0" sz="1000">
                <a:latin typeface="Arial"/>
                <a:cs typeface="Arial"/>
              </a:rPr>
              <a:t>6</a:t>
            </a:r>
            <a:endParaRPr sz="10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8419305" y="6208052"/>
            <a:ext cx="1156335" cy="21907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50" spc="20" b="1">
                <a:latin typeface="Arial"/>
                <a:cs typeface="Arial"/>
              </a:rPr>
              <a:t>Placebo</a:t>
            </a:r>
            <a:r>
              <a:rPr dirty="0" sz="1250" spc="-35" b="1">
                <a:latin typeface="Arial"/>
                <a:cs typeface="Arial"/>
              </a:rPr>
              <a:t> </a:t>
            </a:r>
            <a:r>
              <a:rPr dirty="0" sz="1250" spc="10" b="1">
                <a:latin typeface="Arial"/>
                <a:cs typeface="Arial"/>
              </a:rPr>
              <a:t>better</a:t>
            </a:r>
            <a:endParaRPr sz="125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8319038" y="1646011"/>
            <a:ext cx="0" cy="4281170"/>
          </a:xfrm>
          <a:custGeom>
            <a:avLst/>
            <a:gdLst/>
            <a:ahLst/>
            <a:cxnLst/>
            <a:rect l="l" t="t" r="r" b="b"/>
            <a:pathLst>
              <a:path w="0" h="4281170">
                <a:moveTo>
                  <a:pt x="0" y="4280662"/>
                </a:moveTo>
                <a:lnTo>
                  <a:pt x="0" y="0"/>
                </a:lnTo>
              </a:path>
            </a:pathLst>
          </a:custGeom>
          <a:ln w="755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5592286" y="5926673"/>
            <a:ext cx="3405504" cy="0"/>
          </a:xfrm>
          <a:custGeom>
            <a:avLst/>
            <a:gdLst/>
            <a:ahLst/>
            <a:cxnLst/>
            <a:rect l="l" t="t" r="r" b="b"/>
            <a:pathLst>
              <a:path w="3405504" h="0">
                <a:moveTo>
                  <a:pt x="0" y="0"/>
                </a:moveTo>
                <a:lnTo>
                  <a:pt x="0" y="0"/>
                </a:lnTo>
                <a:lnTo>
                  <a:pt x="3405226" y="0"/>
                </a:lnTo>
              </a:path>
            </a:pathLst>
          </a:custGeom>
          <a:ln w="752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6747317" y="1872612"/>
            <a:ext cx="59690" cy="0"/>
          </a:xfrm>
          <a:custGeom>
            <a:avLst/>
            <a:gdLst/>
            <a:ahLst/>
            <a:cxnLst/>
            <a:rect l="l" t="t" r="r" b="b"/>
            <a:pathLst>
              <a:path w="59690" h="0">
                <a:moveTo>
                  <a:pt x="59527" y="0"/>
                </a:moveTo>
                <a:lnTo>
                  <a:pt x="59527" y="0"/>
                </a:lnTo>
                <a:lnTo>
                  <a:pt x="0" y="0"/>
                </a:lnTo>
              </a:path>
            </a:pathLst>
          </a:custGeom>
          <a:ln w="7529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6806844" y="1872612"/>
            <a:ext cx="58419" cy="0"/>
          </a:xfrm>
          <a:custGeom>
            <a:avLst/>
            <a:gdLst/>
            <a:ahLst/>
            <a:cxnLst/>
            <a:rect l="l" t="t" r="r" b="b"/>
            <a:pathLst>
              <a:path w="58420" h="0">
                <a:moveTo>
                  <a:pt x="0" y="0"/>
                </a:moveTo>
                <a:lnTo>
                  <a:pt x="0" y="0"/>
                </a:lnTo>
                <a:lnTo>
                  <a:pt x="58343" y="0"/>
                </a:lnTo>
              </a:path>
            </a:pathLst>
          </a:custGeom>
          <a:ln w="7529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6747317" y="1847672"/>
            <a:ext cx="0" cy="52069"/>
          </a:xfrm>
          <a:custGeom>
            <a:avLst/>
            <a:gdLst/>
            <a:ahLst/>
            <a:cxnLst/>
            <a:rect l="l" t="t" r="r" b="b"/>
            <a:pathLst>
              <a:path w="0" h="52069">
                <a:moveTo>
                  <a:pt x="0" y="0"/>
                </a:moveTo>
                <a:lnTo>
                  <a:pt x="0" y="0"/>
                </a:lnTo>
                <a:lnTo>
                  <a:pt x="0" y="51733"/>
                </a:lnTo>
              </a:path>
            </a:pathLst>
          </a:custGeom>
          <a:ln w="7556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6865187" y="1847672"/>
            <a:ext cx="0" cy="52069"/>
          </a:xfrm>
          <a:custGeom>
            <a:avLst/>
            <a:gdLst/>
            <a:ahLst/>
            <a:cxnLst/>
            <a:rect l="l" t="t" r="r" b="b"/>
            <a:pathLst>
              <a:path w="0" h="52069">
                <a:moveTo>
                  <a:pt x="0" y="0"/>
                </a:moveTo>
                <a:lnTo>
                  <a:pt x="0" y="0"/>
                </a:lnTo>
                <a:lnTo>
                  <a:pt x="0" y="51733"/>
                </a:lnTo>
              </a:path>
            </a:pathLst>
          </a:custGeom>
          <a:ln w="7556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6890893" y="2042473"/>
            <a:ext cx="144780" cy="0"/>
          </a:xfrm>
          <a:custGeom>
            <a:avLst/>
            <a:gdLst/>
            <a:ahLst/>
            <a:cxnLst/>
            <a:rect l="l" t="t" r="r" b="b"/>
            <a:pathLst>
              <a:path w="144779" h="0">
                <a:moveTo>
                  <a:pt x="144759" y="0"/>
                </a:moveTo>
                <a:lnTo>
                  <a:pt x="144759" y="0"/>
                </a:lnTo>
                <a:lnTo>
                  <a:pt x="0" y="0"/>
                </a:lnTo>
              </a:path>
            </a:pathLst>
          </a:custGeom>
          <a:ln w="7529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7035652" y="2042473"/>
            <a:ext cx="136525" cy="0"/>
          </a:xfrm>
          <a:custGeom>
            <a:avLst/>
            <a:gdLst/>
            <a:ahLst/>
            <a:cxnLst/>
            <a:rect l="l" t="t" r="r" b="b"/>
            <a:pathLst>
              <a:path w="136525" h="0">
                <a:moveTo>
                  <a:pt x="0" y="0"/>
                </a:moveTo>
                <a:lnTo>
                  <a:pt x="0" y="0"/>
                </a:lnTo>
                <a:lnTo>
                  <a:pt x="135965" y="0"/>
                </a:lnTo>
              </a:path>
            </a:pathLst>
          </a:custGeom>
          <a:ln w="7529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6890893" y="2017364"/>
            <a:ext cx="0" cy="50800"/>
          </a:xfrm>
          <a:custGeom>
            <a:avLst/>
            <a:gdLst/>
            <a:ahLst/>
            <a:cxnLst/>
            <a:rect l="l" t="t" r="r" b="b"/>
            <a:pathLst>
              <a:path w="0" h="50800">
                <a:moveTo>
                  <a:pt x="-3778" y="25361"/>
                </a:moveTo>
                <a:lnTo>
                  <a:pt x="3778" y="25361"/>
                </a:lnTo>
              </a:path>
            </a:pathLst>
          </a:custGeom>
          <a:ln w="50722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7171618" y="2017364"/>
            <a:ext cx="0" cy="50800"/>
          </a:xfrm>
          <a:custGeom>
            <a:avLst/>
            <a:gdLst/>
            <a:ahLst/>
            <a:cxnLst/>
            <a:rect l="l" t="t" r="r" b="b"/>
            <a:pathLst>
              <a:path w="0" h="50800">
                <a:moveTo>
                  <a:pt x="-3778" y="25361"/>
                </a:moveTo>
                <a:lnTo>
                  <a:pt x="3778" y="25361"/>
                </a:lnTo>
              </a:path>
            </a:pathLst>
          </a:custGeom>
          <a:ln w="50722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6763552" y="2382194"/>
            <a:ext cx="76835" cy="0"/>
          </a:xfrm>
          <a:custGeom>
            <a:avLst/>
            <a:gdLst/>
            <a:ahLst/>
            <a:cxnLst/>
            <a:rect l="l" t="t" r="r" b="b"/>
            <a:pathLst>
              <a:path w="76834" h="0">
                <a:moveTo>
                  <a:pt x="76438" y="0"/>
                </a:moveTo>
                <a:lnTo>
                  <a:pt x="76438" y="0"/>
                </a:lnTo>
                <a:lnTo>
                  <a:pt x="0" y="0"/>
                </a:lnTo>
              </a:path>
            </a:pathLst>
          </a:custGeom>
          <a:ln w="7529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6839991" y="2382194"/>
            <a:ext cx="77470" cy="0"/>
          </a:xfrm>
          <a:custGeom>
            <a:avLst/>
            <a:gdLst/>
            <a:ahLst/>
            <a:cxnLst/>
            <a:rect l="l" t="t" r="r" b="b"/>
            <a:pathLst>
              <a:path w="77470" h="0">
                <a:moveTo>
                  <a:pt x="0" y="0"/>
                </a:moveTo>
                <a:lnTo>
                  <a:pt x="0" y="0"/>
                </a:lnTo>
                <a:lnTo>
                  <a:pt x="77283" y="0"/>
                </a:lnTo>
              </a:path>
            </a:pathLst>
          </a:custGeom>
          <a:ln w="7529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6763552" y="2356749"/>
            <a:ext cx="0" cy="51435"/>
          </a:xfrm>
          <a:custGeom>
            <a:avLst/>
            <a:gdLst/>
            <a:ahLst/>
            <a:cxnLst/>
            <a:rect l="l" t="t" r="r" b="b"/>
            <a:pathLst>
              <a:path w="0" h="51435">
                <a:moveTo>
                  <a:pt x="0" y="0"/>
                </a:moveTo>
                <a:lnTo>
                  <a:pt x="0" y="0"/>
                </a:lnTo>
                <a:lnTo>
                  <a:pt x="0" y="51059"/>
                </a:lnTo>
              </a:path>
            </a:pathLst>
          </a:custGeom>
          <a:ln w="7556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6917274" y="2356749"/>
            <a:ext cx="0" cy="51435"/>
          </a:xfrm>
          <a:custGeom>
            <a:avLst/>
            <a:gdLst/>
            <a:ahLst/>
            <a:cxnLst/>
            <a:rect l="l" t="t" r="r" b="b"/>
            <a:pathLst>
              <a:path w="0" h="51435">
                <a:moveTo>
                  <a:pt x="0" y="0"/>
                </a:moveTo>
                <a:lnTo>
                  <a:pt x="0" y="0"/>
                </a:lnTo>
                <a:lnTo>
                  <a:pt x="0" y="51059"/>
                </a:lnTo>
              </a:path>
            </a:pathLst>
          </a:custGeom>
          <a:ln w="7556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6772515" y="2552055"/>
            <a:ext cx="92710" cy="0"/>
          </a:xfrm>
          <a:custGeom>
            <a:avLst/>
            <a:gdLst/>
            <a:ahLst/>
            <a:cxnLst/>
            <a:rect l="l" t="t" r="r" b="b"/>
            <a:pathLst>
              <a:path w="92709" h="0">
                <a:moveTo>
                  <a:pt x="92673" y="0"/>
                </a:moveTo>
                <a:lnTo>
                  <a:pt x="92673" y="0"/>
                </a:lnTo>
                <a:lnTo>
                  <a:pt x="0" y="0"/>
                </a:lnTo>
              </a:path>
            </a:pathLst>
          </a:custGeom>
          <a:ln w="7529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6865187" y="2552055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0" y="0"/>
                </a:lnTo>
                <a:lnTo>
                  <a:pt x="94025" y="0"/>
                </a:lnTo>
              </a:path>
            </a:pathLst>
          </a:custGeom>
          <a:ln w="7529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6772515" y="2526609"/>
            <a:ext cx="0" cy="51435"/>
          </a:xfrm>
          <a:custGeom>
            <a:avLst/>
            <a:gdLst/>
            <a:ahLst/>
            <a:cxnLst/>
            <a:rect l="l" t="t" r="r" b="b"/>
            <a:pathLst>
              <a:path w="0" h="51435">
                <a:moveTo>
                  <a:pt x="0" y="0"/>
                </a:moveTo>
                <a:lnTo>
                  <a:pt x="0" y="0"/>
                </a:lnTo>
                <a:lnTo>
                  <a:pt x="0" y="50890"/>
                </a:lnTo>
              </a:path>
            </a:pathLst>
          </a:custGeom>
          <a:ln w="7556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6959213" y="2526609"/>
            <a:ext cx="0" cy="51435"/>
          </a:xfrm>
          <a:custGeom>
            <a:avLst/>
            <a:gdLst/>
            <a:ahLst/>
            <a:cxnLst/>
            <a:rect l="l" t="t" r="r" b="b"/>
            <a:pathLst>
              <a:path w="0" h="51435">
                <a:moveTo>
                  <a:pt x="0" y="0"/>
                </a:moveTo>
                <a:lnTo>
                  <a:pt x="0" y="0"/>
                </a:lnTo>
                <a:lnTo>
                  <a:pt x="0" y="50890"/>
                </a:lnTo>
              </a:path>
            </a:pathLst>
          </a:custGeom>
          <a:ln w="7556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6593595" y="2721916"/>
            <a:ext cx="170180" cy="0"/>
          </a:xfrm>
          <a:custGeom>
            <a:avLst/>
            <a:gdLst/>
            <a:ahLst/>
            <a:cxnLst/>
            <a:rect l="l" t="t" r="r" b="b"/>
            <a:pathLst>
              <a:path w="170179" h="0">
                <a:moveTo>
                  <a:pt x="169956" y="0"/>
                </a:moveTo>
                <a:lnTo>
                  <a:pt x="169956" y="0"/>
                </a:lnTo>
                <a:lnTo>
                  <a:pt x="0" y="0"/>
                </a:lnTo>
              </a:path>
            </a:pathLst>
          </a:custGeom>
          <a:ln w="7529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6763552" y="2721916"/>
            <a:ext cx="170815" cy="0"/>
          </a:xfrm>
          <a:custGeom>
            <a:avLst/>
            <a:gdLst/>
            <a:ahLst/>
            <a:cxnLst/>
            <a:rect l="l" t="t" r="r" b="b"/>
            <a:pathLst>
              <a:path w="170815" h="0">
                <a:moveTo>
                  <a:pt x="0" y="0"/>
                </a:moveTo>
                <a:lnTo>
                  <a:pt x="0" y="0"/>
                </a:lnTo>
                <a:lnTo>
                  <a:pt x="170464" y="0"/>
                </a:lnTo>
              </a:path>
            </a:pathLst>
          </a:custGeom>
          <a:ln w="7529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6593595" y="2696302"/>
            <a:ext cx="0" cy="51435"/>
          </a:xfrm>
          <a:custGeom>
            <a:avLst/>
            <a:gdLst/>
            <a:ahLst/>
            <a:cxnLst/>
            <a:rect l="l" t="t" r="r" b="b"/>
            <a:pathLst>
              <a:path w="0" h="51435">
                <a:moveTo>
                  <a:pt x="0" y="0"/>
                </a:moveTo>
                <a:lnTo>
                  <a:pt x="0" y="0"/>
                </a:lnTo>
                <a:lnTo>
                  <a:pt x="0" y="51059"/>
                </a:lnTo>
              </a:path>
            </a:pathLst>
          </a:custGeom>
          <a:ln w="7556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6934016" y="2696302"/>
            <a:ext cx="0" cy="51435"/>
          </a:xfrm>
          <a:custGeom>
            <a:avLst/>
            <a:gdLst/>
            <a:ahLst/>
            <a:cxnLst/>
            <a:rect l="l" t="t" r="r" b="b"/>
            <a:pathLst>
              <a:path w="0" h="51435">
                <a:moveTo>
                  <a:pt x="0" y="0"/>
                </a:moveTo>
                <a:lnTo>
                  <a:pt x="0" y="0"/>
                </a:lnTo>
                <a:lnTo>
                  <a:pt x="0" y="51059"/>
                </a:lnTo>
              </a:path>
            </a:pathLst>
          </a:custGeom>
          <a:ln w="7556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6814454" y="3060289"/>
            <a:ext cx="76835" cy="0"/>
          </a:xfrm>
          <a:custGeom>
            <a:avLst/>
            <a:gdLst/>
            <a:ahLst/>
            <a:cxnLst/>
            <a:rect l="l" t="t" r="r" b="b"/>
            <a:pathLst>
              <a:path w="76834" h="0">
                <a:moveTo>
                  <a:pt x="76438" y="0"/>
                </a:moveTo>
                <a:lnTo>
                  <a:pt x="76438" y="0"/>
                </a:lnTo>
                <a:lnTo>
                  <a:pt x="0" y="0"/>
                </a:lnTo>
              </a:path>
            </a:pathLst>
          </a:custGeom>
          <a:ln w="7529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6890893" y="3060289"/>
            <a:ext cx="77470" cy="0"/>
          </a:xfrm>
          <a:custGeom>
            <a:avLst/>
            <a:gdLst/>
            <a:ahLst/>
            <a:cxnLst/>
            <a:rect l="l" t="t" r="r" b="b"/>
            <a:pathLst>
              <a:path w="77470" h="0">
                <a:moveTo>
                  <a:pt x="0" y="0"/>
                </a:moveTo>
                <a:lnTo>
                  <a:pt x="0" y="0"/>
                </a:lnTo>
                <a:lnTo>
                  <a:pt x="77114" y="0"/>
                </a:lnTo>
              </a:path>
            </a:pathLst>
          </a:custGeom>
          <a:ln w="7529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6814454" y="3034844"/>
            <a:ext cx="0" cy="52069"/>
          </a:xfrm>
          <a:custGeom>
            <a:avLst/>
            <a:gdLst/>
            <a:ahLst/>
            <a:cxnLst/>
            <a:rect l="l" t="t" r="r" b="b"/>
            <a:pathLst>
              <a:path w="0" h="52069">
                <a:moveTo>
                  <a:pt x="0" y="0"/>
                </a:moveTo>
                <a:lnTo>
                  <a:pt x="0" y="0"/>
                </a:lnTo>
                <a:lnTo>
                  <a:pt x="0" y="51901"/>
                </a:lnTo>
              </a:path>
            </a:pathLst>
          </a:custGeom>
          <a:ln w="7556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6968008" y="3034844"/>
            <a:ext cx="0" cy="52069"/>
          </a:xfrm>
          <a:custGeom>
            <a:avLst/>
            <a:gdLst/>
            <a:ahLst/>
            <a:cxnLst/>
            <a:rect l="l" t="t" r="r" b="b"/>
            <a:pathLst>
              <a:path w="0" h="52069">
                <a:moveTo>
                  <a:pt x="0" y="0"/>
                </a:moveTo>
                <a:lnTo>
                  <a:pt x="0" y="0"/>
                </a:lnTo>
                <a:lnTo>
                  <a:pt x="0" y="51901"/>
                </a:lnTo>
              </a:path>
            </a:pathLst>
          </a:custGeom>
          <a:ln w="7556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6712818" y="3222567"/>
            <a:ext cx="76835" cy="0"/>
          </a:xfrm>
          <a:custGeom>
            <a:avLst/>
            <a:gdLst/>
            <a:ahLst/>
            <a:cxnLst/>
            <a:rect l="l" t="t" r="r" b="b"/>
            <a:pathLst>
              <a:path w="76834" h="0">
                <a:moveTo>
                  <a:pt x="76438" y="0"/>
                </a:moveTo>
                <a:lnTo>
                  <a:pt x="76438" y="0"/>
                </a:lnTo>
                <a:lnTo>
                  <a:pt x="0" y="0"/>
                </a:lnTo>
              </a:path>
            </a:pathLst>
          </a:custGeom>
          <a:ln w="7529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6789256" y="3222567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 h="0">
                <a:moveTo>
                  <a:pt x="0" y="0"/>
                </a:moveTo>
                <a:lnTo>
                  <a:pt x="0" y="0"/>
                </a:lnTo>
                <a:lnTo>
                  <a:pt x="85232" y="0"/>
                </a:lnTo>
              </a:path>
            </a:pathLst>
          </a:custGeom>
          <a:ln w="7529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6712818" y="3197121"/>
            <a:ext cx="0" cy="50800"/>
          </a:xfrm>
          <a:custGeom>
            <a:avLst/>
            <a:gdLst/>
            <a:ahLst/>
            <a:cxnLst/>
            <a:rect l="l" t="t" r="r" b="b"/>
            <a:pathLst>
              <a:path w="0" h="50800">
                <a:moveTo>
                  <a:pt x="-3778" y="25276"/>
                </a:moveTo>
                <a:lnTo>
                  <a:pt x="3778" y="25276"/>
                </a:lnTo>
              </a:path>
            </a:pathLst>
          </a:custGeom>
          <a:ln w="50553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6874489" y="3197121"/>
            <a:ext cx="0" cy="50800"/>
          </a:xfrm>
          <a:custGeom>
            <a:avLst/>
            <a:gdLst/>
            <a:ahLst/>
            <a:cxnLst/>
            <a:rect l="l" t="t" r="r" b="b"/>
            <a:pathLst>
              <a:path w="0" h="50800">
                <a:moveTo>
                  <a:pt x="-3778" y="25276"/>
                </a:moveTo>
                <a:lnTo>
                  <a:pt x="3778" y="25276"/>
                </a:lnTo>
              </a:path>
            </a:pathLst>
          </a:custGeom>
          <a:ln w="50553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6568059" y="3560603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 h="0">
                <a:moveTo>
                  <a:pt x="85232" y="0"/>
                </a:moveTo>
                <a:lnTo>
                  <a:pt x="85232" y="0"/>
                </a:lnTo>
                <a:lnTo>
                  <a:pt x="0" y="0"/>
                </a:lnTo>
              </a:path>
            </a:pathLst>
          </a:custGeom>
          <a:ln w="7529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6653291" y="3560603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0" y="0"/>
                </a:lnTo>
                <a:lnTo>
                  <a:pt x="75931" y="0"/>
                </a:lnTo>
              </a:path>
            </a:pathLst>
          </a:custGeom>
          <a:ln w="7529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6568059" y="3535495"/>
            <a:ext cx="0" cy="50800"/>
          </a:xfrm>
          <a:custGeom>
            <a:avLst/>
            <a:gdLst/>
            <a:ahLst/>
            <a:cxnLst/>
            <a:rect l="l" t="t" r="r" b="b"/>
            <a:pathLst>
              <a:path w="0" h="50800">
                <a:moveTo>
                  <a:pt x="-3778" y="25361"/>
                </a:moveTo>
                <a:lnTo>
                  <a:pt x="3778" y="25361"/>
                </a:lnTo>
              </a:path>
            </a:pathLst>
          </a:custGeom>
          <a:ln w="50722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6729222" y="3535495"/>
            <a:ext cx="0" cy="50800"/>
          </a:xfrm>
          <a:custGeom>
            <a:avLst/>
            <a:gdLst/>
            <a:ahLst/>
            <a:cxnLst/>
            <a:rect l="l" t="t" r="r" b="b"/>
            <a:pathLst>
              <a:path w="0" h="50800">
                <a:moveTo>
                  <a:pt x="-3778" y="25361"/>
                </a:moveTo>
                <a:lnTo>
                  <a:pt x="3778" y="25361"/>
                </a:lnTo>
              </a:path>
            </a:pathLst>
          </a:custGeom>
          <a:ln w="50722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6968008" y="3730464"/>
            <a:ext cx="67945" cy="0"/>
          </a:xfrm>
          <a:custGeom>
            <a:avLst/>
            <a:gdLst/>
            <a:ahLst/>
            <a:cxnLst/>
            <a:rect l="l" t="t" r="r" b="b"/>
            <a:pathLst>
              <a:path w="67945" h="0">
                <a:moveTo>
                  <a:pt x="67644" y="0"/>
                </a:moveTo>
                <a:lnTo>
                  <a:pt x="67644" y="0"/>
                </a:lnTo>
                <a:lnTo>
                  <a:pt x="0" y="0"/>
                </a:lnTo>
              </a:path>
            </a:pathLst>
          </a:custGeom>
          <a:ln w="7529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7035652" y="3730464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0" y="0"/>
                </a:lnTo>
                <a:lnTo>
                  <a:pt x="75931" y="0"/>
                </a:lnTo>
              </a:path>
            </a:pathLst>
          </a:custGeom>
          <a:ln w="7529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74" name="object 74"/>
          <p:cNvGraphicFramePr>
            <a:graphicFrameLocks noGrp="1"/>
          </p:cNvGraphicFramePr>
          <p:nvPr/>
        </p:nvGraphicFramePr>
        <p:xfrm>
          <a:off x="2684915" y="3525733"/>
          <a:ext cx="6913880" cy="3117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77290"/>
                <a:gridCol w="1327149"/>
                <a:gridCol w="1778635"/>
                <a:gridCol w="1350645"/>
                <a:gridCol w="1278890"/>
              </a:tblGrid>
              <a:tr h="155733">
                <a:tc>
                  <a:txBody>
                    <a:bodyPr/>
                    <a:lstStyle/>
                    <a:p>
                      <a:pPr marL="31750">
                        <a:lnSpc>
                          <a:spcPts val="1105"/>
                        </a:lnSpc>
                      </a:pPr>
                      <a:r>
                        <a:rPr dirty="0" sz="1000" spc="-15">
                          <a:latin typeface="Arial"/>
                          <a:cs typeface="Arial"/>
                        </a:rPr>
                        <a:t>≤100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50190">
                        <a:lnSpc>
                          <a:spcPts val="1105"/>
                        </a:lnSpc>
                      </a:pPr>
                      <a:r>
                        <a:rPr dirty="0" sz="1000" spc="-30">
                          <a:latin typeface="Arial"/>
                          <a:cs typeface="Arial"/>
                        </a:rPr>
                        <a:t>9</a:t>
                      </a:r>
                      <a:r>
                        <a:rPr dirty="0" sz="1000" spc="-20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7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57810">
                        <a:lnSpc>
                          <a:spcPts val="1105"/>
                        </a:lnSpc>
                      </a:pPr>
                      <a:r>
                        <a:rPr dirty="0" sz="1000" spc="-20">
                          <a:latin typeface="Arial"/>
                          <a:cs typeface="Arial"/>
                        </a:rPr>
                        <a:t>925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05"/>
                        </a:lnSpc>
                      </a:pPr>
                      <a:r>
                        <a:rPr dirty="0" sz="1000" spc="5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1000" spc="-30">
                          <a:latin typeface="Arial"/>
                          <a:cs typeface="Arial"/>
                        </a:rPr>
                        <a:t>6</a:t>
                      </a:r>
                      <a:r>
                        <a:rPr dirty="0" sz="1000" spc="-15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55733">
                <a:tc>
                  <a:txBody>
                    <a:bodyPr/>
                    <a:lstStyle/>
                    <a:p>
                      <a:pPr marL="31750">
                        <a:lnSpc>
                          <a:spcPts val="1110"/>
                        </a:lnSpc>
                        <a:spcBef>
                          <a:spcPts val="15"/>
                        </a:spcBef>
                      </a:pPr>
                      <a:r>
                        <a:rPr dirty="0" sz="1000" spc="-10">
                          <a:latin typeface="Arial"/>
                          <a:cs typeface="Arial"/>
                        </a:rPr>
                        <a:t>&gt;100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905"/>
                </a:tc>
                <a:tc>
                  <a:txBody>
                    <a:bodyPr/>
                    <a:lstStyle/>
                    <a:p>
                      <a:pPr algn="r" marR="250190">
                        <a:lnSpc>
                          <a:spcPts val="1110"/>
                        </a:lnSpc>
                        <a:spcBef>
                          <a:spcPts val="15"/>
                        </a:spcBef>
                      </a:pPr>
                      <a:r>
                        <a:rPr dirty="0" sz="1000" spc="-30">
                          <a:latin typeface="Arial"/>
                          <a:cs typeface="Arial"/>
                        </a:rPr>
                        <a:t>9</a:t>
                      </a:r>
                      <a:r>
                        <a:rPr dirty="0" sz="1000" spc="-2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6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905"/>
                </a:tc>
                <a:tc>
                  <a:txBody>
                    <a:bodyPr/>
                    <a:lstStyle/>
                    <a:p>
                      <a:pPr marL="257810">
                        <a:lnSpc>
                          <a:spcPts val="1110"/>
                        </a:lnSpc>
                        <a:spcBef>
                          <a:spcPts val="15"/>
                        </a:spcBef>
                      </a:pPr>
                      <a:r>
                        <a:rPr dirty="0" sz="1000" spc="-20">
                          <a:latin typeface="Arial"/>
                          <a:cs typeface="Arial"/>
                        </a:rPr>
                        <a:t>902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R w="9525">
                      <a:solidFill>
                        <a:srgbClr val="585858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585858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10"/>
                        </a:lnSpc>
                        <a:spcBef>
                          <a:spcPts val="15"/>
                        </a:spcBef>
                      </a:pPr>
                      <a:r>
                        <a:rPr dirty="0" sz="1000" spc="5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1000" spc="-30">
                          <a:latin typeface="Arial"/>
                          <a:cs typeface="Arial"/>
                        </a:rPr>
                        <a:t>4</a:t>
                      </a:r>
                      <a:r>
                        <a:rPr dirty="0" sz="1000" spc="-15">
                          <a:latin typeface="Arial"/>
                          <a:cs typeface="Arial"/>
                        </a:rPr>
                        <a:t>6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905"/>
                </a:tc>
              </a:tr>
            </a:tbl>
          </a:graphicData>
        </a:graphic>
      </p:graphicFrame>
      <p:sp>
        <p:nvSpPr>
          <p:cNvPr id="75" name="object 75"/>
          <p:cNvSpPr/>
          <p:nvPr/>
        </p:nvSpPr>
        <p:spPr>
          <a:xfrm>
            <a:off x="7111583" y="3705356"/>
            <a:ext cx="0" cy="50800"/>
          </a:xfrm>
          <a:custGeom>
            <a:avLst/>
            <a:gdLst/>
            <a:ahLst/>
            <a:cxnLst/>
            <a:rect l="l" t="t" r="r" b="b"/>
            <a:pathLst>
              <a:path w="0" h="50800">
                <a:moveTo>
                  <a:pt x="-3778" y="25276"/>
                </a:moveTo>
                <a:lnTo>
                  <a:pt x="3778" y="25276"/>
                </a:lnTo>
              </a:path>
            </a:pathLst>
          </a:custGeom>
          <a:ln w="50553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6406727" y="4070186"/>
            <a:ext cx="136525" cy="0"/>
          </a:xfrm>
          <a:custGeom>
            <a:avLst/>
            <a:gdLst/>
            <a:ahLst/>
            <a:cxnLst/>
            <a:rect l="l" t="t" r="r" b="b"/>
            <a:pathLst>
              <a:path w="136525" h="0">
                <a:moveTo>
                  <a:pt x="136134" y="0"/>
                </a:moveTo>
                <a:lnTo>
                  <a:pt x="136134" y="0"/>
                </a:lnTo>
                <a:lnTo>
                  <a:pt x="0" y="0"/>
                </a:lnTo>
              </a:path>
            </a:pathLst>
          </a:custGeom>
          <a:ln w="7529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6542861" y="4070186"/>
            <a:ext cx="128270" cy="0"/>
          </a:xfrm>
          <a:custGeom>
            <a:avLst/>
            <a:gdLst/>
            <a:ahLst/>
            <a:cxnLst/>
            <a:rect l="l" t="t" r="r" b="b"/>
            <a:pathLst>
              <a:path w="128270" h="0">
                <a:moveTo>
                  <a:pt x="0" y="0"/>
                </a:moveTo>
                <a:lnTo>
                  <a:pt x="0" y="0"/>
                </a:lnTo>
                <a:lnTo>
                  <a:pt x="128017" y="0"/>
                </a:lnTo>
              </a:path>
            </a:pathLst>
          </a:custGeom>
          <a:ln w="7529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6406727" y="4045077"/>
            <a:ext cx="0" cy="50800"/>
          </a:xfrm>
          <a:custGeom>
            <a:avLst/>
            <a:gdLst/>
            <a:ahLst/>
            <a:cxnLst/>
            <a:rect l="l" t="t" r="r" b="b"/>
            <a:pathLst>
              <a:path w="0" h="50800">
                <a:moveTo>
                  <a:pt x="-3778" y="25276"/>
                </a:moveTo>
                <a:lnTo>
                  <a:pt x="3778" y="25276"/>
                </a:lnTo>
              </a:path>
            </a:pathLst>
          </a:custGeom>
          <a:ln w="50553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6670879" y="4045077"/>
            <a:ext cx="0" cy="50800"/>
          </a:xfrm>
          <a:custGeom>
            <a:avLst/>
            <a:gdLst/>
            <a:ahLst/>
            <a:cxnLst/>
            <a:rect l="l" t="t" r="r" b="b"/>
            <a:pathLst>
              <a:path w="0" h="50800">
                <a:moveTo>
                  <a:pt x="-3778" y="25276"/>
                </a:moveTo>
                <a:lnTo>
                  <a:pt x="3778" y="25276"/>
                </a:lnTo>
              </a:path>
            </a:pathLst>
          </a:custGeom>
          <a:ln w="50553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6670879" y="4240047"/>
            <a:ext cx="92710" cy="0"/>
          </a:xfrm>
          <a:custGeom>
            <a:avLst/>
            <a:gdLst/>
            <a:ahLst/>
            <a:cxnLst/>
            <a:rect l="l" t="t" r="r" b="b"/>
            <a:pathLst>
              <a:path w="92709" h="0">
                <a:moveTo>
                  <a:pt x="92673" y="0"/>
                </a:moveTo>
                <a:lnTo>
                  <a:pt x="92673" y="0"/>
                </a:lnTo>
                <a:lnTo>
                  <a:pt x="0" y="0"/>
                </a:lnTo>
              </a:path>
            </a:pathLst>
          </a:custGeom>
          <a:ln w="7529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6763552" y="4240047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 h="0">
                <a:moveTo>
                  <a:pt x="0" y="0"/>
                </a:moveTo>
                <a:lnTo>
                  <a:pt x="0" y="0"/>
                </a:lnTo>
                <a:lnTo>
                  <a:pt x="101635" y="0"/>
                </a:lnTo>
              </a:path>
            </a:pathLst>
          </a:custGeom>
          <a:ln w="7529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6670879" y="4214433"/>
            <a:ext cx="0" cy="51435"/>
          </a:xfrm>
          <a:custGeom>
            <a:avLst/>
            <a:gdLst/>
            <a:ahLst/>
            <a:cxnLst/>
            <a:rect l="l" t="t" r="r" b="b"/>
            <a:pathLst>
              <a:path w="0" h="51435">
                <a:moveTo>
                  <a:pt x="0" y="0"/>
                </a:moveTo>
                <a:lnTo>
                  <a:pt x="0" y="0"/>
                </a:lnTo>
                <a:lnTo>
                  <a:pt x="0" y="51059"/>
                </a:lnTo>
              </a:path>
            </a:pathLst>
          </a:custGeom>
          <a:ln w="7556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6865187" y="4214433"/>
            <a:ext cx="0" cy="51435"/>
          </a:xfrm>
          <a:custGeom>
            <a:avLst/>
            <a:gdLst/>
            <a:ahLst/>
            <a:cxnLst/>
            <a:rect l="l" t="t" r="r" b="b"/>
            <a:pathLst>
              <a:path w="0" h="51435">
                <a:moveTo>
                  <a:pt x="0" y="0"/>
                </a:moveTo>
                <a:lnTo>
                  <a:pt x="0" y="0"/>
                </a:lnTo>
                <a:lnTo>
                  <a:pt x="0" y="51059"/>
                </a:lnTo>
              </a:path>
            </a:pathLst>
          </a:custGeom>
          <a:ln w="7556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6832549" y="4408559"/>
            <a:ext cx="101600" cy="0"/>
          </a:xfrm>
          <a:custGeom>
            <a:avLst/>
            <a:gdLst/>
            <a:ahLst/>
            <a:cxnLst/>
            <a:rect l="l" t="t" r="r" b="b"/>
            <a:pathLst>
              <a:path w="101600" h="0">
                <a:moveTo>
                  <a:pt x="101466" y="0"/>
                </a:moveTo>
                <a:lnTo>
                  <a:pt x="101466" y="0"/>
                </a:lnTo>
                <a:lnTo>
                  <a:pt x="0" y="0"/>
                </a:lnTo>
              </a:path>
            </a:pathLst>
          </a:custGeom>
          <a:ln w="7529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6934016" y="4408559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 h="0">
                <a:moveTo>
                  <a:pt x="0" y="0"/>
                </a:moveTo>
                <a:lnTo>
                  <a:pt x="0" y="0"/>
                </a:lnTo>
                <a:lnTo>
                  <a:pt x="101635" y="0"/>
                </a:lnTo>
              </a:path>
            </a:pathLst>
          </a:custGeom>
          <a:ln w="7529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6832549" y="4383114"/>
            <a:ext cx="0" cy="52705"/>
          </a:xfrm>
          <a:custGeom>
            <a:avLst/>
            <a:gdLst/>
            <a:ahLst/>
            <a:cxnLst/>
            <a:rect l="l" t="t" r="r" b="b"/>
            <a:pathLst>
              <a:path w="0" h="52704">
                <a:moveTo>
                  <a:pt x="0" y="0"/>
                </a:moveTo>
                <a:lnTo>
                  <a:pt x="0" y="0"/>
                </a:lnTo>
                <a:lnTo>
                  <a:pt x="0" y="52238"/>
                </a:lnTo>
              </a:path>
            </a:pathLst>
          </a:custGeom>
          <a:ln w="7556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7035652" y="4383114"/>
            <a:ext cx="0" cy="52705"/>
          </a:xfrm>
          <a:custGeom>
            <a:avLst/>
            <a:gdLst/>
            <a:ahLst/>
            <a:cxnLst/>
            <a:rect l="l" t="t" r="r" b="b"/>
            <a:pathLst>
              <a:path w="0" h="52704">
                <a:moveTo>
                  <a:pt x="0" y="0"/>
                </a:moveTo>
                <a:lnTo>
                  <a:pt x="0" y="0"/>
                </a:lnTo>
                <a:lnTo>
                  <a:pt x="0" y="52238"/>
                </a:lnTo>
              </a:path>
            </a:pathLst>
          </a:custGeom>
          <a:ln w="7556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7044445" y="4578420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 h="0">
                <a:moveTo>
                  <a:pt x="101635" y="0"/>
                </a:moveTo>
                <a:lnTo>
                  <a:pt x="101635" y="0"/>
                </a:lnTo>
                <a:lnTo>
                  <a:pt x="0" y="0"/>
                </a:lnTo>
              </a:path>
            </a:pathLst>
          </a:custGeom>
          <a:ln w="7529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7146082" y="4578420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0" y="0"/>
                </a:lnTo>
                <a:lnTo>
                  <a:pt x="94025" y="0"/>
                </a:lnTo>
              </a:path>
            </a:pathLst>
          </a:custGeom>
          <a:ln w="7529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7044445" y="4552975"/>
            <a:ext cx="0" cy="50800"/>
          </a:xfrm>
          <a:custGeom>
            <a:avLst/>
            <a:gdLst/>
            <a:ahLst/>
            <a:cxnLst/>
            <a:rect l="l" t="t" r="r" b="b"/>
            <a:pathLst>
              <a:path w="0" h="50800">
                <a:moveTo>
                  <a:pt x="-3778" y="25276"/>
                </a:moveTo>
                <a:lnTo>
                  <a:pt x="3778" y="25276"/>
                </a:lnTo>
              </a:path>
            </a:pathLst>
          </a:custGeom>
          <a:ln w="50553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7240108" y="4552975"/>
            <a:ext cx="0" cy="50800"/>
          </a:xfrm>
          <a:custGeom>
            <a:avLst/>
            <a:gdLst/>
            <a:ahLst/>
            <a:cxnLst/>
            <a:rect l="l" t="t" r="r" b="b"/>
            <a:pathLst>
              <a:path w="0" h="50800">
                <a:moveTo>
                  <a:pt x="-3778" y="25276"/>
                </a:moveTo>
                <a:lnTo>
                  <a:pt x="3778" y="25276"/>
                </a:lnTo>
              </a:path>
            </a:pathLst>
          </a:custGeom>
          <a:ln w="50553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6899687" y="4918091"/>
            <a:ext cx="230504" cy="0"/>
          </a:xfrm>
          <a:custGeom>
            <a:avLst/>
            <a:gdLst/>
            <a:ahLst/>
            <a:cxnLst/>
            <a:rect l="l" t="t" r="r" b="b"/>
            <a:pathLst>
              <a:path w="230504" h="0">
                <a:moveTo>
                  <a:pt x="229991" y="0"/>
                </a:moveTo>
                <a:lnTo>
                  <a:pt x="229991" y="0"/>
                </a:lnTo>
                <a:lnTo>
                  <a:pt x="0" y="0"/>
                </a:lnTo>
              </a:path>
            </a:pathLst>
          </a:custGeom>
          <a:ln w="7529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7129678" y="4918091"/>
            <a:ext cx="238125" cy="0"/>
          </a:xfrm>
          <a:custGeom>
            <a:avLst/>
            <a:gdLst/>
            <a:ahLst/>
            <a:cxnLst/>
            <a:rect l="l" t="t" r="r" b="b"/>
            <a:pathLst>
              <a:path w="238125" h="0">
                <a:moveTo>
                  <a:pt x="0" y="0"/>
                </a:moveTo>
                <a:lnTo>
                  <a:pt x="0" y="0"/>
                </a:lnTo>
                <a:lnTo>
                  <a:pt x="237601" y="0"/>
                </a:lnTo>
              </a:path>
            </a:pathLst>
          </a:custGeom>
          <a:ln w="7529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6899687" y="4892578"/>
            <a:ext cx="0" cy="50800"/>
          </a:xfrm>
          <a:custGeom>
            <a:avLst/>
            <a:gdLst/>
            <a:ahLst/>
            <a:cxnLst/>
            <a:rect l="l" t="t" r="r" b="b"/>
            <a:pathLst>
              <a:path w="0" h="50800">
                <a:moveTo>
                  <a:pt x="-3778" y="25302"/>
                </a:moveTo>
                <a:lnTo>
                  <a:pt x="3778" y="25302"/>
                </a:lnTo>
              </a:path>
            </a:pathLst>
          </a:custGeom>
          <a:ln w="50604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7367279" y="4892578"/>
            <a:ext cx="0" cy="50800"/>
          </a:xfrm>
          <a:custGeom>
            <a:avLst/>
            <a:gdLst/>
            <a:ahLst/>
            <a:cxnLst/>
            <a:rect l="l" t="t" r="r" b="b"/>
            <a:pathLst>
              <a:path w="0" h="50800">
                <a:moveTo>
                  <a:pt x="-3778" y="25302"/>
                </a:moveTo>
                <a:lnTo>
                  <a:pt x="3778" y="25302"/>
                </a:lnTo>
              </a:path>
            </a:pathLst>
          </a:custGeom>
          <a:ln w="50604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6763552" y="5079139"/>
            <a:ext cx="59690" cy="0"/>
          </a:xfrm>
          <a:custGeom>
            <a:avLst/>
            <a:gdLst/>
            <a:ahLst/>
            <a:cxnLst/>
            <a:rect l="l" t="t" r="r" b="b"/>
            <a:pathLst>
              <a:path w="59690" h="0">
                <a:moveTo>
                  <a:pt x="59696" y="0"/>
                </a:moveTo>
                <a:lnTo>
                  <a:pt x="59696" y="0"/>
                </a:lnTo>
                <a:lnTo>
                  <a:pt x="0" y="0"/>
                </a:lnTo>
              </a:path>
            </a:pathLst>
          </a:custGeom>
          <a:ln w="7529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6823248" y="5079139"/>
            <a:ext cx="60325" cy="0"/>
          </a:xfrm>
          <a:custGeom>
            <a:avLst/>
            <a:gdLst/>
            <a:ahLst/>
            <a:cxnLst/>
            <a:rect l="l" t="t" r="r" b="b"/>
            <a:pathLst>
              <a:path w="60325" h="0">
                <a:moveTo>
                  <a:pt x="0" y="0"/>
                </a:moveTo>
                <a:lnTo>
                  <a:pt x="0" y="0"/>
                </a:lnTo>
                <a:lnTo>
                  <a:pt x="60034" y="0"/>
                </a:lnTo>
              </a:path>
            </a:pathLst>
          </a:custGeom>
          <a:ln w="7529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6763552" y="5053626"/>
            <a:ext cx="0" cy="50800"/>
          </a:xfrm>
          <a:custGeom>
            <a:avLst/>
            <a:gdLst/>
            <a:ahLst/>
            <a:cxnLst/>
            <a:rect l="l" t="t" r="r" b="b"/>
            <a:pathLst>
              <a:path w="0" h="50800">
                <a:moveTo>
                  <a:pt x="-3778" y="25310"/>
                </a:moveTo>
                <a:lnTo>
                  <a:pt x="3778" y="25310"/>
                </a:lnTo>
              </a:path>
            </a:pathLst>
          </a:custGeom>
          <a:ln w="50621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6883282" y="5053626"/>
            <a:ext cx="0" cy="50800"/>
          </a:xfrm>
          <a:custGeom>
            <a:avLst/>
            <a:gdLst/>
            <a:ahLst/>
            <a:cxnLst/>
            <a:rect l="l" t="t" r="r" b="b"/>
            <a:pathLst>
              <a:path w="0" h="50800">
                <a:moveTo>
                  <a:pt x="-3778" y="25310"/>
                </a:moveTo>
                <a:lnTo>
                  <a:pt x="3778" y="25310"/>
                </a:lnTo>
              </a:path>
            </a:pathLst>
          </a:custGeom>
          <a:ln w="50621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6696415" y="5418405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 h="0">
                <a:moveTo>
                  <a:pt x="85232" y="0"/>
                </a:moveTo>
                <a:lnTo>
                  <a:pt x="85232" y="0"/>
                </a:lnTo>
                <a:lnTo>
                  <a:pt x="0" y="0"/>
                </a:lnTo>
              </a:path>
            </a:pathLst>
          </a:custGeom>
          <a:ln w="7529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6781647" y="5418405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0" y="0"/>
                </a:lnTo>
                <a:lnTo>
                  <a:pt x="76100" y="0"/>
                </a:lnTo>
              </a:path>
            </a:pathLst>
          </a:custGeom>
          <a:ln w="7529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6696415" y="5393314"/>
            <a:ext cx="0" cy="50800"/>
          </a:xfrm>
          <a:custGeom>
            <a:avLst/>
            <a:gdLst/>
            <a:ahLst/>
            <a:cxnLst/>
            <a:rect l="l" t="t" r="r" b="b"/>
            <a:pathLst>
              <a:path w="0" h="50800">
                <a:moveTo>
                  <a:pt x="-3778" y="25302"/>
                </a:moveTo>
                <a:lnTo>
                  <a:pt x="3778" y="25302"/>
                </a:lnTo>
              </a:path>
            </a:pathLst>
          </a:custGeom>
          <a:ln w="50604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6857747" y="5393314"/>
            <a:ext cx="0" cy="50800"/>
          </a:xfrm>
          <a:custGeom>
            <a:avLst/>
            <a:gdLst/>
            <a:ahLst/>
            <a:cxnLst/>
            <a:rect l="l" t="t" r="r" b="b"/>
            <a:pathLst>
              <a:path w="0" h="50800">
                <a:moveTo>
                  <a:pt x="-3778" y="25302"/>
                </a:moveTo>
                <a:lnTo>
                  <a:pt x="3778" y="25302"/>
                </a:lnTo>
              </a:path>
            </a:pathLst>
          </a:custGeom>
          <a:ln w="50604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6839991" y="5588249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 h="0">
                <a:moveTo>
                  <a:pt x="85232" y="0"/>
                </a:moveTo>
                <a:lnTo>
                  <a:pt x="85232" y="0"/>
                </a:lnTo>
                <a:lnTo>
                  <a:pt x="0" y="0"/>
                </a:lnTo>
              </a:path>
            </a:pathLst>
          </a:custGeom>
          <a:ln w="7529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6925223" y="558824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0" y="0"/>
                </a:lnTo>
                <a:lnTo>
                  <a:pt x="76100" y="0"/>
                </a:lnTo>
              </a:path>
            </a:pathLst>
          </a:custGeom>
          <a:ln w="7529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6839991" y="5563141"/>
            <a:ext cx="0" cy="50800"/>
          </a:xfrm>
          <a:custGeom>
            <a:avLst/>
            <a:gdLst/>
            <a:ahLst/>
            <a:cxnLst/>
            <a:rect l="l" t="t" r="r" b="b"/>
            <a:pathLst>
              <a:path w="0" h="50800">
                <a:moveTo>
                  <a:pt x="-3778" y="25310"/>
                </a:moveTo>
                <a:lnTo>
                  <a:pt x="3778" y="25310"/>
                </a:lnTo>
              </a:path>
            </a:pathLst>
          </a:custGeom>
          <a:ln w="50621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7001323" y="5563141"/>
            <a:ext cx="0" cy="50800"/>
          </a:xfrm>
          <a:custGeom>
            <a:avLst/>
            <a:gdLst/>
            <a:ahLst/>
            <a:cxnLst/>
            <a:rect l="l" t="t" r="r" b="b"/>
            <a:pathLst>
              <a:path w="0" h="50800">
                <a:moveTo>
                  <a:pt x="-3778" y="25310"/>
                </a:moveTo>
                <a:lnTo>
                  <a:pt x="3778" y="25310"/>
                </a:lnTo>
              </a:path>
            </a:pathLst>
          </a:custGeom>
          <a:ln w="50621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6568059" y="5758076"/>
            <a:ext cx="179705" cy="0"/>
          </a:xfrm>
          <a:custGeom>
            <a:avLst/>
            <a:gdLst/>
            <a:ahLst/>
            <a:cxnLst/>
            <a:rect l="l" t="t" r="r" b="b"/>
            <a:pathLst>
              <a:path w="179704" h="0">
                <a:moveTo>
                  <a:pt x="179258" y="0"/>
                </a:moveTo>
                <a:lnTo>
                  <a:pt x="179258" y="0"/>
                </a:lnTo>
                <a:lnTo>
                  <a:pt x="0" y="0"/>
                </a:lnTo>
              </a:path>
            </a:pathLst>
          </a:custGeom>
          <a:ln w="7529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6747317" y="5758076"/>
            <a:ext cx="170180" cy="0"/>
          </a:xfrm>
          <a:custGeom>
            <a:avLst/>
            <a:gdLst/>
            <a:ahLst/>
            <a:cxnLst/>
            <a:rect l="l" t="t" r="r" b="b"/>
            <a:pathLst>
              <a:path w="170179" h="0">
                <a:moveTo>
                  <a:pt x="0" y="0"/>
                </a:moveTo>
                <a:lnTo>
                  <a:pt x="0" y="0"/>
                </a:lnTo>
                <a:lnTo>
                  <a:pt x="169956" y="0"/>
                </a:lnTo>
              </a:path>
            </a:pathLst>
          </a:custGeom>
          <a:ln w="7529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6568059" y="5732985"/>
            <a:ext cx="0" cy="50800"/>
          </a:xfrm>
          <a:custGeom>
            <a:avLst/>
            <a:gdLst/>
            <a:ahLst/>
            <a:cxnLst/>
            <a:rect l="l" t="t" r="r" b="b"/>
            <a:pathLst>
              <a:path w="0" h="50800">
                <a:moveTo>
                  <a:pt x="-3778" y="25310"/>
                </a:moveTo>
                <a:lnTo>
                  <a:pt x="3778" y="25310"/>
                </a:lnTo>
              </a:path>
            </a:pathLst>
          </a:custGeom>
          <a:ln w="50621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6917274" y="5732985"/>
            <a:ext cx="0" cy="50800"/>
          </a:xfrm>
          <a:custGeom>
            <a:avLst/>
            <a:gdLst/>
            <a:ahLst/>
            <a:cxnLst/>
            <a:rect l="l" t="t" r="r" b="b"/>
            <a:pathLst>
              <a:path w="0" h="50800">
                <a:moveTo>
                  <a:pt x="-3778" y="25310"/>
                </a:moveTo>
                <a:lnTo>
                  <a:pt x="3778" y="25310"/>
                </a:lnTo>
              </a:path>
            </a:pathLst>
          </a:custGeom>
          <a:ln w="50621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6749854" y="1818351"/>
            <a:ext cx="110489" cy="110489"/>
          </a:xfrm>
          <a:custGeom>
            <a:avLst/>
            <a:gdLst/>
            <a:ahLst/>
            <a:cxnLst/>
            <a:rect l="l" t="t" r="r" b="b"/>
            <a:pathLst>
              <a:path w="110490" h="110489">
                <a:moveTo>
                  <a:pt x="54453" y="0"/>
                </a:moveTo>
                <a:lnTo>
                  <a:pt x="33032" y="4447"/>
                </a:lnTo>
                <a:lnTo>
                  <a:pt x="15748" y="16493"/>
                </a:lnTo>
                <a:lnTo>
                  <a:pt x="4204" y="34194"/>
                </a:lnTo>
                <a:lnTo>
                  <a:pt x="0" y="55609"/>
                </a:lnTo>
                <a:lnTo>
                  <a:pt x="4204" y="77033"/>
                </a:lnTo>
                <a:lnTo>
                  <a:pt x="15748" y="94430"/>
                </a:lnTo>
                <a:lnTo>
                  <a:pt x="33032" y="106107"/>
                </a:lnTo>
                <a:lnTo>
                  <a:pt x="54453" y="110375"/>
                </a:lnTo>
                <a:lnTo>
                  <a:pt x="76086" y="106107"/>
                </a:lnTo>
                <a:lnTo>
                  <a:pt x="93835" y="94430"/>
                </a:lnTo>
                <a:lnTo>
                  <a:pt x="105845" y="77033"/>
                </a:lnTo>
                <a:lnTo>
                  <a:pt x="110260" y="55609"/>
                </a:lnTo>
                <a:lnTo>
                  <a:pt x="105845" y="34194"/>
                </a:lnTo>
                <a:lnTo>
                  <a:pt x="93835" y="16493"/>
                </a:lnTo>
                <a:lnTo>
                  <a:pt x="76086" y="4447"/>
                </a:lnTo>
                <a:lnTo>
                  <a:pt x="5445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6971052" y="1988211"/>
            <a:ext cx="110489" cy="110489"/>
          </a:xfrm>
          <a:custGeom>
            <a:avLst/>
            <a:gdLst/>
            <a:ahLst/>
            <a:cxnLst/>
            <a:rect l="l" t="t" r="r" b="b"/>
            <a:pathLst>
              <a:path w="110490" h="110489">
                <a:moveTo>
                  <a:pt x="54622" y="0"/>
                </a:moveTo>
                <a:lnTo>
                  <a:pt x="33103" y="4447"/>
                </a:lnTo>
                <a:lnTo>
                  <a:pt x="15769" y="16493"/>
                </a:lnTo>
                <a:lnTo>
                  <a:pt x="4206" y="34194"/>
                </a:lnTo>
                <a:lnTo>
                  <a:pt x="0" y="55609"/>
                </a:lnTo>
                <a:lnTo>
                  <a:pt x="4206" y="76981"/>
                </a:lnTo>
                <a:lnTo>
                  <a:pt x="15769" y="94261"/>
                </a:lnTo>
                <a:lnTo>
                  <a:pt x="33103" y="105823"/>
                </a:lnTo>
                <a:lnTo>
                  <a:pt x="54622" y="110038"/>
                </a:lnTo>
                <a:lnTo>
                  <a:pt x="76041" y="105823"/>
                </a:lnTo>
                <a:lnTo>
                  <a:pt x="93814" y="94261"/>
                </a:lnTo>
                <a:lnTo>
                  <a:pt x="105943" y="76981"/>
                </a:lnTo>
                <a:lnTo>
                  <a:pt x="110429" y="55609"/>
                </a:lnTo>
                <a:lnTo>
                  <a:pt x="105943" y="34194"/>
                </a:lnTo>
                <a:lnTo>
                  <a:pt x="93814" y="16493"/>
                </a:lnTo>
                <a:lnTo>
                  <a:pt x="76041" y="4447"/>
                </a:lnTo>
                <a:lnTo>
                  <a:pt x="5462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6784184" y="2319002"/>
            <a:ext cx="110489" cy="110489"/>
          </a:xfrm>
          <a:custGeom>
            <a:avLst/>
            <a:gdLst/>
            <a:ahLst/>
            <a:cxnLst/>
            <a:rect l="l" t="t" r="r" b="b"/>
            <a:pathLst>
              <a:path w="110490" h="110489">
                <a:moveTo>
                  <a:pt x="54622" y="0"/>
                </a:moveTo>
                <a:lnTo>
                  <a:pt x="33174" y="4399"/>
                </a:lnTo>
                <a:lnTo>
                  <a:pt x="15833" y="16366"/>
                </a:lnTo>
                <a:lnTo>
                  <a:pt x="4230" y="34052"/>
                </a:lnTo>
                <a:lnTo>
                  <a:pt x="0" y="55609"/>
                </a:lnTo>
                <a:lnTo>
                  <a:pt x="4230" y="77052"/>
                </a:lnTo>
                <a:lnTo>
                  <a:pt x="15833" y="94324"/>
                </a:lnTo>
                <a:lnTo>
                  <a:pt x="33174" y="105847"/>
                </a:lnTo>
                <a:lnTo>
                  <a:pt x="54622" y="110038"/>
                </a:lnTo>
                <a:lnTo>
                  <a:pt x="76113" y="105847"/>
                </a:lnTo>
                <a:lnTo>
                  <a:pt x="93877" y="94324"/>
                </a:lnTo>
                <a:lnTo>
                  <a:pt x="105966" y="77052"/>
                </a:lnTo>
                <a:lnTo>
                  <a:pt x="110429" y="55609"/>
                </a:lnTo>
                <a:lnTo>
                  <a:pt x="105966" y="34052"/>
                </a:lnTo>
                <a:lnTo>
                  <a:pt x="93877" y="16366"/>
                </a:lnTo>
                <a:lnTo>
                  <a:pt x="76113" y="4399"/>
                </a:lnTo>
                <a:lnTo>
                  <a:pt x="5462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6800588" y="2488863"/>
            <a:ext cx="110489" cy="110489"/>
          </a:xfrm>
          <a:custGeom>
            <a:avLst/>
            <a:gdLst/>
            <a:ahLst/>
            <a:cxnLst/>
            <a:rect l="l" t="t" r="r" b="b"/>
            <a:pathLst>
              <a:path w="110490" h="110489">
                <a:moveTo>
                  <a:pt x="54622" y="0"/>
                </a:moveTo>
                <a:lnTo>
                  <a:pt x="33103" y="4399"/>
                </a:lnTo>
                <a:lnTo>
                  <a:pt x="15769" y="16366"/>
                </a:lnTo>
                <a:lnTo>
                  <a:pt x="4206" y="34052"/>
                </a:lnTo>
                <a:lnTo>
                  <a:pt x="0" y="55609"/>
                </a:lnTo>
                <a:lnTo>
                  <a:pt x="4206" y="76981"/>
                </a:lnTo>
                <a:lnTo>
                  <a:pt x="15769" y="94261"/>
                </a:lnTo>
                <a:lnTo>
                  <a:pt x="33103" y="105823"/>
                </a:lnTo>
                <a:lnTo>
                  <a:pt x="54622" y="110038"/>
                </a:lnTo>
                <a:lnTo>
                  <a:pt x="76256" y="105823"/>
                </a:lnTo>
                <a:lnTo>
                  <a:pt x="94004" y="94261"/>
                </a:lnTo>
                <a:lnTo>
                  <a:pt x="106014" y="76981"/>
                </a:lnTo>
                <a:lnTo>
                  <a:pt x="110429" y="55609"/>
                </a:lnTo>
                <a:lnTo>
                  <a:pt x="106014" y="34052"/>
                </a:lnTo>
                <a:lnTo>
                  <a:pt x="94004" y="16366"/>
                </a:lnTo>
                <a:lnTo>
                  <a:pt x="76256" y="4399"/>
                </a:lnTo>
                <a:lnTo>
                  <a:pt x="5462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6706561" y="2658386"/>
            <a:ext cx="110489" cy="110489"/>
          </a:xfrm>
          <a:custGeom>
            <a:avLst/>
            <a:gdLst/>
            <a:ahLst/>
            <a:cxnLst/>
            <a:rect l="l" t="t" r="r" b="b"/>
            <a:pathLst>
              <a:path w="110490" h="110489">
                <a:moveTo>
                  <a:pt x="55806" y="0"/>
                </a:moveTo>
                <a:lnTo>
                  <a:pt x="34316" y="4244"/>
                </a:lnTo>
                <a:lnTo>
                  <a:pt x="16551" y="15882"/>
                </a:lnTo>
                <a:lnTo>
                  <a:pt x="4462" y="33270"/>
                </a:lnTo>
                <a:lnTo>
                  <a:pt x="0" y="54766"/>
                </a:lnTo>
                <a:lnTo>
                  <a:pt x="4462" y="76109"/>
                </a:lnTo>
                <a:lnTo>
                  <a:pt x="16551" y="93819"/>
                </a:lnTo>
                <a:lnTo>
                  <a:pt x="34316" y="105904"/>
                </a:lnTo>
                <a:lnTo>
                  <a:pt x="55806" y="110375"/>
                </a:lnTo>
                <a:lnTo>
                  <a:pt x="77254" y="105904"/>
                </a:lnTo>
                <a:lnTo>
                  <a:pt x="94596" y="93819"/>
                </a:lnTo>
                <a:lnTo>
                  <a:pt x="106199" y="76109"/>
                </a:lnTo>
                <a:lnTo>
                  <a:pt x="110429" y="54766"/>
                </a:lnTo>
                <a:lnTo>
                  <a:pt x="106199" y="33270"/>
                </a:lnTo>
                <a:lnTo>
                  <a:pt x="94596" y="15882"/>
                </a:lnTo>
                <a:lnTo>
                  <a:pt x="77254" y="4244"/>
                </a:lnTo>
                <a:lnTo>
                  <a:pt x="5580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6834917" y="2997939"/>
            <a:ext cx="110489" cy="111125"/>
          </a:xfrm>
          <a:custGeom>
            <a:avLst/>
            <a:gdLst/>
            <a:ahLst/>
            <a:cxnLst/>
            <a:rect l="l" t="t" r="r" b="b"/>
            <a:pathLst>
              <a:path w="110490" h="111125">
                <a:moveTo>
                  <a:pt x="54622" y="0"/>
                </a:moveTo>
                <a:lnTo>
                  <a:pt x="33174" y="4268"/>
                </a:lnTo>
                <a:lnTo>
                  <a:pt x="15833" y="15945"/>
                </a:lnTo>
                <a:lnTo>
                  <a:pt x="4230" y="33341"/>
                </a:lnTo>
                <a:lnTo>
                  <a:pt x="0" y="54766"/>
                </a:lnTo>
                <a:lnTo>
                  <a:pt x="4230" y="76207"/>
                </a:lnTo>
                <a:lnTo>
                  <a:pt x="15833" y="93966"/>
                </a:lnTo>
                <a:lnTo>
                  <a:pt x="33174" y="106070"/>
                </a:lnTo>
                <a:lnTo>
                  <a:pt x="54622" y="110544"/>
                </a:lnTo>
                <a:lnTo>
                  <a:pt x="76113" y="106070"/>
                </a:lnTo>
                <a:lnTo>
                  <a:pt x="93877" y="93966"/>
                </a:lnTo>
                <a:lnTo>
                  <a:pt x="105966" y="76207"/>
                </a:lnTo>
                <a:lnTo>
                  <a:pt x="110429" y="54766"/>
                </a:lnTo>
                <a:lnTo>
                  <a:pt x="105966" y="33341"/>
                </a:lnTo>
                <a:lnTo>
                  <a:pt x="93877" y="15945"/>
                </a:lnTo>
                <a:lnTo>
                  <a:pt x="76113" y="4268"/>
                </a:lnTo>
                <a:lnTo>
                  <a:pt x="5462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6732097" y="3166621"/>
            <a:ext cx="110489" cy="110489"/>
          </a:xfrm>
          <a:custGeom>
            <a:avLst/>
            <a:gdLst/>
            <a:ahLst/>
            <a:cxnLst/>
            <a:rect l="l" t="t" r="r" b="b"/>
            <a:pathLst>
              <a:path w="110490" h="110489">
                <a:moveTo>
                  <a:pt x="55806" y="0"/>
                </a:moveTo>
                <a:lnTo>
                  <a:pt x="34173" y="4452"/>
                </a:lnTo>
                <a:lnTo>
                  <a:pt x="16424" y="16535"/>
                </a:lnTo>
                <a:lnTo>
                  <a:pt x="4415" y="34337"/>
                </a:lnTo>
                <a:lnTo>
                  <a:pt x="0" y="55946"/>
                </a:lnTo>
                <a:lnTo>
                  <a:pt x="4415" y="77176"/>
                </a:lnTo>
                <a:lnTo>
                  <a:pt x="16424" y="94472"/>
                </a:lnTo>
                <a:lnTo>
                  <a:pt x="34173" y="106112"/>
                </a:lnTo>
                <a:lnTo>
                  <a:pt x="55806" y="110375"/>
                </a:lnTo>
                <a:lnTo>
                  <a:pt x="77112" y="106112"/>
                </a:lnTo>
                <a:lnTo>
                  <a:pt x="94469" y="94472"/>
                </a:lnTo>
                <a:lnTo>
                  <a:pt x="106151" y="77176"/>
                </a:lnTo>
                <a:lnTo>
                  <a:pt x="110429" y="55946"/>
                </a:lnTo>
                <a:lnTo>
                  <a:pt x="106151" y="34337"/>
                </a:lnTo>
                <a:lnTo>
                  <a:pt x="94469" y="16535"/>
                </a:lnTo>
                <a:lnTo>
                  <a:pt x="77112" y="4452"/>
                </a:lnTo>
                <a:lnTo>
                  <a:pt x="5580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6588521" y="3506174"/>
            <a:ext cx="110489" cy="111125"/>
          </a:xfrm>
          <a:custGeom>
            <a:avLst/>
            <a:gdLst/>
            <a:ahLst/>
            <a:cxnLst/>
            <a:rect l="l" t="t" r="r" b="b"/>
            <a:pathLst>
              <a:path w="110490" h="111125">
                <a:moveTo>
                  <a:pt x="54622" y="0"/>
                </a:moveTo>
                <a:lnTo>
                  <a:pt x="33174" y="4473"/>
                </a:lnTo>
                <a:lnTo>
                  <a:pt x="15833" y="16577"/>
                </a:lnTo>
                <a:lnTo>
                  <a:pt x="4230" y="34337"/>
                </a:lnTo>
                <a:lnTo>
                  <a:pt x="0" y="55777"/>
                </a:lnTo>
                <a:lnTo>
                  <a:pt x="4230" y="77202"/>
                </a:lnTo>
                <a:lnTo>
                  <a:pt x="15833" y="94598"/>
                </a:lnTo>
                <a:lnTo>
                  <a:pt x="33174" y="106276"/>
                </a:lnTo>
                <a:lnTo>
                  <a:pt x="54622" y="110544"/>
                </a:lnTo>
                <a:lnTo>
                  <a:pt x="76113" y="106276"/>
                </a:lnTo>
                <a:lnTo>
                  <a:pt x="93877" y="94598"/>
                </a:lnTo>
                <a:lnTo>
                  <a:pt x="105966" y="77202"/>
                </a:lnTo>
                <a:lnTo>
                  <a:pt x="110429" y="55777"/>
                </a:lnTo>
                <a:lnTo>
                  <a:pt x="105966" y="34337"/>
                </a:lnTo>
                <a:lnTo>
                  <a:pt x="93877" y="16577"/>
                </a:lnTo>
                <a:lnTo>
                  <a:pt x="76113" y="4473"/>
                </a:lnTo>
                <a:lnTo>
                  <a:pt x="5462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6978492" y="3676034"/>
            <a:ext cx="110489" cy="111125"/>
          </a:xfrm>
          <a:custGeom>
            <a:avLst/>
            <a:gdLst/>
            <a:ahLst/>
            <a:cxnLst/>
            <a:rect l="l" t="t" r="r" b="b"/>
            <a:pathLst>
              <a:path w="110490" h="111125">
                <a:moveTo>
                  <a:pt x="55975" y="0"/>
                </a:moveTo>
                <a:lnTo>
                  <a:pt x="34245" y="4262"/>
                </a:lnTo>
                <a:lnTo>
                  <a:pt x="16446" y="15903"/>
                </a:lnTo>
                <a:lnTo>
                  <a:pt x="4418" y="33199"/>
                </a:lnTo>
                <a:lnTo>
                  <a:pt x="0" y="54429"/>
                </a:lnTo>
                <a:lnTo>
                  <a:pt x="4418" y="76065"/>
                </a:lnTo>
                <a:lnTo>
                  <a:pt x="16446" y="93924"/>
                </a:lnTo>
                <a:lnTo>
                  <a:pt x="34245" y="106065"/>
                </a:lnTo>
                <a:lnTo>
                  <a:pt x="55975" y="110544"/>
                </a:lnTo>
                <a:lnTo>
                  <a:pt x="77397" y="106065"/>
                </a:lnTo>
                <a:lnTo>
                  <a:pt x="94681" y="93924"/>
                </a:lnTo>
                <a:lnTo>
                  <a:pt x="106225" y="76065"/>
                </a:lnTo>
                <a:lnTo>
                  <a:pt x="110429" y="54429"/>
                </a:lnTo>
                <a:lnTo>
                  <a:pt x="106225" y="33199"/>
                </a:lnTo>
                <a:lnTo>
                  <a:pt x="94681" y="15903"/>
                </a:lnTo>
                <a:lnTo>
                  <a:pt x="77397" y="4262"/>
                </a:lnTo>
                <a:lnTo>
                  <a:pt x="559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6477754" y="4015756"/>
            <a:ext cx="111125" cy="110489"/>
          </a:xfrm>
          <a:custGeom>
            <a:avLst/>
            <a:gdLst/>
            <a:ahLst/>
            <a:cxnLst/>
            <a:rect l="l" t="t" r="r" b="b"/>
            <a:pathLst>
              <a:path w="111125" h="110489">
                <a:moveTo>
                  <a:pt x="54622" y="0"/>
                </a:moveTo>
                <a:lnTo>
                  <a:pt x="33317" y="4215"/>
                </a:lnTo>
                <a:lnTo>
                  <a:pt x="15959" y="15777"/>
                </a:lnTo>
                <a:lnTo>
                  <a:pt x="4277" y="33057"/>
                </a:lnTo>
                <a:lnTo>
                  <a:pt x="0" y="54429"/>
                </a:lnTo>
                <a:lnTo>
                  <a:pt x="4277" y="75986"/>
                </a:lnTo>
                <a:lnTo>
                  <a:pt x="15959" y="93671"/>
                </a:lnTo>
                <a:lnTo>
                  <a:pt x="33317" y="105639"/>
                </a:lnTo>
                <a:lnTo>
                  <a:pt x="54622" y="110038"/>
                </a:lnTo>
                <a:lnTo>
                  <a:pt x="76308" y="105639"/>
                </a:lnTo>
                <a:lnTo>
                  <a:pt x="94173" y="93671"/>
                </a:lnTo>
                <a:lnTo>
                  <a:pt x="106299" y="75986"/>
                </a:lnTo>
                <a:lnTo>
                  <a:pt x="110767" y="54429"/>
                </a:lnTo>
                <a:lnTo>
                  <a:pt x="106299" y="33057"/>
                </a:lnTo>
                <a:lnTo>
                  <a:pt x="94173" y="15777"/>
                </a:lnTo>
                <a:lnTo>
                  <a:pt x="76308" y="4215"/>
                </a:lnTo>
                <a:lnTo>
                  <a:pt x="5462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6706561" y="4176854"/>
            <a:ext cx="110489" cy="110489"/>
          </a:xfrm>
          <a:custGeom>
            <a:avLst/>
            <a:gdLst/>
            <a:ahLst/>
            <a:cxnLst/>
            <a:rect l="l" t="t" r="r" b="b"/>
            <a:pathLst>
              <a:path w="110490" h="110489">
                <a:moveTo>
                  <a:pt x="55806" y="0"/>
                </a:moveTo>
                <a:lnTo>
                  <a:pt x="34316" y="4191"/>
                </a:lnTo>
                <a:lnTo>
                  <a:pt x="16551" y="15713"/>
                </a:lnTo>
                <a:lnTo>
                  <a:pt x="4462" y="32986"/>
                </a:lnTo>
                <a:lnTo>
                  <a:pt x="0" y="54429"/>
                </a:lnTo>
                <a:lnTo>
                  <a:pt x="4462" y="75986"/>
                </a:lnTo>
                <a:lnTo>
                  <a:pt x="16551" y="93671"/>
                </a:lnTo>
                <a:lnTo>
                  <a:pt x="34316" y="105639"/>
                </a:lnTo>
                <a:lnTo>
                  <a:pt x="55806" y="110038"/>
                </a:lnTo>
                <a:lnTo>
                  <a:pt x="77254" y="105639"/>
                </a:lnTo>
                <a:lnTo>
                  <a:pt x="94596" y="93671"/>
                </a:lnTo>
                <a:lnTo>
                  <a:pt x="106199" y="75986"/>
                </a:lnTo>
                <a:lnTo>
                  <a:pt x="110429" y="54429"/>
                </a:lnTo>
                <a:lnTo>
                  <a:pt x="106199" y="32986"/>
                </a:lnTo>
                <a:lnTo>
                  <a:pt x="94596" y="15713"/>
                </a:lnTo>
                <a:lnTo>
                  <a:pt x="77254" y="4191"/>
                </a:lnTo>
                <a:lnTo>
                  <a:pt x="5580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6877025" y="4346715"/>
            <a:ext cx="110489" cy="110489"/>
          </a:xfrm>
          <a:custGeom>
            <a:avLst/>
            <a:gdLst/>
            <a:ahLst/>
            <a:cxnLst/>
            <a:rect l="l" t="t" r="r" b="b"/>
            <a:pathLst>
              <a:path w="110490" h="110489">
                <a:moveTo>
                  <a:pt x="55806" y="0"/>
                </a:moveTo>
                <a:lnTo>
                  <a:pt x="34173" y="4189"/>
                </a:lnTo>
                <a:lnTo>
                  <a:pt x="16424" y="15692"/>
                </a:lnTo>
                <a:lnTo>
                  <a:pt x="4415" y="32915"/>
                </a:lnTo>
                <a:lnTo>
                  <a:pt x="0" y="54261"/>
                </a:lnTo>
                <a:lnTo>
                  <a:pt x="4415" y="75914"/>
                </a:lnTo>
                <a:lnTo>
                  <a:pt x="16424" y="93650"/>
                </a:lnTo>
                <a:lnTo>
                  <a:pt x="34173" y="105636"/>
                </a:lnTo>
                <a:lnTo>
                  <a:pt x="55806" y="110038"/>
                </a:lnTo>
                <a:lnTo>
                  <a:pt x="77112" y="105636"/>
                </a:lnTo>
                <a:lnTo>
                  <a:pt x="94469" y="93650"/>
                </a:lnTo>
                <a:lnTo>
                  <a:pt x="106151" y="75914"/>
                </a:lnTo>
                <a:lnTo>
                  <a:pt x="110429" y="54261"/>
                </a:lnTo>
                <a:lnTo>
                  <a:pt x="106151" y="32915"/>
                </a:lnTo>
                <a:lnTo>
                  <a:pt x="94469" y="15692"/>
                </a:lnTo>
                <a:lnTo>
                  <a:pt x="77112" y="4189"/>
                </a:lnTo>
                <a:lnTo>
                  <a:pt x="5580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7081481" y="4516070"/>
            <a:ext cx="110489" cy="110489"/>
          </a:xfrm>
          <a:custGeom>
            <a:avLst/>
            <a:gdLst/>
            <a:ahLst/>
            <a:cxnLst/>
            <a:rect l="l" t="t" r="r" b="b"/>
            <a:pathLst>
              <a:path w="110490" h="110489">
                <a:moveTo>
                  <a:pt x="54453" y="0"/>
                </a:moveTo>
                <a:lnTo>
                  <a:pt x="33032" y="4268"/>
                </a:lnTo>
                <a:lnTo>
                  <a:pt x="15748" y="15945"/>
                </a:lnTo>
                <a:lnTo>
                  <a:pt x="4204" y="33341"/>
                </a:lnTo>
                <a:lnTo>
                  <a:pt x="0" y="54766"/>
                </a:lnTo>
                <a:lnTo>
                  <a:pt x="4204" y="76180"/>
                </a:lnTo>
                <a:lnTo>
                  <a:pt x="15748" y="93882"/>
                </a:lnTo>
                <a:lnTo>
                  <a:pt x="33032" y="105928"/>
                </a:lnTo>
                <a:lnTo>
                  <a:pt x="54453" y="110375"/>
                </a:lnTo>
                <a:lnTo>
                  <a:pt x="76184" y="105928"/>
                </a:lnTo>
                <a:lnTo>
                  <a:pt x="93983" y="93882"/>
                </a:lnTo>
                <a:lnTo>
                  <a:pt x="106011" y="76180"/>
                </a:lnTo>
                <a:lnTo>
                  <a:pt x="110429" y="54766"/>
                </a:lnTo>
                <a:lnTo>
                  <a:pt x="106011" y="33341"/>
                </a:lnTo>
                <a:lnTo>
                  <a:pt x="93983" y="15945"/>
                </a:lnTo>
                <a:lnTo>
                  <a:pt x="76184" y="4268"/>
                </a:lnTo>
                <a:lnTo>
                  <a:pt x="5445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7063386" y="4854511"/>
            <a:ext cx="111125" cy="110489"/>
          </a:xfrm>
          <a:custGeom>
            <a:avLst/>
            <a:gdLst/>
            <a:ahLst/>
            <a:cxnLst/>
            <a:rect l="l" t="t" r="r" b="b"/>
            <a:pathLst>
              <a:path w="111125" h="110489">
                <a:moveTo>
                  <a:pt x="56314" y="0"/>
                </a:moveTo>
                <a:lnTo>
                  <a:pt x="34530" y="4463"/>
                </a:lnTo>
                <a:lnTo>
                  <a:pt x="16615" y="16573"/>
                </a:lnTo>
                <a:lnTo>
                  <a:pt x="4470" y="34408"/>
                </a:lnTo>
                <a:lnTo>
                  <a:pt x="0" y="56047"/>
                </a:lnTo>
                <a:lnTo>
                  <a:pt x="4470" y="77248"/>
                </a:lnTo>
                <a:lnTo>
                  <a:pt x="16615" y="94529"/>
                </a:lnTo>
                <a:lnTo>
                  <a:pt x="34530" y="106164"/>
                </a:lnTo>
                <a:lnTo>
                  <a:pt x="56314" y="110426"/>
                </a:lnTo>
                <a:lnTo>
                  <a:pt x="77521" y="106164"/>
                </a:lnTo>
                <a:lnTo>
                  <a:pt x="94829" y="94529"/>
                </a:lnTo>
                <a:lnTo>
                  <a:pt x="106492" y="77248"/>
                </a:lnTo>
                <a:lnTo>
                  <a:pt x="110767" y="56047"/>
                </a:lnTo>
                <a:lnTo>
                  <a:pt x="106492" y="34408"/>
                </a:lnTo>
                <a:lnTo>
                  <a:pt x="94829" y="16573"/>
                </a:lnTo>
                <a:lnTo>
                  <a:pt x="77521" y="4463"/>
                </a:lnTo>
                <a:lnTo>
                  <a:pt x="5631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6758647" y="5024338"/>
            <a:ext cx="109220" cy="110489"/>
          </a:xfrm>
          <a:custGeom>
            <a:avLst/>
            <a:gdLst/>
            <a:ahLst/>
            <a:cxnLst/>
            <a:rect l="l" t="t" r="r" b="b"/>
            <a:pathLst>
              <a:path w="109220" h="110489">
                <a:moveTo>
                  <a:pt x="54453" y="0"/>
                </a:moveTo>
                <a:lnTo>
                  <a:pt x="33246" y="4466"/>
                </a:lnTo>
                <a:lnTo>
                  <a:pt x="15938" y="16581"/>
                </a:lnTo>
                <a:lnTo>
                  <a:pt x="4275" y="34422"/>
                </a:lnTo>
                <a:lnTo>
                  <a:pt x="0" y="56064"/>
                </a:lnTo>
                <a:lnTo>
                  <a:pt x="4275" y="77264"/>
                </a:lnTo>
                <a:lnTo>
                  <a:pt x="15938" y="94546"/>
                </a:lnTo>
                <a:lnTo>
                  <a:pt x="33246" y="106181"/>
                </a:lnTo>
                <a:lnTo>
                  <a:pt x="54453" y="110443"/>
                </a:lnTo>
                <a:lnTo>
                  <a:pt x="75973" y="106181"/>
                </a:lnTo>
                <a:lnTo>
                  <a:pt x="93307" y="94546"/>
                </a:lnTo>
                <a:lnTo>
                  <a:pt x="104870" y="77264"/>
                </a:lnTo>
                <a:lnTo>
                  <a:pt x="109076" y="56064"/>
                </a:lnTo>
                <a:lnTo>
                  <a:pt x="104870" y="34422"/>
                </a:lnTo>
                <a:lnTo>
                  <a:pt x="93307" y="16581"/>
                </a:lnTo>
                <a:lnTo>
                  <a:pt x="75973" y="4466"/>
                </a:lnTo>
                <a:lnTo>
                  <a:pt x="5445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6715355" y="5364026"/>
            <a:ext cx="110489" cy="110489"/>
          </a:xfrm>
          <a:custGeom>
            <a:avLst/>
            <a:gdLst/>
            <a:ahLst/>
            <a:cxnLst/>
            <a:rect l="l" t="t" r="r" b="b"/>
            <a:pathLst>
              <a:path w="110490" h="110489">
                <a:moveTo>
                  <a:pt x="55806" y="0"/>
                </a:moveTo>
                <a:lnTo>
                  <a:pt x="34316" y="4262"/>
                </a:lnTo>
                <a:lnTo>
                  <a:pt x="16551" y="15897"/>
                </a:lnTo>
                <a:lnTo>
                  <a:pt x="4462" y="33178"/>
                </a:lnTo>
                <a:lnTo>
                  <a:pt x="0" y="54379"/>
                </a:lnTo>
                <a:lnTo>
                  <a:pt x="4462" y="76018"/>
                </a:lnTo>
                <a:lnTo>
                  <a:pt x="16551" y="93853"/>
                </a:lnTo>
                <a:lnTo>
                  <a:pt x="34316" y="105962"/>
                </a:lnTo>
                <a:lnTo>
                  <a:pt x="55806" y="110426"/>
                </a:lnTo>
                <a:lnTo>
                  <a:pt x="77254" y="105962"/>
                </a:lnTo>
                <a:lnTo>
                  <a:pt x="94596" y="93853"/>
                </a:lnTo>
                <a:lnTo>
                  <a:pt x="106199" y="76018"/>
                </a:lnTo>
                <a:lnTo>
                  <a:pt x="110429" y="54379"/>
                </a:lnTo>
                <a:lnTo>
                  <a:pt x="106199" y="33178"/>
                </a:lnTo>
                <a:lnTo>
                  <a:pt x="94596" y="15897"/>
                </a:lnTo>
                <a:lnTo>
                  <a:pt x="77254" y="4262"/>
                </a:lnTo>
                <a:lnTo>
                  <a:pt x="5580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6860115" y="5533870"/>
            <a:ext cx="111125" cy="110489"/>
          </a:xfrm>
          <a:custGeom>
            <a:avLst/>
            <a:gdLst/>
            <a:ahLst/>
            <a:cxnLst/>
            <a:rect l="l" t="t" r="r" b="b"/>
            <a:pathLst>
              <a:path w="111125" h="110489">
                <a:moveTo>
                  <a:pt x="54622" y="0"/>
                </a:moveTo>
                <a:lnTo>
                  <a:pt x="33317" y="4259"/>
                </a:lnTo>
                <a:lnTo>
                  <a:pt x="15959" y="15890"/>
                </a:lnTo>
                <a:lnTo>
                  <a:pt x="4277" y="33171"/>
                </a:lnTo>
                <a:lnTo>
                  <a:pt x="0" y="54379"/>
                </a:lnTo>
                <a:lnTo>
                  <a:pt x="4277" y="76018"/>
                </a:lnTo>
                <a:lnTo>
                  <a:pt x="15959" y="93853"/>
                </a:lnTo>
                <a:lnTo>
                  <a:pt x="33317" y="105962"/>
                </a:lnTo>
                <a:lnTo>
                  <a:pt x="54622" y="110426"/>
                </a:lnTo>
                <a:lnTo>
                  <a:pt x="76335" y="105962"/>
                </a:lnTo>
                <a:lnTo>
                  <a:pt x="94258" y="93853"/>
                </a:lnTo>
                <a:lnTo>
                  <a:pt x="106442" y="76018"/>
                </a:lnTo>
                <a:lnTo>
                  <a:pt x="110937" y="54379"/>
                </a:lnTo>
                <a:lnTo>
                  <a:pt x="106442" y="33171"/>
                </a:lnTo>
                <a:lnTo>
                  <a:pt x="94258" y="15890"/>
                </a:lnTo>
                <a:lnTo>
                  <a:pt x="76335" y="4259"/>
                </a:lnTo>
                <a:lnTo>
                  <a:pt x="5462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6690158" y="5702450"/>
            <a:ext cx="110489" cy="110489"/>
          </a:xfrm>
          <a:custGeom>
            <a:avLst/>
            <a:gdLst/>
            <a:ahLst/>
            <a:cxnLst/>
            <a:rect l="l" t="t" r="r" b="b"/>
            <a:pathLst>
              <a:path w="110490" h="110489">
                <a:moveTo>
                  <a:pt x="54622" y="0"/>
                </a:moveTo>
                <a:lnTo>
                  <a:pt x="33174" y="4456"/>
                </a:lnTo>
                <a:lnTo>
                  <a:pt x="15833" y="16520"/>
                </a:lnTo>
                <a:lnTo>
                  <a:pt x="4230" y="34230"/>
                </a:lnTo>
                <a:lnTo>
                  <a:pt x="0" y="55626"/>
                </a:lnTo>
                <a:lnTo>
                  <a:pt x="4230" y="77014"/>
                </a:lnTo>
                <a:lnTo>
                  <a:pt x="15833" y="94280"/>
                </a:lnTo>
                <a:lnTo>
                  <a:pt x="33174" y="105818"/>
                </a:lnTo>
                <a:lnTo>
                  <a:pt x="54622" y="110021"/>
                </a:lnTo>
                <a:lnTo>
                  <a:pt x="76113" y="105818"/>
                </a:lnTo>
                <a:lnTo>
                  <a:pt x="93877" y="94280"/>
                </a:lnTo>
                <a:lnTo>
                  <a:pt x="105966" y="77014"/>
                </a:lnTo>
                <a:lnTo>
                  <a:pt x="110429" y="55626"/>
                </a:lnTo>
                <a:lnTo>
                  <a:pt x="105966" y="34230"/>
                </a:lnTo>
                <a:lnTo>
                  <a:pt x="93877" y="16520"/>
                </a:lnTo>
                <a:lnTo>
                  <a:pt x="76113" y="4456"/>
                </a:lnTo>
                <a:lnTo>
                  <a:pt x="5462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 txBox="1"/>
          <p:nvPr/>
        </p:nvSpPr>
        <p:spPr>
          <a:xfrm>
            <a:off x="5438547" y="5992621"/>
            <a:ext cx="31242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5" b="1">
                <a:solidFill>
                  <a:srgbClr val="585858"/>
                </a:solidFill>
                <a:latin typeface="Arial Narrow"/>
                <a:cs typeface="Arial Narrow"/>
              </a:rPr>
              <a:t>-</a:t>
            </a:r>
            <a:r>
              <a:rPr dirty="0" sz="1000" spc="10" b="1">
                <a:solidFill>
                  <a:srgbClr val="585858"/>
                </a:solidFill>
                <a:latin typeface="Arial Narrow"/>
                <a:cs typeface="Arial Narrow"/>
              </a:rPr>
              <a:t>1</a:t>
            </a:r>
            <a:r>
              <a:rPr dirty="0" sz="1000" spc="-60" b="1">
                <a:solidFill>
                  <a:srgbClr val="585858"/>
                </a:solidFill>
                <a:latin typeface="Arial Narrow"/>
                <a:cs typeface="Arial Narrow"/>
              </a:rPr>
              <a:t>0</a:t>
            </a:r>
            <a:r>
              <a:rPr dirty="0" sz="1000" spc="10" b="1">
                <a:solidFill>
                  <a:srgbClr val="585858"/>
                </a:solidFill>
                <a:latin typeface="Arial Narrow"/>
                <a:cs typeface="Arial Narrow"/>
              </a:rPr>
              <a:t>0</a:t>
            </a:r>
            <a:r>
              <a:rPr dirty="0" sz="1000" spc="-30" b="1">
                <a:solidFill>
                  <a:srgbClr val="585858"/>
                </a:solidFill>
                <a:latin typeface="Arial Narrow"/>
                <a:cs typeface="Arial Narrow"/>
              </a:rPr>
              <a:t>.</a:t>
            </a:r>
            <a:r>
              <a:rPr dirty="0" sz="1000" b="1">
                <a:solidFill>
                  <a:srgbClr val="585858"/>
                </a:solidFill>
                <a:latin typeface="Arial Narrow"/>
                <a:cs typeface="Arial Narrow"/>
              </a:rPr>
              <a:t>0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135" name="object 13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2090"/>
              </a:lnSpc>
            </a:pPr>
            <a:fld id="{81D60167-4931-47E6-BA6A-407CBD079E47}" type="slidenum">
              <a:rPr dirty="0"/>
              <a:t>19</a:t>
            </a:fld>
          </a:p>
        </p:txBody>
      </p:sp>
      <p:sp>
        <p:nvSpPr>
          <p:cNvPr id="131" name="object 131"/>
          <p:cNvSpPr txBox="1"/>
          <p:nvPr/>
        </p:nvSpPr>
        <p:spPr>
          <a:xfrm>
            <a:off x="6148984" y="5992621"/>
            <a:ext cx="2609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5" b="1">
                <a:solidFill>
                  <a:srgbClr val="585858"/>
                </a:solidFill>
                <a:latin typeface="Arial Narrow"/>
                <a:cs typeface="Arial Narrow"/>
              </a:rPr>
              <a:t>-</a:t>
            </a:r>
            <a:r>
              <a:rPr dirty="0" sz="1000" spc="20" b="1">
                <a:solidFill>
                  <a:srgbClr val="585858"/>
                </a:solidFill>
                <a:latin typeface="Arial Narrow"/>
                <a:cs typeface="Arial Narrow"/>
              </a:rPr>
              <a:t>7</a:t>
            </a:r>
            <a:r>
              <a:rPr dirty="0" sz="1000" spc="-60" b="1">
                <a:solidFill>
                  <a:srgbClr val="585858"/>
                </a:solidFill>
                <a:latin typeface="Arial Narrow"/>
                <a:cs typeface="Arial Narrow"/>
              </a:rPr>
              <a:t>5</a:t>
            </a:r>
            <a:r>
              <a:rPr dirty="0" sz="1000" spc="25" b="1">
                <a:solidFill>
                  <a:srgbClr val="585858"/>
                </a:solidFill>
                <a:latin typeface="Arial Narrow"/>
                <a:cs typeface="Arial Narrow"/>
              </a:rPr>
              <a:t>.</a:t>
            </a:r>
            <a:r>
              <a:rPr dirty="0" sz="1000" b="1">
                <a:solidFill>
                  <a:srgbClr val="585858"/>
                </a:solidFill>
                <a:latin typeface="Arial Narrow"/>
                <a:cs typeface="Arial Narrow"/>
              </a:rPr>
              <a:t>0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6505809" y="5942782"/>
            <a:ext cx="1270635" cy="484505"/>
          </a:xfrm>
          <a:prstGeom prst="rect">
            <a:avLst/>
          </a:prstGeom>
        </p:spPr>
        <p:txBody>
          <a:bodyPr wrap="square" lIns="0" tIns="62230" rIns="0" bIns="0" rtlCol="0" vert="horz">
            <a:spAutoFit/>
          </a:bodyPr>
          <a:lstStyle/>
          <a:p>
            <a:pPr marL="337820">
              <a:lnSpc>
                <a:spcPct val="100000"/>
              </a:lnSpc>
              <a:spcBef>
                <a:spcPts val="490"/>
              </a:spcBef>
              <a:tabLst>
                <a:tab pos="1018540" algn="l"/>
              </a:tabLst>
            </a:pPr>
            <a:r>
              <a:rPr dirty="0" sz="1000" spc="-5" b="1">
                <a:solidFill>
                  <a:srgbClr val="585858"/>
                </a:solidFill>
                <a:latin typeface="Arial Narrow"/>
                <a:cs typeface="Arial Narrow"/>
              </a:rPr>
              <a:t>-50.0	-25.0</a:t>
            </a:r>
            <a:endParaRPr sz="10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515"/>
              </a:spcBef>
            </a:pPr>
            <a:r>
              <a:rPr dirty="0" sz="1250" spc="10" b="1">
                <a:latin typeface="Arial"/>
                <a:cs typeface="Arial"/>
              </a:rPr>
              <a:t>Inclisiran</a:t>
            </a:r>
            <a:r>
              <a:rPr dirty="0" sz="1250" spc="-15" b="1">
                <a:latin typeface="Arial"/>
                <a:cs typeface="Arial"/>
              </a:rPr>
              <a:t> </a:t>
            </a:r>
            <a:r>
              <a:rPr dirty="0" sz="1250" spc="10" b="1">
                <a:latin typeface="Arial"/>
                <a:cs typeface="Arial"/>
              </a:rPr>
              <a:t>better</a:t>
            </a:r>
            <a:endParaRPr sz="1250">
              <a:latin typeface="Arial"/>
              <a:cs typeface="Arial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8240047" y="5992621"/>
            <a:ext cx="16891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b="1">
                <a:solidFill>
                  <a:srgbClr val="585858"/>
                </a:solidFill>
                <a:latin typeface="Arial Narrow"/>
                <a:cs typeface="Arial Narrow"/>
              </a:rPr>
              <a:t>0</a:t>
            </a:r>
            <a:r>
              <a:rPr dirty="0" sz="1000" spc="-20" b="1">
                <a:solidFill>
                  <a:srgbClr val="585858"/>
                </a:solidFill>
                <a:latin typeface="Arial Narrow"/>
                <a:cs typeface="Arial Narrow"/>
              </a:rPr>
              <a:t>.</a:t>
            </a:r>
            <a:r>
              <a:rPr dirty="0" sz="1000" b="1">
                <a:solidFill>
                  <a:srgbClr val="585858"/>
                </a:solidFill>
                <a:latin typeface="Arial Narrow"/>
                <a:cs typeface="Arial Narrow"/>
              </a:rPr>
              <a:t>0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8894508" y="5992621"/>
            <a:ext cx="2286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b="1">
                <a:solidFill>
                  <a:srgbClr val="585858"/>
                </a:solidFill>
                <a:latin typeface="Arial Narrow"/>
                <a:cs typeface="Arial Narrow"/>
              </a:rPr>
              <a:t>2</a:t>
            </a:r>
            <a:r>
              <a:rPr dirty="0" sz="1000" spc="-45" b="1">
                <a:solidFill>
                  <a:srgbClr val="585858"/>
                </a:solidFill>
                <a:latin typeface="Arial Narrow"/>
                <a:cs typeface="Arial Narrow"/>
              </a:rPr>
              <a:t>5</a:t>
            </a:r>
            <a:r>
              <a:rPr dirty="0" sz="1000" spc="35" b="1">
                <a:solidFill>
                  <a:srgbClr val="585858"/>
                </a:solidFill>
                <a:latin typeface="Arial Narrow"/>
                <a:cs typeface="Arial Narrow"/>
              </a:rPr>
              <a:t>.</a:t>
            </a:r>
            <a:r>
              <a:rPr dirty="0" sz="1000" b="1">
                <a:solidFill>
                  <a:srgbClr val="585858"/>
                </a:solidFill>
                <a:latin typeface="Arial Narrow"/>
                <a:cs typeface="Arial Narrow"/>
              </a:rPr>
              <a:t>0</a:t>
            </a:r>
            <a:endParaRPr sz="100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513566" y="6376987"/>
            <a:ext cx="15303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solidFill>
                  <a:srgbClr val="D9D9D9"/>
                </a:solidFill>
                <a:latin typeface="Arial"/>
                <a:cs typeface="Arial"/>
              </a:rPr>
              <a:t>2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201400" y="297179"/>
            <a:ext cx="548640" cy="6248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61009" y="6176009"/>
            <a:ext cx="11257280" cy="0"/>
          </a:xfrm>
          <a:custGeom>
            <a:avLst/>
            <a:gdLst/>
            <a:ahLst/>
            <a:cxnLst/>
            <a:rect l="l" t="t" r="r" b="b"/>
            <a:pathLst>
              <a:path w="11257280" h="0">
                <a:moveTo>
                  <a:pt x="0" y="0"/>
                </a:moveTo>
                <a:lnTo>
                  <a:pt x="11257280" y="0"/>
                </a:lnTo>
              </a:path>
            </a:pathLst>
          </a:custGeom>
          <a:ln w="3175">
            <a:solidFill>
              <a:srgbClr val="0D57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07987" y="1602422"/>
            <a:ext cx="11249025" cy="29546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3500" marR="438784">
              <a:lnSpc>
                <a:spcPct val="100000"/>
              </a:lnSpc>
              <a:spcBef>
                <a:spcPts val="100"/>
              </a:spcBef>
            </a:pPr>
            <a:r>
              <a:rPr dirty="0" sz="2400" spc="-110" b="1">
                <a:solidFill>
                  <a:srgbClr val="585858"/>
                </a:solidFill>
                <a:latin typeface="Arial"/>
                <a:cs typeface="Arial"/>
              </a:rPr>
              <a:t>LDL-C </a:t>
            </a:r>
            <a:r>
              <a:rPr dirty="0" sz="2400" spc="-125" b="1">
                <a:solidFill>
                  <a:srgbClr val="585858"/>
                </a:solidFill>
                <a:latin typeface="Arial"/>
                <a:cs typeface="Arial"/>
              </a:rPr>
              <a:t>lowering </a:t>
            </a:r>
            <a:r>
              <a:rPr dirty="0" sz="2400" spc="-65" b="1">
                <a:solidFill>
                  <a:srgbClr val="585858"/>
                </a:solidFill>
                <a:latin typeface="Arial"/>
                <a:cs typeface="Arial"/>
              </a:rPr>
              <a:t>is </a:t>
            </a:r>
            <a:r>
              <a:rPr dirty="0" sz="2400" spc="-120" b="1">
                <a:solidFill>
                  <a:srgbClr val="585858"/>
                </a:solidFill>
                <a:latin typeface="Arial"/>
                <a:cs typeface="Arial"/>
              </a:rPr>
              <a:t>the </a:t>
            </a:r>
            <a:r>
              <a:rPr dirty="0" sz="2400" spc="-100" b="1">
                <a:solidFill>
                  <a:srgbClr val="585858"/>
                </a:solidFill>
                <a:latin typeface="Arial"/>
                <a:cs typeface="Arial"/>
              </a:rPr>
              <a:t>most </a:t>
            </a:r>
            <a:r>
              <a:rPr dirty="0" sz="2400" spc="-120" b="1">
                <a:solidFill>
                  <a:srgbClr val="585858"/>
                </a:solidFill>
                <a:latin typeface="Arial"/>
                <a:cs typeface="Arial"/>
              </a:rPr>
              <a:t>effective </a:t>
            </a:r>
            <a:r>
              <a:rPr dirty="0" sz="2400" spc="-114" b="1">
                <a:solidFill>
                  <a:srgbClr val="585858"/>
                </a:solidFill>
                <a:latin typeface="Arial"/>
                <a:cs typeface="Arial"/>
              </a:rPr>
              <a:t>intervention </a:t>
            </a:r>
            <a:r>
              <a:rPr dirty="0" sz="2400" spc="-70" b="1">
                <a:solidFill>
                  <a:srgbClr val="585858"/>
                </a:solidFill>
                <a:latin typeface="Arial"/>
                <a:cs typeface="Arial"/>
              </a:rPr>
              <a:t>to </a:t>
            </a:r>
            <a:r>
              <a:rPr dirty="0" sz="2400" spc="-135" b="1">
                <a:solidFill>
                  <a:srgbClr val="585858"/>
                </a:solidFill>
                <a:latin typeface="Arial"/>
                <a:cs typeface="Arial"/>
              </a:rPr>
              <a:t>change </a:t>
            </a:r>
            <a:r>
              <a:rPr dirty="0" sz="2400" spc="-120" b="1">
                <a:solidFill>
                  <a:srgbClr val="585858"/>
                </a:solidFill>
                <a:latin typeface="Arial"/>
                <a:cs typeface="Arial"/>
              </a:rPr>
              <a:t>the </a:t>
            </a:r>
            <a:r>
              <a:rPr dirty="0" sz="2400" spc="-125" b="1">
                <a:solidFill>
                  <a:srgbClr val="585858"/>
                </a:solidFill>
                <a:latin typeface="Arial"/>
                <a:cs typeface="Arial"/>
              </a:rPr>
              <a:t>course </a:t>
            </a:r>
            <a:r>
              <a:rPr dirty="0" sz="2400" spc="-75" b="1">
                <a:solidFill>
                  <a:srgbClr val="585858"/>
                </a:solidFill>
                <a:latin typeface="Arial"/>
                <a:cs typeface="Arial"/>
              </a:rPr>
              <a:t>of </a:t>
            </a:r>
            <a:r>
              <a:rPr dirty="0" sz="2400" spc="-114" b="1">
                <a:solidFill>
                  <a:srgbClr val="585858"/>
                </a:solidFill>
                <a:latin typeface="Arial"/>
                <a:cs typeface="Arial"/>
              </a:rPr>
              <a:t>ASCVD  and </a:t>
            </a:r>
            <a:r>
              <a:rPr dirty="0" sz="2400" spc="-75" b="1">
                <a:solidFill>
                  <a:srgbClr val="585858"/>
                </a:solidFill>
                <a:latin typeface="Arial"/>
                <a:cs typeface="Arial"/>
              </a:rPr>
              <a:t>FH </a:t>
            </a:r>
            <a:r>
              <a:rPr dirty="0" sz="2400" spc="-95" b="1">
                <a:solidFill>
                  <a:srgbClr val="585858"/>
                </a:solidFill>
                <a:latin typeface="Arial"/>
                <a:cs typeface="Arial"/>
              </a:rPr>
              <a:t>yet </a:t>
            </a:r>
            <a:r>
              <a:rPr dirty="0" sz="2400" spc="-120" b="1">
                <a:solidFill>
                  <a:srgbClr val="585858"/>
                </a:solidFill>
                <a:latin typeface="Arial"/>
                <a:cs typeface="Arial"/>
              </a:rPr>
              <a:t>substantial </a:t>
            </a:r>
            <a:r>
              <a:rPr dirty="0" sz="2400" spc="-125" b="1">
                <a:solidFill>
                  <a:srgbClr val="585858"/>
                </a:solidFill>
                <a:latin typeface="Arial"/>
                <a:cs typeface="Arial"/>
              </a:rPr>
              <a:t>residual </a:t>
            </a:r>
            <a:r>
              <a:rPr dirty="0" sz="2400" spc="-95" b="1">
                <a:solidFill>
                  <a:srgbClr val="585858"/>
                </a:solidFill>
                <a:latin typeface="Arial"/>
                <a:cs typeface="Arial"/>
              </a:rPr>
              <a:t>risk </a:t>
            </a:r>
            <a:r>
              <a:rPr dirty="0" sz="2400" spc="-120" b="1">
                <a:solidFill>
                  <a:srgbClr val="585858"/>
                </a:solidFill>
                <a:latin typeface="Arial"/>
                <a:cs typeface="Arial"/>
              </a:rPr>
              <a:t>remains </a:t>
            </a:r>
            <a:r>
              <a:rPr dirty="0" sz="2400" spc="-125" b="1">
                <a:solidFill>
                  <a:srgbClr val="585858"/>
                </a:solidFill>
                <a:latin typeface="Arial"/>
                <a:cs typeface="Arial"/>
              </a:rPr>
              <a:t>despite </a:t>
            </a:r>
            <a:r>
              <a:rPr dirty="0" sz="2400" spc="-120" b="1">
                <a:solidFill>
                  <a:srgbClr val="585858"/>
                </a:solidFill>
                <a:latin typeface="Arial"/>
                <a:cs typeface="Arial"/>
              </a:rPr>
              <a:t>aggressive </a:t>
            </a:r>
            <a:r>
              <a:rPr dirty="0" sz="2400" spc="-114" b="1">
                <a:solidFill>
                  <a:srgbClr val="585858"/>
                </a:solidFill>
                <a:latin typeface="Arial"/>
                <a:cs typeface="Arial"/>
              </a:rPr>
              <a:t>treatment </a:t>
            </a:r>
            <a:r>
              <a:rPr dirty="0" sz="2400" spc="-100" b="1">
                <a:solidFill>
                  <a:srgbClr val="585858"/>
                </a:solidFill>
                <a:latin typeface="Arial"/>
                <a:cs typeface="Arial"/>
              </a:rPr>
              <a:t>with  </a:t>
            </a:r>
            <a:r>
              <a:rPr dirty="0" sz="2400" spc="-130" b="1">
                <a:solidFill>
                  <a:srgbClr val="585858"/>
                </a:solidFill>
                <a:latin typeface="Arial"/>
                <a:cs typeface="Arial"/>
              </a:rPr>
              <a:t>statins </a:t>
            </a:r>
            <a:r>
              <a:rPr dirty="0" sz="2400" spc="-120" b="1">
                <a:solidFill>
                  <a:srgbClr val="585858"/>
                </a:solidFill>
                <a:latin typeface="Arial"/>
                <a:cs typeface="Arial"/>
              </a:rPr>
              <a:t>and </a:t>
            </a:r>
            <a:r>
              <a:rPr dirty="0" sz="2400" spc="-130" b="1">
                <a:solidFill>
                  <a:srgbClr val="585858"/>
                </a:solidFill>
                <a:latin typeface="Arial"/>
                <a:cs typeface="Arial"/>
              </a:rPr>
              <a:t>other</a:t>
            </a:r>
            <a:r>
              <a:rPr dirty="0" sz="2400" spc="-285" b="1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2400" spc="-120" b="1">
                <a:solidFill>
                  <a:srgbClr val="585858"/>
                </a:solidFill>
                <a:latin typeface="Arial"/>
                <a:cs typeface="Arial"/>
              </a:rPr>
              <a:t>agents</a:t>
            </a:r>
            <a:r>
              <a:rPr dirty="0" baseline="24305" sz="2400" spc="-179">
                <a:solidFill>
                  <a:srgbClr val="585858"/>
                </a:solidFill>
                <a:latin typeface="Arial"/>
                <a:cs typeface="Arial"/>
              </a:rPr>
              <a:t>1</a:t>
            </a:r>
            <a:r>
              <a:rPr dirty="0" sz="2400" spc="-120" b="1">
                <a:solidFill>
                  <a:srgbClr val="585858"/>
                </a:solidFill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500">
              <a:latin typeface="Arial"/>
              <a:cs typeface="Arial"/>
            </a:endParaRPr>
          </a:p>
          <a:p>
            <a:pPr marL="299720" indent="-236220">
              <a:lnSpc>
                <a:spcPct val="100000"/>
              </a:lnSpc>
              <a:spcBef>
                <a:spcPts val="5"/>
              </a:spcBef>
              <a:buClr>
                <a:srgbClr val="0D57C4"/>
              </a:buClr>
              <a:buChar char="•"/>
              <a:tabLst>
                <a:tab pos="299085" algn="l"/>
                <a:tab pos="299720" algn="l"/>
              </a:tabLst>
            </a:pPr>
            <a:r>
              <a:rPr dirty="0" sz="2400" spc="-120">
                <a:solidFill>
                  <a:srgbClr val="585858"/>
                </a:solidFill>
                <a:latin typeface="Arial"/>
                <a:cs typeface="Arial"/>
              </a:rPr>
              <a:t>Lifestyle </a:t>
            </a:r>
            <a:r>
              <a:rPr dirty="0" sz="2400" spc="-114">
                <a:solidFill>
                  <a:srgbClr val="585858"/>
                </a:solidFill>
                <a:latin typeface="Arial"/>
                <a:cs typeface="Arial"/>
              </a:rPr>
              <a:t>modification and </a:t>
            </a:r>
            <a:r>
              <a:rPr dirty="0" sz="2400" spc="-130">
                <a:solidFill>
                  <a:srgbClr val="585858"/>
                </a:solidFill>
                <a:latin typeface="Arial"/>
                <a:cs typeface="Arial"/>
              </a:rPr>
              <a:t>statin </a:t>
            </a:r>
            <a:r>
              <a:rPr dirty="0" sz="2400" spc="-125">
                <a:solidFill>
                  <a:srgbClr val="585858"/>
                </a:solidFill>
                <a:latin typeface="Arial"/>
                <a:cs typeface="Arial"/>
              </a:rPr>
              <a:t>treatment </a:t>
            </a:r>
            <a:r>
              <a:rPr dirty="0" sz="2400" spc="-95">
                <a:solidFill>
                  <a:srgbClr val="585858"/>
                </a:solidFill>
                <a:latin typeface="Arial"/>
                <a:cs typeface="Arial"/>
              </a:rPr>
              <a:t>are </a:t>
            </a:r>
            <a:r>
              <a:rPr dirty="0" sz="2400" spc="-114">
                <a:solidFill>
                  <a:srgbClr val="585858"/>
                </a:solidFill>
                <a:latin typeface="Arial"/>
                <a:cs typeface="Arial"/>
              </a:rPr>
              <a:t>foundational </a:t>
            </a:r>
            <a:r>
              <a:rPr dirty="0" sz="2400" spc="-70">
                <a:solidFill>
                  <a:srgbClr val="585858"/>
                </a:solidFill>
                <a:latin typeface="Arial"/>
                <a:cs typeface="Arial"/>
              </a:rPr>
              <a:t>for </a:t>
            </a:r>
            <a:r>
              <a:rPr dirty="0" sz="2400" spc="-90">
                <a:solidFill>
                  <a:srgbClr val="585858"/>
                </a:solidFill>
                <a:latin typeface="Arial"/>
                <a:cs typeface="Arial"/>
              </a:rPr>
              <a:t>ASCVD</a:t>
            </a:r>
            <a:r>
              <a:rPr dirty="0" sz="2400" spc="425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2400" spc="-105">
                <a:solidFill>
                  <a:srgbClr val="585858"/>
                </a:solidFill>
                <a:latin typeface="Arial"/>
                <a:cs typeface="Arial"/>
              </a:rPr>
              <a:t>prevention</a:t>
            </a:r>
            <a:r>
              <a:rPr dirty="0" baseline="24305" sz="2400" spc="-157">
                <a:solidFill>
                  <a:srgbClr val="585858"/>
                </a:solidFill>
                <a:latin typeface="Arial"/>
                <a:cs typeface="Arial"/>
              </a:rPr>
              <a:t>2,3</a:t>
            </a:r>
            <a:endParaRPr baseline="24305"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0D57C4"/>
              </a:buClr>
              <a:buFont typeface="Arial"/>
              <a:buChar char="•"/>
            </a:pPr>
            <a:endParaRPr sz="2500">
              <a:latin typeface="Arial"/>
              <a:cs typeface="Arial"/>
            </a:endParaRPr>
          </a:p>
          <a:p>
            <a:pPr marL="299720" marR="43180" indent="-236220">
              <a:lnSpc>
                <a:spcPct val="100000"/>
              </a:lnSpc>
              <a:buClr>
                <a:srgbClr val="0D57C4"/>
              </a:buClr>
              <a:buChar char="•"/>
              <a:tabLst>
                <a:tab pos="299085" algn="l"/>
                <a:tab pos="299720" algn="l"/>
              </a:tabLst>
            </a:pPr>
            <a:r>
              <a:rPr dirty="0" sz="2400" spc="-120">
                <a:solidFill>
                  <a:srgbClr val="585858"/>
                </a:solidFill>
                <a:latin typeface="Arial"/>
                <a:cs typeface="Arial"/>
              </a:rPr>
              <a:t>Ezetimibe </a:t>
            </a:r>
            <a:r>
              <a:rPr dirty="0" sz="2400" spc="-114">
                <a:solidFill>
                  <a:srgbClr val="585858"/>
                </a:solidFill>
                <a:latin typeface="Arial"/>
                <a:cs typeface="Arial"/>
              </a:rPr>
              <a:t>and monoclonal antibodies </a:t>
            </a:r>
            <a:r>
              <a:rPr dirty="0" sz="2400" spc="-65">
                <a:solidFill>
                  <a:srgbClr val="585858"/>
                </a:solidFill>
                <a:latin typeface="Arial"/>
                <a:cs typeface="Arial"/>
              </a:rPr>
              <a:t>to </a:t>
            </a:r>
            <a:r>
              <a:rPr dirty="0" sz="2400" spc="-90">
                <a:solidFill>
                  <a:srgbClr val="585858"/>
                </a:solidFill>
                <a:latin typeface="Arial"/>
                <a:cs typeface="Arial"/>
              </a:rPr>
              <a:t>PCSK9 </a:t>
            </a:r>
            <a:r>
              <a:rPr dirty="0" sz="2400" spc="-95">
                <a:solidFill>
                  <a:srgbClr val="585858"/>
                </a:solidFill>
                <a:latin typeface="Arial"/>
                <a:cs typeface="Arial"/>
              </a:rPr>
              <a:t>are </a:t>
            </a:r>
            <a:r>
              <a:rPr dirty="0" sz="2400" spc="-125">
                <a:solidFill>
                  <a:srgbClr val="585858"/>
                </a:solidFill>
                <a:latin typeface="Arial"/>
                <a:cs typeface="Arial"/>
              </a:rPr>
              <a:t>adjunctive </a:t>
            </a:r>
            <a:r>
              <a:rPr dirty="0" sz="2400" spc="-120">
                <a:solidFill>
                  <a:srgbClr val="585858"/>
                </a:solidFill>
                <a:latin typeface="Arial"/>
                <a:cs typeface="Arial"/>
              </a:rPr>
              <a:t>strategies </a:t>
            </a:r>
            <a:r>
              <a:rPr dirty="0" sz="2400" spc="-65">
                <a:solidFill>
                  <a:srgbClr val="585858"/>
                </a:solidFill>
                <a:latin typeface="Arial"/>
                <a:cs typeface="Arial"/>
              </a:rPr>
              <a:t>to </a:t>
            </a:r>
            <a:r>
              <a:rPr dirty="0" sz="2400" spc="-125">
                <a:solidFill>
                  <a:srgbClr val="585858"/>
                </a:solidFill>
                <a:latin typeface="Arial"/>
                <a:cs typeface="Arial"/>
              </a:rPr>
              <a:t>reduce </a:t>
            </a:r>
            <a:r>
              <a:rPr dirty="0" sz="2400" spc="-80">
                <a:solidFill>
                  <a:srgbClr val="585858"/>
                </a:solidFill>
                <a:latin typeface="Arial"/>
                <a:cs typeface="Arial"/>
              </a:rPr>
              <a:t>LDL-  </a:t>
            </a:r>
            <a:r>
              <a:rPr dirty="0" sz="2400">
                <a:solidFill>
                  <a:srgbClr val="585858"/>
                </a:solidFill>
                <a:latin typeface="Arial"/>
                <a:cs typeface="Arial"/>
              </a:rPr>
              <a:t>C </a:t>
            </a:r>
            <a:r>
              <a:rPr dirty="0" sz="2400" spc="-114">
                <a:solidFill>
                  <a:srgbClr val="585858"/>
                </a:solidFill>
                <a:latin typeface="Arial"/>
                <a:cs typeface="Arial"/>
              </a:rPr>
              <a:t>and </a:t>
            </a:r>
            <a:r>
              <a:rPr dirty="0" sz="2400" spc="-120">
                <a:solidFill>
                  <a:srgbClr val="585858"/>
                </a:solidFill>
                <a:latin typeface="Arial"/>
                <a:cs typeface="Arial"/>
              </a:rPr>
              <a:t>clinical </a:t>
            </a:r>
            <a:r>
              <a:rPr dirty="0" sz="2400" spc="-125">
                <a:solidFill>
                  <a:srgbClr val="585858"/>
                </a:solidFill>
                <a:latin typeface="Arial"/>
                <a:cs typeface="Arial"/>
              </a:rPr>
              <a:t>events </a:t>
            </a:r>
            <a:r>
              <a:rPr dirty="0" sz="2400" spc="-70">
                <a:solidFill>
                  <a:srgbClr val="585858"/>
                </a:solidFill>
                <a:latin typeface="Arial"/>
                <a:cs typeface="Arial"/>
              </a:rPr>
              <a:t>by </a:t>
            </a:r>
            <a:r>
              <a:rPr dirty="0" sz="2400" spc="-120">
                <a:solidFill>
                  <a:srgbClr val="585858"/>
                </a:solidFill>
                <a:latin typeface="Arial"/>
                <a:cs typeface="Arial"/>
              </a:rPr>
              <a:t>multiple </a:t>
            </a:r>
            <a:r>
              <a:rPr dirty="0" sz="2400" spc="-125">
                <a:solidFill>
                  <a:srgbClr val="585858"/>
                </a:solidFill>
                <a:latin typeface="Arial"/>
                <a:cs typeface="Arial"/>
              </a:rPr>
              <a:t>treatment</a:t>
            </a:r>
            <a:r>
              <a:rPr dirty="0" sz="2400" spc="-34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2400" spc="-105">
                <a:solidFill>
                  <a:srgbClr val="585858"/>
                </a:solidFill>
                <a:latin typeface="Arial"/>
                <a:cs typeface="Arial"/>
              </a:rPr>
              <a:t>guidelines</a:t>
            </a:r>
            <a:r>
              <a:rPr dirty="0" baseline="24305" sz="2400" spc="-157">
                <a:solidFill>
                  <a:srgbClr val="585858"/>
                </a:solidFill>
                <a:latin typeface="Arial"/>
                <a:cs typeface="Arial"/>
              </a:rPr>
              <a:t>4-6</a:t>
            </a:r>
            <a:endParaRPr baseline="24305" sz="24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58787" y="242252"/>
            <a:ext cx="8949055" cy="8312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715"/>
              </a:lnSpc>
              <a:spcBef>
                <a:spcPts val="100"/>
              </a:spcBef>
            </a:pPr>
            <a:r>
              <a:rPr dirty="0" sz="2400" spc="-114">
                <a:solidFill>
                  <a:srgbClr val="072C61"/>
                </a:solidFill>
              </a:rPr>
              <a:t>ORION </a:t>
            </a:r>
            <a:r>
              <a:rPr dirty="0" sz="2400" spc="-120">
                <a:solidFill>
                  <a:srgbClr val="072C61"/>
                </a:solidFill>
              </a:rPr>
              <a:t>Phase </a:t>
            </a:r>
            <a:r>
              <a:rPr dirty="0" sz="2400" spc="-130">
                <a:solidFill>
                  <a:srgbClr val="072C61"/>
                </a:solidFill>
              </a:rPr>
              <a:t>III </a:t>
            </a:r>
            <a:r>
              <a:rPr dirty="0" sz="2400" spc="-120">
                <a:solidFill>
                  <a:srgbClr val="072C61"/>
                </a:solidFill>
              </a:rPr>
              <a:t>pooled </a:t>
            </a:r>
            <a:r>
              <a:rPr dirty="0" sz="2400" spc="-130">
                <a:solidFill>
                  <a:srgbClr val="072C61"/>
                </a:solidFill>
              </a:rPr>
              <a:t>analysis: </a:t>
            </a:r>
            <a:r>
              <a:rPr dirty="0" sz="2400" spc="-120">
                <a:solidFill>
                  <a:srgbClr val="072C61"/>
                </a:solidFill>
              </a:rPr>
              <a:t>Background and</a:t>
            </a:r>
            <a:r>
              <a:rPr dirty="0" sz="2400" spc="120">
                <a:solidFill>
                  <a:srgbClr val="072C61"/>
                </a:solidFill>
              </a:rPr>
              <a:t> </a:t>
            </a:r>
            <a:r>
              <a:rPr dirty="0" sz="2400" spc="-120">
                <a:solidFill>
                  <a:srgbClr val="072C61"/>
                </a:solidFill>
              </a:rPr>
              <a:t>rationale</a:t>
            </a:r>
            <a:endParaRPr sz="2400"/>
          </a:p>
          <a:p>
            <a:pPr marL="12700">
              <a:lnSpc>
                <a:spcPts val="3615"/>
              </a:lnSpc>
            </a:pPr>
            <a:r>
              <a:rPr dirty="0" spc="-95"/>
              <a:t>Challenges </a:t>
            </a:r>
            <a:r>
              <a:rPr dirty="0" spc="-90"/>
              <a:t>remain </a:t>
            </a:r>
            <a:r>
              <a:rPr dirty="0" spc="-40"/>
              <a:t>with </a:t>
            </a:r>
            <a:r>
              <a:rPr dirty="0" spc="-95"/>
              <a:t>regard </a:t>
            </a:r>
            <a:r>
              <a:rPr dirty="0" spc="-35"/>
              <a:t>to </a:t>
            </a:r>
            <a:r>
              <a:rPr dirty="0" spc="-85"/>
              <a:t>LDL-C</a:t>
            </a:r>
            <a:r>
              <a:rPr dirty="0" spc="-40"/>
              <a:t> </a:t>
            </a:r>
            <a:r>
              <a:rPr dirty="0" spc="-80"/>
              <a:t>lowering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87997" y="6181725"/>
            <a:ext cx="5155565" cy="6629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302260" indent="-289560">
              <a:lnSpc>
                <a:spcPct val="100000"/>
              </a:lnSpc>
              <a:spcBef>
                <a:spcPts val="130"/>
              </a:spcBef>
              <a:buAutoNum type="arabicPeriod"/>
              <a:tabLst>
                <a:tab pos="301625" algn="l"/>
                <a:tab pos="302260" algn="l"/>
              </a:tabLst>
            </a:pPr>
            <a:r>
              <a:rPr dirty="0" sz="1350" spc="-100">
                <a:latin typeface="Arial"/>
                <a:cs typeface="Arial"/>
              </a:rPr>
              <a:t>Benjamin </a:t>
            </a:r>
            <a:r>
              <a:rPr dirty="0" sz="1350" spc="-40">
                <a:latin typeface="Arial"/>
                <a:cs typeface="Arial"/>
              </a:rPr>
              <a:t>et </a:t>
            </a:r>
            <a:r>
              <a:rPr dirty="0" sz="1350" spc="-90">
                <a:latin typeface="Arial"/>
                <a:cs typeface="Arial"/>
              </a:rPr>
              <a:t>al. </a:t>
            </a:r>
            <a:r>
              <a:rPr dirty="0" sz="1350" spc="-100">
                <a:latin typeface="Arial"/>
                <a:cs typeface="Arial"/>
              </a:rPr>
              <a:t>Circulation</a:t>
            </a:r>
            <a:r>
              <a:rPr dirty="0" sz="1350" spc="-130">
                <a:latin typeface="Arial"/>
                <a:cs typeface="Arial"/>
              </a:rPr>
              <a:t> </a:t>
            </a:r>
            <a:r>
              <a:rPr dirty="0" sz="1350" spc="-90">
                <a:latin typeface="Arial"/>
                <a:cs typeface="Arial"/>
              </a:rPr>
              <a:t>2019;139:e56-e528.</a:t>
            </a:r>
            <a:endParaRPr sz="1350">
              <a:latin typeface="Arial"/>
              <a:cs typeface="Arial"/>
            </a:endParaRPr>
          </a:p>
          <a:p>
            <a:pPr marL="302260" indent="-289560">
              <a:lnSpc>
                <a:spcPct val="100000"/>
              </a:lnSpc>
              <a:spcBef>
                <a:spcPts val="60"/>
              </a:spcBef>
              <a:buAutoNum type="arabicPeriod"/>
              <a:tabLst>
                <a:tab pos="301625" algn="l"/>
                <a:tab pos="302260" algn="l"/>
              </a:tabLst>
            </a:pPr>
            <a:r>
              <a:rPr dirty="0" sz="1350" spc="-105">
                <a:latin typeface="Arial"/>
                <a:cs typeface="Arial"/>
              </a:rPr>
              <a:t>Grundy </a:t>
            </a:r>
            <a:r>
              <a:rPr dirty="0" sz="1350" spc="-45">
                <a:latin typeface="Arial"/>
                <a:cs typeface="Arial"/>
              </a:rPr>
              <a:t>et </a:t>
            </a:r>
            <a:r>
              <a:rPr dirty="0" sz="1350" spc="-90">
                <a:latin typeface="Arial"/>
                <a:cs typeface="Arial"/>
              </a:rPr>
              <a:t>al. </a:t>
            </a:r>
            <a:r>
              <a:rPr dirty="0" sz="1350" spc="-95">
                <a:latin typeface="Arial"/>
                <a:cs typeface="Arial"/>
              </a:rPr>
              <a:t>Circulation</a:t>
            </a:r>
            <a:r>
              <a:rPr dirty="0" sz="1350" spc="-155">
                <a:latin typeface="Arial"/>
                <a:cs typeface="Arial"/>
              </a:rPr>
              <a:t> </a:t>
            </a:r>
            <a:r>
              <a:rPr dirty="0" sz="1350" spc="-95">
                <a:latin typeface="Arial"/>
                <a:cs typeface="Arial"/>
              </a:rPr>
              <a:t>2019;139:e1082-e143.</a:t>
            </a:r>
            <a:endParaRPr sz="1350">
              <a:latin typeface="Arial"/>
              <a:cs typeface="Arial"/>
            </a:endParaRPr>
          </a:p>
          <a:p>
            <a:pPr marL="302260" indent="-289560">
              <a:lnSpc>
                <a:spcPct val="100000"/>
              </a:lnSpc>
              <a:spcBef>
                <a:spcPts val="60"/>
              </a:spcBef>
              <a:buAutoNum type="arabicPeriod"/>
              <a:tabLst>
                <a:tab pos="301625" algn="l"/>
                <a:tab pos="302260" algn="l"/>
              </a:tabLst>
            </a:pPr>
            <a:r>
              <a:rPr dirty="0" sz="1350" spc="-65">
                <a:latin typeface="Arial"/>
                <a:cs typeface="Arial"/>
              </a:rPr>
              <a:t>Mach </a:t>
            </a:r>
            <a:r>
              <a:rPr dirty="0" sz="1350" spc="20">
                <a:latin typeface="Arial"/>
                <a:cs typeface="Arial"/>
              </a:rPr>
              <a:t>F </a:t>
            </a:r>
            <a:r>
              <a:rPr dirty="0" sz="1350" spc="-45">
                <a:latin typeface="Arial"/>
                <a:cs typeface="Arial"/>
              </a:rPr>
              <a:t>et </a:t>
            </a:r>
            <a:r>
              <a:rPr dirty="0" sz="1350" spc="-90">
                <a:latin typeface="Arial"/>
                <a:cs typeface="Arial"/>
              </a:rPr>
              <a:t>al. European </a:t>
            </a:r>
            <a:r>
              <a:rPr dirty="0" sz="1350" spc="-70">
                <a:latin typeface="Arial"/>
                <a:cs typeface="Arial"/>
              </a:rPr>
              <a:t>Heart</a:t>
            </a:r>
            <a:r>
              <a:rPr dirty="0" sz="1350" spc="-305">
                <a:latin typeface="Arial"/>
                <a:cs typeface="Arial"/>
              </a:rPr>
              <a:t> </a:t>
            </a:r>
            <a:r>
              <a:rPr dirty="0" sz="1350" spc="-95">
                <a:latin typeface="Arial"/>
                <a:cs typeface="Arial"/>
              </a:rPr>
              <a:t>Journal </a:t>
            </a:r>
            <a:r>
              <a:rPr dirty="0" sz="1350" spc="-65">
                <a:latin typeface="Arial"/>
                <a:cs typeface="Arial"/>
              </a:rPr>
              <a:t>2019 </a:t>
            </a:r>
            <a:r>
              <a:rPr dirty="0" sz="1350" spc="-95">
                <a:latin typeface="Arial"/>
                <a:cs typeface="Arial"/>
              </a:rPr>
              <a:t>doi:10.1093/eurheartj/ehz455</a:t>
            </a:r>
            <a:endParaRPr sz="13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14796" y="6181725"/>
            <a:ext cx="3594735" cy="6629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302260" indent="-290195">
              <a:lnSpc>
                <a:spcPct val="100000"/>
              </a:lnSpc>
              <a:spcBef>
                <a:spcPts val="130"/>
              </a:spcBef>
              <a:buAutoNum type="arabicPeriod" startAt="4"/>
              <a:tabLst>
                <a:tab pos="302260" algn="l"/>
                <a:tab pos="302895" algn="l"/>
              </a:tabLst>
            </a:pPr>
            <a:r>
              <a:rPr dirty="0" sz="1350" spc="-95">
                <a:latin typeface="Arial"/>
                <a:cs typeface="Arial"/>
              </a:rPr>
              <a:t>Cannon</a:t>
            </a:r>
            <a:r>
              <a:rPr dirty="0" sz="1350" spc="-10">
                <a:latin typeface="Arial"/>
                <a:cs typeface="Arial"/>
              </a:rPr>
              <a:t> </a:t>
            </a:r>
            <a:r>
              <a:rPr dirty="0" sz="1350" spc="-45">
                <a:latin typeface="Arial"/>
                <a:cs typeface="Arial"/>
              </a:rPr>
              <a:t>et</a:t>
            </a:r>
            <a:r>
              <a:rPr dirty="0" sz="1350" spc="-165">
                <a:latin typeface="Arial"/>
                <a:cs typeface="Arial"/>
              </a:rPr>
              <a:t> </a:t>
            </a:r>
            <a:r>
              <a:rPr dirty="0" sz="1350" spc="-90">
                <a:latin typeface="Arial"/>
                <a:cs typeface="Arial"/>
              </a:rPr>
              <a:t>al.</a:t>
            </a:r>
            <a:r>
              <a:rPr dirty="0" sz="1350" spc="-105">
                <a:latin typeface="Arial"/>
                <a:cs typeface="Arial"/>
              </a:rPr>
              <a:t> </a:t>
            </a:r>
            <a:r>
              <a:rPr dirty="0" sz="1350" spc="20">
                <a:latin typeface="Arial"/>
                <a:cs typeface="Arial"/>
              </a:rPr>
              <a:t>N</a:t>
            </a:r>
            <a:r>
              <a:rPr dirty="0" sz="1350" spc="-170">
                <a:latin typeface="Arial"/>
                <a:cs typeface="Arial"/>
              </a:rPr>
              <a:t> </a:t>
            </a:r>
            <a:r>
              <a:rPr dirty="0" sz="1350" spc="-110">
                <a:latin typeface="Arial"/>
                <a:cs typeface="Arial"/>
              </a:rPr>
              <a:t>Engl</a:t>
            </a:r>
            <a:r>
              <a:rPr dirty="0" sz="1350" spc="35">
                <a:latin typeface="Arial"/>
                <a:cs typeface="Arial"/>
              </a:rPr>
              <a:t> </a:t>
            </a:r>
            <a:r>
              <a:rPr dirty="0" sz="1350" spc="15">
                <a:latin typeface="Arial"/>
                <a:cs typeface="Arial"/>
              </a:rPr>
              <a:t>J</a:t>
            </a:r>
            <a:r>
              <a:rPr dirty="0" sz="1350" spc="-170">
                <a:latin typeface="Arial"/>
                <a:cs typeface="Arial"/>
              </a:rPr>
              <a:t> </a:t>
            </a:r>
            <a:r>
              <a:rPr dirty="0" sz="1350" spc="-65">
                <a:latin typeface="Arial"/>
                <a:cs typeface="Arial"/>
              </a:rPr>
              <a:t>Med</a:t>
            </a:r>
            <a:r>
              <a:rPr dirty="0" sz="1350" spc="-130">
                <a:latin typeface="Arial"/>
                <a:cs typeface="Arial"/>
              </a:rPr>
              <a:t> </a:t>
            </a:r>
            <a:r>
              <a:rPr dirty="0" sz="1350" spc="-90">
                <a:latin typeface="Arial"/>
                <a:cs typeface="Arial"/>
              </a:rPr>
              <a:t>2015;372:2387-97.</a:t>
            </a:r>
            <a:endParaRPr sz="1350">
              <a:latin typeface="Arial"/>
              <a:cs typeface="Arial"/>
            </a:endParaRPr>
          </a:p>
          <a:p>
            <a:pPr marL="302260" indent="-290195">
              <a:lnSpc>
                <a:spcPct val="100000"/>
              </a:lnSpc>
              <a:spcBef>
                <a:spcPts val="60"/>
              </a:spcBef>
              <a:buAutoNum type="arabicPeriod" startAt="4"/>
              <a:tabLst>
                <a:tab pos="302260" algn="l"/>
                <a:tab pos="302895" algn="l"/>
              </a:tabLst>
            </a:pPr>
            <a:r>
              <a:rPr dirty="0" sz="1350" spc="-100">
                <a:latin typeface="Arial"/>
                <a:cs typeface="Arial"/>
              </a:rPr>
              <a:t>Sabatine </a:t>
            </a:r>
            <a:r>
              <a:rPr dirty="0" sz="1350" spc="-45">
                <a:latin typeface="Arial"/>
                <a:cs typeface="Arial"/>
              </a:rPr>
              <a:t>et </a:t>
            </a:r>
            <a:r>
              <a:rPr dirty="0" sz="1350" spc="-90">
                <a:latin typeface="Arial"/>
                <a:cs typeface="Arial"/>
              </a:rPr>
              <a:t>al. </a:t>
            </a:r>
            <a:r>
              <a:rPr dirty="0" sz="1350" spc="20">
                <a:latin typeface="Arial"/>
                <a:cs typeface="Arial"/>
              </a:rPr>
              <a:t>N </a:t>
            </a:r>
            <a:r>
              <a:rPr dirty="0" sz="1350" spc="-110">
                <a:latin typeface="Arial"/>
                <a:cs typeface="Arial"/>
              </a:rPr>
              <a:t>Engl </a:t>
            </a:r>
            <a:r>
              <a:rPr dirty="0" sz="1350" spc="15">
                <a:latin typeface="Arial"/>
                <a:cs typeface="Arial"/>
              </a:rPr>
              <a:t>J </a:t>
            </a:r>
            <a:r>
              <a:rPr dirty="0" sz="1350" spc="-65">
                <a:latin typeface="Arial"/>
                <a:cs typeface="Arial"/>
              </a:rPr>
              <a:t>Med</a:t>
            </a:r>
            <a:r>
              <a:rPr dirty="0" sz="1350" spc="-25">
                <a:latin typeface="Arial"/>
                <a:cs typeface="Arial"/>
              </a:rPr>
              <a:t> </a:t>
            </a:r>
            <a:r>
              <a:rPr dirty="0" sz="1350" spc="-90">
                <a:latin typeface="Arial"/>
                <a:cs typeface="Arial"/>
              </a:rPr>
              <a:t>2017;376:1713-22.</a:t>
            </a:r>
            <a:endParaRPr sz="1350">
              <a:latin typeface="Arial"/>
              <a:cs typeface="Arial"/>
            </a:endParaRPr>
          </a:p>
          <a:p>
            <a:pPr marL="302260" indent="-290195">
              <a:lnSpc>
                <a:spcPct val="100000"/>
              </a:lnSpc>
              <a:spcBef>
                <a:spcPts val="60"/>
              </a:spcBef>
              <a:buAutoNum type="arabicPeriod" startAt="4"/>
              <a:tabLst>
                <a:tab pos="302260" algn="l"/>
                <a:tab pos="302895" algn="l"/>
              </a:tabLst>
            </a:pPr>
            <a:r>
              <a:rPr dirty="0" sz="1350" spc="-100">
                <a:latin typeface="Arial"/>
                <a:cs typeface="Arial"/>
              </a:rPr>
              <a:t>Schwartz </a:t>
            </a:r>
            <a:r>
              <a:rPr dirty="0" sz="1350" spc="-45">
                <a:latin typeface="Arial"/>
                <a:cs typeface="Arial"/>
              </a:rPr>
              <a:t>et </a:t>
            </a:r>
            <a:r>
              <a:rPr dirty="0" sz="1350" spc="-90">
                <a:latin typeface="Arial"/>
                <a:cs typeface="Arial"/>
              </a:rPr>
              <a:t>al. </a:t>
            </a:r>
            <a:r>
              <a:rPr dirty="0" sz="1350" spc="20">
                <a:latin typeface="Arial"/>
                <a:cs typeface="Arial"/>
              </a:rPr>
              <a:t>N </a:t>
            </a:r>
            <a:r>
              <a:rPr dirty="0" sz="1350" spc="-110">
                <a:latin typeface="Arial"/>
                <a:cs typeface="Arial"/>
              </a:rPr>
              <a:t>Engl </a:t>
            </a:r>
            <a:r>
              <a:rPr dirty="0" sz="1350" spc="15">
                <a:latin typeface="Arial"/>
                <a:cs typeface="Arial"/>
              </a:rPr>
              <a:t>J </a:t>
            </a:r>
            <a:r>
              <a:rPr dirty="0" sz="1350" spc="-65">
                <a:latin typeface="Arial"/>
                <a:cs typeface="Arial"/>
              </a:rPr>
              <a:t>Med</a:t>
            </a:r>
            <a:r>
              <a:rPr dirty="0" sz="1350" spc="5">
                <a:latin typeface="Arial"/>
                <a:cs typeface="Arial"/>
              </a:rPr>
              <a:t> </a:t>
            </a:r>
            <a:r>
              <a:rPr dirty="0" sz="1350" spc="-100">
                <a:latin typeface="Arial"/>
                <a:cs typeface="Arial"/>
              </a:rPr>
              <a:t>2018;379:2097-107</a:t>
            </a:r>
            <a:endParaRPr sz="13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pc="-85"/>
              <a:t>ORION </a:t>
            </a:r>
            <a:r>
              <a:rPr dirty="0" spc="-100"/>
              <a:t>Phase </a:t>
            </a:r>
            <a:r>
              <a:rPr dirty="0" spc="-65"/>
              <a:t>III </a:t>
            </a:r>
            <a:r>
              <a:rPr dirty="0" spc="-100"/>
              <a:t>pooled</a:t>
            </a:r>
            <a:r>
              <a:rPr dirty="0" spc="80"/>
              <a:t> </a:t>
            </a:r>
            <a:r>
              <a:rPr dirty="0" spc="-100"/>
              <a:t>analysis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2090"/>
              </a:lnSpc>
            </a:pPr>
            <a:fld id="{81D60167-4931-47E6-BA6A-407CBD079E47}" type="slidenum">
              <a:rPr dirty="0"/>
              <a:t>19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443230" y="3487102"/>
            <a:ext cx="6225540" cy="10325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6600" spc="-130">
                <a:solidFill>
                  <a:srgbClr val="A6A6A6"/>
                </a:solidFill>
                <a:latin typeface="Arial Black"/>
                <a:cs typeface="Arial Black"/>
              </a:rPr>
              <a:t>Safety</a:t>
            </a:r>
            <a:r>
              <a:rPr dirty="0" sz="6600" spc="-135">
                <a:solidFill>
                  <a:srgbClr val="A6A6A6"/>
                </a:solidFill>
                <a:latin typeface="Arial Black"/>
                <a:cs typeface="Arial Black"/>
              </a:rPr>
              <a:t> </a:t>
            </a:r>
            <a:r>
              <a:rPr dirty="0" sz="6600" spc="-90">
                <a:solidFill>
                  <a:srgbClr val="A6A6A6"/>
                </a:solidFill>
                <a:latin typeface="Arial Black"/>
                <a:cs typeface="Arial Black"/>
              </a:rPr>
              <a:t>results</a:t>
            </a:r>
            <a:endParaRPr sz="66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82958" y="6376987"/>
            <a:ext cx="284480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15" b="1">
                <a:solidFill>
                  <a:srgbClr val="D9D9D9"/>
                </a:solidFill>
                <a:latin typeface="Arial"/>
                <a:cs typeface="Arial"/>
              </a:rPr>
              <a:t>21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201400" y="297179"/>
            <a:ext cx="548640" cy="6248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61009" y="6176009"/>
            <a:ext cx="11257280" cy="0"/>
          </a:xfrm>
          <a:custGeom>
            <a:avLst/>
            <a:gdLst/>
            <a:ahLst/>
            <a:cxnLst/>
            <a:rect l="l" t="t" r="r" b="b"/>
            <a:pathLst>
              <a:path w="11257280" h="0">
                <a:moveTo>
                  <a:pt x="0" y="0"/>
                </a:moveTo>
                <a:lnTo>
                  <a:pt x="11257280" y="0"/>
                </a:lnTo>
              </a:path>
            </a:pathLst>
          </a:custGeom>
          <a:ln w="3175">
            <a:solidFill>
              <a:srgbClr val="0D57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58787" y="242252"/>
            <a:ext cx="7323455" cy="8312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715"/>
              </a:lnSpc>
              <a:spcBef>
                <a:spcPts val="100"/>
              </a:spcBef>
            </a:pPr>
            <a:r>
              <a:rPr dirty="0" sz="2400" spc="-114">
                <a:solidFill>
                  <a:srgbClr val="072C61"/>
                </a:solidFill>
              </a:rPr>
              <a:t>ORION </a:t>
            </a:r>
            <a:r>
              <a:rPr dirty="0" sz="2400" spc="-120">
                <a:solidFill>
                  <a:srgbClr val="072C61"/>
                </a:solidFill>
              </a:rPr>
              <a:t>Phase </a:t>
            </a:r>
            <a:r>
              <a:rPr dirty="0" sz="2400" spc="-130">
                <a:solidFill>
                  <a:srgbClr val="072C61"/>
                </a:solidFill>
              </a:rPr>
              <a:t>III </a:t>
            </a:r>
            <a:r>
              <a:rPr dirty="0" sz="2400" spc="-120">
                <a:solidFill>
                  <a:srgbClr val="072C61"/>
                </a:solidFill>
              </a:rPr>
              <a:t>pooled </a:t>
            </a:r>
            <a:r>
              <a:rPr dirty="0" sz="2400" spc="-130">
                <a:solidFill>
                  <a:srgbClr val="072C61"/>
                </a:solidFill>
              </a:rPr>
              <a:t>analysis: </a:t>
            </a:r>
            <a:r>
              <a:rPr dirty="0" sz="2400" spc="-110">
                <a:solidFill>
                  <a:srgbClr val="072C61"/>
                </a:solidFill>
              </a:rPr>
              <a:t>Safety </a:t>
            </a:r>
            <a:r>
              <a:rPr dirty="0" sz="2400" spc="-120">
                <a:solidFill>
                  <a:srgbClr val="072C61"/>
                </a:solidFill>
              </a:rPr>
              <a:t>and</a:t>
            </a:r>
            <a:r>
              <a:rPr dirty="0" sz="2400" spc="5">
                <a:solidFill>
                  <a:srgbClr val="072C61"/>
                </a:solidFill>
              </a:rPr>
              <a:t> </a:t>
            </a:r>
            <a:r>
              <a:rPr dirty="0" sz="2400" spc="-120">
                <a:solidFill>
                  <a:srgbClr val="072C61"/>
                </a:solidFill>
              </a:rPr>
              <a:t>tolerability</a:t>
            </a:r>
            <a:endParaRPr sz="2400"/>
          </a:p>
          <a:p>
            <a:pPr marL="12700">
              <a:lnSpc>
                <a:spcPts val="3615"/>
              </a:lnSpc>
            </a:pPr>
            <a:r>
              <a:rPr dirty="0" spc="-95"/>
              <a:t>Adverse </a:t>
            </a:r>
            <a:r>
              <a:rPr dirty="0" spc="-105"/>
              <a:t>event </a:t>
            </a:r>
            <a:r>
              <a:rPr dirty="0" spc="-90"/>
              <a:t>profile </a:t>
            </a:r>
            <a:r>
              <a:rPr dirty="0" spc="-95"/>
              <a:t>similar </a:t>
            </a:r>
            <a:r>
              <a:rPr dirty="0" spc="-35"/>
              <a:t>to</a:t>
            </a:r>
            <a:r>
              <a:rPr dirty="0" spc="200"/>
              <a:t> </a:t>
            </a:r>
            <a:r>
              <a:rPr dirty="0" spc="-105"/>
              <a:t>placebo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43230" y="6197282"/>
            <a:ext cx="7320280" cy="45021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30"/>
              </a:spcBef>
              <a:buClr>
                <a:srgbClr val="131212"/>
              </a:buClr>
              <a:buAutoNum type="arabicPeriod"/>
              <a:tabLst>
                <a:tab pos="241300" algn="l"/>
              </a:tabLst>
            </a:pPr>
            <a:r>
              <a:rPr dirty="0" sz="1350" spc="-85">
                <a:solidFill>
                  <a:srgbClr val="585858"/>
                </a:solidFill>
                <a:latin typeface="Arial"/>
                <a:cs typeface="Arial"/>
              </a:rPr>
              <a:t>Safety </a:t>
            </a:r>
            <a:r>
              <a:rPr dirty="0" sz="1350" spc="-100">
                <a:solidFill>
                  <a:srgbClr val="585858"/>
                </a:solidFill>
                <a:latin typeface="Arial"/>
                <a:cs typeface="Arial"/>
              </a:rPr>
              <a:t>population </a:t>
            </a:r>
            <a:r>
              <a:rPr dirty="0" sz="1350" spc="-110">
                <a:solidFill>
                  <a:srgbClr val="585858"/>
                </a:solidFill>
                <a:latin typeface="Arial"/>
                <a:cs typeface="Arial"/>
              </a:rPr>
              <a:t>includes </a:t>
            </a:r>
            <a:r>
              <a:rPr dirty="0" sz="1350" spc="-45">
                <a:solidFill>
                  <a:srgbClr val="585858"/>
                </a:solidFill>
                <a:latin typeface="Arial"/>
                <a:cs typeface="Arial"/>
              </a:rPr>
              <a:t>a</a:t>
            </a:r>
            <a:r>
              <a:rPr dirty="0" sz="1350" spc="-45">
                <a:solidFill>
                  <a:srgbClr val="585858"/>
                </a:solidFill>
                <a:latin typeface="Arial"/>
                <a:cs typeface="Arial"/>
              </a:rPr>
              <a:t>l</a:t>
            </a:r>
            <a:r>
              <a:rPr dirty="0" sz="1350" spc="-45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350" spc="-110">
                <a:solidFill>
                  <a:srgbClr val="585858"/>
                </a:solidFill>
                <a:latin typeface="Arial"/>
                <a:cs typeface="Arial"/>
              </a:rPr>
              <a:t>patients </a:t>
            </a:r>
            <a:r>
              <a:rPr dirty="0" sz="1350" spc="-114">
                <a:solidFill>
                  <a:srgbClr val="585858"/>
                </a:solidFill>
                <a:latin typeface="Arial"/>
                <a:cs typeface="Arial"/>
              </a:rPr>
              <a:t>who </a:t>
            </a:r>
            <a:r>
              <a:rPr dirty="0" sz="1350" spc="-90">
                <a:solidFill>
                  <a:srgbClr val="585858"/>
                </a:solidFill>
                <a:latin typeface="Arial"/>
                <a:cs typeface="Arial"/>
              </a:rPr>
              <a:t>received </a:t>
            </a:r>
            <a:r>
              <a:rPr dirty="0" sz="1350" spc="-45">
                <a:solidFill>
                  <a:srgbClr val="585858"/>
                </a:solidFill>
                <a:latin typeface="Arial"/>
                <a:cs typeface="Arial"/>
              </a:rPr>
              <a:t>at </a:t>
            </a:r>
            <a:r>
              <a:rPr dirty="0" sz="1350" spc="-90">
                <a:solidFill>
                  <a:srgbClr val="585858"/>
                </a:solidFill>
                <a:latin typeface="Arial"/>
                <a:cs typeface="Arial"/>
              </a:rPr>
              <a:t>least </a:t>
            </a:r>
            <a:r>
              <a:rPr dirty="0" sz="1350" spc="15">
                <a:solidFill>
                  <a:srgbClr val="585858"/>
                </a:solidFill>
                <a:latin typeface="Arial"/>
                <a:cs typeface="Arial"/>
              </a:rPr>
              <a:t>1 </a:t>
            </a:r>
            <a:r>
              <a:rPr dirty="0" sz="1350" spc="-80">
                <a:solidFill>
                  <a:srgbClr val="585858"/>
                </a:solidFill>
                <a:latin typeface="Arial"/>
                <a:cs typeface="Arial"/>
              </a:rPr>
              <a:t>dose </a:t>
            </a:r>
            <a:r>
              <a:rPr dirty="0" sz="1350" spc="-45">
                <a:solidFill>
                  <a:srgbClr val="585858"/>
                </a:solidFill>
                <a:latin typeface="Arial"/>
                <a:cs typeface="Arial"/>
              </a:rPr>
              <a:t>of </a:t>
            </a:r>
            <a:r>
              <a:rPr dirty="0" sz="1350" spc="-105">
                <a:solidFill>
                  <a:srgbClr val="585858"/>
                </a:solidFill>
                <a:latin typeface="Arial"/>
                <a:cs typeface="Arial"/>
              </a:rPr>
              <a:t>study</a:t>
            </a:r>
            <a:r>
              <a:rPr dirty="0" sz="1350" spc="-245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350" spc="-95">
                <a:solidFill>
                  <a:srgbClr val="585858"/>
                </a:solidFill>
                <a:latin typeface="Arial"/>
                <a:cs typeface="Arial"/>
              </a:rPr>
              <a:t>medication</a:t>
            </a:r>
            <a:endParaRPr sz="135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65"/>
              </a:spcBef>
              <a:buClr>
                <a:srgbClr val="131212"/>
              </a:buClr>
              <a:buAutoNum type="arabicPeriod"/>
              <a:tabLst>
                <a:tab pos="241300" algn="l"/>
              </a:tabLst>
            </a:pPr>
            <a:r>
              <a:rPr dirty="0" sz="1350" spc="-95">
                <a:solidFill>
                  <a:srgbClr val="585858"/>
                </a:solidFill>
                <a:latin typeface="Arial"/>
                <a:cs typeface="Arial"/>
              </a:rPr>
              <a:t>Other </a:t>
            </a:r>
            <a:r>
              <a:rPr dirty="0" sz="1350" spc="-90">
                <a:solidFill>
                  <a:srgbClr val="585858"/>
                </a:solidFill>
                <a:latin typeface="Arial"/>
                <a:cs typeface="Arial"/>
              </a:rPr>
              <a:t>TEAEs </a:t>
            </a:r>
            <a:r>
              <a:rPr dirty="0" sz="1350" spc="-95">
                <a:solidFill>
                  <a:srgbClr val="585858"/>
                </a:solidFill>
                <a:latin typeface="Arial"/>
                <a:cs typeface="Arial"/>
              </a:rPr>
              <a:t>reported </a:t>
            </a:r>
            <a:r>
              <a:rPr dirty="0" sz="1350" spc="-110">
                <a:solidFill>
                  <a:srgbClr val="585858"/>
                </a:solidFill>
                <a:latin typeface="Arial"/>
                <a:cs typeface="Arial"/>
              </a:rPr>
              <a:t>with </a:t>
            </a:r>
            <a:r>
              <a:rPr dirty="0" sz="1350" spc="-114">
                <a:solidFill>
                  <a:srgbClr val="585858"/>
                </a:solidFill>
                <a:latin typeface="Arial"/>
                <a:cs typeface="Arial"/>
              </a:rPr>
              <a:t>lower </a:t>
            </a:r>
            <a:r>
              <a:rPr dirty="0" sz="1350" spc="-100">
                <a:solidFill>
                  <a:srgbClr val="585858"/>
                </a:solidFill>
                <a:latin typeface="Arial"/>
                <a:cs typeface="Arial"/>
              </a:rPr>
              <a:t>frequencies </a:t>
            </a:r>
            <a:r>
              <a:rPr dirty="0" sz="1350" spc="-95">
                <a:solidFill>
                  <a:srgbClr val="585858"/>
                </a:solidFill>
                <a:latin typeface="Arial"/>
                <a:cs typeface="Arial"/>
              </a:rPr>
              <a:t>than </a:t>
            </a:r>
            <a:r>
              <a:rPr dirty="0" sz="1350" spc="-35">
                <a:solidFill>
                  <a:srgbClr val="585858"/>
                </a:solidFill>
                <a:latin typeface="Arial"/>
                <a:cs typeface="Arial"/>
              </a:rPr>
              <a:t>5% </a:t>
            </a:r>
            <a:r>
              <a:rPr dirty="0" sz="1350" spc="-55">
                <a:solidFill>
                  <a:srgbClr val="585858"/>
                </a:solidFill>
                <a:latin typeface="Arial"/>
                <a:cs typeface="Arial"/>
              </a:rPr>
              <a:t>in </a:t>
            </a:r>
            <a:r>
              <a:rPr dirty="0" sz="1350" spc="-80">
                <a:solidFill>
                  <a:srgbClr val="585858"/>
                </a:solidFill>
                <a:latin typeface="Arial"/>
                <a:cs typeface="Arial"/>
              </a:rPr>
              <a:t>any </a:t>
            </a:r>
            <a:r>
              <a:rPr dirty="0" sz="1350" spc="-95">
                <a:solidFill>
                  <a:srgbClr val="585858"/>
                </a:solidFill>
                <a:latin typeface="Arial"/>
                <a:cs typeface="Arial"/>
              </a:rPr>
              <a:t>group </a:t>
            </a:r>
            <a:r>
              <a:rPr dirty="0" sz="1350" spc="-80">
                <a:solidFill>
                  <a:srgbClr val="585858"/>
                </a:solidFill>
                <a:latin typeface="Arial"/>
                <a:cs typeface="Arial"/>
              </a:rPr>
              <a:t>had </a:t>
            </a:r>
            <a:r>
              <a:rPr dirty="0" sz="1350" spc="-70">
                <a:solidFill>
                  <a:srgbClr val="585858"/>
                </a:solidFill>
                <a:latin typeface="Arial"/>
                <a:cs typeface="Arial"/>
              </a:rPr>
              <a:t>no </a:t>
            </a:r>
            <a:r>
              <a:rPr dirty="0" sz="1350" spc="-80">
                <a:solidFill>
                  <a:srgbClr val="585858"/>
                </a:solidFill>
                <a:latin typeface="Arial"/>
                <a:cs typeface="Arial"/>
              </a:rPr>
              <a:t>clinica</a:t>
            </a:r>
            <a:r>
              <a:rPr dirty="0" sz="1350" spc="-80">
                <a:solidFill>
                  <a:srgbClr val="585858"/>
                </a:solidFill>
                <a:latin typeface="Arial"/>
                <a:cs typeface="Arial"/>
              </a:rPr>
              <a:t>l</a:t>
            </a:r>
            <a:r>
              <a:rPr dirty="0" sz="1350" spc="-80">
                <a:solidFill>
                  <a:srgbClr val="585858"/>
                </a:solidFill>
                <a:latin typeface="Arial"/>
                <a:cs typeface="Arial"/>
              </a:rPr>
              <a:t>y </a:t>
            </a:r>
            <a:r>
              <a:rPr dirty="0" sz="1350" spc="-100">
                <a:solidFill>
                  <a:srgbClr val="585858"/>
                </a:solidFill>
                <a:latin typeface="Arial"/>
                <a:cs typeface="Arial"/>
              </a:rPr>
              <a:t>meaningful</a:t>
            </a:r>
            <a:r>
              <a:rPr dirty="0" sz="1350" spc="-95">
                <a:solidFill>
                  <a:srgbClr val="585858"/>
                </a:solidFill>
                <a:latin typeface="Arial"/>
                <a:cs typeface="Arial"/>
              </a:rPr>
              <a:t> differences</a:t>
            </a:r>
            <a:endParaRPr sz="1350">
              <a:latin typeface="Arial"/>
              <a:cs typeface="Arial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461009" y="1649994"/>
          <a:ext cx="11291570" cy="42424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22975"/>
                <a:gridCol w="1070609"/>
                <a:gridCol w="1551940"/>
                <a:gridCol w="1192529"/>
                <a:gridCol w="1452245"/>
              </a:tblGrid>
              <a:tr h="409598">
                <a:tc>
                  <a:txBody>
                    <a:bodyPr/>
                    <a:lstStyle/>
                    <a:p>
                      <a:pPr marL="55880">
                        <a:lnSpc>
                          <a:spcPts val="2655"/>
                        </a:lnSpc>
                      </a:pPr>
                      <a:r>
                        <a:rPr dirty="0" sz="2400" spc="-140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Treatment </a:t>
                      </a:r>
                      <a:r>
                        <a:rPr dirty="0" sz="2400" spc="-120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emergent adverse </a:t>
                      </a:r>
                      <a:r>
                        <a:rPr dirty="0" sz="2400" spc="-135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event</a:t>
                      </a:r>
                      <a:r>
                        <a:rPr dirty="0" sz="2400" spc="110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125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(TEAE)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98170">
                        <a:lnSpc>
                          <a:spcPts val="2655"/>
                        </a:lnSpc>
                      </a:pPr>
                      <a:r>
                        <a:rPr dirty="0" sz="2400" spc="-114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Placebo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658495">
                        <a:lnSpc>
                          <a:spcPts val="2655"/>
                        </a:lnSpc>
                      </a:pPr>
                      <a:r>
                        <a:rPr dirty="0" sz="2400" spc="-120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Inclisiran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70679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800" spc="-1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Safety </a:t>
                      </a:r>
                      <a:r>
                        <a:rPr dirty="0" sz="1800" spc="-114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r>
                        <a:rPr dirty="0" baseline="25462" sz="1800" spc="-172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18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– </a:t>
                      </a:r>
                      <a:r>
                        <a:rPr dirty="0" sz="1800" spc="-1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AEs </a:t>
                      </a:r>
                      <a:r>
                        <a:rPr dirty="0" sz="1800" spc="-5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1800" spc="-8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≥5%</a:t>
                      </a:r>
                      <a:r>
                        <a:rPr dirty="0" sz="1800" spc="-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patients</a:t>
                      </a:r>
                      <a:r>
                        <a:rPr dirty="0" baseline="25462" sz="1800" spc="-179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baseline="25462" sz="1800">
                        <a:latin typeface="Arial"/>
                        <a:cs typeface="Arial"/>
                      </a:endParaRPr>
                    </a:p>
                  </a:txBody>
                  <a:tcPr marL="0" marR="0" marB="0" marT="46990">
                    <a:lnB w="12700">
                      <a:solidFill>
                        <a:srgbClr val="0D57C4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0421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800" spc="-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N </a:t>
                      </a:r>
                      <a:r>
                        <a:rPr dirty="0" sz="18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=</a:t>
                      </a:r>
                      <a:r>
                        <a:rPr dirty="0" sz="1800" spc="-4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8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1822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6990">
                    <a:lnB w="12700">
                      <a:solidFill>
                        <a:srgbClr val="0D57C4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82550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800" spc="-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N </a:t>
                      </a:r>
                      <a:r>
                        <a:rPr dirty="0" sz="18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=</a:t>
                      </a:r>
                      <a:r>
                        <a:rPr dirty="0" sz="1800" spc="-4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8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1833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6990">
                    <a:lnB w="12700">
                      <a:solidFill>
                        <a:srgbClr val="0D57C4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58113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1760"/>
                        </a:spcBef>
                      </a:pPr>
                      <a:r>
                        <a:rPr dirty="0" sz="2400" spc="-125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Patients </a:t>
                      </a:r>
                      <a:r>
                        <a:rPr dirty="0" sz="2400" spc="-100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with </a:t>
                      </a:r>
                      <a:r>
                        <a:rPr dirty="0" sz="2400" spc="-70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at </a:t>
                      </a:r>
                      <a:r>
                        <a:rPr dirty="0" sz="2400" spc="-110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least </a:t>
                      </a:r>
                      <a:r>
                        <a:rPr dirty="0" sz="2400" spc="-120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one</a:t>
                      </a:r>
                      <a:r>
                        <a:rPr dirty="0" sz="2400" spc="-470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125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TEAE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223520">
                    <a:lnT w="12700">
                      <a:solidFill>
                        <a:srgbClr val="0D57C4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22555">
                        <a:lnSpc>
                          <a:spcPct val="100000"/>
                        </a:lnSpc>
                        <a:spcBef>
                          <a:spcPts val="1760"/>
                        </a:spcBef>
                      </a:pPr>
                      <a:r>
                        <a:rPr dirty="0" sz="2400" spc="-14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1409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223520">
                    <a:lnT w="12700">
                      <a:solidFill>
                        <a:srgbClr val="0D57C4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45134">
                        <a:lnSpc>
                          <a:spcPct val="100000"/>
                        </a:lnSpc>
                        <a:spcBef>
                          <a:spcPts val="1760"/>
                        </a:spcBef>
                      </a:pPr>
                      <a:r>
                        <a:rPr dirty="0" sz="2400" spc="-14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z="2400" spc="-14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77</a:t>
                      </a:r>
                      <a:r>
                        <a:rPr dirty="0" sz="2400" spc="-13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2400" spc="-14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dirty="0" sz="2400" spc="-1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%</a:t>
                      </a:r>
                      <a:r>
                        <a:rPr dirty="0" sz="24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223520">
                    <a:lnT w="12700">
                      <a:solidFill>
                        <a:srgbClr val="0D57C4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21285">
                        <a:lnSpc>
                          <a:spcPct val="100000"/>
                        </a:lnSpc>
                        <a:spcBef>
                          <a:spcPts val="1760"/>
                        </a:spcBef>
                      </a:pPr>
                      <a:r>
                        <a:rPr dirty="0" sz="2400" spc="-13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1430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223520">
                    <a:lnT w="12700">
                      <a:solidFill>
                        <a:srgbClr val="0D57C4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44805">
                        <a:lnSpc>
                          <a:spcPct val="100000"/>
                        </a:lnSpc>
                        <a:spcBef>
                          <a:spcPts val="1760"/>
                        </a:spcBef>
                      </a:pPr>
                      <a:r>
                        <a:rPr dirty="0" sz="2400" spc="-14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z="2400" spc="-14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78</a:t>
                      </a:r>
                      <a:r>
                        <a:rPr dirty="0" sz="2400" spc="-13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2400" spc="-14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z="2400" spc="-9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%</a:t>
                      </a:r>
                      <a:r>
                        <a:rPr dirty="0" sz="24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223520">
                    <a:lnT w="12700">
                      <a:solidFill>
                        <a:srgbClr val="0D57C4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466978">
                <a:tc>
                  <a:txBody>
                    <a:bodyPr/>
                    <a:lstStyle/>
                    <a:p>
                      <a:pPr marL="467359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2400" spc="-114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Diabetes </a:t>
                      </a:r>
                      <a:r>
                        <a:rPr dirty="0" sz="2400" spc="-6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me</a:t>
                      </a:r>
                      <a:r>
                        <a:rPr dirty="0" sz="2400" spc="-6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2400" spc="-6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itus </a:t>
                      </a:r>
                      <a:r>
                        <a:rPr dirty="0" sz="2400" spc="-1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adverse</a:t>
                      </a:r>
                      <a:r>
                        <a:rPr dirty="0" sz="2400" spc="2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1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events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46355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2128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2400" spc="-13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207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46355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4450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2400" spc="-14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z="2400" spc="-31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2400" spc="-14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2400" spc="-13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2400" spc="-14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z="2400" spc="-1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%</a:t>
                      </a:r>
                      <a:r>
                        <a:rPr dirty="0" sz="24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46355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2255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2400" spc="-14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212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46355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4480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2400" spc="-14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z="2400" spc="-31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2400" spc="-14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2400" spc="-13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2400" spc="-14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dirty="0" sz="2400" spc="-9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%</a:t>
                      </a:r>
                      <a:r>
                        <a:rPr dirty="0" sz="24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46355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466979">
                <a:tc>
                  <a:txBody>
                    <a:bodyPr/>
                    <a:lstStyle/>
                    <a:p>
                      <a:pPr marL="467359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2400" spc="-11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Nasopharyngitis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46990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2128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2400" spc="-13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134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46990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4450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2400" spc="-14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z="2400" spc="-14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dirty="0" sz="2400" spc="-13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2400" spc="-14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z="2400" spc="-9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%</a:t>
                      </a:r>
                      <a:r>
                        <a:rPr dirty="0" sz="24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46990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2255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2400" spc="-14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140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46990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4290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2400" spc="-14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z="2400" spc="-13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dirty="0" sz="2400" spc="-1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2400" spc="-13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dirty="0" sz="2400" spc="-9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%</a:t>
                      </a:r>
                      <a:r>
                        <a:rPr dirty="0" sz="24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46990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467106">
                <a:tc>
                  <a:txBody>
                    <a:bodyPr/>
                    <a:lstStyle/>
                    <a:p>
                      <a:pPr marL="467359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2400" spc="-10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Upper </a:t>
                      </a:r>
                      <a:r>
                        <a:rPr dirty="0" sz="2400" spc="-114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respiratory </a:t>
                      </a:r>
                      <a:r>
                        <a:rPr dirty="0" sz="2400" spc="-11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tract</a:t>
                      </a:r>
                      <a:r>
                        <a:rPr dirty="0" sz="2400" spc="3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114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infection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2128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2400" spc="-13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103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4450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2400" spc="-14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z="2400" spc="-14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dirty="0" sz="2400" spc="-13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2400" spc="-14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dirty="0" sz="2400" spc="-9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%</a:t>
                      </a:r>
                      <a:r>
                        <a:rPr dirty="0" sz="24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2255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2400" spc="-14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105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4290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2400" spc="-14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z="2400" spc="-13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dirty="0" sz="2400" spc="-1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2400" spc="-13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dirty="0" sz="2400" spc="-9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%</a:t>
                      </a:r>
                      <a:r>
                        <a:rPr dirty="0" sz="24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466979">
                <a:tc>
                  <a:txBody>
                    <a:bodyPr/>
                    <a:lstStyle/>
                    <a:p>
                      <a:pPr marL="467359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2400" spc="-114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Hypertension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48260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2128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2400" spc="-13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104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48260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4450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2400" spc="-14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z="2400" spc="-14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dirty="0" sz="2400" spc="-13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2400" spc="-14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dirty="0" sz="2400" spc="-9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%</a:t>
                      </a:r>
                      <a:r>
                        <a:rPr dirty="0" sz="24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48260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2255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2400" spc="-14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104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48260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4290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2400" spc="-14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z="2400" spc="-13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dirty="0" sz="2400" spc="-1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2400" spc="-13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dirty="0" sz="2400" spc="-9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%</a:t>
                      </a:r>
                      <a:r>
                        <a:rPr dirty="0" sz="24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48260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466978">
                <a:tc>
                  <a:txBody>
                    <a:bodyPr/>
                    <a:lstStyle/>
                    <a:p>
                      <a:pPr marL="467359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2400" spc="-114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Arthralgia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48895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2192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2400" spc="-14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72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48895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4450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2400" spc="-14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z="2400" spc="-14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z="2400" spc="-13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2400" spc="-14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z="2400" spc="-9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%</a:t>
                      </a:r>
                      <a:r>
                        <a:rPr dirty="0" sz="24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48895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2255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2400" spc="-14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91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48895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4290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2400" spc="-14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z="2400" spc="-13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dirty="0" sz="2400" spc="-1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2400" spc="-13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z="2400" spc="-9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%</a:t>
                      </a:r>
                      <a:r>
                        <a:rPr dirty="0" sz="24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48895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467029">
                <a:tc>
                  <a:txBody>
                    <a:bodyPr/>
                    <a:lstStyle/>
                    <a:p>
                      <a:pPr marL="467359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2400" spc="-114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Protocol-defined injection </a:t>
                      </a:r>
                      <a:r>
                        <a:rPr dirty="0" sz="2400" spc="-1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site</a:t>
                      </a:r>
                      <a:r>
                        <a:rPr dirty="0" sz="2400" spc="-33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9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TEAE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48895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2192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2400" spc="-14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12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48895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4450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2400" spc="-14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z="2400" spc="-14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z="2400" spc="-13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2400" spc="-14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dirty="0" sz="2400" spc="-9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%</a:t>
                      </a:r>
                      <a:r>
                        <a:rPr dirty="0" sz="24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48895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2255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2400" spc="-14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91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48895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4290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2400" spc="-14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z="2400" spc="-13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dirty="0" sz="2400" spc="-1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2400" spc="-13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z="2400" spc="-9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%</a:t>
                      </a:r>
                      <a:r>
                        <a:rPr dirty="0" sz="24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48895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82958" y="6376987"/>
            <a:ext cx="284480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15" b="1">
                <a:solidFill>
                  <a:srgbClr val="D9D9D9"/>
                </a:solidFill>
                <a:latin typeface="Arial"/>
                <a:cs typeface="Arial"/>
              </a:rPr>
              <a:t>22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201400" y="297179"/>
            <a:ext cx="548640" cy="6248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61009" y="6176009"/>
            <a:ext cx="11257280" cy="0"/>
          </a:xfrm>
          <a:custGeom>
            <a:avLst/>
            <a:gdLst/>
            <a:ahLst/>
            <a:cxnLst/>
            <a:rect l="l" t="t" r="r" b="b"/>
            <a:pathLst>
              <a:path w="11257280" h="0">
                <a:moveTo>
                  <a:pt x="0" y="0"/>
                </a:moveTo>
                <a:lnTo>
                  <a:pt x="11257280" y="0"/>
                </a:lnTo>
              </a:path>
            </a:pathLst>
          </a:custGeom>
          <a:ln w="3175">
            <a:solidFill>
              <a:srgbClr val="0D57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58787" y="242252"/>
            <a:ext cx="9790430" cy="8312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715"/>
              </a:lnSpc>
              <a:spcBef>
                <a:spcPts val="100"/>
              </a:spcBef>
            </a:pPr>
            <a:r>
              <a:rPr dirty="0" sz="2400" spc="-114">
                <a:solidFill>
                  <a:srgbClr val="072C61"/>
                </a:solidFill>
              </a:rPr>
              <a:t>ORION </a:t>
            </a:r>
            <a:r>
              <a:rPr dirty="0" sz="2400" spc="-120">
                <a:solidFill>
                  <a:srgbClr val="072C61"/>
                </a:solidFill>
              </a:rPr>
              <a:t>Phase </a:t>
            </a:r>
            <a:r>
              <a:rPr dirty="0" sz="2400" spc="-130">
                <a:solidFill>
                  <a:srgbClr val="072C61"/>
                </a:solidFill>
              </a:rPr>
              <a:t>III </a:t>
            </a:r>
            <a:r>
              <a:rPr dirty="0" sz="2400" spc="-120">
                <a:solidFill>
                  <a:srgbClr val="072C61"/>
                </a:solidFill>
              </a:rPr>
              <a:t>pooled </a:t>
            </a:r>
            <a:r>
              <a:rPr dirty="0" sz="2400" spc="-130">
                <a:solidFill>
                  <a:srgbClr val="072C61"/>
                </a:solidFill>
              </a:rPr>
              <a:t>analysis: </a:t>
            </a:r>
            <a:r>
              <a:rPr dirty="0" sz="2400" spc="-110">
                <a:solidFill>
                  <a:srgbClr val="072C61"/>
                </a:solidFill>
              </a:rPr>
              <a:t>Safety </a:t>
            </a:r>
            <a:r>
              <a:rPr dirty="0" sz="2400" spc="-120">
                <a:solidFill>
                  <a:srgbClr val="072C61"/>
                </a:solidFill>
              </a:rPr>
              <a:t>and</a:t>
            </a:r>
            <a:r>
              <a:rPr dirty="0" sz="2400" spc="-5">
                <a:solidFill>
                  <a:srgbClr val="072C61"/>
                </a:solidFill>
              </a:rPr>
              <a:t> </a:t>
            </a:r>
            <a:r>
              <a:rPr dirty="0" sz="2400" spc="-120">
                <a:solidFill>
                  <a:srgbClr val="072C61"/>
                </a:solidFill>
              </a:rPr>
              <a:t>tolerability</a:t>
            </a:r>
            <a:endParaRPr sz="2400"/>
          </a:p>
          <a:p>
            <a:pPr marL="12700">
              <a:lnSpc>
                <a:spcPts val="3615"/>
              </a:lnSpc>
            </a:pPr>
            <a:r>
              <a:rPr dirty="0" spc="-50"/>
              <a:t>No </a:t>
            </a:r>
            <a:r>
              <a:rPr dirty="0" spc="-100"/>
              <a:t>evidence </a:t>
            </a:r>
            <a:r>
              <a:rPr dirty="0" spc="-60"/>
              <a:t>of </a:t>
            </a:r>
            <a:r>
              <a:rPr dirty="0" spc="-120"/>
              <a:t>liver, </a:t>
            </a:r>
            <a:r>
              <a:rPr dirty="0" spc="-140"/>
              <a:t>kidney, </a:t>
            </a:r>
            <a:r>
              <a:rPr dirty="0" spc="-100"/>
              <a:t>muscle </a:t>
            </a:r>
            <a:r>
              <a:rPr dirty="0" spc="-60"/>
              <a:t>or </a:t>
            </a:r>
            <a:r>
              <a:rPr dirty="0" spc="-100"/>
              <a:t>platelet</a:t>
            </a:r>
            <a:r>
              <a:rPr dirty="0" spc="-310"/>
              <a:t> </a:t>
            </a:r>
            <a:r>
              <a:rPr dirty="0" spc="-95"/>
              <a:t>toxicity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505921" y="6184265"/>
            <a:ext cx="3610610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50" spc="-45">
                <a:solidFill>
                  <a:srgbClr val="585858"/>
                </a:solidFill>
                <a:latin typeface="Arial"/>
                <a:cs typeface="Arial"/>
              </a:rPr>
              <a:t>2. </a:t>
            </a:r>
            <a:r>
              <a:rPr dirty="0" sz="1350" spc="-105">
                <a:solidFill>
                  <a:srgbClr val="585858"/>
                </a:solidFill>
                <a:latin typeface="Arial"/>
                <a:cs typeface="Arial"/>
              </a:rPr>
              <a:t>Patients </a:t>
            </a:r>
            <a:r>
              <a:rPr dirty="0" sz="1350" spc="-85">
                <a:solidFill>
                  <a:srgbClr val="585858"/>
                </a:solidFill>
                <a:latin typeface="Arial"/>
                <a:cs typeface="Arial"/>
              </a:rPr>
              <a:t>may </a:t>
            </a:r>
            <a:r>
              <a:rPr dirty="0" sz="1350" spc="-70">
                <a:solidFill>
                  <a:srgbClr val="585858"/>
                </a:solidFill>
                <a:latin typeface="Arial"/>
                <a:cs typeface="Arial"/>
              </a:rPr>
              <a:t>be </a:t>
            </a:r>
            <a:r>
              <a:rPr dirty="0" sz="1350" spc="-100">
                <a:solidFill>
                  <a:srgbClr val="585858"/>
                </a:solidFill>
                <a:latin typeface="Arial"/>
                <a:cs typeface="Arial"/>
              </a:rPr>
              <a:t>counted </a:t>
            </a:r>
            <a:r>
              <a:rPr dirty="0" sz="1350" spc="-55">
                <a:solidFill>
                  <a:srgbClr val="585858"/>
                </a:solidFill>
                <a:latin typeface="Arial"/>
                <a:cs typeface="Arial"/>
              </a:rPr>
              <a:t>in </a:t>
            </a:r>
            <a:r>
              <a:rPr dirty="0" sz="1350" spc="-85">
                <a:solidFill>
                  <a:srgbClr val="585858"/>
                </a:solidFill>
                <a:latin typeface="Arial"/>
                <a:cs typeface="Arial"/>
              </a:rPr>
              <a:t>more </a:t>
            </a:r>
            <a:r>
              <a:rPr dirty="0" sz="1350" spc="-95">
                <a:solidFill>
                  <a:srgbClr val="585858"/>
                </a:solidFill>
                <a:latin typeface="Arial"/>
                <a:cs typeface="Arial"/>
              </a:rPr>
              <a:t>than </a:t>
            </a:r>
            <a:r>
              <a:rPr dirty="0" sz="1350" spc="-80">
                <a:solidFill>
                  <a:srgbClr val="585858"/>
                </a:solidFill>
                <a:latin typeface="Arial"/>
                <a:cs typeface="Arial"/>
              </a:rPr>
              <a:t>one</a:t>
            </a:r>
            <a:r>
              <a:rPr dirty="0" sz="1350" spc="-15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350" spc="-95">
                <a:solidFill>
                  <a:srgbClr val="585858"/>
                </a:solidFill>
                <a:latin typeface="Arial"/>
                <a:cs typeface="Arial"/>
              </a:rPr>
              <a:t>category</a:t>
            </a:r>
            <a:endParaRPr sz="13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3230" y="6184265"/>
            <a:ext cx="5881370" cy="45021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50" spc="-45">
                <a:solidFill>
                  <a:srgbClr val="585858"/>
                </a:solidFill>
                <a:latin typeface="Arial"/>
                <a:cs typeface="Arial"/>
              </a:rPr>
              <a:t>1. </a:t>
            </a:r>
            <a:r>
              <a:rPr dirty="0" sz="1350" spc="-85">
                <a:solidFill>
                  <a:srgbClr val="585858"/>
                </a:solidFill>
                <a:latin typeface="Arial"/>
                <a:cs typeface="Arial"/>
              </a:rPr>
              <a:t>Safety </a:t>
            </a:r>
            <a:r>
              <a:rPr dirty="0" sz="1350" spc="-100">
                <a:solidFill>
                  <a:srgbClr val="585858"/>
                </a:solidFill>
                <a:latin typeface="Arial"/>
                <a:cs typeface="Arial"/>
              </a:rPr>
              <a:t>population </a:t>
            </a:r>
            <a:r>
              <a:rPr dirty="0" sz="1350" spc="-110">
                <a:solidFill>
                  <a:srgbClr val="585858"/>
                </a:solidFill>
                <a:latin typeface="Arial"/>
                <a:cs typeface="Arial"/>
              </a:rPr>
              <a:t>includes </a:t>
            </a:r>
            <a:r>
              <a:rPr dirty="0" sz="1350" spc="-45">
                <a:solidFill>
                  <a:srgbClr val="585858"/>
                </a:solidFill>
                <a:latin typeface="Arial"/>
                <a:cs typeface="Arial"/>
              </a:rPr>
              <a:t>a</a:t>
            </a:r>
            <a:r>
              <a:rPr dirty="0" sz="1350" spc="-45">
                <a:solidFill>
                  <a:srgbClr val="585858"/>
                </a:solidFill>
                <a:latin typeface="Arial"/>
                <a:cs typeface="Arial"/>
              </a:rPr>
              <a:t>l</a:t>
            </a:r>
            <a:r>
              <a:rPr dirty="0" sz="1350" spc="-45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350" spc="-110">
                <a:solidFill>
                  <a:srgbClr val="585858"/>
                </a:solidFill>
                <a:latin typeface="Arial"/>
                <a:cs typeface="Arial"/>
              </a:rPr>
              <a:t>patients </a:t>
            </a:r>
            <a:r>
              <a:rPr dirty="0" sz="1350" spc="-114">
                <a:solidFill>
                  <a:srgbClr val="585858"/>
                </a:solidFill>
                <a:latin typeface="Arial"/>
                <a:cs typeface="Arial"/>
              </a:rPr>
              <a:t>who </a:t>
            </a:r>
            <a:r>
              <a:rPr dirty="0" sz="1350" spc="-90">
                <a:solidFill>
                  <a:srgbClr val="585858"/>
                </a:solidFill>
                <a:latin typeface="Arial"/>
                <a:cs typeface="Arial"/>
              </a:rPr>
              <a:t>received </a:t>
            </a:r>
            <a:r>
              <a:rPr dirty="0" sz="1350" spc="-45">
                <a:solidFill>
                  <a:srgbClr val="585858"/>
                </a:solidFill>
                <a:latin typeface="Arial"/>
                <a:cs typeface="Arial"/>
              </a:rPr>
              <a:t>at </a:t>
            </a:r>
            <a:r>
              <a:rPr dirty="0" sz="1350" spc="-90">
                <a:solidFill>
                  <a:srgbClr val="585858"/>
                </a:solidFill>
                <a:latin typeface="Arial"/>
                <a:cs typeface="Arial"/>
              </a:rPr>
              <a:t>least </a:t>
            </a:r>
            <a:r>
              <a:rPr dirty="0" sz="1350" spc="15">
                <a:solidFill>
                  <a:srgbClr val="585858"/>
                </a:solidFill>
                <a:latin typeface="Arial"/>
                <a:cs typeface="Arial"/>
              </a:rPr>
              <a:t>1 </a:t>
            </a:r>
            <a:r>
              <a:rPr dirty="0" sz="1350" spc="-80">
                <a:solidFill>
                  <a:srgbClr val="585858"/>
                </a:solidFill>
                <a:latin typeface="Arial"/>
                <a:cs typeface="Arial"/>
              </a:rPr>
              <a:t>dose </a:t>
            </a:r>
            <a:r>
              <a:rPr dirty="0" sz="1350" spc="-45">
                <a:solidFill>
                  <a:srgbClr val="585858"/>
                </a:solidFill>
                <a:latin typeface="Arial"/>
                <a:cs typeface="Arial"/>
              </a:rPr>
              <a:t>of </a:t>
            </a:r>
            <a:r>
              <a:rPr dirty="0" sz="1350" spc="-105">
                <a:solidFill>
                  <a:srgbClr val="585858"/>
                </a:solidFill>
                <a:latin typeface="Arial"/>
                <a:cs typeface="Arial"/>
              </a:rPr>
              <a:t>study</a:t>
            </a:r>
            <a:r>
              <a:rPr dirty="0" sz="1350" spc="-3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350" spc="-100">
                <a:solidFill>
                  <a:srgbClr val="585858"/>
                </a:solidFill>
                <a:latin typeface="Arial"/>
                <a:cs typeface="Arial"/>
              </a:rPr>
              <a:t>medication</a:t>
            </a:r>
            <a:endParaRPr sz="13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1350" spc="-45">
                <a:solidFill>
                  <a:srgbClr val="585858"/>
                </a:solidFill>
                <a:latin typeface="Arial"/>
                <a:cs typeface="Arial"/>
              </a:rPr>
              <a:t>3.</a:t>
            </a:r>
            <a:r>
              <a:rPr dirty="0" sz="1350" spc="-165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350" spc="-35">
                <a:solidFill>
                  <a:srgbClr val="585858"/>
                </a:solidFill>
                <a:latin typeface="Arial"/>
                <a:cs typeface="Arial"/>
              </a:rPr>
              <a:t>No</a:t>
            </a:r>
            <a:r>
              <a:rPr dirty="0" sz="1350" spc="-185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350" spc="-65">
                <a:solidFill>
                  <a:srgbClr val="585858"/>
                </a:solidFill>
                <a:latin typeface="Arial"/>
                <a:cs typeface="Arial"/>
              </a:rPr>
              <a:t>cases</a:t>
            </a:r>
            <a:r>
              <a:rPr dirty="0" sz="1350" spc="-17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350" spc="-85">
                <a:solidFill>
                  <a:srgbClr val="585858"/>
                </a:solidFill>
                <a:latin typeface="Arial"/>
                <a:cs typeface="Arial"/>
              </a:rPr>
              <a:t>met</a:t>
            </a:r>
            <a:r>
              <a:rPr dirty="0" sz="1350" spc="-35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350" spc="-85">
                <a:solidFill>
                  <a:srgbClr val="585858"/>
                </a:solidFill>
                <a:latin typeface="Arial"/>
                <a:cs typeface="Arial"/>
              </a:rPr>
              <a:t>Hy’s</a:t>
            </a:r>
            <a:r>
              <a:rPr dirty="0" sz="1350" spc="-105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350" spc="-95">
                <a:solidFill>
                  <a:srgbClr val="585858"/>
                </a:solidFill>
                <a:latin typeface="Arial"/>
                <a:cs typeface="Arial"/>
              </a:rPr>
              <a:t>Law</a:t>
            </a:r>
            <a:endParaRPr sz="1350">
              <a:latin typeface="Arial"/>
              <a:cs typeface="Arial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461009" y="1669044"/>
          <a:ext cx="11291570" cy="45091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51100"/>
                <a:gridCol w="3437254"/>
                <a:gridCol w="1325879"/>
                <a:gridCol w="1568450"/>
                <a:gridCol w="1171575"/>
                <a:gridCol w="1339215"/>
              </a:tblGrid>
              <a:tr h="371675">
                <a:tc>
                  <a:txBody>
                    <a:bodyPr/>
                    <a:lstStyle/>
                    <a:p>
                      <a:pPr marL="55880">
                        <a:lnSpc>
                          <a:spcPts val="2655"/>
                        </a:lnSpc>
                      </a:pPr>
                      <a:r>
                        <a:rPr dirty="0" sz="2400" spc="-120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Laboratory</a:t>
                      </a:r>
                      <a:r>
                        <a:rPr dirty="0" sz="2400" spc="65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114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tests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765810">
                        <a:lnSpc>
                          <a:spcPts val="2655"/>
                        </a:lnSpc>
                      </a:pPr>
                      <a:r>
                        <a:rPr dirty="0" sz="2400" spc="-114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Placebo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0545">
                        <a:lnSpc>
                          <a:spcPts val="2655"/>
                        </a:lnSpc>
                      </a:pPr>
                      <a:r>
                        <a:rPr dirty="0" sz="2400" spc="-120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Inclisiran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1607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1600" spc="-9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Safety</a:t>
                      </a:r>
                      <a:r>
                        <a:rPr dirty="0" sz="1600" spc="-18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r>
                        <a:rPr dirty="0" baseline="26455" sz="1575" spc="-15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1,2</a:t>
                      </a:r>
                      <a:endParaRPr baseline="26455" sz="1575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B w="12700">
                      <a:solidFill>
                        <a:srgbClr val="0D57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D57C4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88011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18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N =</a:t>
                      </a:r>
                      <a:r>
                        <a:rPr dirty="0" sz="1800" spc="-4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7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1822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B w="12700">
                      <a:solidFill>
                        <a:srgbClr val="0D57C4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72517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18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N =</a:t>
                      </a:r>
                      <a:r>
                        <a:rPr dirty="0" sz="1800" spc="-4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7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1833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B w="12700">
                      <a:solidFill>
                        <a:srgbClr val="0D57C4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594360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1400"/>
                        </a:spcBef>
                      </a:pPr>
                      <a:r>
                        <a:rPr dirty="0" sz="2400" spc="-125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Liver</a:t>
                      </a:r>
                      <a:r>
                        <a:rPr dirty="0" sz="2400" spc="5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125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function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177800">
                    <a:lnT w="12700">
                      <a:solidFill>
                        <a:srgbClr val="0D57C4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ct val="100000"/>
                        </a:lnSpc>
                        <a:spcBef>
                          <a:spcPts val="1675"/>
                        </a:spcBef>
                      </a:pPr>
                      <a:r>
                        <a:rPr dirty="0" sz="1950" spc="-114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ALT </a:t>
                      </a:r>
                      <a:r>
                        <a:rPr dirty="0" sz="1950" spc="-8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&gt;3x</a:t>
                      </a:r>
                      <a:r>
                        <a:rPr dirty="0" sz="1950" spc="-1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950" spc="-7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ULN</a:t>
                      </a:r>
                      <a:endParaRPr sz="1950">
                        <a:latin typeface="Arial"/>
                        <a:cs typeface="Arial"/>
                      </a:endParaRPr>
                    </a:p>
                  </a:txBody>
                  <a:tcPr marL="0" marR="0" marB="0" marT="212725">
                    <a:lnT w="12700">
                      <a:solidFill>
                        <a:srgbClr val="0D57C4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91770">
                        <a:lnSpc>
                          <a:spcPct val="100000"/>
                        </a:lnSpc>
                        <a:spcBef>
                          <a:spcPts val="1585"/>
                        </a:spcBef>
                      </a:pPr>
                      <a:r>
                        <a:rPr dirty="0" sz="24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201295">
                    <a:lnT w="12700">
                      <a:solidFill>
                        <a:srgbClr val="0D57C4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9390">
                        <a:lnSpc>
                          <a:spcPct val="100000"/>
                        </a:lnSpc>
                        <a:spcBef>
                          <a:spcPts val="1585"/>
                        </a:spcBef>
                      </a:pPr>
                      <a:r>
                        <a:rPr dirty="0" sz="2400" spc="-11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(0.4%)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201295">
                    <a:lnT w="12700">
                      <a:solidFill>
                        <a:srgbClr val="0D57C4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91770">
                        <a:lnSpc>
                          <a:spcPct val="100000"/>
                        </a:lnSpc>
                        <a:spcBef>
                          <a:spcPts val="1585"/>
                        </a:spcBef>
                      </a:pPr>
                      <a:r>
                        <a:rPr dirty="0" sz="24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201295">
                    <a:lnT w="12700">
                      <a:solidFill>
                        <a:srgbClr val="0D57C4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9390">
                        <a:lnSpc>
                          <a:spcPct val="100000"/>
                        </a:lnSpc>
                        <a:spcBef>
                          <a:spcPts val="1585"/>
                        </a:spcBef>
                      </a:pPr>
                      <a:r>
                        <a:rPr dirty="0" sz="2400" spc="-11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(0.5%)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201295">
                    <a:lnT w="12700">
                      <a:solidFill>
                        <a:srgbClr val="0D57C4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dirty="0" sz="1950" spc="-6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AST </a:t>
                      </a:r>
                      <a:r>
                        <a:rPr dirty="0" sz="1950" spc="-8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&gt;3x</a:t>
                      </a:r>
                      <a:r>
                        <a:rPr dirty="0" sz="1950" spc="-17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950" spc="-7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ULN</a:t>
                      </a:r>
                      <a:endParaRPr sz="1950">
                        <a:latin typeface="Arial"/>
                        <a:cs typeface="Arial"/>
                      </a:endParaRPr>
                    </a:p>
                  </a:txBody>
                  <a:tcPr marL="0" marR="0" marB="0" marT="75565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0891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2400" spc="-14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939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2400" spc="-11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(0.5%)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9177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24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939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2400" spc="-11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(0.4%)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dirty="0" sz="1950" spc="-7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ALP </a:t>
                      </a:r>
                      <a:r>
                        <a:rPr dirty="0" sz="1950" spc="-8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&gt;2x</a:t>
                      </a:r>
                      <a:r>
                        <a:rPr dirty="0" sz="1950" spc="-16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950" spc="-7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ULN</a:t>
                      </a:r>
                      <a:endParaRPr sz="1950">
                        <a:latin typeface="Arial"/>
                        <a:cs typeface="Arial"/>
                      </a:endParaRPr>
                    </a:p>
                  </a:txBody>
                  <a:tcPr marL="0" marR="0" marB="0" marT="76200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9177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24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939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2400" spc="-11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(0.3%)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9177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24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939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2400" spc="-11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(0.4%)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dirty="0" sz="1950" spc="-1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Bilirubin </a:t>
                      </a:r>
                      <a:r>
                        <a:rPr dirty="0" sz="1950" spc="-8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&gt;2x</a:t>
                      </a:r>
                      <a:r>
                        <a:rPr dirty="0" sz="1950" spc="8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950" spc="-7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ULN</a:t>
                      </a:r>
                      <a:r>
                        <a:rPr dirty="0" baseline="25641" sz="1950" spc="-104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baseline="25641" sz="1950">
                        <a:latin typeface="Arial"/>
                        <a:cs typeface="Arial"/>
                      </a:endParaRPr>
                    </a:p>
                  </a:txBody>
                  <a:tcPr marL="0" marR="0" marB="0" marT="76835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0891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2400" spc="-14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14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42545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939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2400" spc="-11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(0.8%)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42545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08279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2400" spc="-13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14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42545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939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2400" spc="-11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(0.8%)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42545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2400" spc="-125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Kidney</a:t>
                      </a:r>
                      <a:r>
                        <a:rPr dirty="0" sz="2400" spc="10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125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function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43180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dirty="0" sz="1950" spc="-9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Creatinine </a:t>
                      </a:r>
                      <a:r>
                        <a:rPr dirty="0" sz="1950" spc="-5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&gt;2</a:t>
                      </a:r>
                      <a:r>
                        <a:rPr dirty="0" sz="1950" spc="-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950" spc="-1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mg/dL</a:t>
                      </a:r>
                      <a:endParaRPr sz="1950">
                        <a:latin typeface="Arial"/>
                        <a:cs typeface="Arial"/>
                      </a:endParaRPr>
                    </a:p>
                  </a:txBody>
                  <a:tcPr marL="0" marR="0" marB="0" marT="76835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0891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2400" spc="-14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39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43180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939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2400" spc="-11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(2.1%)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43180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08279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2400" spc="-13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36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43180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939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2400" spc="-11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(2.0%)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43180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2400" spc="-130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Muscle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43180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dirty="0" sz="1950" spc="-4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CK </a:t>
                      </a:r>
                      <a:r>
                        <a:rPr dirty="0" sz="1950" spc="-8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&gt;5x</a:t>
                      </a:r>
                      <a:r>
                        <a:rPr dirty="0" sz="1950" spc="-19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950" spc="-7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ULN</a:t>
                      </a:r>
                      <a:endParaRPr sz="1950">
                        <a:latin typeface="Arial"/>
                        <a:cs typeface="Arial"/>
                      </a:endParaRPr>
                    </a:p>
                  </a:txBody>
                  <a:tcPr marL="0" marR="0" marB="0" marT="77470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0891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2400" spc="-14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22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43180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939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2400" spc="-11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(1.2%)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43180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08279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2400" spc="-13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24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43180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939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2400" spc="-11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(1.3%)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43180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4571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dirty="0" sz="1950" spc="-3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CK </a:t>
                      </a:r>
                      <a:r>
                        <a:rPr dirty="0" sz="1950" spc="-9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&gt;10x</a:t>
                      </a:r>
                      <a:r>
                        <a:rPr dirty="0" sz="1950" spc="-13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950" spc="-7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ULN</a:t>
                      </a:r>
                      <a:endParaRPr sz="1950">
                        <a:latin typeface="Arial"/>
                        <a:cs typeface="Arial"/>
                      </a:endParaRPr>
                    </a:p>
                  </a:txBody>
                  <a:tcPr marL="0" marR="0" marB="0" marT="78105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9177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24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939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2400" spc="-11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(0.3%)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9177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24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939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2400" spc="-11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(0.2%)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477761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2400" spc="-125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Hematology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T w="3175">
                      <a:solidFill>
                        <a:srgbClr val="D9D9D9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dirty="0" sz="1950" spc="-10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Platelet count</a:t>
                      </a:r>
                      <a:r>
                        <a:rPr dirty="0" sz="1950" spc="-24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950" spc="-1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≤75x10</a:t>
                      </a:r>
                      <a:r>
                        <a:rPr dirty="0" baseline="25641" sz="1950" spc="-15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9</a:t>
                      </a:r>
                      <a:r>
                        <a:rPr dirty="0" sz="1950" spc="-1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/L</a:t>
                      </a:r>
                      <a:endParaRPr sz="1950">
                        <a:latin typeface="Arial"/>
                        <a:cs typeface="Arial"/>
                      </a:endParaRPr>
                    </a:p>
                  </a:txBody>
                  <a:tcPr marL="0" marR="0" marB="0" marT="78740">
                    <a:lnT w="3175">
                      <a:solidFill>
                        <a:srgbClr val="D9D9D9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19177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24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T w="3175">
                      <a:solidFill>
                        <a:srgbClr val="D9D9D9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9939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2400" spc="-11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(0.1%)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T w="3175">
                      <a:solidFill>
                        <a:srgbClr val="D9D9D9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19177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24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T w="3175">
                      <a:solidFill>
                        <a:srgbClr val="D9D9D9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9939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2400" spc="-11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(0.1%)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T w="3175">
                      <a:solidFill>
                        <a:srgbClr val="D9D9D9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82958" y="6376987"/>
            <a:ext cx="284480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15" b="1">
                <a:solidFill>
                  <a:srgbClr val="D9D9D9"/>
                </a:solidFill>
                <a:latin typeface="Arial"/>
                <a:cs typeface="Arial"/>
              </a:rPr>
              <a:t>23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201400" y="297179"/>
            <a:ext cx="548640" cy="6248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61009" y="6176009"/>
            <a:ext cx="11257280" cy="0"/>
          </a:xfrm>
          <a:custGeom>
            <a:avLst/>
            <a:gdLst/>
            <a:ahLst/>
            <a:cxnLst/>
            <a:rect l="l" t="t" r="r" b="b"/>
            <a:pathLst>
              <a:path w="11257280" h="0">
                <a:moveTo>
                  <a:pt x="0" y="0"/>
                </a:moveTo>
                <a:lnTo>
                  <a:pt x="11257280" y="0"/>
                </a:lnTo>
              </a:path>
            </a:pathLst>
          </a:custGeom>
          <a:ln w="3175">
            <a:solidFill>
              <a:srgbClr val="0D57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58787" y="242252"/>
            <a:ext cx="7383780" cy="8312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715"/>
              </a:lnSpc>
              <a:spcBef>
                <a:spcPts val="100"/>
              </a:spcBef>
            </a:pPr>
            <a:r>
              <a:rPr dirty="0" sz="2400" spc="-114">
                <a:solidFill>
                  <a:srgbClr val="072C61"/>
                </a:solidFill>
              </a:rPr>
              <a:t>ORION </a:t>
            </a:r>
            <a:r>
              <a:rPr dirty="0" sz="2400" spc="-120">
                <a:solidFill>
                  <a:srgbClr val="072C61"/>
                </a:solidFill>
              </a:rPr>
              <a:t>Phase </a:t>
            </a:r>
            <a:r>
              <a:rPr dirty="0" sz="2400" spc="-130">
                <a:solidFill>
                  <a:srgbClr val="072C61"/>
                </a:solidFill>
              </a:rPr>
              <a:t>III </a:t>
            </a:r>
            <a:r>
              <a:rPr dirty="0" sz="2400" spc="-120">
                <a:solidFill>
                  <a:srgbClr val="072C61"/>
                </a:solidFill>
              </a:rPr>
              <a:t>pooled </a:t>
            </a:r>
            <a:r>
              <a:rPr dirty="0" sz="2400" spc="-130">
                <a:solidFill>
                  <a:srgbClr val="072C61"/>
                </a:solidFill>
              </a:rPr>
              <a:t>analysis: </a:t>
            </a:r>
            <a:r>
              <a:rPr dirty="0" sz="2400" spc="-120">
                <a:solidFill>
                  <a:srgbClr val="072C61"/>
                </a:solidFill>
              </a:rPr>
              <a:t>Exploratory</a:t>
            </a:r>
            <a:r>
              <a:rPr dirty="0" sz="2400" spc="130">
                <a:solidFill>
                  <a:srgbClr val="072C61"/>
                </a:solidFill>
              </a:rPr>
              <a:t> </a:t>
            </a:r>
            <a:r>
              <a:rPr dirty="0" sz="2400" spc="-130">
                <a:solidFill>
                  <a:srgbClr val="072C61"/>
                </a:solidFill>
              </a:rPr>
              <a:t>endpoint</a:t>
            </a:r>
            <a:endParaRPr sz="2400"/>
          </a:p>
          <a:p>
            <a:pPr marL="12700">
              <a:lnSpc>
                <a:spcPts val="3615"/>
              </a:lnSpc>
            </a:pPr>
            <a:r>
              <a:rPr dirty="0" spc="-100"/>
              <a:t>Serious </a:t>
            </a:r>
            <a:r>
              <a:rPr dirty="0" spc="-105"/>
              <a:t>adverse </a:t>
            </a:r>
            <a:r>
              <a:rPr dirty="0" spc="-100"/>
              <a:t>events </a:t>
            </a:r>
            <a:r>
              <a:rPr dirty="0" spc="-80"/>
              <a:t>and </a:t>
            </a:r>
            <a:r>
              <a:rPr dirty="0" spc="-50"/>
              <a:t>CV</a:t>
            </a:r>
            <a:r>
              <a:rPr dirty="0" spc="300"/>
              <a:t> </a:t>
            </a:r>
            <a:r>
              <a:rPr dirty="0" spc="-105"/>
              <a:t>endpoint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43230" y="6198870"/>
            <a:ext cx="9726295" cy="45021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6128385" algn="l"/>
              </a:tabLst>
            </a:pPr>
            <a:r>
              <a:rPr dirty="0" sz="1350" spc="-45">
                <a:solidFill>
                  <a:srgbClr val="585858"/>
                </a:solidFill>
                <a:latin typeface="Arial"/>
                <a:cs typeface="Arial"/>
              </a:rPr>
              <a:t>1. </a:t>
            </a:r>
            <a:r>
              <a:rPr dirty="0" sz="1350" spc="-85">
                <a:solidFill>
                  <a:srgbClr val="585858"/>
                </a:solidFill>
                <a:latin typeface="Arial"/>
                <a:cs typeface="Arial"/>
              </a:rPr>
              <a:t>Safety </a:t>
            </a:r>
            <a:r>
              <a:rPr dirty="0" sz="1350" spc="-100">
                <a:solidFill>
                  <a:srgbClr val="585858"/>
                </a:solidFill>
                <a:latin typeface="Arial"/>
                <a:cs typeface="Arial"/>
              </a:rPr>
              <a:t>population </a:t>
            </a:r>
            <a:r>
              <a:rPr dirty="0" sz="1350" spc="-110">
                <a:solidFill>
                  <a:srgbClr val="585858"/>
                </a:solidFill>
                <a:latin typeface="Arial"/>
                <a:cs typeface="Arial"/>
              </a:rPr>
              <a:t>includes  </a:t>
            </a:r>
            <a:r>
              <a:rPr dirty="0" sz="1350" spc="-45">
                <a:solidFill>
                  <a:srgbClr val="585858"/>
                </a:solidFill>
                <a:latin typeface="Arial"/>
                <a:cs typeface="Arial"/>
              </a:rPr>
              <a:t>a</a:t>
            </a:r>
            <a:r>
              <a:rPr dirty="0" sz="1350" spc="-45">
                <a:solidFill>
                  <a:srgbClr val="585858"/>
                </a:solidFill>
                <a:latin typeface="Arial"/>
                <a:cs typeface="Arial"/>
              </a:rPr>
              <a:t>l</a:t>
            </a:r>
            <a:r>
              <a:rPr dirty="0" sz="1350" spc="-45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350" spc="-110">
                <a:solidFill>
                  <a:srgbClr val="585858"/>
                </a:solidFill>
                <a:latin typeface="Arial"/>
                <a:cs typeface="Arial"/>
              </a:rPr>
              <a:t>patients</a:t>
            </a:r>
            <a:r>
              <a:rPr dirty="0" sz="1350" spc="155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350" spc="-114">
                <a:solidFill>
                  <a:srgbClr val="585858"/>
                </a:solidFill>
                <a:latin typeface="Arial"/>
                <a:cs typeface="Arial"/>
              </a:rPr>
              <a:t>who  </a:t>
            </a:r>
            <a:r>
              <a:rPr dirty="0" sz="1350" spc="-90">
                <a:solidFill>
                  <a:srgbClr val="585858"/>
                </a:solidFill>
                <a:latin typeface="Arial"/>
                <a:cs typeface="Arial"/>
              </a:rPr>
              <a:t>received </a:t>
            </a:r>
            <a:r>
              <a:rPr dirty="0" sz="1350" spc="-45">
                <a:solidFill>
                  <a:srgbClr val="585858"/>
                </a:solidFill>
                <a:latin typeface="Arial"/>
                <a:cs typeface="Arial"/>
              </a:rPr>
              <a:t>at </a:t>
            </a:r>
            <a:r>
              <a:rPr dirty="0" sz="1350" spc="-90">
                <a:solidFill>
                  <a:srgbClr val="585858"/>
                </a:solidFill>
                <a:latin typeface="Arial"/>
                <a:cs typeface="Arial"/>
              </a:rPr>
              <a:t>least </a:t>
            </a:r>
            <a:r>
              <a:rPr dirty="0" sz="1350" spc="15">
                <a:solidFill>
                  <a:srgbClr val="585858"/>
                </a:solidFill>
                <a:latin typeface="Arial"/>
                <a:cs typeface="Arial"/>
              </a:rPr>
              <a:t>1 </a:t>
            </a:r>
            <a:r>
              <a:rPr dirty="0" sz="1350" spc="-80">
                <a:solidFill>
                  <a:srgbClr val="585858"/>
                </a:solidFill>
                <a:latin typeface="Arial"/>
                <a:cs typeface="Arial"/>
              </a:rPr>
              <a:t>dose </a:t>
            </a:r>
            <a:r>
              <a:rPr dirty="0" sz="1350" spc="-45">
                <a:solidFill>
                  <a:srgbClr val="585858"/>
                </a:solidFill>
                <a:latin typeface="Arial"/>
                <a:cs typeface="Arial"/>
              </a:rPr>
              <a:t>of</a:t>
            </a:r>
            <a:r>
              <a:rPr dirty="0" sz="1350" spc="-155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350" spc="-105">
                <a:solidFill>
                  <a:srgbClr val="585858"/>
                </a:solidFill>
                <a:latin typeface="Arial"/>
                <a:cs typeface="Arial"/>
              </a:rPr>
              <a:t>study</a:t>
            </a:r>
            <a:r>
              <a:rPr dirty="0" sz="1350" spc="25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350" spc="-95">
                <a:solidFill>
                  <a:srgbClr val="585858"/>
                </a:solidFill>
                <a:latin typeface="Arial"/>
                <a:cs typeface="Arial"/>
              </a:rPr>
              <a:t>medication	</a:t>
            </a:r>
            <a:r>
              <a:rPr dirty="0" sz="1350" spc="-45">
                <a:solidFill>
                  <a:srgbClr val="585858"/>
                </a:solidFill>
                <a:latin typeface="Arial"/>
                <a:cs typeface="Arial"/>
              </a:rPr>
              <a:t>2. </a:t>
            </a:r>
            <a:r>
              <a:rPr dirty="0" sz="1350" spc="-105">
                <a:solidFill>
                  <a:srgbClr val="585858"/>
                </a:solidFill>
                <a:latin typeface="Arial"/>
                <a:cs typeface="Arial"/>
              </a:rPr>
              <a:t>Patients </a:t>
            </a:r>
            <a:r>
              <a:rPr dirty="0" sz="1350" spc="-85">
                <a:solidFill>
                  <a:srgbClr val="585858"/>
                </a:solidFill>
                <a:latin typeface="Arial"/>
                <a:cs typeface="Arial"/>
              </a:rPr>
              <a:t>may </a:t>
            </a:r>
            <a:r>
              <a:rPr dirty="0" sz="1350" spc="-70">
                <a:solidFill>
                  <a:srgbClr val="585858"/>
                </a:solidFill>
                <a:latin typeface="Arial"/>
                <a:cs typeface="Arial"/>
              </a:rPr>
              <a:t>be </a:t>
            </a:r>
            <a:r>
              <a:rPr dirty="0" sz="1350" spc="-100">
                <a:solidFill>
                  <a:srgbClr val="585858"/>
                </a:solidFill>
                <a:latin typeface="Arial"/>
                <a:cs typeface="Arial"/>
              </a:rPr>
              <a:t>counted </a:t>
            </a:r>
            <a:r>
              <a:rPr dirty="0" sz="1350" spc="-55">
                <a:solidFill>
                  <a:srgbClr val="585858"/>
                </a:solidFill>
                <a:latin typeface="Arial"/>
                <a:cs typeface="Arial"/>
              </a:rPr>
              <a:t>in </a:t>
            </a:r>
            <a:r>
              <a:rPr dirty="0" sz="1350" spc="-70">
                <a:solidFill>
                  <a:srgbClr val="585858"/>
                </a:solidFill>
                <a:latin typeface="Arial"/>
                <a:cs typeface="Arial"/>
              </a:rPr>
              <a:t>more </a:t>
            </a:r>
            <a:r>
              <a:rPr dirty="0" sz="1350" spc="-95">
                <a:solidFill>
                  <a:srgbClr val="585858"/>
                </a:solidFill>
                <a:latin typeface="Arial"/>
                <a:cs typeface="Arial"/>
              </a:rPr>
              <a:t>than </a:t>
            </a:r>
            <a:r>
              <a:rPr dirty="0" sz="1350" spc="-80">
                <a:solidFill>
                  <a:srgbClr val="585858"/>
                </a:solidFill>
                <a:latin typeface="Arial"/>
                <a:cs typeface="Arial"/>
              </a:rPr>
              <a:t>one</a:t>
            </a:r>
            <a:r>
              <a:rPr dirty="0" sz="1350" spc="-22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350" spc="-95">
                <a:solidFill>
                  <a:srgbClr val="585858"/>
                </a:solidFill>
                <a:latin typeface="Arial"/>
                <a:cs typeface="Arial"/>
              </a:rPr>
              <a:t>category</a:t>
            </a:r>
            <a:endParaRPr sz="13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1350" spc="-45">
                <a:solidFill>
                  <a:srgbClr val="585858"/>
                </a:solidFill>
                <a:latin typeface="Arial"/>
                <a:cs typeface="Arial"/>
              </a:rPr>
              <a:t>3. </a:t>
            </a:r>
            <a:r>
              <a:rPr dirty="0" sz="1350" spc="-90">
                <a:solidFill>
                  <a:srgbClr val="585858"/>
                </a:solidFill>
                <a:latin typeface="Arial"/>
                <a:cs typeface="Arial"/>
              </a:rPr>
              <a:t>MedDRA-defined </a:t>
            </a:r>
            <a:r>
              <a:rPr dirty="0" sz="1350" spc="-30">
                <a:solidFill>
                  <a:srgbClr val="585858"/>
                </a:solidFill>
                <a:latin typeface="Arial"/>
                <a:cs typeface="Arial"/>
              </a:rPr>
              <a:t>CV </a:t>
            </a:r>
            <a:r>
              <a:rPr dirty="0" sz="1350" spc="-95">
                <a:solidFill>
                  <a:srgbClr val="585858"/>
                </a:solidFill>
                <a:latin typeface="Arial"/>
                <a:cs typeface="Arial"/>
              </a:rPr>
              <a:t>basket </a:t>
            </a:r>
            <a:r>
              <a:rPr dirty="0" sz="1350" spc="-45">
                <a:solidFill>
                  <a:srgbClr val="585858"/>
                </a:solidFill>
                <a:latin typeface="Arial"/>
                <a:cs typeface="Arial"/>
              </a:rPr>
              <a:t>of </a:t>
            </a:r>
            <a:r>
              <a:rPr dirty="0" sz="1350" spc="-95">
                <a:solidFill>
                  <a:srgbClr val="585858"/>
                </a:solidFill>
                <a:latin typeface="Arial"/>
                <a:cs typeface="Arial"/>
              </a:rPr>
              <a:t>non-adjudicated terms </a:t>
            </a:r>
            <a:r>
              <a:rPr dirty="0" sz="1350" spc="-90">
                <a:solidFill>
                  <a:srgbClr val="585858"/>
                </a:solidFill>
                <a:latin typeface="Arial"/>
                <a:cs typeface="Arial"/>
              </a:rPr>
              <a:t>cardiac </a:t>
            </a:r>
            <a:r>
              <a:rPr dirty="0" sz="1350" spc="-105">
                <a:solidFill>
                  <a:srgbClr val="585858"/>
                </a:solidFill>
                <a:latin typeface="Arial"/>
                <a:cs typeface="Arial"/>
              </a:rPr>
              <a:t>death, </a:t>
            </a:r>
            <a:r>
              <a:rPr dirty="0" sz="1350" spc="-80">
                <a:solidFill>
                  <a:srgbClr val="585858"/>
                </a:solidFill>
                <a:latin typeface="Arial"/>
                <a:cs typeface="Arial"/>
              </a:rPr>
              <a:t>and any </a:t>
            </a:r>
            <a:r>
              <a:rPr dirty="0" sz="1350" spc="-100">
                <a:solidFill>
                  <a:srgbClr val="585858"/>
                </a:solidFill>
                <a:latin typeface="Arial"/>
                <a:cs typeface="Arial"/>
              </a:rPr>
              <a:t>signs </a:t>
            </a:r>
            <a:r>
              <a:rPr dirty="0" sz="1350" spc="-45">
                <a:solidFill>
                  <a:srgbClr val="585858"/>
                </a:solidFill>
                <a:latin typeface="Arial"/>
                <a:cs typeface="Arial"/>
              </a:rPr>
              <a:t>or </a:t>
            </a:r>
            <a:r>
              <a:rPr dirty="0" sz="1350" spc="-100">
                <a:solidFill>
                  <a:srgbClr val="585858"/>
                </a:solidFill>
                <a:latin typeface="Arial"/>
                <a:cs typeface="Arial"/>
              </a:rPr>
              <a:t>symptoms </a:t>
            </a:r>
            <a:r>
              <a:rPr dirty="0" sz="1350" spc="-45">
                <a:solidFill>
                  <a:srgbClr val="585858"/>
                </a:solidFill>
                <a:latin typeface="Arial"/>
                <a:cs typeface="Arial"/>
              </a:rPr>
              <a:t>of </a:t>
            </a:r>
            <a:r>
              <a:rPr dirty="0" sz="1350" spc="-90">
                <a:solidFill>
                  <a:srgbClr val="585858"/>
                </a:solidFill>
                <a:latin typeface="Arial"/>
                <a:cs typeface="Arial"/>
              </a:rPr>
              <a:t>cardiac </a:t>
            </a:r>
            <a:r>
              <a:rPr dirty="0" sz="1350" spc="-85">
                <a:solidFill>
                  <a:srgbClr val="585858"/>
                </a:solidFill>
                <a:latin typeface="Arial"/>
                <a:cs typeface="Arial"/>
              </a:rPr>
              <a:t>arrest, </a:t>
            </a:r>
            <a:r>
              <a:rPr dirty="0" sz="1350" spc="-95">
                <a:solidFill>
                  <a:srgbClr val="585858"/>
                </a:solidFill>
                <a:latin typeface="Arial"/>
                <a:cs typeface="Arial"/>
              </a:rPr>
              <a:t>non-fatal </a:t>
            </a:r>
            <a:r>
              <a:rPr dirty="0" sz="1350" spc="-50">
                <a:solidFill>
                  <a:srgbClr val="585858"/>
                </a:solidFill>
                <a:latin typeface="Arial"/>
                <a:cs typeface="Arial"/>
              </a:rPr>
              <a:t>MI </a:t>
            </a:r>
            <a:r>
              <a:rPr dirty="0" sz="1350" spc="-105">
                <a:solidFill>
                  <a:srgbClr val="585858"/>
                </a:solidFill>
                <a:latin typeface="Arial"/>
                <a:cs typeface="Arial"/>
              </a:rPr>
              <a:t>and/or </a:t>
            </a:r>
            <a:r>
              <a:rPr dirty="0" sz="1350" spc="-90">
                <a:solidFill>
                  <a:srgbClr val="585858"/>
                </a:solidFill>
                <a:latin typeface="Arial"/>
                <a:cs typeface="Arial"/>
              </a:rPr>
              <a:t>stroke</a:t>
            </a:r>
            <a:endParaRPr sz="1350">
              <a:latin typeface="Arial"/>
              <a:cs typeface="Arial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471058" y="1146810"/>
          <a:ext cx="8512810" cy="47205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7715"/>
                <a:gridCol w="827405"/>
                <a:gridCol w="1219200"/>
                <a:gridCol w="859154"/>
                <a:gridCol w="1031875"/>
              </a:tblGrid>
              <a:tr h="492212"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1465"/>
                        </a:spcBef>
                      </a:pPr>
                      <a:r>
                        <a:rPr dirty="0" sz="1800" spc="-110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Serious treatment emergent </a:t>
                      </a:r>
                      <a:r>
                        <a:rPr dirty="0" sz="1800" spc="-95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adverse</a:t>
                      </a:r>
                      <a:r>
                        <a:rPr dirty="0" sz="1800" spc="-45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0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events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186055"/>
                </a:tc>
                <a:tc gridSpan="2">
                  <a:txBody>
                    <a:bodyPr/>
                    <a:lstStyle/>
                    <a:p>
                      <a:pPr marL="503555">
                        <a:lnSpc>
                          <a:spcPct val="100000"/>
                        </a:lnSpc>
                        <a:spcBef>
                          <a:spcPts val="1465"/>
                        </a:spcBef>
                      </a:pPr>
                      <a:r>
                        <a:rPr dirty="0" sz="1800" spc="-105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Placebo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186055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427990">
                        <a:lnSpc>
                          <a:spcPct val="100000"/>
                        </a:lnSpc>
                        <a:spcBef>
                          <a:spcPts val="1465"/>
                        </a:spcBef>
                      </a:pPr>
                      <a:r>
                        <a:rPr dirty="0" sz="1800" spc="-114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Inclisiran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186055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33592"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dirty="0" sz="1200" spc="-1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Safety</a:t>
                      </a:r>
                      <a:r>
                        <a:rPr dirty="0" sz="1200" spc="-10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1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r>
                        <a:rPr dirty="0" baseline="25925" sz="1125" spc="-16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1,2</a:t>
                      </a:r>
                      <a:endParaRPr baseline="25925" sz="1125">
                        <a:latin typeface="Arial"/>
                        <a:cs typeface="Arial"/>
                      </a:endParaRPr>
                    </a:p>
                  </a:txBody>
                  <a:tcPr marL="0" marR="0" marB="0" marT="14605">
                    <a:lnB w="12700">
                      <a:solidFill>
                        <a:srgbClr val="0D57C4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580390">
                        <a:lnSpc>
                          <a:spcPts val="1535"/>
                        </a:lnSpc>
                        <a:spcBef>
                          <a:spcPts val="204"/>
                        </a:spcBef>
                      </a:pPr>
                      <a:r>
                        <a:rPr dirty="0" sz="1350" spc="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350" spc="-18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50" spc="1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=</a:t>
                      </a:r>
                      <a:r>
                        <a:rPr dirty="0" sz="1350" spc="-17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50" spc="-6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1822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B w="12700">
                      <a:solidFill>
                        <a:srgbClr val="0D57C4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42925">
                        <a:lnSpc>
                          <a:spcPts val="1535"/>
                        </a:lnSpc>
                        <a:spcBef>
                          <a:spcPts val="204"/>
                        </a:spcBef>
                      </a:pPr>
                      <a:r>
                        <a:rPr dirty="0" sz="1350" spc="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350" spc="-18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50" spc="1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=</a:t>
                      </a:r>
                      <a:r>
                        <a:rPr dirty="0" sz="1350" spc="-17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50" spc="-6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1833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B w="12700">
                      <a:solidFill>
                        <a:srgbClr val="0D57C4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502920"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1400"/>
                        </a:spcBef>
                      </a:pPr>
                      <a:r>
                        <a:rPr dirty="0" sz="1800" spc="-110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Patients </a:t>
                      </a:r>
                      <a:r>
                        <a:rPr dirty="0" sz="1800" spc="-75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with </a:t>
                      </a:r>
                      <a:r>
                        <a:rPr dirty="0" sz="1800" spc="-55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at</a:t>
                      </a:r>
                      <a:r>
                        <a:rPr dirty="0" sz="1800" spc="-380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95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least </a:t>
                      </a:r>
                      <a:r>
                        <a:rPr dirty="0" sz="1800" spc="-100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one </a:t>
                      </a:r>
                      <a:r>
                        <a:rPr dirty="0" sz="1800" spc="-110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serious TEAE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177800">
                    <a:lnT w="12700">
                      <a:solidFill>
                        <a:srgbClr val="0D57C4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77800">
                        <a:lnSpc>
                          <a:spcPct val="100000"/>
                        </a:lnSpc>
                        <a:spcBef>
                          <a:spcPts val="1580"/>
                        </a:spcBef>
                      </a:pPr>
                      <a:r>
                        <a:rPr dirty="0" sz="1800" spc="-105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419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200660">
                    <a:lnT w="12700">
                      <a:solidFill>
                        <a:srgbClr val="0D57C4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28930">
                        <a:lnSpc>
                          <a:spcPct val="100000"/>
                        </a:lnSpc>
                        <a:spcBef>
                          <a:spcPts val="1580"/>
                        </a:spcBef>
                      </a:pPr>
                      <a:r>
                        <a:rPr dirty="0" sz="1800" spc="-125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z="1800" spc="-105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23</a:t>
                      </a:r>
                      <a:r>
                        <a:rPr dirty="0" sz="1800" spc="-145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800" spc="-105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z="1800" spc="-165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%</a:t>
                      </a:r>
                      <a:r>
                        <a:rPr dirty="0" sz="1800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200660">
                    <a:lnT w="12700">
                      <a:solidFill>
                        <a:srgbClr val="0D57C4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77800">
                        <a:lnSpc>
                          <a:spcPct val="100000"/>
                        </a:lnSpc>
                        <a:spcBef>
                          <a:spcPts val="1580"/>
                        </a:spcBef>
                      </a:pPr>
                      <a:r>
                        <a:rPr dirty="0" sz="1800" spc="-100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374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200660">
                    <a:lnT w="12700">
                      <a:solidFill>
                        <a:srgbClr val="0D57C4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39065">
                        <a:lnSpc>
                          <a:spcPct val="100000"/>
                        </a:lnSpc>
                        <a:spcBef>
                          <a:spcPts val="1580"/>
                        </a:spcBef>
                      </a:pPr>
                      <a:r>
                        <a:rPr dirty="0" sz="1800" spc="-120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z="1800" spc="-100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20</a:t>
                      </a:r>
                      <a:r>
                        <a:rPr dirty="0" sz="1800" spc="-140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800" spc="-100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z="1800" spc="-165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%</a:t>
                      </a:r>
                      <a:r>
                        <a:rPr dirty="0" sz="1800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200660">
                    <a:lnT w="12700">
                      <a:solidFill>
                        <a:srgbClr val="0D57C4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800" spc="-9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All </a:t>
                      </a:r>
                      <a:r>
                        <a:rPr dirty="0" sz="1800" spc="-10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cause</a:t>
                      </a:r>
                      <a:r>
                        <a:rPr dirty="0" sz="1800" spc="-16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14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death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0640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7780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800" spc="-10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27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0640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206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800" spc="-1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z="1800" spc="-10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1800" spc="-14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800" spc="-10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dirty="0" sz="1800" spc="-1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%</a:t>
                      </a:r>
                      <a:r>
                        <a:rPr dirty="0" sz="18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0640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7843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800" spc="-10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27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0640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3335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800" spc="-1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z="1800" spc="-10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1800" spc="-14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800" spc="-10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5%</a:t>
                      </a:r>
                      <a:r>
                        <a:rPr dirty="0" sz="18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0640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335279">
                <a:tc>
                  <a:txBody>
                    <a:bodyPr/>
                    <a:lstStyle/>
                    <a:p>
                      <a:pPr marL="68643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600" spc="-8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Cancer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3815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6510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8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2067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800" spc="-1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z="1800" spc="-10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z="1800" spc="-14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800" spc="-10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dirty="0" sz="1800" spc="-1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%</a:t>
                      </a:r>
                      <a:r>
                        <a:rPr dirty="0" sz="18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6573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8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3335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800" spc="-1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z="1800" spc="-10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z="1800" spc="-14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800" spc="-10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2%</a:t>
                      </a:r>
                      <a:r>
                        <a:rPr dirty="0" sz="18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800" spc="-14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New, </a:t>
                      </a:r>
                      <a:r>
                        <a:rPr dirty="0" sz="1800" spc="-114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worsening </a:t>
                      </a:r>
                      <a:r>
                        <a:rPr dirty="0" sz="1800" spc="-8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or </a:t>
                      </a:r>
                      <a:r>
                        <a:rPr dirty="0" sz="1800" spc="-114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recurrent</a:t>
                      </a:r>
                      <a:r>
                        <a:rPr dirty="0" sz="1800" spc="-2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1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malignancy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3175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0D57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7907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800" spc="-10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49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3175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0D57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206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800" spc="-1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z="1800" spc="-10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1800" spc="-14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800" spc="-10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dirty="0" sz="1800" spc="-1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%</a:t>
                      </a:r>
                      <a:r>
                        <a:rPr dirty="0" sz="18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3175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0D57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7843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800" spc="-10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44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3175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0D57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3335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800" spc="-1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z="1800" spc="-10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1800" spc="-14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800" spc="-10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4%</a:t>
                      </a:r>
                      <a:r>
                        <a:rPr dirty="0" sz="18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3175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0D57C4"/>
                      </a:solidFill>
                      <a:prstDash val="solid"/>
                    </a:lnB>
                  </a:tcPr>
                </a:tc>
              </a:tr>
              <a:tr h="502919"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1410"/>
                        </a:spcBef>
                      </a:pPr>
                      <a:r>
                        <a:rPr dirty="0" sz="1800" spc="-114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TEAEs leading </a:t>
                      </a:r>
                      <a:r>
                        <a:rPr dirty="0" sz="1800" spc="-65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dirty="0" sz="1800" spc="-100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drug</a:t>
                      </a:r>
                      <a:r>
                        <a:rPr dirty="0" sz="1800" spc="-135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14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discontinuation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179070">
                    <a:lnT w="12700">
                      <a:solidFill>
                        <a:srgbClr val="0D57C4"/>
                      </a:solidFill>
                      <a:prstDash val="solid"/>
                    </a:lnT>
                    <a:lnB w="12700">
                      <a:solidFill>
                        <a:srgbClr val="0D57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77800">
                        <a:lnSpc>
                          <a:spcPct val="100000"/>
                        </a:lnSpc>
                        <a:spcBef>
                          <a:spcPts val="1590"/>
                        </a:spcBef>
                      </a:pPr>
                      <a:r>
                        <a:rPr dirty="0" sz="1800" spc="-105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35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201930">
                    <a:lnT w="12700">
                      <a:solidFill>
                        <a:srgbClr val="0D57C4"/>
                      </a:solidFill>
                      <a:prstDash val="solid"/>
                    </a:lnT>
                    <a:lnB w="12700">
                      <a:solidFill>
                        <a:srgbClr val="0D57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28930">
                        <a:lnSpc>
                          <a:spcPct val="100000"/>
                        </a:lnSpc>
                        <a:spcBef>
                          <a:spcPts val="1590"/>
                        </a:spcBef>
                      </a:pPr>
                      <a:r>
                        <a:rPr dirty="0" sz="1800" spc="-125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z="1800" spc="-105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1800" spc="-145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800" spc="-105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9</a:t>
                      </a:r>
                      <a:r>
                        <a:rPr dirty="0" sz="1800" spc="-165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%</a:t>
                      </a:r>
                      <a:r>
                        <a:rPr dirty="0" sz="1800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201930">
                    <a:lnT w="12700">
                      <a:solidFill>
                        <a:srgbClr val="0D57C4"/>
                      </a:solidFill>
                      <a:prstDash val="solid"/>
                    </a:lnT>
                    <a:lnB w="12700">
                      <a:solidFill>
                        <a:srgbClr val="0D57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78435">
                        <a:lnSpc>
                          <a:spcPct val="100000"/>
                        </a:lnSpc>
                        <a:spcBef>
                          <a:spcPts val="1590"/>
                        </a:spcBef>
                      </a:pPr>
                      <a:r>
                        <a:rPr dirty="0" sz="1800" spc="-105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45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201930">
                    <a:lnT w="12700">
                      <a:solidFill>
                        <a:srgbClr val="0D57C4"/>
                      </a:solidFill>
                      <a:prstDash val="solid"/>
                    </a:lnT>
                    <a:lnB w="12700">
                      <a:solidFill>
                        <a:srgbClr val="0D57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40970">
                        <a:lnSpc>
                          <a:spcPct val="100000"/>
                        </a:lnSpc>
                        <a:spcBef>
                          <a:spcPts val="1590"/>
                        </a:spcBef>
                      </a:pPr>
                      <a:r>
                        <a:rPr dirty="0" sz="1800" spc="-125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z="1800" spc="-105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1800" spc="-145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800" spc="-105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dirty="0" sz="1800" spc="-165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%</a:t>
                      </a:r>
                      <a:r>
                        <a:rPr dirty="0" sz="1800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201930">
                    <a:lnT w="12700">
                      <a:solidFill>
                        <a:srgbClr val="0D57C4"/>
                      </a:solidFill>
                      <a:prstDash val="solid"/>
                    </a:lnT>
                    <a:lnB w="12700">
                      <a:solidFill>
                        <a:srgbClr val="0D57C4"/>
                      </a:solidFill>
                      <a:prstDash val="solid"/>
                    </a:lnB>
                  </a:tcPr>
                </a:tc>
              </a:tr>
              <a:tr h="502919"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1415"/>
                        </a:spcBef>
                      </a:pPr>
                      <a:r>
                        <a:rPr dirty="0" sz="1800" spc="-110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Pre-specified exploratory </a:t>
                      </a:r>
                      <a:r>
                        <a:rPr dirty="0" sz="1800" spc="-50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CV</a:t>
                      </a:r>
                      <a:r>
                        <a:rPr dirty="0" sz="1800" spc="-20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25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endpoint</a:t>
                      </a:r>
                      <a:r>
                        <a:rPr dirty="0" baseline="25462" sz="1800" spc="-187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baseline="25462" sz="1800">
                        <a:latin typeface="Arial"/>
                        <a:cs typeface="Arial"/>
                      </a:endParaRPr>
                    </a:p>
                  </a:txBody>
                  <a:tcPr marL="0" marR="0" marB="0" marT="179705">
                    <a:lnT w="12700">
                      <a:solidFill>
                        <a:srgbClr val="0D57C4"/>
                      </a:solidFill>
                      <a:prstDash val="solid"/>
                    </a:lnT>
                    <a:lnB w="12700">
                      <a:solidFill>
                        <a:srgbClr val="DCDCD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77800">
                        <a:lnSpc>
                          <a:spcPct val="100000"/>
                        </a:lnSpc>
                        <a:spcBef>
                          <a:spcPts val="1595"/>
                        </a:spcBef>
                      </a:pPr>
                      <a:r>
                        <a:rPr dirty="0" sz="1800" spc="-105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172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202565">
                    <a:lnT w="12700">
                      <a:solidFill>
                        <a:srgbClr val="0D57C4"/>
                      </a:solidFill>
                      <a:prstDash val="solid"/>
                    </a:lnT>
                    <a:lnB w="12700">
                      <a:solidFill>
                        <a:srgbClr val="DCDCD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28930">
                        <a:lnSpc>
                          <a:spcPct val="100000"/>
                        </a:lnSpc>
                        <a:spcBef>
                          <a:spcPts val="1595"/>
                        </a:spcBef>
                      </a:pPr>
                      <a:r>
                        <a:rPr dirty="0" sz="1800" spc="-125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z="1800" spc="-105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9</a:t>
                      </a:r>
                      <a:r>
                        <a:rPr dirty="0" sz="1800" spc="-145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800" spc="-105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z="1800" spc="-165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%</a:t>
                      </a:r>
                      <a:r>
                        <a:rPr dirty="0" sz="1800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202565">
                    <a:lnT w="12700">
                      <a:solidFill>
                        <a:srgbClr val="0D57C4"/>
                      </a:solidFill>
                      <a:prstDash val="solid"/>
                    </a:lnT>
                    <a:lnB w="12700">
                      <a:solidFill>
                        <a:srgbClr val="DCDCD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77800">
                        <a:lnSpc>
                          <a:spcPct val="100000"/>
                        </a:lnSpc>
                        <a:spcBef>
                          <a:spcPts val="1595"/>
                        </a:spcBef>
                      </a:pPr>
                      <a:r>
                        <a:rPr dirty="0" sz="1800" spc="-100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131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202565">
                    <a:lnT w="12700">
                      <a:solidFill>
                        <a:srgbClr val="0D57C4"/>
                      </a:solidFill>
                      <a:prstDash val="solid"/>
                    </a:lnT>
                    <a:lnB w="12700">
                      <a:solidFill>
                        <a:srgbClr val="DCDCD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40970">
                        <a:lnSpc>
                          <a:spcPct val="100000"/>
                        </a:lnSpc>
                        <a:spcBef>
                          <a:spcPts val="1595"/>
                        </a:spcBef>
                      </a:pPr>
                      <a:r>
                        <a:rPr dirty="0" sz="1800" spc="-125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z="1800" spc="-105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dirty="0" sz="1800" spc="-145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800" spc="-105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1800" spc="-165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%</a:t>
                      </a:r>
                      <a:r>
                        <a:rPr dirty="0" sz="1800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202565">
                    <a:lnT w="12700">
                      <a:solidFill>
                        <a:srgbClr val="0D57C4"/>
                      </a:solidFill>
                      <a:prstDash val="solid"/>
                    </a:lnT>
                    <a:lnB w="12700">
                      <a:solidFill>
                        <a:srgbClr val="DCDCDC"/>
                      </a:solidFill>
                      <a:prstDash val="soli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51117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800" spc="-1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Cardiovascular</a:t>
                      </a:r>
                      <a:r>
                        <a:rPr dirty="0" sz="1800" spc="3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14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death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3180">
                    <a:lnT w="12700">
                      <a:solidFill>
                        <a:srgbClr val="DCDCDC"/>
                      </a:solidFill>
                      <a:prstDash val="solid"/>
                    </a:lnT>
                    <a:lnB w="12700">
                      <a:solidFill>
                        <a:srgbClr val="DCDCD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77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800" spc="-10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14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3180">
                    <a:lnT w="12700">
                      <a:solidFill>
                        <a:srgbClr val="DCDCDC"/>
                      </a:solidFill>
                      <a:prstDash val="solid"/>
                    </a:lnT>
                    <a:lnB w="12700">
                      <a:solidFill>
                        <a:srgbClr val="DCDCD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2067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800" spc="-1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z="1800" spc="-10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z="1800" spc="-14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800" spc="-10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8</a:t>
                      </a:r>
                      <a:r>
                        <a:rPr dirty="0" sz="1800" spc="-1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%</a:t>
                      </a:r>
                      <a:r>
                        <a:rPr dirty="0" sz="18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3180">
                    <a:lnT w="12700">
                      <a:solidFill>
                        <a:srgbClr val="DCDCDC"/>
                      </a:solidFill>
                      <a:prstDash val="solid"/>
                    </a:lnT>
                    <a:lnB w="12700">
                      <a:solidFill>
                        <a:srgbClr val="DCDCD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7843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800" spc="-10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17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3180">
                    <a:lnT w="12700">
                      <a:solidFill>
                        <a:srgbClr val="DCDCDC"/>
                      </a:solidFill>
                      <a:prstDash val="solid"/>
                    </a:lnT>
                    <a:lnB w="12700">
                      <a:solidFill>
                        <a:srgbClr val="DCDCD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333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800" spc="-1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z="1800" spc="-10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z="1800" spc="-14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800" spc="-10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9%</a:t>
                      </a:r>
                      <a:r>
                        <a:rPr dirty="0" sz="18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3180">
                    <a:lnT w="12700">
                      <a:solidFill>
                        <a:srgbClr val="DCDCDC"/>
                      </a:solidFill>
                      <a:prstDash val="solid"/>
                    </a:lnT>
                    <a:lnB w="12700">
                      <a:solidFill>
                        <a:srgbClr val="DCDCDC"/>
                      </a:solidFill>
                      <a:prstDash val="solid"/>
                    </a:lnB>
                  </a:tcPr>
                </a:tc>
              </a:tr>
              <a:tr h="365759">
                <a:tc>
                  <a:txBody>
                    <a:bodyPr/>
                    <a:lstStyle/>
                    <a:p>
                      <a:pPr marL="51117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800" spc="-1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Resuscitated </a:t>
                      </a:r>
                      <a:r>
                        <a:rPr dirty="0" sz="1800" spc="-114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cardiac</a:t>
                      </a:r>
                      <a:r>
                        <a:rPr dirty="0" sz="1800" spc="-16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arrest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3815">
                    <a:lnT w="12700">
                      <a:solidFill>
                        <a:srgbClr val="DCDCDC"/>
                      </a:solidFill>
                      <a:prstDash val="solid"/>
                    </a:lnT>
                    <a:lnB w="12700">
                      <a:solidFill>
                        <a:srgbClr val="DCDCD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6510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8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3815">
                    <a:lnT w="12700">
                      <a:solidFill>
                        <a:srgbClr val="DCDCDC"/>
                      </a:solidFill>
                      <a:prstDash val="solid"/>
                    </a:lnT>
                    <a:lnB w="12700">
                      <a:solidFill>
                        <a:srgbClr val="DCDCD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2067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800" spc="-1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z="1800" spc="-10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z="1800" spc="-14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800" spc="-10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1800" spc="-1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%</a:t>
                      </a:r>
                      <a:r>
                        <a:rPr dirty="0" sz="18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3815">
                    <a:lnT w="12700">
                      <a:solidFill>
                        <a:srgbClr val="DCDCDC"/>
                      </a:solidFill>
                      <a:prstDash val="solid"/>
                    </a:lnT>
                    <a:lnB w="12700">
                      <a:solidFill>
                        <a:srgbClr val="DCDCD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6573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8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3815">
                    <a:lnT w="12700">
                      <a:solidFill>
                        <a:srgbClr val="DCDCDC"/>
                      </a:solidFill>
                      <a:prstDash val="solid"/>
                    </a:lnT>
                    <a:lnB w="12700">
                      <a:solidFill>
                        <a:srgbClr val="DCDCD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3335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800" spc="-1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z="1800" spc="-10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z="1800" spc="-14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800" spc="-10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2%</a:t>
                      </a:r>
                      <a:r>
                        <a:rPr dirty="0" sz="18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3815">
                    <a:lnT w="12700">
                      <a:solidFill>
                        <a:srgbClr val="DCDCDC"/>
                      </a:solidFill>
                      <a:prstDash val="solid"/>
                    </a:lnT>
                    <a:lnB w="12700">
                      <a:solidFill>
                        <a:srgbClr val="DCDCDC"/>
                      </a:solidFill>
                      <a:prstDash val="soli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51117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800" spc="-1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Non-fatal</a:t>
                      </a:r>
                      <a:r>
                        <a:rPr dirty="0" sz="1800" spc="4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MI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3815">
                    <a:lnT w="12700">
                      <a:solidFill>
                        <a:srgbClr val="DCDCDC"/>
                      </a:solidFill>
                      <a:prstDash val="solid"/>
                    </a:lnT>
                    <a:lnB w="12700">
                      <a:solidFill>
                        <a:srgbClr val="DCDCD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7780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800" spc="-10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142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3815">
                    <a:lnT w="12700">
                      <a:solidFill>
                        <a:srgbClr val="DCDCDC"/>
                      </a:solidFill>
                      <a:prstDash val="solid"/>
                    </a:lnT>
                    <a:lnB w="12700">
                      <a:solidFill>
                        <a:srgbClr val="DCDCD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2067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800" spc="-1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z="1800" spc="-10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dirty="0" sz="1800" spc="-14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800" spc="-10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8</a:t>
                      </a:r>
                      <a:r>
                        <a:rPr dirty="0" sz="1800" spc="-1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%</a:t>
                      </a:r>
                      <a:r>
                        <a:rPr dirty="0" sz="18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3815">
                    <a:lnT w="12700">
                      <a:solidFill>
                        <a:srgbClr val="DCDCDC"/>
                      </a:solidFill>
                      <a:prstDash val="solid"/>
                    </a:lnT>
                    <a:lnB w="12700">
                      <a:solidFill>
                        <a:srgbClr val="DCDCD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7843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800" spc="-10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96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3815">
                    <a:lnT w="12700">
                      <a:solidFill>
                        <a:srgbClr val="DCDCDC"/>
                      </a:solidFill>
                      <a:prstDash val="solid"/>
                    </a:lnT>
                    <a:lnB w="12700">
                      <a:solidFill>
                        <a:srgbClr val="DCDCD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3335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800" spc="-1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z="1800" spc="-10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dirty="0" sz="1800" spc="-14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800" spc="-10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2%</a:t>
                      </a:r>
                      <a:r>
                        <a:rPr dirty="0" sz="18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3815">
                    <a:lnT w="12700">
                      <a:solidFill>
                        <a:srgbClr val="DCDCDC"/>
                      </a:solidFill>
                      <a:prstDash val="solid"/>
                    </a:lnT>
                    <a:lnB w="12700">
                      <a:solidFill>
                        <a:srgbClr val="DCDCDC"/>
                      </a:solidFill>
                      <a:prstDash val="solid"/>
                    </a:lnB>
                  </a:tcPr>
                </a:tc>
              </a:tr>
              <a:tr h="321560">
                <a:tc>
                  <a:txBody>
                    <a:bodyPr/>
                    <a:lstStyle/>
                    <a:p>
                      <a:pPr marL="511175">
                        <a:lnSpc>
                          <a:spcPts val="2080"/>
                        </a:lnSpc>
                        <a:spcBef>
                          <a:spcPts val="350"/>
                        </a:spcBef>
                      </a:pPr>
                      <a:r>
                        <a:rPr dirty="0" sz="1800" spc="-114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Stroke </a:t>
                      </a:r>
                      <a:r>
                        <a:rPr dirty="0" sz="1800" spc="-1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(Ischemic </a:t>
                      </a:r>
                      <a:r>
                        <a:rPr dirty="0" sz="1800" spc="-8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800" spc="-3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Hemorrhagic)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T w="12700">
                      <a:solidFill>
                        <a:srgbClr val="DCDCDC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177800">
                        <a:lnSpc>
                          <a:spcPts val="2080"/>
                        </a:lnSpc>
                        <a:spcBef>
                          <a:spcPts val="350"/>
                        </a:spcBef>
                      </a:pPr>
                      <a:r>
                        <a:rPr dirty="0" sz="1800" spc="-10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18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T w="12700">
                      <a:solidFill>
                        <a:srgbClr val="DCDCDC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320675">
                        <a:lnSpc>
                          <a:spcPts val="2080"/>
                        </a:lnSpc>
                        <a:spcBef>
                          <a:spcPts val="350"/>
                        </a:spcBef>
                      </a:pPr>
                      <a:r>
                        <a:rPr dirty="0" sz="1800" spc="-1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z="1800" spc="-10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1800" spc="-14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800" spc="-10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z="1800" spc="-1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%</a:t>
                      </a:r>
                      <a:r>
                        <a:rPr dirty="0" sz="18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T w="12700">
                      <a:solidFill>
                        <a:srgbClr val="DCDCDC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178435">
                        <a:lnSpc>
                          <a:spcPts val="2080"/>
                        </a:lnSpc>
                        <a:spcBef>
                          <a:spcPts val="350"/>
                        </a:spcBef>
                      </a:pPr>
                      <a:r>
                        <a:rPr dirty="0" sz="1800" spc="-10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16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T w="12700">
                      <a:solidFill>
                        <a:srgbClr val="DCDCDC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133350">
                        <a:lnSpc>
                          <a:spcPts val="2080"/>
                        </a:lnSpc>
                        <a:spcBef>
                          <a:spcPts val="350"/>
                        </a:spcBef>
                      </a:pPr>
                      <a:r>
                        <a:rPr dirty="0" sz="1800" spc="-1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z="1800" spc="-10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z="1800" spc="-14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800" spc="-10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9%</a:t>
                      </a:r>
                      <a:r>
                        <a:rPr dirty="0" sz="18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T w="12700">
                      <a:solidFill>
                        <a:srgbClr val="DCDCDC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201400" y="297179"/>
            <a:ext cx="548640" cy="6248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58787" y="1581848"/>
            <a:ext cx="11272520" cy="4648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20" b="1">
                <a:solidFill>
                  <a:srgbClr val="585858"/>
                </a:solidFill>
                <a:latin typeface="Arial"/>
                <a:cs typeface="Arial"/>
              </a:rPr>
              <a:t>Efficacy</a:t>
            </a:r>
            <a:endParaRPr sz="2400">
              <a:latin typeface="Arial"/>
              <a:cs typeface="Arial"/>
            </a:endParaRPr>
          </a:p>
          <a:p>
            <a:pPr marL="248920" indent="-236220">
              <a:lnSpc>
                <a:spcPct val="100000"/>
              </a:lnSpc>
              <a:spcBef>
                <a:spcPts val="5"/>
              </a:spcBef>
              <a:buClr>
                <a:srgbClr val="0D57C4"/>
              </a:buClr>
              <a:buChar char="•"/>
              <a:tabLst>
                <a:tab pos="248285" algn="l"/>
                <a:tab pos="248920" algn="l"/>
              </a:tabLst>
            </a:pPr>
            <a:r>
              <a:rPr dirty="0" sz="2400" spc="-114">
                <a:solidFill>
                  <a:srgbClr val="585858"/>
                </a:solidFill>
                <a:latin typeface="Arial"/>
                <a:cs typeface="Arial"/>
              </a:rPr>
              <a:t>Primary and </a:t>
            </a:r>
            <a:r>
              <a:rPr dirty="0" sz="2400" spc="-120">
                <a:solidFill>
                  <a:srgbClr val="585858"/>
                </a:solidFill>
                <a:latin typeface="Arial"/>
                <a:cs typeface="Arial"/>
              </a:rPr>
              <a:t>secondary endpoints </a:t>
            </a:r>
            <a:r>
              <a:rPr dirty="0" sz="2400" spc="-100">
                <a:solidFill>
                  <a:srgbClr val="585858"/>
                </a:solidFill>
                <a:latin typeface="Arial"/>
                <a:cs typeface="Arial"/>
              </a:rPr>
              <a:t>were</a:t>
            </a:r>
            <a:r>
              <a:rPr dirty="0" sz="2400" spc="375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2400" spc="-75">
                <a:solidFill>
                  <a:srgbClr val="585858"/>
                </a:solidFill>
                <a:latin typeface="Arial"/>
                <a:cs typeface="Arial"/>
              </a:rPr>
              <a:t>met</a:t>
            </a:r>
            <a:endParaRPr sz="2400">
              <a:latin typeface="Arial"/>
              <a:cs typeface="Arial"/>
            </a:endParaRPr>
          </a:p>
          <a:p>
            <a:pPr lvl="1" marL="469900" indent="-220979">
              <a:lnSpc>
                <a:spcPct val="100000"/>
              </a:lnSpc>
              <a:buClr>
                <a:srgbClr val="0D57C4"/>
              </a:buClr>
              <a:buChar char="–"/>
              <a:tabLst>
                <a:tab pos="469900" algn="l"/>
              </a:tabLst>
            </a:pPr>
            <a:r>
              <a:rPr dirty="0" sz="2400" spc="-110">
                <a:solidFill>
                  <a:srgbClr val="585858"/>
                </a:solidFill>
                <a:latin typeface="Arial"/>
                <a:cs typeface="Arial"/>
              </a:rPr>
              <a:t>Co-Primary</a:t>
            </a:r>
            <a:r>
              <a:rPr dirty="0" sz="2400" spc="-1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2400" spc="-120">
                <a:solidFill>
                  <a:srgbClr val="585858"/>
                </a:solidFill>
                <a:latin typeface="Arial"/>
                <a:cs typeface="Arial"/>
              </a:rPr>
              <a:t>endpoints:</a:t>
            </a:r>
            <a:endParaRPr sz="2400">
              <a:latin typeface="Arial"/>
              <a:cs typeface="Arial"/>
            </a:endParaRPr>
          </a:p>
          <a:p>
            <a:pPr lvl="2" marL="1270635" indent="-344170">
              <a:lnSpc>
                <a:spcPct val="100000"/>
              </a:lnSpc>
              <a:spcBef>
                <a:spcPts val="5"/>
              </a:spcBef>
              <a:buClr>
                <a:srgbClr val="0D57C4"/>
              </a:buClr>
              <a:buFont typeface="Arial"/>
              <a:buChar char="•"/>
              <a:tabLst>
                <a:tab pos="1270635" algn="l"/>
                <a:tab pos="1271270" algn="l"/>
              </a:tabLst>
            </a:pPr>
            <a:r>
              <a:rPr dirty="0" sz="2400" spc="-105">
                <a:solidFill>
                  <a:srgbClr val="585858"/>
                </a:solidFill>
                <a:latin typeface="Wingdings 3"/>
                <a:cs typeface="Wingdings 3"/>
              </a:rPr>
              <a:t></a:t>
            </a:r>
            <a:r>
              <a:rPr dirty="0" sz="2400" spc="-105">
                <a:solidFill>
                  <a:srgbClr val="585858"/>
                </a:solidFill>
                <a:latin typeface="Arial"/>
                <a:cs typeface="Arial"/>
              </a:rPr>
              <a:t>55% </a:t>
            </a:r>
            <a:r>
              <a:rPr dirty="0" sz="2400" spc="-120">
                <a:solidFill>
                  <a:srgbClr val="585858"/>
                </a:solidFill>
                <a:latin typeface="Arial"/>
                <a:cs typeface="Arial"/>
              </a:rPr>
              <a:t>(observed </a:t>
            </a:r>
            <a:r>
              <a:rPr dirty="0" sz="2400" spc="-125">
                <a:solidFill>
                  <a:srgbClr val="585858"/>
                </a:solidFill>
                <a:latin typeface="Arial"/>
                <a:cs typeface="Arial"/>
              </a:rPr>
              <a:t>values) </a:t>
            </a:r>
            <a:r>
              <a:rPr dirty="0" sz="2400" spc="-110">
                <a:solidFill>
                  <a:srgbClr val="585858"/>
                </a:solidFill>
                <a:latin typeface="Arial"/>
                <a:cs typeface="Arial"/>
              </a:rPr>
              <a:t>and </a:t>
            </a:r>
            <a:r>
              <a:rPr dirty="0" sz="2400" spc="-90">
                <a:solidFill>
                  <a:srgbClr val="585858"/>
                </a:solidFill>
                <a:latin typeface="Arial"/>
                <a:cs typeface="Arial"/>
              </a:rPr>
              <a:t>51% </a:t>
            </a:r>
            <a:r>
              <a:rPr dirty="0" sz="2400" spc="-114">
                <a:solidFill>
                  <a:srgbClr val="585858"/>
                </a:solidFill>
                <a:latin typeface="Arial"/>
                <a:cs typeface="Arial"/>
              </a:rPr>
              <a:t>(imputed) </a:t>
            </a:r>
            <a:r>
              <a:rPr dirty="0" sz="2400" spc="-120">
                <a:solidFill>
                  <a:srgbClr val="585858"/>
                </a:solidFill>
                <a:latin typeface="Arial"/>
                <a:cs typeface="Arial"/>
              </a:rPr>
              <a:t>reduction </a:t>
            </a:r>
            <a:r>
              <a:rPr dirty="0" sz="2400" spc="-70">
                <a:solidFill>
                  <a:srgbClr val="585858"/>
                </a:solidFill>
                <a:latin typeface="Arial"/>
                <a:cs typeface="Arial"/>
              </a:rPr>
              <a:t>at 17 </a:t>
            </a:r>
            <a:r>
              <a:rPr dirty="0" sz="2400" spc="-125">
                <a:solidFill>
                  <a:srgbClr val="585858"/>
                </a:solidFill>
                <a:latin typeface="Arial"/>
                <a:cs typeface="Arial"/>
              </a:rPr>
              <a:t>months </a:t>
            </a:r>
            <a:r>
              <a:rPr dirty="0" sz="2400" spc="-100">
                <a:solidFill>
                  <a:srgbClr val="585858"/>
                </a:solidFill>
                <a:latin typeface="Arial"/>
                <a:cs typeface="Arial"/>
              </a:rPr>
              <a:t>(Day</a:t>
            </a:r>
            <a:r>
              <a:rPr dirty="0" sz="2400" spc="-48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2400" spc="-105">
                <a:solidFill>
                  <a:srgbClr val="585858"/>
                </a:solidFill>
                <a:latin typeface="Arial"/>
                <a:cs typeface="Arial"/>
              </a:rPr>
              <a:t>510)</a:t>
            </a:r>
            <a:endParaRPr sz="2400">
              <a:latin typeface="Arial"/>
              <a:cs typeface="Arial"/>
            </a:endParaRPr>
          </a:p>
          <a:p>
            <a:pPr lvl="2" marL="1270635" indent="-344170">
              <a:lnSpc>
                <a:spcPct val="100000"/>
              </a:lnSpc>
              <a:spcBef>
                <a:spcPts val="5"/>
              </a:spcBef>
              <a:buClr>
                <a:srgbClr val="0D57C4"/>
              </a:buClr>
              <a:buFont typeface="Arial"/>
              <a:buChar char="•"/>
              <a:tabLst>
                <a:tab pos="1270635" algn="l"/>
                <a:tab pos="1271270" algn="l"/>
              </a:tabLst>
            </a:pPr>
            <a:r>
              <a:rPr dirty="0" sz="2400" spc="-105">
                <a:solidFill>
                  <a:srgbClr val="585858"/>
                </a:solidFill>
                <a:latin typeface="Wingdings 3"/>
                <a:cs typeface="Wingdings 3"/>
              </a:rPr>
              <a:t></a:t>
            </a:r>
            <a:r>
              <a:rPr dirty="0" sz="2400" spc="-105">
                <a:solidFill>
                  <a:srgbClr val="585858"/>
                </a:solidFill>
                <a:latin typeface="Arial"/>
                <a:cs typeface="Arial"/>
              </a:rPr>
              <a:t>52% </a:t>
            </a:r>
            <a:r>
              <a:rPr dirty="0" sz="2400" spc="-114">
                <a:solidFill>
                  <a:srgbClr val="585858"/>
                </a:solidFill>
                <a:latin typeface="Arial"/>
                <a:cs typeface="Arial"/>
              </a:rPr>
              <a:t>(observed) </a:t>
            </a:r>
            <a:r>
              <a:rPr dirty="0" sz="2400" spc="-110">
                <a:solidFill>
                  <a:srgbClr val="585858"/>
                </a:solidFill>
                <a:latin typeface="Arial"/>
                <a:cs typeface="Arial"/>
              </a:rPr>
              <a:t>and </a:t>
            </a:r>
            <a:r>
              <a:rPr dirty="0" sz="2400" spc="-90">
                <a:solidFill>
                  <a:srgbClr val="585858"/>
                </a:solidFill>
                <a:latin typeface="Arial"/>
                <a:cs typeface="Arial"/>
              </a:rPr>
              <a:t>51% </a:t>
            </a:r>
            <a:r>
              <a:rPr dirty="0" sz="2400" spc="-120">
                <a:solidFill>
                  <a:srgbClr val="585858"/>
                </a:solidFill>
                <a:latin typeface="Arial"/>
                <a:cs typeface="Arial"/>
              </a:rPr>
              <a:t>(imputed) reduction </a:t>
            </a:r>
            <a:r>
              <a:rPr dirty="0" sz="2400" spc="-105">
                <a:solidFill>
                  <a:srgbClr val="585858"/>
                </a:solidFill>
                <a:latin typeface="Arial"/>
                <a:cs typeface="Arial"/>
              </a:rPr>
              <a:t>3-18 </a:t>
            </a:r>
            <a:r>
              <a:rPr dirty="0" sz="2400" spc="-125">
                <a:solidFill>
                  <a:srgbClr val="585858"/>
                </a:solidFill>
                <a:latin typeface="Arial"/>
                <a:cs typeface="Arial"/>
              </a:rPr>
              <a:t>months </a:t>
            </a:r>
            <a:r>
              <a:rPr dirty="0" sz="2400" spc="-120">
                <a:solidFill>
                  <a:srgbClr val="585858"/>
                </a:solidFill>
                <a:latin typeface="Arial"/>
                <a:cs typeface="Arial"/>
              </a:rPr>
              <a:t>(Days</a:t>
            </a:r>
            <a:r>
              <a:rPr dirty="0" sz="2400" spc="-459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2400" spc="-140">
                <a:solidFill>
                  <a:srgbClr val="585858"/>
                </a:solidFill>
                <a:latin typeface="Arial"/>
                <a:cs typeface="Arial"/>
              </a:rPr>
              <a:t>90-540)</a:t>
            </a:r>
            <a:endParaRPr sz="2400">
              <a:latin typeface="Arial"/>
              <a:cs typeface="Arial"/>
            </a:endParaRPr>
          </a:p>
          <a:p>
            <a:pPr lvl="1" marL="469900" indent="-220979">
              <a:lnSpc>
                <a:spcPct val="100000"/>
              </a:lnSpc>
              <a:buClr>
                <a:srgbClr val="0D57C4"/>
              </a:buClr>
              <a:buChar char="–"/>
              <a:tabLst>
                <a:tab pos="469900" algn="l"/>
              </a:tabLst>
            </a:pPr>
            <a:r>
              <a:rPr dirty="0" sz="2400" spc="-114">
                <a:solidFill>
                  <a:srgbClr val="585858"/>
                </a:solidFill>
                <a:latin typeface="Arial"/>
                <a:cs typeface="Arial"/>
              </a:rPr>
              <a:t>Reductions </a:t>
            </a:r>
            <a:r>
              <a:rPr dirty="0" sz="2400" spc="-100">
                <a:solidFill>
                  <a:srgbClr val="585858"/>
                </a:solidFill>
                <a:latin typeface="Arial"/>
                <a:cs typeface="Arial"/>
              </a:rPr>
              <a:t>were </a:t>
            </a:r>
            <a:r>
              <a:rPr dirty="0" sz="2400" spc="-120">
                <a:solidFill>
                  <a:srgbClr val="585858"/>
                </a:solidFill>
                <a:latin typeface="Arial"/>
                <a:cs typeface="Arial"/>
              </a:rPr>
              <a:t>consistent across</a:t>
            </a:r>
            <a:r>
              <a:rPr dirty="0" sz="2400" spc="-14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2400" spc="-120">
                <a:solidFill>
                  <a:srgbClr val="585858"/>
                </a:solidFill>
                <a:latin typeface="Arial"/>
                <a:cs typeface="Arial"/>
              </a:rPr>
              <a:t>sub-populations</a:t>
            </a:r>
            <a:endParaRPr sz="2400">
              <a:latin typeface="Arial"/>
              <a:cs typeface="Arial"/>
            </a:endParaRPr>
          </a:p>
          <a:p>
            <a:pPr lvl="1" marL="469900" indent="-220979">
              <a:lnSpc>
                <a:spcPct val="100000"/>
              </a:lnSpc>
              <a:spcBef>
                <a:spcPts val="5"/>
              </a:spcBef>
              <a:buClr>
                <a:srgbClr val="0D57C4"/>
              </a:buClr>
              <a:buChar char="–"/>
              <a:tabLst>
                <a:tab pos="469900" algn="l"/>
              </a:tabLst>
            </a:pPr>
            <a:r>
              <a:rPr dirty="0" sz="2400" spc="-114">
                <a:solidFill>
                  <a:srgbClr val="585858"/>
                </a:solidFill>
                <a:latin typeface="Arial"/>
                <a:cs typeface="Arial"/>
              </a:rPr>
              <a:t>Accompanied </a:t>
            </a:r>
            <a:r>
              <a:rPr dirty="0" sz="2400" spc="-70">
                <a:solidFill>
                  <a:srgbClr val="585858"/>
                </a:solidFill>
                <a:latin typeface="Arial"/>
                <a:cs typeface="Arial"/>
              </a:rPr>
              <a:t>by </a:t>
            </a:r>
            <a:r>
              <a:rPr dirty="0" sz="2400" spc="-114">
                <a:solidFill>
                  <a:srgbClr val="585858"/>
                </a:solidFill>
                <a:latin typeface="Arial"/>
                <a:cs typeface="Arial"/>
              </a:rPr>
              <a:t>substantial </a:t>
            </a:r>
            <a:r>
              <a:rPr dirty="0" sz="2400" spc="-120">
                <a:solidFill>
                  <a:srgbClr val="585858"/>
                </a:solidFill>
                <a:latin typeface="Arial"/>
                <a:cs typeface="Arial"/>
              </a:rPr>
              <a:t>lowering </a:t>
            </a:r>
            <a:r>
              <a:rPr dirty="0" sz="2400" spc="-70">
                <a:solidFill>
                  <a:srgbClr val="585858"/>
                </a:solidFill>
                <a:latin typeface="Arial"/>
                <a:cs typeface="Arial"/>
              </a:rPr>
              <a:t>of </a:t>
            </a:r>
            <a:r>
              <a:rPr dirty="0" sz="2400" spc="-95">
                <a:solidFill>
                  <a:srgbClr val="585858"/>
                </a:solidFill>
                <a:latin typeface="Arial"/>
                <a:cs typeface="Arial"/>
              </a:rPr>
              <a:t>PCSK9, </a:t>
            </a:r>
            <a:r>
              <a:rPr dirty="0" sz="2400" spc="-130">
                <a:solidFill>
                  <a:srgbClr val="585858"/>
                </a:solidFill>
                <a:latin typeface="Arial"/>
                <a:cs typeface="Arial"/>
              </a:rPr>
              <a:t>non-HDL-C, </a:t>
            </a:r>
            <a:r>
              <a:rPr dirty="0" sz="2400" spc="-105">
                <a:solidFill>
                  <a:srgbClr val="585858"/>
                </a:solidFill>
                <a:latin typeface="Arial"/>
                <a:cs typeface="Arial"/>
              </a:rPr>
              <a:t>apoB </a:t>
            </a:r>
            <a:r>
              <a:rPr dirty="0" sz="2400" spc="-114">
                <a:solidFill>
                  <a:srgbClr val="585858"/>
                </a:solidFill>
                <a:latin typeface="Arial"/>
                <a:cs typeface="Arial"/>
              </a:rPr>
              <a:t>and</a:t>
            </a:r>
            <a:r>
              <a:rPr dirty="0" sz="2400" spc="-9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2400" spc="-114">
                <a:solidFill>
                  <a:srgbClr val="585858"/>
                </a:solidFill>
                <a:latin typeface="Arial"/>
                <a:cs typeface="Arial"/>
              </a:rPr>
              <a:t>Lp(a)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05"/>
              </a:spcBef>
            </a:pPr>
            <a:r>
              <a:rPr dirty="0" sz="2400" spc="-110" b="1">
                <a:solidFill>
                  <a:srgbClr val="585858"/>
                </a:solidFill>
                <a:latin typeface="Arial"/>
                <a:cs typeface="Arial"/>
              </a:rPr>
              <a:t>Safety </a:t>
            </a:r>
            <a:r>
              <a:rPr dirty="0" sz="2400" spc="-120" b="1">
                <a:solidFill>
                  <a:srgbClr val="585858"/>
                </a:solidFill>
                <a:latin typeface="Arial"/>
                <a:cs typeface="Arial"/>
              </a:rPr>
              <a:t>and</a:t>
            </a:r>
            <a:r>
              <a:rPr dirty="0" sz="2400" spc="-25" b="1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2400" spc="-120" b="1">
                <a:solidFill>
                  <a:srgbClr val="585858"/>
                </a:solidFill>
                <a:latin typeface="Arial"/>
                <a:cs typeface="Arial"/>
              </a:rPr>
              <a:t>tolerability</a:t>
            </a:r>
            <a:endParaRPr sz="2400">
              <a:latin typeface="Arial"/>
              <a:cs typeface="Arial"/>
            </a:endParaRPr>
          </a:p>
          <a:p>
            <a:pPr marL="248920" indent="-236220">
              <a:lnSpc>
                <a:spcPct val="100000"/>
              </a:lnSpc>
              <a:spcBef>
                <a:spcPts val="5"/>
              </a:spcBef>
              <a:buClr>
                <a:srgbClr val="0D57C4"/>
              </a:buClr>
              <a:buChar char="•"/>
              <a:tabLst>
                <a:tab pos="248285" algn="l"/>
                <a:tab pos="248920" algn="l"/>
              </a:tabLst>
            </a:pPr>
            <a:r>
              <a:rPr dirty="0" sz="2400" spc="-114">
                <a:solidFill>
                  <a:srgbClr val="585858"/>
                </a:solidFill>
                <a:latin typeface="Arial"/>
                <a:cs typeface="Arial"/>
              </a:rPr>
              <a:t>Inclisiran </a:t>
            </a:r>
            <a:r>
              <a:rPr dirty="0" sz="2400" spc="-110">
                <a:solidFill>
                  <a:srgbClr val="585858"/>
                </a:solidFill>
                <a:latin typeface="Arial"/>
                <a:cs typeface="Arial"/>
              </a:rPr>
              <a:t>safety </a:t>
            </a:r>
            <a:r>
              <a:rPr dirty="0" sz="2400" spc="-120">
                <a:solidFill>
                  <a:srgbClr val="585858"/>
                </a:solidFill>
                <a:latin typeface="Arial"/>
                <a:cs typeface="Arial"/>
              </a:rPr>
              <a:t>profile </a:t>
            </a:r>
            <a:r>
              <a:rPr dirty="0" sz="2400" spc="-90">
                <a:solidFill>
                  <a:srgbClr val="585858"/>
                </a:solidFill>
                <a:latin typeface="Arial"/>
                <a:cs typeface="Arial"/>
              </a:rPr>
              <a:t>was </a:t>
            </a:r>
            <a:r>
              <a:rPr dirty="0" sz="2400" spc="-120">
                <a:solidFill>
                  <a:srgbClr val="585858"/>
                </a:solidFill>
                <a:latin typeface="Arial"/>
                <a:cs typeface="Arial"/>
              </a:rPr>
              <a:t>similar </a:t>
            </a:r>
            <a:r>
              <a:rPr dirty="0" sz="2400" spc="-65">
                <a:solidFill>
                  <a:srgbClr val="585858"/>
                </a:solidFill>
                <a:latin typeface="Arial"/>
                <a:cs typeface="Arial"/>
              </a:rPr>
              <a:t>to</a:t>
            </a:r>
            <a:r>
              <a:rPr dirty="0" sz="2400" spc="18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2400" spc="-125">
                <a:solidFill>
                  <a:srgbClr val="585858"/>
                </a:solidFill>
                <a:latin typeface="Arial"/>
                <a:cs typeface="Arial"/>
              </a:rPr>
              <a:t>placebo</a:t>
            </a:r>
            <a:endParaRPr sz="2400">
              <a:latin typeface="Arial"/>
              <a:cs typeface="Arial"/>
            </a:endParaRPr>
          </a:p>
          <a:p>
            <a:pPr marL="248920" indent="-236220">
              <a:lnSpc>
                <a:spcPct val="100000"/>
              </a:lnSpc>
              <a:buClr>
                <a:srgbClr val="0D57C4"/>
              </a:buClr>
              <a:buChar char="•"/>
              <a:tabLst>
                <a:tab pos="248285" algn="l"/>
                <a:tab pos="248920" algn="l"/>
              </a:tabLst>
            </a:pPr>
            <a:r>
              <a:rPr dirty="0" sz="2400" spc="-60">
                <a:solidFill>
                  <a:srgbClr val="585858"/>
                </a:solidFill>
                <a:latin typeface="Arial"/>
                <a:cs typeface="Arial"/>
              </a:rPr>
              <a:t>No </a:t>
            </a:r>
            <a:r>
              <a:rPr dirty="0" sz="2400" spc="-125">
                <a:solidFill>
                  <a:srgbClr val="585858"/>
                </a:solidFill>
                <a:latin typeface="Arial"/>
                <a:cs typeface="Arial"/>
              </a:rPr>
              <a:t>adverse </a:t>
            </a:r>
            <a:r>
              <a:rPr dirty="0" sz="2400" spc="-120">
                <a:solidFill>
                  <a:srgbClr val="585858"/>
                </a:solidFill>
                <a:latin typeface="Arial"/>
                <a:cs typeface="Arial"/>
              </a:rPr>
              <a:t>changes </a:t>
            </a:r>
            <a:r>
              <a:rPr dirty="0" sz="2400" spc="-90">
                <a:solidFill>
                  <a:srgbClr val="585858"/>
                </a:solidFill>
                <a:latin typeface="Arial"/>
                <a:cs typeface="Arial"/>
              </a:rPr>
              <a:t>in </a:t>
            </a:r>
            <a:r>
              <a:rPr dirty="0" sz="2400" spc="-120">
                <a:solidFill>
                  <a:srgbClr val="585858"/>
                </a:solidFill>
                <a:latin typeface="Arial"/>
                <a:cs typeface="Arial"/>
              </a:rPr>
              <a:t>laboratory</a:t>
            </a:r>
            <a:r>
              <a:rPr dirty="0" sz="2400" spc="-375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2400" spc="-110">
                <a:solidFill>
                  <a:srgbClr val="585858"/>
                </a:solidFill>
                <a:latin typeface="Arial"/>
                <a:cs typeface="Arial"/>
              </a:rPr>
              <a:t>markers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11259185" algn="l"/>
              </a:tabLst>
            </a:pPr>
            <a:r>
              <a:rPr dirty="0" u="sng" sz="2400" spc="-120" b="1">
                <a:solidFill>
                  <a:srgbClr val="585858"/>
                </a:solidFill>
                <a:uFill>
                  <a:solidFill>
                    <a:srgbClr val="0D57C4"/>
                  </a:solidFill>
                </a:uFill>
                <a:latin typeface="Arial"/>
                <a:cs typeface="Arial"/>
              </a:rPr>
              <a:t>Exploratory basket </a:t>
            </a:r>
            <a:r>
              <a:rPr dirty="0" u="sng" sz="2400" spc="-75" b="1">
                <a:solidFill>
                  <a:srgbClr val="585858"/>
                </a:solidFill>
                <a:uFill>
                  <a:solidFill>
                    <a:srgbClr val="0D57C4"/>
                  </a:solidFill>
                </a:uFill>
                <a:latin typeface="Arial"/>
                <a:cs typeface="Arial"/>
              </a:rPr>
              <a:t>of </a:t>
            </a:r>
            <a:r>
              <a:rPr dirty="0" u="sng" sz="2400" spc="-60" b="1">
                <a:solidFill>
                  <a:srgbClr val="585858"/>
                </a:solidFill>
                <a:uFill>
                  <a:solidFill>
                    <a:srgbClr val="0D57C4"/>
                  </a:solidFill>
                </a:uFill>
                <a:latin typeface="Arial"/>
                <a:cs typeface="Arial"/>
              </a:rPr>
              <a:t>CV </a:t>
            </a:r>
            <a:r>
              <a:rPr dirty="0" u="sng" sz="2400" spc="-130" b="1">
                <a:solidFill>
                  <a:srgbClr val="585858"/>
                </a:solidFill>
                <a:uFill>
                  <a:solidFill>
                    <a:srgbClr val="0D57C4"/>
                  </a:solidFill>
                </a:uFill>
                <a:latin typeface="Arial"/>
                <a:cs typeface="Arial"/>
              </a:rPr>
              <a:t>events  </a:t>
            </a:r>
            <a:r>
              <a:rPr dirty="0" u="sng" sz="2400" spc="-105" b="1">
                <a:solidFill>
                  <a:srgbClr val="585858"/>
                </a:solidFill>
                <a:uFill>
                  <a:solidFill>
                    <a:srgbClr val="0D57C4"/>
                  </a:solidFill>
                </a:uFill>
                <a:latin typeface="Arial"/>
                <a:cs typeface="Arial"/>
              </a:rPr>
              <a:t>less </a:t>
            </a:r>
            <a:r>
              <a:rPr dirty="0" u="sng" sz="2400" spc="-120" b="1">
                <a:solidFill>
                  <a:srgbClr val="585858"/>
                </a:solidFill>
                <a:uFill>
                  <a:solidFill>
                    <a:srgbClr val="0D57C4"/>
                  </a:solidFill>
                </a:uFill>
                <a:latin typeface="Arial"/>
                <a:cs typeface="Arial"/>
              </a:rPr>
              <a:t>frequent </a:t>
            </a:r>
            <a:r>
              <a:rPr dirty="0" u="sng" sz="2400" spc="-75" b="1">
                <a:solidFill>
                  <a:srgbClr val="585858"/>
                </a:solidFill>
                <a:uFill>
                  <a:solidFill>
                    <a:srgbClr val="0D57C4"/>
                  </a:solidFill>
                </a:uFill>
                <a:latin typeface="Arial"/>
                <a:cs typeface="Arial"/>
              </a:rPr>
              <a:t>on </a:t>
            </a:r>
            <a:r>
              <a:rPr dirty="0" u="sng" sz="2400" spc="-120" b="1">
                <a:solidFill>
                  <a:srgbClr val="585858"/>
                </a:solidFill>
                <a:uFill>
                  <a:solidFill>
                    <a:srgbClr val="0D57C4"/>
                  </a:solidFill>
                </a:uFill>
                <a:latin typeface="Arial"/>
                <a:cs typeface="Arial"/>
              </a:rPr>
              <a:t>inclisiran </a:t>
            </a:r>
            <a:r>
              <a:rPr dirty="0" u="sng" sz="2400" spc="-125" b="1">
                <a:solidFill>
                  <a:srgbClr val="585858"/>
                </a:solidFill>
                <a:uFill>
                  <a:solidFill>
                    <a:srgbClr val="0D57C4"/>
                  </a:solidFill>
                </a:uFill>
                <a:latin typeface="Arial"/>
                <a:cs typeface="Arial"/>
              </a:rPr>
              <a:t>than</a:t>
            </a:r>
            <a:r>
              <a:rPr dirty="0" u="sng" sz="2400" spc="-90" b="1">
                <a:solidFill>
                  <a:srgbClr val="585858"/>
                </a:solidFill>
                <a:uFill>
                  <a:solidFill>
                    <a:srgbClr val="0D57C4"/>
                  </a:solidFill>
                </a:uFill>
                <a:latin typeface="Arial"/>
                <a:cs typeface="Arial"/>
              </a:rPr>
              <a:t> </a:t>
            </a:r>
            <a:r>
              <a:rPr dirty="0" u="sng" sz="2400" spc="-120" b="1">
                <a:solidFill>
                  <a:srgbClr val="585858"/>
                </a:solidFill>
                <a:uFill>
                  <a:solidFill>
                    <a:srgbClr val="0D57C4"/>
                  </a:solidFill>
                </a:uFill>
                <a:latin typeface="Arial"/>
                <a:cs typeface="Arial"/>
              </a:rPr>
              <a:t>placebo	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2090"/>
              </a:lnSpc>
            </a:pPr>
            <a:fld id="{81D60167-4931-47E6-BA6A-407CBD079E47}" type="slidenum">
              <a:rPr dirty="0"/>
              <a:t>24</a:t>
            </a:fld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58787" y="242252"/>
            <a:ext cx="9660890" cy="8312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715"/>
              </a:lnSpc>
              <a:spcBef>
                <a:spcPts val="100"/>
              </a:spcBef>
            </a:pPr>
            <a:r>
              <a:rPr dirty="0" sz="2400" spc="-114">
                <a:solidFill>
                  <a:srgbClr val="072C61"/>
                </a:solidFill>
              </a:rPr>
              <a:t>ORION </a:t>
            </a:r>
            <a:r>
              <a:rPr dirty="0" sz="2400" spc="-120">
                <a:solidFill>
                  <a:srgbClr val="072C61"/>
                </a:solidFill>
              </a:rPr>
              <a:t>Phase </a:t>
            </a:r>
            <a:r>
              <a:rPr dirty="0" sz="2400" spc="-130">
                <a:solidFill>
                  <a:srgbClr val="072C61"/>
                </a:solidFill>
              </a:rPr>
              <a:t>III </a:t>
            </a:r>
            <a:r>
              <a:rPr dirty="0" sz="2400" spc="-120">
                <a:solidFill>
                  <a:srgbClr val="072C61"/>
                </a:solidFill>
              </a:rPr>
              <a:t>pooled </a:t>
            </a:r>
            <a:r>
              <a:rPr dirty="0" sz="2400" spc="-130">
                <a:solidFill>
                  <a:srgbClr val="072C61"/>
                </a:solidFill>
              </a:rPr>
              <a:t>analysis:</a:t>
            </a:r>
            <a:r>
              <a:rPr dirty="0" sz="2400" spc="-120">
                <a:solidFill>
                  <a:srgbClr val="072C61"/>
                </a:solidFill>
              </a:rPr>
              <a:t> </a:t>
            </a:r>
            <a:r>
              <a:rPr dirty="0" sz="2400" spc="-110">
                <a:solidFill>
                  <a:srgbClr val="072C61"/>
                </a:solidFill>
              </a:rPr>
              <a:t>Summary</a:t>
            </a:r>
            <a:endParaRPr sz="2400"/>
          </a:p>
          <a:p>
            <a:pPr marL="12700">
              <a:lnSpc>
                <a:spcPts val="3615"/>
              </a:lnSpc>
            </a:pPr>
            <a:r>
              <a:rPr dirty="0" spc="-114"/>
              <a:t>Twice-a-year </a:t>
            </a:r>
            <a:r>
              <a:rPr dirty="0" spc="-100"/>
              <a:t>inclisiran </a:t>
            </a:r>
            <a:r>
              <a:rPr dirty="0" spc="-80"/>
              <a:t>lowered </a:t>
            </a:r>
            <a:r>
              <a:rPr dirty="0" spc="-95"/>
              <a:t>LDL-C </a:t>
            </a:r>
            <a:r>
              <a:rPr dirty="0" spc="-55"/>
              <a:t>by </a:t>
            </a:r>
            <a:r>
              <a:rPr dirty="0" spc="-90"/>
              <a:t>≥50%</a:t>
            </a:r>
            <a:r>
              <a:rPr dirty="0" spc="390"/>
              <a:t> </a:t>
            </a:r>
            <a:r>
              <a:rPr dirty="0" spc="-95"/>
              <a:t>safely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201400" y="297179"/>
            <a:ext cx="548640" cy="6248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61009" y="6176009"/>
            <a:ext cx="11257280" cy="0"/>
          </a:xfrm>
          <a:custGeom>
            <a:avLst/>
            <a:gdLst/>
            <a:ahLst/>
            <a:cxnLst/>
            <a:rect l="l" t="t" r="r" b="b"/>
            <a:pathLst>
              <a:path w="11257280" h="0">
                <a:moveTo>
                  <a:pt x="0" y="0"/>
                </a:moveTo>
                <a:lnTo>
                  <a:pt x="11257280" y="0"/>
                </a:lnTo>
              </a:path>
            </a:pathLst>
          </a:custGeom>
          <a:ln w="3175">
            <a:solidFill>
              <a:srgbClr val="0D57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58787" y="1602422"/>
            <a:ext cx="11249025" cy="29546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20" b="1">
                <a:solidFill>
                  <a:srgbClr val="585858"/>
                </a:solidFill>
                <a:latin typeface="Arial"/>
                <a:cs typeface="Arial"/>
              </a:rPr>
              <a:t>Inclisiran </a:t>
            </a:r>
            <a:r>
              <a:rPr dirty="0" sz="2400" spc="-65" b="1">
                <a:solidFill>
                  <a:srgbClr val="585858"/>
                </a:solidFill>
                <a:latin typeface="Arial"/>
                <a:cs typeface="Arial"/>
              </a:rPr>
              <a:t>is </a:t>
            </a:r>
            <a:r>
              <a:rPr dirty="0" sz="2400" b="1">
                <a:solidFill>
                  <a:srgbClr val="585858"/>
                </a:solidFill>
                <a:latin typeface="Arial"/>
                <a:cs typeface="Arial"/>
              </a:rPr>
              <a:t>a </a:t>
            </a:r>
            <a:r>
              <a:rPr dirty="0" sz="2400" spc="-130" b="1">
                <a:solidFill>
                  <a:srgbClr val="585858"/>
                </a:solidFill>
                <a:latin typeface="Arial"/>
                <a:cs typeface="Arial"/>
              </a:rPr>
              <a:t>novel </a:t>
            </a:r>
            <a:r>
              <a:rPr dirty="0" sz="2400" spc="-114" b="1">
                <a:solidFill>
                  <a:srgbClr val="585858"/>
                </a:solidFill>
                <a:latin typeface="Arial"/>
                <a:cs typeface="Arial"/>
              </a:rPr>
              <a:t>approach </a:t>
            </a:r>
            <a:r>
              <a:rPr dirty="0" sz="2400" spc="-70" b="1">
                <a:solidFill>
                  <a:srgbClr val="585858"/>
                </a:solidFill>
                <a:latin typeface="Arial"/>
                <a:cs typeface="Arial"/>
              </a:rPr>
              <a:t>to </a:t>
            </a:r>
            <a:r>
              <a:rPr dirty="0" sz="2400" spc="-125" b="1">
                <a:solidFill>
                  <a:srgbClr val="585858"/>
                </a:solidFill>
                <a:latin typeface="Arial"/>
                <a:cs typeface="Arial"/>
              </a:rPr>
              <a:t>reduce </a:t>
            </a:r>
            <a:r>
              <a:rPr dirty="0" sz="2400" spc="-120" b="1">
                <a:solidFill>
                  <a:srgbClr val="585858"/>
                </a:solidFill>
                <a:latin typeface="Arial"/>
                <a:cs typeface="Arial"/>
              </a:rPr>
              <a:t>the level </a:t>
            </a:r>
            <a:r>
              <a:rPr dirty="0" sz="2400" spc="-75" b="1">
                <a:solidFill>
                  <a:srgbClr val="585858"/>
                </a:solidFill>
                <a:latin typeface="Arial"/>
                <a:cs typeface="Arial"/>
              </a:rPr>
              <a:t>of</a:t>
            </a:r>
            <a:r>
              <a:rPr dirty="0" sz="2400" spc="-500" b="1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2400" spc="-100" b="1">
                <a:solidFill>
                  <a:srgbClr val="585858"/>
                </a:solidFill>
                <a:latin typeface="Arial"/>
                <a:cs typeface="Arial"/>
              </a:rPr>
              <a:t>LDL-C</a:t>
            </a:r>
            <a:endParaRPr sz="2400">
              <a:latin typeface="Arial"/>
              <a:cs typeface="Arial"/>
            </a:endParaRPr>
          </a:p>
          <a:p>
            <a:pPr marL="469900" marR="5080" indent="-220979">
              <a:lnSpc>
                <a:spcPct val="100000"/>
              </a:lnSpc>
              <a:spcBef>
                <a:spcPts val="5"/>
              </a:spcBef>
              <a:buClr>
                <a:srgbClr val="0D57C4"/>
              </a:buClr>
              <a:buChar char="–"/>
              <a:tabLst>
                <a:tab pos="469900" algn="l"/>
              </a:tabLst>
            </a:pPr>
            <a:r>
              <a:rPr dirty="0" sz="2400" spc="-75">
                <a:solidFill>
                  <a:srgbClr val="585858"/>
                </a:solidFill>
                <a:latin typeface="Arial"/>
                <a:cs typeface="Arial"/>
              </a:rPr>
              <a:t>With </a:t>
            </a:r>
            <a:r>
              <a:rPr dirty="0" sz="2400" spc="-110">
                <a:solidFill>
                  <a:srgbClr val="585858"/>
                </a:solidFill>
                <a:latin typeface="Arial"/>
                <a:cs typeface="Arial"/>
              </a:rPr>
              <a:t>twice </a:t>
            </a:r>
            <a:r>
              <a:rPr dirty="0" sz="2400" spc="-120">
                <a:solidFill>
                  <a:srgbClr val="585858"/>
                </a:solidFill>
                <a:latin typeface="Arial"/>
                <a:cs typeface="Arial"/>
              </a:rPr>
              <a:t>yearly </a:t>
            </a:r>
            <a:r>
              <a:rPr dirty="0" sz="2400" spc="-110">
                <a:solidFill>
                  <a:srgbClr val="585858"/>
                </a:solidFill>
                <a:latin typeface="Arial"/>
                <a:cs typeface="Arial"/>
              </a:rPr>
              <a:t>administration, </a:t>
            </a:r>
            <a:r>
              <a:rPr dirty="0" sz="2400" spc="-90">
                <a:solidFill>
                  <a:srgbClr val="585858"/>
                </a:solidFill>
                <a:latin typeface="Arial"/>
                <a:cs typeface="Arial"/>
              </a:rPr>
              <a:t>it </a:t>
            </a:r>
            <a:r>
              <a:rPr dirty="0" sz="2400" spc="-114">
                <a:solidFill>
                  <a:srgbClr val="585858"/>
                </a:solidFill>
                <a:latin typeface="Arial"/>
                <a:cs typeface="Arial"/>
              </a:rPr>
              <a:t>provides </a:t>
            </a:r>
            <a:r>
              <a:rPr dirty="0" sz="2400" spc="-130">
                <a:solidFill>
                  <a:srgbClr val="585858"/>
                </a:solidFill>
                <a:latin typeface="Arial"/>
                <a:cs typeface="Arial"/>
              </a:rPr>
              <a:t>robust </a:t>
            </a:r>
            <a:r>
              <a:rPr dirty="0" sz="2400" spc="-110">
                <a:solidFill>
                  <a:srgbClr val="585858"/>
                </a:solidFill>
                <a:latin typeface="Arial"/>
                <a:cs typeface="Arial"/>
              </a:rPr>
              <a:t>and </a:t>
            </a:r>
            <a:r>
              <a:rPr dirty="0" sz="2400" spc="-114">
                <a:solidFill>
                  <a:srgbClr val="585858"/>
                </a:solidFill>
                <a:latin typeface="Arial"/>
                <a:cs typeface="Arial"/>
              </a:rPr>
              <a:t>durable </a:t>
            </a:r>
            <a:r>
              <a:rPr dirty="0" sz="2400" spc="-135">
                <a:solidFill>
                  <a:srgbClr val="585858"/>
                </a:solidFill>
                <a:latin typeface="Arial"/>
                <a:cs typeface="Arial"/>
              </a:rPr>
              <a:t>LDL-C </a:t>
            </a:r>
            <a:r>
              <a:rPr dirty="0" sz="2400" spc="-120">
                <a:solidFill>
                  <a:srgbClr val="585858"/>
                </a:solidFill>
                <a:latin typeface="Arial"/>
                <a:cs typeface="Arial"/>
              </a:rPr>
              <a:t>reduction over </a:t>
            </a:r>
            <a:r>
              <a:rPr dirty="0" sz="2400" spc="-70">
                <a:solidFill>
                  <a:srgbClr val="585858"/>
                </a:solidFill>
                <a:latin typeface="Arial"/>
                <a:cs typeface="Arial"/>
              </a:rPr>
              <a:t>18  </a:t>
            </a:r>
            <a:r>
              <a:rPr dirty="0" sz="2400" spc="-125">
                <a:solidFill>
                  <a:srgbClr val="585858"/>
                </a:solidFill>
                <a:latin typeface="Arial"/>
                <a:cs typeface="Arial"/>
              </a:rPr>
              <a:t>months </a:t>
            </a:r>
            <a:r>
              <a:rPr dirty="0" sz="2400" spc="-70">
                <a:solidFill>
                  <a:srgbClr val="585858"/>
                </a:solidFill>
                <a:latin typeface="Arial"/>
                <a:cs typeface="Arial"/>
              </a:rPr>
              <a:t>on </a:t>
            </a:r>
            <a:r>
              <a:rPr dirty="0" sz="2400" spc="-90">
                <a:solidFill>
                  <a:srgbClr val="585858"/>
                </a:solidFill>
                <a:latin typeface="Arial"/>
                <a:cs typeface="Arial"/>
              </a:rPr>
              <a:t>top </a:t>
            </a:r>
            <a:r>
              <a:rPr dirty="0" sz="2400" spc="-70">
                <a:solidFill>
                  <a:srgbClr val="585858"/>
                </a:solidFill>
                <a:latin typeface="Arial"/>
                <a:cs typeface="Arial"/>
              </a:rPr>
              <a:t>of </a:t>
            </a:r>
            <a:r>
              <a:rPr dirty="0" sz="2400" spc="-120">
                <a:solidFill>
                  <a:srgbClr val="585858"/>
                </a:solidFill>
                <a:latin typeface="Arial"/>
                <a:cs typeface="Arial"/>
              </a:rPr>
              <a:t>maxima</a:t>
            </a:r>
            <a:r>
              <a:rPr dirty="0" sz="2400" spc="-120">
                <a:solidFill>
                  <a:srgbClr val="585858"/>
                </a:solidFill>
                <a:latin typeface="Arial"/>
                <a:cs typeface="Arial"/>
              </a:rPr>
              <a:t>l</a:t>
            </a:r>
            <a:r>
              <a:rPr dirty="0" sz="2400" spc="-12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585858"/>
                </a:solidFill>
                <a:latin typeface="Arial"/>
                <a:cs typeface="Arial"/>
              </a:rPr>
              <a:t>y </a:t>
            </a:r>
            <a:r>
              <a:rPr dirty="0" sz="2400" spc="-120">
                <a:solidFill>
                  <a:srgbClr val="585858"/>
                </a:solidFill>
                <a:latin typeface="Arial"/>
                <a:cs typeface="Arial"/>
              </a:rPr>
              <a:t>tolerated </a:t>
            </a:r>
            <a:r>
              <a:rPr dirty="0" sz="2400" spc="-105">
                <a:solidFill>
                  <a:srgbClr val="585858"/>
                </a:solidFill>
                <a:latin typeface="Arial"/>
                <a:cs typeface="Arial"/>
              </a:rPr>
              <a:t>oral</a:t>
            </a:r>
            <a:r>
              <a:rPr dirty="0" sz="2400" spc="-13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2400" spc="-120">
                <a:solidFill>
                  <a:srgbClr val="585858"/>
                </a:solidFill>
                <a:latin typeface="Arial"/>
                <a:cs typeface="Arial"/>
              </a:rPr>
              <a:t>therapies.</a:t>
            </a:r>
            <a:endParaRPr sz="2400">
              <a:latin typeface="Arial"/>
              <a:cs typeface="Arial"/>
            </a:endParaRPr>
          </a:p>
          <a:p>
            <a:pPr marL="469900" indent="-220979">
              <a:lnSpc>
                <a:spcPct val="100000"/>
              </a:lnSpc>
              <a:spcBef>
                <a:spcPts val="5"/>
              </a:spcBef>
              <a:buClr>
                <a:srgbClr val="0D57C4"/>
              </a:buClr>
              <a:buChar char="–"/>
              <a:tabLst>
                <a:tab pos="469900" algn="l"/>
              </a:tabLst>
            </a:pPr>
            <a:r>
              <a:rPr dirty="0" sz="2400" spc="-100">
                <a:solidFill>
                  <a:srgbClr val="585858"/>
                </a:solidFill>
                <a:latin typeface="Arial"/>
                <a:cs typeface="Arial"/>
              </a:rPr>
              <a:t>Effects were </a:t>
            </a:r>
            <a:r>
              <a:rPr dirty="0" sz="2400" spc="-120">
                <a:solidFill>
                  <a:srgbClr val="585858"/>
                </a:solidFill>
                <a:latin typeface="Arial"/>
                <a:cs typeface="Arial"/>
              </a:rPr>
              <a:t>consistent </a:t>
            </a:r>
            <a:r>
              <a:rPr dirty="0" sz="2400" spc="-90">
                <a:solidFill>
                  <a:srgbClr val="585858"/>
                </a:solidFill>
                <a:latin typeface="Arial"/>
                <a:cs typeface="Arial"/>
              </a:rPr>
              <a:t>in </a:t>
            </a:r>
            <a:r>
              <a:rPr dirty="0" sz="2400" spc="-120">
                <a:solidFill>
                  <a:srgbClr val="585858"/>
                </a:solidFill>
                <a:latin typeface="Arial"/>
                <a:cs typeface="Arial"/>
              </a:rPr>
              <a:t>patients </a:t>
            </a:r>
            <a:r>
              <a:rPr dirty="0" sz="2400" spc="-105">
                <a:solidFill>
                  <a:srgbClr val="585858"/>
                </a:solidFill>
                <a:latin typeface="Arial"/>
                <a:cs typeface="Arial"/>
              </a:rPr>
              <a:t>with HeFH, </a:t>
            </a:r>
            <a:r>
              <a:rPr dirty="0" sz="2400" spc="-90">
                <a:solidFill>
                  <a:srgbClr val="585858"/>
                </a:solidFill>
                <a:latin typeface="Arial"/>
                <a:cs typeface="Arial"/>
              </a:rPr>
              <a:t>ASCVD, </a:t>
            </a:r>
            <a:r>
              <a:rPr dirty="0" sz="2400" spc="-70">
                <a:solidFill>
                  <a:srgbClr val="585858"/>
                </a:solidFill>
                <a:latin typeface="Arial"/>
                <a:cs typeface="Arial"/>
              </a:rPr>
              <a:t>or </a:t>
            </a:r>
            <a:r>
              <a:rPr dirty="0" sz="2400" spc="-85">
                <a:solidFill>
                  <a:srgbClr val="585858"/>
                </a:solidFill>
                <a:latin typeface="Arial"/>
                <a:cs typeface="Arial"/>
              </a:rPr>
              <a:t>ASCVD</a:t>
            </a:r>
            <a:r>
              <a:rPr dirty="0" sz="2400" spc="-38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2400" spc="-110">
                <a:solidFill>
                  <a:srgbClr val="585858"/>
                </a:solidFill>
                <a:latin typeface="Arial"/>
                <a:cs typeface="Arial"/>
              </a:rPr>
              <a:t>risk-equivalence.</a:t>
            </a:r>
            <a:endParaRPr sz="2400">
              <a:latin typeface="Arial"/>
              <a:cs typeface="Arial"/>
            </a:endParaRPr>
          </a:p>
          <a:p>
            <a:pPr marL="469900" indent="-220979">
              <a:lnSpc>
                <a:spcPct val="100000"/>
              </a:lnSpc>
              <a:spcBef>
                <a:spcPts val="5"/>
              </a:spcBef>
              <a:buClr>
                <a:srgbClr val="0D57C4"/>
              </a:buClr>
              <a:buChar char="–"/>
              <a:tabLst>
                <a:tab pos="469900" algn="l"/>
              </a:tabLst>
            </a:pPr>
            <a:r>
              <a:rPr dirty="0" sz="2400" spc="-114">
                <a:solidFill>
                  <a:srgbClr val="585858"/>
                </a:solidFill>
                <a:latin typeface="Arial"/>
                <a:cs typeface="Arial"/>
              </a:rPr>
              <a:t>The </a:t>
            </a:r>
            <a:r>
              <a:rPr dirty="0" sz="2400" spc="-110">
                <a:solidFill>
                  <a:srgbClr val="585858"/>
                </a:solidFill>
                <a:latin typeface="Arial"/>
                <a:cs typeface="Arial"/>
              </a:rPr>
              <a:t>safety </a:t>
            </a:r>
            <a:r>
              <a:rPr dirty="0" sz="2400" spc="-120">
                <a:solidFill>
                  <a:srgbClr val="585858"/>
                </a:solidFill>
                <a:latin typeface="Arial"/>
                <a:cs typeface="Arial"/>
              </a:rPr>
              <a:t>profile </a:t>
            </a:r>
            <a:r>
              <a:rPr dirty="0" sz="2400" spc="-85">
                <a:solidFill>
                  <a:srgbClr val="585858"/>
                </a:solidFill>
                <a:latin typeface="Arial"/>
                <a:cs typeface="Arial"/>
              </a:rPr>
              <a:t>was </a:t>
            </a:r>
            <a:r>
              <a:rPr dirty="0" sz="2400" spc="-125">
                <a:solidFill>
                  <a:srgbClr val="585858"/>
                </a:solidFill>
                <a:latin typeface="Arial"/>
                <a:cs typeface="Arial"/>
              </a:rPr>
              <a:t>similar </a:t>
            </a:r>
            <a:r>
              <a:rPr dirty="0" sz="2400" spc="-65">
                <a:solidFill>
                  <a:srgbClr val="585858"/>
                </a:solidFill>
                <a:latin typeface="Arial"/>
                <a:cs typeface="Arial"/>
              </a:rPr>
              <a:t>to </a:t>
            </a:r>
            <a:r>
              <a:rPr dirty="0" sz="2400" spc="-120">
                <a:solidFill>
                  <a:srgbClr val="585858"/>
                </a:solidFill>
                <a:latin typeface="Arial"/>
                <a:cs typeface="Arial"/>
              </a:rPr>
              <a:t>placebo </a:t>
            </a:r>
            <a:r>
              <a:rPr dirty="0" sz="2400" spc="-90">
                <a:solidFill>
                  <a:srgbClr val="585858"/>
                </a:solidFill>
                <a:latin typeface="Arial"/>
                <a:cs typeface="Arial"/>
              </a:rPr>
              <a:t>in </a:t>
            </a:r>
            <a:r>
              <a:rPr dirty="0" sz="2400">
                <a:solidFill>
                  <a:srgbClr val="585858"/>
                </a:solidFill>
                <a:latin typeface="Arial"/>
                <a:cs typeface="Arial"/>
              </a:rPr>
              <a:t>a </a:t>
            </a:r>
            <a:r>
              <a:rPr dirty="0" sz="2400" spc="-130">
                <a:solidFill>
                  <a:srgbClr val="585858"/>
                </a:solidFill>
                <a:latin typeface="Arial"/>
                <a:cs typeface="Arial"/>
              </a:rPr>
              <a:t>high </a:t>
            </a:r>
            <a:r>
              <a:rPr dirty="0" sz="2400" spc="-125">
                <a:solidFill>
                  <a:srgbClr val="585858"/>
                </a:solidFill>
                <a:latin typeface="Arial"/>
                <a:cs typeface="Arial"/>
              </a:rPr>
              <a:t>risk</a:t>
            </a:r>
            <a:r>
              <a:rPr dirty="0" sz="2400" spc="-16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2400" spc="-120">
                <a:solidFill>
                  <a:srgbClr val="585858"/>
                </a:solidFill>
                <a:latin typeface="Arial"/>
                <a:cs typeface="Arial"/>
              </a:rPr>
              <a:t>population.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500">
              <a:latin typeface="Arial"/>
              <a:cs typeface="Arial"/>
            </a:endParaRPr>
          </a:p>
          <a:p>
            <a:pPr marL="12700" marR="278765">
              <a:lnSpc>
                <a:spcPct val="100000"/>
              </a:lnSpc>
              <a:tabLst>
                <a:tab pos="3044190" algn="l"/>
              </a:tabLst>
            </a:pPr>
            <a:r>
              <a:rPr dirty="0" sz="2400" spc="-145" b="1">
                <a:solidFill>
                  <a:srgbClr val="585858"/>
                </a:solidFill>
                <a:latin typeface="Arial"/>
                <a:cs typeface="Arial"/>
              </a:rPr>
              <a:t>Twice </a:t>
            </a:r>
            <a:r>
              <a:rPr dirty="0" sz="2400" spc="-110" b="1">
                <a:solidFill>
                  <a:srgbClr val="585858"/>
                </a:solidFill>
                <a:latin typeface="Arial"/>
                <a:cs typeface="Arial"/>
              </a:rPr>
              <a:t>yearly administration </a:t>
            </a:r>
            <a:r>
              <a:rPr dirty="0" sz="2400" spc="-100" b="1">
                <a:solidFill>
                  <a:srgbClr val="585858"/>
                </a:solidFill>
                <a:latin typeface="Arial"/>
                <a:cs typeface="Arial"/>
              </a:rPr>
              <a:t>will </a:t>
            </a:r>
            <a:r>
              <a:rPr dirty="0" sz="2400" spc="-130" b="1">
                <a:solidFill>
                  <a:srgbClr val="585858"/>
                </a:solidFill>
                <a:latin typeface="Arial"/>
                <a:cs typeface="Arial"/>
              </a:rPr>
              <a:t>coincide </a:t>
            </a:r>
            <a:r>
              <a:rPr dirty="0" sz="2400" spc="-100" b="1">
                <a:solidFill>
                  <a:srgbClr val="585858"/>
                </a:solidFill>
                <a:latin typeface="Arial"/>
                <a:cs typeface="Arial"/>
              </a:rPr>
              <a:t>with </a:t>
            </a:r>
            <a:r>
              <a:rPr dirty="0" sz="2400" spc="-120" b="1">
                <a:solidFill>
                  <a:srgbClr val="585858"/>
                </a:solidFill>
                <a:latin typeface="Arial"/>
                <a:cs typeface="Arial"/>
              </a:rPr>
              <a:t>typical </a:t>
            </a:r>
            <a:r>
              <a:rPr dirty="0" sz="2400" spc="-110" b="1">
                <a:solidFill>
                  <a:srgbClr val="585858"/>
                </a:solidFill>
                <a:latin typeface="Arial"/>
                <a:cs typeface="Arial"/>
              </a:rPr>
              <a:t>twice yearly </a:t>
            </a:r>
            <a:r>
              <a:rPr dirty="0" sz="2400" spc="-130" b="1">
                <a:solidFill>
                  <a:srgbClr val="585858"/>
                </a:solidFill>
                <a:latin typeface="Arial"/>
                <a:cs typeface="Arial"/>
              </a:rPr>
              <a:t>patient </a:t>
            </a:r>
            <a:r>
              <a:rPr dirty="0" sz="2400" spc="-125" b="1">
                <a:solidFill>
                  <a:srgbClr val="585858"/>
                </a:solidFill>
                <a:latin typeface="Arial"/>
                <a:cs typeface="Arial"/>
              </a:rPr>
              <a:t>visits </a:t>
            </a:r>
            <a:r>
              <a:rPr dirty="0" sz="2400" spc="-100" b="1">
                <a:solidFill>
                  <a:srgbClr val="585858"/>
                </a:solidFill>
                <a:latin typeface="Arial"/>
                <a:cs typeface="Arial"/>
              </a:rPr>
              <a:t>with  </a:t>
            </a:r>
            <a:r>
              <a:rPr dirty="0" sz="2400" spc="-120" b="1">
                <a:solidFill>
                  <a:srgbClr val="585858"/>
                </a:solidFill>
                <a:latin typeface="Arial"/>
                <a:cs typeface="Arial"/>
              </a:rPr>
              <a:t>health</a:t>
            </a:r>
            <a:r>
              <a:rPr dirty="0" sz="2400" spc="-25" b="1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2400" spc="-95" b="1">
                <a:solidFill>
                  <a:srgbClr val="585858"/>
                </a:solidFill>
                <a:latin typeface="Arial"/>
                <a:cs typeface="Arial"/>
              </a:rPr>
              <a:t>care</a:t>
            </a:r>
            <a:r>
              <a:rPr dirty="0" sz="2400" spc="-135" b="1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2400" spc="-120" b="1">
                <a:solidFill>
                  <a:srgbClr val="585858"/>
                </a:solidFill>
                <a:latin typeface="Arial"/>
                <a:cs typeface="Arial"/>
              </a:rPr>
              <a:t>providers,	</a:t>
            </a:r>
            <a:r>
              <a:rPr dirty="0" sz="2400" spc="-125" b="1">
                <a:solidFill>
                  <a:srgbClr val="585858"/>
                </a:solidFill>
                <a:latin typeface="Arial"/>
                <a:cs typeface="Arial"/>
              </a:rPr>
              <a:t>thereby assuring treatment</a:t>
            </a:r>
            <a:r>
              <a:rPr dirty="0" sz="2400" spc="-95" b="1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2400" spc="-125" b="1">
                <a:solidFill>
                  <a:srgbClr val="585858"/>
                </a:solidFill>
                <a:latin typeface="Arial"/>
                <a:cs typeface="Arial"/>
              </a:rPr>
              <a:t>adherence.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2090"/>
              </a:lnSpc>
            </a:pPr>
            <a:fld id="{81D60167-4931-47E6-BA6A-407CBD079E47}" type="slidenum">
              <a:rPr dirty="0"/>
              <a:t>24</a:t>
            </a:fld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58787" y="242252"/>
            <a:ext cx="8412480" cy="8312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715"/>
              </a:lnSpc>
              <a:spcBef>
                <a:spcPts val="100"/>
              </a:spcBef>
            </a:pPr>
            <a:r>
              <a:rPr dirty="0" sz="2400" spc="-114">
                <a:solidFill>
                  <a:srgbClr val="072C61"/>
                </a:solidFill>
              </a:rPr>
              <a:t>ORION </a:t>
            </a:r>
            <a:r>
              <a:rPr dirty="0" sz="2400" spc="-120">
                <a:solidFill>
                  <a:srgbClr val="072C61"/>
                </a:solidFill>
              </a:rPr>
              <a:t>Phase </a:t>
            </a:r>
            <a:r>
              <a:rPr dirty="0" sz="2400" spc="-130">
                <a:solidFill>
                  <a:srgbClr val="072C61"/>
                </a:solidFill>
              </a:rPr>
              <a:t>III </a:t>
            </a:r>
            <a:r>
              <a:rPr dirty="0" sz="2400" spc="-120">
                <a:solidFill>
                  <a:srgbClr val="072C61"/>
                </a:solidFill>
              </a:rPr>
              <a:t>pooled </a:t>
            </a:r>
            <a:r>
              <a:rPr dirty="0" sz="2400" spc="-130">
                <a:solidFill>
                  <a:srgbClr val="072C61"/>
                </a:solidFill>
              </a:rPr>
              <a:t>analysis: </a:t>
            </a:r>
            <a:r>
              <a:rPr dirty="0" sz="2400" spc="-120">
                <a:solidFill>
                  <a:srgbClr val="072C61"/>
                </a:solidFill>
              </a:rPr>
              <a:t>Conclusions and</a:t>
            </a:r>
            <a:r>
              <a:rPr dirty="0" sz="2400" spc="165">
                <a:solidFill>
                  <a:srgbClr val="072C61"/>
                </a:solidFill>
              </a:rPr>
              <a:t> </a:t>
            </a:r>
            <a:r>
              <a:rPr dirty="0" sz="2400" spc="-120">
                <a:solidFill>
                  <a:srgbClr val="072C61"/>
                </a:solidFill>
              </a:rPr>
              <a:t>implications</a:t>
            </a:r>
            <a:endParaRPr sz="2400"/>
          </a:p>
          <a:p>
            <a:pPr marL="12700">
              <a:lnSpc>
                <a:spcPts val="3615"/>
              </a:lnSpc>
            </a:pPr>
            <a:r>
              <a:rPr dirty="0" spc="-95"/>
              <a:t>Conclusions </a:t>
            </a:r>
            <a:r>
              <a:rPr dirty="0" spc="-80"/>
              <a:t>and</a:t>
            </a:r>
            <a:r>
              <a:rPr dirty="0" spc="75"/>
              <a:t> </a:t>
            </a:r>
            <a:r>
              <a:rPr dirty="0" spc="-100"/>
              <a:t>implications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2440" y="3001962"/>
            <a:ext cx="2954020" cy="75819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800" spc="-100"/>
              <a:t>Thank</a:t>
            </a:r>
            <a:r>
              <a:rPr dirty="0" sz="4800" spc="-175"/>
              <a:t> </a:t>
            </a:r>
            <a:r>
              <a:rPr dirty="0" sz="4800" spc="-130"/>
              <a:t>you</a:t>
            </a:r>
            <a:endParaRPr sz="4800"/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2090"/>
              </a:lnSpc>
            </a:pPr>
            <a:fld id="{81D60167-4931-47E6-BA6A-407CBD079E47}" type="slidenum">
              <a:rPr dirty="0"/>
              <a:t>24</a:t>
            </a:fld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201400" y="297179"/>
            <a:ext cx="548640" cy="6248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61009" y="6176009"/>
            <a:ext cx="11257280" cy="0"/>
          </a:xfrm>
          <a:custGeom>
            <a:avLst/>
            <a:gdLst/>
            <a:ahLst/>
            <a:cxnLst/>
            <a:rect l="l" t="t" r="r" b="b"/>
            <a:pathLst>
              <a:path w="11257280" h="0">
                <a:moveTo>
                  <a:pt x="0" y="0"/>
                </a:moveTo>
                <a:lnTo>
                  <a:pt x="11257280" y="0"/>
                </a:lnTo>
              </a:path>
            </a:pathLst>
          </a:custGeom>
          <a:ln w="3175">
            <a:solidFill>
              <a:srgbClr val="0D57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513566" y="6376987"/>
            <a:ext cx="15303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solidFill>
                  <a:srgbClr val="D9D9D9"/>
                </a:solidFill>
                <a:latin typeface="Arial"/>
                <a:cs typeface="Arial"/>
              </a:rPr>
              <a:t>3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72440" y="225361"/>
            <a:ext cx="7924800" cy="8312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715"/>
              </a:lnSpc>
              <a:spcBef>
                <a:spcPts val="100"/>
              </a:spcBef>
            </a:pPr>
            <a:r>
              <a:rPr dirty="0" sz="2400" spc="-114">
                <a:solidFill>
                  <a:srgbClr val="072C61"/>
                </a:solidFill>
              </a:rPr>
              <a:t>ORION </a:t>
            </a:r>
            <a:r>
              <a:rPr dirty="0" sz="2400" spc="-120">
                <a:solidFill>
                  <a:srgbClr val="072C61"/>
                </a:solidFill>
              </a:rPr>
              <a:t>Phase </a:t>
            </a:r>
            <a:r>
              <a:rPr dirty="0" sz="2400" spc="-130">
                <a:solidFill>
                  <a:srgbClr val="072C61"/>
                </a:solidFill>
              </a:rPr>
              <a:t>III </a:t>
            </a:r>
            <a:r>
              <a:rPr dirty="0" sz="2400" spc="-120">
                <a:solidFill>
                  <a:srgbClr val="072C61"/>
                </a:solidFill>
              </a:rPr>
              <a:t>pooled </a:t>
            </a:r>
            <a:r>
              <a:rPr dirty="0" sz="2400" spc="-130">
                <a:solidFill>
                  <a:srgbClr val="072C61"/>
                </a:solidFill>
              </a:rPr>
              <a:t>analysis: </a:t>
            </a:r>
            <a:r>
              <a:rPr dirty="0" sz="2400" spc="-114">
                <a:solidFill>
                  <a:srgbClr val="072C61"/>
                </a:solidFill>
              </a:rPr>
              <a:t>Background and</a:t>
            </a:r>
            <a:r>
              <a:rPr dirty="0" sz="2400" spc="165">
                <a:solidFill>
                  <a:srgbClr val="072C61"/>
                </a:solidFill>
              </a:rPr>
              <a:t> </a:t>
            </a:r>
            <a:r>
              <a:rPr dirty="0" sz="2400" spc="-120">
                <a:solidFill>
                  <a:srgbClr val="072C61"/>
                </a:solidFill>
              </a:rPr>
              <a:t>rationale</a:t>
            </a:r>
            <a:endParaRPr sz="2400"/>
          </a:p>
          <a:p>
            <a:pPr marL="12700">
              <a:lnSpc>
                <a:spcPts val="3615"/>
              </a:lnSpc>
            </a:pPr>
            <a:r>
              <a:rPr dirty="0" spc="-95"/>
              <a:t>Harnessing </a:t>
            </a:r>
            <a:r>
              <a:rPr dirty="0" spc="-70"/>
              <a:t>the </a:t>
            </a:r>
            <a:r>
              <a:rPr dirty="0" spc="-100"/>
              <a:t>natural </a:t>
            </a:r>
            <a:r>
              <a:rPr dirty="0" spc="-95"/>
              <a:t>process </a:t>
            </a:r>
            <a:r>
              <a:rPr dirty="0" spc="-60"/>
              <a:t>of</a:t>
            </a:r>
            <a:r>
              <a:rPr dirty="0" spc="225"/>
              <a:t> </a:t>
            </a:r>
            <a:r>
              <a:rPr dirty="0" spc="-100"/>
              <a:t>RNAi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602604" y="1602422"/>
            <a:ext cx="5322570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2400" spc="-95" b="1">
                <a:solidFill>
                  <a:srgbClr val="585858"/>
                </a:solidFill>
                <a:latin typeface="Arial"/>
                <a:cs typeface="Arial"/>
              </a:rPr>
              <a:t>Small </a:t>
            </a:r>
            <a:r>
              <a:rPr dirty="0" sz="2400" spc="-120" b="1">
                <a:solidFill>
                  <a:srgbClr val="585858"/>
                </a:solidFill>
                <a:latin typeface="Arial"/>
                <a:cs typeface="Arial"/>
              </a:rPr>
              <a:t>interfering </a:t>
            </a:r>
            <a:r>
              <a:rPr dirty="0" sz="2400" spc="-110" b="1">
                <a:solidFill>
                  <a:srgbClr val="585858"/>
                </a:solidFill>
                <a:latin typeface="Arial"/>
                <a:cs typeface="Arial"/>
              </a:rPr>
              <a:t>double-stranded</a:t>
            </a:r>
            <a:r>
              <a:rPr dirty="0" sz="2400" spc="114" b="1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2400" spc="-120" b="1">
                <a:solidFill>
                  <a:srgbClr val="585858"/>
                </a:solidFill>
                <a:latin typeface="Arial"/>
                <a:cs typeface="Arial"/>
              </a:rPr>
              <a:t>RNA</a:t>
            </a:r>
            <a:r>
              <a:rPr dirty="0" baseline="24305" sz="2400" spc="-179">
                <a:solidFill>
                  <a:srgbClr val="585858"/>
                </a:solidFill>
                <a:latin typeface="Arial"/>
                <a:cs typeface="Arial"/>
              </a:rPr>
              <a:t>1</a:t>
            </a:r>
            <a:endParaRPr baseline="24305"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628004" y="2334577"/>
            <a:ext cx="5803265" cy="29546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100"/>
              </a:spcBef>
              <a:buClr>
                <a:srgbClr val="072C61"/>
              </a:buClr>
              <a:buSzPct val="68750"/>
              <a:buChar char="•"/>
              <a:tabLst>
                <a:tab pos="241300" algn="l"/>
                <a:tab pos="241935" algn="l"/>
              </a:tabLst>
            </a:pPr>
            <a:r>
              <a:rPr dirty="0" sz="2400" spc="-120">
                <a:solidFill>
                  <a:srgbClr val="585858"/>
                </a:solidFill>
                <a:latin typeface="Arial"/>
                <a:cs typeface="Arial"/>
              </a:rPr>
              <a:t>Harnesses </a:t>
            </a:r>
            <a:r>
              <a:rPr dirty="0" sz="2400" spc="-110">
                <a:solidFill>
                  <a:srgbClr val="585858"/>
                </a:solidFill>
                <a:latin typeface="Arial"/>
                <a:cs typeface="Arial"/>
              </a:rPr>
              <a:t>the </a:t>
            </a:r>
            <a:r>
              <a:rPr dirty="0" sz="2400" spc="-125">
                <a:solidFill>
                  <a:srgbClr val="585858"/>
                </a:solidFill>
                <a:latin typeface="Arial"/>
                <a:cs typeface="Arial"/>
              </a:rPr>
              <a:t>natural </a:t>
            </a:r>
            <a:r>
              <a:rPr dirty="0" sz="2400" spc="-114">
                <a:solidFill>
                  <a:srgbClr val="585858"/>
                </a:solidFill>
                <a:latin typeface="Arial"/>
                <a:cs typeface="Arial"/>
              </a:rPr>
              <a:t>process </a:t>
            </a:r>
            <a:r>
              <a:rPr dirty="0" sz="2400" spc="-70">
                <a:solidFill>
                  <a:srgbClr val="585858"/>
                </a:solidFill>
                <a:latin typeface="Arial"/>
                <a:cs typeface="Arial"/>
              </a:rPr>
              <a:t>of</a:t>
            </a:r>
            <a:r>
              <a:rPr dirty="0" sz="2400" spc="265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2400" spc="-90">
                <a:solidFill>
                  <a:srgbClr val="585858"/>
                </a:solidFill>
                <a:latin typeface="Arial"/>
                <a:cs typeface="Arial"/>
              </a:rPr>
              <a:t>RNAi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072C61"/>
              </a:buClr>
              <a:buFont typeface="Arial"/>
              <a:buChar char="•"/>
            </a:pPr>
            <a:endParaRPr sz="2500">
              <a:latin typeface="Arial"/>
              <a:cs typeface="Arial"/>
            </a:endParaRPr>
          </a:p>
          <a:p>
            <a:pPr marL="241300" marR="388620" indent="-229235">
              <a:lnSpc>
                <a:spcPct val="100000"/>
              </a:lnSpc>
              <a:spcBef>
                <a:spcPts val="5"/>
              </a:spcBef>
              <a:buClr>
                <a:srgbClr val="072C61"/>
              </a:buClr>
              <a:buSzPct val="68750"/>
              <a:buChar char="•"/>
              <a:tabLst>
                <a:tab pos="241300" algn="l"/>
                <a:tab pos="241935" algn="l"/>
              </a:tabLst>
            </a:pPr>
            <a:r>
              <a:rPr dirty="0" sz="2400" spc="-114">
                <a:solidFill>
                  <a:srgbClr val="585858"/>
                </a:solidFill>
                <a:latin typeface="Arial"/>
                <a:cs typeface="Arial"/>
              </a:rPr>
              <a:t>Nucleotides modified </a:t>
            </a:r>
            <a:r>
              <a:rPr dirty="0" sz="2400" spc="-70">
                <a:solidFill>
                  <a:srgbClr val="585858"/>
                </a:solidFill>
                <a:latin typeface="Arial"/>
                <a:cs typeface="Arial"/>
              </a:rPr>
              <a:t>for </a:t>
            </a:r>
            <a:r>
              <a:rPr dirty="0" sz="2400" spc="-120">
                <a:solidFill>
                  <a:srgbClr val="585858"/>
                </a:solidFill>
                <a:latin typeface="Arial"/>
                <a:cs typeface="Arial"/>
              </a:rPr>
              <a:t>durability </a:t>
            </a:r>
            <a:r>
              <a:rPr dirty="0" sz="2400" spc="-114">
                <a:solidFill>
                  <a:srgbClr val="585858"/>
                </a:solidFill>
                <a:latin typeface="Arial"/>
                <a:cs typeface="Arial"/>
              </a:rPr>
              <a:t>and </a:t>
            </a:r>
            <a:r>
              <a:rPr dirty="0" sz="2400" spc="-105">
                <a:solidFill>
                  <a:srgbClr val="585858"/>
                </a:solidFill>
                <a:latin typeface="Arial"/>
                <a:cs typeface="Arial"/>
              </a:rPr>
              <a:t>low  </a:t>
            </a:r>
            <a:r>
              <a:rPr dirty="0" sz="2400" spc="-110">
                <a:solidFill>
                  <a:srgbClr val="585858"/>
                </a:solidFill>
                <a:latin typeface="Arial"/>
                <a:cs typeface="Arial"/>
              </a:rPr>
              <a:t>immunogenicity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072C61"/>
              </a:buClr>
              <a:buFont typeface="Arial"/>
              <a:buChar char="•"/>
            </a:pPr>
            <a:endParaRPr sz="250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buClr>
                <a:srgbClr val="072C61"/>
              </a:buClr>
              <a:buSzPct val="68750"/>
              <a:buChar char="•"/>
              <a:tabLst>
                <a:tab pos="241300" algn="l"/>
                <a:tab pos="241935" algn="l"/>
              </a:tabLst>
            </a:pPr>
            <a:r>
              <a:rPr dirty="0" sz="2400" spc="-120">
                <a:solidFill>
                  <a:srgbClr val="585858"/>
                </a:solidFill>
                <a:latin typeface="Arial"/>
                <a:cs typeface="Arial"/>
              </a:rPr>
              <a:t>Distributed </a:t>
            </a:r>
            <a:r>
              <a:rPr dirty="0" sz="2400" spc="-65">
                <a:solidFill>
                  <a:srgbClr val="585858"/>
                </a:solidFill>
                <a:latin typeface="Arial"/>
                <a:cs typeface="Arial"/>
              </a:rPr>
              <a:t>to </a:t>
            </a:r>
            <a:r>
              <a:rPr dirty="0" sz="2400" spc="-135">
                <a:solidFill>
                  <a:srgbClr val="585858"/>
                </a:solidFill>
                <a:latin typeface="Arial"/>
                <a:cs typeface="Arial"/>
              </a:rPr>
              <a:t>liver </a:t>
            </a:r>
            <a:r>
              <a:rPr dirty="0" sz="2400" spc="-114">
                <a:solidFill>
                  <a:srgbClr val="585858"/>
                </a:solidFill>
                <a:latin typeface="Arial"/>
                <a:cs typeface="Arial"/>
              </a:rPr>
              <a:t>due </a:t>
            </a:r>
            <a:r>
              <a:rPr dirty="0" sz="2400" spc="-65">
                <a:solidFill>
                  <a:srgbClr val="585858"/>
                </a:solidFill>
                <a:latin typeface="Arial"/>
                <a:cs typeface="Arial"/>
              </a:rPr>
              <a:t>to </a:t>
            </a:r>
            <a:r>
              <a:rPr dirty="0" sz="2400" spc="-114">
                <a:solidFill>
                  <a:srgbClr val="585858"/>
                </a:solidFill>
                <a:latin typeface="Arial"/>
                <a:cs typeface="Arial"/>
              </a:rPr>
              <a:t>GalNAc</a:t>
            </a:r>
            <a:r>
              <a:rPr dirty="0" sz="2400" spc="-42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2400" spc="-114">
                <a:solidFill>
                  <a:srgbClr val="585858"/>
                </a:solidFill>
                <a:latin typeface="Arial"/>
                <a:cs typeface="Arial"/>
              </a:rPr>
              <a:t>conjugation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072C61"/>
              </a:buClr>
              <a:buFont typeface="Arial"/>
              <a:buChar char="•"/>
            </a:pPr>
            <a:endParaRPr sz="250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buClr>
                <a:srgbClr val="072C61"/>
              </a:buClr>
              <a:buSzPct val="68750"/>
              <a:buChar char="•"/>
              <a:tabLst>
                <a:tab pos="241300" algn="l"/>
                <a:tab pos="241935" algn="l"/>
              </a:tabLst>
            </a:pPr>
            <a:r>
              <a:rPr dirty="0" sz="2400" spc="-120">
                <a:solidFill>
                  <a:srgbClr val="585858"/>
                </a:solidFill>
                <a:latin typeface="Arial"/>
                <a:cs typeface="Arial"/>
              </a:rPr>
              <a:t>Inhibits </a:t>
            </a:r>
            <a:r>
              <a:rPr dirty="0" sz="2400" spc="-114">
                <a:solidFill>
                  <a:srgbClr val="585858"/>
                </a:solidFill>
                <a:latin typeface="Arial"/>
                <a:cs typeface="Arial"/>
              </a:rPr>
              <a:t>production </a:t>
            </a:r>
            <a:r>
              <a:rPr dirty="0" sz="2400" spc="-70">
                <a:solidFill>
                  <a:srgbClr val="585858"/>
                </a:solidFill>
                <a:latin typeface="Arial"/>
                <a:cs typeface="Arial"/>
              </a:rPr>
              <a:t>of </a:t>
            </a:r>
            <a:r>
              <a:rPr dirty="0" sz="2400" spc="-90">
                <a:solidFill>
                  <a:srgbClr val="585858"/>
                </a:solidFill>
                <a:latin typeface="Arial"/>
                <a:cs typeface="Arial"/>
              </a:rPr>
              <a:t>PCSK9 in</a:t>
            </a:r>
            <a:r>
              <a:rPr dirty="0" sz="2400" spc="-1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2400" spc="-120">
                <a:solidFill>
                  <a:srgbClr val="585858"/>
                </a:solidFill>
                <a:latin typeface="Arial"/>
                <a:cs typeface="Arial"/>
              </a:rPr>
              <a:t>hepatocytes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49656" y="1569719"/>
            <a:ext cx="4739563" cy="4572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458787" y="6173470"/>
            <a:ext cx="3111500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50" spc="-100">
                <a:solidFill>
                  <a:srgbClr val="585858"/>
                </a:solidFill>
                <a:latin typeface="Arial"/>
                <a:cs typeface="Arial"/>
              </a:rPr>
              <a:t>Fitzgerald </a:t>
            </a:r>
            <a:r>
              <a:rPr dirty="0" sz="1350" spc="-45">
                <a:solidFill>
                  <a:srgbClr val="585858"/>
                </a:solidFill>
                <a:latin typeface="Arial"/>
                <a:cs typeface="Arial"/>
              </a:rPr>
              <a:t>et </a:t>
            </a:r>
            <a:r>
              <a:rPr dirty="0" sz="1350" spc="-90">
                <a:solidFill>
                  <a:srgbClr val="585858"/>
                </a:solidFill>
                <a:latin typeface="Arial"/>
                <a:cs typeface="Arial"/>
              </a:rPr>
              <a:t>al. </a:t>
            </a:r>
            <a:r>
              <a:rPr dirty="0" sz="1350" spc="20">
                <a:solidFill>
                  <a:srgbClr val="585858"/>
                </a:solidFill>
                <a:latin typeface="Arial"/>
                <a:cs typeface="Arial"/>
              </a:rPr>
              <a:t>N </a:t>
            </a:r>
            <a:r>
              <a:rPr dirty="0" sz="1350" spc="-110">
                <a:solidFill>
                  <a:srgbClr val="585858"/>
                </a:solidFill>
                <a:latin typeface="Arial"/>
                <a:cs typeface="Arial"/>
              </a:rPr>
              <a:t>Engl </a:t>
            </a:r>
            <a:r>
              <a:rPr dirty="0" sz="1350" spc="15">
                <a:solidFill>
                  <a:srgbClr val="585858"/>
                </a:solidFill>
                <a:latin typeface="Arial"/>
                <a:cs typeface="Arial"/>
              </a:rPr>
              <a:t>J </a:t>
            </a:r>
            <a:r>
              <a:rPr dirty="0" sz="1350" spc="-90">
                <a:solidFill>
                  <a:srgbClr val="585858"/>
                </a:solidFill>
                <a:latin typeface="Arial"/>
                <a:cs typeface="Arial"/>
              </a:rPr>
              <a:t>Med.</a:t>
            </a:r>
            <a:r>
              <a:rPr dirty="0" sz="1350" spc="-265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350" spc="-100">
                <a:solidFill>
                  <a:srgbClr val="585858"/>
                </a:solidFill>
                <a:latin typeface="Arial"/>
                <a:cs typeface="Arial"/>
              </a:rPr>
              <a:t>2017;376:41-51.</a:t>
            </a:r>
            <a:endParaRPr sz="13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02602" y="1602422"/>
            <a:ext cx="1217930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20" b="1">
                <a:solidFill>
                  <a:srgbClr val="585858"/>
                </a:solidFill>
                <a:latin typeface="Arial"/>
                <a:cs typeface="Arial"/>
              </a:rPr>
              <a:t>Inclisiran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1009" y="6176009"/>
            <a:ext cx="11257280" cy="0"/>
          </a:xfrm>
          <a:custGeom>
            <a:avLst/>
            <a:gdLst/>
            <a:ahLst/>
            <a:cxnLst/>
            <a:rect l="l" t="t" r="r" b="b"/>
            <a:pathLst>
              <a:path w="11257280" h="0">
                <a:moveTo>
                  <a:pt x="0" y="0"/>
                </a:moveTo>
                <a:lnTo>
                  <a:pt x="11257280" y="0"/>
                </a:lnTo>
              </a:path>
            </a:pathLst>
          </a:custGeom>
          <a:ln w="3175">
            <a:solidFill>
              <a:srgbClr val="0D57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1513566" y="6376987"/>
            <a:ext cx="15303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solidFill>
                  <a:srgbClr val="D9D9D9"/>
                </a:solidFill>
                <a:latin typeface="Arial"/>
                <a:cs typeface="Arial"/>
              </a:rPr>
              <a:t>4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2440" y="0"/>
            <a:ext cx="8669020" cy="109601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ts val="2185"/>
              </a:lnSpc>
              <a:spcBef>
                <a:spcPts val="130"/>
              </a:spcBef>
            </a:pPr>
            <a:r>
              <a:rPr dirty="0" sz="1950" spc="-95" b="1">
                <a:solidFill>
                  <a:srgbClr val="072C61"/>
                </a:solidFill>
                <a:latin typeface="Arial"/>
                <a:cs typeface="Arial"/>
              </a:rPr>
              <a:t>ORION </a:t>
            </a:r>
            <a:r>
              <a:rPr dirty="0" sz="1950" spc="-105" b="1">
                <a:solidFill>
                  <a:srgbClr val="072C61"/>
                </a:solidFill>
                <a:latin typeface="Arial"/>
                <a:cs typeface="Arial"/>
              </a:rPr>
              <a:t>Phase </a:t>
            </a:r>
            <a:r>
              <a:rPr dirty="0" sz="1950" spc="-85" b="1">
                <a:solidFill>
                  <a:srgbClr val="072C61"/>
                </a:solidFill>
                <a:latin typeface="Arial"/>
                <a:cs typeface="Arial"/>
              </a:rPr>
              <a:t>III </a:t>
            </a:r>
            <a:r>
              <a:rPr dirty="0" sz="1950" spc="-100" b="1">
                <a:solidFill>
                  <a:srgbClr val="072C61"/>
                </a:solidFill>
                <a:latin typeface="Arial"/>
                <a:cs typeface="Arial"/>
              </a:rPr>
              <a:t>pooled</a:t>
            </a:r>
            <a:r>
              <a:rPr dirty="0" sz="1950" spc="-135" b="1">
                <a:solidFill>
                  <a:srgbClr val="072C61"/>
                </a:solidFill>
                <a:latin typeface="Arial"/>
                <a:cs typeface="Arial"/>
              </a:rPr>
              <a:t> </a:t>
            </a:r>
            <a:r>
              <a:rPr dirty="0" sz="1950" spc="-100" b="1">
                <a:solidFill>
                  <a:srgbClr val="072C61"/>
                </a:solidFill>
                <a:latin typeface="Arial"/>
                <a:cs typeface="Arial"/>
              </a:rPr>
              <a:t>analysis</a:t>
            </a:r>
            <a:endParaRPr sz="1950">
              <a:latin typeface="Arial"/>
              <a:cs typeface="Arial"/>
            </a:endParaRPr>
          </a:p>
          <a:p>
            <a:pPr marL="12700" marR="5080">
              <a:lnSpc>
                <a:spcPts val="3000"/>
              </a:lnSpc>
              <a:spcBef>
                <a:spcPts val="245"/>
              </a:spcBef>
            </a:pPr>
            <a:r>
              <a:rPr dirty="0" sz="2800" spc="-85" b="1">
                <a:solidFill>
                  <a:srgbClr val="0D57C4"/>
                </a:solidFill>
                <a:latin typeface="Arial"/>
                <a:cs typeface="Arial"/>
              </a:rPr>
              <a:t>Online</a:t>
            </a:r>
            <a:r>
              <a:rPr dirty="0" sz="2800" spc="-240" b="1">
                <a:solidFill>
                  <a:srgbClr val="0D57C4"/>
                </a:solidFill>
                <a:latin typeface="Arial"/>
                <a:cs typeface="Arial"/>
              </a:rPr>
              <a:t> </a:t>
            </a:r>
            <a:r>
              <a:rPr dirty="0" sz="2800" spc="-100" b="1">
                <a:solidFill>
                  <a:srgbClr val="0D57C4"/>
                </a:solidFill>
                <a:latin typeface="Arial"/>
                <a:cs typeface="Arial"/>
              </a:rPr>
              <a:t>e-publications</a:t>
            </a:r>
            <a:r>
              <a:rPr dirty="0" sz="2800" spc="-120" b="1">
                <a:solidFill>
                  <a:srgbClr val="0D57C4"/>
                </a:solidFill>
                <a:latin typeface="Arial"/>
                <a:cs typeface="Arial"/>
              </a:rPr>
              <a:t> </a:t>
            </a:r>
            <a:r>
              <a:rPr dirty="0" sz="2800" spc="-50" b="1">
                <a:solidFill>
                  <a:srgbClr val="0D57C4"/>
                </a:solidFill>
                <a:latin typeface="Arial"/>
                <a:cs typeface="Arial"/>
              </a:rPr>
              <a:t>of</a:t>
            </a:r>
            <a:r>
              <a:rPr dirty="0" sz="2800" spc="-210" b="1">
                <a:solidFill>
                  <a:srgbClr val="0D57C4"/>
                </a:solidFill>
                <a:latin typeface="Arial"/>
                <a:cs typeface="Arial"/>
              </a:rPr>
              <a:t> </a:t>
            </a:r>
            <a:r>
              <a:rPr dirty="0" sz="2800" spc="-85" b="1">
                <a:solidFill>
                  <a:srgbClr val="0D57C4"/>
                </a:solidFill>
                <a:latin typeface="Arial"/>
                <a:cs typeface="Arial"/>
              </a:rPr>
              <a:t>ESC</a:t>
            </a:r>
            <a:r>
              <a:rPr dirty="0" sz="2800" spc="-175" b="1">
                <a:solidFill>
                  <a:srgbClr val="0D57C4"/>
                </a:solidFill>
                <a:latin typeface="Arial"/>
                <a:cs typeface="Arial"/>
              </a:rPr>
              <a:t> </a:t>
            </a:r>
            <a:r>
              <a:rPr dirty="0" sz="2800" spc="-65" b="1">
                <a:solidFill>
                  <a:srgbClr val="0D57C4"/>
                </a:solidFill>
                <a:latin typeface="Arial"/>
                <a:cs typeface="Arial"/>
              </a:rPr>
              <a:t>and</a:t>
            </a:r>
            <a:r>
              <a:rPr dirty="0" sz="2800" spc="-275" b="1">
                <a:solidFill>
                  <a:srgbClr val="0D57C4"/>
                </a:solidFill>
                <a:latin typeface="Arial"/>
                <a:cs typeface="Arial"/>
              </a:rPr>
              <a:t> </a:t>
            </a:r>
            <a:r>
              <a:rPr dirty="0" sz="2800" spc="-105" b="1">
                <a:solidFill>
                  <a:srgbClr val="0D57C4"/>
                </a:solidFill>
                <a:latin typeface="Arial"/>
                <a:cs typeface="Arial"/>
              </a:rPr>
              <a:t>AHA</a:t>
            </a:r>
            <a:r>
              <a:rPr dirty="0" sz="2800" spc="-175" b="1">
                <a:solidFill>
                  <a:srgbClr val="0D57C4"/>
                </a:solidFill>
                <a:latin typeface="Arial"/>
                <a:cs typeface="Arial"/>
              </a:rPr>
              <a:t> </a:t>
            </a:r>
            <a:r>
              <a:rPr dirty="0" sz="2800" spc="-105" b="1">
                <a:solidFill>
                  <a:srgbClr val="0D57C4"/>
                </a:solidFill>
                <a:latin typeface="Arial"/>
                <a:cs typeface="Arial"/>
              </a:rPr>
              <a:t>Individual</a:t>
            </a:r>
            <a:r>
              <a:rPr dirty="0" sz="2800" spc="-110" b="1">
                <a:solidFill>
                  <a:srgbClr val="0D57C4"/>
                </a:solidFill>
                <a:latin typeface="Arial"/>
                <a:cs typeface="Arial"/>
              </a:rPr>
              <a:t> </a:t>
            </a:r>
            <a:r>
              <a:rPr dirty="0" sz="2800" spc="-80" b="1">
                <a:solidFill>
                  <a:srgbClr val="0D57C4"/>
                </a:solidFill>
                <a:latin typeface="Arial"/>
                <a:cs typeface="Arial"/>
              </a:rPr>
              <a:t>Study  </a:t>
            </a:r>
            <a:r>
              <a:rPr dirty="0" sz="2800" spc="-100" b="1">
                <a:solidFill>
                  <a:srgbClr val="0D57C4"/>
                </a:solidFill>
                <a:latin typeface="Arial"/>
                <a:cs typeface="Arial"/>
              </a:rPr>
              <a:t>presentations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55662" y="6494462"/>
            <a:ext cx="2370455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50" spc="-45">
                <a:solidFill>
                  <a:srgbClr val="131212"/>
                </a:solidFill>
                <a:latin typeface="Arial"/>
                <a:cs typeface="Arial"/>
              </a:rPr>
              <a:t>1. </a:t>
            </a:r>
            <a:r>
              <a:rPr dirty="0" sz="1350" spc="-75">
                <a:solidFill>
                  <a:srgbClr val="585858"/>
                </a:solidFill>
                <a:latin typeface="Arial"/>
                <a:cs typeface="Arial"/>
              </a:rPr>
              <a:t>DOI:</a:t>
            </a:r>
            <a:r>
              <a:rPr dirty="0" sz="1350" spc="-15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350" spc="-90">
                <a:solidFill>
                  <a:srgbClr val="585858"/>
                </a:solidFill>
                <a:latin typeface="Arial"/>
                <a:cs typeface="Arial"/>
              </a:rPr>
              <a:t>10.1056/NEJMoa1912387</a:t>
            </a:r>
            <a:endParaRPr sz="13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30520" y="6494462"/>
            <a:ext cx="2301875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50" spc="-45">
                <a:solidFill>
                  <a:srgbClr val="585858"/>
                </a:solidFill>
                <a:latin typeface="Arial"/>
                <a:cs typeface="Arial"/>
              </a:rPr>
              <a:t>2. </a:t>
            </a:r>
            <a:r>
              <a:rPr dirty="0" sz="1350" spc="-75">
                <a:solidFill>
                  <a:srgbClr val="585858"/>
                </a:solidFill>
                <a:latin typeface="Arial"/>
                <a:cs typeface="Arial"/>
              </a:rPr>
              <a:t>DOI:</a:t>
            </a:r>
            <a:r>
              <a:rPr dirty="0" sz="1350" spc="-225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350" spc="-90">
                <a:solidFill>
                  <a:srgbClr val="585858"/>
                </a:solidFill>
                <a:latin typeface="Arial"/>
                <a:cs typeface="Arial"/>
              </a:rPr>
              <a:t>10.1056/NEJMoa1913805</a:t>
            </a:r>
            <a:endParaRPr sz="135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18738" y="1342131"/>
            <a:ext cx="3313167" cy="46657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003877" y="1328487"/>
            <a:ext cx="3369543" cy="471031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201400" y="297179"/>
            <a:ext cx="548640" cy="6248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61009" y="6176009"/>
            <a:ext cx="11257280" cy="0"/>
          </a:xfrm>
          <a:custGeom>
            <a:avLst/>
            <a:gdLst/>
            <a:ahLst/>
            <a:cxnLst/>
            <a:rect l="l" t="t" r="r" b="b"/>
            <a:pathLst>
              <a:path w="11257280" h="0">
                <a:moveTo>
                  <a:pt x="0" y="0"/>
                </a:moveTo>
                <a:lnTo>
                  <a:pt x="11257280" y="0"/>
                </a:lnTo>
              </a:path>
            </a:pathLst>
          </a:custGeom>
          <a:ln w="3175">
            <a:solidFill>
              <a:srgbClr val="0D57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58787" y="1602422"/>
            <a:ext cx="11002645" cy="7575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2400" spc="-165" b="1">
                <a:solidFill>
                  <a:srgbClr val="585858"/>
                </a:solidFill>
                <a:latin typeface="Arial"/>
                <a:cs typeface="Arial"/>
              </a:rPr>
              <a:t>To </a:t>
            </a:r>
            <a:r>
              <a:rPr dirty="0" sz="2400" spc="-120" b="1">
                <a:solidFill>
                  <a:srgbClr val="585858"/>
                </a:solidFill>
                <a:latin typeface="Arial"/>
                <a:cs typeface="Arial"/>
              </a:rPr>
              <a:t>assess </a:t>
            </a:r>
            <a:r>
              <a:rPr dirty="0" sz="2400" spc="-125" b="1">
                <a:solidFill>
                  <a:srgbClr val="585858"/>
                </a:solidFill>
                <a:latin typeface="Arial"/>
                <a:cs typeface="Arial"/>
              </a:rPr>
              <a:t>efficacy </a:t>
            </a:r>
            <a:r>
              <a:rPr dirty="0" sz="2400" spc="-120" b="1">
                <a:solidFill>
                  <a:srgbClr val="585858"/>
                </a:solidFill>
                <a:latin typeface="Arial"/>
                <a:cs typeface="Arial"/>
              </a:rPr>
              <a:t>and safety </a:t>
            </a:r>
            <a:r>
              <a:rPr dirty="0" sz="2400" spc="-75" b="1">
                <a:solidFill>
                  <a:srgbClr val="585858"/>
                </a:solidFill>
                <a:latin typeface="Arial"/>
                <a:cs typeface="Arial"/>
              </a:rPr>
              <a:t>of </a:t>
            </a:r>
            <a:r>
              <a:rPr dirty="0" sz="2400" spc="-120" b="1">
                <a:solidFill>
                  <a:srgbClr val="585858"/>
                </a:solidFill>
                <a:latin typeface="Arial"/>
                <a:cs typeface="Arial"/>
              </a:rPr>
              <a:t>inclisiran </a:t>
            </a:r>
            <a:r>
              <a:rPr dirty="0" sz="2400" spc="-95" b="1">
                <a:solidFill>
                  <a:srgbClr val="585858"/>
                </a:solidFill>
                <a:latin typeface="Arial"/>
                <a:cs typeface="Arial"/>
              </a:rPr>
              <a:t>284 </a:t>
            </a:r>
            <a:r>
              <a:rPr dirty="0" sz="2400" spc="-50" b="1">
                <a:solidFill>
                  <a:srgbClr val="585858"/>
                </a:solidFill>
                <a:latin typeface="Arial"/>
                <a:cs typeface="Arial"/>
              </a:rPr>
              <a:t>mg </a:t>
            </a:r>
            <a:r>
              <a:rPr dirty="0" sz="2400" spc="-114" b="1">
                <a:solidFill>
                  <a:srgbClr val="585858"/>
                </a:solidFill>
                <a:latin typeface="Arial"/>
                <a:cs typeface="Arial"/>
              </a:rPr>
              <a:t>compared </a:t>
            </a:r>
            <a:r>
              <a:rPr dirty="0" sz="2400" spc="-70" b="1">
                <a:solidFill>
                  <a:srgbClr val="585858"/>
                </a:solidFill>
                <a:latin typeface="Arial"/>
                <a:cs typeface="Arial"/>
              </a:rPr>
              <a:t>to </a:t>
            </a:r>
            <a:r>
              <a:rPr dirty="0" sz="2400" spc="-120" b="1">
                <a:solidFill>
                  <a:srgbClr val="585858"/>
                </a:solidFill>
                <a:latin typeface="Arial"/>
                <a:cs typeface="Arial"/>
              </a:rPr>
              <a:t>placebo </a:t>
            </a:r>
            <a:r>
              <a:rPr dirty="0" sz="2400" spc="-65" b="1">
                <a:solidFill>
                  <a:srgbClr val="585858"/>
                </a:solidFill>
                <a:latin typeface="Arial"/>
                <a:cs typeface="Arial"/>
              </a:rPr>
              <a:t>in </a:t>
            </a:r>
            <a:r>
              <a:rPr dirty="0" sz="2400" b="1">
                <a:solidFill>
                  <a:srgbClr val="585858"/>
                </a:solidFill>
                <a:latin typeface="Arial"/>
                <a:cs typeface="Arial"/>
              </a:rPr>
              <a:t>a </a:t>
            </a:r>
            <a:r>
              <a:rPr dirty="0" sz="2400" spc="-120" b="1">
                <a:solidFill>
                  <a:srgbClr val="585858"/>
                </a:solidFill>
                <a:latin typeface="Arial"/>
                <a:cs typeface="Arial"/>
              </a:rPr>
              <a:t>pooled  </a:t>
            </a:r>
            <a:r>
              <a:rPr dirty="0" sz="2400" spc="-125" b="1">
                <a:solidFill>
                  <a:srgbClr val="585858"/>
                </a:solidFill>
                <a:latin typeface="Arial"/>
                <a:cs typeface="Arial"/>
              </a:rPr>
              <a:t>analysis </a:t>
            </a:r>
            <a:r>
              <a:rPr dirty="0" sz="2400" spc="-75" b="1">
                <a:solidFill>
                  <a:srgbClr val="585858"/>
                </a:solidFill>
                <a:latin typeface="Arial"/>
                <a:cs typeface="Arial"/>
              </a:rPr>
              <a:t>of </a:t>
            </a:r>
            <a:r>
              <a:rPr dirty="0" sz="2400" spc="-90" b="1">
                <a:solidFill>
                  <a:srgbClr val="585858"/>
                </a:solidFill>
                <a:latin typeface="Arial"/>
                <a:cs typeface="Arial"/>
              </a:rPr>
              <a:t>all </a:t>
            </a:r>
            <a:r>
              <a:rPr dirty="0" sz="2400" spc="-120" b="1">
                <a:solidFill>
                  <a:srgbClr val="585858"/>
                </a:solidFill>
                <a:latin typeface="Arial"/>
                <a:cs typeface="Arial"/>
              </a:rPr>
              <a:t>Phase </a:t>
            </a:r>
            <a:r>
              <a:rPr dirty="0" sz="2400" spc="-130" b="1">
                <a:solidFill>
                  <a:srgbClr val="585858"/>
                </a:solidFill>
                <a:latin typeface="Arial"/>
                <a:cs typeface="Arial"/>
              </a:rPr>
              <a:t>III</a:t>
            </a:r>
            <a:r>
              <a:rPr dirty="0" sz="2400" spc="40" b="1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2400" spc="-105" b="1">
                <a:solidFill>
                  <a:srgbClr val="585858"/>
                </a:solidFill>
                <a:latin typeface="Arial"/>
                <a:cs typeface="Arial"/>
              </a:rPr>
              <a:t>trials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488166" y="6398672"/>
            <a:ext cx="203835" cy="2813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2090"/>
              </a:lnSpc>
            </a:pPr>
            <a:fld id="{81D60167-4931-47E6-BA6A-407CBD079E47}" type="slidenum">
              <a:rPr dirty="0" sz="1800" b="1">
                <a:solidFill>
                  <a:srgbClr val="D9D9D9"/>
                </a:solidFill>
                <a:latin typeface="Arial"/>
                <a:cs typeface="Arial"/>
              </a:rPr>
              <a:t>8</a:t>
            </a:fld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58787" y="242252"/>
            <a:ext cx="4291965" cy="8312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715"/>
              </a:lnSpc>
              <a:spcBef>
                <a:spcPts val="100"/>
              </a:spcBef>
            </a:pPr>
            <a:r>
              <a:rPr dirty="0" sz="2400" spc="-114">
                <a:solidFill>
                  <a:srgbClr val="072C61"/>
                </a:solidFill>
              </a:rPr>
              <a:t>ORION </a:t>
            </a:r>
            <a:r>
              <a:rPr dirty="0" sz="2400" spc="-120">
                <a:solidFill>
                  <a:srgbClr val="072C61"/>
                </a:solidFill>
              </a:rPr>
              <a:t>Phase </a:t>
            </a:r>
            <a:r>
              <a:rPr dirty="0" sz="2400" spc="-130">
                <a:solidFill>
                  <a:srgbClr val="072C61"/>
                </a:solidFill>
              </a:rPr>
              <a:t>III </a:t>
            </a:r>
            <a:r>
              <a:rPr dirty="0" sz="2400" spc="-120">
                <a:solidFill>
                  <a:srgbClr val="072C61"/>
                </a:solidFill>
              </a:rPr>
              <a:t>pooled</a:t>
            </a:r>
            <a:r>
              <a:rPr dirty="0" sz="2400" spc="175">
                <a:solidFill>
                  <a:srgbClr val="072C61"/>
                </a:solidFill>
              </a:rPr>
              <a:t> </a:t>
            </a:r>
            <a:r>
              <a:rPr dirty="0" sz="2400" spc="-130">
                <a:solidFill>
                  <a:srgbClr val="072C61"/>
                </a:solidFill>
              </a:rPr>
              <a:t>analysis</a:t>
            </a:r>
            <a:endParaRPr sz="2400"/>
          </a:p>
          <a:p>
            <a:pPr marL="12700">
              <a:lnSpc>
                <a:spcPts val="3615"/>
              </a:lnSpc>
            </a:pPr>
            <a:r>
              <a:rPr dirty="0" spc="-100"/>
              <a:t>Purpose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08647" y="5765482"/>
            <a:ext cx="646112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latin typeface="Arial"/>
                <a:cs typeface="Arial"/>
              </a:rPr>
              <a:t>Inclisiran </a:t>
            </a:r>
            <a:r>
              <a:rPr dirty="0" sz="1800" spc="10" b="1">
                <a:latin typeface="Arial"/>
                <a:cs typeface="Arial"/>
              </a:rPr>
              <a:t>284 </a:t>
            </a:r>
            <a:r>
              <a:rPr dirty="0" sz="1800" spc="-25" b="1">
                <a:latin typeface="Arial"/>
                <a:cs typeface="Arial"/>
              </a:rPr>
              <a:t>mg </a:t>
            </a:r>
            <a:r>
              <a:rPr dirty="0" sz="1800" spc="-15" b="1">
                <a:latin typeface="Arial"/>
                <a:cs typeface="Arial"/>
              </a:rPr>
              <a:t>is </a:t>
            </a:r>
            <a:r>
              <a:rPr dirty="0" sz="1800" spc="-10" b="1">
                <a:latin typeface="Arial"/>
                <a:cs typeface="Arial"/>
              </a:rPr>
              <a:t>equivalent </a:t>
            </a:r>
            <a:r>
              <a:rPr dirty="0" sz="1800" b="1">
                <a:latin typeface="Arial"/>
                <a:cs typeface="Arial"/>
              </a:rPr>
              <a:t>to </a:t>
            </a:r>
            <a:r>
              <a:rPr dirty="0" sz="1800" spc="-10" b="1">
                <a:latin typeface="Arial"/>
                <a:cs typeface="Arial"/>
              </a:rPr>
              <a:t>Inclisiran </a:t>
            </a:r>
            <a:r>
              <a:rPr dirty="0" sz="1800" spc="-15" b="1">
                <a:latin typeface="Arial"/>
                <a:cs typeface="Arial"/>
              </a:rPr>
              <a:t>sodium </a:t>
            </a:r>
            <a:r>
              <a:rPr dirty="0" sz="1800" spc="10" b="1">
                <a:latin typeface="Arial"/>
                <a:cs typeface="Arial"/>
              </a:rPr>
              <a:t>300</a:t>
            </a:r>
            <a:r>
              <a:rPr dirty="0" sz="1800" spc="300" b="1">
                <a:latin typeface="Arial"/>
                <a:cs typeface="Arial"/>
              </a:rPr>
              <a:t> </a:t>
            </a:r>
            <a:r>
              <a:rPr dirty="0" sz="1800" spc="-25" b="1">
                <a:latin typeface="Arial"/>
                <a:cs typeface="Arial"/>
              </a:rPr>
              <a:t>mg.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2440" y="225361"/>
            <a:ext cx="7521575" cy="8312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715"/>
              </a:lnSpc>
              <a:spcBef>
                <a:spcPts val="100"/>
              </a:spcBef>
            </a:pPr>
            <a:r>
              <a:rPr dirty="0" sz="2400" spc="-114" b="1">
                <a:solidFill>
                  <a:srgbClr val="072C61"/>
                </a:solidFill>
                <a:latin typeface="Arial"/>
                <a:cs typeface="Arial"/>
              </a:rPr>
              <a:t>ORION </a:t>
            </a:r>
            <a:r>
              <a:rPr dirty="0" sz="2400" spc="-120" b="1">
                <a:solidFill>
                  <a:srgbClr val="072C61"/>
                </a:solidFill>
                <a:latin typeface="Arial"/>
                <a:cs typeface="Arial"/>
              </a:rPr>
              <a:t>Phase </a:t>
            </a:r>
            <a:r>
              <a:rPr dirty="0" sz="2400" spc="-130" b="1">
                <a:solidFill>
                  <a:srgbClr val="072C61"/>
                </a:solidFill>
                <a:latin typeface="Arial"/>
                <a:cs typeface="Arial"/>
              </a:rPr>
              <a:t>III </a:t>
            </a:r>
            <a:r>
              <a:rPr dirty="0" sz="2400" spc="-120" b="1">
                <a:solidFill>
                  <a:srgbClr val="072C61"/>
                </a:solidFill>
                <a:latin typeface="Arial"/>
                <a:cs typeface="Arial"/>
              </a:rPr>
              <a:t>pooled </a:t>
            </a:r>
            <a:r>
              <a:rPr dirty="0" sz="2400" spc="-130" b="1">
                <a:solidFill>
                  <a:srgbClr val="072C61"/>
                </a:solidFill>
                <a:latin typeface="Arial"/>
                <a:cs typeface="Arial"/>
              </a:rPr>
              <a:t>analysis: </a:t>
            </a:r>
            <a:r>
              <a:rPr dirty="0" sz="2400" spc="-100" b="1">
                <a:solidFill>
                  <a:srgbClr val="072C61"/>
                </a:solidFill>
                <a:latin typeface="Arial"/>
                <a:cs typeface="Arial"/>
              </a:rPr>
              <a:t>Common </a:t>
            </a:r>
            <a:r>
              <a:rPr dirty="0" sz="2400" spc="-130" b="1">
                <a:solidFill>
                  <a:srgbClr val="072C61"/>
                </a:solidFill>
                <a:latin typeface="Arial"/>
                <a:cs typeface="Arial"/>
              </a:rPr>
              <a:t>study</a:t>
            </a:r>
            <a:r>
              <a:rPr dirty="0" sz="2400" spc="120" b="1">
                <a:solidFill>
                  <a:srgbClr val="072C61"/>
                </a:solidFill>
                <a:latin typeface="Arial"/>
                <a:cs typeface="Arial"/>
              </a:rPr>
              <a:t> </a:t>
            </a:r>
            <a:r>
              <a:rPr dirty="0" sz="2400" spc="-120" b="1">
                <a:solidFill>
                  <a:srgbClr val="072C61"/>
                </a:solidFill>
                <a:latin typeface="Arial"/>
                <a:cs typeface="Arial"/>
              </a:rPr>
              <a:t>design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3615"/>
              </a:lnSpc>
            </a:pPr>
            <a:r>
              <a:rPr dirty="0" sz="3150" spc="-60" b="1">
                <a:solidFill>
                  <a:srgbClr val="0D57C4"/>
                </a:solidFill>
                <a:latin typeface="Arial"/>
                <a:cs typeface="Arial"/>
              </a:rPr>
              <a:t>18 </a:t>
            </a:r>
            <a:r>
              <a:rPr dirty="0" sz="3150" spc="-95" b="1">
                <a:solidFill>
                  <a:srgbClr val="0D57C4"/>
                </a:solidFill>
                <a:latin typeface="Arial"/>
                <a:cs typeface="Arial"/>
              </a:rPr>
              <a:t>months </a:t>
            </a:r>
            <a:r>
              <a:rPr dirty="0" sz="3150" spc="-100" b="1">
                <a:solidFill>
                  <a:srgbClr val="0D57C4"/>
                </a:solidFill>
                <a:latin typeface="Arial"/>
                <a:cs typeface="Arial"/>
              </a:rPr>
              <a:t>treatment </a:t>
            </a:r>
            <a:r>
              <a:rPr dirty="0" sz="3150" spc="20" b="1">
                <a:solidFill>
                  <a:srgbClr val="0D57C4"/>
                </a:solidFill>
                <a:latin typeface="Arial"/>
                <a:cs typeface="Arial"/>
              </a:rPr>
              <a:t>&amp;</a:t>
            </a:r>
            <a:r>
              <a:rPr dirty="0" sz="3150" spc="35" b="1">
                <a:solidFill>
                  <a:srgbClr val="0D57C4"/>
                </a:solidFill>
                <a:latin typeface="Arial"/>
                <a:cs typeface="Arial"/>
              </a:rPr>
              <a:t> </a:t>
            </a:r>
            <a:r>
              <a:rPr dirty="0" sz="3150" spc="-90" b="1">
                <a:solidFill>
                  <a:srgbClr val="0D57C4"/>
                </a:solidFill>
                <a:latin typeface="Arial"/>
                <a:cs typeface="Arial"/>
              </a:rPr>
              <a:t>observation</a:t>
            </a:r>
            <a:endParaRPr sz="31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3230" y="1602422"/>
            <a:ext cx="10595610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20" b="1">
                <a:solidFill>
                  <a:srgbClr val="585858"/>
                </a:solidFill>
                <a:latin typeface="Arial"/>
                <a:cs typeface="Arial"/>
              </a:rPr>
              <a:t>Randomized </a:t>
            </a:r>
            <a:r>
              <a:rPr dirty="0" sz="2400" spc="-75" b="1">
                <a:solidFill>
                  <a:srgbClr val="585858"/>
                </a:solidFill>
                <a:latin typeface="Arial"/>
                <a:cs typeface="Arial"/>
              </a:rPr>
              <a:t>1:1 </a:t>
            </a:r>
            <a:r>
              <a:rPr dirty="0" sz="2400" spc="-120" b="1">
                <a:solidFill>
                  <a:srgbClr val="585858"/>
                </a:solidFill>
                <a:latin typeface="Arial"/>
                <a:cs typeface="Arial"/>
              </a:rPr>
              <a:t>inclisiran </a:t>
            </a:r>
            <a:r>
              <a:rPr dirty="0" sz="2400" spc="-95" b="1">
                <a:solidFill>
                  <a:srgbClr val="585858"/>
                </a:solidFill>
                <a:latin typeface="Arial"/>
                <a:cs typeface="Arial"/>
              </a:rPr>
              <a:t>284 </a:t>
            </a:r>
            <a:r>
              <a:rPr dirty="0" sz="2400" spc="-50" b="1">
                <a:solidFill>
                  <a:srgbClr val="585858"/>
                </a:solidFill>
                <a:latin typeface="Arial"/>
                <a:cs typeface="Arial"/>
              </a:rPr>
              <a:t>mg </a:t>
            </a:r>
            <a:r>
              <a:rPr dirty="0" sz="2400" spc="-95" b="1" i="1">
                <a:solidFill>
                  <a:srgbClr val="585858"/>
                </a:solidFill>
                <a:latin typeface="Arial"/>
                <a:cs typeface="Arial"/>
              </a:rPr>
              <a:t>vs. </a:t>
            </a:r>
            <a:r>
              <a:rPr dirty="0" sz="2400" spc="-120" b="1">
                <a:solidFill>
                  <a:srgbClr val="585858"/>
                </a:solidFill>
                <a:latin typeface="Arial"/>
                <a:cs typeface="Arial"/>
              </a:rPr>
              <a:t>placebo </a:t>
            </a:r>
            <a:r>
              <a:rPr dirty="0" sz="2400" b="1">
                <a:solidFill>
                  <a:srgbClr val="585858"/>
                </a:solidFill>
                <a:latin typeface="Arial"/>
                <a:cs typeface="Arial"/>
              </a:rPr>
              <a:t>– </a:t>
            </a:r>
            <a:r>
              <a:rPr dirty="0" sz="2400" spc="-100" b="1">
                <a:solidFill>
                  <a:srgbClr val="585858"/>
                </a:solidFill>
                <a:latin typeface="Arial"/>
                <a:cs typeface="Arial"/>
              </a:rPr>
              <a:t>with </a:t>
            </a:r>
            <a:r>
              <a:rPr dirty="0" sz="2400" spc="-114" b="1">
                <a:solidFill>
                  <a:srgbClr val="585858"/>
                </a:solidFill>
                <a:latin typeface="Arial"/>
                <a:cs typeface="Arial"/>
              </a:rPr>
              <a:t>maximally </a:t>
            </a:r>
            <a:r>
              <a:rPr dirty="0" sz="2400" spc="-120" b="1">
                <a:solidFill>
                  <a:srgbClr val="585858"/>
                </a:solidFill>
                <a:latin typeface="Arial"/>
                <a:cs typeface="Arial"/>
              </a:rPr>
              <a:t>tolerated</a:t>
            </a:r>
            <a:r>
              <a:rPr dirty="0" sz="2400" spc="180" b="1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2400" spc="-130" b="1">
                <a:solidFill>
                  <a:srgbClr val="585858"/>
                </a:solidFill>
                <a:latin typeface="Arial"/>
                <a:cs typeface="Arial"/>
              </a:rPr>
              <a:t>statins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41959" y="2141220"/>
            <a:ext cx="11277600" cy="403637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1488166" y="6398672"/>
            <a:ext cx="203835" cy="2813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2090"/>
              </a:lnSpc>
            </a:pPr>
            <a:fld id="{81D60167-4931-47E6-BA6A-407CBD079E47}" type="slidenum">
              <a:rPr dirty="0" sz="1800" b="1">
                <a:solidFill>
                  <a:srgbClr val="D9D9D9"/>
                </a:solidFill>
                <a:latin typeface="Arial"/>
                <a:cs typeface="Arial"/>
              </a:rPr>
              <a:t>8</a:t>
            </a:fld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201400" y="297179"/>
            <a:ext cx="548640" cy="6248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58311" y="1627769"/>
          <a:ext cx="11268075" cy="45504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67985"/>
                <a:gridCol w="5799455"/>
              </a:tblGrid>
              <a:tr h="533389">
                <a:tc>
                  <a:txBody>
                    <a:bodyPr/>
                    <a:lstStyle/>
                    <a:p>
                      <a:pPr marL="43180">
                        <a:lnSpc>
                          <a:spcPts val="2655"/>
                        </a:lnSpc>
                      </a:pPr>
                      <a:r>
                        <a:rPr dirty="0" sz="2400" spc="-125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Inclusion</a:t>
                      </a:r>
                      <a:r>
                        <a:rPr dirty="0" sz="2400" spc="75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110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criteria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2700">
                      <a:solidFill>
                        <a:srgbClr val="0D57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1484">
                        <a:lnSpc>
                          <a:spcPts val="2655"/>
                        </a:lnSpc>
                      </a:pPr>
                      <a:r>
                        <a:rPr dirty="0" sz="2400" spc="-120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Exclusion</a:t>
                      </a:r>
                      <a:r>
                        <a:rPr dirty="0" sz="2400" spc="15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110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criteria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2700">
                      <a:solidFill>
                        <a:srgbClr val="0D57C4"/>
                      </a:solidFill>
                      <a:prstDash val="solid"/>
                    </a:lnB>
                  </a:tcPr>
                </a:tc>
              </a:tr>
              <a:tr h="522173">
                <a:tc>
                  <a:txBody>
                    <a:bodyPr/>
                    <a:lstStyle/>
                    <a:p>
                      <a:pPr marL="43180">
                        <a:lnSpc>
                          <a:spcPts val="2720"/>
                        </a:lnSpc>
                      </a:pPr>
                      <a:r>
                        <a:rPr dirty="0" sz="2400" spc="-8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Age </a:t>
                      </a:r>
                      <a:r>
                        <a:rPr dirty="0" sz="2400" spc="-9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≥18</a:t>
                      </a:r>
                      <a:r>
                        <a:rPr dirty="0" sz="2400" spc="-27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1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years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2700">
                      <a:solidFill>
                        <a:srgbClr val="0D57C4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51484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2400" spc="-114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Prior </a:t>
                      </a:r>
                      <a:r>
                        <a:rPr dirty="0" sz="2400" spc="-7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or </a:t>
                      </a:r>
                      <a:r>
                        <a:rPr dirty="0" sz="2400" spc="-1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planned </a:t>
                      </a:r>
                      <a:r>
                        <a:rPr dirty="0" sz="2400" spc="-13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use </a:t>
                      </a:r>
                      <a:r>
                        <a:rPr dirty="0" sz="2400" spc="-7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dirty="0" sz="2400" spc="-9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PCSK9</a:t>
                      </a:r>
                      <a:r>
                        <a:rPr dirty="0" sz="2400" spc="-8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8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mAbs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40640">
                    <a:lnT w="12700">
                      <a:solidFill>
                        <a:srgbClr val="0D57C4"/>
                      </a:solidFill>
                      <a:prstDash val="solid"/>
                    </a:lnT>
                  </a:tcPr>
                </a:tc>
              </a:tr>
              <a:tr h="553084"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dirty="0" sz="2400" spc="-114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Statin</a:t>
                      </a:r>
                      <a:r>
                        <a:rPr dirty="0" sz="2400" spc="-3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1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treatment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83185"/>
                </a:tc>
                <a:tc>
                  <a:txBody>
                    <a:bodyPr/>
                    <a:lstStyle/>
                    <a:p>
                      <a:pPr marL="451484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dirty="0" sz="2400" spc="-9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MACE </a:t>
                      </a:r>
                      <a:r>
                        <a:rPr dirty="0" sz="2400" spc="-1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within </a:t>
                      </a:r>
                      <a:r>
                        <a:rPr dirty="0" sz="24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3 </a:t>
                      </a:r>
                      <a:r>
                        <a:rPr dirty="0" sz="2400" spc="-1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months </a:t>
                      </a:r>
                      <a:r>
                        <a:rPr dirty="0" sz="2400" spc="-7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2400" spc="-16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11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randomization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83185"/>
                </a:tc>
              </a:tr>
              <a:tr h="611187">
                <a:tc>
                  <a:txBody>
                    <a:bodyPr/>
                    <a:lstStyle/>
                    <a:p>
                      <a:pPr marL="210820">
                        <a:lnSpc>
                          <a:spcPct val="100000"/>
                        </a:lnSpc>
                        <a:spcBef>
                          <a:spcPts val="1105"/>
                        </a:spcBef>
                      </a:pPr>
                      <a:r>
                        <a:rPr dirty="0" sz="1800" spc="-1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Maxima</a:t>
                      </a:r>
                      <a:r>
                        <a:rPr dirty="0" sz="1800" spc="-1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800" spc="-1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y </a:t>
                      </a:r>
                      <a:r>
                        <a:rPr dirty="0" sz="1800" spc="-1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tolerated </a:t>
                      </a:r>
                      <a:r>
                        <a:rPr dirty="0" sz="1800" spc="-114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doses, </a:t>
                      </a:r>
                      <a:r>
                        <a:rPr dirty="0" sz="1800" spc="-8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or </a:t>
                      </a:r>
                      <a:r>
                        <a:rPr dirty="0" sz="1800" spc="-1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documented</a:t>
                      </a:r>
                      <a:r>
                        <a:rPr dirty="0" sz="1800" spc="-26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14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intolerance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140335"/>
                </a:tc>
                <a:tc>
                  <a:txBody>
                    <a:bodyPr/>
                    <a:lstStyle/>
                    <a:p>
                      <a:pPr marL="451484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dirty="0" sz="2400" spc="-1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NYHA </a:t>
                      </a:r>
                      <a:r>
                        <a:rPr dirty="0" sz="2400" spc="-1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class </a:t>
                      </a:r>
                      <a:r>
                        <a:rPr dirty="0" sz="2400" spc="-9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IV </a:t>
                      </a:r>
                      <a:r>
                        <a:rPr dirty="0" sz="2400" spc="-6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HF </a:t>
                      </a:r>
                      <a:r>
                        <a:rPr dirty="0" sz="24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─</a:t>
                      </a:r>
                      <a:r>
                        <a:rPr dirty="0" sz="2400" spc="-51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7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or </a:t>
                      </a:r>
                      <a:r>
                        <a:rPr dirty="0" sz="2400" spc="-13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LVEF </a:t>
                      </a:r>
                      <a:r>
                        <a:rPr dirty="0" sz="2400" spc="-9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25%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71755"/>
                </a:tc>
              </a:tr>
              <a:tr h="611187"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1110"/>
                        </a:spcBef>
                      </a:pPr>
                      <a:r>
                        <a:rPr dirty="0" sz="2400" spc="-1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Ezetimibe</a:t>
                      </a:r>
                      <a:r>
                        <a:rPr dirty="0" sz="2400" spc="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5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2400" spc="-5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2400" spc="-5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owed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140970"/>
                </a:tc>
                <a:tc>
                  <a:txBody>
                    <a:bodyPr/>
                    <a:lstStyle/>
                    <a:p>
                      <a:pPr marL="451484">
                        <a:lnSpc>
                          <a:spcPct val="100000"/>
                        </a:lnSpc>
                        <a:spcBef>
                          <a:spcPts val="1110"/>
                        </a:spcBef>
                      </a:pPr>
                      <a:r>
                        <a:rPr dirty="0" sz="2400" spc="-1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Uncontro</a:t>
                      </a:r>
                      <a:r>
                        <a:rPr dirty="0" sz="2400" spc="-1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2400" spc="-1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4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ed </a:t>
                      </a:r>
                      <a:r>
                        <a:rPr dirty="0" sz="2400" spc="-1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severe</a:t>
                      </a:r>
                      <a:r>
                        <a:rPr dirty="0" sz="2400" spc="-14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114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hypertension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140970"/>
                </a:tc>
              </a:tr>
              <a:tr h="541908"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dirty="0" sz="2400" spc="-1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Informed </a:t>
                      </a:r>
                      <a:r>
                        <a:rPr dirty="0" sz="2400" spc="-13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consent</a:t>
                      </a:r>
                      <a:r>
                        <a:rPr dirty="0" sz="2400" spc="24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1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required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71755"/>
                </a:tc>
                <a:tc>
                  <a:txBody>
                    <a:bodyPr/>
                    <a:lstStyle/>
                    <a:p>
                      <a:pPr marL="451484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dirty="0" sz="2400" spc="-1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Severe </a:t>
                      </a:r>
                      <a:r>
                        <a:rPr dirty="0" sz="2400" spc="-114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concomitant non </a:t>
                      </a:r>
                      <a:r>
                        <a:rPr dirty="0" sz="2400" spc="-6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CV</a:t>
                      </a:r>
                      <a:r>
                        <a:rPr dirty="0" sz="2400" spc="9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13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disease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71755"/>
                </a:tc>
              </a:tr>
              <a:tr h="5419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51484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dirty="0" sz="2400" spc="-114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Prior/planned </a:t>
                      </a:r>
                      <a:r>
                        <a:rPr dirty="0" sz="2400" spc="-1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other </a:t>
                      </a:r>
                      <a:r>
                        <a:rPr dirty="0" sz="2400" spc="-11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investigational</a:t>
                      </a:r>
                      <a:r>
                        <a:rPr dirty="0" sz="2400" spc="27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1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drug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71755"/>
                </a:tc>
              </a:tr>
              <a:tr h="6333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3175">
                      <a:solidFill>
                        <a:srgbClr val="0D57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1484">
                        <a:lnSpc>
                          <a:spcPct val="100000"/>
                        </a:lnSpc>
                        <a:spcBef>
                          <a:spcPts val="565"/>
                        </a:spcBef>
                        <a:tabLst>
                          <a:tab pos="1991360" algn="l"/>
                        </a:tabLst>
                      </a:pPr>
                      <a:r>
                        <a:rPr dirty="0" sz="2400" spc="-1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Fasting</a:t>
                      </a:r>
                      <a:r>
                        <a:rPr dirty="0" sz="2400" spc="-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7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TG	</a:t>
                      </a:r>
                      <a:r>
                        <a:rPr dirty="0" sz="2400" spc="-11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&gt;400 </a:t>
                      </a:r>
                      <a:r>
                        <a:rPr dirty="0" sz="2400" spc="-9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mg/mL</a:t>
                      </a:r>
                      <a:r>
                        <a:rPr dirty="0" sz="2400" spc="-254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114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(4.52mmol/L)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71755">
                    <a:lnB w="3175">
                      <a:solidFill>
                        <a:srgbClr val="0D57C4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1488166" y="6398672"/>
            <a:ext cx="203835" cy="2813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2090"/>
              </a:lnSpc>
            </a:pPr>
            <a:fld id="{81D60167-4931-47E6-BA6A-407CBD079E47}" type="slidenum">
              <a:rPr dirty="0" sz="1800" b="1">
                <a:solidFill>
                  <a:srgbClr val="D9D9D9"/>
                </a:solidFill>
                <a:latin typeface="Arial"/>
                <a:cs typeface="Arial"/>
              </a:rPr>
              <a:t>8</a:t>
            </a:fld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72440" y="225361"/>
            <a:ext cx="7381240" cy="8312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715"/>
              </a:lnSpc>
              <a:spcBef>
                <a:spcPts val="100"/>
              </a:spcBef>
            </a:pPr>
            <a:r>
              <a:rPr dirty="0" sz="2400" spc="-114">
                <a:solidFill>
                  <a:srgbClr val="072C61"/>
                </a:solidFill>
              </a:rPr>
              <a:t>ORION </a:t>
            </a:r>
            <a:r>
              <a:rPr dirty="0" sz="2400" spc="-120">
                <a:solidFill>
                  <a:srgbClr val="072C61"/>
                </a:solidFill>
              </a:rPr>
              <a:t>Phase </a:t>
            </a:r>
            <a:r>
              <a:rPr dirty="0" sz="2400" spc="-130">
                <a:solidFill>
                  <a:srgbClr val="072C61"/>
                </a:solidFill>
              </a:rPr>
              <a:t>III </a:t>
            </a:r>
            <a:r>
              <a:rPr dirty="0" sz="2400" spc="-120">
                <a:solidFill>
                  <a:srgbClr val="072C61"/>
                </a:solidFill>
              </a:rPr>
              <a:t>pooled </a:t>
            </a:r>
            <a:r>
              <a:rPr dirty="0" sz="2400" spc="-130">
                <a:solidFill>
                  <a:srgbClr val="072C61"/>
                </a:solidFill>
              </a:rPr>
              <a:t>analysis: </a:t>
            </a:r>
            <a:r>
              <a:rPr dirty="0" sz="2400" spc="-110">
                <a:solidFill>
                  <a:srgbClr val="072C61"/>
                </a:solidFill>
              </a:rPr>
              <a:t>Entry</a:t>
            </a:r>
            <a:r>
              <a:rPr dirty="0" sz="2400" spc="5">
                <a:solidFill>
                  <a:srgbClr val="072C61"/>
                </a:solidFill>
              </a:rPr>
              <a:t> </a:t>
            </a:r>
            <a:r>
              <a:rPr dirty="0" sz="2400" spc="-110">
                <a:solidFill>
                  <a:srgbClr val="072C61"/>
                </a:solidFill>
              </a:rPr>
              <a:t>criteria</a:t>
            </a:r>
            <a:endParaRPr sz="2400"/>
          </a:p>
          <a:p>
            <a:pPr marL="12700">
              <a:lnSpc>
                <a:spcPts val="3615"/>
              </a:lnSpc>
            </a:pPr>
            <a:r>
              <a:rPr dirty="0" spc="-105"/>
              <a:t>General </a:t>
            </a:r>
            <a:r>
              <a:rPr dirty="0" spc="-95"/>
              <a:t>study inclusions </a:t>
            </a:r>
            <a:r>
              <a:rPr dirty="0" spc="-80"/>
              <a:t>and</a:t>
            </a:r>
            <a:r>
              <a:rPr dirty="0" spc="345"/>
              <a:t> </a:t>
            </a:r>
            <a:r>
              <a:rPr dirty="0" spc="-100"/>
              <a:t>exclusions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201400" y="297179"/>
            <a:ext cx="548640" cy="6248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61009" y="6176009"/>
            <a:ext cx="11257280" cy="0"/>
          </a:xfrm>
          <a:custGeom>
            <a:avLst/>
            <a:gdLst/>
            <a:ahLst/>
            <a:cxnLst/>
            <a:rect l="l" t="t" r="r" b="b"/>
            <a:pathLst>
              <a:path w="11257280" h="0">
                <a:moveTo>
                  <a:pt x="0" y="0"/>
                </a:moveTo>
                <a:lnTo>
                  <a:pt x="11257280" y="0"/>
                </a:lnTo>
              </a:path>
            </a:pathLst>
          </a:custGeom>
          <a:ln w="3175">
            <a:solidFill>
              <a:srgbClr val="0D57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72440" y="225361"/>
            <a:ext cx="6184900" cy="8312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715"/>
              </a:lnSpc>
              <a:spcBef>
                <a:spcPts val="100"/>
              </a:spcBef>
            </a:pPr>
            <a:r>
              <a:rPr dirty="0" sz="2400" spc="-114">
                <a:solidFill>
                  <a:srgbClr val="072C61"/>
                </a:solidFill>
              </a:rPr>
              <a:t>ORION </a:t>
            </a:r>
            <a:r>
              <a:rPr dirty="0" sz="2400" spc="-120">
                <a:solidFill>
                  <a:srgbClr val="072C61"/>
                </a:solidFill>
              </a:rPr>
              <a:t>Phase </a:t>
            </a:r>
            <a:r>
              <a:rPr dirty="0" sz="2400" spc="-130">
                <a:solidFill>
                  <a:srgbClr val="072C61"/>
                </a:solidFill>
              </a:rPr>
              <a:t>III </a:t>
            </a:r>
            <a:r>
              <a:rPr dirty="0" sz="2400" spc="-120">
                <a:solidFill>
                  <a:srgbClr val="072C61"/>
                </a:solidFill>
              </a:rPr>
              <a:t>pooled </a:t>
            </a:r>
            <a:r>
              <a:rPr dirty="0" sz="2400" spc="-130">
                <a:solidFill>
                  <a:srgbClr val="072C61"/>
                </a:solidFill>
              </a:rPr>
              <a:t>analysis: </a:t>
            </a:r>
            <a:r>
              <a:rPr dirty="0" sz="2400" spc="-110">
                <a:solidFill>
                  <a:srgbClr val="072C61"/>
                </a:solidFill>
              </a:rPr>
              <a:t>Entry</a:t>
            </a:r>
            <a:r>
              <a:rPr dirty="0" sz="2400" spc="30">
                <a:solidFill>
                  <a:srgbClr val="072C61"/>
                </a:solidFill>
              </a:rPr>
              <a:t> </a:t>
            </a:r>
            <a:r>
              <a:rPr dirty="0" sz="2400" spc="-110">
                <a:solidFill>
                  <a:srgbClr val="072C61"/>
                </a:solidFill>
              </a:rPr>
              <a:t>criteria</a:t>
            </a:r>
            <a:endParaRPr sz="2400"/>
          </a:p>
          <a:p>
            <a:pPr marL="12700">
              <a:lnSpc>
                <a:spcPts val="3615"/>
              </a:lnSpc>
            </a:pPr>
            <a:r>
              <a:rPr dirty="0" spc="-100"/>
              <a:t>Specific </a:t>
            </a:r>
            <a:r>
              <a:rPr dirty="0" spc="-95"/>
              <a:t>study</a:t>
            </a:r>
            <a:r>
              <a:rPr dirty="0" spc="135"/>
              <a:t> </a:t>
            </a:r>
            <a:r>
              <a:rPr dirty="0" spc="-100"/>
              <a:t>inclusions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1488166" y="6398672"/>
            <a:ext cx="203835" cy="2813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2090"/>
              </a:lnSpc>
            </a:pPr>
            <a:fld id="{81D60167-4931-47E6-BA6A-407CBD079E47}" type="slidenum">
              <a:rPr dirty="0" sz="1800" b="1">
                <a:solidFill>
                  <a:srgbClr val="D9D9D9"/>
                </a:solidFill>
                <a:latin typeface="Arial"/>
                <a:cs typeface="Arial"/>
              </a:rPr>
              <a:t>8</a:t>
            </a:fld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3230" y="6179502"/>
            <a:ext cx="4857750" cy="27305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600" spc="-55">
                <a:solidFill>
                  <a:srgbClr val="131212"/>
                </a:solidFill>
                <a:latin typeface="Arial"/>
                <a:cs typeface="Arial"/>
              </a:rPr>
              <a:t>1.</a:t>
            </a:r>
            <a:r>
              <a:rPr dirty="0" sz="1600" spc="120">
                <a:solidFill>
                  <a:srgbClr val="131212"/>
                </a:solidFill>
                <a:latin typeface="Arial"/>
                <a:cs typeface="Arial"/>
              </a:rPr>
              <a:t> </a:t>
            </a:r>
            <a:r>
              <a:rPr dirty="0" sz="1600" spc="-95">
                <a:solidFill>
                  <a:srgbClr val="585858"/>
                </a:solidFill>
                <a:latin typeface="Arial"/>
                <a:cs typeface="Arial"/>
              </a:rPr>
              <a:t>Diagnosed</a:t>
            </a:r>
            <a:r>
              <a:rPr dirty="0" sz="1600" spc="-204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600" spc="-55">
                <a:solidFill>
                  <a:srgbClr val="585858"/>
                </a:solidFill>
                <a:latin typeface="Arial"/>
                <a:cs typeface="Arial"/>
              </a:rPr>
              <a:t>by</a:t>
            </a:r>
            <a:r>
              <a:rPr dirty="0" sz="1600" spc="-175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600" spc="-95">
                <a:solidFill>
                  <a:srgbClr val="585858"/>
                </a:solidFill>
                <a:latin typeface="Arial"/>
                <a:cs typeface="Arial"/>
              </a:rPr>
              <a:t>genetic</a:t>
            </a:r>
            <a:r>
              <a:rPr dirty="0" sz="1600" spc="-18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600" spc="-85">
                <a:solidFill>
                  <a:srgbClr val="585858"/>
                </a:solidFill>
                <a:latin typeface="Arial"/>
                <a:cs typeface="Arial"/>
              </a:rPr>
              <a:t>testing</a:t>
            </a:r>
            <a:r>
              <a:rPr dirty="0" sz="1600" spc="-265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600" spc="-90">
                <a:solidFill>
                  <a:srgbClr val="585858"/>
                </a:solidFill>
                <a:latin typeface="Arial"/>
                <a:cs typeface="Arial"/>
              </a:rPr>
              <a:t>and/or</a:t>
            </a:r>
            <a:r>
              <a:rPr dirty="0" sz="1600" spc="-14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600" spc="-95">
                <a:solidFill>
                  <a:srgbClr val="585858"/>
                </a:solidFill>
                <a:latin typeface="Arial"/>
                <a:cs typeface="Arial"/>
              </a:rPr>
              <a:t>Simon</a:t>
            </a:r>
            <a:r>
              <a:rPr dirty="0" sz="1600" spc="-145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600" spc="-100">
                <a:solidFill>
                  <a:srgbClr val="585858"/>
                </a:solidFill>
                <a:latin typeface="Arial"/>
                <a:cs typeface="Arial"/>
              </a:rPr>
              <a:t>Broome</a:t>
            </a:r>
            <a:r>
              <a:rPr dirty="0" sz="1600" spc="-145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600" spc="-95">
                <a:solidFill>
                  <a:srgbClr val="585858"/>
                </a:solidFill>
                <a:latin typeface="Arial"/>
                <a:cs typeface="Arial"/>
              </a:rPr>
              <a:t>criteria</a:t>
            </a:r>
            <a:endParaRPr sz="16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484911" y="1574749"/>
          <a:ext cx="11233785" cy="4475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79165"/>
                <a:gridCol w="397510"/>
                <a:gridCol w="3479165"/>
                <a:gridCol w="397509"/>
                <a:gridCol w="3479165"/>
              </a:tblGrid>
              <a:tr h="61174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2400" spc="-120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ORION-9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40005">
                    <a:solidFill>
                      <a:srgbClr val="C6DCFA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2400" spc="-140" b="1">
                          <a:solidFill>
                            <a:srgbClr val="072C61"/>
                          </a:solidFill>
                          <a:latin typeface="Arial"/>
                          <a:cs typeface="Arial"/>
                        </a:rPr>
                        <a:t>ORION-10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40005">
                    <a:solidFill>
                      <a:srgbClr val="8FB8F7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2400" spc="-17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ORION-11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40005">
                    <a:solidFill>
                      <a:srgbClr val="0D57C4"/>
                    </a:solidFill>
                  </a:tcPr>
                </a:tc>
              </a:tr>
              <a:tr h="110102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2400" spc="-10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HeFH</a:t>
                      </a:r>
                      <a:r>
                        <a:rPr dirty="0" baseline="24305" sz="2400" spc="-157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baseline="24305" sz="2400">
                        <a:latin typeface="Arial"/>
                        <a:cs typeface="Arial"/>
                      </a:endParaRPr>
                    </a:p>
                  </a:txBody>
                  <a:tcPr marL="0" marR="0" marB="0" marT="40640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2400" spc="-8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ASCVD</a:t>
                      </a:r>
                      <a:endParaRPr sz="2400">
                        <a:latin typeface="Arial"/>
                        <a:cs typeface="Arial"/>
                      </a:endParaRPr>
                    </a:p>
                    <a:p>
                      <a:pPr marL="939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2400" spc="-1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(CHD, </a:t>
                      </a:r>
                      <a:r>
                        <a:rPr dirty="0" sz="2400" spc="-8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CVD,</a:t>
                      </a:r>
                      <a:r>
                        <a:rPr dirty="0" sz="2400" spc="-18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1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PAD)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40640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2400" spc="-8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ASCVD</a:t>
                      </a:r>
                      <a:endParaRPr sz="2400">
                        <a:latin typeface="Arial"/>
                        <a:cs typeface="Arial"/>
                      </a:endParaRPr>
                    </a:p>
                    <a:p>
                      <a:pPr marL="9652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2400" spc="-1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(CHD, </a:t>
                      </a:r>
                      <a:r>
                        <a:rPr dirty="0" sz="2400" spc="-8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CVD,</a:t>
                      </a:r>
                      <a:r>
                        <a:rPr dirty="0" sz="2400" spc="-18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1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PAD)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40640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19329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2400" spc="-114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Stable </a:t>
                      </a:r>
                      <a:r>
                        <a:rPr dirty="0" sz="2400" spc="-7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on </a:t>
                      </a:r>
                      <a:r>
                        <a:rPr dirty="0" sz="24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a </a:t>
                      </a:r>
                      <a:r>
                        <a:rPr dirty="0" sz="2400" spc="-114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low-fat</a:t>
                      </a:r>
                      <a:r>
                        <a:rPr dirty="0" sz="2400" spc="-27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114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diet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ts val="2730"/>
                        </a:lnSpc>
                        <a:spcBef>
                          <a:spcPts val="330"/>
                        </a:spcBef>
                      </a:pPr>
                      <a:r>
                        <a:rPr dirty="0" sz="2400" spc="-8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ASCVD </a:t>
                      </a:r>
                      <a:r>
                        <a:rPr dirty="0" sz="2400" spc="-1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risk</a:t>
                      </a:r>
                      <a:r>
                        <a:rPr dirty="0" sz="2400" spc="-114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equivalents</a:t>
                      </a:r>
                      <a:endParaRPr sz="2400">
                        <a:latin typeface="Arial"/>
                        <a:cs typeface="Arial"/>
                      </a:endParaRPr>
                    </a:p>
                    <a:p>
                      <a:pPr marL="439420" indent="-343535">
                        <a:lnSpc>
                          <a:spcPts val="2585"/>
                        </a:lnSpc>
                        <a:buChar char="•"/>
                        <a:tabLst>
                          <a:tab pos="439420" algn="l"/>
                          <a:tab pos="440055" algn="l"/>
                        </a:tabLst>
                      </a:pPr>
                      <a:r>
                        <a:rPr dirty="0" sz="2400" spc="-15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Type </a:t>
                      </a:r>
                      <a:r>
                        <a:rPr dirty="0" sz="24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2400" spc="-15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1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diabetes</a:t>
                      </a:r>
                      <a:endParaRPr sz="2400">
                        <a:latin typeface="Arial"/>
                        <a:cs typeface="Arial"/>
                      </a:endParaRPr>
                    </a:p>
                    <a:p>
                      <a:pPr marL="439420" indent="-343535">
                        <a:lnSpc>
                          <a:spcPts val="2615"/>
                        </a:lnSpc>
                        <a:buChar char="•"/>
                        <a:tabLst>
                          <a:tab pos="439420" algn="l"/>
                          <a:tab pos="440055" algn="l"/>
                        </a:tabLst>
                      </a:pPr>
                      <a:r>
                        <a:rPr dirty="0" sz="2400" spc="-1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10-year risk</a:t>
                      </a:r>
                      <a:r>
                        <a:rPr dirty="0" sz="2400" spc="-35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1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≥20%</a:t>
                      </a:r>
                      <a:endParaRPr sz="2400">
                        <a:latin typeface="Arial"/>
                        <a:cs typeface="Arial"/>
                      </a:endParaRPr>
                    </a:p>
                    <a:p>
                      <a:pPr marL="439420" indent="-343535">
                        <a:lnSpc>
                          <a:spcPts val="2760"/>
                        </a:lnSpc>
                        <a:buChar char="•"/>
                        <a:tabLst>
                          <a:tab pos="439420" algn="l"/>
                          <a:tab pos="440055" algn="l"/>
                        </a:tabLst>
                      </a:pPr>
                      <a:r>
                        <a:rPr dirty="0" sz="2400" spc="-10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HeFH</a:t>
                      </a:r>
                      <a:r>
                        <a:rPr dirty="0" baseline="24305" sz="2400" spc="-157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baseline="24305" sz="24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82290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2400" spc="-10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LDL-C </a:t>
                      </a:r>
                      <a:r>
                        <a:rPr dirty="0" sz="2400" spc="-1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≥100</a:t>
                      </a:r>
                      <a:r>
                        <a:rPr dirty="0" sz="2400" spc="-114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1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mg/dL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2400" spc="-10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LDL-C </a:t>
                      </a:r>
                      <a:r>
                        <a:rPr dirty="0" sz="2400" spc="-9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≥70</a:t>
                      </a:r>
                      <a:r>
                        <a:rPr dirty="0" sz="2400" spc="-114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1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mg/dL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6520" marR="33147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2400" spc="-11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LDL-C </a:t>
                      </a:r>
                      <a:r>
                        <a:rPr dirty="0" sz="2400" spc="-8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≥70 </a:t>
                      </a:r>
                      <a:r>
                        <a:rPr dirty="0" sz="2400" spc="-1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mg/dL </a:t>
                      </a:r>
                      <a:r>
                        <a:rPr dirty="0" sz="24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z="2400" spc="-4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1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≥100  mg/dL </a:t>
                      </a:r>
                      <a:r>
                        <a:rPr dirty="0" sz="2400" spc="-9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2400" spc="-26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114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risk-equivalent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201400" y="297179"/>
            <a:ext cx="548640" cy="6248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61009" y="6176009"/>
            <a:ext cx="11257280" cy="0"/>
          </a:xfrm>
          <a:custGeom>
            <a:avLst/>
            <a:gdLst/>
            <a:ahLst/>
            <a:cxnLst/>
            <a:rect l="l" t="t" r="r" b="b"/>
            <a:pathLst>
              <a:path w="11257280" h="0">
                <a:moveTo>
                  <a:pt x="0" y="0"/>
                </a:moveTo>
                <a:lnTo>
                  <a:pt x="11257280" y="0"/>
                </a:lnTo>
              </a:path>
            </a:pathLst>
          </a:custGeom>
          <a:ln w="3175">
            <a:solidFill>
              <a:srgbClr val="0D57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72440" y="225361"/>
            <a:ext cx="10116820" cy="8312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715"/>
              </a:lnSpc>
              <a:spcBef>
                <a:spcPts val="100"/>
              </a:spcBef>
            </a:pPr>
            <a:r>
              <a:rPr dirty="0" sz="2400" spc="-114">
                <a:solidFill>
                  <a:srgbClr val="072C61"/>
                </a:solidFill>
              </a:rPr>
              <a:t>ORION </a:t>
            </a:r>
            <a:r>
              <a:rPr dirty="0" sz="2400" spc="-120">
                <a:solidFill>
                  <a:srgbClr val="072C61"/>
                </a:solidFill>
              </a:rPr>
              <a:t>Phase </a:t>
            </a:r>
            <a:r>
              <a:rPr dirty="0" sz="2400" spc="-130">
                <a:solidFill>
                  <a:srgbClr val="072C61"/>
                </a:solidFill>
              </a:rPr>
              <a:t>III </a:t>
            </a:r>
            <a:r>
              <a:rPr dirty="0" sz="2400" spc="-120">
                <a:solidFill>
                  <a:srgbClr val="072C61"/>
                </a:solidFill>
              </a:rPr>
              <a:t>pooled </a:t>
            </a:r>
            <a:r>
              <a:rPr dirty="0" sz="2400" spc="-130">
                <a:solidFill>
                  <a:srgbClr val="072C61"/>
                </a:solidFill>
              </a:rPr>
              <a:t>analysis:</a:t>
            </a:r>
            <a:r>
              <a:rPr dirty="0" sz="2400" spc="-110">
                <a:solidFill>
                  <a:srgbClr val="072C61"/>
                </a:solidFill>
              </a:rPr>
              <a:t> </a:t>
            </a:r>
            <a:r>
              <a:rPr dirty="0" sz="2400" spc="-114">
                <a:solidFill>
                  <a:srgbClr val="072C61"/>
                </a:solidFill>
              </a:rPr>
              <a:t>Objectives</a:t>
            </a:r>
            <a:endParaRPr sz="2400"/>
          </a:p>
          <a:p>
            <a:pPr marL="12700">
              <a:lnSpc>
                <a:spcPts val="3615"/>
              </a:lnSpc>
            </a:pPr>
            <a:r>
              <a:rPr dirty="0" spc="-175"/>
              <a:t>To </a:t>
            </a:r>
            <a:r>
              <a:rPr dirty="0" spc="-90"/>
              <a:t>confirm </a:t>
            </a:r>
            <a:r>
              <a:rPr dirty="0" spc="-100"/>
              <a:t>inclisiran efficacy </a:t>
            </a:r>
            <a:r>
              <a:rPr dirty="0" spc="-80"/>
              <a:t>and </a:t>
            </a:r>
            <a:r>
              <a:rPr dirty="0" spc="-95"/>
              <a:t>safety over </a:t>
            </a:r>
            <a:r>
              <a:rPr dirty="0" spc="-60"/>
              <a:t>18</a:t>
            </a:r>
            <a:r>
              <a:rPr dirty="0" spc="450"/>
              <a:t> </a:t>
            </a:r>
            <a:r>
              <a:rPr dirty="0" spc="-95"/>
              <a:t>months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2090"/>
              </a:lnSpc>
            </a:pPr>
            <a:fld id="{81D60167-4931-47E6-BA6A-407CBD079E47}" type="slidenum">
              <a:rPr dirty="0"/>
              <a:t>10</a:t>
            </a:fld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455612" y="1658376"/>
          <a:ext cx="11278235" cy="3977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66385"/>
                <a:gridCol w="5911215"/>
              </a:tblGrid>
              <a:tr h="418708">
                <a:tc>
                  <a:txBody>
                    <a:bodyPr/>
                    <a:lstStyle/>
                    <a:p>
                      <a:pPr marL="45720">
                        <a:lnSpc>
                          <a:spcPts val="2655"/>
                        </a:lnSpc>
                      </a:pPr>
                      <a:r>
                        <a:rPr dirty="0" sz="2400" spc="-120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Study</a:t>
                      </a:r>
                      <a:r>
                        <a:rPr dirty="0" sz="2400" spc="-35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125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endpoints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2700">
                      <a:solidFill>
                        <a:srgbClr val="0033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33CC"/>
                      </a:solidFill>
                      <a:prstDash val="solid"/>
                    </a:lnB>
                  </a:tcPr>
                </a:tc>
              </a:tr>
              <a:tr h="438099"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2400" spc="-70" b="1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1.</a:t>
                      </a:r>
                      <a:r>
                        <a:rPr dirty="0" sz="2400" spc="-200" b="1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114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Effectiveness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T w="12700">
                      <a:solidFill>
                        <a:srgbClr val="0033CC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8232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2400" spc="-70" b="1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2. </a:t>
                      </a:r>
                      <a:r>
                        <a:rPr dirty="0" sz="2400" spc="-110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Safety </a:t>
                      </a:r>
                      <a:r>
                        <a:rPr dirty="0" sz="2400" spc="-114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2400" spc="-140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120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tolerability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40640">
                    <a:lnT w="12700">
                      <a:solidFill>
                        <a:srgbClr val="0033CC"/>
                      </a:solidFill>
                      <a:prstDash val="solid"/>
                    </a:lnT>
                  </a:tcPr>
                </a:tc>
              </a:tr>
              <a:tr h="427164">
                <a:tc>
                  <a:txBody>
                    <a:bodyPr/>
                    <a:lstStyle/>
                    <a:p>
                      <a:pPr marL="45720">
                        <a:lnSpc>
                          <a:spcPts val="2875"/>
                        </a:lnSpc>
                      </a:pPr>
                      <a:r>
                        <a:rPr dirty="0" sz="2400" spc="-114" i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Primary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82320">
                        <a:lnSpc>
                          <a:spcPts val="2875"/>
                        </a:lnSpc>
                      </a:pPr>
                      <a:r>
                        <a:rPr dirty="0" sz="2400" spc="-13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Treatment </a:t>
                      </a:r>
                      <a:r>
                        <a:rPr dirty="0" sz="2400" spc="-1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emergent adverse events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457644">
                <a:tc>
                  <a:txBody>
                    <a:bodyPr/>
                    <a:lstStyle/>
                    <a:p>
                      <a:pPr marL="274320" indent="-229235">
                        <a:lnSpc>
                          <a:spcPct val="100000"/>
                        </a:lnSpc>
                        <a:spcBef>
                          <a:spcPts val="229"/>
                        </a:spcBef>
                        <a:buClr>
                          <a:srgbClr val="0D57C4"/>
                        </a:buClr>
                        <a:buChar char="•"/>
                        <a:tabLst>
                          <a:tab pos="274955" algn="l"/>
                        </a:tabLst>
                      </a:pPr>
                      <a:r>
                        <a:rPr dirty="0" sz="2400" spc="-1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Percent </a:t>
                      </a:r>
                      <a:r>
                        <a:rPr dirty="0" sz="2400" spc="-11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LDL-C </a:t>
                      </a:r>
                      <a:r>
                        <a:rPr dirty="0" sz="2400" spc="-1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change </a:t>
                      </a:r>
                      <a:r>
                        <a:rPr dirty="0" sz="2400" spc="-85" i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vs.</a:t>
                      </a:r>
                      <a:r>
                        <a:rPr dirty="0" sz="2400" spc="165" i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1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placebo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29209"/>
                </a:tc>
                <a:tc>
                  <a:txBody>
                    <a:bodyPr/>
                    <a:lstStyle/>
                    <a:p>
                      <a:pPr marL="78232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2400" spc="-1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Laboratory</a:t>
                      </a:r>
                      <a:r>
                        <a:rPr dirty="0" sz="2400" spc="4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114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parameters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29209"/>
                </a:tc>
              </a:tr>
              <a:tr h="457835">
                <a:tc>
                  <a:txBody>
                    <a:bodyPr/>
                    <a:lstStyle/>
                    <a:p>
                      <a:pPr marL="96075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2400" spc="-700">
                          <a:solidFill>
                            <a:srgbClr val="0D57C4"/>
                          </a:solidFill>
                          <a:latin typeface="Arial"/>
                          <a:cs typeface="Arial"/>
                        </a:rPr>
                        <a:t>—</a:t>
                      </a:r>
                      <a:r>
                        <a:rPr dirty="0" sz="2400" spc="325">
                          <a:solidFill>
                            <a:srgbClr val="0D57C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5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At </a:t>
                      </a:r>
                      <a:r>
                        <a:rPr dirty="0" sz="2400" spc="-9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day</a:t>
                      </a:r>
                      <a:r>
                        <a:rPr dirty="0" sz="2400" spc="-26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9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510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2984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457707">
                <a:tc>
                  <a:txBody>
                    <a:bodyPr/>
                    <a:lstStyle/>
                    <a:p>
                      <a:pPr algn="ctr" marL="36830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2400" spc="-700">
                          <a:solidFill>
                            <a:srgbClr val="0D57C4"/>
                          </a:solidFill>
                          <a:latin typeface="Arial"/>
                          <a:cs typeface="Arial"/>
                        </a:rPr>
                        <a:t>—</a:t>
                      </a:r>
                      <a:r>
                        <a:rPr dirty="0" sz="2400" spc="325">
                          <a:solidFill>
                            <a:srgbClr val="0D57C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13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Average </a:t>
                      </a:r>
                      <a:r>
                        <a:rPr dirty="0" sz="2400" spc="-114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over days </a:t>
                      </a:r>
                      <a:r>
                        <a:rPr dirty="0" sz="2400" spc="-7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90 </a:t>
                      </a:r>
                      <a:r>
                        <a:rPr dirty="0" sz="24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–</a:t>
                      </a:r>
                      <a:r>
                        <a:rPr dirty="0" sz="2400" spc="-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13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540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2984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491243"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dirty="0" sz="2400" spc="-120" i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Secondary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29844"/>
                </a:tc>
                <a:tc>
                  <a:txBody>
                    <a:bodyPr/>
                    <a:lstStyle/>
                    <a:p>
                      <a:pPr marL="782320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dirty="0" sz="2400" spc="-70" b="1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3.</a:t>
                      </a:r>
                      <a:r>
                        <a:rPr dirty="0" sz="2400" spc="-200" b="1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120" b="1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Exploratory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93345"/>
                </a:tc>
              </a:tr>
              <a:tr h="429379">
                <a:tc>
                  <a:txBody>
                    <a:bodyPr/>
                    <a:lstStyle/>
                    <a:p>
                      <a:pPr marL="389255" indent="-343535">
                        <a:lnSpc>
                          <a:spcPct val="100000"/>
                        </a:lnSpc>
                        <a:spcBef>
                          <a:spcPts val="10"/>
                        </a:spcBef>
                        <a:buClr>
                          <a:srgbClr val="0D57C4"/>
                        </a:buClr>
                        <a:buChar char="•"/>
                        <a:tabLst>
                          <a:tab pos="388620" algn="l"/>
                          <a:tab pos="389255" algn="l"/>
                        </a:tabLst>
                      </a:pPr>
                      <a:r>
                        <a:rPr dirty="0" sz="2400" spc="-11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LDL-C </a:t>
                      </a:r>
                      <a:r>
                        <a:rPr dirty="0" sz="2400" spc="-13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change </a:t>
                      </a:r>
                      <a:r>
                        <a:rPr dirty="0" sz="2400" spc="-1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over</a:t>
                      </a:r>
                      <a:r>
                        <a:rPr dirty="0" sz="2400" spc="-35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10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time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1270"/>
                </a:tc>
                <a:tc>
                  <a:txBody>
                    <a:bodyPr/>
                    <a:lstStyle/>
                    <a:p>
                      <a:pPr marL="78232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2400" spc="-114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Cardiovascular</a:t>
                      </a:r>
                      <a:r>
                        <a:rPr dirty="0" sz="2400" spc="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13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events</a:t>
                      </a:r>
                      <a:r>
                        <a:rPr dirty="0" baseline="24305" sz="2400" spc="-19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baseline="24305" sz="2400">
                        <a:latin typeface="Arial"/>
                        <a:cs typeface="Arial"/>
                      </a:endParaRPr>
                    </a:p>
                  </a:txBody>
                  <a:tcPr marL="0" marR="0" marB="0" marT="1270"/>
                </a:tc>
              </a:tr>
              <a:tr h="399354">
                <a:tc>
                  <a:txBody>
                    <a:bodyPr/>
                    <a:lstStyle/>
                    <a:p>
                      <a:pPr marL="389255" indent="-343535">
                        <a:lnSpc>
                          <a:spcPts val="2810"/>
                        </a:lnSpc>
                        <a:spcBef>
                          <a:spcPts val="235"/>
                        </a:spcBef>
                        <a:buClr>
                          <a:srgbClr val="0D57C4"/>
                        </a:buClr>
                        <a:buChar char="•"/>
                        <a:tabLst>
                          <a:tab pos="388620" algn="l"/>
                          <a:tab pos="389255" algn="l"/>
                        </a:tabLst>
                      </a:pPr>
                      <a:r>
                        <a:rPr dirty="0" sz="2400" spc="-1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Changes </a:t>
                      </a:r>
                      <a:r>
                        <a:rPr dirty="0" sz="2400" spc="-9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in PCSK9 </a:t>
                      </a:r>
                      <a:r>
                        <a:rPr dirty="0" sz="2400" spc="-114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and </a:t>
                      </a:r>
                      <a:r>
                        <a:rPr dirty="0" sz="2400" spc="-1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other</a:t>
                      </a:r>
                      <a:r>
                        <a:rPr dirty="0" sz="2400" spc="4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1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lipids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2984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534669" y="6212204"/>
            <a:ext cx="10217150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50" spc="-45">
                <a:latin typeface="Arial"/>
                <a:cs typeface="Arial"/>
              </a:rPr>
              <a:t>1. </a:t>
            </a:r>
            <a:r>
              <a:rPr dirty="0" sz="1350" spc="-90">
                <a:latin typeface="Arial"/>
                <a:cs typeface="Arial"/>
              </a:rPr>
              <a:t>MedDRA-defined </a:t>
            </a:r>
            <a:r>
              <a:rPr dirty="0" sz="1350" spc="-100">
                <a:latin typeface="Arial"/>
                <a:cs typeface="Arial"/>
              </a:rPr>
              <a:t>cardiovascular </a:t>
            </a:r>
            <a:r>
              <a:rPr dirty="0" sz="1350" spc="-95">
                <a:latin typeface="Arial"/>
                <a:cs typeface="Arial"/>
              </a:rPr>
              <a:t>non-adjudicated terms </a:t>
            </a:r>
            <a:r>
              <a:rPr dirty="0" sz="1350" spc="-100">
                <a:latin typeface="Arial"/>
                <a:cs typeface="Arial"/>
              </a:rPr>
              <a:t>including </a:t>
            </a:r>
            <a:r>
              <a:rPr dirty="0" sz="1350" spc="-90">
                <a:latin typeface="Arial"/>
                <a:cs typeface="Arial"/>
              </a:rPr>
              <a:t>cardiac </a:t>
            </a:r>
            <a:r>
              <a:rPr dirty="0" sz="1350" spc="-105">
                <a:latin typeface="Arial"/>
                <a:cs typeface="Arial"/>
              </a:rPr>
              <a:t>death, </a:t>
            </a:r>
            <a:r>
              <a:rPr dirty="0" sz="1350" spc="-80">
                <a:latin typeface="Arial"/>
                <a:cs typeface="Arial"/>
              </a:rPr>
              <a:t>and any </a:t>
            </a:r>
            <a:r>
              <a:rPr dirty="0" sz="1350" spc="-100">
                <a:latin typeface="Arial"/>
                <a:cs typeface="Arial"/>
              </a:rPr>
              <a:t>signs </a:t>
            </a:r>
            <a:r>
              <a:rPr dirty="0" sz="1350" spc="-45">
                <a:latin typeface="Arial"/>
                <a:cs typeface="Arial"/>
              </a:rPr>
              <a:t>or </a:t>
            </a:r>
            <a:r>
              <a:rPr dirty="0" sz="1350" spc="-100">
                <a:latin typeface="Arial"/>
                <a:cs typeface="Arial"/>
              </a:rPr>
              <a:t>symptoms </a:t>
            </a:r>
            <a:r>
              <a:rPr dirty="0" sz="1350" spc="-45">
                <a:latin typeface="Arial"/>
                <a:cs typeface="Arial"/>
              </a:rPr>
              <a:t>of </a:t>
            </a:r>
            <a:r>
              <a:rPr dirty="0" sz="1350" spc="-90">
                <a:latin typeface="Arial"/>
                <a:cs typeface="Arial"/>
              </a:rPr>
              <a:t>cardiac </a:t>
            </a:r>
            <a:r>
              <a:rPr dirty="0" sz="1350" spc="-85">
                <a:latin typeface="Arial"/>
                <a:cs typeface="Arial"/>
              </a:rPr>
              <a:t>arrest, </a:t>
            </a:r>
            <a:r>
              <a:rPr dirty="0" sz="1350" spc="-90">
                <a:latin typeface="Arial"/>
                <a:cs typeface="Arial"/>
              </a:rPr>
              <a:t>non-fatal </a:t>
            </a:r>
            <a:r>
              <a:rPr dirty="0" sz="1350" spc="-50">
                <a:latin typeface="Arial"/>
                <a:cs typeface="Arial"/>
              </a:rPr>
              <a:t>MI </a:t>
            </a:r>
            <a:r>
              <a:rPr dirty="0" sz="1350" spc="-105">
                <a:latin typeface="Arial"/>
                <a:cs typeface="Arial"/>
              </a:rPr>
              <a:t>and/or</a:t>
            </a:r>
            <a:r>
              <a:rPr dirty="0" sz="1350" spc="-220">
                <a:latin typeface="Arial"/>
                <a:cs typeface="Arial"/>
              </a:rPr>
              <a:t> </a:t>
            </a:r>
            <a:r>
              <a:rPr dirty="0" sz="1350" spc="-90">
                <a:latin typeface="Arial"/>
                <a:cs typeface="Arial"/>
              </a:rPr>
              <a:t>stroke</a:t>
            </a:r>
            <a:endParaRPr sz="13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- 4x3 Arial</dc:title>
  <dcterms:created xsi:type="dcterms:W3CDTF">2020-03-29T01:38:36Z</dcterms:created>
  <dcterms:modified xsi:type="dcterms:W3CDTF">2020-03-29T01:38:36Z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2020-03-25T00:00:00Z</vt:filetime>
  </property>
  <property fmtid="{D5CDD505-2E9C-101B-9397-08002B2CF9AE}" pid="3" name="Creator">
    <vt:lpwstr>Microsoft® PowerPoint® for Office 365</vt:lpwstr>
  </property>
  <property fmtid="{D5CDD505-2E9C-101B-9397-08002B2CF9AE}" pid="4" name="LastSaved">
    <vt:filetime>2020-03-29T00:00:00Z</vt:filetime>
  </property>
</Properties>
</file>