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76250" y="1146810"/>
            <a:ext cx="11276330" cy="0"/>
          </a:xfrm>
          <a:custGeom>
            <a:avLst/>
            <a:gdLst/>
            <a:ahLst/>
            <a:cxnLst/>
            <a:rect l="l" t="t" r="r" b="b"/>
            <a:pathLst>
              <a:path w="11276330" h="0">
                <a:moveTo>
                  <a:pt x="0" y="0"/>
                </a:moveTo>
                <a:lnTo>
                  <a:pt x="11276076" y="0"/>
                </a:lnTo>
              </a:path>
            </a:pathLst>
          </a:custGeom>
          <a:ln w="952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2440" y="225361"/>
            <a:ext cx="11247119" cy="831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D9D9D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0D57C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D9D9D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0D57C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D9D9D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0D57C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D9D9D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D9D9D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76250" y="1146810"/>
            <a:ext cx="11276330" cy="0"/>
          </a:xfrm>
          <a:custGeom>
            <a:avLst/>
            <a:gdLst/>
            <a:ahLst/>
            <a:cxnLst/>
            <a:rect l="l" t="t" r="r" b="b"/>
            <a:pathLst>
              <a:path w="11276330" h="0">
                <a:moveTo>
                  <a:pt x="0" y="0"/>
                </a:moveTo>
                <a:lnTo>
                  <a:pt x="11276076" y="0"/>
                </a:lnTo>
              </a:path>
            </a:pathLst>
          </a:custGeom>
          <a:ln w="952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3230" y="3144202"/>
            <a:ext cx="5858510" cy="5105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1" i="0">
                <a:solidFill>
                  <a:srgbClr val="0D57C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1009" y="1653804"/>
            <a:ext cx="1129157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457558" y="6398672"/>
            <a:ext cx="335279" cy="28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D9D9D9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png"/><Relationship Id="rId10" Type="http://schemas.openxmlformats.org/officeDocument/2006/relationships/image" Target="../media/image19.png"/><Relationship Id="rId11" Type="http://schemas.openxmlformats.org/officeDocument/2006/relationships/image" Target="../media/image20.png"/><Relationship Id="rId12" Type="http://schemas.openxmlformats.org/officeDocument/2006/relationships/image" Target="../media/image21.png"/><Relationship Id="rId13" Type="http://schemas.openxmlformats.org/officeDocument/2006/relationships/image" Target="../media/image22.png"/><Relationship Id="rId14" Type="http://schemas.openxmlformats.org/officeDocument/2006/relationships/image" Target="../media/image23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526266" y="6411372"/>
            <a:ext cx="127635" cy="2559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89"/>
              </a:lnSpc>
            </a:pPr>
            <a:r>
              <a:rPr dirty="0" sz="1800" b="1">
                <a:solidFill>
                  <a:srgbClr val="D9D9D9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3230" y="1141412"/>
            <a:ext cx="3020060" cy="10325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600" spc="-155" b="0">
                <a:latin typeface="Arial Black"/>
                <a:cs typeface="Arial Black"/>
              </a:rPr>
              <a:t>OR</a:t>
            </a:r>
            <a:r>
              <a:rPr dirty="0" sz="6600" spc="-175" b="0">
                <a:latin typeface="Arial Black"/>
                <a:cs typeface="Arial Black"/>
              </a:rPr>
              <a:t>I</a:t>
            </a:r>
            <a:r>
              <a:rPr dirty="0" sz="6600" spc="-155" b="0">
                <a:latin typeface="Arial Black"/>
                <a:cs typeface="Arial Black"/>
              </a:rPr>
              <a:t>O</a:t>
            </a:r>
            <a:r>
              <a:rPr dirty="0" sz="6600" spc="5" b="0">
                <a:latin typeface="Arial Black"/>
                <a:cs typeface="Arial Black"/>
              </a:rPr>
              <a:t>N</a:t>
            </a:r>
            <a:endParaRPr sz="6600">
              <a:latin typeface="Arial Black"/>
              <a:cs typeface="Arial Black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68630" y="3100387"/>
          <a:ext cx="13095605" cy="3072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1460"/>
                <a:gridCol w="2128519"/>
                <a:gridCol w="2112645"/>
                <a:gridCol w="1348104"/>
                <a:gridCol w="4146550"/>
                <a:gridCol w="1840229"/>
              </a:tblGrid>
              <a:tr h="702786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5"/>
                        </a:spcBef>
                        <a:tabLst>
                          <a:tab pos="2284730" algn="l"/>
                        </a:tabLst>
                      </a:pPr>
                      <a:r>
                        <a:rPr dirty="0" sz="3150" spc="-5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RS</a:t>
                      </a:r>
                      <a:r>
                        <a:rPr dirty="0" sz="3150" spc="-12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150" spc="-11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Wright	</a:t>
                      </a:r>
                      <a:r>
                        <a:rPr dirty="0" sz="3150" spc="-100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Rochester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B="0" marT="76835">
                    <a:lnT w="9525">
                      <a:solidFill>
                        <a:srgbClr val="0D57C4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7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24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2400" spc="-20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Kallend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11125"/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Zurich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11125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2400" spc="-7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2400" spc="-25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Leiter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11125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2400" spc="-16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Toronto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11125"/>
                </a:tc>
                <a:tc>
                  <a:txBody>
                    <a:bodyPr/>
                    <a:lstStyle/>
                    <a:p>
                      <a:pPr marL="375285" marR="183197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2400" spc="-6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CA</a:t>
                      </a:r>
                      <a:r>
                        <a:rPr dirty="0" sz="2400" spc="-3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Meanwell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11125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Parsippany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11125"/>
                </a:tc>
              </a:tr>
              <a:tr h="373888">
                <a:tc>
                  <a:txBody>
                    <a:bodyPr/>
                    <a:lstStyle/>
                    <a:p>
                      <a:pPr>
                        <a:lnSpc>
                          <a:spcPts val="2785"/>
                        </a:lnSpc>
                      </a:pPr>
                      <a:r>
                        <a:rPr dirty="0" sz="2400" spc="-6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KK</a:t>
                      </a:r>
                      <a:r>
                        <a:rPr dirty="0" sz="2400" spc="-19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9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Ray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ts val="2785"/>
                        </a:lnSpc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785"/>
                        </a:lnSpc>
                      </a:pPr>
                      <a:r>
                        <a:rPr dirty="0" sz="24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2400" spc="-2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Landmesser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785"/>
                        </a:lnSpc>
                      </a:pP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Berlin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5285" marR="1831975">
                        <a:lnSpc>
                          <a:spcPts val="2785"/>
                        </a:lnSpc>
                      </a:pPr>
                      <a:r>
                        <a:rPr dirty="0" sz="2400" spc="-5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</a:t>
                      </a:r>
                      <a:r>
                        <a:rPr dirty="0" sz="2400" spc="-3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Wijngaard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ts val="2785"/>
                        </a:lnSpc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Parsippany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373697">
                <a:tc>
                  <a:txBody>
                    <a:bodyPr/>
                    <a:lstStyle/>
                    <a:p>
                      <a:pPr>
                        <a:lnSpc>
                          <a:spcPts val="2785"/>
                        </a:lnSpc>
                      </a:pPr>
                      <a:r>
                        <a:rPr dirty="0" sz="2400" spc="-7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FJ</a:t>
                      </a:r>
                      <a:r>
                        <a:rPr dirty="0" sz="2400" spc="-16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Raal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ts val="2785"/>
                        </a:lnSpc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Johannesburg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785"/>
                        </a:lnSpc>
                      </a:pPr>
                      <a:r>
                        <a:rPr dirty="0" sz="24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2400" spc="-20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Schwartz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785"/>
                        </a:lnSpc>
                      </a:pP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Denver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5285" marR="1831975">
                        <a:lnSpc>
                          <a:spcPts val="2785"/>
                        </a:lnSpc>
                      </a:pPr>
                      <a:r>
                        <a:rPr dirty="0" sz="2400" spc="-7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JP</a:t>
                      </a:r>
                      <a:r>
                        <a:rPr dirty="0" sz="2400" spc="-24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Kastelein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ts val="2785"/>
                        </a:lnSpc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Amsterdam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512501">
                <a:tc>
                  <a:txBody>
                    <a:bodyPr/>
                    <a:lstStyle/>
                    <a:p>
                      <a:pPr>
                        <a:lnSpc>
                          <a:spcPts val="2785"/>
                        </a:lnSpc>
                      </a:pPr>
                      <a:r>
                        <a:rPr dirty="0" sz="24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2400" spc="-25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Koenig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ts val="2785"/>
                        </a:lnSpc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Munich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785"/>
                        </a:lnSpc>
                      </a:pPr>
                      <a:r>
                        <a:rPr dirty="0" sz="24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2400" spc="-3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Friedman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 marR="1831975">
                        <a:lnSpc>
                          <a:spcPts val="2785"/>
                        </a:lnSpc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Parsippany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606789">
                <a:tc gridSpan="5">
                  <a:txBody>
                    <a:bodyPr/>
                    <a:lstStyle/>
                    <a:p>
                      <a:pPr>
                        <a:lnSpc>
                          <a:spcPts val="3725"/>
                        </a:lnSpc>
                        <a:spcBef>
                          <a:spcPts val="950"/>
                        </a:spcBef>
                        <a:tabLst>
                          <a:tab pos="11249025" algn="l"/>
                        </a:tabLst>
                      </a:pPr>
                      <a:r>
                        <a:rPr dirty="0" u="sng" sz="3150" spc="-50" b="1">
                          <a:solidFill>
                            <a:srgbClr val="0D57C4"/>
                          </a:solidFill>
                          <a:uFill>
                            <a:solidFill>
                              <a:srgbClr val="0D57C4"/>
                            </a:solidFill>
                          </a:uFill>
                          <a:latin typeface="Arial"/>
                          <a:cs typeface="Arial"/>
                        </a:rPr>
                        <a:t>On </a:t>
                      </a:r>
                      <a:r>
                        <a:rPr dirty="0" u="sng" sz="3150" spc="-100" b="1">
                          <a:solidFill>
                            <a:srgbClr val="0D57C4"/>
                          </a:solidFill>
                          <a:uFill>
                            <a:solidFill>
                              <a:srgbClr val="0D57C4"/>
                            </a:solidFill>
                          </a:uFill>
                          <a:latin typeface="Arial"/>
                          <a:cs typeface="Arial"/>
                        </a:rPr>
                        <a:t>behalf </a:t>
                      </a:r>
                      <a:r>
                        <a:rPr dirty="0" u="sng" sz="3150" spc="-60" b="1">
                          <a:solidFill>
                            <a:srgbClr val="0D57C4"/>
                          </a:solidFill>
                          <a:uFill>
                            <a:solidFill>
                              <a:srgbClr val="0D57C4"/>
                            </a:solidFill>
                          </a:u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u="sng" sz="3150" spc="-70" b="1">
                          <a:solidFill>
                            <a:srgbClr val="0D57C4"/>
                          </a:solidFill>
                          <a:uFill>
                            <a:solidFill>
                              <a:srgbClr val="0D57C4"/>
                            </a:solidFill>
                          </a:u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u="sng" sz="3150" spc="-85" b="1">
                          <a:solidFill>
                            <a:srgbClr val="0D57C4"/>
                          </a:solidFill>
                          <a:uFill>
                            <a:solidFill>
                              <a:srgbClr val="0D57C4"/>
                            </a:solidFill>
                          </a:uFill>
                          <a:latin typeface="Arial"/>
                          <a:cs typeface="Arial"/>
                        </a:rPr>
                        <a:t>ORION </a:t>
                      </a:r>
                      <a:r>
                        <a:rPr dirty="0" u="sng" sz="3150" spc="-100" b="1">
                          <a:solidFill>
                            <a:srgbClr val="0D57C4"/>
                          </a:solidFill>
                          <a:uFill>
                            <a:solidFill>
                              <a:srgbClr val="0D57C4"/>
                            </a:solidFill>
                          </a:uFill>
                          <a:latin typeface="Arial"/>
                          <a:cs typeface="Arial"/>
                        </a:rPr>
                        <a:t>Phase </a:t>
                      </a:r>
                      <a:r>
                        <a:rPr dirty="0" u="sng" sz="3150" spc="-65" b="1">
                          <a:solidFill>
                            <a:srgbClr val="0D57C4"/>
                          </a:solidFill>
                          <a:uFill>
                            <a:solidFill>
                              <a:srgbClr val="0D57C4"/>
                            </a:solidFill>
                          </a:uFill>
                          <a:latin typeface="Arial"/>
                          <a:cs typeface="Arial"/>
                        </a:rPr>
                        <a:t>III</a:t>
                      </a:r>
                      <a:r>
                        <a:rPr dirty="0" u="sng" sz="3150" spc="-140" b="1">
                          <a:solidFill>
                            <a:srgbClr val="0D57C4"/>
                          </a:solidFill>
                          <a:uFill>
                            <a:solidFill>
                              <a:srgbClr val="0D57C4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3150" spc="-90" b="1">
                          <a:solidFill>
                            <a:srgbClr val="0D57C4"/>
                          </a:solidFill>
                          <a:uFill>
                            <a:solidFill>
                              <a:srgbClr val="0D57C4"/>
                            </a:solidFill>
                          </a:uFill>
                          <a:latin typeface="Arial"/>
                          <a:cs typeface="Arial"/>
                        </a:rPr>
                        <a:t>investigators	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B="0" marT="12065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468630" y="1146810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6772" y="0"/>
                </a:lnTo>
              </a:path>
            </a:pathLst>
          </a:custGeom>
          <a:ln w="952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53707" y="2033968"/>
            <a:ext cx="8950960" cy="5105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150" spc="20" b="1">
                <a:solidFill>
                  <a:srgbClr val="0D57C4"/>
                </a:solidFill>
                <a:latin typeface="Arial"/>
                <a:cs typeface="Arial"/>
              </a:rPr>
              <a:t>A </a:t>
            </a:r>
            <a:r>
              <a:rPr dirty="0" sz="3150" spc="-100" b="1">
                <a:solidFill>
                  <a:srgbClr val="0D57C4"/>
                </a:solidFill>
                <a:latin typeface="Arial"/>
                <a:cs typeface="Arial"/>
              </a:rPr>
              <a:t>pooled </a:t>
            </a:r>
            <a:r>
              <a:rPr dirty="0" sz="3150" spc="-105" b="1">
                <a:solidFill>
                  <a:srgbClr val="0D57C4"/>
                </a:solidFill>
                <a:latin typeface="Arial"/>
                <a:cs typeface="Arial"/>
              </a:rPr>
              <a:t>analysis </a:t>
            </a:r>
            <a:r>
              <a:rPr dirty="0" sz="3150" spc="-60" b="1">
                <a:solidFill>
                  <a:srgbClr val="0D57C4"/>
                </a:solidFill>
                <a:latin typeface="Arial"/>
                <a:cs typeface="Arial"/>
              </a:rPr>
              <a:t>of </a:t>
            </a:r>
            <a:r>
              <a:rPr dirty="0" sz="3150" spc="-100" b="1">
                <a:solidFill>
                  <a:srgbClr val="0D57C4"/>
                </a:solidFill>
                <a:latin typeface="Arial"/>
                <a:cs typeface="Arial"/>
              </a:rPr>
              <a:t>Phase </a:t>
            </a:r>
            <a:r>
              <a:rPr dirty="0" sz="3150" spc="-65" b="1">
                <a:solidFill>
                  <a:srgbClr val="0D57C4"/>
                </a:solidFill>
                <a:latin typeface="Arial"/>
                <a:cs typeface="Arial"/>
              </a:rPr>
              <a:t>III </a:t>
            </a:r>
            <a:r>
              <a:rPr dirty="0" sz="3150" spc="-100" b="1">
                <a:solidFill>
                  <a:srgbClr val="0D57C4"/>
                </a:solidFill>
                <a:latin typeface="Arial"/>
                <a:cs typeface="Arial"/>
              </a:rPr>
              <a:t>studies </a:t>
            </a:r>
            <a:r>
              <a:rPr dirty="0" sz="3150" spc="-60" b="1">
                <a:solidFill>
                  <a:srgbClr val="0D57C4"/>
                </a:solidFill>
                <a:latin typeface="Arial"/>
                <a:cs typeface="Arial"/>
              </a:rPr>
              <a:t>of</a:t>
            </a:r>
            <a:r>
              <a:rPr dirty="0" sz="3150" spc="-50" b="1">
                <a:solidFill>
                  <a:srgbClr val="0D57C4"/>
                </a:solidFill>
                <a:latin typeface="Arial"/>
                <a:cs typeface="Arial"/>
              </a:rPr>
              <a:t> </a:t>
            </a:r>
            <a:r>
              <a:rPr dirty="0" sz="3150" spc="-100" b="1">
                <a:solidFill>
                  <a:srgbClr val="0D57C4"/>
                </a:solidFill>
                <a:latin typeface="Arial"/>
                <a:cs typeface="Arial"/>
              </a:rPr>
              <a:t>inclisiran</a:t>
            </a:r>
            <a:endParaRPr sz="31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456669" y="6267450"/>
            <a:ext cx="266700" cy="449580"/>
          </a:xfrm>
          <a:custGeom>
            <a:avLst/>
            <a:gdLst/>
            <a:ahLst/>
            <a:cxnLst/>
            <a:rect l="l" t="t" r="r" b="b"/>
            <a:pathLst>
              <a:path w="266700" h="449579">
                <a:moveTo>
                  <a:pt x="0" y="449580"/>
                </a:moveTo>
                <a:lnTo>
                  <a:pt x="266700" y="449580"/>
                </a:lnTo>
                <a:lnTo>
                  <a:pt x="266700" y="0"/>
                </a:lnTo>
                <a:lnTo>
                  <a:pt x="0" y="0"/>
                </a:lnTo>
                <a:lnTo>
                  <a:pt x="0" y="4495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58787" y="1602422"/>
            <a:ext cx="10894695" cy="3321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Pre-specified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pooling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strategy and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methods </a:t>
            </a:r>
            <a:r>
              <a:rPr dirty="0" sz="2400" b="1">
                <a:solidFill>
                  <a:srgbClr val="585858"/>
                </a:solidFill>
                <a:latin typeface="Arial"/>
                <a:cs typeface="Arial"/>
              </a:rPr>
              <a:t>- </a:t>
            </a:r>
            <a:r>
              <a:rPr dirty="0" sz="2400" spc="-110" b="1">
                <a:solidFill>
                  <a:srgbClr val="585858"/>
                </a:solidFill>
                <a:latin typeface="Arial"/>
                <a:cs typeface="Arial"/>
              </a:rPr>
              <a:t>agreed </a:t>
            </a:r>
            <a:r>
              <a:rPr dirty="0" sz="2400" spc="-100" b="1">
                <a:solidFill>
                  <a:srgbClr val="585858"/>
                </a:solidFill>
                <a:latin typeface="Arial"/>
                <a:cs typeface="Arial"/>
              </a:rPr>
              <a:t>with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regulatory</a:t>
            </a:r>
            <a:r>
              <a:rPr dirty="0" sz="2400" spc="-39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agencies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Primary</a:t>
            </a:r>
            <a:r>
              <a:rPr dirty="0" sz="2400" spc="-15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endpoints</a:t>
            </a:r>
            <a:endParaRPr sz="2400">
              <a:latin typeface="Arial"/>
              <a:cs typeface="Arial"/>
            </a:endParaRPr>
          </a:p>
          <a:p>
            <a:pPr marL="248920" indent="-236220">
              <a:lnSpc>
                <a:spcPct val="100000"/>
              </a:lnSpc>
              <a:buClr>
                <a:srgbClr val="0D57C4"/>
              </a:buClr>
              <a:buChar char="•"/>
              <a:tabLst>
                <a:tab pos="248285" algn="l"/>
                <a:tab pos="248920" algn="l"/>
              </a:tabLst>
            </a:pP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Family-wise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type </a:t>
            </a:r>
            <a:r>
              <a:rPr dirty="0" sz="2400">
                <a:solidFill>
                  <a:srgbClr val="585858"/>
                </a:solidFill>
                <a:latin typeface="Arial"/>
                <a:cs typeface="Arial"/>
              </a:rPr>
              <a:t>I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error 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rate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contro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40">
                <a:solidFill>
                  <a:srgbClr val="585858"/>
                </a:solidFill>
                <a:latin typeface="Arial"/>
                <a:cs typeface="Arial"/>
              </a:rPr>
              <a:t>ed </a:t>
            </a:r>
            <a:r>
              <a:rPr dirty="0" sz="2400" spc="-130">
                <a:solidFill>
                  <a:srgbClr val="585858"/>
                </a:solidFill>
                <a:latin typeface="Arial"/>
                <a:cs typeface="Arial"/>
              </a:rPr>
              <a:t>using </a:t>
            </a:r>
            <a:r>
              <a:rPr dirty="0" sz="240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sequential </a:t>
            </a:r>
            <a:r>
              <a:rPr dirty="0" sz="2400" spc="-130">
                <a:solidFill>
                  <a:srgbClr val="585858"/>
                </a:solidFill>
                <a:latin typeface="Arial"/>
                <a:cs typeface="Arial"/>
              </a:rPr>
              <a:t>testing</a:t>
            </a:r>
            <a:r>
              <a:rPr dirty="0" sz="2400" spc="10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procedure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D57C4"/>
              </a:buClr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Sensitivity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analysis </a:t>
            </a:r>
            <a:r>
              <a:rPr dirty="0" sz="2400" spc="-100" b="1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dirty="0" sz="2400" spc="-105" b="1">
                <a:solidFill>
                  <a:srgbClr val="585858"/>
                </a:solidFill>
                <a:latin typeface="Arial"/>
                <a:cs typeface="Arial"/>
              </a:rPr>
              <a:t>primary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efficacy</a:t>
            </a:r>
            <a:r>
              <a:rPr dirty="0" sz="2400" spc="30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endpoints</a:t>
            </a:r>
            <a:endParaRPr sz="2400">
              <a:latin typeface="Arial"/>
              <a:cs typeface="Arial"/>
            </a:endParaRPr>
          </a:p>
          <a:p>
            <a:pPr marL="248920" indent="-236220">
              <a:lnSpc>
                <a:spcPct val="100000"/>
              </a:lnSpc>
              <a:buClr>
                <a:srgbClr val="0D57C4"/>
              </a:buClr>
              <a:buChar char="•"/>
              <a:tabLst>
                <a:tab pos="248285" algn="l"/>
                <a:tab pos="248920" algn="l"/>
              </a:tabLst>
            </a:pP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Pre-specified imputation and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analysis methods </a:t>
            </a:r>
            <a:r>
              <a:rPr dirty="0" sz="2400" spc="-130">
                <a:solidFill>
                  <a:srgbClr val="585858"/>
                </a:solidFill>
                <a:latin typeface="Arial"/>
                <a:cs typeface="Arial"/>
              </a:rPr>
              <a:t>used </a:t>
            </a:r>
            <a:r>
              <a:rPr dirty="0" sz="2400" spc="-65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account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dirty="0" sz="2400" spc="-130">
                <a:solidFill>
                  <a:srgbClr val="585858"/>
                </a:solidFill>
                <a:latin typeface="Arial"/>
                <a:cs typeface="Arial"/>
              </a:rPr>
              <a:t>missing</a:t>
            </a:r>
            <a:r>
              <a:rPr dirty="0" sz="2400" spc="2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data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110" b="1">
                <a:solidFill>
                  <a:srgbClr val="585858"/>
                </a:solidFill>
                <a:latin typeface="Arial"/>
                <a:cs typeface="Arial"/>
              </a:rPr>
              <a:t>Safety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observation </a:t>
            </a:r>
            <a:r>
              <a:rPr dirty="0" sz="2400" spc="-75" b="1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~7000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inclisiran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injections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&gt;2700 </a:t>
            </a:r>
            <a:r>
              <a:rPr dirty="0" sz="2400" spc="-105" b="1">
                <a:solidFill>
                  <a:srgbClr val="585858"/>
                </a:solidFill>
                <a:latin typeface="Arial"/>
                <a:cs typeface="Arial"/>
              </a:rPr>
              <a:t>years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patient</a:t>
            </a:r>
            <a:r>
              <a:rPr dirty="0" sz="2400" spc="225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exposure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902081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 </a:t>
            </a:r>
            <a:r>
              <a:rPr dirty="0" sz="2400" spc="-120">
                <a:solidFill>
                  <a:srgbClr val="072C61"/>
                </a:solidFill>
              </a:rPr>
              <a:t>Statistical</a:t>
            </a:r>
            <a:r>
              <a:rPr dirty="0" sz="2400" spc="55">
                <a:solidFill>
                  <a:srgbClr val="072C61"/>
                </a:solidFill>
              </a:rPr>
              <a:t> </a:t>
            </a:r>
            <a:r>
              <a:rPr dirty="0" sz="2400" spc="-105">
                <a:solidFill>
                  <a:srgbClr val="072C61"/>
                </a:solidFill>
              </a:rPr>
              <a:t>plan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95"/>
              <a:t>Large </a:t>
            </a:r>
            <a:r>
              <a:rPr dirty="0" spc="-100"/>
              <a:t>sample enrolled </a:t>
            </a:r>
            <a:r>
              <a:rPr dirty="0" spc="-35"/>
              <a:t>to </a:t>
            </a:r>
            <a:r>
              <a:rPr dirty="0" spc="-100"/>
              <a:t>enable </a:t>
            </a:r>
            <a:r>
              <a:rPr dirty="0" spc="-95"/>
              <a:t>reliable</a:t>
            </a:r>
            <a:r>
              <a:rPr dirty="0" spc="335"/>
              <a:t> </a:t>
            </a:r>
            <a:r>
              <a:rPr dirty="0" spc="-95"/>
              <a:t>inference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72440" y="225361"/>
            <a:ext cx="9013825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 </a:t>
            </a:r>
            <a:r>
              <a:rPr dirty="0" sz="2400" spc="-125">
                <a:solidFill>
                  <a:srgbClr val="072C61"/>
                </a:solidFill>
              </a:rPr>
              <a:t>Patient</a:t>
            </a:r>
            <a:r>
              <a:rPr dirty="0" sz="2400" spc="55">
                <a:solidFill>
                  <a:srgbClr val="072C61"/>
                </a:solidFill>
              </a:rPr>
              <a:t> </a:t>
            </a:r>
            <a:r>
              <a:rPr dirty="0" sz="2400" spc="-114">
                <a:solidFill>
                  <a:srgbClr val="072C61"/>
                </a:solidFill>
              </a:rPr>
              <a:t>disposition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80"/>
              <a:t>High </a:t>
            </a:r>
            <a:r>
              <a:rPr dirty="0" spc="-100"/>
              <a:t>proportion </a:t>
            </a:r>
            <a:r>
              <a:rPr dirty="0" spc="-60"/>
              <a:t>of </a:t>
            </a:r>
            <a:r>
              <a:rPr dirty="0" spc="-100"/>
              <a:t>patients </a:t>
            </a:r>
            <a:r>
              <a:rPr dirty="0" spc="-95"/>
              <a:t>completed </a:t>
            </a:r>
            <a:r>
              <a:rPr dirty="0" spc="-70"/>
              <a:t>the</a:t>
            </a:r>
            <a:r>
              <a:rPr dirty="0" spc="290"/>
              <a:t> </a:t>
            </a:r>
            <a:r>
              <a:rPr dirty="0" spc="-100"/>
              <a:t>studies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3392" y="6202997"/>
            <a:ext cx="452564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Safety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population comprises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any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subject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given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any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study</a:t>
            </a:r>
            <a:r>
              <a:rPr dirty="0" sz="1350" spc="-1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medication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717280" y="3246120"/>
            <a:ext cx="436880" cy="152400"/>
          </a:xfrm>
          <a:custGeom>
            <a:avLst/>
            <a:gdLst/>
            <a:ahLst/>
            <a:cxnLst/>
            <a:rect l="l" t="t" r="r" b="b"/>
            <a:pathLst>
              <a:path w="436879" h="152400">
                <a:moveTo>
                  <a:pt x="208152" y="0"/>
                </a:moveTo>
                <a:lnTo>
                  <a:pt x="208152" y="152400"/>
                </a:lnTo>
                <a:lnTo>
                  <a:pt x="322452" y="114300"/>
                </a:lnTo>
                <a:lnTo>
                  <a:pt x="246252" y="114300"/>
                </a:lnTo>
                <a:lnTo>
                  <a:pt x="261100" y="111311"/>
                </a:lnTo>
                <a:lnTo>
                  <a:pt x="273208" y="103155"/>
                </a:lnTo>
                <a:lnTo>
                  <a:pt x="281364" y="91047"/>
                </a:lnTo>
                <a:lnTo>
                  <a:pt x="284352" y="76200"/>
                </a:lnTo>
                <a:lnTo>
                  <a:pt x="281364" y="61352"/>
                </a:lnTo>
                <a:lnTo>
                  <a:pt x="273208" y="49244"/>
                </a:lnTo>
                <a:lnTo>
                  <a:pt x="261100" y="41088"/>
                </a:lnTo>
                <a:lnTo>
                  <a:pt x="246252" y="38100"/>
                </a:lnTo>
                <a:lnTo>
                  <a:pt x="322452" y="38100"/>
                </a:lnTo>
                <a:lnTo>
                  <a:pt x="208152" y="0"/>
                </a:lnTo>
                <a:close/>
              </a:path>
              <a:path w="436879" h="152400">
                <a:moveTo>
                  <a:pt x="208152" y="38100"/>
                </a:moveTo>
                <a:lnTo>
                  <a:pt x="38100" y="38100"/>
                </a:lnTo>
                <a:lnTo>
                  <a:pt x="23252" y="41088"/>
                </a:lnTo>
                <a:lnTo>
                  <a:pt x="11144" y="49244"/>
                </a:lnTo>
                <a:lnTo>
                  <a:pt x="2988" y="61352"/>
                </a:lnTo>
                <a:lnTo>
                  <a:pt x="0" y="76200"/>
                </a:lnTo>
                <a:lnTo>
                  <a:pt x="2988" y="91047"/>
                </a:lnTo>
                <a:lnTo>
                  <a:pt x="11144" y="103155"/>
                </a:lnTo>
                <a:lnTo>
                  <a:pt x="23252" y="111311"/>
                </a:lnTo>
                <a:lnTo>
                  <a:pt x="38100" y="114300"/>
                </a:lnTo>
                <a:lnTo>
                  <a:pt x="208152" y="114300"/>
                </a:lnTo>
                <a:lnTo>
                  <a:pt x="208152" y="38100"/>
                </a:lnTo>
                <a:close/>
              </a:path>
              <a:path w="436879" h="152400">
                <a:moveTo>
                  <a:pt x="322452" y="38100"/>
                </a:moveTo>
                <a:lnTo>
                  <a:pt x="246252" y="38100"/>
                </a:lnTo>
                <a:lnTo>
                  <a:pt x="261100" y="41088"/>
                </a:lnTo>
                <a:lnTo>
                  <a:pt x="273208" y="49244"/>
                </a:lnTo>
                <a:lnTo>
                  <a:pt x="281364" y="61352"/>
                </a:lnTo>
                <a:lnTo>
                  <a:pt x="284352" y="76200"/>
                </a:lnTo>
                <a:lnTo>
                  <a:pt x="281364" y="91047"/>
                </a:lnTo>
                <a:lnTo>
                  <a:pt x="273208" y="103155"/>
                </a:lnTo>
                <a:lnTo>
                  <a:pt x="261100" y="111311"/>
                </a:lnTo>
                <a:lnTo>
                  <a:pt x="246252" y="114300"/>
                </a:lnTo>
                <a:lnTo>
                  <a:pt x="322452" y="114300"/>
                </a:lnTo>
                <a:lnTo>
                  <a:pt x="436752" y="76200"/>
                </a:lnTo>
                <a:lnTo>
                  <a:pt x="322452" y="3810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17280" y="4417567"/>
            <a:ext cx="436880" cy="152400"/>
          </a:xfrm>
          <a:custGeom>
            <a:avLst/>
            <a:gdLst/>
            <a:ahLst/>
            <a:cxnLst/>
            <a:rect l="l" t="t" r="r" b="b"/>
            <a:pathLst>
              <a:path w="436879" h="152400">
                <a:moveTo>
                  <a:pt x="327779" y="37210"/>
                </a:moveTo>
                <a:lnTo>
                  <a:pt x="245491" y="37210"/>
                </a:lnTo>
                <a:lnTo>
                  <a:pt x="260351" y="39844"/>
                </a:lnTo>
                <a:lnTo>
                  <a:pt x="272653" y="47704"/>
                </a:lnTo>
                <a:lnTo>
                  <a:pt x="281120" y="59588"/>
                </a:lnTo>
                <a:lnTo>
                  <a:pt x="284479" y="74294"/>
                </a:lnTo>
                <a:lnTo>
                  <a:pt x="281844" y="89229"/>
                </a:lnTo>
                <a:lnTo>
                  <a:pt x="273970" y="101568"/>
                </a:lnTo>
                <a:lnTo>
                  <a:pt x="262048" y="110049"/>
                </a:lnTo>
                <a:lnTo>
                  <a:pt x="247269" y="113410"/>
                </a:lnTo>
                <a:lnTo>
                  <a:pt x="209233" y="114338"/>
                </a:lnTo>
                <a:lnTo>
                  <a:pt x="210185" y="152399"/>
                </a:lnTo>
                <a:lnTo>
                  <a:pt x="436752" y="70611"/>
                </a:lnTo>
                <a:lnTo>
                  <a:pt x="327779" y="37210"/>
                </a:lnTo>
                <a:close/>
              </a:path>
              <a:path w="436879" h="152400">
                <a:moveTo>
                  <a:pt x="207328" y="38141"/>
                </a:moveTo>
                <a:lnTo>
                  <a:pt x="37211" y="42290"/>
                </a:lnTo>
                <a:lnTo>
                  <a:pt x="2635" y="66419"/>
                </a:lnTo>
                <a:lnTo>
                  <a:pt x="0" y="81279"/>
                </a:lnTo>
                <a:lnTo>
                  <a:pt x="3359" y="96059"/>
                </a:lnTo>
                <a:lnTo>
                  <a:pt x="11826" y="107981"/>
                </a:lnTo>
                <a:lnTo>
                  <a:pt x="24128" y="115855"/>
                </a:lnTo>
                <a:lnTo>
                  <a:pt x="38989" y="118490"/>
                </a:lnTo>
                <a:lnTo>
                  <a:pt x="209233" y="114338"/>
                </a:lnTo>
                <a:lnTo>
                  <a:pt x="207328" y="38141"/>
                </a:lnTo>
                <a:close/>
              </a:path>
              <a:path w="436879" h="152400">
                <a:moveTo>
                  <a:pt x="245491" y="37210"/>
                </a:moveTo>
                <a:lnTo>
                  <a:pt x="207328" y="38141"/>
                </a:lnTo>
                <a:lnTo>
                  <a:pt x="209233" y="114338"/>
                </a:lnTo>
                <a:lnTo>
                  <a:pt x="247269" y="113410"/>
                </a:lnTo>
                <a:lnTo>
                  <a:pt x="262048" y="110049"/>
                </a:lnTo>
                <a:lnTo>
                  <a:pt x="273970" y="101568"/>
                </a:lnTo>
                <a:lnTo>
                  <a:pt x="281844" y="89229"/>
                </a:lnTo>
                <a:lnTo>
                  <a:pt x="284479" y="74294"/>
                </a:lnTo>
                <a:lnTo>
                  <a:pt x="281120" y="59588"/>
                </a:lnTo>
                <a:lnTo>
                  <a:pt x="272653" y="47704"/>
                </a:lnTo>
                <a:lnTo>
                  <a:pt x="260351" y="39844"/>
                </a:lnTo>
                <a:lnTo>
                  <a:pt x="245491" y="37210"/>
                </a:lnTo>
                <a:close/>
              </a:path>
              <a:path w="436879" h="152400">
                <a:moveTo>
                  <a:pt x="206375" y="0"/>
                </a:moveTo>
                <a:lnTo>
                  <a:pt x="207328" y="38141"/>
                </a:lnTo>
                <a:lnTo>
                  <a:pt x="245491" y="37210"/>
                </a:lnTo>
                <a:lnTo>
                  <a:pt x="327779" y="37210"/>
                </a:lnTo>
                <a:lnTo>
                  <a:pt x="206375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20339" y="3832859"/>
            <a:ext cx="370205" cy="152400"/>
          </a:xfrm>
          <a:custGeom>
            <a:avLst/>
            <a:gdLst/>
            <a:ahLst/>
            <a:cxnLst/>
            <a:rect l="l" t="t" r="r" b="b"/>
            <a:pathLst>
              <a:path w="370205" h="152400">
                <a:moveTo>
                  <a:pt x="141097" y="0"/>
                </a:moveTo>
                <a:lnTo>
                  <a:pt x="141097" y="152400"/>
                </a:lnTo>
                <a:lnTo>
                  <a:pt x="255397" y="114300"/>
                </a:lnTo>
                <a:lnTo>
                  <a:pt x="179197" y="114300"/>
                </a:lnTo>
                <a:lnTo>
                  <a:pt x="194044" y="111311"/>
                </a:lnTo>
                <a:lnTo>
                  <a:pt x="206152" y="103155"/>
                </a:lnTo>
                <a:lnTo>
                  <a:pt x="214308" y="91047"/>
                </a:lnTo>
                <a:lnTo>
                  <a:pt x="217297" y="76200"/>
                </a:lnTo>
                <a:lnTo>
                  <a:pt x="214308" y="61352"/>
                </a:lnTo>
                <a:lnTo>
                  <a:pt x="206152" y="49244"/>
                </a:lnTo>
                <a:lnTo>
                  <a:pt x="194044" y="41088"/>
                </a:lnTo>
                <a:lnTo>
                  <a:pt x="179197" y="38100"/>
                </a:lnTo>
                <a:lnTo>
                  <a:pt x="255397" y="38100"/>
                </a:lnTo>
                <a:lnTo>
                  <a:pt x="141097" y="0"/>
                </a:lnTo>
                <a:close/>
              </a:path>
              <a:path w="370205" h="152400">
                <a:moveTo>
                  <a:pt x="141097" y="38100"/>
                </a:moveTo>
                <a:lnTo>
                  <a:pt x="38100" y="38100"/>
                </a:lnTo>
                <a:lnTo>
                  <a:pt x="23252" y="41088"/>
                </a:lnTo>
                <a:lnTo>
                  <a:pt x="11144" y="49244"/>
                </a:lnTo>
                <a:lnTo>
                  <a:pt x="2988" y="61352"/>
                </a:lnTo>
                <a:lnTo>
                  <a:pt x="0" y="76200"/>
                </a:lnTo>
                <a:lnTo>
                  <a:pt x="2988" y="91047"/>
                </a:lnTo>
                <a:lnTo>
                  <a:pt x="11144" y="103155"/>
                </a:lnTo>
                <a:lnTo>
                  <a:pt x="23252" y="111311"/>
                </a:lnTo>
                <a:lnTo>
                  <a:pt x="38100" y="114300"/>
                </a:lnTo>
                <a:lnTo>
                  <a:pt x="141097" y="114300"/>
                </a:lnTo>
                <a:lnTo>
                  <a:pt x="141097" y="38100"/>
                </a:lnTo>
                <a:close/>
              </a:path>
              <a:path w="370205" h="152400">
                <a:moveTo>
                  <a:pt x="255397" y="38100"/>
                </a:moveTo>
                <a:lnTo>
                  <a:pt x="179197" y="38100"/>
                </a:lnTo>
                <a:lnTo>
                  <a:pt x="194044" y="41088"/>
                </a:lnTo>
                <a:lnTo>
                  <a:pt x="206152" y="49244"/>
                </a:lnTo>
                <a:lnTo>
                  <a:pt x="214308" y="61352"/>
                </a:lnTo>
                <a:lnTo>
                  <a:pt x="217297" y="76200"/>
                </a:lnTo>
                <a:lnTo>
                  <a:pt x="214308" y="91047"/>
                </a:lnTo>
                <a:lnTo>
                  <a:pt x="206152" y="103155"/>
                </a:lnTo>
                <a:lnTo>
                  <a:pt x="194044" y="111311"/>
                </a:lnTo>
                <a:lnTo>
                  <a:pt x="179197" y="114300"/>
                </a:lnTo>
                <a:lnTo>
                  <a:pt x="255397" y="114300"/>
                </a:lnTo>
                <a:lnTo>
                  <a:pt x="369697" y="76200"/>
                </a:lnTo>
                <a:lnTo>
                  <a:pt x="255397" y="3810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85259" y="3246120"/>
            <a:ext cx="1510665" cy="591820"/>
          </a:xfrm>
          <a:custGeom>
            <a:avLst/>
            <a:gdLst/>
            <a:ahLst/>
            <a:cxnLst/>
            <a:rect l="l" t="t" r="r" b="b"/>
            <a:pathLst>
              <a:path w="1510664" h="591820">
                <a:moveTo>
                  <a:pt x="1358138" y="38100"/>
                </a:moveTo>
                <a:lnTo>
                  <a:pt x="38100" y="38100"/>
                </a:lnTo>
                <a:lnTo>
                  <a:pt x="23252" y="41088"/>
                </a:lnTo>
                <a:lnTo>
                  <a:pt x="11144" y="49244"/>
                </a:lnTo>
                <a:lnTo>
                  <a:pt x="2988" y="61352"/>
                </a:lnTo>
                <a:lnTo>
                  <a:pt x="0" y="76200"/>
                </a:lnTo>
                <a:lnTo>
                  <a:pt x="0" y="553211"/>
                </a:lnTo>
                <a:lnTo>
                  <a:pt x="2988" y="568059"/>
                </a:lnTo>
                <a:lnTo>
                  <a:pt x="11144" y="580167"/>
                </a:lnTo>
                <a:lnTo>
                  <a:pt x="23252" y="588323"/>
                </a:lnTo>
                <a:lnTo>
                  <a:pt x="38100" y="591311"/>
                </a:lnTo>
                <a:lnTo>
                  <a:pt x="52947" y="588323"/>
                </a:lnTo>
                <a:lnTo>
                  <a:pt x="76200" y="553211"/>
                </a:lnTo>
                <a:lnTo>
                  <a:pt x="76200" y="114300"/>
                </a:lnTo>
                <a:lnTo>
                  <a:pt x="38100" y="114300"/>
                </a:lnTo>
                <a:lnTo>
                  <a:pt x="76200" y="76200"/>
                </a:lnTo>
                <a:lnTo>
                  <a:pt x="1358138" y="76200"/>
                </a:lnTo>
                <a:lnTo>
                  <a:pt x="1358138" y="38100"/>
                </a:lnTo>
                <a:close/>
              </a:path>
              <a:path w="1510664" h="591820">
                <a:moveTo>
                  <a:pt x="1358138" y="0"/>
                </a:moveTo>
                <a:lnTo>
                  <a:pt x="1358138" y="152400"/>
                </a:lnTo>
                <a:lnTo>
                  <a:pt x="1434338" y="114300"/>
                </a:lnTo>
                <a:lnTo>
                  <a:pt x="1396238" y="114300"/>
                </a:lnTo>
                <a:lnTo>
                  <a:pt x="1411085" y="111311"/>
                </a:lnTo>
                <a:lnTo>
                  <a:pt x="1423193" y="103155"/>
                </a:lnTo>
                <a:lnTo>
                  <a:pt x="1431349" y="91047"/>
                </a:lnTo>
                <a:lnTo>
                  <a:pt x="1434338" y="76200"/>
                </a:lnTo>
                <a:lnTo>
                  <a:pt x="1431349" y="61352"/>
                </a:lnTo>
                <a:lnTo>
                  <a:pt x="1423193" y="49244"/>
                </a:lnTo>
                <a:lnTo>
                  <a:pt x="1411085" y="41088"/>
                </a:lnTo>
                <a:lnTo>
                  <a:pt x="1396238" y="38100"/>
                </a:lnTo>
                <a:lnTo>
                  <a:pt x="1434338" y="38100"/>
                </a:lnTo>
                <a:lnTo>
                  <a:pt x="1358138" y="0"/>
                </a:lnTo>
                <a:close/>
              </a:path>
              <a:path w="1510664" h="591820">
                <a:moveTo>
                  <a:pt x="76200" y="76200"/>
                </a:moveTo>
                <a:lnTo>
                  <a:pt x="38100" y="114300"/>
                </a:lnTo>
                <a:lnTo>
                  <a:pt x="76200" y="114300"/>
                </a:lnTo>
                <a:lnTo>
                  <a:pt x="76200" y="76200"/>
                </a:lnTo>
                <a:close/>
              </a:path>
              <a:path w="1510664" h="591820">
                <a:moveTo>
                  <a:pt x="1358138" y="76200"/>
                </a:moveTo>
                <a:lnTo>
                  <a:pt x="76200" y="76200"/>
                </a:lnTo>
                <a:lnTo>
                  <a:pt x="76200" y="114300"/>
                </a:lnTo>
                <a:lnTo>
                  <a:pt x="1358138" y="114300"/>
                </a:lnTo>
                <a:lnTo>
                  <a:pt x="1358138" y="76200"/>
                </a:lnTo>
                <a:close/>
              </a:path>
              <a:path w="1510664" h="591820">
                <a:moveTo>
                  <a:pt x="1434338" y="38100"/>
                </a:moveTo>
                <a:lnTo>
                  <a:pt x="1396238" y="38100"/>
                </a:lnTo>
                <a:lnTo>
                  <a:pt x="1411085" y="41088"/>
                </a:lnTo>
                <a:lnTo>
                  <a:pt x="1423193" y="49244"/>
                </a:lnTo>
                <a:lnTo>
                  <a:pt x="1431349" y="61352"/>
                </a:lnTo>
                <a:lnTo>
                  <a:pt x="1434338" y="76200"/>
                </a:lnTo>
                <a:lnTo>
                  <a:pt x="1431349" y="91047"/>
                </a:lnTo>
                <a:lnTo>
                  <a:pt x="1423193" y="103155"/>
                </a:lnTo>
                <a:lnTo>
                  <a:pt x="1411085" y="111311"/>
                </a:lnTo>
                <a:lnTo>
                  <a:pt x="1396238" y="114300"/>
                </a:lnTo>
                <a:lnTo>
                  <a:pt x="1434338" y="114300"/>
                </a:lnTo>
                <a:lnTo>
                  <a:pt x="1510538" y="76200"/>
                </a:lnTo>
                <a:lnTo>
                  <a:pt x="1434338" y="3810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85259" y="4137659"/>
            <a:ext cx="1510665" cy="434975"/>
          </a:xfrm>
          <a:custGeom>
            <a:avLst/>
            <a:gdLst/>
            <a:ahLst/>
            <a:cxnLst/>
            <a:rect l="l" t="t" r="r" b="b"/>
            <a:pathLst>
              <a:path w="1510664" h="434975">
                <a:moveTo>
                  <a:pt x="1281938" y="282447"/>
                </a:moveTo>
                <a:lnTo>
                  <a:pt x="1281938" y="434847"/>
                </a:lnTo>
                <a:lnTo>
                  <a:pt x="1396238" y="396747"/>
                </a:lnTo>
                <a:lnTo>
                  <a:pt x="1320038" y="396747"/>
                </a:lnTo>
                <a:lnTo>
                  <a:pt x="1334885" y="393759"/>
                </a:lnTo>
                <a:lnTo>
                  <a:pt x="1346993" y="385603"/>
                </a:lnTo>
                <a:lnTo>
                  <a:pt x="1355149" y="373495"/>
                </a:lnTo>
                <a:lnTo>
                  <a:pt x="1358138" y="358647"/>
                </a:lnTo>
                <a:lnTo>
                  <a:pt x="1355149" y="343800"/>
                </a:lnTo>
                <a:lnTo>
                  <a:pt x="1346993" y="331692"/>
                </a:lnTo>
                <a:lnTo>
                  <a:pt x="1334885" y="323536"/>
                </a:lnTo>
                <a:lnTo>
                  <a:pt x="1320038" y="320547"/>
                </a:lnTo>
                <a:lnTo>
                  <a:pt x="1396238" y="320547"/>
                </a:lnTo>
                <a:lnTo>
                  <a:pt x="1281938" y="282447"/>
                </a:lnTo>
                <a:close/>
              </a:path>
              <a:path w="1510664" h="434975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0" y="358647"/>
                </a:lnTo>
                <a:lnTo>
                  <a:pt x="2988" y="373495"/>
                </a:lnTo>
                <a:lnTo>
                  <a:pt x="11144" y="385603"/>
                </a:lnTo>
                <a:lnTo>
                  <a:pt x="23252" y="393759"/>
                </a:lnTo>
                <a:lnTo>
                  <a:pt x="38100" y="396747"/>
                </a:lnTo>
                <a:lnTo>
                  <a:pt x="1281938" y="396747"/>
                </a:lnTo>
                <a:lnTo>
                  <a:pt x="1281938" y="358647"/>
                </a:lnTo>
                <a:lnTo>
                  <a:pt x="76200" y="358647"/>
                </a:lnTo>
                <a:lnTo>
                  <a:pt x="38100" y="320547"/>
                </a:lnTo>
                <a:lnTo>
                  <a:pt x="76200" y="320547"/>
                </a:lnTo>
                <a:lnTo>
                  <a:pt x="76200" y="38100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1510664" h="434975">
                <a:moveTo>
                  <a:pt x="1396238" y="320547"/>
                </a:moveTo>
                <a:lnTo>
                  <a:pt x="1320038" y="320547"/>
                </a:lnTo>
                <a:lnTo>
                  <a:pt x="1334885" y="323536"/>
                </a:lnTo>
                <a:lnTo>
                  <a:pt x="1346993" y="331692"/>
                </a:lnTo>
                <a:lnTo>
                  <a:pt x="1355149" y="343800"/>
                </a:lnTo>
                <a:lnTo>
                  <a:pt x="1358138" y="358647"/>
                </a:lnTo>
                <a:lnTo>
                  <a:pt x="1355149" y="373495"/>
                </a:lnTo>
                <a:lnTo>
                  <a:pt x="1346993" y="385603"/>
                </a:lnTo>
                <a:lnTo>
                  <a:pt x="1334885" y="393759"/>
                </a:lnTo>
                <a:lnTo>
                  <a:pt x="1320038" y="396747"/>
                </a:lnTo>
                <a:lnTo>
                  <a:pt x="1396238" y="396747"/>
                </a:lnTo>
                <a:lnTo>
                  <a:pt x="1510538" y="358647"/>
                </a:lnTo>
                <a:lnTo>
                  <a:pt x="1396238" y="320547"/>
                </a:lnTo>
                <a:close/>
              </a:path>
              <a:path w="1510664" h="434975">
                <a:moveTo>
                  <a:pt x="76200" y="320547"/>
                </a:moveTo>
                <a:lnTo>
                  <a:pt x="38100" y="320547"/>
                </a:lnTo>
                <a:lnTo>
                  <a:pt x="76200" y="358647"/>
                </a:lnTo>
                <a:lnTo>
                  <a:pt x="76200" y="320547"/>
                </a:lnTo>
                <a:close/>
              </a:path>
              <a:path w="1510664" h="434975">
                <a:moveTo>
                  <a:pt x="1281938" y="320547"/>
                </a:moveTo>
                <a:lnTo>
                  <a:pt x="76200" y="320547"/>
                </a:lnTo>
                <a:lnTo>
                  <a:pt x="76200" y="358647"/>
                </a:lnTo>
                <a:lnTo>
                  <a:pt x="1281938" y="358647"/>
                </a:lnTo>
                <a:lnTo>
                  <a:pt x="1281938" y="320547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359393" y="4421251"/>
            <a:ext cx="273050" cy="151765"/>
          </a:xfrm>
          <a:custGeom>
            <a:avLst/>
            <a:gdLst/>
            <a:ahLst/>
            <a:cxnLst/>
            <a:rect l="l" t="t" r="r" b="b"/>
            <a:pathLst>
              <a:path w="273050" h="151764">
                <a:moveTo>
                  <a:pt x="204158" y="33781"/>
                </a:moveTo>
                <a:lnTo>
                  <a:pt x="155194" y="33781"/>
                </a:lnTo>
                <a:lnTo>
                  <a:pt x="170279" y="35149"/>
                </a:lnTo>
                <a:lnTo>
                  <a:pt x="183197" y="41957"/>
                </a:lnTo>
                <a:lnTo>
                  <a:pt x="192591" y="53123"/>
                </a:lnTo>
                <a:lnTo>
                  <a:pt x="197103" y="67563"/>
                </a:lnTo>
                <a:lnTo>
                  <a:pt x="195738" y="82577"/>
                </a:lnTo>
                <a:lnTo>
                  <a:pt x="188944" y="95472"/>
                </a:lnTo>
                <a:lnTo>
                  <a:pt x="177815" y="104890"/>
                </a:lnTo>
                <a:lnTo>
                  <a:pt x="163449" y="109474"/>
                </a:lnTo>
                <a:lnTo>
                  <a:pt x="125535" y="113594"/>
                </a:lnTo>
                <a:lnTo>
                  <a:pt x="129666" y="151511"/>
                </a:lnTo>
                <a:lnTo>
                  <a:pt x="272923" y="59309"/>
                </a:lnTo>
                <a:lnTo>
                  <a:pt x="204158" y="33781"/>
                </a:lnTo>
                <a:close/>
              </a:path>
              <a:path w="273050" h="151764">
                <a:moveTo>
                  <a:pt x="117283" y="37866"/>
                </a:moveTo>
                <a:lnTo>
                  <a:pt x="33781" y="46862"/>
                </a:lnTo>
                <a:lnTo>
                  <a:pt x="1367" y="73812"/>
                </a:lnTo>
                <a:lnTo>
                  <a:pt x="0" y="88900"/>
                </a:lnTo>
                <a:lnTo>
                  <a:pt x="4583" y="103340"/>
                </a:lnTo>
                <a:lnTo>
                  <a:pt x="14001" y="114506"/>
                </a:lnTo>
                <a:lnTo>
                  <a:pt x="26896" y="121314"/>
                </a:lnTo>
                <a:lnTo>
                  <a:pt x="41909" y="122681"/>
                </a:lnTo>
                <a:lnTo>
                  <a:pt x="125535" y="113594"/>
                </a:lnTo>
                <a:lnTo>
                  <a:pt x="117283" y="37866"/>
                </a:lnTo>
                <a:close/>
              </a:path>
              <a:path w="273050" h="151764">
                <a:moveTo>
                  <a:pt x="155194" y="33781"/>
                </a:moveTo>
                <a:lnTo>
                  <a:pt x="117283" y="37866"/>
                </a:lnTo>
                <a:lnTo>
                  <a:pt x="125535" y="113594"/>
                </a:lnTo>
                <a:lnTo>
                  <a:pt x="163449" y="109474"/>
                </a:lnTo>
                <a:lnTo>
                  <a:pt x="177815" y="104890"/>
                </a:lnTo>
                <a:lnTo>
                  <a:pt x="188944" y="95472"/>
                </a:lnTo>
                <a:lnTo>
                  <a:pt x="195738" y="82577"/>
                </a:lnTo>
                <a:lnTo>
                  <a:pt x="197103" y="67563"/>
                </a:lnTo>
                <a:lnTo>
                  <a:pt x="192591" y="53123"/>
                </a:lnTo>
                <a:lnTo>
                  <a:pt x="183197" y="41957"/>
                </a:lnTo>
                <a:lnTo>
                  <a:pt x="170279" y="35149"/>
                </a:lnTo>
                <a:lnTo>
                  <a:pt x="155194" y="33781"/>
                </a:lnTo>
                <a:close/>
              </a:path>
              <a:path w="273050" h="151764">
                <a:moveTo>
                  <a:pt x="113156" y="0"/>
                </a:moveTo>
                <a:lnTo>
                  <a:pt x="117283" y="37866"/>
                </a:lnTo>
                <a:lnTo>
                  <a:pt x="155194" y="33781"/>
                </a:lnTo>
                <a:lnTo>
                  <a:pt x="204158" y="33781"/>
                </a:lnTo>
                <a:lnTo>
                  <a:pt x="113156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50227" y="1557591"/>
            <a:ext cx="3907154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Abbreviated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consort</a:t>
            </a:r>
            <a:r>
              <a:rPr dirty="0" sz="2400" spc="225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diagram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0227" y="4404360"/>
            <a:ext cx="1477010" cy="808355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248285" marR="5080" indent="-236220">
              <a:lnSpc>
                <a:spcPct val="92700"/>
              </a:lnSpc>
              <a:spcBef>
                <a:spcPts val="245"/>
              </a:spcBef>
            </a:pPr>
            <a:r>
              <a:rPr dirty="0" sz="1350" spc="-75" b="1">
                <a:solidFill>
                  <a:srgbClr val="7E7E7E"/>
                </a:solidFill>
                <a:latin typeface="Arial"/>
                <a:cs typeface="Arial"/>
              </a:rPr>
              <a:t>Screen failures  </a:t>
            </a:r>
            <a:r>
              <a:rPr dirty="0" sz="1350" spc="-65">
                <a:solidFill>
                  <a:srgbClr val="7E7E7E"/>
                </a:solidFill>
                <a:latin typeface="Arial"/>
                <a:cs typeface="Arial"/>
              </a:rPr>
              <a:t>Entry </a:t>
            </a:r>
            <a:r>
              <a:rPr dirty="0" sz="1350" spc="-80">
                <a:solidFill>
                  <a:srgbClr val="7E7E7E"/>
                </a:solidFill>
                <a:latin typeface="Arial"/>
                <a:cs typeface="Arial"/>
              </a:rPr>
              <a:t>criteria </a:t>
            </a:r>
            <a:r>
              <a:rPr dirty="0" sz="1350" spc="-75">
                <a:solidFill>
                  <a:srgbClr val="7E7E7E"/>
                </a:solidFill>
                <a:latin typeface="Arial"/>
                <a:cs typeface="Arial"/>
              </a:rPr>
              <a:t>miss  </a:t>
            </a:r>
            <a:r>
              <a:rPr dirty="0" sz="1350" spc="-65">
                <a:solidFill>
                  <a:srgbClr val="7E7E7E"/>
                </a:solidFill>
                <a:latin typeface="Arial"/>
                <a:cs typeface="Arial"/>
              </a:rPr>
              <a:t>Withdrew</a:t>
            </a:r>
            <a:r>
              <a:rPr dirty="0" sz="1350" spc="-27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70">
                <a:solidFill>
                  <a:srgbClr val="7E7E7E"/>
                </a:solidFill>
                <a:latin typeface="Arial"/>
                <a:cs typeface="Arial"/>
              </a:rPr>
              <a:t>consent  Other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19020" y="4404360"/>
            <a:ext cx="362585" cy="8083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r" marR="6350">
              <a:lnSpc>
                <a:spcPts val="1560"/>
              </a:lnSpc>
              <a:spcBef>
                <a:spcPts val="130"/>
              </a:spcBef>
            </a:pPr>
            <a:r>
              <a:rPr dirty="0" sz="1350" spc="-95" b="1">
                <a:solidFill>
                  <a:srgbClr val="7E7E7E"/>
                </a:solidFill>
                <a:latin typeface="Arial"/>
                <a:cs typeface="Arial"/>
              </a:rPr>
              <a:t>1667</a:t>
            </a:r>
            <a:endParaRPr sz="1350">
              <a:latin typeface="Arial"/>
              <a:cs typeface="Arial"/>
            </a:endParaRPr>
          </a:p>
          <a:p>
            <a:pPr algn="r" marR="6350">
              <a:lnSpc>
                <a:spcPts val="1500"/>
              </a:lnSpc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1485</a:t>
            </a:r>
            <a:endParaRPr sz="1350">
              <a:latin typeface="Arial"/>
              <a:cs typeface="Arial"/>
            </a:endParaRPr>
          </a:p>
          <a:p>
            <a:pPr algn="r" marR="5715">
              <a:lnSpc>
                <a:spcPts val="1500"/>
              </a:lnSpc>
            </a:pPr>
            <a:r>
              <a:rPr dirty="0" sz="1350" spc="-90">
                <a:solidFill>
                  <a:srgbClr val="7E7E7E"/>
                </a:solidFill>
                <a:latin typeface="Arial"/>
                <a:cs typeface="Arial"/>
              </a:rPr>
              <a:t>148</a:t>
            </a:r>
            <a:endParaRPr sz="1350">
              <a:latin typeface="Arial"/>
              <a:cs typeface="Arial"/>
            </a:endParaRPr>
          </a:p>
          <a:p>
            <a:pPr algn="r" marR="5715">
              <a:lnSpc>
                <a:spcPts val="1560"/>
              </a:lnSpc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34</a:t>
            </a:r>
            <a:endParaRPr sz="1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38868" y="1638363"/>
            <a:ext cx="1480185" cy="119761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560"/>
              </a:lnSpc>
              <a:spcBef>
                <a:spcPts val="130"/>
              </a:spcBef>
            </a:pPr>
            <a:r>
              <a:rPr dirty="0" sz="1350" spc="-55">
                <a:solidFill>
                  <a:srgbClr val="7E7E7E"/>
                </a:solidFill>
                <a:latin typeface="Arial"/>
                <a:cs typeface="Arial"/>
              </a:rPr>
              <a:t>Died</a:t>
            </a:r>
            <a:endParaRPr sz="1350">
              <a:latin typeface="Arial"/>
              <a:cs typeface="Arial"/>
            </a:endParaRPr>
          </a:p>
          <a:p>
            <a:pPr marL="12700" marR="5080">
              <a:lnSpc>
                <a:spcPct val="93600"/>
              </a:lnSpc>
              <a:spcBef>
                <a:spcPts val="45"/>
              </a:spcBef>
            </a:pPr>
            <a:r>
              <a:rPr dirty="0" sz="1350" spc="-65">
                <a:solidFill>
                  <a:srgbClr val="7E7E7E"/>
                </a:solidFill>
                <a:latin typeface="Arial"/>
                <a:cs typeface="Arial"/>
              </a:rPr>
              <a:t>Withdrew </a:t>
            </a:r>
            <a:r>
              <a:rPr dirty="0" sz="1350" spc="-70">
                <a:solidFill>
                  <a:srgbClr val="7E7E7E"/>
                </a:solidFill>
                <a:latin typeface="Arial"/>
                <a:cs typeface="Arial"/>
              </a:rPr>
              <a:t>consent  </a:t>
            </a:r>
            <a:r>
              <a:rPr dirty="0" sz="1350" spc="-65">
                <a:solidFill>
                  <a:srgbClr val="7E7E7E"/>
                </a:solidFill>
                <a:latin typeface="Arial"/>
                <a:cs typeface="Arial"/>
              </a:rPr>
              <a:t>Lost </a:t>
            </a:r>
            <a:r>
              <a:rPr dirty="0" sz="1350" spc="-60">
                <a:solidFill>
                  <a:srgbClr val="7E7E7E"/>
                </a:solidFill>
                <a:latin typeface="Arial"/>
                <a:cs typeface="Arial"/>
              </a:rPr>
              <a:t>to </a:t>
            </a:r>
            <a:r>
              <a:rPr dirty="0" sz="1350" spc="-55">
                <a:solidFill>
                  <a:srgbClr val="7E7E7E"/>
                </a:solidFill>
                <a:latin typeface="Arial"/>
                <a:cs typeface="Arial"/>
              </a:rPr>
              <a:t>fo</a:t>
            </a:r>
            <a:r>
              <a:rPr dirty="0" sz="1350" spc="-55">
                <a:solidFill>
                  <a:srgbClr val="7E7E7E"/>
                </a:solidFill>
                <a:latin typeface="Arial"/>
                <a:cs typeface="Arial"/>
              </a:rPr>
              <a:t>l</a:t>
            </a:r>
            <a:r>
              <a:rPr dirty="0" sz="1350" spc="-55">
                <a:solidFill>
                  <a:srgbClr val="7E7E7E"/>
                </a:solidFill>
                <a:latin typeface="Arial"/>
                <a:cs typeface="Arial"/>
              </a:rPr>
              <a:t>ow-up  </a:t>
            </a:r>
            <a:r>
              <a:rPr dirty="0" sz="1350" spc="-70">
                <a:solidFill>
                  <a:srgbClr val="7E7E7E"/>
                </a:solidFill>
                <a:latin typeface="Arial"/>
                <a:cs typeface="Arial"/>
              </a:rPr>
              <a:t>Adverse </a:t>
            </a:r>
            <a:r>
              <a:rPr dirty="0" sz="1350" spc="-60">
                <a:solidFill>
                  <a:srgbClr val="7E7E7E"/>
                </a:solidFill>
                <a:latin typeface="Arial"/>
                <a:cs typeface="Arial"/>
              </a:rPr>
              <a:t>event  </a:t>
            </a:r>
            <a:r>
              <a:rPr dirty="0" sz="1350" spc="-65">
                <a:solidFill>
                  <a:srgbClr val="7E7E7E"/>
                </a:solidFill>
                <a:latin typeface="Arial"/>
                <a:cs typeface="Arial"/>
              </a:rPr>
              <a:t>PCSK9 </a:t>
            </a:r>
            <a:r>
              <a:rPr dirty="0" sz="1350" spc="-50">
                <a:solidFill>
                  <a:srgbClr val="7E7E7E"/>
                </a:solidFill>
                <a:latin typeface="Arial"/>
                <a:cs typeface="Arial"/>
              </a:rPr>
              <a:t>mAb</a:t>
            </a:r>
            <a:r>
              <a:rPr dirty="0" sz="1350" spc="-30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75">
                <a:solidFill>
                  <a:srgbClr val="7E7E7E"/>
                </a:solidFill>
                <a:latin typeface="Arial"/>
                <a:cs typeface="Arial"/>
              </a:rPr>
              <a:t>initiation  </a:t>
            </a:r>
            <a:r>
              <a:rPr dirty="0" sz="1350" spc="-70">
                <a:solidFill>
                  <a:srgbClr val="7E7E7E"/>
                </a:solidFill>
                <a:latin typeface="Arial"/>
                <a:cs typeface="Arial"/>
              </a:rPr>
              <a:t>Other</a:t>
            </a:r>
            <a:endParaRPr sz="13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457558" y="1638363"/>
            <a:ext cx="207010" cy="119761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560"/>
              </a:lnSpc>
              <a:spcBef>
                <a:spcPts val="130"/>
              </a:spcBef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27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ts val="1500"/>
              </a:lnSpc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55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ts val="1500"/>
              </a:lnSpc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29</a:t>
            </a:r>
            <a:endParaRPr sz="1350">
              <a:latin typeface="Arial"/>
              <a:cs typeface="Arial"/>
            </a:endParaRPr>
          </a:p>
          <a:p>
            <a:pPr marL="96520">
              <a:lnSpc>
                <a:spcPts val="1530"/>
              </a:lnSpc>
            </a:pPr>
            <a:r>
              <a:rPr dirty="0" sz="1350" spc="15">
                <a:solidFill>
                  <a:srgbClr val="7E7E7E"/>
                </a:solidFill>
                <a:latin typeface="Arial"/>
                <a:cs typeface="Arial"/>
              </a:rPr>
              <a:t>5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ts val="1530"/>
              </a:lnSpc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10</a:t>
            </a:r>
            <a:endParaRPr sz="1350">
              <a:latin typeface="Arial"/>
              <a:cs typeface="Arial"/>
            </a:endParaRPr>
          </a:p>
          <a:p>
            <a:pPr marL="96520">
              <a:lnSpc>
                <a:spcPts val="1560"/>
              </a:lnSpc>
            </a:pPr>
            <a:r>
              <a:rPr dirty="0" sz="1350" spc="15">
                <a:solidFill>
                  <a:srgbClr val="7E7E7E"/>
                </a:solidFill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238868" y="4979670"/>
            <a:ext cx="1480185" cy="11969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560"/>
              </a:lnSpc>
              <a:spcBef>
                <a:spcPts val="130"/>
              </a:spcBef>
            </a:pPr>
            <a:r>
              <a:rPr dirty="0" sz="1350" spc="-55">
                <a:solidFill>
                  <a:srgbClr val="7E7E7E"/>
                </a:solidFill>
                <a:latin typeface="Arial"/>
                <a:cs typeface="Arial"/>
              </a:rPr>
              <a:t>Died</a:t>
            </a:r>
            <a:endParaRPr sz="1350">
              <a:latin typeface="Arial"/>
              <a:cs typeface="Arial"/>
            </a:endParaRPr>
          </a:p>
          <a:p>
            <a:pPr marL="12700" marR="5080">
              <a:lnSpc>
                <a:spcPct val="93600"/>
              </a:lnSpc>
              <a:spcBef>
                <a:spcPts val="45"/>
              </a:spcBef>
            </a:pPr>
            <a:r>
              <a:rPr dirty="0" sz="1350" spc="-65">
                <a:solidFill>
                  <a:srgbClr val="7E7E7E"/>
                </a:solidFill>
                <a:latin typeface="Arial"/>
                <a:cs typeface="Arial"/>
              </a:rPr>
              <a:t>Withdrew </a:t>
            </a:r>
            <a:r>
              <a:rPr dirty="0" sz="1350" spc="-70">
                <a:solidFill>
                  <a:srgbClr val="7E7E7E"/>
                </a:solidFill>
                <a:latin typeface="Arial"/>
                <a:cs typeface="Arial"/>
              </a:rPr>
              <a:t>consent  </a:t>
            </a:r>
            <a:r>
              <a:rPr dirty="0" sz="1350" spc="-65">
                <a:solidFill>
                  <a:srgbClr val="7E7E7E"/>
                </a:solidFill>
                <a:latin typeface="Arial"/>
                <a:cs typeface="Arial"/>
              </a:rPr>
              <a:t>Lost </a:t>
            </a:r>
            <a:r>
              <a:rPr dirty="0" sz="1350" spc="-60">
                <a:solidFill>
                  <a:srgbClr val="7E7E7E"/>
                </a:solidFill>
                <a:latin typeface="Arial"/>
                <a:cs typeface="Arial"/>
              </a:rPr>
              <a:t>to </a:t>
            </a:r>
            <a:r>
              <a:rPr dirty="0" sz="1350" spc="-55">
                <a:solidFill>
                  <a:srgbClr val="7E7E7E"/>
                </a:solidFill>
                <a:latin typeface="Arial"/>
                <a:cs typeface="Arial"/>
              </a:rPr>
              <a:t>fo</a:t>
            </a:r>
            <a:r>
              <a:rPr dirty="0" sz="1350" spc="-55">
                <a:solidFill>
                  <a:srgbClr val="7E7E7E"/>
                </a:solidFill>
                <a:latin typeface="Arial"/>
                <a:cs typeface="Arial"/>
              </a:rPr>
              <a:t>l</a:t>
            </a:r>
            <a:r>
              <a:rPr dirty="0" sz="1350" spc="-55">
                <a:solidFill>
                  <a:srgbClr val="7E7E7E"/>
                </a:solidFill>
                <a:latin typeface="Arial"/>
                <a:cs typeface="Arial"/>
              </a:rPr>
              <a:t>ow-up  </a:t>
            </a:r>
            <a:r>
              <a:rPr dirty="0" sz="1350" spc="-70">
                <a:solidFill>
                  <a:srgbClr val="7E7E7E"/>
                </a:solidFill>
                <a:latin typeface="Arial"/>
                <a:cs typeface="Arial"/>
              </a:rPr>
              <a:t>Adverse </a:t>
            </a:r>
            <a:r>
              <a:rPr dirty="0" sz="1350" spc="-60">
                <a:solidFill>
                  <a:srgbClr val="7E7E7E"/>
                </a:solidFill>
                <a:latin typeface="Arial"/>
                <a:cs typeface="Arial"/>
              </a:rPr>
              <a:t>event  </a:t>
            </a:r>
            <a:r>
              <a:rPr dirty="0" sz="1350" spc="-65">
                <a:solidFill>
                  <a:srgbClr val="7E7E7E"/>
                </a:solidFill>
                <a:latin typeface="Arial"/>
                <a:cs typeface="Arial"/>
              </a:rPr>
              <a:t>PCSK9 </a:t>
            </a:r>
            <a:r>
              <a:rPr dirty="0" sz="1350" spc="-50">
                <a:solidFill>
                  <a:srgbClr val="7E7E7E"/>
                </a:solidFill>
                <a:latin typeface="Arial"/>
                <a:cs typeface="Arial"/>
              </a:rPr>
              <a:t>mAb</a:t>
            </a:r>
            <a:r>
              <a:rPr dirty="0" sz="1350" spc="-30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75">
                <a:solidFill>
                  <a:srgbClr val="7E7E7E"/>
                </a:solidFill>
                <a:latin typeface="Arial"/>
                <a:cs typeface="Arial"/>
              </a:rPr>
              <a:t>initiation  </a:t>
            </a:r>
            <a:r>
              <a:rPr dirty="0" sz="1350" spc="-70">
                <a:solidFill>
                  <a:srgbClr val="7E7E7E"/>
                </a:solidFill>
                <a:latin typeface="Arial"/>
                <a:cs typeface="Arial"/>
              </a:rPr>
              <a:t>Other</a:t>
            </a:r>
            <a:endParaRPr sz="13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480545" y="4979670"/>
            <a:ext cx="207010" cy="11969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560"/>
              </a:lnSpc>
              <a:spcBef>
                <a:spcPts val="130"/>
              </a:spcBef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27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ts val="1500"/>
              </a:lnSpc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37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ts val="1500"/>
              </a:lnSpc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17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ts val="1535"/>
              </a:lnSpc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12</a:t>
            </a:r>
            <a:endParaRPr sz="1350">
              <a:latin typeface="Arial"/>
              <a:cs typeface="Arial"/>
            </a:endParaRPr>
          </a:p>
          <a:p>
            <a:pPr marL="96520">
              <a:lnSpc>
                <a:spcPts val="1530"/>
              </a:lnSpc>
            </a:pPr>
            <a:r>
              <a:rPr dirty="0" sz="1350" spc="15">
                <a:solidFill>
                  <a:srgbClr val="7E7E7E"/>
                </a:solidFill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ts val="1560"/>
              </a:lnSpc>
            </a:pPr>
            <a:r>
              <a:rPr dirty="0" sz="1350" spc="-95">
                <a:solidFill>
                  <a:srgbClr val="7E7E7E"/>
                </a:solidFill>
                <a:latin typeface="Arial"/>
                <a:cs typeface="Arial"/>
              </a:rPr>
              <a:t>12</a:t>
            </a:r>
            <a:endParaRPr sz="13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6250" y="3455670"/>
            <a:ext cx="2286000" cy="914400"/>
          </a:xfrm>
          <a:prstGeom prst="rect">
            <a:avLst/>
          </a:prstGeom>
          <a:solidFill>
            <a:srgbClr val="E2EDFC"/>
          </a:solidFill>
          <a:ln w="9525">
            <a:solidFill>
              <a:srgbClr val="0D57C4"/>
            </a:solidFill>
          </a:ln>
        </p:spPr>
        <p:txBody>
          <a:bodyPr wrap="square" lIns="0" tIns="125730" rIns="0" bIns="0" rtlCol="0" vert="horz">
            <a:spAutoFit/>
          </a:bodyPr>
          <a:lstStyle/>
          <a:p>
            <a:pPr marL="834390" marR="503555" indent="-312420">
              <a:lnSpc>
                <a:spcPts val="2580"/>
              </a:lnSpc>
              <a:spcBef>
                <a:spcPts val="990"/>
              </a:spcBef>
            </a:pPr>
            <a:r>
              <a:rPr dirty="0" sz="2400" spc="-105" b="1">
                <a:solidFill>
                  <a:srgbClr val="042049"/>
                </a:solidFill>
                <a:latin typeface="Arial"/>
                <a:cs typeface="Arial"/>
              </a:rPr>
              <a:t>S</a:t>
            </a:r>
            <a:r>
              <a:rPr dirty="0" sz="2400" spc="-140" b="1">
                <a:solidFill>
                  <a:srgbClr val="042049"/>
                </a:solidFill>
                <a:latin typeface="Arial"/>
                <a:cs typeface="Arial"/>
              </a:rPr>
              <a:t>c</a:t>
            </a:r>
            <a:r>
              <a:rPr dirty="0" sz="2400" spc="-95" b="1">
                <a:solidFill>
                  <a:srgbClr val="042049"/>
                </a:solidFill>
                <a:latin typeface="Arial"/>
                <a:cs typeface="Arial"/>
              </a:rPr>
              <a:t>r</a:t>
            </a:r>
            <a:r>
              <a:rPr dirty="0" sz="2400" spc="-140" b="1">
                <a:solidFill>
                  <a:srgbClr val="042049"/>
                </a:solidFill>
                <a:latin typeface="Arial"/>
                <a:cs typeface="Arial"/>
              </a:rPr>
              <a:t>ee</a:t>
            </a:r>
            <a:r>
              <a:rPr dirty="0" sz="2400" spc="-210" b="1">
                <a:solidFill>
                  <a:srgbClr val="042049"/>
                </a:solidFill>
                <a:latin typeface="Arial"/>
                <a:cs typeface="Arial"/>
              </a:rPr>
              <a:t>n</a:t>
            </a:r>
            <a:r>
              <a:rPr dirty="0" sz="2400" spc="-140" b="1">
                <a:solidFill>
                  <a:srgbClr val="042049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042049"/>
                </a:solidFill>
                <a:latin typeface="Arial"/>
                <a:cs typeface="Arial"/>
              </a:rPr>
              <a:t>d  </a:t>
            </a:r>
            <a:r>
              <a:rPr dirty="0" sz="2400" spc="-135" b="1">
                <a:solidFill>
                  <a:srgbClr val="042049"/>
                </a:solidFill>
                <a:latin typeface="Arial"/>
                <a:cs typeface="Arial"/>
              </a:rPr>
              <a:t>5327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89910" y="3455670"/>
            <a:ext cx="1866900" cy="914400"/>
          </a:xfrm>
          <a:prstGeom prst="rect">
            <a:avLst/>
          </a:prstGeom>
          <a:solidFill>
            <a:srgbClr val="E2EDFC"/>
          </a:solidFill>
          <a:ln w="9525">
            <a:solidFill>
              <a:srgbClr val="0D57C4"/>
            </a:solidFill>
          </a:ln>
        </p:spPr>
        <p:txBody>
          <a:bodyPr wrap="square" lIns="0" tIns="125730" rIns="0" bIns="0" rtlCol="0" vert="horz">
            <a:spAutoFit/>
          </a:bodyPr>
          <a:lstStyle/>
          <a:p>
            <a:pPr marL="626110" marR="86360" indent="-518795">
              <a:lnSpc>
                <a:spcPts val="2580"/>
              </a:lnSpc>
              <a:spcBef>
                <a:spcPts val="990"/>
              </a:spcBef>
            </a:pPr>
            <a:r>
              <a:rPr dirty="0" sz="2400" spc="-120" b="1">
                <a:solidFill>
                  <a:srgbClr val="042049"/>
                </a:solidFill>
                <a:latin typeface="Arial"/>
                <a:cs typeface="Arial"/>
              </a:rPr>
              <a:t>R</a:t>
            </a:r>
            <a:r>
              <a:rPr dirty="0" sz="2400" spc="-140" b="1">
                <a:solidFill>
                  <a:srgbClr val="042049"/>
                </a:solidFill>
                <a:latin typeface="Arial"/>
                <a:cs typeface="Arial"/>
              </a:rPr>
              <a:t>a</a:t>
            </a:r>
            <a:r>
              <a:rPr dirty="0" sz="2400" spc="-210" b="1">
                <a:solidFill>
                  <a:srgbClr val="042049"/>
                </a:solidFill>
                <a:latin typeface="Arial"/>
                <a:cs typeface="Arial"/>
              </a:rPr>
              <a:t>n</a:t>
            </a:r>
            <a:r>
              <a:rPr dirty="0" sz="2400" spc="-150" b="1">
                <a:solidFill>
                  <a:srgbClr val="042049"/>
                </a:solidFill>
                <a:latin typeface="Arial"/>
                <a:cs typeface="Arial"/>
              </a:rPr>
              <a:t>do</a:t>
            </a:r>
            <a:r>
              <a:rPr dirty="0" sz="2400" spc="-100" b="1">
                <a:solidFill>
                  <a:srgbClr val="042049"/>
                </a:solidFill>
                <a:latin typeface="Arial"/>
                <a:cs typeface="Arial"/>
              </a:rPr>
              <a:t>m</a:t>
            </a:r>
            <a:r>
              <a:rPr dirty="0" sz="2400" spc="-130" b="1">
                <a:solidFill>
                  <a:srgbClr val="042049"/>
                </a:solidFill>
                <a:latin typeface="Arial"/>
                <a:cs typeface="Arial"/>
              </a:rPr>
              <a:t>i</a:t>
            </a:r>
            <a:r>
              <a:rPr dirty="0" sz="2400" spc="-125" b="1">
                <a:solidFill>
                  <a:srgbClr val="042049"/>
                </a:solidFill>
                <a:latin typeface="Arial"/>
                <a:cs typeface="Arial"/>
              </a:rPr>
              <a:t>z</a:t>
            </a:r>
            <a:r>
              <a:rPr dirty="0" sz="2400" spc="-80" b="1">
                <a:solidFill>
                  <a:srgbClr val="042049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042049"/>
                </a:solidFill>
                <a:latin typeface="Arial"/>
                <a:cs typeface="Arial"/>
              </a:rPr>
              <a:t>d  </a:t>
            </a:r>
            <a:r>
              <a:rPr dirty="0" sz="2400" spc="-140" b="1">
                <a:solidFill>
                  <a:srgbClr val="042049"/>
                </a:solidFill>
                <a:latin typeface="Arial"/>
                <a:cs typeface="Arial"/>
              </a:rPr>
              <a:t>3660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97829" y="2868929"/>
            <a:ext cx="1485900" cy="914400"/>
          </a:xfrm>
          <a:custGeom>
            <a:avLst/>
            <a:gdLst/>
            <a:ahLst/>
            <a:cxnLst/>
            <a:rect l="l" t="t" r="r" b="b"/>
            <a:pathLst>
              <a:path w="1485900" h="914400">
                <a:moveTo>
                  <a:pt x="0" y="914400"/>
                </a:moveTo>
                <a:lnTo>
                  <a:pt x="1485900" y="914400"/>
                </a:lnTo>
                <a:lnTo>
                  <a:pt x="14859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E2EDF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497829" y="2868929"/>
            <a:ext cx="1485900" cy="914400"/>
          </a:xfrm>
          <a:custGeom>
            <a:avLst/>
            <a:gdLst/>
            <a:ahLst/>
            <a:cxnLst/>
            <a:rect l="l" t="t" r="r" b="b"/>
            <a:pathLst>
              <a:path w="1485900" h="914400">
                <a:moveTo>
                  <a:pt x="0" y="914400"/>
                </a:moveTo>
                <a:lnTo>
                  <a:pt x="1485900" y="914400"/>
                </a:lnTo>
                <a:lnTo>
                  <a:pt x="14859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952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497829" y="2868929"/>
            <a:ext cx="1485900" cy="914400"/>
          </a:xfrm>
          <a:prstGeom prst="rect">
            <a:avLst/>
          </a:prstGeom>
          <a:solidFill>
            <a:srgbClr val="E2EDFC"/>
          </a:solidFill>
          <a:ln w="9525">
            <a:solidFill>
              <a:srgbClr val="0D57C4"/>
            </a:solidFill>
          </a:ln>
        </p:spPr>
        <p:txBody>
          <a:bodyPr wrap="square" lIns="0" tIns="247015" rIns="0" bIns="0" rtlCol="0" vert="horz">
            <a:spAutoFit/>
          </a:bodyPr>
          <a:lstStyle/>
          <a:p>
            <a:pPr marL="211454">
              <a:lnSpc>
                <a:spcPct val="100000"/>
              </a:lnSpc>
              <a:spcBef>
                <a:spcPts val="1945"/>
              </a:spcBef>
            </a:pPr>
            <a:r>
              <a:rPr dirty="0" sz="2400" spc="-114" b="1">
                <a:solidFill>
                  <a:srgbClr val="042049"/>
                </a:solidFill>
                <a:latin typeface="Arial"/>
                <a:cs typeface="Arial"/>
              </a:rPr>
              <a:t>Placebo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497829" y="4042409"/>
            <a:ext cx="1485900" cy="914400"/>
          </a:xfrm>
          <a:custGeom>
            <a:avLst/>
            <a:gdLst/>
            <a:ahLst/>
            <a:cxnLst/>
            <a:rect l="l" t="t" r="r" b="b"/>
            <a:pathLst>
              <a:path w="1485900" h="914400">
                <a:moveTo>
                  <a:pt x="0" y="914400"/>
                </a:moveTo>
                <a:lnTo>
                  <a:pt x="1485900" y="914400"/>
                </a:lnTo>
                <a:lnTo>
                  <a:pt x="14859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E2EDF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497829" y="4042409"/>
            <a:ext cx="1485900" cy="914400"/>
          </a:xfrm>
          <a:custGeom>
            <a:avLst/>
            <a:gdLst/>
            <a:ahLst/>
            <a:cxnLst/>
            <a:rect l="l" t="t" r="r" b="b"/>
            <a:pathLst>
              <a:path w="1485900" h="914400">
                <a:moveTo>
                  <a:pt x="0" y="914400"/>
                </a:moveTo>
                <a:lnTo>
                  <a:pt x="1485900" y="914400"/>
                </a:lnTo>
                <a:lnTo>
                  <a:pt x="14859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952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497829" y="4042409"/>
            <a:ext cx="1485900" cy="914400"/>
          </a:xfrm>
          <a:prstGeom prst="rect">
            <a:avLst/>
          </a:prstGeom>
          <a:solidFill>
            <a:srgbClr val="E2EDFC"/>
          </a:solidFill>
          <a:ln w="9525">
            <a:solidFill>
              <a:srgbClr val="0D57C4"/>
            </a:solidFill>
          </a:ln>
        </p:spPr>
        <p:txBody>
          <a:bodyPr wrap="square" lIns="0" tIns="250190" rIns="0" bIns="0" rtlCol="0" vert="horz">
            <a:spAutoFit/>
          </a:bodyPr>
          <a:lstStyle/>
          <a:p>
            <a:pPr marL="150495">
              <a:lnSpc>
                <a:spcPct val="100000"/>
              </a:lnSpc>
              <a:spcBef>
                <a:spcPts val="1970"/>
              </a:spcBef>
            </a:pPr>
            <a:r>
              <a:rPr dirty="0" sz="2400" spc="-120" b="1">
                <a:solidFill>
                  <a:srgbClr val="042049"/>
                </a:solidFill>
                <a:latin typeface="Arial"/>
                <a:cs typeface="Arial"/>
              </a:rPr>
              <a:t>Inclisiran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983730" y="2868929"/>
            <a:ext cx="1775460" cy="914400"/>
          </a:xfrm>
          <a:custGeom>
            <a:avLst/>
            <a:gdLst/>
            <a:ahLst/>
            <a:cxnLst/>
            <a:rect l="l" t="t" r="r" b="b"/>
            <a:pathLst>
              <a:path w="1775459" h="914400">
                <a:moveTo>
                  <a:pt x="0" y="914400"/>
                </a:moveTo>
                <a:lnTo>
                  <a:pt x="1775460" y="914400"/>
                </a:lnTo>
                <a:lnTo>
                  <a:pt x="177546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E2EDF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983730" y="2868929"/>
            <a:ext cx="1775460" cy="914400"/>
          </a:xfrm>
          <a:custGeom>
            <a:avLst/>
            <a:gdLst/>
            <a:ahLst/>
            <a:cxnLst/>
            <a:rect l="l" t="t" r="r" b="b"/>
            <a:pathLst>
              <a:path w="1775459" h="914400">
                <a:moveTo>
                  <a:pt x="0" y="914400"/>
                </a:moveTo>
                <a:lnTo>
                  <a:pt x="1775460" y="914400"/>
                </a:lnTo>
                <a:lnTo>
                  <a:pt x="177546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952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7031355" y="2938081"/>
            <a:ext cx="1504315" cy="720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ts val="2730"/>
              </a:lnSpc>
              <a:spcBef>
                <a:spcPts val="100"/>
              </a:spcBef>
              <a:tabLst>
                <a:tab pos="876300" algn="l"/>
              </a:tabLst>
            </a:pPr>
            <a:r>
              <a:rPr dirty="0" sz="2400" spc="-75">
                <a:solidFill>
                  <a:srgbClr val="042049"/>
                </a:solidFill>
                <a:latin typeface="Arial"/>
                <a:cs typeface="Arial"/>
              </a:rPr>
              <a:t>ITT	</a:t>
            </a:r>
            <a:r>
              <a:rPr dirty="0" sz="2400" spc="-140">
                <a:solidFill>
                  <a:srgbClr val="042049"/>
                </a:solidFill>
                <a:latin typeface="Arial"/>
                <a:cs typeface="Arial"/>
              </a:rPr>
              <a:t>1827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2730"/>
              </a:lnSpc>
            </a:pPr>
            <a:r>
              <a:rPr dirty="0" sz="2400" spc="-90">
                <a:solidFill>
                  <a:srgbClr val="042049"/>
                </a:solidFill>
                <a:latin typeface="Arial"/>
                <a:cs typeface="Arial"/>
              </a:rPr>
              <a:t>Safety</a:t>
            </a:r>
            <a:r>
              <a:rPr dirty="0" sz="2400" spc="-140">
                <a:solidFill>
                  <a:srgbClr val="042049"/>
                </a:solidFill>
                <a:latin typeface="Arial"/>
                <a:cs typeface="Arial"/>
              </a:rPr>
              <a:t> 1822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983730" y="4042409"/>
            <a:ext cx="1775460" cy="914400"/>
          </a:xfrm>
          <a:custGeom>
            <a:avLst/>
            <a:gdLst/>
            <a:ahLst/>
            <a:cxnLst/>
            <a:rect l="l" t="t" r="r" b="b"/>
            <a:pathLst>
              <a:path w="1775459" h="914400">
                <a:moveTo>
                  <a:pt x="0" y="914400"/>
                </a:moveTo>
                <a:lnTo>
                  <a:pt x="1775460" y="914400"/>
                </a:lnTo>
                <a:lnTo>
                  <a:pt x="177546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E2EDF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983730" y="4042409"/>
            <a:ext cx="1775460" cy="914400"/>
          </a:xfrm>
          <a:custGeom>
            <a:avLst/>
            <a:gdLst/>
            <a:ahLst/>
            <a:cxnLst/>
            <a:rect l="l" t="t" r="r" b="b"/>
            <a:pathLst>
              <a:path w="1775459" h="914400">
                <a:moveTo>
                  <a:pt x="0" y="914400"/>
                </a:moveTo>
                <a:lnTo>
                  <a:pt x="1775460" y="914400"/>
                </a:lnTo>
                <a:lnTo>
                  <a:pt x="177546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952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7031355" y="4114736"/>
            <a:ext cx="1504315" cy="720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ts val="2730"/>
              </a:lnSpc>
              <a:spcBef>
                <a:spcPts val="100"/>
              </a:spcBef>
              <a:tabLst>
                <a:tab pos="876300" algn="l"/>
              </a:tabLst>
            </a:pPr>
            <a:r>
              <a:rPr dirty="0" sz="2400" spc="-75">
                <a:solidFill>
                  <a:srgbClr val="042049"/>
                </a:solidFill>
                <a:latin typeface="Arial"/>
                <a:cs typeface="Arial"/>
              </a:rPr>
              <a:t>ITT	</a:t>
            </a:r>
            <a:r>
              <a:rPr dirty="0" sz="2400" spc="-140">
                <a:solidFill>
                  <a:srgbClr val="042049"/>
                </a:solidFill>
                <a:latin typeface="Arial"/>
                <a:cs typeface="Arial"/>
              </a:rPr>
              <a:t>1833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2730"/>
              </a:lnSpc>
            </a:pPr>
            <a:r>
              <a:rPr dirty="0" sz="2400" spc="-90">
                <a:solidFill>
                  <a:srgbClr val="042049"/>
                </a:solidFill>
                <a:latin typeface="Arial"/>
                <a:cs typeface="Arial"/>
              </a:rPr>
              <a:t>Safety</a:t>
            </a:r>
            <a:r>
              <a:rPr dirty="0" sz="2400" spc="-140">
                <a:solidFill>
                  <a:srgbClr val="042049"/>
                </a:solidFill>
                <a:latin typeface="Arial"/>
                <a:cs typeface="Arial"/>
              </a:rPr>
              <a:t> 1833</a:t>
            </a:r>
            <a:endParaRPr sz="2400">
              <a:latin typeface="Arial"/>
              <a:cs typeface="Arial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3" name="object 33"/>
          <p:cNvSpPr txBox="1"/>
          <p:nvPr/>
        </p:nvSpPr>
        <p:spPr>
          <a:xfrm>
            <a:off x="9155430" y="2868929"/>
            <a:ext cx="2567940" cy="914400"/>
          </a:xfrm>
          <a:prstGeom prst="rect">
            <a:avLst/>
          </a:prstGeom>
          <a:solidFill>
            <a:srgbClr val="E2EDFC"/>
          </a:solidFill>
          <a:ln w="9525">
            <a:solidFill>
              <a:srgbClr val="0D57C4"/>
            </a:solidFill>
          </a:ln>
        </p:spPr>
        <p:txBody>
          <a:bodyPr wrap="square" lIns="0" tIns="24701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1945"/>
              </a:spcBef>
              <a:tabLst>
                <a:tab pos="1765300" algn="l"/>
              </a:tabLst>
            </a:pPr>
            <a:r>
              <a:rPr dirty="0" sz="2400" spc="-114">
                <a:solidFill>
                  <a:srgbClr val="042049"/>
                </a:solidFill>
                <a:latin typeface="Arial"/>
                <a:cs typeface="Arial"/>
              </a:rPr>
              <a:t>C</a:t>
            </a:r>
            <a:r>
              <a:rPr dirty="0" sz="2400" spc="-135">
                <a:solidFill>
                  <a:srgbClr val="042049"/>
                </a:solidFill>
                <a:latin typeface="Arial"/>
                <a:cs typeface="Arial"/>
              </a:rPr>
              <a:t>o</a:t>
            </a:r>
            <a:r>
              <a:rPr dirty="0" sz="2400" spc="-80">
                <a:solidFill>
                  <a:srgbClr val="042049"/>
                </a:solidFill>
                <a:latin typeface="Arial"/>
                <a:cs typeface="Arial"/>
              </a:rPr>
              <a:t>m</a:t>
            </a:r>
            <a:r>
              <a:rPr dirty="0" sz="2400" spc="-75">
                <a:solidFill>
                  <a:srgbClr val="042049"/>
                </a:solidFill>
                <a:latin typeface="Arial"/>
                <a:cs typeface="Arial"/>
              </a:rPr>
              <a:t>p</a:t>
            </a:r>
            <a:r>
              <a:rPr dirty="0" sz="2400" spc="-114">
                <a:solidFill>
                  <a:srgbClr val="042049"/>
                </a:solidFill>
                <a:latin typeface="Arial"/>
                <a:cs typeface="Arial"/>
              </a:rPr>
              <a:t>l</a:t>
            </a:r>
            <a:r>
              <a:rPr dirty="0" sz="2400" spc="-135">
                <a:solidFill>
                  <a:srgbClr val="042049"/>
                </a:solidFill>
                <a:latin typeface="Arial"/>
                <a:cs typeface="Arial"/>
              </a:rPr>
              <a:t>e</a:t>
            </a:r>
            <a:r>
              <a:rPr dirty="0" sz="2400" spc="-65">
                <a:solidFill>
                  <a:srgbClr val="042049"/>
                </a:solidFill>
                <a:latin typeface="Arial"/>
                <a:cs typeface="Arial"/>
              </a:rPr>
              <a:t>t</a:t>
            </a:r>
            <a:r>
              <a:rPr dirty="0" sz="2400" spc="-75">
                <a:solidFill>
                  <a:srgbClr val="042049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042049"/>
                </a:solidFill>
                <a:latin typeface="Arial"/>
                <a:cs typeface="Arial"/>
              </a:rPr>
              <a:t>d</a:t>
            </a:r>
            <a:r>
              <a:rPr dirty="0" sz="2400">
                <a:solidFill>
                  <a:srgbClr val="042049"/>
                </a:solidFill>
                <a:latin typeface="Arial"/>
                <a:cs typeface="Arial"/>
              </a:rPr>
              <a:t>	</a:t>
            </a:r>
            <a:r>
              <a:rPr dirty="0" sz="2400" spc="-140">
                <a:solidFill>
                  <a:srgbClr val="042049"/>
                </a:solidFill>
                <a:latin typeface="Arial"/>
                <a:cs typeface="Arial"/>
              </a:rPr>
              <a:t>92</a:t>
            </a:r>
            <a:r>
              <a:rPr dirty="0" sz="2400" spc="-130">
                <a:solidFill>
                  <a:srgbClr val="042049"/>
                </a:solidFill>
                <a:latin typeface="Arial"/>
                <a:cs typeface="Arial"/>
              </a:rPr>
              <a:t>.</a:t>
            </a:r>
            <a:r>
              <a:rPr dirty="0" sz="2400" spc="-140">
                <a:solidFill>
                  <a:srgbClr val="042049"/>
                </a:solidFill>
                <a:latin typeface="Arial"/>
                <a:cs typeface="Arial"/>
              </a:rPr>
              <a:t>8</a:t>
            </a:r>
            <a:r>
              <a:rPr dirty="0" sz="2400">
                <a:solidFill>
                  <a:srgbClr val="042049"/>
                </a:solidFill>
                <a:latin typeface="Arial"/>
                <a:cs typeface="Arial"/>
              </a:rPr>
              <a:t>%</a:t>
            </a:r>
            <a:endParaRPr sz="2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155430" y="4034790"/>
            <a:ext cx="2567940" cy="914400"/>
          </a:xfrm>
          <a:prstGeom prst="rect">
            <a:avLst/>
          </a:prstGeom>
          <a:solidFill>
            <a:srgbClr val="E2EDFC"/>
          </a:solidFill>
          <a:ln w="9525">
            <a:solidFill>
              <a:srgbClr val="0D57C4"/>
            </a:solidFill>
          </a:ln>
        </p:spPr>
        <p:txBody>
          <a:bodyPr wrap="square" lIns="0" tIns="247650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1950"/>
              </a:spcBef>
              <a:tabLst>
                <a:tab pos="1765300" algn="l"/>
              </a:tabLst>
            </a:pPr>
            <a:r>
              <a:rPr dirty="0" sz="2400" spc="-114">
                <a:solidFill>
                  <a:srgbClr val="042049"/>
                </a:solidFill>
                <a:latin typeface="Arial"/>
                <a:cs typeface="Arial"/>
              </a:rPr>
              <a:t>C</a:t>
            </a:r>
            <a:r>
              <a:rPr dirty="0" sz="2400" spc="-135">
                <a:solidFill>
                  <a:srgbClr val="042049"/>
                </a:solidFill>
                <a:latin typeface="Arial"/>
                <a:cs typeface="Arial"/>
              </a:rPr>
              <a:t>o</a:t>
            </a:r>
            <a:r>
              <a:rPr dirty="0" sz="2400" spc="-80">
                <a:solidFill>
                  <a:srgbClr val="042049"/>
                </a:solidFill>
                <a:latin typeface="Arial"/>
                <a:cs typeface="Arial"/>
              </a:rPr>
              <a:t>m</a:t>
            </a:r>
            <a:r>
              <a:rPr dirty="0" sz="2400" spc="-75">
                <a:solidFill>
                  <a:srgbClr val="042049"/>
                </a:solidFill>
                <a:latin typeface="Arial"/>
                <a:cs typeface="Arial"/>
              </a:rPr>
              <a:t>p</a:t>
            </a:r>
            <a:r>
              <a:rPr dirty="0" sz="2400" spc="-114">
                <a:solidFill>
                  <a:srgbClr val="042049"/>
                </a:solidFill>
                <a:latin typeface="Arial"/>
                <a:cs typeface="Arial"/>
              </a:rPr>
              <a:t>l</a:t>
            </a:r>
            <a:r>
              <a:rPr dirty="0" sz="2400" spc="-135">
                <a:solidFill>
                  <a:srgbClr val="042049"/>
                </a:solidFill>
                <a:latin typeface="Arial"/>
                <a:cs typeface="Arial"/>
              </a:rPr>
              <a:t>e</a:t>
            </a:r>
            <a:r>
              <a:rPr dirty="0" sz="2400" spc="-65">
                <a:solidFill>
                  <a:srgbClr val="042049"/>
                </a:solidFill>
                <a:latin typeface="Arial"/>
                <a:cs typeface="Arial"/>
              </a:rPr>
              <a:t>t</a:t>
            </a:r>
            <a:r>
              <a:rPr dirty="0" sz="2400" spc="-75">
                <a:solidFill>
                  <a:srgbClr val="042049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042049"/>
                </a:solidFill>
                <a:latin typeface="Arial"/>
                <a:cs typeface="Arial"/>
              </a:rPr>
              <a:t>d</a:t>
            </a:r>
            <a:r>
              <a:rPr dirty="0" sz="2400">
                <a:solidFill>
                  <a:srgbClr val="042049"/>
                </a:solidFill>
                <a:latin typeface="Arial"/>
                <a:cs typeface="Arial"/>
              </a:rPr>
              <a:t>	</a:t>
            </a:r>
            <a:r>
              <a:rPr dirty="0" sz="2400" spc="-140">
                <a:solidFill>
                  <a:srgbClr val="042049"/>
                </a:solidFill>
                <a:latin typeface="Arial"/>
                <a:cs typeface="Arial"/>
              </a:rPr>
              <a:t>94</a:t>
            </a:r>
            <a:r>
              <a:rPr dirty="0" sz="2400" spc="-130">
                <a:solidFill>
                  <a:srgbClr val="042049"/>
                </a:solidFill>
                <a:latin typeface="Arial"/>
                <a:cs typeface="Arial"/>
              </a:rPr>
              <a:t>.</a:t>
            </a:r>
            <a:r>
              <a:rPr dirty="0" sz="2400" spc="-140">
                <a:solidFill>
                  <a:srgbClr val="042049"/>
                </a:solidFill>
                <a:latin typeface="Arial"/>
                <a:cs typeface="Arial"/>
              </a:rPr>
              <a:t>3</a:t>
            </a:r>
            <a:r>
              <a:rPr dirty="0" sz="2400">
                <a:solidFill>
                  <a:srgbClr val="042049"/>
                </a:solidFill>
                <a:latin typeface="Arial"/>
                <a:cs typeface="Arial"/>
              </a:rPr>
              <a:t>%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1009" y="1653804"/>
          <a:ext cx="11291570" cy="4524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89930"/>
                <a:gridCol w="1265554"/>
                <a:gridCol w="1498600"/>
                <a:gridCol w="1255395"/>
                <a:gridCol w="1482725"/>
              </a:tblGrid>
              <a:tr h="395618">
                <a:tc>
                  <a:txBody>
                    <a:bodyPr/>
                    <a:lstStyle/>
                    <a:p>
                      <a:pPr marL="55880">
                        <a:lnSpc>
                          <a:spcPts val="2655"/>
                        </a:lnSpc>
                      </a:pP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Patient</a:t>
                      </a:r>
                      <a:r>
                        <a:rPr dirty="0" sz="2400" spc="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characteristic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831215">
                        <a:lnSpc>
                          <a:spcPts val="2655"/>
                        </a:lnSpc>
                      </a:pP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Placebo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51205">
                        <a:lnSpc>
                          <a:spcPts val="2655"/>
                        </a:lnSpc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Inclisiran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8497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ITT</a:t>
                      </a:r>
                      <a:r>
                        <a:rPr dirty="0" sz="1800" spc="-1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r>
                        <a:rPr dirty="0" baseline="25462" sz="1800" spc="-172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R="3619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800" spc="-1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800" spc="-2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1827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800" spc="-1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800" spc="-2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1833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03478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24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Age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median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(range)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(21-89)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84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(20-90)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03351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United</a:t>
                      </a:r>
                      <a:r>
                        <a:rPr dirty="0" sz="2400" spc="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States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812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(44%)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843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814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(44%)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0347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Male</a:t>
                      </a:r>
                      <a:r>
                        <a:rPr dirty="0" sz="2400" spc="-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gender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1244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(68%)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716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1226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(67%)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03351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Diabetes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631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(35%)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843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687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(38%)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0347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Lipid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management</a:t>
                      </a:r>
                      <a:r>
                        <a:rPr dirty="0" sz="2400" spc="1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treatment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1737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(95%)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71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1761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(96%)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03351">
                <a:tc>
                  <a:txBody>
                    <a:bodyPr/>
                    <a:lstStyle/>
                    <a:p>
                      <a:pPr marL="45212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Statins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1675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(92%)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7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1686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(92%)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03479">
                <a:tc>
                  <a:txBody>
                    <a:bodyPr/>
                    <a:lstStyle/>
                    <a:p>
                      <a:pPr algn="ctr" marL="40640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400" spc="-6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which 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intensity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statins</a:t>
                      </a:r>
                      <a:r>
                        <a:rPr dirty="0" sz="2400" spc="27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given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1345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(74%)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7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1356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(74%)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03415"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Ezetimibe</a:t>
                      </a:r>
                      <a:r>
                        <a:rPr dirty="0" baseline="24305" sz="2400" spc="-179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baseline="24305" sz="2400">
                        <a:latin typeface="Arial"/>
                        <a:cs typeface="Arial"/>
                      </a:endParaRPr>
                    </a:p>
                  </a:txBody>
                  <a:tcPr marL="0" marR="0" marB="0" marT="1714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246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14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(14%)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14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843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231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14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(13%)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14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54070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Baseline </a:t>
                      </a: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LDL-C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mg/dL</a:t>
                      </a:r>
                      <a:r>
                        <a:rPr dirty="0" sz="24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(SD)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11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400" spc="-3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111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(44)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06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400" spc="-3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(45)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1071245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</a:t>
            </a:r>
            <a:r>
              <a:rPr dirty="0" sz="2400" spc="-120">
                <a:solidFill>
                  <a:srgbClr val="072C61"/>
                </a:solidFill>
              </a:rPr>
              <a:t> Patients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95"/>
              <a:t>Representative </a:t>
            </a:r>
            <a:r>
              <a:rPr dirty="0" spc="-85"/>
              <a:t>high </a:t>
            </a:r>
            <a:r>
              <a:rPr dirty="0" spc="-75"/>
              <a:t>risk </a:t>
            </a:r>
            <a:r>
              <a:rPr dirty="0" spc="-100"/>
              <a:t>cohort balanced </a:t>
            </a:r>
            <a:r>
              <a:rPr dirty="0" spc="-55"/>
              <a:t>by</a:t>
            </a:r>
            <a:r>
              <a:rPr dirty="0" spc="390"/>
              <a:t> </a:t>
            </a:r>
            <a:r>
              <a:rPr dirty="0" spc="-95"/>
              <a:t>randomization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3230" y="6151562"/>
            <a:ext cx="578167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55">
                <a:solidFill>
                  <a:srgbClr val="585858"/>
                </a:solidFill>
                <a:latin typeface="Arial"/>
                <a:cs typeface="Arial"/>
              </a:rPr>
              <a:t>1.</a:t>
            </a:r>
            <a:r>
              <a:rPr dirty="0" sz="1600" spc="-30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55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600" spc="-5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1600" spc="10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5">
                <a:solidFill>
                  <a:srgbClr val="585858"/>
                </a:solidFill>
                <a:latin typeface="Arial"/>
                <a:cs typeface="Arial"/>
              </a:rPr>
              <a:t>patients</a:t>
            </a:r>
            <a:r>
              <a:rPr dirty="0" sz="1600" spc="-2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80">
                <a:solidFill>
                  <a:srgbClr val="585858"/>
                </a:solidFill>
                <a:latin typeface="Arial"/>
                <a:cs typeface="Arial"/>
              </a:rPr>
              <a:t>who</a:t>
            </a:r>
            <a:r>
              <a:rPr dirty="0" sz="1600" spc="-1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0">
                <a:solidFill>
                  <a:srgbClr val="585858"/>
                </a:solidFill>
                <a:latin typeface="Arial"/>
                <a:cs typeface="Arial"/>
              </a:rPr>
              <a:t>were</a:t>
            </a:r>
            <a:r>
              <a:rPr dirty="0" sz="1600" spc="-1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110">
                <a:solidFill>
                  <a:srgbClr val="585858"/>
                </a:solidFill>
                <a:latin typeface="Arial"/>
                <a:cs typeface="Arial"/>
              </a:rPr>
              <a:t>randomized,</a:t>
            </a:r>
            <a:r>
              <a:rPr dirty="0" sz="160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100">
                <a:solidFill>
                  <a:srgbClr val="585858"/>
                </a:solidFill>
                <a:latin typeface="Arial"/>
                <a:cs typeface="Arial"/>
              </a:rPr>
              <a:t>analyzed</a:t>
            </a:r>
            <a:r>
              <a:rPr dirty="0" sz="1600" spc="-1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5">
                <a:solidFill>
                  <a:srgbClr val="585858"/>
                </a:solidFill>
                <a:latin typeface="Arial"/>
                <a:cs typeface="Arial"/>
              </a:rPr>
              <a:t>according</a:t>
            </a:r>
            <a:r>
              <a:rPr dirty="0" sz="1600" spc="-20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4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dirty="0" sz="1600" spc="-21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110">
                <a:solidFill>
                  <a:srgbClr val="585858"/>
                </a:solidFill>
                <a:latin typeface="Arial"/>
                <a:cs typeface="Arial"/>
              </a:rPr>
              <a:t>randomization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47840" y="6151562"/>
            <a:ext cx="435292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55">
                <a:solidFill>
                  <a:srgbClr val="585858"/>
                </a:solidFill>
                <a:latin typeface="Arial"/>
                <a:cs typeface="Arial"/>
              </a:rPr>
              <a:t>2.</a:t>
            </a:r>
            <a:r>
              <a:rPr dirty="0" sz="1600" spc="-18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75">
                <a:solidFill>
                  <a:srgbClr val="585858"/>
                </a:solidFill>
                <a:latin typeface="Arial"/>
                <a:cs typeface="Arial"/>
              </a:rPr>
              <a:t>Does</a:t>
            </a:r>
            <a:r>
              <a:rPr dirty="0" sz="1600" spc="-2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75">
                <a:solidFill>
                  <a:srgbClr val="585858"/>
                </a:solidFill>
                <a:latin typeface="Arial"/>
                <a:cs typeface="Arial"/>
              </a:rPr>
              <a:t>not</a:t>
            </a:r>
            <a:r>
              <a:rPr dirty="0" sz="1600" spc="-18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5">
                <a:solidFill>
                  <a:srgbClr val="585858"/>
                </a:solidFill>
                <a:latin typeface="Arial"/>
                <a:cs typeface="Arial"/>
              </a:rPr>
              <a:t>include</a:t>
            </a:r>
            <a:r>
              <a:rPr dirty="0" sz="1600" spc="-21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105">
                <a:solidFill>
                  <a:srgbClr val="585858"/>
                </a:solidFill>
                <a:latin typeface="Arial"/>
                <a:cs typeface="Arial"/>
              </a:rPr>
              <a:t>statin-ezetimibe</a:t>
            </a:r>
            <a:r>
              <a:rPr dirty="0" sz="1600" spc="-100">
                <a:solidFill>
                  <a:srgbClr val="585858"/>
                </a:solidFill>
                <a:latin typeface="Arial"/>
                <a:cs typeface="Arial"/>
              </a:rPr>
              <a:t> combination</a:t>
            </a:r>
            <a:r>
              <a:rPr dirty="0" sz="1600" spc="-16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0">
                <a:solidFill>
                  <a:srgbClr val="585858"/>
                </a:solidFill>
                <a:latin typeface="Arial"/>
                <a:cs typeface="Arial"/>
              </a:rPr>
              <a:t>tablets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2440" y="3144202"/>
            <a:ext cx="5862955" cy="5105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85"/>
              <a:t>ORION </a:t>
            </a:r>
            <a:r>
              <a:rPr dirty="0" spc="-100"/>
              <a:t>Phase </a:t>
            </a:r>
            <a:r>
              <a:rPr dirty="0" spc="-65"/>
              <a:t>III </a:t>
            </a:r>
            <a:r>
              <a:rPr dirty="0" spc="-100"/>
              <a:t>pooled</a:t>
            </a:r>
            <a:r>
              <a:rPr dirty="0" spc="100"/>
              <a:t> </a:t>
            </a:r>
            <a:r>
              <a:rPr dirty="0" spc="-100"/>
              <a:t>analysis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72440" y="3487102"/>
            <a:ext cx="7011034" cy="1032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600" spc="-105">
                <a:solidFill>
                  <a:srgbClr val="A6A6A6"/>
                </a:solidFill>
                <a:latin typeface="Arial Black"/>
                <a:cs typeface="Arial Black"/>
              </a:rPr>
              <a:t>Efficacy</a:t>
            </a:r>
            <a:r>
              <a:rPr dirty="0" sz="6600" spc="-125">
                <a:solidFill>
                  <a:srgbClr val="A6A6A6"/>
                </a:solidFill>
                <a:latin typeface="Arial Black"/>
                <a:cs typeface="Arial Black"/>
              </a:rPr>
              <a:t> </a:t>
            </a:r>
            <a:r>
              <a:rPr dirty="0" sz="6600" spc="-90">
                <a:solidFill>
                  <a:srgbClr val="A6A6A6"/>
                </a:solidFill>
                <a:latin typeface="Arial Black"/>
                <a:cs typeface="Arial Black"/>
              </a:rPr>
              <a:t>results</a:t>
            </a:r>
            <a:endParaRPr sz="6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1009" y="1647976"/>
          <a:ext cx="11291570" cy="4530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4335"/>
                <a:gridCol w="1993264"/>
                <a:gridCol w="1437004"/>
                <a:gridCol w="1557654"/>
                <a:gridCol w="1714500"/>
                <a:gridCol w="1652904"/>
              </a:tblGrid>
              <a:tr h="401244">
                <a:tc>
                  <a:txBody>
                    <a:bodyPr/>
                    <a:lstStyle/>
                    <a:p>
                      <a:pPr marL="55880">
                        <a:lnSpc>
                          <a:spcPts val="2670"/>
                        </a:lnSpc>
                      </a:pPr>
                      <a:r>
                        <a:rPr dirty="0" sz="2400" spc="-14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Treatment</a:t>
                      </a:r>
                      <a:r>
                        <a:rPr dirty="0" sz="2400" spc="8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3100">
                        <a:lnSpc>
                          <a:spcPts val="2670"/>
                        </a:lnSpc>
                      </a:pPr>
                      <a:r>
                        <a:rPr dirty="0" sz="24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2400" spc="-19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(ITT</a:t>
                      </a:r>
                      <a:r>
                        <a:rPr dirty="0" baseline="24305" sz="2400" spc="-172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24460">
                        <a:lnSpc>
                          <a:spcPts val="2670"/>
                        </a:lnSpc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Percent </a:t>
                      </a:r>
                      <a:r>
                        <a:rPr dirty="0" sz="2400" spc="-13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change</a:t>
                      </a:r>
                      <a:r>
                        <a:rPr dirty="0" sz="2400" spc="15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LDL-C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8203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35990" marR="1042035" indent="-1587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2400" spc="-15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at  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2400" spc="-20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510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9844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39800" marR="718820" indent="-15303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2400" spc="-2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2400" spc="-17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24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2400" spc="-1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24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24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ag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  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day </a:t>
                      </a:r>
                      <a:r>
                        <a:rPr dirty="0" sz="240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90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3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540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9844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74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2434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Observed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Imputed</a:t>
                      </a:r>
                      <a:r>
                        <a:rPr dirty="0" baseline="25462" sz="1800" spc="-179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056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Observed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Imputed</a:t>
                      </a:r>
                      <a:r>
                        <a:rPr dirty="0" baseline="25462" sz="1800" spc="-179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</a:tr>
              <a:tr h="716660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895"/>
                        </a:spcBef>
                      </a:pP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Placebo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066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2815">
                        <a:lnSpc>
                          <a:spcPct val="100000"/>
                        </a:lnSpc>
                        <a:spcBef>
                          <a:spcPts val="189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1827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066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3090">
                        <a:lnSpc>
                          <a:spcPct val="100000"/>
                        </a:lnSpc>
                        <a:spcBef>
                          <a:spcPts val="1895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2400" spc="-229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066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  <a:spcBef>
                          <a:spcPts val="1895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2400" spc="-2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066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0585">
                        <a:lnSpc>
                          <a:spcPct val="100000"/>
                        </a:lnSpc>
                        <a:spcBef>
                          <a:spcPts val="1895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2400" spc="-2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066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1895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2400" spc="-2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066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716788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Inclisiran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2085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2815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1833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2085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6255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2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2085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2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2085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4385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2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2085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2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2085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</a:tr>
              <a:tr h="716661">
                <a:tc gridSpan="2"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dirty="0" sz="3150" spc="-95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Difference </a:t>
                      </a:r>
                      <a:r>
                        <a:rPr dirty="0" sz="3150" spc="-75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(1</a:t>
                      </a:r>
                      <a:r>
                        <a:rPr dirty="0" u="heavy" baseline="32299" sz="3225" spc="-112">
                          <a:solidFill>
                            <a:srgbClr val="0D57C4"/>
                          </a:solidFill>
                          <a:uFill>
                            <a:solidFill>
                              <a:srgbClr val="0D57C4"/>
                            </a:solidFill>
                          </a:uFill>
                          <a:latin typeface="Arial"/>
                          <a:cs typeface="Arial"/>
                        </a:rPr>
                        <a:t>o</a:t>
                      </a:r>
                      <a:r>
                        <a:rPr dirty="0" baseline="32299" sz="3225" spc="487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150" spc="-105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endpoint)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B="0" marT="116205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dirty="0" sz="3150" spc="1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3150" spc="-21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150" spc="-14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55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B="0" marT="116205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dirty="0" sz="3150" spc="1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3150" spc="-204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150" spc="-14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51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B="0" marT="116205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436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dirty="0" sz="3150" spc="1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3150" spc="-21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150" spc="-135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52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B="0" marT="116205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dirty="0" sz="3150" spc="1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3150" spc="-210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150" spc="-135" b="1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51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B="0" marT="116205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</a:tr>
              <a:tr h="79882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789"/>
                        </a:spcBef>
                      </a:pP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P-value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27329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82650">
                        <a:lnSpc>
                          <a:spcPct val="100000"/>
                        </a:lnSpc>
                        <a:spcBef>
                          <a:spcPts val="1789"/>
                        </a:spcBef>
                      </a:pP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&lt;0.0001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27329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29845">
                        <a:lnSpc>
                          <a:spcPct val="100000"/>
                        </a:lnSpc>
                        <a:spcBef>
                          <a:spcPts val="1789"/>
                        </a:spcBef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&lt;0.0001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27329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9961245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</a:t>
            </a:r>
            <a:r>
              <a:rPr dirty="0" sz="2400" spc="-120">
                <a:solidFill>
                  <a:srgbClr val="072C61"/>
                </a:solidFill>
              </a:rPr>
              <a:t> Efficacy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90"/>
              <a:t>Highly </a:t>
            </a:r>
            <a:r>
              <a:rPr dirty="0" spc="-100"/>
              <a:t>significant </a:t>
            </a:r>
            <a:r>
              <a:rPr dirty="0" spc="-80"/>
              <a:t>lowering </a:t>
            </a:r>
            <a:r>
              <a:rPr dirty="0" spc="-60"/>
              <a:t>of </a:t>
            </a:r>
            <a:r>
              <a:rPr dirty="0" spc="-85"/>
              <a:t>LDL-C </a:t>
            </a:r>
            <a:r>
              <a:rPr dirty="0" spc="-95"/>
              <a:t>relative </a:t>
            </a:r>
            <a:r>
              <a:rPr dirty="0" spc="-35"/>
              <a:t>to</a:t>
            </a:r>
            <a:r>
              <a:rPr dirty="0" spc="150"/>
              <a:t> </a:t>
            </a:r>
            <a:r>
              <a:rPr dirty="0" spc="-100"/>
              <a:t>placebo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0852" y="6204584"/>
            <a:ext cx="499173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45">
                <a:solidFill>
                  <a:srgbClr val="131212"/>
                </a:solidFill>
                <a:latin typeface="Arial"/>
                <a:cs typeface="Arial"/>
              </a:rPr>
              <a:t>1. 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patients </a:t>
            </a:r>
            <a:r>
              <a:rPr dirty="0" sz="1350" spc="-114">
                <a:solidFill>
                  <a:srgbClr val="585858"/>
                </a:solidFill>
                <a:latin typeface="Arial"/>
                <a:cs typeface="Arial"/>
              </a:rPr>
              <a:t>who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were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randomized,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analyzed according 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dirty="0" sz="1350" spc="-1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randomization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12031" y="6204584"/>
            <a:ext cx="24720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2: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Multiple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imputation washout</a:t>
            </a:r>
            <a:r>
              <a:rPr dirty="0" sz="1350" spc="-229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model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93334" y="6204584"/>
            <a:ext cx="252539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3: 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Control-based </a:t>
            </a:r>
            <a:r>
              <a:rPr dirty="0" sz="1350" spc="-55">
                <a:solidFill>
                  <a:srgbClr val="585858"/>
                </a:solidFill>
                <a:latin typeface="Arial"/>
                <a:cs typeface="Arial"/>
              </a:rPr>
              <a:t>pa</a:t>
            </a:r>
            <a:r>
              <a:rPr dirty="0" sz="1350" spc="-55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dirty="0" sz="1350" spc="-55">
                <a:solidFill>
                  <a:srgbClr val="585858"/>
                </a:solidFill>
                <a:latin typeface="Arial"/>
                <a:cs typeface="Arial"/>
              </a:rPr>
              <a:t>ern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mixed</a:t>
            </a:r>
            <a:r>
              <a:rPr dirty="0" sz="1350" spc="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model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2183129"/>
            <a:ext cx="11262360" cy="3569970"/>
          </a:xfrm>
          <a:custGeom>
            <a:avLst/>
            <a:gdLst/>
            <a:ahLst/>
            <a:cxnLst/>
            <a:rect l="l" t="t" r="r" b="b"/>
            <a:pathLst>
              <a:path w="11262360" h="3569970">
                <a:moveTo>
                  <a:pt x="0" y="3569970"/>
                </a:moveTo>
                <a:lnTo>
                  <a:pt x="11262360" y="3569970"/>
                </a:lnTo>
                <a:lnTo>
                  <a:pt x="11262360" y="0"/>
                </a:lnTo>
                <a:lnTo>
                  <a:pt x="0" y="0"/>
                </a:lnTo>
                <a:lnTo>
                  <a:pt x="0" y="35699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1009" y="2183129"/>
            <a:ext cx="11262360" cy="3741420"/>
          </a:xfrm>
          <a:custGeom>
            <a:avLst/>
            <a:gdLst/>
            <a:ahLst/>
            <a:cxnLst/>
            <a:rect l="l" t="t" r="r" b="b"/>
            <a:pathLst>
              <a:path w="11262360" h="3741420">
                <a:moveTo>
                  <a:pt x="0" y="3741420"/>
                </a:moveTo>
                <a:lnTo>
                  <a:pt x="11262360" y="3741420"/>
                </a:lnTo>
                <a:lnTo>
                  <a:pt x="11262360" y="0"/>
                </a:lnTo>
                <a:lnTo>
                  <a:pt x="0" y="0"/>
                </a:lnTo>
                <a:lnTo>
                  <a:pt x="0" y="3741420"/>
                </a:lnTo>
                <a:close/>
              </a:path>
            </a:pathLst>
          </a:custGeom>
          <a:ln w="9525">
            <a:solidFill>
              <a:srgbClr val="F1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14700" y="2887979"/>
            <a:ext cx="7985759" cy="1181100"/>
          </a:xfrm>
          <a:custGeom>
            <a:avLst/>
            <a:gdLst/>
            <a:ahLst/>
            <a:cxnLst/>
            <a:rect l="l" t="t" r="r" b="b"/>
            <a:pathLst>
              <a:path w="7985759" h="1181100">
                <a:moveTo>
                  <a:pt x="4251198" y="0"/>
                </a:moveTo>
                <a:lnTo>
                  <a:pt x="1077595" y="36957"/>
                </a:lnTo>
                <a:lnTo>
                  <a:pt x="0" y="59055"/>
                </a:lnTo>
                <a:lnTo>
                  <a:pt x="14732" y="1085088"/>
                </a:lnTo>
                <a:lnTo>
                  <a:pt x="1062863" y="1181100"/>
                </a:lnTo>
                <a:lnTo>
                  <a:pt x="3195828" y="974344"/>
                </a:lnTo>
                <a:lnTo>
                  <a:pt x="5883393" y="974344"/>
                </a:lnTo>
                <a:lnTo>
                  <a:pt x="6376797" y="922782"/>
                </a:lnTo>
                <a:lnTo>
                  <a:pt x="7979570" y="922782"/>
                </a:lnTo>
                <a:lnTo>
                  <a:pt x="7985759" y="29591"/>
                </a:lnTo>
                <a:lnTo>
                  <a:pt x="7439659" y="14732"/>
                </a:lnTo>
                <a:lnTo>
                  <a:pt x="4251198" y="0"/>
                </a:lnTo>
                <a:close/>
              </a:path>
              <a:path w="7985759" h="1181100">
                <a:moveTo>
                  <a:pt x="5883393" y="974344"/>
                </a:moveTo>
                <a:lnTo>
                  <a:pt x="3195828" y="974344"/>
                </a:lnTo>
                <a:lnTo>
                  <a:pt x="4258564" y="1144143"/>
                </a:lnTo>
                <a:lnTo>
                  <a:pt x="5883393" y="974344"/>
                </a:lnTo>
                <a:close/>
              </a:path>
              <a:path w="7985759" h="1181100">
                <a:moveTo>
                  <a:pt x="7979570" y="922782"/>
                </a:moveTo>
                <a:lnTo>
                  <a:pt x="6376797" y="922782"/>
                </a:lnTo>
                <a:lnTo>
                  <a:pt x="7454392" y="1129411"/>
                </a:lnTo>
                <a:lnTo>
                  <a:pt x="7978394" y="1092581"/>
                </a:lnTo>
                <a:lnTo>
                  <a:pt x="7979570" y="922782"/>
                </a:lnTo>
                <a:close/>
              </a:path>
            </a:pathLst>
          </a:custGeom>
          <a:solidFill>
            <a:srgbClr val="C6DC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52800" y="3200400"/>
            <a:ext cx="7947659" cy="457200"/>
          </a:xfrm>
          <a:custGeom>
            <a:avLst/>
            <a:gdLst/>
            <a:ahLst/>
            <a:cxnLst/>
            <a:rect l="l" t="t" r="r" b="b"/>
            <a:pathLst>
              <a:path w="7947659" h="457200">
                <a:moveTo>
                  <a:pt x="0" y="457200"/>
                </a:moveTo>
                <a:lnTo>
                  <a:pt x="7947659" y="457200"/>
                </a:lnTo>
                <a:lnTo>
                  <a:pt x="7947659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C6DC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900165" y="3209607"/>
            <a:ext cx="287909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Time-averaged </a:t>
            </a:r>
            <a:r>
              <a:rPr dirty="0" sz="2400" b="1">
                <a:solidFill>
                  <a:srgbClr val="585858"/>
                </a:solidFill>
                <a:latin typeface="Symbol"/>
                <a:cs typeface="Symbol"/>
              </a:rPr>
              <a:t></a:t>
            </a:r>
            <a:r>
              <a:rPr dirty="0" sz="2400" spc="15" b="1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dirty="0" sz="2400" spc="-140" b="1">
                <a:solidFill>
                  <a:srgbClr val="585858"/>
                </a:solidFill>
                <a:latin typeface="Arial"/>
                <a:cs typeface="Arial"/>
              </a:rPr>
              <a:t>52%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852279" y="3209607"/>
            <a:ext cx="820419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585858"/>
                </a:solidFill>
                <a:latin typeface="Symbol"/>
                <a:cs typeface="Symbol"/>
              </a:rPr>
              <a:t></a:t>
            </a:r>
            <a:r>
              <a:rPr dirty="0" sz="2400" spc="-225" b="1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dirty="0" sz="2400" spc="-140" b="1">
                <a:solidFill>
                  <a:srgbClr val="585858"/>
                </a:solidFill>
                <a:latin typeface="Arial"/>
                <a:cs typeface="Arial"/>
              </a:rPr>
              <a:t>55%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29739" y="2781300"/>
            <a:ext cx="0" cy="2209800"/>
          </a:xfrm>
          <a:custGeom>
            <a:avLst/>
            <a:gdLst/>
            <a:ahLst/>
            <a:cxnLst/>
            <a:rect l="l" t="t" r="r" b="b"/>
            <a:pathLst>
              <a:path w="0" h="2209800">
                <a:moveTo>
                  <a:pt x="0" y="220980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61160" y="4991100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61160" y="4587240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61160" y="4183379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61160" y="3787140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61160" y="3383279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61160" y="2979420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29739" y="4991100"/>
            <a:ext cx="9555480" cy="0"/>
          </a:xfrm>
          <a:custGeom>
            <a:avLst/>
            <a:gdLst/>
            <a:ahLst/>
            <a:cxnLst/>
            <a:rect l="l" t="t" r="r" b="b"/>
            <a:pathLst>
              <a:path w="9555480" h="0">
                <a:moveTo>
                  <a:pt x="0" y="0"/>
                </a:moveTo>
                <a:lnTo>
                  <a:pt x="95554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29739" y="4991100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79">
                <a:moveTo>
                  <a:pt x="0" y="0"/>
                </a:moveTo>
                <a:lnTo>
                  <a:pt x="0" y="6858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22320" y="4991100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79">
                <a:moveTo>
                  <a:pt x="0" y="0"/>
                </a:moveTo>
                <a:lnTo>
                  <a:pt x="0" y="6858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914900" y="4991100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79">
                <a:moveTo>
                  <a:pt x="0" y="0"/>
                </a:moveTo>
                <a:lnTo>
                  <a:pt x="0" y="6858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507480" y="4991100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79">
                <a:moveTo>
                  <a:pt x="0" y="0"/>
                </a:moveTo>
                <a:lnTo>
                  <a:pt x="0" y="6858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100059" y="4991100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79">
                <a:moveTo>
                  <a:pt x="0" y="0"/>
                </a:moveTo>
                <a:lnTo>
                  <a:pt x="0" y="6858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692640" y="4991100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79">
                <a:moveTo>
                  <a:pt x="0" y="0"/>
                </a:moveTo>
                <a:lnTo>
                  <a:pt x="0" y="6858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1285219" y="4991100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79">
                <a:moveTo>
                  <a:pt x="0" y="0"/>
                </a:moveTo>
                <a:lnTo>
                  <a:pt x="0" y="6858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729739" y="2983229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29739" y="2983229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295650" y="396620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295650" y="396620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354829" y="406527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354829" y="406527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480809" y="38595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480809" y="38595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539990" y="403479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539990" y="403479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665969" y="380619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665969" y="380619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725150" y="400430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725150" y="400430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1250930" y="3966209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1250930" y="3966209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29739" y="2983229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29739" y="2983229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295650" y="294512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295650" y="294512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354829" y="292988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354829" y="292988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480809" y="28994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480809" y="28994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539990" y="289178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539990" y="289178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665969" y="28994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665969" y="28994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725150" y="29070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725150" y="29070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1250930" y="2922270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1250930" y="2922270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29739" y="2979420"/>
            <a:ext cx="9555480" cy="1082040"/>
          </a:xfrm>
          <a:custGeom>
            <a:avLst/>
            <a:gdLst/>
            <a:ahLst/>
            <a:cxnLst/>
            <a:rect l="l" t="t" r="r" b="b"/>
            <a:pathLst>
              <a:path w="9555480" h="1082039">
                <a:moveTo>
                  <a:pt x="0" y="0"/>
                </a:moveTo>
                <a:lnTo>
                  <a:pt x="1592580" y="982979"/>
                </a:lnTo>
                <a:lnTo>
                  <a:pt x="2659380" y="1082039"/>
                </a:lnTo>
                <a:lnTo>
                  <a:pt x="4777740" y="876299"/>
                </a:lnTo>
                <a:lnTo>
                  <a:pt x="5836920" y="1051559"/>
                </a:lnTo>
                <a:lnTo>
                  <a:pt x="7962900" y="830579"/>
                </a:lnTo>
                <a:lnTo>
                  <a:pt x="9022080" y="1028699"/>
                </a:lnTo>
                <a:lnTo>
                  <a:pt x="9555480" y="982979"/>
                </a:lnTo>
              </a:path>
            </a:pathLst>
          </a:custGeom>
          <a:ln w="63499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666239" y="2917570"/>
            <a:ext cx="129540" cy="129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258820" y="3900551"/>
            <a:ext cx="129539" cy="129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325620" y="3999610"/>
            <a:ext cx="129539" cy="129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443979" y="3793871"/>
            <a:ext cx="129540" cy="129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503159" y="3969130"/>
            <a:ext cx="129540" cy="1295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0688319" y="3946271"/>
            <a:ext cx="129539" cy="129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9629140" y="3748151"/>
            <a:ext cx="129539" cy="129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1221719" y="3900551"/>
            <a:ext cx="129539" cy="129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729739" y="2887979"/>
            <a:ext cx="9555480" cy="91440"/>
          </a:xfrm>
          <a:custGeom>
            <a:avLst/>
            <a:gdLst/>
            <a:ahLst/>
            <a:cxnLst/>
            <a:rect l="l" t="t" r="r" b="b"/>
            <a:pathLst>
              <a:path w="9555480" h="91439">
                <a:moveTo>
                  <a:pt x="0" y="91440"/>
                </a:moveTo>
                <a:lnTo>
                  <a:pt x="1592580" y="60960"/>
                </a:lnTo>
                <a:lnTo>
                  <a:pt x="2659380" y="45720"/>
                </a:lnTo>
                <a:lnTo>
                  <a:pt x="4777740" y="7620"/>
                </a:lnTo>
                <a:lnTo>
                  <a:pt x="5836920" y="0"/>
                </a:lnTo>
                <a:lnTo>
                  <a:pt x="7962900" y="15240"/>
                </a:lnTo>
                <a:lnTo>
                  <a:pt x="9022080" y="22860"/>
                </a:lnTo>
                <a:lnTo>
                  <a:pt x="9555480" y="30480"/>
                </a:lnTo>
              </a:path>
            </a:pathLst>
          </a:custGeom>
          <a:ln w="635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666239" y="2917570"/>
            <a:ext cx="129540" cy="1295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258820" y="2887091"/>
            <a:ext cx="129539" cy="1295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325620" y="2871851"/>
            <a:ext cx="129539" cy="1295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443979" y="2833751"/>
            <a:ext cx="129540" cy="1295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7503159" y="2826130"/>
            <a:ext cx="129540" cy="1295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9629140" y="2841370"/>
            <a:ext cx="129539" cy="1295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0688319" y="2848991"/>
            <a:ext cx="129539" cy="1295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1221719" y="2856610"/>
            <a:ext cx="129539" cy="1295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129347" y="2690431"/>
            <a:ext cx="431165" cy="2438400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105"/>
              </a:spcBef>
            </a:pPr>
            <a:r>
              <a:rPr dirty="0" sz="180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  <a:p>
            <a:pPr algn="r" marR="15240">
              <a:lnSpc>
                <a:spcPct val="100000"/>
              </a:lnSpc>
              <a:spcBef>
                <a:spcPts val="1010"/>
              </a:spcBef>
            </a:pPr>
            <a:r>
              <a:rPr dirty="0" sz="1800" spc="-125">
                <a:latin typeface="Arial"/>
                <a:cs typeface="Arial"/>
              </a:rPr>
              <a:t>-</a:t>
            </a:r>
            <a:r>
              <a:rPr dirty="0" sz="1800" spc="-105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  <a:p>
            <a:pPr algn="r" marR="15240">
              <a:lnSpc>
                <a:spcPct val="100000"/>
              </a:lnSpc>
              <a:spcBef>
                <a:spcPts val="1005"/>
              </a:spcBef>
            </a:pPr>
            <a:r>
              <a:rPr dirty="0" sz="1800" spc="-125">
                <a:latin typeface="Arial"/>
                <a:cs typeface="Arial"/>
              </a:rPr>
              <a:t>-</a:t>
            </a:r>
            <a:r>
              <a:rPr dirty="0" sz="1800" spc="-105">
                <a:latin typeface="Arial"/>
                <a:cs typeface="Arial"/>
              </a:rPr>
              <a:t>40</a:t>
            </a:r>
            <a:endParaRPr sz="1800">
              <a:latin typeface="Arial"/>
              <a:cs typeface="Arial"/>
            </a:endParaRPr>
          </a:p>
          <a:p>
            <a:pPr algn="r" marR="15240">
              <a:lnSpc>
                <a:spcPct val="100000"/>
              </a:lnSpc>
              <a:spcBef>
                <a:spcPts val="1005"/>
              </a:spcBef>
            </a:pPr>
            <a:r>
              <a:rPr dirty="0" sz="1800" spc="-125">
                <a:latin typeface="Arial"/>
                <a:cs typeface="Arial"/>
              </a:rPr>
              <a:t>-</a:t>
            </a:r>
            <a:r>
              <a:rPr dirty="0" sz="1800" spc="-105">
                <a:latin typeface="Arial"/>
                <a:cs typeface="Arial"/>
              </a:rPr>
              <a:t>60</a:t>
            </a:r>
            <a:endParaRPr sz="1800">
              <a:latin typeface="Arial"/>
              <a:cs typeface="Arial"/>
            </a:endParaRPr>
          </a:p>
          <a:p>
            <a:pPr algn="r" marR="15240">
              <a:lnSpc>
                <a:spcPct val="100000"/>
              </a:lnSpc>
              <a:spcBef>
                <a:spcPts val="1005"/>
              </a:spcBef>
            </a:pPr>
            <a:r>
              <a:rPr dirty="0" sz="1800" spc="-125">
                <a:latin typeface="Arial"/>
                <a:cs typeface="Arial"/>
              </a:rPr>
              <a:t>-</a:t>
            </a:r>
            <a:r>
              <a:rPr dirty="0" sz="1800" spc="-105">
                <a:latin typeface="Arial"/>
                <a:cs typeface="Arial"/>
              </a:rPr>
              <a:t>80</a:t>
            </a:r>
            <a:endParaRPr sz="1800">
              <a:latin typeface="Arial"/>
              <a:cs typeface="Arial"/>
            </a:endParaRPr>
          </a:p>
          <a:p>
            <a:pPr algn="r" marR="18415">
              <a:lnSpc>
                <a:spcPct val="100000"/>
              </a:lnSpc>
              <a:spcBef>
                <a:spcPts val="1005"/>
              </a:spcBef>
            </a:pPr>
            <a:r>
              <a:rPr dirty="0" sz="1800" spc="-125">
                <a:latin typeface="Arial"/>
                <a:cs typeface="Arial"/>
              </a:rPr>
              <a:t>-</a:t>
            </a:r>
            <a:r>
              <a:rPr dirty="0" sz="1800" spc="-100">
                <a:latin typeface="Arial"/>
                <a:cs typeface="Arial"/>
              </a:rPr>
              <a:t>100</a:t>
            </a:r>
            <a:endParaRPr sz="18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674495" y="5105400"/>
            <a:ext cx="33254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591945" algn="l"/>
                <a:tab pos="3184525" algn="l"/>
              </a:tabLst>
            </a:pPr>
            <a:r>
              <a:rPr dirty="0" sz="1800" spc="-5">
                <a:latin typeface="Arial"/>
                <a:cs typeface="Arial"/>
              </a:rPr>
              <a:t>0</a:t>
            </a:r>
            <a:r>
              <a:rPr dirty="0" sz="1800" spc="-5">
                <a:latin typeface="Arial"/>
                <a:cs typeface="Arial"/>
              </a:rPr>
              <a:t>	</a:t>
            </a:r>
            <a:r>
              <a:rPr dirty="0" sz="1800" spc="-5">
                <a:latin typeface="Arial"/>
                <a:cs typeface="Arial"/>
              </a:rPr>
              <a:t>3</a:t>
            </a:r>
            <a:r>
              <a:rPr dirty="0" sz="1800" spc="-5">
                <a:latin typeface="Arial"/>
                <a:cs typeface="Arial"/>
              </a:rPr>
              <a:t>	</a:t>
            </a:r>
            <a:r>
              <a:rPr dirty="0" sz="1800" spc="-5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991475" y="5105400"/>
            <a:ext cx="2419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110">
                <a:latin typeface="Arial"/>
                <a:cs typeface="Arial"/>
              </a:rPr>
              <a:t>12</a:t>
            </a:r>
            <a:endParaRPr sz="18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583801" y="5105400"/>
            <a:ext cx="2419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105">
                <a:latin typeface="Arial"/>
                <a:cs typeface="Arial"/>
              </a:rPr>
              <a:t>15</a:t>
            </a:r>
            <a:endParaRPr sz="18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1176381" y="5105400"/>
            <a:ext cx="2419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105">
                <a:latin typeface="Arial"/>
                <a:cs typeface="Arial"/>
              </a:rPr>
              <a:t>18</a:t>
            </a:r>
            <a:endParaRPr sz="18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46536" y="2381400"/>
            <a:ext cx="281305" cy="27743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 spc="-114">
                <a:latin typeface="Arial"/>
                <a:cs typeface="Arial"/>
              </a:rPr>
              <a:t>Mean </a:t>
            </a:r>
            <a:r>
              <a:rPr dirty="0" sz="1800">
                <a:latin typeface="Arial"/>
                <a:cs typeface="Arial"/>
              </a:rPr>
              <a:t>% </a:t>
            </a:r>
            <a:r>
              <a:rPr dirty="0" sz="1800" spc="-100">
                <a:latin typeface="Arial"/>
                <a:cs typeface="Arial"/>
              </a:rPr>
              <a:t>change </a:t>
            </a:r>
            <a:r>
              <a:rPr dirty="0" sz="1800" spc="-105">
                <a:latin typeface="Arial"/>
                <a:cs typeface="Arial"/>
              </a:rPr>
              <a:t>from</a:t>
            </a:r>
            <a:r>
              <a:rPr dirty="0" sz="1800" spc="-250">
                <a:latin typeface="Arial"/>
                <a:cs typeface="Arial"/>
              </a:rPr>
              <a:t> </a:t>
            </a:r>
            <a:r>
              <a:rPr dirty="0" sz="1800" spc="-110">
                <a:latin typeface="Arial"/>
                <a:cs typeface="Arial"/>
              </a:rPr>
              <a:t>baseline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218554" y="5105400"/>
            <a:ext cx="683895" cy="537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81280">
              <a:lnSpc>
                <a:spcPts val="2014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9</a:t>
            </a:r>
            <a:endParaRPr sz="1800">
              <a:latin typeface="Arial"/>
              <a:cs typeface="Arial"/>
            </a:endParaRPr>
          </a:p>
          <a:p>
            <a:pPr algn="ctr" marR="5080">
              <a:lnSpc>
                <a:spcPts val="2014"/>
              </a:lnSpc>
            </a:pPr>
            <a:r>
              <a:rPr dirty="0" sz="1800" spc="-120">
                <a:latin typeface="Arial"/>
                <a:cs typeface="Arial"/>
              </a:rPr>
              <a:t>M</a:t>
            </a:r>
            <a:r>
              <a:rPr dirty="0" sz="1800" spc="-170">
                <a:latin typeface="Arial"/>
                <a:cs typeface="Arial"/>
              </a:rPr>
              <a:t>o</a:t>
            </a:r>
            <a:r>
              <a:rPr dirty="0" sz="1800" spc="-110">
                <a:latin typeface="Arial"/>
                <a:cs typeface="Arial"/>
              </a:rPr>
              <a:t>n</a:t>
            </a:r>
            <a:r>
              <a:rPr dirty="0" sz="1800" spc="-145">
                <a:latin typeface="Arial"/>
                <a:cs typeface="Arial"/>
              </a:rPr>
              <a:t>t</a:t>
            </a:r>
            <a:r>
              <a:rPr dirty="0" sz="1800" spc="-110">
                <a:latin typeface="Arial"/>
                <a:cs typeface="Arial"/>
              </a:rPr>
              <a:t>h</a:t>
            </a:r>
            <a:r>
              <a:rPr dirty="0" sz="180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463540" y="459485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63500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516879" y="4526279"/>
            <a:ext cx="129539" cy="129539"/>
          </a:xfrm>
          <a:custGeom>
            <a:avLst/>
            <a:gdLst/>
            <a:ahLst/>
            <a:cxnLst/>
            <a:rect l="l" t="t" r="r" b="b"/>
            <a:pathLst>
              <a:path w="129539" h="129539">
                <a:moveTo>
                  <a:pt x="64770" y="0"/>
                </a:moveTo>
                <a:lnTo>
                  <a:pt x="39540" y="5083"/>
                </a:lnTo>
                <a:lnTo>
                  <a:pt x="18954" y="18954"/>
                </a:lnTo>
                <a:lnTo>
                  <a:pt x="5083" y="39540"/>
                </a:lnTo>
                <a:lnTo>
                  <a:pt x="0" y="64770"/>
                </a:lnTo>
                <a:lnTo>
                  <a:pt x="5083" y="89999"/>
                </a:lnTo>
                <a:lnTo>
                  <a:pt x="18954" y="110585"/>
                </a:lnTo>
                <a:lnTo>
                  <a:pt x="39540" y="124456"/>
                </a:lnTo>
                <a:lnTo>
                  <a:pt x="64770" y="129540"/>
                </a:lnTo>
                <a:lnTo>
                  <a:pt x="89999" y="124456"/>
                </a:lnTo>
                <a:lnTo>
                  <a:pt x="110585" y="110585"/>
                </a:lnTo>
                <a:lnTo>
                  <a:pt x="124456" y="89999"/>
                </a:lnTo>
                <a:lnTo>
                  <a:pt x="129540" y="64770"/>
                </a:lnTo>
                <a:lnTo>
                  <a:pt x="124456" y="39540"/>
                </a:lnTo>
                <a:lnTo>
                  <a:pt x="110585" y="18954"/>
                </a:lnTo>
                <a:lnTo>
                  <a:pt x="89999" y="5083"/>
                </a:lnTo>
                <a:lnTo>
                  <a:pt x="6477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5735320" y="4435411"/>
            <a:ext cx="77216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120">
                <a:latin typeface="Arial"/>
                <a:cs typeface="Arial"/>
              </a:rPr>
              <a:t>Inclisiran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6682740" y="459485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63500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743700" y="4526279"/>
            <a:ext cx="129539" cy="129539"/>
          </a:xfrm>
          <a:custGeom>
            <a:avLst/>
            <a:gdLst/>
            <a:ahLst/>
            <a:cxnLst/>
            <a:rect l="l" t="t" r="r" b="b"/>
            <a:pathLst>
              <a:path w="129540" h="129539">
                <a:moveTo>
                  <a:pt x="64770" y="0"/>
                </a:moveTo>
                <a:lnTo>
                  <a:pt x="39540" y="5083"/>
                </a:lnTo>
                <a:lnTo>
                  <a:pt x="18954" y="18954"/>
                </a:lnTo>
                <a:lnTo>
                  <a:pt x="5083" y="39540"/>
                </a:lnTo>
                <a:lnTo>
                  <a:pt x="0" y="64770"/>
                </a:lnTo>
                <a:lnTo>
                  <a:pt x="5083" y="89999"/>
                </a:lnTo>
                <a:lnTo>
                  <a:pt x="18954" y="110585"/>
                </a:lnTo>
                <a:lnTo>
                  <a:pt x="39540" y="124456"/>
                </a:lnTo>
                <a:lnTo>
                  <a:pt x="64770" y="129540"/>
                </a:lnTo>
                <a:lnTo>
                  <a:pt x="89999" y="124456"/>
                </a:lnTo>
                <a:lnTo>
                  <a:pt x="110585" y="110585"/>
                </a:lnTo>
                <a:lnTo>
                  <a:pt x="124456" y="89999"/>
                </a:lnTo>
                <a:lnTo>
                  <a:pt x="129540" y="64770"/>
                </a:lnTo>
                <a:lnTo>
                  <a:pt x="124456" y="39540"/>
                </a:lnTo>
                <a:lnTo>
                  <a:pt x="110585" y="18954"/>
                </a:lnTo>
                <a:lnTo>
                  <a:pt x="89999" y="5083"/>
                </a:lnTo>
                <a:lnTo>
                  <a:pt x="64770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6957441" y="4435411"/>
            <a:ext cx="74231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114">
                <a:latin typeface="Arial"/>
                <a:cs typeface="Arial"/>
              </a:rPr>
              <a:t>Placebo</a:t>
            </a:r>
            <a:endParaRPr sz="18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58787" y="1602422"/>
            <a:ext cx="909701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Percent </a:t>
            </a:r>
            <a:r>
              <a:rPr dirty="0" sz="2400" spc="-135" b="1">
                <a:solidFill>
                  <a:srgbClr val="585858"/>
                </a:solidFill>
                <a:latin typeface="Arial"/>
                <a:cs typeface="Arial"/>
              </a:rPr>
              <a:t>change </a:t>
            </a:r>
            <a:r>
              <a:rPr dirty="0" sz="2400" spc="-65" b="1">
                <a:solidFill>
                  <a:srgbClr val="585858"/>
                </a:solidFill>
                <a:latin typeface="Arial"/>
                <a:cs typeface="Arial"/>
              </a:rPr>
              <a:t>in </a:t>
            </a:r>
            <a:r>
              <a:rPr dirty="0" sz="2400" spc="-105" b="1">
                <a:solidFill>
                  <a:srgbClr val="585858"/>
                </a:solidFill>
                <a:latin typeface="Arial"/>
                <a:cs typeface="Arial"/>
              </a:rPr>
              <a:t>LDL-C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over </a:t>
            </a: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time </a:t>
            </a:r>
            <a:r>
              <a:rPr dirty="0" sz="2400" b="1">
                <a:solidFill>
                  <a:srgbClr val="585858"/>
                </a:solidFill>
                <a:latin typeface="Arial"/>
                <a:cs typeface="Arial"/>
              </a:rPr>
              <a:t>–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observed </a:t>
            </a:r>
            <a:r>
              <a:rPr dirty="0" sz="2400" spc="-135" b="1">
                <a:solidFill>
                  <a:srgbClr val="585858"/>
                </a:solidFill>
                <a:latin typeface="Arial"/>
                <a:cs typeface="Arial"/>
              </a:rPr>
              <a:t>values </a:t>
            </a:r>
            <a:r>
              <a:rPr dirty="0" sz="2400" spc="-65" b="1">
                <a:solidFill>
                  <a:srgbClr val="585858"/>
                </a:solidFill>
                <a:latin typeface="Arial"/>
                <a:cs typeface="Arial"/>
              </a:rPr>
              <a:t>in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ITT</a:t>
            </a:r>
            <a:r>
              <a:rPr dirty="0" sz="2400" spc="-19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patients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8" name="object 88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1036320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</a:t>
            </a:r>
            <a:r>
              <a:rPr dirty="0" sz="2400" spc="-120">
                <a:solidFill>
                  <a:srgbClr val="072C61"/>
                </a:solidFill>
              </a:rPr>
              <a:t> Efficacy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95"/>
              <a:t>Durable </a:t>
            </a:r>
            <a:r>
              <a:rPr dirty="0" spc="-80"/>
              <a:t>and </a:t>
            </a:r>
            <a:r>
              <a:rPr dirty="0" spc="-100"/>
              <a:t>potent </a:t>
            </a:r>
            <a:r>
              <a:rPr dirty="0" spc="-40"/>
              <a:t>with </a:t>
            </a:r>
            <a:r>
              <a:rPr dirty="0" spc="-105"/>
              <a:t>consistent </a:t>
            </a:r>
            <a:r>
              <a:rPr dirty="0" spc="-95"/>
              <a:t>effect over </a:t>
            </a:r>
            <a:r>
              <a:rPr dirty="0" spc="-60"/>
              <a:t>18</a:t>
            </a:r>
            <a:r>
              <a:rPr dirty="0" spc="-520"/>
              <a:t> </a:t>
            </a:r>
            <a:r>
              <a:rPr dirty="0" spc="-95"/>
              <a:t>months</a:t>
            </a:r>
          </a:p>
        </p:txBody>
      </p:sp>
      <p:sp>
        <p:nvSpPr>
          <p:cNvPr id="89" name="object 89"/>
          <p:cNvSpPr/>
          <p:nvPr/>
        </p:nvSpPr>
        <p:spPr>
          <a:xfrm>
            <a:off x="472440" y="5753100"/>
            <a:ext cx="11231880" cy="426720"/>
          </a:xfrm>
          <a:custGeom>
            <a:avLst/>
            <a:gdLst/>
            <a:ahLst/>
            <a:cxnLst/>
            <a:rect l="l" t="t" r="r" b="b"/>
            <a:pathLst>
              <a:path w="11231880" h="426720">
                <a:moveTo>
                  <a:pt x="0" y="426720"/>
                </a:moveTo>
                <a:lnTo>
                  <a:pt x="11231880" y="426720"/>
                </a:lnTo>
                <a:lnTo>
                  <a:pt x="11231880" y="0"/>
                </a:lnTo>
                <a:lnTo>
                  <a:pt x="0" y="0"/>
                </a:lnTo>
                <a:lnTo>
                  <a:pt x="0" y="4267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2972816" y="5805804"/>
            <a:ext cx="625094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105">
                <a:solidFill>
                  <a:srgbClr val="585858"/>
                </a:solidFill>
                <a:latin typeface="Arial"/>
                <a:cs typeface="Arial"/>
              </a:rPr>
              <a:t>P-value for </a:t>
            </a:r>
            <a:r>
              <a:rPr dirty="0" sz="1800" spc="-110">
                <a:solidFill>
                  <a:srgbClr val="585858"/>
                </a:solidFill>
                <a:latin typeface="Arial"/>
                <a:cs typeface="Arial"/>
              </a:rPr>
              <a:t>placebo </a:t>
            </a:r>
            <a:r>
              <a:rPr dirty="0" sz="1800">
                <a:solidFill>
                  <a:srgbClr val="585858"/>
                </a:solidFill>
                <a:latin typeface="Arial"/>
                <a:cs typeface="Arial"/>
              </a:rPr>
              <a:t>– </a:t>
            </a:r>
            <a:r>
              <a:rPr dirty="0" sz="1800" spc="-110">
                <a:solidFill>
                  <a:srgbClr val="585858"/>
                </a:solidFill>
                <a:latin typeface="Arial"/>
                <a:cs typeface="Arial"/>
              </a:rPr>
              <a:t>inclisiran </a:t>
            </a:r>
            <a:r>
              <a:rPr dirty="0" sz="1800" spc="-120">
                <a:solidFill>
                  <a:srgbClr val="585858"/>
                </a:solidFill>
                <a:latin typeface="Arial"/>
                <a:cs typeface="Arial"/>
              </a:rPr>
              <a:t>comparison </a:t>
            </a:r>
            <a:r>
              <a:rPr dirty="0" sz="1800" spc="-85">
                <a:solidFill>
                  <a:srgbClr val="585858"/>
                </a:solidFill>
                <a:latin typeface="Arial"/>
                <a:cs typeface="Arial"/>
              </a:rPr>
              <a:t>at </a:t>
            </a:r>
            <a:r>
              <a:rPr dirty="0" sz="1800" spc="-114">
                <a:solidFill>
                  <a:srgbClr val="585858"/>
                </a:solidFill>
                <a:latin typeface="Arial"/>
                <a:cs typeface="Arial"/>
              </a:rPr>
              <a:t>each </a:t>
            </a:r>
            <a:r>
              <a:rPr dirty="0" sz="1800" spc="-95">
                <a:solidFill>
                  <a:srgbClr val="585858"/>
                </a:solidFill>
                <a:latin typeface="Arial"/>
                <a:cs typeface="Arial"/>
              </a:rPr>
              <a:t>time </a:t>
            </a:r>
            <a:r>
              <a:rPr dirty="0" sz="1800" spc="-100">
                <a:solidFill>
                  <a:srgbClr val="585858"/>
                </a:solidFill>
                <a:latin typeface="Arial"/>
                <a:cs typeface="Arial"/>
              </a:rPr>
              <a:t>point</a:t>
            </a:r>
            <a:r>
              <a:rPr dirty="0" sz="1800" spc="-11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800" spc="-95">
                <a:solidFill>
                  <a:srgbClr val="585858"/>
                </a:solidFill>
                <a:latin typeface="Arial"/>
                <a:cs typeface="Arial"/>
              </a:rPr>
              <a:t>&lt;0.0001</a:t>
            </a:r>
            <a:endParaRPr sz="180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1200150" y="2327910"/>
            <a:ext cx="388620" cy="304800"/>
          </a:xfrm>
          <a:custGeom>
            <a:avLst/>
            <a:gdLst/>
            <a:ahLst/>
            <a:cxnLst/>
            <a:rect l="l" t="t" r="r" b="b"/>
            <a:pathLst>
              <a:path w="388619" h="304800">
                <a:moveTo>
                  <a:pt x="0" y="304800"/>
                </a:moveTo>
                <a:lnTo>
                  <a:pt x="388619" y="304800"/>
                </a:lnTo>
                <a:lnTo>
                  <a:pt x="388619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200150" y="2327910"/>
            <a:ext cx="388620" cy="304800"/>
          </a:xfrm>
          <a:custGeom>
            <a:avLst/>
            <a:gdLst/>
            <a:ahLst/>
            <a:cxnLst/>
            <a:rect l="l" t="t" r="r" b="b"/>
            <a:pathLst>
              <a:path w="388619" h="304800">
                <a:moveTo>
                  <a:pt x="0" y="304800"/>
                </a:moveTo>
                <a:lnTo>
                  <a:pt x="388619" y="304800"/>
                </a:lnTo>
                <a:lnTo>
                  <a:pt x="388619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9525">
            <a:solidFill>
              <a:srgbClr val="F1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9441180" y="2209800"/>
            <a:ext cx="464820" cy="5486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271259" y="2209800"/>
            <a:ext cx="457199" cy="5486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086100" y="2209800"/>
            <a:ext cx="457200" cy="5486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508760" y="2209800"/>
            <a:ext cx="457200" cy="5486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0622280" y="2781300"/>
            <a:ext cx="239395" cy="1325880"/>
          </a:xfrm>
          <a:custGeom>
            <a:avLst/>
            <a:gdLst/>
            <a:ahLst/>
            <a:cxnLst/>
            <a:rect l="l" t="t" r="r" b="b"/>
            <a:pathLst>
              <a:path w="239395" h="1325879">
                <a:moveTo>
                  <a:pt x="77236" y="1104596"/>
                </a:moveTo>
                <a:lnTo>
                  <a:pt x="70866" y="1105816"/>
                </a:lnTo>
                <a:lnTo>
                  <a:pt x="34290" y="1129950"/>
                </a:lnTo>
                <a:lnTo>
                  <a:pt x="9429" y="1166038"/>
                </a:lnTo>
                <a:lnTo>
                  <a:pt x="0" y="1210437"/>
                </a:lnTo>
                <a:lnTo>
                  <a:pt x="8536" y="1255014"/>
                </a:lnTo>
                <a:lnTo>
                  <a:pt x="32670" y="1291589"/>
                </a:lnTo>
                <a:lnTo>
                  <a:pt x="68758" y="1316450"/>
                </a:lnTo>
                <a:lnTo>
                  <a:pt x="113156" y="1325880"/>
                </a:lnTo>
                <a:lnTo>
                  <a:pt x="157733" y="1317343"/>
                </a:lnTo>
                <a:lnTo>
                  <a:pt x="194309" y="1293209"/>
                </a:lnTo>
                <a:lnTo>
                  <a:pt x="219170" y="1257121"/>
                </a:lnTo>
                <a:lnTo>
                  <a:pt x="220750" y="1249680"/>
                </a:lnTo>
                <a:lnTo>
                  <a:pt x="113919" y="1249680"/>
                </a:lnTo>
                <a:lnTo>
                  <a:pt x="99095" y="1246524"/>
                </a:lnTo>
                <a:lnTo>
                  <a:pt x="87058" y="1238250"/>
                </a:lnTo>
                <a:lnTo>
                  <a:pt x="79021" y="1226069"/>
                </a:lnTo>
                <a:lnTo>
                  <a:pt x="76200" y="1211199"/>
                </a:lnTo>
                <a:lnTo>
                  <a:pt x="77236" y="1104596"/>
                </a:lnTo>
                <a:close/>
              </a:path>
              <a:path w="239395" h="1325879">
                <a:moveTo>
                  <a:pt x="115443" y="1097280"/>
                </a:moveTo>
                <a:lnTo>
                  <a:pt x="77236" y="1104596"/>
                </a:lnTo>
                <a:lnTo>
                  <a:pt x="76200" y="1211199"/>
                </a:lnTo>
                <a:lnTo>
                  <a:pt x="79021" y="1226069"/>
                </a:lnTo>
                <a:lnTo>
                  <a:pt x="87058" y="1238250"/>
                </a:lnTo>
                <a:lnTo>
                  <a:pt x="99095" y="1246524"/>
                </a:lnTo>
                <a:lnTo>
                  <a:pt x="113919" y="1249680"/>
                </a:lnTo>
                <a:lnTo>
                  <a:pt x="128789" y="1246858"/>
                </a:lnTo>
                <a:lnTo>
                  <a:pt x="140970" y="1238821"/>
                </a:lnTo>
                <a:lnTo>
                  <a:pt x="149244" y="1226784"/>
                </a:lnTo>
                <a:lnTo>
                  <a:pt x="152400" y="1211961"/>
                </a:lnTo>
                <a:lnTo>
                  <a:pt x="153436" y="1105349"/>
                </a:lnTo>
                <a:lnTo>
                  <a:pt x="115443" y="1097280"/>
                </a:lnTo>
                <a:close/>
              </a:path>
              <a:path w="239395" h="1325879">
                <a:moveTo>
                  <a:pt x="153436" y="1105349"/>
                </a:moveTo>
                <a:lnTo>
                  <a:pt x="152400" y="1211961"/>
                </a:lnTo>
                <a:lnTo>
                  <a:pt x="128789" y="1246858"/>
                </a:lnTo>
                <a:lnTo>
                  <a:pt x="113919" y="1249680"/>
                </a:lnTo>
                <a:lnTo>
                  <a:pt x="220750" y="1249680"/>
                </a:lnTo>
                <a:lnTo>
                  <a:pt x="228600" y="1212723"/>
                </a:lnTo>
                <a:lnTo>
                  <a:pt x="220063" y="1168146"/>
                </a:lnTo>
                <a:lnTo>
                  <a:pt x="195929" y="1131570"/>
                </a:lnTo>
                <a:lnTo>
                  <a:pt x="159841" y="1106709"/>
                </a:lnTo>
                <a:lnTo>
                  <a:pt x="153436" y="1105349"/>
                </a:lnTo>
                <a:close/>
              </a:path>
              <a:path w="239395" h="1325879">
                <a:moveTo>
                  <a:pt x="153514" y="1097280"/>
                </a:moveTo>
                <a:lnTo>
                  <a:pt x="115443" y="1097280"/>
                </a:lnTo>
                <a:lnTo>
                  <a:pt x="153436" y="1105349"/>
                </a:lnTo>
                <a:lnTo>
                  <a:pt x="153514" y="1097280"/>
                </a:lnTo>
                <a:close/>
              </a:path>
              <a:path w="239395" h="1325879">
                <a:moveTo>
                  <a:pt x="85831" y="220530"/>
                </a:moveTo>
                <a:lnTo>
                  <a:pt x="77236" y="1104596"/>
                </a:lnTo>
                <a:lnTo>
                  <a:pt x="115443" y="1097280"/>
                </a:lnTo>
                <a:lnTo>
                  <a:pt x="153514" y="1097280"/>
                </a:lnTo>
                <a:lnTo>
                  <a:pt x="161960" y="228600"/>
                </a:lnTo>
                <a:lnTo>
                  <a:pt x="123825" y="228600"/>
                </a:lnTo>
                <a:lnTo>
                  <a:pt x="85831" y="220530"/>
                </a:lnTo>
                <a:close/>
              </a:path>
              <a:path w="239395" h="1325879">
                <a:moveTo>
                  <a:pt x="125349" y="76200"/>
                </a:moveTo>
                <a:lnTo>
                  <a:pt x="90023" y="99095"/>
                </a:lnTo>
                <a:lnTo>
                  <a:pt x="85831" y="220530"/>
                </a:lnTo>
                <a:lnTo>
                  <a:pt x="123825" y="228600"/>
                </a:lnTo>
                <a:lnTo>
                  <a:pt x="162031" y="221283"/>
                </a:lnTo>
                <a:lnTo>
                  <a:pt x="163068" y="114680"/>
                </a:lnTo>
                <a:lnTo>
                  <a:pt x="160246" y="99810"/>
                </a:lnTo>
                <a:lnTo>
                  <a:pt x="152209" y="87629"/>
                </a:lnTo>
                <a:lnTo>
                  <a:pt x="140172" y="79355"/>
                </a:lnTo>
                <a:lnTo>
                  <a:pt x="125349" y="76200"/>
                </a:lnTo>
                <a:close/>
              </a:path>
              <a:path w="239395" h="1325879">
                <a:moveTo>
                  <a:pt x="162031" y="221283"/>
                </a:moveTo>
                <a:lnTo>
                  <a:pt x="123825" y="228600"/>
                </a:lnTo>
                <a:lnTo>
                  <a:pt x="161960" y="228600"/>
                </a:lnTo>
                <a:lnTo>
                  <a:pt x="162031" y="221283"/>
                </a:lnTo>
                <a:close/>
              </a:path>
              <a:path w="239395" h="1325879">
                <a:moveTo>
                  <a:pt x="231752" y="76200"/>
                </a:moveTo>
                <a:lnTo>
                  <a:pt x="125349" y="76200"/>
                </a:lnTo>
                <a:lnTo>
                  <a:pt x="140172" y="79355"/>
                </a:lnTo>
                <a:lnTo>
                  <a:pt x="152209" y="87629"/>
                </a:lnTo>
                <a:lnTo>
                  <a:pt x="160246" y="99810"/>
                </a:lnTo>
                <a:lnTo>
                  <a:pt x="163068" y="114680"/>
                </a:lnTo>
                <a:lnTo>
                  <a:pt x="162031" y="221283"/>
                </a:lnTo>
                <a:lnTo>
                  <a:pt x="168401" y="220063"/>
                </a:lnTo>
                <a:lnTo>
                  <a:pt x="204977" y="195929"/>
                </a:lnTo>
                <a:lnTo>
                  <a:pt x="229838" y="159841"/>
                </a:lnTo>
                <a:lnTo>
                  <a:pt x="239268" y="115442"/>
                </a:lnTo>
                <a:lnTo>
                  <a:pt x="231752" y="76200"/>
                </a:lnTo>
                <a:close/>
              </a:path>
              <a:path w="239395" h="1325879">
                <a:moveTo>
                  <a:pt x="126111" y="0"/>
                </a:moveTo>
                <a:lnTo>
                  <a:pt x="81534" y="8536"/>
                </a:lnTo>
                <a:lnTo>
                  <a:pt x="44958" y="32670"/>
                </a:lnTo>
                <a:lnTo>
                  <a:pt x="20097" y="68758"/>
                </a:lnTo>
                <a:lnTo>
                  <a:pt x="10668" y="113157"/>
                </a:lnTo>
                <a:lnTo>
                  <a:pt x="19204" y="157734"/>
                </a:lnTo>
                <a:lnTo>
                  <a:pt x="43338" y="194310"/>
                </a:lnTo>
                <a:lnTo>
                  <a:pt x="79426" y="219170"/>
                </a:lnTo>
                <a:lnTo>
                  <a:pt x="85831" y="220530"/>
                </a:lnTo>
                <a:lnTo>
                  <a:pt x="86868" y="113919"/>
                </a:lnTo>
                <a:lnTo>
                  <a:pt x="90023" y="99095"/>
                </a:lnTo>
                <a:lnTo>
                  <a:pt x="98298" y="87058"/>
                </a:lnTo>
                <a:lnTo>
                  <a:pt x="110478" y="79021"/>
                </a:lnTo>
                <a:lnTo>
                  <a:pt x="125349" y="76200"/>
                </a:lnTo>
                <a:lnTo>
                  <a:pt x="231752" y="76200"/>
                </a:lnTo>
                <a:lnTo>
                  <a:pt x="230731" y="70865"/>
                </a:lnTo>
                <a:lnTo>
                  <a:pt x="206597" y="34289"/>
                </a:lnTo>
                <a:lnTo>
                  <a:pt x="170509" y="9429"/>
                </a:lnTo>
                <a:lnTo>
                  <a:pt x="126111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444817" y="6210391"/>
            <a:ext cx="6567805" cy="221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-45">
                <a:solidFill>
                  <a:srgbClr val="131212"/>
                </a:solidFill>
                <a:latin typeface="Arial"/>
                <a:cs typeface="Arial"/>
              </a:rPr>
              <a:t>1. 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55">
                <a:solidFill>
                  <a:srgbClr val="585858"/>
                </a:solidFill>
                <a:latin typeface="Arial"/>
                <a:cs typeface="Arial"/>
              </a:rPr>
              <a:t>95%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confidence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intervals 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are 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less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than </a:t>
            </a:r>
            <a:r>
              <a:rPr dirty="0" sz="1350" spc="-55">
                <a:solidFill>
                  <a:srgbClr val="585858"/>
                </a:solidFill>
                <a:latin typeface="MS PGothic"/>
                <a:cs typeface="MS PGothic"/>
              </a:rPr>
              <a:t>±</a:t>
            </a:r>
            <a:r>
              <a:rPr dirty="0" sz="1350" spc="-55">
                <a:solidFill>
                  <a:srgbClr val="585858"/>
                </a:solidFill>
                <a:latin typeface="Arial"/>
                <a:cs typeface="Arial"/>
              </a:rPr>
              <a:t>2%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therefore 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are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not </a:t>
            </a:r>
            <a:r>
              <a:rPr dirty="0" sz="1350" spc="-114">
                <a:solidFill>
                  <a:srgbClr val="585858"/>
                </a:solidFill>
                <a:latin typeface="Arial"/>
                <a:cs typeface="Arial"/>
              </a:rPr>
              <a:t>visible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outside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data</a:t>
            </a:r>
            <a:r>
              <a:rPr dirty="0" sz="1350" spc="-18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points</a:t>
            </a:r>
            <a:endParaRPr sz="1350">
              <a:latin typeface="Arial"/>
              <a:cs typeface="Arial"/>
            </a:endParaRPr>
          </a:p>
        </p:txBody>
      </p:sp>
      <p:sp>
        <p:nvSpPr>
          <p:cNvPr id="99" name="object 9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15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58787" y="1518602"/>
            <a:ext cx="220027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10" b="1">
                <a:solidFill>
                  <a:srgbClr val="585858"/>
                </a:solidFill>
                <a:latin typeface="Arial"/>
                <a:cs typeface="Arial"/>
              </a:rPr>
              <a:t>LDL-C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threshold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94619" y="1518602"/>
            <a:ext cx="14230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10" b="1">
                <a:solidFill>
                  <a:srgbClr val="585858"/>
                </a:solidFill>
                <a:latin typeface="Arial"/>
                <a:cs typeface="Arial"/>
              </a:rPr>
              <a:t>Odds</a:t>
            </a:r>
            <a:r>
              <a:rPr dirty="0" sz="2400" spc="-16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00" b="1">
                <a:solidFill>
                  <a:srgbClr val="585858"/>
                </a:solidFill>
                <a:latin typeface="Arial"/>
                <a:cs typeface="Arial"/>
              </a:rPr>
              <a:t>ratio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25495" y="1518602"/>
            <a:ext cx="2063750" cy="66675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12700" marR="5080">
              <a:lnSpc>
                <a:spcPct val="75100"/>
              </a:lnSpc>
              <a:spcBef>
                <a:spcPts val="820"/>
              </a:spcBef>
            </a:pP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100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patients </a:t>
            </a:r>
            <a:r>
              <a:rPr dirty="0" sz="2400" spc="-75" b="1">
                <a:solidFill>
                  <a:srgbClr val="585858"/>
                </a:solidFill>
                <a:latin typeface="Arial"/>
                <a:cs typeface="Arial"/>
              </a:rPr>
              <a:t>on 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statin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77279" y="1518602"/>
            <a:ext cx="2261235" cy="66675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12700" marR="5080">
              <a:lnSpc>
                <a:spcPct val="75100"/>
              </a:lnSpc>
              <a:spcBef>
                <a:spcPts val="820"/>
              </a:spcBef>
            </a:pP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100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patients </a:t>
            </a:r>
            <a:r>
              <a:rPr dirty="0" sz="2400" spc="-75" b="1">
                <a:solidFill>
                  <a:srgbClr val="585858"/>
                </a:solidFill>
                <a:latin typeface="Arial"/>
                <a:cs typeface="Arial"/>
              </a:rPr>
              <a:t>on 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statin </a:t>
            </a:r>
            <a:r>
              <a:rPr dirty="0" sz="2400" b="1">
                <a:solidFill>
                  <a:srgbClr val="585858"/>
                </a:solidFill>
                <a:latin typeface="Arial"/>
                <a:cs typeface="Arial"/>
              </a:rPr>
              <a:t>+</a:t>
            </a:r>
            <a:r>
              <a:rPr dirty="0" sz="2400" spc="-204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inclisiran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9032875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</a:t>
            </a:r>
            <a:r>
              <a:rPr dirty="0" sz="2400" spc="-120">
                <a:solidFill>
                  <a:srgbClr val="072C61"/>
                </a:solidFill>
              </a:rPr>
              <a:t> Efficacy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100"/>
              <a:t>Likelihood </a:t>
            </a:r>
            <a:r>
              <a:rPr dirty="0" spc="-60"/>
              <a:t>of </a:t>
            </a:r>
            <a:r>
              <a:rPr dirty="0" spc="-95"/>
              <a:t>achieving </a:t>
            </a:r>
            <a:r>
              <a:rPr dirty="0" spc="-100"/>
              <a:t>specific </a:t>
            </a:r>
            <a:r>
              <a:rPr dirty="0" spc="-85"/>
              <a:t>LDL-C</a:t>
            </a:r>
            <a:r>
              <a:rPr dirty="0" spc="409"/>
              <a:t> </a:t>
            </a:r>
            <a:r>
              <a:rPr dirty="0" spc="-100"/>
              <a:t>thresholds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290887" y="2256472"/>
            <a:ext cx="2691765" cy="944880"/>
          </a:xfrm>
          <a:prstGeom prst="rect">
            <a:avLst/>
          </a:prstGeom>
          <a:solidFill>
            <a:srgbClr val="585858"/>
          </a:solidFill>
        </p:spPr>
        <p:txBody>
          <a:bodyPr wrap="square" lIns="0" tIns="635" rIns="0" bIns="0" rtlCol="0" vert="horz">
            <a:spAutoFit/>
          </a:bodyPr>
          <a:lstStyle/>
          <a:p>
            <a:pPr marL="5080">
              <a:lnSpc>
                <a:spcPts val="2250"/>
              </a:lnSpc>
              <a:spcBef>
                <a:spcPts val="5"/>
              </a:spcBef>
            </a:pPr>
            <a:r>
              <a:rPr dirty="0" sz="1950" spc="-975">
                <a:solidFill>
                  <a:srgbClr val="FFFFFF"/>
                </a:solidFill>
                <a:latin typeface="Webdings"/>
                <a:cs typeface="Webdings"/>
              </a:rPr>
              <a:t></a:t>
            </a:r>
            <a:endParaRPr sz="1950">
              <a:latin typeface="Webdings"/>
              <a:cs typeface="Webdings"/>
            </a:endParaRPr>
          </a:p>
          <a:p>
            <a:pPr marL="5080">
              <a:lnSpc>
                <a:spcPts val="2195"/>
              </a:lnSpc>
            </a:pPr>
            <a:r>
              <a:rPr dirty="0" sz="1950" spc="-975">
                <a:solidFill>
                  <a:srgbClr val="FFFFFF"/>
                </a:solidFill>
                <a:latin typeface="Webdings"/>
                <a:cs typeface="Webdings"/>
              </a:rPr>
              <a:t></a:t>
            </a:r>
            <a:endParaRPr sz="1950">
              <a:latin typeface="Webdings"/>
              <a:cs typeface="Webdings"/>
            </a:endParaRPr>
          </a:p>
          <a:p>
            <a:pPr marL="5080">
              <a:lnSpc>
                <a:spcPts val="2280"/>
              </a:lnSpc>
            </a:pPr>
            <a:r>
              <a:rPr dirty="0" sz="1950" spc="-915">
                <a:solidFill>
                  <a:srgbClr val="FFFFFF"/>
                </a:solidFill>
                <a:latin typeface="Webdings"/>
                <a:cs typeface="Webdings"/>
              </a:rPr>
              <a:t></a:t>
            </a:r>
            <a:r>
              <a:rPr dirty="0" sz="1950" spc="-1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950" spc="-125" b="1">
                <a:solidFill>
                  <a:srgbClr val="FFFFFF"/>
                </a:solidFill>
                <a:latin typeface="Arial"/>
                <a:cs typeface="Arial"/>
              </a:rPr>
              <a:t>51</a:t>
            </a:r>
            <a:endParaRPr sz="1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96284" y="5203366"/>
            <a:ext cx="252095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75"/>
              </a:lnSpc>
            </a:pPr>
            <a:r>
              <a:rPr dirty="0" sz="1950" spc="30">
                <a:solidFill>
                  <a:srgbClr val="585858"/>
                </a:solidFill>
                <a:latin typeface="Webdings"/>
                <a:cs typeface="Webdings"/>
              </a:rPr>
              <a:t></a:t>
            </a:r>
            <a:endParaRPr sz="1950">
              <a:latin typeface="Webdings"/>
              <a:cs typeface="Webding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379470" y="5307329"/>
            <a:ext cx="129539" cy="137160"/>
          </a:xfrm>
          <a:custGeom>
            <a:avLst/>
            <a:gdLst/>
            <a:ahLst/>
            <a:cxnLst/>
            <a:rect l="l" t="t" r="r" b="b"/>
            <a:pathLst>
              <a:path w="129539" h="137160">
                <a:moveTo>
                  <a:pt x="0" y="137160"/>
                </a:moveTo>
                <a:lnTo>
                  <a:pt x="129539" y="137160"/>
                </a:lnTo>
                <a:lnTo>
                  <a:pt x="129539" y="0"/>
                </a:lnTo>
                <a:lnTo>
                  <a:pt x="0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110287" y="2256472"/>
            <a:ext cx="4307205" cy="944880"/>
          </a:xfrm>
          <a:prstGeom prst="rect">
            <a:avLst/>
          </a:prstGeom>
          <a:solidFill>
            <a:srgbClr val="0A4292"/>
          </a:solidFill>
        </p:spPr>
        <p:txBody>
          <a:bodyPr wrap="square" lIns="0" tIns="38735" rIns="0" bIns="0" rtlCol="0" vert="horz">
            <a:spAutoFit/>
          </a:bodyPr>
          <a:lstStyle/>
          <a:p>
            <a:pPr marL="2540">
              <a:lnSpc>
                <a:spcPts val="2250"/>
              </a:lnSpc>
              <a:spcBef>
                <a:spcPts val="305"/>
              </a:spcBef>
            </a:pPr>
            <a:r>
              <a:rPr dirty="0" sz="1950" spc="-935">
                <a:solidFill>
                  <a:srgbClr val="FFFFFF"/>
                </a:solidFill>
                <a:latin typeface="Webdings"/>
                <a:cs typeface="Webdings"/>
              </a:rPr>
              <a:t></a:t>
            </a:r>
            <a:endParaRPr sz="1950">
              <a:latin typeface="Webdings"/>
              <a:cs typeface="Webdings"/>
            </a:endParaRPr>
          </a:p>
          <a:p>
            <a:pPr marL="2540">
              <a:lnSpc>
                <a:spcPts val="2195"/>
              </a:lnSpc>
            </a:pPr>
            <a:r>
              <a:rPr dirty="0" sz="1950" spc="-935">
                <a:solidFill>
                  <a:srgbClr val="FFFFFF"/>
                </a:solidFill>
                <a:latin typeface="Webdings"/>
                <a:cs typeface="Webdings"/>
              </a:rPr>
              <a:t></a:t>
            </a:r>
            <a:endParaRPr sz="1950">
              <a:latin typeface="Webdings"/>
              <a:cs typeface="Webdings"/>
            </a:endParaRPr>
          </a:p>
          <a:p>
            <a:pPr marL="2540">
              <a:lnSpc>
                <a:spcPts val="2280"/>
              </a:lnSpc>
            </a:pPr>
            <a:r>
              <a:rPr dirty="0" sz="1950" spc="-925">
                <a:solidFill>
                  <a:srgbClr val="FFFFFF"/>
                </a:solidFill>
                <a:latin typeface="Webdings"/>
                <a:cs typeface="Webdings"/>
              </a:rPr>
              <a:t></a:t>
            </a:r>
            <a:r>
              <a:rPr dirty="0" sz="1950" spc="-1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950" spc="-130" b="1">
                <a:solidFill>
                  <a:srgbClr val="FFFFFF"/>
                </a:solidFill>
                <a:latin typeface="Arial"/>
                <a:cs typeface="Arial"/>
              </a:rPr>
              <a:t>89</a:t>
            </a:r>
            <a:endParaRPr sz="19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31582" y="2240597"/>
            <a:ext cx="1232535" cy="3276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950" spc="-90">
                <a:solidFill>
                  <a:srgbClr val="585858"/>
                </a:solidFill>
                <a:latin typeface="Arial"/>
                <a:cs typeface="Arial"/>
              </a:rPr>
              <a:t>&lt;100</a:t>
            </a:r>
            <a:r>
              <a:rPr dirty="0" sz="1950" spc="-10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950" spc="-100">
                <a:solidFill>
                  <a:srgbClr val="585858"/>
                </a:solidFill>
                <a:latin typeface="Arial"/>
                <a:cs typeface="Arial"/>
              </a:rPr>
              <a:t>mg/dL</a:t>
            </a:r>
            <a:endParaRPr sz="195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1009" y="2251710"/>
            <a:ext cx="11277600" cy="0"/>
          </a:xfrm>
          <a:custGeom>
            <a:avLst/>
            <a:gdLst/>
            <a:ahLst/>
            <a:cxnLst/>
            <a:rect l="l" t="t" r="r" b="b"/>
            <a:pathLst>
              <a:path w="11277600" h="0">
                <a:moveTo>
                  <a:pt x="0" y="0"/>
                </a:moveTo>
                <a:lnTo>
                  <a:pt x="1127760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61009" y="3229927"/>
          <a:ext cx="11430635" cy="2867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4325"/>
                <a:gridCol w="227330"/>
                <a:gridCol w="809625"/>
                <a:gridCol w="1895475"/>
                <a:gridCol w="1243964"/>
                <a:gridCol w="1760220"/>
                <a:gridCol w="861059"/>
                <a:gridCol w="1778000"/>
              </a:tblGrid>
              <a:tr h="952500">
                <a:tc>
                  <a:txBody>
                    <a:bodyPr/>
                    <a:lstStyle/>
                    <a:p>
                      <a:pPr algn="r" marR="861694">
                        <a:lnSpc>
                          <a:spcPts val="2255"/>
                        </a:lnSpc>
                      </a:pPr>
                      <a:r>
                        <a:rPr dirty="0" sz="1950" spc="-8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&lt;70</a:t>
                      </a:r>
                      <a:r>
                        <a:rPr dirty="0" sz="1950" spc="-16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9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mg/dL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4130" marR="3175">
                        <a:lnSpc>
                          <a:spcPts val="2165"/>
                        </a:lnSpc>
                      </a:pPr>
                      <a:r>
                        <a:rPr dirty="0" sz="1950" spc="-994">
                          <a:solidFill>
                            <a:srgbClr val="FFFFFF"/>
                          </a:solidFill>
                          <a:latin typeface="Webdings"/>
                          <a:cs typeface="Webdings"/>
                        </a:rPr>
                        <a:t></a:t>
                      </a:r>
                      <a:endParaRPr sz="1950">
                        <a:latin typeface="Webdings"/>
                        <a:cs typeface="Webdings"/>
                      </a:endParaRPr>
                    </a:p>
                    <a:p>
                      <a:pPr marL="24130" marR="3175">
                        <a:lnSpc>
                          <a:spcPts val="2190"/>
                        </a:lnSpc>
                      </a:pPr>
                      <a:r>
                        <a:rPr dirty="0" sz="1950" spc="-994">
                          <a:solidFill>
                            <a:srgbClr val="FFFFFF"/>
                          </a:solidFill>
                          <a:latin typeface="Webdings"/>
                          <a:cs typeface="Webdings"/>
                        </a:rPr>
                        <a:t></a:t>
                      </a:r>
                      <a:endParaRPr sz="1950">
                        <a:latin typeface="Webdings"/>
                        <a:cs typeface="Webdings"/>
                      </a:endParaRPr>
                    </a:p>
                    <a:p>
                      <a:pPr marL="24130">
                        <a:lnSpc>
                          <a:spcPts val="2280"/>
                        </a:lnSpc>
                      </a:pPr>
                      <a:r>
                        <a:rPr dirty="0" sz="1950" spc="-1025">
                          <a:solidFill>
                            <a:srgbClr val="FFFFFF"/>
                          </a:solidFill>
                          <a:latin typeface="Webdings"/>
                          <a:cs typeface="Webdings"/>
                        </a:rPr>
                        <a:t></a:t>
                      </a:r>
                      <a:r>
                        <a:rPr dirty="0" sz="1950" spc="120">
                          <a:solidFill>
                            <a:srgbClr val="FFFFFF"/>
                          </a:solidFill>
                          <a:latin typeface="Webdings"/>
                          <a:cs typeface="Webdings"/>
                        </a:rPr>
                        <a:t></a:t>
                      </a:r>
                      <a:r>
                        <a:rPr dirty="0" sz="1950" spc="-14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540">
                        <a:lnSpc>
                          <a:spcPts val="2250"/>
                        </a:lnSpc>
                        <a:spcBef>
                          <a:spcPts val="215"/>
                        </a:spcBef>
                      </a:pPr>
                      <a:r>
                        <a:rPr dirty="0" sz="1950" spc="-969">
                          <a:solidFill>
                            <a:srgbClr val="FFFFFF"/>
                          </a:solidFill>
                          <a:latin typeface="Webdings"/>
                          <a:cs typeface="Webdings"/>
                        </a:rPr>
                        <a:t></a:t>
                      </a:r>
                      <a:endParaRPr sz="1950">
                        <a:latin typeface="Webdings"/>
                        <a:cs typeface="Webdings"/>
                      </a:endParaRPr>
                    </a:p>
                    <a:p>
                      <a:pPr marL="2540">
                        <a:lnSpc>
                          <a:spcPts val="2190"/>
                        </a:lnSpc>
                      </a:pPr>
                      <a:r>
                        <a:rPr dirty="0" sz="1950" spc="-930">
                          <a:solidFill>
                            <a:srgbClr val="FFFFFF"/>
                          </a:solidFill>
                          <a:latin typeface="Webdings"/>
                          <a:cs typeface="Webdings"/>
                        </a:rPr>
                        <a:t></a:t>
                      </a:r>
                      <a:endParaRPr sz="1950">
                        <a:latin typeface="Webdings"/>
                        <a:cs typeface="Webdings"/>
                      </a:endParaRPr>
                    </a:p>
                    <a:p>
                      <a:pPr marL="2540">
                        <a:lnSpc>
                          <a:spcPts val="2280"/>
                        </a:lnSpc>
                      </a:pPr>
                      <a:r>
                        <a:rPr dirty="0" sz="1950" spc="-930">
                          <a:solidFill>
                            <a:srgbClr val="FFFFFF"/>
                          </a:solidFill>
                          <a:latin typeface="Webdings"/>
                          <a:cs typeface="Webdings"/>
                        </a:rPr>
                        <a:t></a:t>
                      </a:r>
                      <a:r>
                        <a:rPr dirty="0" sz="1950" spc="-19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76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  <a:solidFill>
                      <a:srgbClr val="1C71EE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7335">
                        <a:lnSpc>
                          <a:spcPts val="2255"/>
                        </a:lnSpc>
                      </a:pPr>
                      <a:r>
                        <a:rPr dirty="0" sz="1950" spc="-14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960120">
                <a:tc>
                  <a:txBody>
                    <a:bodyPr/>
                    <a:lstStyle/>
                    <a:p>
                      <a:pPr algn="r" marR="85979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95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&lt;50</a:t>
                      </a:r>
                      <a:r>
                        <a:rPr dirty="0" sz="1950" spc="-15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mg/dL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950" spc="-1025">
                          <a:solidFill>
                            <a:srgbClr val="585858"/>
                          </a:solidFill>
                          <a:latin typeface="Webdings"/>
                          <a:cs typeface="Webdings"/>
                        </a:rPr>
                        <a:t></a:t>
                      </a:r>
                      <a:endParaRPr sz="1950">
                        <a:latin typeface="Webdings"/>
                        <a:cs typeface="Webdings"/>
                      </a:endParaRPr>
                    </a:p>
                  </a:txBody>
                  <a:tcPr marL="0" marR="0" marB="0" marT="3175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95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540">
                        <a:lnSpc>
                          <a:spcPts val="2250"/>
                        </a:lnSpc>
                        <a:spcBef>
                          <a:spcPts val="325"/>
                        </a:spcBef>
                      </a:pPr>
                      <a:r>
                        <a:rPr dirty="0" sz="1950" spc="-969">
                          <a:solidFill>
                            <a:srgbClr val="072C61"/>
                          </a:solidFill>
                          <a:latin typeface="Webdings"/>
                          <a:cs typeface="Webdings"/>
                        </a:rPr>
                        <a:t></a:t>
                      </a:r>
                      <a:endParaRPr sz="1950">
                        <a:latin typeface="Webdings"/>
                        <a:cs typeface="Webdings"/>
                      </a:endParaRPr>
                    </a:p>
                    <a:p>
                      <a:pPr marL="2540">
                        <a:lnSpc>
                          <a:spcPts val="2195"/>
                        </a:lnSpc>
                      </a:pPr>
                      <a:r>
                        <a:rPr dirty="0" sz="1950" spc="-969">
                          <a:solidFill>
                            <a:srgbClr val="072C61"/>
                          </a:solidFill>
                          <a:latin typeface="Webdings"/>
                          <a:cs typeface="Webdings"/>
                        </a:rPr>
                        <a:t></a:t>
                      </a:r>
                      <a:endParaRPr sz="1950">
                        <a:latin typeface="Webdings"/>
                        <a:cs typeface="Webdings"/>
                      </a:endParaRPr>
                    </a:p>
                    <a:p>
                      <a:pPr marL="2540">
                        <a:lnSpc>
                          <a:spcPts val="2280"/>
                        </a:lnSpc>
                      </a:pPr>
                      <a:r>
                        <a:rPr dirty="0" sz="1950" spc="-894">
                          <a:solidFill>
                            <a:srgbClr val="072C61"/>
                          </a:solidFill>
                          <a:latin typeface="Webdings"/>
                          <a:cs typeface="Webdings"/>
                        </a:rPr>
                        <a:t></a:t>
                      </a:r>
                      <a:r>
                        <a:rPr dirty="0" sz="1950" spc="-180">
                          <a:solidFill>
                            <a:srgbClr val="072C6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-130" b="1">
                          <a:solidFill>
                            <a:srgbClr val="072C61"/>
                          </a:solidFill>
                          <a:latin typeface="Arial"/>
                          <a:cs typeface="Arial"/>
                        </a:rPr>
                        <a:t>58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  <a:solidFill>
                      <a:srgbClr val="8FB8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r" marR="2673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95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54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49642">
                <a:tc>
                  <a:txBody>
                    <a:bodyPr/>
                    <a:lstStyle/>
                    <a:p>
                      <a:pPr algn="r" marR="8597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95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&lt;25</a:t>
                      </a:r>
                      <a:r>
                        <a:rPr dirty="0" sz="1950" spc="-15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mg/dL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R w="76200">
                      <a:solidFill>
                        <a:srgbClr val="F1F1F1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L="23241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950" spc="-8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76200">
                      <a:solidFill>
                        <a:srgbClr val="F1F1F1"/>
                      </a:solidFill>
                      <a:prstDash val="solid"/>
                    </a:lnL>
                    <a:lnT w="9525">
                      <a:solidFill>
                        <a:srgbClr val="A6A6A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2250"/>
                        </a:lnSpc>
                        <a:spcBef>
                          <a:spcPts val="75"/>
                        </a:spcBef>
                      </a:pPr>
                      <a:r>
                        <a:rPr dirty="0" sz="1950" spc="-994">
                          <a:solidFill>
                            <a:srgbClr val="072C61"/>
                          </a:solidFill>
                          <a:latin typeface="Webdings"/>
                          <a:cs typeface="Webdings"/>
                        </a:rPr>
                        <a:t></a:t>
                      </a:r>
                      <a:endParaRPr sz="1950">
                        <a:latin typeface="Webdings"/>
                        <a:cs typeface="Webdings"/>
                      </a:endParaRPr>
                    </a:p>
                    <a:p>
                      <a:pPr marL="2540">
                        <a:lnSpc>
                          <a:spcPts val="2195"/>
                        </a:lnSpc>
                      </a:pPr>
                      <a:r>
                        <a:rPr dirty="0" sz="1950" spc="-994">
                          <a:solidFill>
                            <a:srgbClr val="072C61"/>
                          </a:solidFill>
                          <a:latin typeface="Webdings"/>
                          <a:cs typeface="Webdings"/>
                        </a:rPr>
                        <a:t></a:t>
                      </a:r>
                      <a:endParaRPr sz="1950">
                        <a:latin typeface="Webdings"/>
                        <a:cs typeface="Webdings"/>
                      </a:endParaRPr>
                    </a:p>
                    <a:p>
                      <a:pPr marL="2540">
                        <a:lnSpc>
                          <a:spcPts val="2280"/>
                        </a:lnSpc>
                        <a:tabLst>
                          <a:tab pos="916940" algn="l"/>
                        </a:tabLst>
                      </a:pPr>
                      <a:r>
                        <a:rPr dirty="0" sz="1950" spc="-755">
                          <a:solidFill>
                            <a:srgbClr val="072C61"/>
                          </a:solidFill>
                          <a:latin typeface="Webdings"/>
                          <a:cs typeface="Webdings"/>
                        </a:rPr>
                        <a:t></a:t>
                      </a:r>
                      <a:r>
                        <a:rPr dirty="0" sz="1950" spc="-755">
                          <a:solidFill>
                            <a:srgbClr val="072C61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950" spc="-125" b="1">
                          <a:solidFill>
                            <a:srgbClr val="072C61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T w="9525">
                      <a:solidFill>
                        <a:srgbClr val="A6A6A6"/>
                      </a:solidFill>
                      <a:prstDash val="solid"/>
                    </a:lnT>
                    <a:solidFill>
                      <a:srgbClr val="C6DCF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marR="2673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95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T w="9525">
                      <a:solidFill>
                        <a:srgbClr val="A6A6A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458787" y="6208546"/>
            <a:ext cx="6788784" cy="2559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89"/>
              </a:lnSpc>
            </a:pPr>
            <a:r>
              <a:rPr dirty="0" sz="1600" spc="-100">
                <a:solidFill>
                  <a:srgbClr val="585858"/>
                </a:solidFill>
                <a:latin typeface="Arial"/>
                <a:cs typeface="Arial"/>
              </a:rPr>
              <a:t>Likelihood</a:t>
            </a:r>
            <a:r>
              <a:rPr dirty="0" sz="1600" spc="-1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55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dirty="0" sz="1600" spc="-17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5">
                <a:solidFill>
                  <a:srgbClr val="585858"/>
                </a:solidFill>
                <a:latin typeface="Arial"/>
                <a:cs typeface="Arial"/>
              </a:rPr>
              <a:t>reaching</a:t>
            </a:r>
            <a:r>
              <a:rPr dirty="0" sz="1600" spc="-20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85">
                <a:solidFill>
                  <a:srgbClr val="585858"/>
                </a:solidFill>
                <a:latin typeface="Arial"/>
                <a:cs typeface="Arial"/>
              </a:rPr>
              <a:t>LDL-C</a:t>
            </a:r>
            <a:r>
              <a:rPr dirty="0" sz="1600" spc="-2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100">
                <a:solidFill>
                  <a:srgbClr val="585858"/>
                </a:solidFill>
                <a:latin typeface="Arial"/>
                <a:cs typeface="Arial"/>
              </a:rPr>
              <a:t>thresholds</a:t>
            </a:r>
            <a:r>
              <a:rPr dirty="0" sz="1600" spc="-11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55">
                <a:solidFill>
                  <a:srgbClr val="585858"/>
                </a:solidFill>
                <a:latin typeface="Arial"/>
                <a:cs typeface="Arial"/>
              </a:rPr>
              <a:t>at</a:t>
            </a:r>
            <a:r>
              <a:rPr dirty="0" sz="1600" spc="-2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65">
                <a:solidFill>
                  <a:srgbClr val="585858"/>
                </a:solidFill>
                <a:latin typeface="Arial"/>
                <a:cs typeface="Arial"/>
              </a:rPr>
              <a:t>Day</a:t>
            </a:r>
            <a:r>
              <a:rPr dirty="0" sz="1600" spc="-2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75">
                <a:solidFill>
                  <a:srgbClr val="585858"/>
                </a:solidFill>
                <a:latin typeface="Arial"/>
                <a:cs typeface="Arial"/>
              </a:rPr>
              <a:t>510</a:t>
            </a:r>
            <a:r>
              <a:rPr dirty="0" sz="1600" spc="-1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5">
                <a:solidFill>
                  <a:srgbClr val="585858"/>
                </a:solidFill>
                <a:latin typeface="Arial"/>
                <a:cs typeface="Arial"/>
              </a:rPr>
              <a:t>among</a:t>
            </a:r>
            <a:r>
              <a:rPr dirty="0" sz="1600" spc="-1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5">
                <a:solidFill>
                  <a:srgbClr val="585858"/>
                </a:solidFill>
                <a:latin typeface="Arial"/>
                <a:cs typeface="Arial"/>
              </a:rPr>
              <a:t>patients</a:t>
            </a:r>
            <a:r>
              <a:rPr dirty="0" sz="1600" spc="-2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85">
                <a:solidFill>
                  <a:srgbClr val="585858"/>
                </a:solidFill>
                <a:latin typeface="Arial"/>
                <a:cs typeface="Arial"/>
              </a:rPr>
              <a:t>with</a:t>
            </a:r>
            <a:r>
              <a:rPr dirty="0" sz="1600" spc="-1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105">
                <a:solidFill>
                  <a:srgbClr val="585858"/>
                </a:solidFill>
                <a:latin typeface="Arial"/>
                <a:cs typeface="Arial"/>
              </a:rPr>
              <a:t>available</a:t>
            </a:r>
            <a:r>
              <a:rPr dirty="0" sz="1600" spc="-8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80">
                <a:solidFill>
                  <a:srgbClr val="585858"/>
                </a:solidFill>
                <a:latin typeface="Arial"/>
                <a:cs typeface="Arial"/>
              </a:rPr>
              <a:t>data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16" name="object 16"/>
          <p:cNvSpPr txBox="1"/>
          <p:nvPr/>
        </p:nvSpPr>
        <p:spPr>
          <a:xfrm>
            <a:off x="11343640" y="2240597"/>
            <a:ext cx="165735" cy="3276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950" spc="15">
                <a:solidFill>
                  <a:srgbClr val="585858"/>
                </a:solidFill>
                <a:latin typeface="Arial"/>
                <a:cs typeface="Arial"/>
              </a:rPr>
              <a:t>8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5920105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</a:t>
            </a:r>
            <a:r>
              <a:rPr dirty="0" sz="2400" spc="-125">
                <a:solidFill>
                  <a:srgbClr val="072C61"/>
                </a:solidFill>
              </a:rPr>
              <a:t> </a:t>
            </a:r>
            <a:r>
              <a:rPr dirty="0" sz="2400" spc="-120">
                <a:solidFill>
                  <a:srgbClr val="072C61"/>
                </a:solidFill>
              </a:rPr>
              <a:t>Efficacy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95"/>
              <a:t>Effects </a:t>
            </a:r>
            <a:r>
              <a:rPr dirty="0" spc="-55"/>
              <a:t>on </a:t>
            </a:r>
            <a:r>
              <a:rPr dirty="0" spc="-95"/>
              <a:t>other </a:t>
            </a:r>
            <a:r>
              <a:rPr dirty="0" spc="-80"/>
              <a:t>lipid</a:t>
            </a:r>
            <a:r>
              <a:rPr dirty="0" spc="-75"/>
              <a:t> </a:t>
            </a:r>
            <a:r>
              <a:rPr dirty="0" spc="-95"/>
              <a:t>parameters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0850" y="6196739"/>
            <a:ext cx="2400935" cy="221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1. 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1350" spc="-6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patients </a:t>
            </a:r>
            <a:r>
              <a:rPr dirty="0" sz="1350" spc="-114">
                <a:solidFill>
                  <a:srgbClr val="585858"/>
                </a:solidFill>
                <a:latin typeface="Arial"/>
                <a:cs typeface="Arial"/>
              </a:rPr>
              <a:t>who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were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randomized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95954" y="6196739"/>
            <a:ext cx="3686175" cy="221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2: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Imputed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using </a:t>
            </a:r>
            <a:r>
              <a:rPr dirty="0" sz="1350" spc="15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mixed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model </a:t>
            </a:r>
            <a:r>
              <a:rPr dirty="0" sz="1350" spc="-55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repeated</a:t>
            </a:r>
            <a:r>
              <a:rPr dirty="0" sz="1350" spc="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measures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70876" y="6196739"/>
            <a:ext cx="2340610" cy="221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3: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Non-parametric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test;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not</a:t>
            </a:r>
            <a:r>
              <a:rPr dirty="0" sz="1350" spc="-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imputed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17</a:t>
            </a:fld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61009" y="1649994"/>
          <a:ext cx="11419840" cy="4030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6179"/>
                <a:gridCol w="1800225"/>
                <a:gridCol w="2181859"/>
                <a:gridCol w="2091690"/>
                <a:gridCol w="1623059"/>
              </a:tblGrid>
              <a:tr h="738835">
                <a:tc gridSpan="2">
                  <a:txBody>
                    <a:bodyPr/>
                    <a:lstStyle/>
                    <a:p>
                      <a:pPr marL="55880">
                        <a:lnSpc>
                          <a:spcPts val="2655"/>
                        </a:lnSpc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Percent </a:t>
                      </a:r>
                      <a:r>
                        <a:rPr dirty="0" sz="2400" spc="-14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Change </a:t>
                      </a:r>
                      <a:r>
                        <a:rPr dirty="0" sz="2400" spc="-9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from </a:t>
                      </a: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baseline </a:t>
                      </a:r>
                      <a:r>
                        <a:rPr dirty="0" sz="2400" spc="-7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2400" spc="-229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day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55880">
                        <a:lnSpc>
                          <a:spcPct val="100000"/>
                        </a:lnSpc>
                      </a:pPr>
                      <a:r>
                        <a:rPr dirty="0" sz="2400" spc="-14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510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4015" marR="121920">
                        <a:lnSpc>
                          <a:spcPts val="2655"/>
                        </a:lnSpc>
                      </a:pP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Placebo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8330">
                        <a:lnSpc>
                          <a:spcPts val="2655"/>
                        </a:lnSpc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Inclisiran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31140">
                        <a:lnSpc>
                          <a:spcPts val="2655"/>
                        </a:lnSpc>
                      </a:pPr>
                      <a:r>
                        <a:rPr dirty="0" sz="2400" spc="-15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2400" spc="-14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19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2400" spc="-13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2400" spc="-7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2400" spc="-2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24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472480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1786255" algn="l"/>
                        </a:tabLst>
                      </a:pPr>
                      <a:r>
                        <a:rPr dirty="0" sz="18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ITT</a:t>
                      </a:r>
                      <a:r>
                        <a:rPr dirty="0" sz="1800" spc="-1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r>
                        <a:rPr dirty="0" baseline="25462" sz="1800" spc="-172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	</a:t>
                      </a: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Imputed</a:t>
                      </a:r>
                      <a:r>
                        <a:rPr dirty="0" sz="1800" spc="5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values</a:t>
                      </a:r>
                      <a:r>
                        <a:rPr dirty="0" baseline="25462" sz="1800" spc="-172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0695" marR="12192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800" spc="-1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800" spc="-2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1827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66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800" spc="-1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800" spc="-2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1833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</a:tr>
              <a:tr h="566927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PCSK9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907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639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1800" spc="-1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7843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410"/>
                        </a:spcBef>
                        <a:tabLst>
                          <a:tab pos="1289050" algn="l"/>
                        </a:tabLst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2400" spc="-2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14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2400" spc="-25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15" b="1">
                          <a:latin typeface="Arial"/>
                          <a:cs typeface="Arial"/>
                        </a:rPr>
                        <a:t>83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907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1410"/>
                        </a:spcBef>
                        <a:tabLst>
                          <a:tab pos="784225" algn="l"/>
                        </a:tabLst>
                      </a:pPr>
                      <a:r>
                        <a:rPr dirty="0" sz="2400" b="1">
                          <a:latin typeface="Arial"/>
                          <a:cs typeface="Arial"/>
                        </a:rPr>
                        <a:t>%	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2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68.2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907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&lt;0.0001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907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566928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415"/>
                        </a:spcBef>
                      </a:pPr>
                      <a:r>
                        <a:rPr dirty="0" sz="2400" spc="-1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240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cholesterol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9705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6395">
                        <a:lnSpc>
                          <a:spcPct val="100000"/>
                        </a:lnSpc>
                        <a:spcBef>
                          <a:spcPts val="1415"/>
                        </a:spcBef>
                      </a:pP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1800" spc="-1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79705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065">
                        <a:lnSpc>
                          <a:spcPct val="100000"/>
                        </a:lnSpc>
                        <a:spcBef>
                          <a:spcPts val="1415"/>
                        </a:spcBef>
                        <a:tabLst>
                          <a:tab pos="1196340" algn="l"/>
                        </a:tabLst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2400" spc="-2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3472" sz="3600" spc="-30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baseline="3472" sz="3600" spc="-30" b="1">
                          <a:latin typeface="Arial"/>
                          <a:cs typeface="Arial"/>
                        </a:rPr>
                        <a:t>32</a:t>
                      </a:r>
                      <a:endParaRPr baseline="3472" sz="3600">
                        <a:latin typeface="Arial"/>
                        <a:cs typeface="Arial"/>
                      </a:endParaRPr>
                    </a:p>
                  </a:txBody>
                  <a:tcPr marL="0" marR="0" marB="0" marT="179705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1415"/>
                        </a:spcBef>
                        <a:tabLst>
                          <a:tab pos="784225" algn="l"/>
                        </a:tabLst>
                      </a:pPr>
                      <a:r>
                        <a:rPr dirty="0" baseline="3472" sz="3600" b="1">
                          <a:latin typeface="Arial"/>
                          <a:cs typeface="Arial"/>
                        </a:rPr>
                        <a:t>%	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2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29.5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9705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1415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&lt;0.0001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9705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566927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Non</a:t>
                      </a:r>
                      <a:r>
                        <a:rPr dirty="0" sz="2400" spc="-1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HDL-C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7030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955">
                        <a:lnSpc>
                          <a:spcPct val="100000"/>
                        </a:lnSpc>
                        <a:spcBef>
                          <a:spcPts val="1420"/>
                        </a:spcBef>
                        <a:tabLst>
                          <a:tab pos="1184910" algn="l"/>
                        </a:tabLst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2400" spc="-2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314" sz="3600" spc="-30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baseline="2314" sz="3600" spc="-22" b="1">
                          <a:latin typeface="Arial"/>
                          <a:cs typeface="Arial"/>
                        </a:rPr>
                        <a:t>46</a:t>
                      </a:r>
                      <a:endParaRPr baseline="2314" sz="360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420"/>
                        </a:spcBef>
                        <a:tabLst>
                          <a:tab pos="784225" algn="l"/>
                        </a:tabLst>
                      </a:pPr>
                      <a:r>
                        <a:rPr dirty="0" baseline="2314" sz="3600" b="1">
                          <a:latin typeface="Arial"/>
                          <a:cs typeface="Arial"/>
                        </a:rPr>
                        <a:t>%	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2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42.8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&lt;0.0001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566928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ApoB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6395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1800" spc="-1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0480">
                        <a:lnSpc>
                          <a:spcPct val="100000"/>
                        </a:lnSpc>
                        <a:spcBef>
                          <a:spcPts val="1420"/>
                        </a:spcBef>
                        <a:tabLst>
                          <a:tab pos="1179195" algn="l"/>
                        </a:tabLst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2400" spc="-2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-2314" sz="3600" spc="-30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baseline="-2314" sz="3600" spc="-30" b="1">
                          <a:latin typeface="Arial"/>
                          <a:cs typeface="Arial"/>
                        </a:rPr>
                        <a:t>42</a:t>
                      </a:r>
                      <a:endParaRPr baseline="-2314" sz="360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420"/>
                        </a:spcBef>
                        <a:tabLst>
                          <a:tab pos="784225" algn="l"/>
                        </a:tabLst>
                      </a:pPr>
                      <a:r>
                        <a:rPr dirty="0" baseline="-2314" sz="3600" b="1">
                          <a:latin typeface="Arial"/>
                          <a:cs typeface="Arial"/>
                        </a:rPr>
                        <a:t>%	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2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40.2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&lt;0.0001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T w="3175">
                      <a:solidFill>
                        <a:srgbClr val="BEBEBE"/>
                      </a:solidFill>
                      <a:prstDash val="solid"/>
                    </a:lnT>
                    <a:lnB w="3175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550941">
                <a:tc>
                  <a:txBody>
                    <a:bodyPr/>
                    <a:lstStyle/>
                    <a:p>
                      <a:pPr marL="55880">
                        <a:lnSpc>
                          <a:spcPts val="2810"/>
                        </a:lnSpc>
                        <a:spcBef>
                          <a:spcPts val="1430"/>
                        </a:spcBef>
                      </a:pPr>
                      <a:r>
                        <a:rPr dirty="0" sz="240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Lp 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(a) </a:t>
                      </a: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(day</a:t>
                      </a:r>
                      <a:r>
                        <a:rPr dirty="0" sz="2400" spc="-1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540)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81610">
                    <a:lnT w="3175">
                      <a:solidFill>
                        <a:srgbClr val="BEBEB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67665">
                        <a:lnSpc>
                          <a:spcPct val="100000"/>
                        </a:lnSpc>
                        <a:spcBef>
                          <a:spcPts val="1430"/>
                        </a:spcBef>
                      </a:pPr>
                      <a:r>
                        <a:rPr dirty="0" sz="18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Median</a:t>
                      </a:r>
                      <a:r>
                        <a:rPr dirty="0" sz="1800" spc="-1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81610">
                    <a:lnT w="3175">
                      <a:solidFill>
                        <a:srgbClr val="BEBEB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0955">
                        <a:lnSpc>
                          <a:spcPts val="2810"/>
                        </a:lnSpc>
                        <a:spcBef>
                          <a:spcPts val="1430"/>
                        </a:spcBef>
                        <a:tabLst>
                          <a:tab pos="1184910" algn="l"/>
                        </a:tabLst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2400" spc="-2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1157" sz="3600" spc="-30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baseline="1157" sz="3600" spc="-22" b="1">
                          <a:latin typeface="Arial"/>
                          <a:cs typeface="Arial"/>
                        </a:rPr>
                        <a:t>20</a:t>
                      </a:r>
                      <a:endParaRPr baseline="1157" sz="3600">
                        <a:latin typeface="Arial"/>
                        <a:cs typeface="Arial"/>
                      </a:endParaRPr>
                    </a:p>
                  </a:txBody>
                  <a:tcPr marL="0" marR="0" marB="0" marT="181610">
                    <a:lnT w="3175">
                      <a:solidFill>
                        <a:srgbClr val="BEBEB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2810"/>
                        </a:lnSpc>
                        <a:spcBef>
                          <a:spcPts val="1430"/>
                        </a:spcBef>
                        <a:tabLst>
                          <a:tab pos="784225" algn="l"/>
                        </a:tabLst>
                      </a:pPr>
                      <a:r>
                        <a:rPr dirty="0" baseline="1157" sz="3600" b="1">
                          <a:latin typeface="Arial"/>
                          <a:cs typeface="Arial"/>
                        </a:rPr>
                        <a:t>%	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400" spc="-2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19.5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81610">
                    <a:lnT w="3175">
                      <a:solidFill>
                        <a:srgbClr val="BEBEB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18440">
                        <a:lnSpc>
                          <a:spcPts val="2810"/>
                        </a:lnSpc>
                        <a:spcBef>
                          <a:spcPts val="1430"/>
                        </a:spcBef>
                      </a:pPr>
                      <a:r>
                        <a:rPr dirty="0" sz="24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000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24305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baseline="24305" sz="2400">
                        <a:latin typeface="Arial"/>
                        <a:cs typeface="Arial"/>
                      </a:endParaRPr>
                    </a:p>
                  </a:txBody>
                  <a:tcPr marL="0" marR="0" marB="0" marT="181610">
                    <a:lnT w="3175">
                      <a:solidFill>
                        <a:srgbClr val="BEBEBE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482958" y="6376987"/>
            <a:ext cx="2844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solidFill>
                  <a:srgbClr val="D9D9D9"/>
                </a:solidFill>
                <a:latin typeface="Arial"/>
                <a:cs typeface="Arial"/>
              </a:rPr>
              <a:t>18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72440" y="225361"/>
            <a:ext cx="962025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</a:t>
            </a:r>
            <a:r>
              <a:rPr dirty="0" sz="2400" spc="-110">
                <a:solidFill>
                  <a:srgbClr val="072C61"/>
                </a:solidFill>
              </a:rPr>
              <a:t> </a:t>
            </a:r>
            <a:r>
              <a:rPr dirty="0" sz="2400" spc="-114">
                <a:solidFill>
                  <a:srgbClr val="072C61"/>
                </a:solidFill>
              </a:rPr>
              <a:t>Efficacy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105"/>
              <a:t>Robust </a:t>
            </a:r>
            <a:r>
              <a:rPr dirty="0" spc="-80">
                <a:latin typeface="Wingdings 3"/>
                <a:cs typeface="Wingdings 3"/>
              </a:rPr>
              <a:t></a:t>
            </a:r>
            <a:r>
              <a:rPr dirty="0" spc="-80"/>
              <a:t>LDL-C </a:t>
            </a:r>
            <a:r>
              <a:rPr dirty="0" spc="-100"/>
              <a:t>across </a:t>
            </a:r>
            <a:r>
              <a:rPr dirty="0" spc="-95"/>
              <a:t>pre-specified</a:t>
            </a:r>
            <a:r>
              <a:rPr dirty="0" spc="425"/>
              <a:t> </a:t>
            </a:r>
            <a:r>
              <a:rPr dirty="0" spc="-95"/>
              <a:t>sub-populations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922777" y="1448032"/>
          <a:ext cx="6167120" cy="4655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1010"/>
                <a:gridCol w="641985"/>
                <a:gridCol w="2710815"/>
                <a:gridCol w="1071880"/>
              </a:tblGrid>
              <a:tr h="149996">
                <a:tc gridSpan="3"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850" spc="10" b="1">
                          <a:latin typeface="Arial"/>
                          <a:cs typeface="Arial"/>
                        </a:rPr>
                        <a:t>Overall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E7E6E6"/>
                    </a:solidFill>
                  </a:tcPr>
                </a:tc>
              </a:tr>
              <a:tr h="138147">
                <a:tc>
                  <a:txBody>
                    <a:bodyPr/>
                    <a:lstStyle/>
                    <a:p>
                      <a:pPr marL="283845">
                        <a:lnSpc>
                          <a:spcPts val="980"/>
                        </a:lnSpc>
                        <a:spcBef>
                          <a:spcPts val="5"/>
                        </a:spcBef>
                      </a:pPr>
                      <a:r>
                        <a:rPr dirty="0" sz="850" spc="-10">
                          <a:latin typeface="Arial"/>
                          <a:cs typeface="Arial"/>
                        </a:rPr>
                        <a:t>Overall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ts val="980"/>
                        </a:lnSpc>
                        <a:spcBef>
                          <a:spcPts val="5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ts val="980"/>
                        </a:lnSpc>
                        <a:spcBef>
                          <a:spcPts val="5"/>
                        </a:spcBef>
                      </a:pPr>
                      <a:r>
                        <a:rPr dirty="0" sz="8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80"/>
                        </a:lnSpc>
                        <a:spcBef>
                          <a:spcPts val="5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1730">
                <a:tc gridSpan="3"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850" spc="10" b="1">
                          <a:latin typeface="Arial"/>
                          <a:cs typeface="Arial"/>
                        </a:rPr>
                        <a:t>Sex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</a:tr>
              <a:tr h="144828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-30">
                          <a:latin typeface="Arial"/>
                          <a:cs typeface="Arial"/>
                        </a:rPr>
                        <a:t>Male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4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8836">
                <a:tc>
                  <a:txBody>
                    <a:bodyPr/>
                    <a:lstStyle/>
                    <a:p>
                      <a:pPr marL="283845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5">
                          <a:latin typeface="Arial"/>
                          <a:cs typeface="Arial"/>
                        </a:rPr>
                        <a:t>Female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3175">
                <a:tc gridSpan="3"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850" spc="-35" b="1">
                          <a:latin typeface="Arial"/>
                          <a:cs typeface="Arial"/>
                        </a:rPr>
                        <a:t>Age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&lt;65 </a:t>
                      </a:r>
                      <a:r>
                        <a:rPr dirty="0" sz="850" spc="-40" b="1">
                          <a:latin typeface="Arial"/>
                          <a:cs typeface="Arial"/>
                        </a:rPr>
                        <a:t>yr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850" spc="-10" b="1">
                          <a:latin typeface="Arial"/>
                          <a:cs typeface="Arial"/>
                        </a:rPr>
                        <a:t>≥65</a:t>
                      </a:r>
                      <a:r>
                        <a:rPr dirty="0" sz="850" spc="-1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40" b="1">
                          <a:latin typeface="Arial"/>
                          <a:cs typeface="Arial"/>
                        </a:rPr>
                        <a:t>yr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</a:tr>
              <a:tr h="144539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>
                          <a:latin typeface="Arial"/>
                          <a:cs typeface="Arial"/>
                        </a:rPr>
                        <a:t>&lt;65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yr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4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8836">
                <a:tc>
                  <a:txBody>
                    <a:bodyPr/>
                    <a:lstStyle/>
                    <a:p>
                      <a:pPr marL="283845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10">
                          <a:latin typeface="Arial"/>
                          <a:cs typeface="Arial"/>
                        </a:rPr>
                        <a:t>≥65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yr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3175">
                <a:tc gridSpan="3"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850" spc="-35" b="1">
                          <a:latin typeface="Arial"/>
                          <a:cs typeface="Arial"/>
                        </a:rPr>
                        <a:t>Age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&lt;75 </a:t>
                      </a:r>
                      <a:r>
                        <a:rPr dirty="0" sz="850" spc="-40" b="1">
                          <a:latin typeface="Arial"/>
                          <a:cs typeface="Arial"/>
                        </a:rPr>
                        <a:t>yr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850" spc="-10" b="1">
                          <a:latin typeface="Arial"/>
                          <a:cs typeface="Arial"/>
                        </a:rPr>
                        <a:t>≥75</a:t>
                      </a:r>
                      <a:r>
                        <a:rPr dirty="0" sz="850" spc="-1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40" b="1">
                          <a:latin typeface="Arial"/>
                          <a:cs typeface="Arial"/>
                        </a:rPr>
                        <a:t>yr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</a:tr>
              <a:tr h="144756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>
                          <a:latin typeface="Arial"/>
                          <a:cs typeface="Arial"/>
                        </a:rPr>
                        <a:t>&lt;75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yr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8619">
                <a:tc>
                  <a:txBody>
                    <a:bodyPr/>
                    <a:lstStyle/>
                    <a:p>
                      <a:pPr marL="283845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-10">
                          <a:latin typeface="Arial"/>
                          <a:cs typeface="Arial"/>
                        </a:rPr>
                        <a:t>≥75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yr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3320">
                <a:tc gridSpan="3"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850" b="1">
                          <a:latin typeface="Arial"/>
                          <a:cs typeface="Arial"/>
                        </a:rPr>
                        <a:t>Body </a:t>
                      </a:r>
                      <a:r>
                        <a:rPr dirty="0" sz="850" spc="-30" b="1">
                          <a:latin typeface="Arial"/>
                          <a:cs typeface="Arial"/>
                        </a:rPr>
                        <a:t>mass</a:t>
                      </a:r>
                      <a:r>
                        <a:rPr dirty="0" sz="85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5" b="1">
                          <a:latin typeface="Arial"/>
                          <a:cs typeface="Arial"/>
                        </a:rPr>
                        <a:t>index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</a:tr>
              <a:tr h="144683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-10">
                          <a:latin typeface="Arial"/>
                          <a:cs typeface="Arial"/>
                        </a:rPr>
                        <a:t>≤29.7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8691">
                <a:tc>
                  <a:txBody>
                    <a:bodyPr/>
                    <a:lstStyle/>
                    <a:p>
                      <a:pPr marL="283845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5">
                          <a:latin typeface="Arial"/>
                          <a:cs typeface="Arial"/>
                        </a:rPr>
                        <a:t>&gt;29.7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3175">
                <a:tc gridSpan="3"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850" spc="-10" b="1">
                          <a:latin typeface="Arial"/>
                          <a:cs typeface="Arial"/>
                        </a:rPr>
                        <a:t>Race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</a:tr>
              <a:tr h="144828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>
                          <a:latin typeface="Arial"/>
                          <a:cs typeface="Arial"/>
                        </a:rPr>
                        <a:t>White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45517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>
                          <a:latin typeface="Arial"/>
                          <a:cs typeface="Arial"/>
                        </a:rPr>
                        <a:t>Black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8691">
                <a:tc>
                  <a:txBody>
                    <a:bodyPr/>
                    <a:lstStyle/>
                    <a:p>
                      <a:pPr marL="283845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5">
                          <a:latin typeface="Arial"/>
                          <a:cs typeface="Arial"/>
                        </a:rPr>
                        <a:t>Other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3175">
                <a:tc gridSpan="3"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Baseline </a:t>
                      </a:r>
                      <a:r>
                        <a:rPr dirty="0" sz="850" spc="-10" b="1">
                          <a:latin typeface="Arial"/>
                          <a:cs typeface="Arial"/>
                        </a:rPr>
                        <a:t>statin</a:t>
                      </a:r>
                      <a:r>
                        <a:rPr dirty="0" sz="8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b="1">
                          <a:latin typeface="Arial"/>
                          <a:cs typeface="Arial"/>
                        </a:rPr>
                        <a:t>treatment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</a:tr>
              <a:tr h="144178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50" spc="1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statin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9197">
                <a:tc>
                  <a:txBody>
                    <a:bodyPr/>
                    <a:lstStyle/>
                    <a:p>
                      <a:pPr marL="283845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Not 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>
                          <a:latin typeface="Arial"/>
                          <a:cs typeface="Arial"/>
                        </a:rPr>
                        <a:t>statin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75"/>
                        </a:lnSpc>
                        <a:spcBef>
                          <a:spcPts val="2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019">
                <a:tc gridSpan="3"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Intensity </a:t>
                      </a:r>
                      <a:r>
                        <a:rPr dirty="0" sz="850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850" spc="-10" b="1">
                          <a:latin typeface="Arial"/>
                          <a:cs typeface="Arial"/>
                        </a:rPr>
                        <a:t>statin</a:t>
                      </a:r>
                      <a:r>
                        <a:rPr dirty="0" sz="850" spc="-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b="1">
                          <a:latin typeface="Arial"/>
                          <a:cs typeface="Arial"/>
                        </a:rPr>
                        <a:t>treatment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</a:tr>
              <a:tr h="144965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High 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intensity</a:t>
                      </a:r>
                      <a:r>
                        <a:rPr dirty="0" sz="85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>
                          <a:latin typeface="Arial"/>
                          <a:cs typeface="Arial"/>
                        </a:rPr>
                        <a:t>statin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9551">
                <a:tc>
                  <a:txBody>
                    <a:bodyPr/>
                    <a:lstStyle/>
                    <a:p>
                      <a:pPr marL="283845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Not 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on 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high 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intensity</a:t>
                      </a:r>
                      <a:r>
                        <a:rPr dirty="0" sz="85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>
                          <a:latin typeface="Arial"/>
                          <a:cs typeface="Arial"/>
                        </a:rPr>
                        <a:t>statin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80"/>
                        </a:lnSpc>
                        <a:spcBef>
                          <a:spcPts val="2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106">
                <a:tc gridSpan="3"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850" spc="-10" b="1">
                          <a:latin typeface="Arial"/>
                          <a:cs typeface="Arial"/>
                        </a:rPr>
                        <a:t>Lipid management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treatment</a:t>
                      </a:r>
                      <a:r>
                        <a:rPr dirty="0" sz="8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15" b="1">
                          <a:latin typeface="Arial"/>
                          <a:cs typeface="Arial"/>
                        </a:rPr>
                        <a:t>(LMT)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</a:tr>
              <a:tr h="144907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85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>
                          <a:latin typeface="Arial"/>
                          <a:cs typeface="Arial"/>
                        </a:rPr>
                        <a:t>statin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45466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5">
                          <a:latin typeface="Arial"/>
                          <a:cs typeface="Arial"/>
                        </a:rPr>
                        <a:t>Other 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LMT 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but no</a:t>
                      </a:r>
                      <a:r>
                        <a:rPr dirty="0" sz="85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>
                          <a:latin typeface="Arial"/>
                          <a:cs typeface="Arial"/>
                        </a:rPr>
                        <a:t>statin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9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8662">
                <a:tc>
                  <a:txBody>
                    <a:bodyPr/>
                    <a:lstStyle/>
                    <a:p>
                      <a:pPr marL="283845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30">
                          <a:latin typeface="Arial"/>
                          <a:cs typeface="Arial"/>
                        </a:rPr>
                        <a:t>LMT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3175">
                <a:tc gridSpan="3"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850" b="1">
                          <a:latin typeface="Arial"/>
                          <a:cs typeface="Arial"/>
                        </a:rPr>
                        <a:t>Metabolic</a:t>
                      </a:r>
                      <a:r>
                        <a:rPr dirty="0" sz="8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disease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</a:tr>
              <a:tr h="144907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10">
                          <a:latin typeface="Arial"/>
                          <a:cs typeface="Arial"/>
                        </a:rPr>
                        <a:t>Diabetes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45466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Metabolic</a:t>
                      </a:r>
                      <a:r>
                        <a:rPr dirty="0" sz="850" spc="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>
                          <a:latin typeface="Arial"/>
                          <a:cs typeface="Arial"/>
                        </a:rPr>
                        <a:t>syndrome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9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8844">
                <a:tc>
                  <a:txBody>
                    <a:bodyPr/>
                    <a:lstStyle/>
                    <a:p>
                      <a:pPr marL="283845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-20">
                          <a:latin typeface="Arial"/>
                          <a:cs typeface="Arial"/>
                        </a:rPr>
                        <a:t>Neither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B w="3175">
                      <a:solidFill>
                        <a:srgbClr val="E7E6E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4150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B w="3175">
                      <a:solidFill>
                        <a:srgbClr val="E7E6E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5840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-2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850" spc="-2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R w="952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E7E6E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75"/>
                        </a:lnSpc>
                        <a:spcBef>
                          <a:spcPts val="15"/>
                        </a:spcBef>
                      </a:pPr>
                      <a:r>
                        <a:rPr dirty="0" sz="85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952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E7E6E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582347" y="1116438"/>
            <a:ext cx="526415" cy="33210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900" spc="-5" b="1">
                <a:latin typeface="Arial"/>
                <a:cs typeface="Arial"/>
              </a:rPr>
              <a:t>Inclisiran</a:t>
            </a:r>
            <a:endParaRPr sz="9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130"/>
              </a:spcBef>
            </a:pPr>
            <a:r>
              <a:rPr dirty="0" sz="900" spc="10" b="1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5248" y="1130141"/>
            <a:ext cx="584835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30" b="1">
                <a:latin typeface="Arial"/>
                <a:cs typeface="Arial"/>
              </a:rPr>
              <a:t>S</a:t>
            </a:r>
            <a:r>
              <a:rPr dirty="0" sz="900" spc="20" b="1">
                <a:latin typeface="Arial"/>
                <a:cs typeface="Arial"/>
              </a:rPr>
              <a:t>u</a:t>
            </a:r>
            <a:r>
              <a:rPr dirty="0" sz="900" spc="10" b="1">
                <a:latin typeface="Arial"/>
                <a:cs typeface="Arial"/>
              </a:rPr>
              <a:t>b</a:t>
            </a:r>
            <a:r>
              <a:rPr dirty="0" sz="900" spc="20" b="1">
                <a:latin typeface="Arial"/>
                <a:cs typeface="Arial"/>
              </a:rPr>
              <a:t>g</a:t>
            </a:r>
            <a:r>
              <a:rPr dirty="0" sz="900" spc="-10" b="1">
                <a:latin typeface="Arial"/>
                <a:cs typeface="Arial"/>
              </a:rPr>
              <a:t>r</a:t>
            </a:r>
            <a:r>
              <a:rPr dirty="0" sz="900" spc="20" b="1">
                <a:latin typeface="Arial"/>
                <a:cs typeface="Arial"/>
              </a:rPr>
              <a:t>ou</a:t>
            </a:r>
            <a:r>
              <a:rPr dirty="0" sz="900" spc="10" b="1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53240" y="1116438"/>
            <a:ext cx="3274695" cy="3321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77190" marR="5080" indent="-365125">
              <a:lnSpc>
                <a:spcPct val="111700"/>
              </a:lnSpc>
              <a:spcBef>
                <a:spcPts val="95"/>
              </a:spcBef>
              <a:tabLst>
                <a:tab pos="1214120" algn="l"/>
              </a:tabLst>
            </a:pPr>
            <a:r>
              <a:rPr dirty="0" sz="900" spc="5" b="1">
                <a:latin typeface="Arial"/>
                <a:cs typeface="Arial"/>
              </a:rPr>
              <a:t>Placebo	</a:t>
            </a:r>
            <a:r>
              <a:rPr dirty="0" sz="900" spc="15" b="1">
                <a:latin typeface="Arial"/>
                <a:cs typeface="Arial"/>
              </a:rPr>
              <a:t>LS </a:t>
            </a:r>
            <a:r>
              <a:rPr dirty="0" sz="900" spc="5" b="1">
                <a:latin typeface="Arial"/>
                <a:cs typeface="Arial"/>
              </a:rPr>
              <a:t>Mean </a:t>
            </a:r>
            <a:r>
              <a:rPr dirty="0" sz="900" spc="10" b="1">
                <a:latin typeface="Arial"/>
                <a:cs typeface="Arial"/>
              </a:rPr>
              <a:t>Percent </a:t>
            </a:r>
            <a:r>
              <a:rPr dirty="0" sz="900" b="1">
                <a:latin typeface="Arial"/>
                <a:cs typeface="Arial"/>
              </a:rPr>
              <a:t>Difference </a:t>
            </a:r>
            <a:r>
              <a:rPr dirty="0" sz="900" spc="-5" b="1">
                <a:latin typeface="Arial"/>
                <a:cs typeface="Arial"/>
              </a:rPr>
              <a:t>in</a:t>
            </a:r>
            <a:r>
              <a:rPr dirty="0" sz="900" spc="-145" b="1">
                <a:latin typeface="Arial"/>
                <a:cs typeface="Arial"/>
              </a:rPr>
              <a:t> </a:t>
            </a:r>
            <a:r>
              <a:rPr dirty="0" sz="900" spc="10" b="1">
                <a:latin typeface="Arial"/>
                <a:cs typeface="Arial"/>
              </a:rPr>
              <a:t>LDL-C  N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699740" y="1676256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 h="0">
                <a:moveTo>
                  <a:pt x="43470" y="0"/>
                </a:moveTo>
                <a:lnTo>
                  <a:pt x="43470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743210" y="1676256"/>
            <a:ext cx="51435" cy="0"/>
          </a:xfrm>
          <a:custGeom>
            <a:avLst/>
            <a:gdLst/>
            <a:ahLst/>
            <a:cxnLst/>
            <a:rect l="l" t="t" r="r" b="b"/>
            <a:pathLst>
              <a:path w="51434" h="0">
                <a:moveTo>
                  <a:pt x="0" y="0"/>
                </a:moveTo>
                <a:lnTo>
                  <a:pt x="0" y="0"/>
                </a:lnTo>
                <a:lnTo>
                  <a:pt x="5115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699740" y="1654291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892"/>
                </a:moveTo>
                <a:lnTo>
                  <a:pt x="3237" y="21892"/>
                </a:lnTo>
              </a:path>
            </a:pathLst>
          </a:custGeom>
          <a:ln w="4378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794361" y="1654291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892"/>
                </a:moveTo>
                <a:lnTo>
                  <a:pt x="3237" y="21892"/>
                </a:lnTo>
              </a:path>
            </a:pathLst>
          </a:custGeom>
          <a:ln w="4378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693220" y="1967146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 h="0">
                <a:moveTo>
                  <a:pt x="57525" y="0"/>
                </a:moveTo>
                <a:lnTo>
                  <a:pt x="57525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750746" y="1967146"/>
            <a:ext cx="59055" cy="0"/>
          </a:xfrm>
          <a:custGeom>
            <a:avLst/>
            <a:gdLst/>
            <a:ahLst/>
            <a:cxnLst/>
            <a:rect l="l" t="t" r="r" b="b"/>
            <a:pathLst>
              <a:path w="59054" h="0">
                <a:moveTo>
                  <a:pt x="0" y="0"/>
                </a:moveTo>
                <a:lnTo>
                  <a:pt x="0" y="0"/>
                </a:lnTo>
                <a:lnTo>
                  <a:pt x="58685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693220" y="1945615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809430" y="1945615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641779" y="2112808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 h="0">
                <a:moveTo>
                  <a:pt x="87085" y="0"/>
                </a:moveTo>
                <a:lnTo>
                  <a:pt x="87085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728865" y="2112808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 h="0">
                <a:moveTo>
                  <a:pt x="0" y="0"/>
                </a:moveTo>
                <a:lnTo>
                  <a:pt x="0" y="0"/>
                </a:lnTo>
                <a:lnTo>
                  <a:pt x="87375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641779" y="2091276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816241" y="2091276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663804" y="2402975"/>
            <a:ext cx="80010" cy="0"/>
          </a:xfrm>
          <a:custGeom>
            <a:avLst/>
            <a:gdLst/>
            <a:ahLst/>
            <a:cxnLst/>
            <a:rect l="l" t="t" r="r" b="b"/>
            <a:pathLst>
              <a:path w="80009" h="0">
                <a:moveTo>
                  <a:pt x="79405" y="0"/>
                </a:moveTo>
                <a:lnTo>
                  <a:pt x="79405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743210" y="2402975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 h="0">
                <a:moveTo>
                  <a:pt x="0" y="0"/>
                </a:moveTo>
                <a:lnTo>
                  <a:pt x="0" y="0"/>
                </a:lnTo>
                <a:lnTo>
                  <a:pt x="7303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663804" y="2381155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816241" y="2381155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693220" y="2548203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 h="0">
                <a:moveTo>
                  <a:pt x="65205" y="0"/>
                </a:moveTo>
                <a:lnTo>
                  <a:pt x="65205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758425" y="2548203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0" y="0"/>
                </a:lnTo>
                <a:lnTo>
                  <a:pt x="57815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693220" y="2526816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816241" y="2526816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693220" y="2831723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 h="0">
                <a:moveTo>
                  <a:pt x="57525" y="0"/>
                </a:moveTo>
                <a:lnTo>
                  <a:pt x="57525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750746" y="2831723"/>
            <a:ext cx="51435" cy="0"/>
          </a:xfrm>
          <a:custGeom>
            <a:avLst/>
            <a:gdLst/>
            <a:ahLst/>
            <a:cxnLst/>
            <a:rect l="l" t="t" r="r" b="b"/>
            <a:pathLst>
              <a:path w="51434" h="0">
                <a:moveTo>
                  <a:pt x="0" y="0"/>
                </a:moveTo>
                <a:lnTo>
                  <a:pt x="0" y="0"/>
                </a:lnTo>
                <a:lnTo>
                  <a:pt x="5115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693220" y="2810192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801895" y="2810192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612654" y="2977240"/>
            <a:ext cx="109220" cy="0"/>
          </a:xfrm>
          <a:custGeom>
            <a:avLst/>
            <a:gdLst/>
            <a:ahLst/>
            <a:cxnLst/>
            <a:rect l="l" t="t" r="r" b="b"/>
            <a:pathLst>
              <a:path w="109220" h="0">
                <a:moveTo>
                  <a:pt x="108676" y="0"/>
                </a:moveTo>
                <a:lnTo>
                  <a:pt x="108676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721330" y="2977240"/>
            <a:ext cx="110489" cy="0"/>
          </a:xfrm>
          <a:custGeom>
            <a:avLst/>
            <a:gdLst/>
            <a:ahLst/>
            <a:cxnLst/>
            <a:rect l="l" t="t" r="r" b="b"/>
            <a:pathLst>
              <a:path w="110490" h="0">
                <a:moveTo>
                  <a:pt x="0" y="0"/>
                </a:moveTo>
                <a:lnTo>
                  <a:pt x="0" y="0"/>
                </a:lnTo>
                <a:lnTo>
                  <a:pt x="10998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612654" y="2955854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31310" y="2955854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743210" y="3268564"/>
            <a:ext cx="59055" cy="0"/>
          </a:xfrm>
          <a:custGeom>
            <a:avLst/>
            <a:gdLst/>
            <a:ahLst/>
            <a:cxnLst/>
            <a:rect l="l" t="t" r="r" b="b"/>
            <a:pathLst>
              <a:path w="59054" h="0">
                <a:moveTo>
                  <a:pt x="58685" y="0"/>
                </a:moveTo>
                <a:lnTo>
                  <a:pt x="58685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801895" y="3268564"/>
            <a:ext cx="66040" cy="0"/>
          </a:xfrm>
          <a:custGeom>
            <a:avLst/>
            <a:gdLst/>
            <a:ahLst/>
            <a:cxnLst/>
            <a:rect l="l" t="t" r="r" b="b"/>
            <a:pathLst>
              <a:path w="66040" h="0">
                <a:moveTo>
                  <a:pt x="0" y="0"/>
                </a:moveTo>
                <a:lnTo>
                  <a:pt x="0" y="0"/>
                </a:lnTo>
                <a:lnTo>
                  <a:pt x="65495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743210" y="3246743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867391" y="3246743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612654" y="3413936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 h="0">
                <a:moveTo>
                  <a:pt x="72740" y="0"/>
                </a:moveTo>
                <a:lnTo>
                  <a:pt x="72740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685395" y="3413936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 h="0">
                <a:moveTo>
                  <a:pt x="0" y="0"/>
                </a:moveTo>
                <a:lnTo>
                  <a:pt x="0" y="0"/>
                </a:lnTo>
                <a:lnTo>
                  <a:pt x="7303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612654" y="3392405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758425" y="3392405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75"/>
                </a:moveTo>
                <a:lnTo>
                  <a:pt x="3237" y="21675"/>
                </a:lnTo>
              </a:path>
            </a:pathLst>
          </a:custGeom>
          <a:ln w="4335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693220" y="3704104"/>
            <a:ext cx="50165" cy="0"/>
          </a:xfrm>
          <a:custGeom>
            <a:avLst/>
            <a:gdLst/>
            <a:ahLst/>
            <a:cxnLst/>
            <a:rect l="l" t="t" r="r" b="b"/>
            <a:pathLst>
              <a:path w="50165" h="0">
                <a:moveTo>
                  <a:pt x="49990" y="0"/>
                </a:moveTo>
                <a:lnTo>
                  <a:pt x="49990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743210" y="3704104"/>
            <a:ext cx="51435" cy="0"/>
          </a:xfrm>
          <a:custGeom>
            <a:avLst/>
            <a:gdLst/>
            <a:ahLst/>
            <a:cxnLst/>
            <a:rect l="l" t="t" r="r" b="b"/>
            <a:pathLst>
              <a:path w="51434" h="0">
                <a:moveTo>
                  <a:pt x="0" y="0"/>
                </a:moveTo>
                <a:lnTo>
                  <a:pt x="0" y="0"/>
                </a:lnTo>
                <a:lnTo>
                  <a:pt x="5115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693220" y="3682139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48"/>
                </a:moveTo>
                <a:lnTo>
                  <a:pt x="3237" y="21748"/>
                </a:lnTo>
              </a:path>
            </a:pathLst>
          </a:custGeom>
          <a:ln w="4349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794361" y="3682139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48"/>
                </a:moveTo>
                <a:lnTo>
                  <a:pt x="3237" y="21748"/>
                </a:lnTo>
              </a:path>
            </a:pathLst>
          </a:custGeom>
          <a:ln w="4349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539624" y="3849332"/>
            <a:ext cx="219075" cy="0"/>
          </a:xfrm>
          <a:custGeom>
            <a:avLst/>
            <a:gdLst/>
            <a:ahLst/>
            <a:cxnLst/>
            <a:rect l="l" t="t" r="r" b="b"/>
            <a:pathLst>
              <a:path w="219075" h="0">
                <a:moveTo>
                  <a:pt x="218801" y="0"/>
                </a:moveTo>
                <a:lnTo>
                  <a:pt x="218801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758425" y="3849332"/>
            <a:ext cx="217804" cy="0"/>
          </a:xfrm>
          <a:custGeom>
            <a:avLst/>
            <a:gdLst/>
            <a:ahLst/>
            <a:cxnLst/>
            <a:rect l="l" t="t" r="r" b="b"/>
            <a:pathLst>
              <a:path w="217804" h="0">
                <a:moveTo>
                  <a:pt x="0" y="0"/>
                </a:moveTo>
                <a:lnTo>
                  <a:pt x="0" y="0"/>
                </a:lnTo>
                <a:lnTo>
                  <a:pt x="217497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539624" y="3827800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48"/>
                </a:moveTo>
                <a:lnTo>
                  <a:pt x="3237" y="21748"/>
                </a:lnTo>
              </a:path>
            </a:pathLst>
          </a:custGeom>
          <a:ln w="4349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975922" y="3827800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48"/>
                </a:moveTo>
                <a:lnTo>
                  <a:pt x="3237" y="21748"/>
                </a:lnTo>
              </a:path>
            </a:pathLst>
          </a:custGeom>
          <a:ln w="4349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248952" y="3994994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 h="0">
                <a:moveTo>
                  <a:pt x="596414" y="0"/>
                </a:moveTo>
                <a:lnTo>
                  <a:pt x="596414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845366" y="3994994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 h="0">
                <a:moveTo>
                  <a:pt x="0" y="0"/>
                </a:moveTo>
                <a:lnTo>
                  <a:pt x="0" y="0"/>
                </a:lnTo>
                <a:lnTo>
                  <a:pt x="596848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248952" y="3973462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48"/>
                </a:moveTo>
                <a:lnTo>
                  <a:pt x="3237" y="21748"/>
                </a:lnTo>
              </a:path>
            </a:pathLst>
          </a:custGeom>
          <a:ln w="4349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442215" y="3973462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48"/>
                </a:moveTo>
                <a:lnTo>
                  <a:pt x="3237" y="21748"/>
                </a:lnTo>
              </a:path>
            </a:pathLst>
          </a:custGeom>
          <a:ln w="4349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685395" y="4286317"/>
            <a:ext cx="51435" cy="0"/>
          </a:xfrm>
          <a:custGeom>
            <a:avLst/>
            <a:gdLst/>
            <a:ahLst/>
            <a:cxnLst/>
            <a:rect l="l" t="t" r="r" b="b"/>
            <a:pathLst>
              <a:path w="51434" h="0">
                <a:moveTo>
                  <a:pt x="51440" y="0"/>
                </a:moveTo>
                <a:lnTo>
                  <a:pt x="51440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736835" y="4286317"/>
            <a:ext cx="50165" cy="0"/>
          </a:xfrm>
          <a:custGeom>
            <a:avLst/>
            <a:gdLst/>
            <a:ahLst/>
            <a:cxnLst/>
            <a:rect l="l" t="t" r="r" b="b"/>
            <a:pathLst>
              <a:path w="50165" h="0">
                <a:moveTo>
                  <a:pt x="0" y="0"/>
                </a:moveTo>
                <a:lnTo>
                  <a:pt x="0" y="0"/>
                </a:lnTo>
                <a:lnTo>
                  <a:pt x="4999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685395" y="4264352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48"/>
                </a:moveTo>
                <a:lnTo>
                  <a:pt x="3237" y="21748"/>
                </a:lnTo>
              </a:path>
            </a:pathLst>
          </a:custGeom>
          <a:ln w="4349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786826" y="4264352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48"/>
                </a:moveTo>
                <a:lnTo>
                  <a:pt x="3237" y="21748"/>
                </a:lnTo>
              </a:path>
            </a:pathLst>
          </a:custGeom>
          <a:ln w="4349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750746" y="4424031"/>
            <a:ext cx="116839" cy="0"/>
          </a:xfrm>
          <a:custGeom>
            <a:avLst/>
            <a:gdLst/>
            <a:ahLst/>
            <a:cxnLst/>
            <a:rect l="l" t="t" r="r" b="b"/>
            <a:pathLst>
              <a:path w="116840" h="0">
                <a:moveTo>
                  <a:pt x="116645" y="0"/>
                </a:moveTo>
                <a:lnTo>
                  <a:pt x="116645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867391" y="4424031"/>
            <a:ext cx="124460" cy="0"/>
          </a:xfrm>
          <a:custGeom>
            <a:avLst/>
            <a:gdLst/>
            <a:ahLst/>
            <a:cxnLst/>
            <a:rect l="l" t="t" r="r" b="b"/>
            <a:pathLst>
              <a:path w="124459" h="0">
                <a:moveTo>
                  <a:pt x="0" y="0"/>
                </a:moveTo>
                <a:lnTo>
                  <a:pt x="0" y="0"/>
                </a:lnTo>
                <a:lnTo>
                  <a:pt x="124035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750746" y="4402499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48"/>
                </a:moveTo>
                <a:lnTo>
                  <a:pt x="3237" y="21748"/>
                </a:lnTo>
              </a:path>
            </a:pathLst>
          </a:custGeom>
          <a:ln w="4349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991426" y="4402499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48"/>
                </a:moveTo>
                <a:lnTo>
                  <a:pt x="3237" y="21748"/>
                </a:lnTo>
              </a:path>
            </a:pathLst>
          </a:custGeom>
          <a:ln w="4349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677715" y="4715340"/>
            <a:ext cx="59690" cy="0"/>
          </a:xfrm>
          <a:custGeom>
            <a:avLst/>
            <a:gdLst/>
            <a:ahLst/>
            <a:cxnLst/>
            <a:rect l="l" t="t" r="r" b="b"/>
            <a:pathLst>
              <a:path w="59690" h="0">
                <a:moveTo>
                  <a:pt x="59119" y="0"/>
                </a:moveTo>
                <a:lnTo>
                  <a:pt x="59119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736835" y="4715340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 h="0">
                <a:moveTo>
                  <a:pt x="0" y="0"/>
                </a:moveTo>
                <a:lnTo>
                  <a:pt x="0" y="0"/>
                </a:lnTo>
                <a:lnTo>
                  <a:pt x="57525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677715" y="4693461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04"/>
                </a:moveTo>
                <a:lnTo>
                  <a:pt x="3237" y="21704"/>
                </a:lnTo>
              </a:path>
            </a:pathLst>
          </a:custGeom>
          <a:ln w="4340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794361" y="4693461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04"/>
                </a:moveTo>
                <a:lnTo>
                  <a:pt x="3237" y="21704"/>
                </a:lnTo>
              </a:path>
            </a:pathLst>
          </a:custGeom>
          <a:ln w="4340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699740" y="4859556"/>
            <a:ext cx="80645" cy="0"/>
          </a:xfrm>
          <a:custGeom>
            <a:avLst/>
            <a:gdLst/>
            <a:ahLst/>
            <a:cxnLst/>
            <a:rect l="l" t="t" r="r" b="b"/>
            <a:pathLst>
              <a:path w="80645" h="0">
                <a:moveTo>
                  <a:pt x="80565" y="0"/>
                </a:moveTo>
                <a:lnTo>
                  <a:pt x="80565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780305" y="4859556"/>
            <a:ext cx="80010" cy="0"/>
          </a:xfrm>
          <a:custGeom>
            <a:avLst/>
            <a:gdLst/>
            <a:ahLst/>
            <a:cxnLst/>
            <a:rect l="l" t="t" r="r" b="b"/>
            <a:pathLst>
              <a:path w="80009" h="0">
                <a:moveTo>
                  <a:pt x="0" y="0"/>
                </a:moveTo>
                <a:lnTo>
                  <a:pt x="0" y="0"/>
                </a:lnTo>
                <a:lnTo>
                  <a:pt x="7955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699740" y="4838025"/>
            <a:ext cx="0" cy="45085"/>
          </a:xfrm>
          <a:custGeom>
            <a:avLst/>
            <a:gdLst/>
            <a:ahLst/>
            <a:cxnLst/>
            <a:rect l="l" t="t" r="r" b="b"/>
            <a:pathLst>
              <a:path w="0" h="45085">
                <a:moveTo>
                  <a:pt x="-3237" y="22239"/>
                </a:moveTo>
                <a:lnTo>
                  <a:pt x="3237" y="22239"/>
                </a:lnTo>
              </a:path>
            </a:pathLst>
          </a:custGeom>
          <a:ln w="44478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859856" y="4838025"/>
            <a:ext cx="0" cy="45085"/>
          </a:xfrm>
          <a:custGeom>
            <a:avLst/>
            <a:gdLst/>
            <a:ahLst/>
            <a:cxnLst/>
            <a:rect l="l" t="t" r="r" b="b"/>
            <a:pathLst>
              <a:path w="0" h="45085">
                <a:moveTo>
                  <a:pt x="-3237" y="22239"/>
                </a:moveTo>
                <a:lnTo>
                  <a:pt x="3237" y="22239"/>
                </a:lnTo>
              </a:path>
            </a:pathLst>
          </a:custGeom>
          <a:ln w="44478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685395" y="5150836"/>
            <a:ext cx="51435" cy="0"/>
          </a:xfrm>
          <a:custGeom>
            <a:avLst/>
            <a:gdLst/>
            <a:ahLst/>
            <a:cxnLst/>
            <a:rect l="l" t="t" r="r" b="b"/>
            <a:pathLst>
              <a:path w="51434" h="0">
                <a:moveTo>
                  <a:pt x="51440" y="0"/>
                </a:moveTo>
                <a:lnTo>
                  <a:pt x="51440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736835" y="5150836"/>
            <a:ext cx="50165" cy="0"/>
          </a:xfrm>
          <a:custGeom>
            <a:avLst/>
            <a:gdLst/>
            <a:ahLst/>
            <a:cxnLst/>
            <a:rect l="l" t="t" r="r" b="b"/>
            <a:pathLst>
              <a:path w="50165" h="0">
                <a:moveTo>
                  <a:pt x="0" y="0"/>
                </a:moveTo>
                <a:lnTo>
                  <a:pt x="0" y="0"/>
                </a:lnTo>
                <a:lnTo>
                  <a:pt x="4999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685395" y="5128958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04"/>
                </a:moveTo>
                <a:lnTo>
                  <a:pt x="3237" y="21704"/>
                </a:lnTo>
              </a:path>
            </a:pathLst>
          </a:custGeom>
          <a:ln w="4340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786826" y="5128958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04"/>
                </a:moveTo>
                <a:lnTo>
                  <a:pt x="3237" y="21704"/>
                </a:lnTo>
              </a:path>
            </a:pathLst>
          </a:custGeom>
          <a:ln w="4340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569184" y="5296122"/>
            <a:ext cx="181610" cy="0"/>
          </a:xfrm>
          <a:custGeom>
            <a:avLst/>
            <a:gdLst/>
            <a:ahLst/>
            <a:cxnLst/>
            <a:rect l="l" t="t" r="r" b="b"/>
            <a:pathLst>
              <a:path w="181609" h="0">
                <a:moveTo>
                  <a:pt x="181561" y="0"/>
                </a:moveTo>
                <a:lnTo>
                  <a:pt x="181561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750746" y="5296122"/>
            <a:ext cx="182245" cy="0"/>
          </a:xfrm>
          <a:custGeom>
            <a:avLst/>
            <a:gdLst/>
            <a:ahLst/>
            <a:cxnLst/>
            <a:rect l="l" t="t" r="r" b="b"/>
            <a:pathLst>
              <a:path w="182245" h="0">
                <a:moveTo>
                  <a:pt x="0" y="0"/>
                </a:moveTo>
                <a:lnTo>
                  <a:pt x="0" y="0"/>
                </a:lnTo>
                <a:lnTo>
                  <a:pt x="181706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569184" y="5274605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97"/>
                </a:moveTo>
                <a:lnTo>
                  <a:pt x="3237" y="21697"/>
                </a:lnTo>
              </a:path>
            </a:pathLst>
          </a:custGeom>
          <a:ln w="4339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932452" y="5274605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697"/>
                </a:moveTo>
                <a:lnTo>
                  <a:pt x="3237" y="21697"/>
                </a:lnTo>
              </a:path>
            </a:pathLst>
          </a:custGeom>
          <a:ln w="4339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772771" y="5441769"/>
            <a:ext cx="175260" cy="0"/>
          </a:xfrm>
          <a:custGeom>
            <a:avLst/>
            <a:gdLst/>
            <a:ahLst/>
            <a:cxnLst/>
            <a:rect l="l" t="t" r="r" b="b"/>
            <a:pathLst>
              <a:path w="175259" h="0">
                <a:moveTo>
                  <a:pt x="175185" y="0"/>
                </a:moveTo>
                <a:lnTo>
                  <a:pt x="175185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947956" y="5441769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4" h="0">
                <a:moveTo>
                  <a:pt x="0" y="0"/>
                </a:moveTo>
                <a:lnTo>
                  <a:pt x="0" y="0"/>
                </a:lnTo>
                <a:lnTo>
                  <a:pt x="166491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772771" y="5420238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04"/>
                </a:moveTo>
                <a:lnTo>
                  <a:pt x="3237" y="21704"/>
                </a:lnTo>
              </a:path>
            </a:pathLst>
          </a:custGeom>
          <a:ln w="4340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7114447" y="5420238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04"/>
                </a:moveTo>
                <a:lnTo>
                  <a:pt x="3237" y="21704"/>
                </a:lnTo>
              </a:path>
            </a:pathLst>
          </a:custGeom>
          <a:ln w="4340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612654" y="5733049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 h="0">
                <a:moveTo>
                  <a:pt x="87085" y="0"/>
                </a:moveTo>
                <a:lnTo>
                  <a:pt x="87085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699740" y="5733049"/>
            <a:ext cx="80645" cy="0"/>
          </a:xfrm>
          <a:custGeom>
            <a:avLst/>
            <a:gdLst/>
            <a:ahLst/>
            <a:cxnLst/>
            <a:rect l="l" t="t" r="r" b="b"/>
            <a:pathLst>
              <a:path w="80645" h="0">
                <a:moveTo>
                  <a:pt x="0" y="0"/>
                </a:moveTo>
                <a:lnTo>
                  <a:pt x="0" y="0"/>
                </a:lnTo>
                <a:lnTo>
                  <a:pt x="80565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612654" y="5710102"/>
            <a:ext cx="0" cy="45085"/>
          </a:xfrm>
          <a:custGeom>
            <a:avLst/>
            <a:gdLst/>
            <a:ahLst/>
            <a:cxnLst/>
            <a:rect l="l" t="t" r="r" b="b"/>
            <a:pathLst>
              <a:path w="0" h="45085">
                <a:moveTo>
                  <a:pt x="-3237" y="22239"/>
                </a:moveTo>
                <a:lnTo>
                  <a:pt x="3237" y="22239"/>
                </a:lnTo>
              </a:path>
            </a:pathLst>
          </a:custGeom>
          <a:ln w="44478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780305" y="5710102"/>
            <a:ext cx="0" cy="45085"/>
          </a:xfrm>
          <a:custGeom>
            <a:avLst/>
            <a:gdLst/>
            <a:ahLst/>
            <a:cxnLst/>
            <a:rect l="l" t="t" r="r" b="b"/>
            <a:pathLst>
              <a:path w="0" h="45085">
                <a:moveTo>
                  <a:pt x="-3237" y="22239"/>
                </a:moveTo>
                <a:lnTo>
                  <a:pt x="3237" y="22239"/>
                </a:lnTo>
              </a:path>
            </a:pathLst>
          </a:custGeom>
          <a:ln w="44478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604830" y="5877266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88389" y="0"/>
                </a:moveTo>
                <a:lnTo>
                  <a:pt x="88389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693220" y="5877266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 h="0">
                <a:moveTo>
                  <a:pt x="0" y="0"/>
                </a:moveTo>
                <a:lnTo>
                  <a:pt x="0" y="0"/>
                </a:lnTo>
                <a:lnTo>
                  <a:pt x="93606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604830" y="5855735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04"/>
                </a:moveTo>
                <a:lnTo>
                  <a:pt x="3237" y="21704"/>
                </a:lnTo>
              </a:path>
            </a:pathLst>
          </a:custGeom>
          <a:ln w="4340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786826" y="5855735"/>
            <a:ext cx="0" cy="43815"/>
          </a:xfrm>
          <a:custGeom>
            <a:avLst/>
            <a:gdLst/>
            <a:ahLst/>
            <a:cxnLst/>
            <a:rect l="l" t="t" r="r" b="b"/>
            <a:pathLst>
              <a:path w="0" h="43814">
                <a:moveTo>
                  <a:pt x="-3237" y="21704"/>
                </a:moveTo>
                <a:lnTo>
                  <a:pt x="3237" y="21704"/>
                </a:lnTo>
              </a:path>
            </a:pathLst>
          </a:custGeom>
          <a:ln w="4340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750746" y="6016448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 h="0">
                <a:moveTo>
                  <a:pt x="73030" y="0"/>
                </a:moveTo>
                <a:lnTo>
                  <a:pt x="73030" y="0"/>
                </a:lnTo>
                <a:lnTo>
                  <a:pt x="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823775" y="6016448"/>
            <a:ext cx="80010" cy="0"/>
          </a:xfrm>
          <a:custGeom>
            <a:avLst/>
            <a:gdLst/>
            <a:ahLst/>
            <a:cxnLst/>
            <a:rect l="l" t="t" r="r" b="b"/>
            <a:pathLst>
              <a:path w="80009" h="0">
                <a:moveTo>
                  <a:pt x="0" y="0"/>
                </a:moveTo>
                <a:lnTo>
                  <a:pt x="0" y="0"/>
                </a:lnTo>
                <a:lnTo>
                  <a:pt x="79550" y="0"/>
                </a:lnTo>
              </a:path>
            </a:pathLst>
          </a:custGeom>
          <a:ln w="6457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750746" y="5993489"/>
            <a:ext cx="0" cy="45085"/>
          </a:xfrm>
          <a:custGeom>
            <a:avLst/>
            <a:gdLst/>
            <a:ahLst/>
            <a:cxnLst/>
            <a:rect l="l" t="t" r="r" b="b"/>
            <a:pathLst>
              <a:path w="0" h="45085">
                <a:moveTo>
                  <a:pt x="-3237" y="22241"/>
                </a:moveTo>
                <a:lnTo>
                  <a:pt x="3237" y="22241"/>
                </a:lnTo>
              </a:path>
            </a:pathLst>
          </a:custGeom>
          <a:ln w="44483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903326" y="5993489"/>
            <a:ext cx="0" cy="45085"/>
          </a:xfrm>
          <a:custGeom>
            <a:avLst/>
            <a:gdLst/>
            <a:ahLst/>
            <a:cxnLst/>
            <a:rect l="l" t="t" r="r" b="b"/>
            <a:pathLst>
              <a:path w="0" h="45085">
                <a:moveTo>
                  <a:pt x="-3237" y="22241"/>
                </a:moveTo>
                <a:lnTo>
                  <a:pt x="3237" y="22241"/>
                </a:lnTo>
              </a:path>
            </a:pathLst>
          </a:custGeom>
          <a:ln w="44483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695393" y="1629581"/>
            <a:ext cx="94620" cy="943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701914" y="1920471"/>
            <a:ext cx="94620" cy="947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673512" y="2058618"/>
            <a:ext cx="93461" cy="943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687568" y="2349508"/>
            <a:ext cx="94910" cy="947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6701914" y="2494158"/>
            <a:ext cx="94620" cy="942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6695393" y="2785048"/>
            <a:ext cx="94620" cy="946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6673512" y="2930710"/>
            <a:ext cx="93461" cy="9436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752918" y="3221599"/>
            <a:ext cx="94620" cy="946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628883" y="3366105"/>
            <a:ext cx="94620" cy="9479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687568" y="3649625"/>
            <a:ext cx="94910" cy="946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701914" y="3795142"/>
            <a:ext cx="94620" cy="9436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796534" y="3940804"/>
            <a:ext cx="94620" cy="9436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6679889" y="4231838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47962" y="0"/>
                </a:moveTo>
                <a:lnTo>
                  <a:pt x="29525" y="3653"/>
                </a:lnTo>
                <a:lnTo>
                  <a:pt x="14254" y="13619"/>
                </a:lnTo>
                <a:lnTo>
                  <a:pt x="3846" y="28408"/>
                </a:lnTo>
                <a:lnTo>
                  <a:pt x="0" y="46530"/>
                </a:lnTo>
                <a:lnTo>
                  <a:pt x="3846" y="65144"/>
                </a:lnTo>
                <a:lnTo>
                  <a:pt x="14254" y="80453"/>
                </a:lnTo>
                <a:lnTo>
                  <a:pt x="29525" y="90830"/>
                </a:lnTo>
                <a:lnTo>
                  <a:pt x="47962" y="94651"/>
                </a:lnTo>
                <a:lnTo>
                  <a:pt x="66385" y="90830"/>
                </a:lnTo>
                <a:lnTo>
                  <a:pt x="81344" y="80453"/>
                </a:lnTo>
                <a:lnTo>
                  <a:pt x="91385" y="65144"/>
                </a:lnTo>
                <a:lnTo>
                  <a:pt x="95055" y="46530"/>
                </a:lnTo>
                <a:lnTo>
                  <a:pt x="91385" y="28408"/>
                </a:lnTo>
                <a:lnTo>
                  <a:pt x="81344" y="13619"/>
                </a:lnTo>
                <a:lnTo>
                  <a:pt x="66385" y="3653"/>
                </a:lnTo>
                <a:lnTo>
                  <a:pt x="479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818414" y="4377355"/>
            <a:ext cx="94615" cy="94615"/>
          </a:xfrm>
          <a:custGeom>
            <a:avLst/>
            <a:gdLst/>
            <a:ahLst/>
            <a:cxnLst/>
            <a:rect l="l" t="t" r="r" b="b"/>
            <a:pathLst>
              <a:path w="94615" h="94614">
                <a:moveTo>
                  <a:pt x="47817" y="0"/>
                </a:moveTo>
                <a:lnTo>
                  <a:pt x="29281" y="3614"/>
                </a:lnTo>
                <a:lnTo>
                  <a:pt x="14073" y="13529"/>
                </a:lnTo>
                <a:lnTo>
                  <a:pt x="3783" y="28347"/>
                </a:lnTo>
                <a:lnTo>
                  <a:pt x="0" y="46675"/>
                </a:lnTo>
                <a:lnTo>
                  <a:pt x="3783" y="65160"/>
                </a:lnTo>
                <a:lnTo>
                  <a:pt x="14073" y="80327"/>
                </a:lnTo>
                <a:lnTo>
                  <a:pt x="29281" y="90589"/>
                </a:lnTo>
                <a:lnTo>
                  <a:pt x="47817" y="94362"/>
                </a:lnTo>
                <a:lnTo>
                  <a:pt x="66072" y="90589"/>
                </a:lnTo>
                <a:lnTo>
                  <a:pt x="80945" y="80327"/>
                </a:lnTo>
                <a:lnTo>
                  <a:pt x="90955" y="65160"/>
                </a:lnTo>
                <a:lnTo>
                  <a:pt x="94620" y="46675"/>
                </a:lnTo>
                <a:lnTo>
                  <a:pt x="90955" y="28347"/>
                </a:lnTo>
                <a:lnTo>
                  <a:pt x="80945" y="13529"/>
                </a:lnTo>
                <a:lnTo>
                  <a:pt x="66072" y="3614"/>
                </a:lnTo>
                <a:lnTo>
                  <a:pt x="478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679889" y="4667277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47962" y="0"/>
                </a:moveTo>
                <a:lnTo>
                  <a:pt x="29525" y="3827"/>
                </a:lnTo>
                <a:lnTo>
                  <a:pt x="14254" y="14212"/>
                </a:lnTo>
                <a:lnTo>
                  <a:pt x="3846" y="29506"/>
                </a:lnTo>
                <a:lnTo>
                  <a:pt x="0" y="48062"/>
                </a:lnTo>
                <a:lnTo>
                  <a:pt x="3846" y="66249"/>
                </a:lnTo>
                <a:lnTo>
                  <a:pt x="14254" y="81067"/>
                </a:lnTo>
                <a:lnTo>
                  <a:pt x="29525" y="91041"/>
                </a:lnTo>
                <a:lnTo>
                  <a:pt x="47962" y="94694"/>
                </a:lnTo>
                <a:lnTo>
                  <a:pt x="66385" y="91041"/>
                </a:lnTo>
                <a:lnTo>
                  <a:pt x="81344" y="81067"/>
                </a:lnTo>
                <a:lnTo>
                  <a:pt x="91385" y="66249"/>
                </a:lnTo>
                <a:lnTo>
                  <a:pt x="95055" y="48062"/>
                </a:lnTo>
                <a:lnTo>
                  <a:pt x="91385" y="29506"/>
                </a:lnTo>
                <a:lnTo>
                  <a:pt x="81344" y="14212"/>
                </a:lnTo>
                <a:lnTo>
                  <a:pt x="66385" y="3827"/>
                </a:lnTo>
                <a:lnTo>
                  <a:pt x="479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723504" y="4812910"/>
            <a:ext cx="95250" cy="94615"/>
          </a:xfrm>
          <a:custGeom>
            <a:avLst/>
            <a:gdLst/>
            <a:ahLst/>
            <a:cxnLst/>
            <a:rect l="l" t="t" r="r" b="b"/>
            <a:pathLst>
              <a:path w="95250" h="94614">
                <a:moveTo>
                  <a:pt x="47817" y="0"/>
                </a:moveTo>
                <a:lnTo>
                  <a:pt x="29403" y="3824"/>
                </a:lnTo>
                <a:lnTo>
                  <a:pt x="14182" y="14174"/>
                </a:lnTo>
                <a:lnTo>
                  <a:pt x="3824" y="29366"/>
                </a:lnTo>
                <a:lnTo>
                  <a:pt x="0" y="47715"/>
                </a:lnTo>
                <a:lnTo>
                  <a:pt x="3824" y="66048"/>
                </a:lnTo>
                <a:lnTo>
                  <a:pt x="14182" y="80850"/>
                </a:lnTo>
                <a:lnTo>
                  <a:pt x="29403" y="90743"/>
                </a:lnTo>
                <a:lnTo>
                  <a:pt x="47817" y="94347"/>
                </a:lnTo>
                <a:lnTo>
                  <a:pt x="66240" y="90743"/>
                </a:lnTo>
                <a:lnTo>
                  <a:pt x="81199" y="80850"/>
                </a:lnTo>
                <a:lnTo>
                  <a:pt x="91240" y="66048"/>
                </a:lnTo>
                <a:lnTo>
                  <a:pt x="94910" y="47715"/>
                </a:lnTo>
                <a:lnTo>
                  <a:pt x="91240" y="29366"/>
                </a:lnTo>
                <a:lnTo>
                  <a:pt x="81199" y="14174"/>
                </a:lnTo>
                <a:lnTo>
                  <a:pt x="66240" y="3824"/>
                </a:lnTo>
                <a:lnTo>
                  <a:pt x="478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679889" y="5096314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47962" y="0"/>
                </a:moveTo>
                <a:lnTo>
                  <a:pt x="29525" y="3821"/>
                </a:lnTo>
                <a:lnTo>
                  <a:pt x="14254" y="14166"/>
                </a:lnTo>
                <a:lnTo>
                  <a:pt x="3846" y="29353"/>
                </a:lnTo>
                <a:lnTo>
                  <a:pt x="0" y="47701"/>
                </a:lnTo>
                <a:lnTo>
                  <a:pt x="3846" y="66096"/>
                </a:lnTo>
                <a:lnTo>
                  <a:pt x="14254" y="81022"/>
                </a:lnTo>
                <a:lnTo>
                  <a:pt x="29525" y="91036"/>
                </a:lnTo>
                <a:lnTo>
                  <a:pt x="47962" y="94694"/>
                </a:lnTo>
                <a:lnTo>
                  <a:pt x="66385" y="91036"/>
                </a:lnTo>
                <a:lnTo>
                  <a:pt x="81344" y="81022"/>
                </a:lnTo>
                <a:lnTo>
                  <a:pt x="91385" y="66096"/>
                </a:lnTo>
                <a:lnTo>
                  <a:pt x="95055" y="47701"/>
                </a:lnTo>
                <a:lnTo>
                  <a:pt x="91385" y="29353"/>
                </a:lnTo>
                <a:lnTo>
                  <a:pt x="81344" y="14166"/>
                </a:lnTo>
                <a:lnTo>
                  <a:pt x="66385" y="3821"/>
                </a:lnTo>
                <a:lnTo>
                  <a:pt x="479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6695393" y="5241961"/>
            <a:ext cx="94615" cy="94615"/>
          </a:xfrm>
          <a:custGeom>
            <a:avLst/>
            <a:gdLst/>
            <a:ahLst/>
            <a:cxnLst/>
            <a:rect l="l" t="t" r="r" b="b"/>
            <a:pathLst>
              <a:path w="94615" h="94614">
                <a:moveTo>
                  <a:pt x="46803" y="0"/>
                </a:moveTo>
                <a:lnTo>
                  <a:pt x="28425" y="3821"/>
                </a:lnTo>
                <a:lnTo>
                  <a:pt x="13566" y="14166"/>
                </a:lnTo>
                <a:lnTo>
                  <a:pt x="3624" y="29353"/>
                </a:lnTo>
                <a:lnTo>
                  <a:pt x="0" y="47701"/>
                </a:lnTo>
                <a:lnTo>
                  <a:pt x="3624" y="66034"/>
                </a:lnTo>
                <a:lnTo>
                  <a:pt x="13566" y="80836"/>
                </a:lnTo>
                <a:lnTo>
                  <a:pt x="28425" y="90729"/>
                </a:lnTo>
                <a:lnTo>
                  <a:pt x="46803" y="94333"/>
                </a:lnTo>
                <a:lnTo>
                  <a:pt x="65216" y="90729"/>
                </a:lnTo>
                <a:lnTo>
                  <a:pt x="80438" y="80836"/>
                </a:lnTo>
                <a:lnTo>
                  <a:pt x="90796" y="66034"/>
                </a:lnTo>
                <a:lnTo>
                  <a:pt x="94620" y="47701"/>
                </a:lnTo>
                <a:lnTo>
                  <a:pt x="90796" y="29353"/>
                </a:lnTo>
                <a:lnTo>
                  <a:pt x="80438" y="14166"/>
                </a:lnTo>
                <a:lnTo>
                  <a:pt x="65216" y="3821"/>
                </a:lnTo>
                <a:lnTo>
                  <a:pt x="468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6891155" y="5387594"/>
            <a:ext cx="95250" cy="94615"/>
          </a:xfrm>
          <a:custGeom>
            <a:avLst/>
            <a:gdLst/>
            <a:ahLst/>
            <a:cxnLst/>
            <a:rect l="l" t="t" r="r" b="b"/>
            <a:pathLst>
              <a:path w="95250" h="94614">
                <a:moveTo>
                  <a:pt x="48107" y="0"/>
                </a:moveTo>
                <a:lnTo>
                  <a:pt x="29525" y="3773"/>
                </a:lnTo>
                <a:lnTo>
                  <a:pt x="14218" y="14038"/>
                </a:lnTo>
                <a:lnTo>
                  <a:pt x="3828" y="29213"/>
                </a:lnTo>
                <a:lnTo>
                  <a:pt x="0" y="47715"/>
                </a:lnTo>
                <a:lnTo>
                  <a:pt x="3828" y="66048"/>
                </a:lnTo>
                <a:lnTo>
                  <a:pt x="14218" y="80850"/>
                </a:lnTo>
                <a:lnTo>
                  <a:pt x="29525" y="90743"/>
                </a:lnTo>
                <a:lnTo>
                  <a:pt x="48107" y="94347"/>
                </a:lnTo>
                <a:lnTo>
                  <a:pt x="66362" y="90743"/>
                </a:lnTo>
                <a:lnTo>
                  <a:pt x="81235" y="80850"/>
                </a:lnTo>
                <a:lnTo>
                  <a:pt x="91244" y="66048"/>
                </a:lnTo>
                <a:lnTo>
                  <a:pt x="94910" y="47715"/>
                </a:lnTo>
                <a:lnTo>
                  <a:pt x="91244" y="29213"/>
                </a:lnTo>
                <a:lnTo>
                  <a:pt x="81235" y="14038"/>
                </a:lnTo>
                <a:lnTo>
                  <a:pt x="66362" y="3773"/>
                </a:lnTo>
                <a:lnTo>
                  <a:pt x="481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6643953" y="5678527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47092" y="0"/>
                </a:moveTo>
                <a:lnTo>
                  <a:pt x="28670" y="3654"/>
                </a:lnTo>
                <a:lnTo>
                  <a:pt x="13711" y="13632"/>
                </a:lnTo>
                <a:lnTo>
                  <a:pt x="3670" y="28451"/>
                </a:lnTo>
                <a:lnTo>
                  <a:pt x="0" y="46631"/>
                </a:lnTo>
                <a:lnTo>
                  <a:pt x="3670" y="65190"/>
                </a:lnTo>
                <a:lnTo>
                  <a:pt x="13711" y="80489"/>
                </a:lnTo>
                <a:lnTo>
                  <a:pt x="28670" y="90879"/>
                </a:lnTo>
                <a:lnTo>
                  <a:pt x="47092" y="94708"/>
                </a:lnTo>
                <a:lnTo>
                  <a:pt x="65506" y="90879"/>
                </a:lnTo>
                <a:lnTo>
                  <a:pt x="80728" y="80489"/>
                </a:lnTo>
                <a:lnTo>
                  <a:pt x="91086" y="65190"/>
                </a:lnTo>
                <a:lnTo>
                  <a:pt x="94910" y="46631"/>
                </a:lnTo>
                <a:lnTo>
                  <a:pt x="91086" y="28451"/>
                </a:lnTo>
                <a:lnTo>
                  <a:pt x="80728" y="13632"/>
                </a:lnTo>
                <a:lnTo>
                  <a:pt x="65506" y="3654"/>
                </a:lnTo>
                <a:lnTo>
                  <a:pt x="470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643953" y="5824175"/>
            <a:ext cx="95250" cy="94615"/>
          </a:xfrm>
          <a:custGeom>
            <a:avLst/>
            <a:gdLst/>
            <a:ahLst/>
            <a:cxnLst/>
            <a:rect l="l" t="t" r="r" b="b"/>
            <a:pathLst>
              <a:path w="95250" h="94614">
                <a:moveTo>
                  <a:pt x="47092" y="0"/>
                </a:moveTo>
                <a:lnTo>
                  <a:pt x="28670" y="3604"/>
                </a:lnTo>
                <a:lnTo>
                  <a:pt x="13711" y="13496"/>
                </a:lnTo>
                <a:lnTo>
                  <a:pt x="3670" y="28299"/>
                </a:lnTo>
                <a:lnTo>
                  <a:pt x="0" y="46631"/>
                </a:lnTo>
                <a:lnTo>
                  <a:pt x="3670" y="65134"/>
                </a:lnTo>
                <a:lnTo>
                  <a:pt x="13711" y="80308"/>
                </a:lnTo>
                <a:lnTo>
                  <a:pt x="28670" y="90574"/>
                </a:lnTo>
                <a:lnTo>
                  <a:pt x="47092" y="94347"/>
                </a:lnTo>
                <a:lnTo>
                  <a:pt x="65506" y="90574"/>
                </a:lnTo>
                <a:lnTo>
                  <a:pt x="80728" y="80308"/>
                </a:lnTo>
                <a:lnTo>
                  <a:pt x="91086" y="65134"/>
                </a:lnTo>
                <a:lnTo>
                  <a:pt x="94910" y="46631"/>
                </a:lnTo>
                <a:lnTo>
                  <a:pt x="91086" y="28299"/>
                </a:lnTo>
                <a:lnTo>
                  <a:pt x="80728" y="13496"/>
                </a:lnTo>
                <a:lnTo>
                  <a:pt x="65506" y="3604"/>
                </a:lnTo>
                <a:lnTo>
                  <a:pt x="470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774943" y="5968738"/>
            <a:ext cx="94615" cy="94615"/>
          </a:xfrm>
          <a:custGeom>
            <a:avLst/>
            <a:gdLst/>
            <a:ahLst/>
            <a:cxnLst/>
            <a:rect l="l" t="t" r="r" b="b"/>
            <a:pathLst>
              <a:path w="94615" h="94614">
                <a:moveTo>
                  <a:pt x="47817" y="0"/>
                </a:moveTo>
                <a:lnTo>
                  <a:pt x="29281" y="3772"/>
                </a:lnTo>
                <a:lnTo>
                  <a:pt x="14073" y="14034"/>
                </a:lnTo>
                <a:lnTo>
                  <a:pt x="3783" y="29207"/>
                </a:lnTo>
                <a:lnTo>
                  <a:pt x="0" y="47709"/>
                </a:lnTo>
                <a:lnTo>
                  <a:pt x="3783" y="65893"/>
                </a:lnTo>
                <a:lnTo>
                  <a:pt x="14073" y="80713"/>
                </a:lnTo>
                <a:lnTo>
                  <a:pt x="29281" y="90690"/>
                </a:lnTo>
                <a:lnTo>
                  <a:pt x="47817" y="94344"/>
                </a:lnTo>
                <a:lnTo>
                  <a:pt x="66072" y="90690"/>
                </a:lnTo>
                <a:lnTo>
                  <a:pt x="80945" y="80713"/>
                </a:lnTo>
                <a:lnTo>
                  <a:pt x="90955" y="65893"/>
                </a:lnTo>
                <a:lnTo>
                  <a:pt x="94620" y="47709"/>
                </a:lnTo>
                <a:lnTo>
                  <a:pt x="90955" y="29207"/>
                </a:lnTo>
                <a:lnTo>
                  <a:pt x="80945" y="14034"/>
                </a:lnTo>
                <a:lnTo>
                  <a:pt x="66072" y="3772"/>
                </a:lnTo>
                <a:lnTo>
                  <a:pt x="478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 txBox="1"/>
          <p:nvPr/>
        </p:nvSpPr>
        <p:spPr>
          <a:xfrm>
            <a:off x="4954975" y="6190283"/>
            <a:ext cx="3314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 b="1">
                <a:solidFill>
                  <a:srgbClr val="585858"/>
                </a:solidFill>
                <a:latin typeface="Arial Narrow"/>
                <a:cs typeface="Arial Narrow"/>
              </a:rPr>
              <a:t>-</a:t>
            </a:r>
            <a:r>
              <a:rPr dirty="0" sz="1100" spc="-10" b="1">
                <a:solidFill>
                  <a:srgbClr val="585858"/>
                </a:solidFill>
                <a:latin typeface="Arial Narrow"/>
                <a:cs typeface="Arial Narrow"/>
              </a:rPr>
              <a:t>1</a:t>
            </a:r>
            <a:r>
              <a:rPr dirty="0" sz="1100" spc="-85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r>
              <a:rPr dirty="0" sz="1100" spc="-1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r>
              <a:rPr dirty="0" sz="1100" spc="-45" b="1">
                <a:solidFill>
                  <a:srgbClr val="585858"/>
                </a:solidFill>
                <a:latin typeface="Arial Narrow"/>
                <a:cs typeface="Arial Narrow"/>
              </a:rPr>
              <a:t>.</a:t>
            </a:r>
            <a:r>
              <a:rPr dirty="0" sz="1100" spc="-1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710693" y="6190283"/>
            <a:ext cx="2774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 b="1">
                <a:solidFill>
                  <a:srgbClr val="585858"/>
                </a:solidFill>
                <a:latin typeface="Arial Narrow"/>
                <a:cs typeface="Arial Narrow"/>
              </a:rPr>
              <a:t>-</a:t>
            </a:r>
            <a:r>
              <a:rPr dirty="0" sz="1100" b="1">
                <a:solidFill>
                  <a:srgbClr val="585858"/>
                </a:solidFill>
                <a:latin typeface="Arial Narrow"/>
                <a:cs typeface="Arial Narrow"/>
              </a:rPr>
              <a:t>7</a:t>
            </a:r>
            <a:r>
              <a:rPr dirty="0" sz="1100" spc="-85" b="1">
                <a:solidFill>
                  <a:srgbClr val="585858"/>
                </a:solidFill>
                <a:latin typeface="Arial Narrow"/>
                <a:cs typeface="Arial Narrow"/>
              </a:rPr>
              <a:t>5</a:t>
            </a:r>
            <a:r>
              <a:rPr dirty="0" sz="1100" spc="20" b="1">
                <a:solidFill>
                  <a:srgbClr val="585858"/>
                </a:solidFill>
                <a:latin typeface="Arial Narrow"/>
                <a:cs typeface="Arial Narrow"/>
              </a:rPr>
              <a:t>.</a:t>
            </a:r>
            <a:r>
              <a:rPr dirty="0" sz="1100" spc="-1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090261" y="6135141"/>
            <a:ext cx="1351280" cy="532130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358775">
              <a:lnSpc>
                <a:spcPct val="100000"/>
              </a:lnSpc>
              <a:spcBef>
                <a:spcPts val="535"/>
              </a:spcBef>
              <a:tabLst>
                <a:tab pos="1082675" algn="l"/>
              </a:tabLst>
            </a:pPr>
            <a:r>
              <a:rPr dirty="0" sz="1100" spc="-25" b="1">
                <a:solidFill>
                  <a:srgbClr val="585858"/>
                </a:solidFill>
                <a:latin typeface="Arial Narrow"/>
                <a:cs typeface="Arial Narrow"/>
              </a:rPr>
              <a:t>-</a:t>
            </a:r>
            <a:r>
              <a:rPr dirty="0" sz="1100" b="1">
                <a:solidFill>
                  <a:srgbClr val="585858"/>
                </a:solidFill>
                <a:latin typeface="Arial Narrow"/>
                <a:cs typeface="Arial Narrow"/>
              </a:rPr>
              <a:t>5</a:t>
            </a:r>
            <a:r>
              <a:rPr dirty="0" sz="1100" spc="-85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r>
              <a:rPr dirty="0" sz="1100" spc="35" b="1">
                <a:solidFill>
                  <a:srgbClr val="585858"/>
                </a:solidFill>
                <a:latin typeface="Arial Narrow"/>
                <a:cs typeface="Arial Narrow"/>
              </a:rPr>
              <a:t>.</a:t>
            </a:r>
            <a:r>
              <a:rPr dirty="0" sz="1100" spc="-1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r>
              <a:rPr dirty="0" sz="1100" b="1">
                <a:solidFill>
                  <a:srgbClr val="585858"/>
                </a:solidFill>
                <a:latin typeface="Arial Narrow"/>
                <a:cs typeface="Arial Narrow"/>
              </a:rPr>
              <a:t>	</a:t>
            </a:r>
            <a:r>
              <a:rPr dirty="0" sz="1100" spc="-25" b="1">
                <a:solidFill>
                  <a:srgbClr val="585858"/>
                </a:solidFill>
                <a:latin typeface="Arial Narrow"/>
                <a:cs typeface="Arial Narrow"/>
              </a:rPr>
              <a:t>-</a:t>
            </a:r>
            <a:r>
              <a:rPr dirty="0" sz="1100" b="1">
                <a:solidFill>
                  <a:srgbClr val="585858"/>
                </a:solidFill>
                <a:latin typeface="Arial Narrow"/>
                <a:cs typeface="Arial Narrow"/>
              </a:rPr>
              <a:t>2</a:t>
            </a:r>
            <a:r>
              <a:rPr dirty="0" sz="1100" spc="-70" b="1">
                <a:solidFill>
                  <a:srgbClr val="585858"/>
                </a:solidFill>
                <a:latin typeface="Arial Narrow"/>
                <a:cs typeface="Arial Narrow"/>
              </a:rPr>
              <a:t>5</a:t>
            </a:r>
            <a:r>
              <a:rPr dirty="0" sz="1100" spc="35" b="1">
                <a:solidFill>
                  <a:srgbClr val="585858"/>
                </a:solidFill>
                <a:latin typeface="Arial Narrow"/>
                <a:cs typeface="Arial Narrow"/>
              </a:rPr>
              <a:t>.</a:t>
            </a:r>
            <a:r>
              <a:rPr dirty="0" sz="1100" spc="-1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1400" spc="-20" b="1">
                <a:latin typeface="Arial"/>
                <a:cs typeface="Arial"/>
              </a:rPr>
              <a:t>Inclisiran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better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7935033" y="6190283"/>
            <a:ext cx="1790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r>
              <a:rPr dirty="0" sz="1100" spc="-30" b="1">
                <a:solidFill>
                  <a:srgbClr val="585858"/>
                </a:solidFill>
                <a:latin typeface="Arial Narrow"/>
                <a:cs typeface="Arial Narrow"/>
              </a:rPr>
              <a:t>.</a:t>
            </a:r>
            <a:r>
              <a:rPr dirty="0" sz="1100" spc="-1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8125717" y="6135141"/>
            <a:ext cx="1229360" cy="532130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algn="ctr" marL="23495">
              <a:lnSpc>
                <a:spcPct val="100000"/>
              </a:lnSpc>
              <a:spcBef>
                <a:spcPts val="535"/>
              </a:spcBef>
            </a:pPr>
            <a:r>
              <a:rPr dirty="0" sz="1100" spc="-15" b="1">
                <a:solidFill>
                  <a:srgbClr val="585858"/>
                </a:solidFill>
                <a:latin typeface="Arial Narrow"/>
                <a:cs typeface="Arial Narrow"/>
              </a:rPr>
              <a:t>25.0</a:t>
            </a:r>
            <a:endParaRPr sz="1100">
              <a:latin typeface="Arial Narrow"/>
              <a:cs typeface="Arial Narrow"/>
            </a:endParaRPr>
          </a:p>
          <a:p>
            <a:pPr algn="ctr">
              <a:lnSpc>
                <a:spcPct val="100000"/>
              </a:lnSpc>
              <a:spcBef>
                <a:spcPts val="555"/>
              </a:spcBef>
            </a:pPr>
            <a:r>
              <a:rPr dirty="0" sz="1400" spc="-15" b="1">
                <a:latin typeface="Arial"/>
                <a:cs typeface="Arial"/>
              </a:rPr>
              <a:t>Placebo</a:t>
            </a:r>
            <a:r>
              <a:rPr dirty="0" sz="1400" spc="-65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better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72440" y="225361"/>
            <a:ext cx="962025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</a:t>
            </a:r>
            <a:r>
              <a:rPr dirty="0" sz="2400" spc="-110">
                <a:solidFill>
                  <a:srgbClr val="072C61"/>
                </a:solidFill>
              </a:rPr>
              <a:t> </a:t>
            </a:r>
            <a:r>
              <a:rPr dirty="0" sz="2400" spc="-114">
                <a:solidFill>
                  <a:srgbClr val="072C61"/>
                </a:solidFill>
              </a:rPr>
              <a:t>Efficacy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105"/>
              <a:t>Robust </a:t>
            </a:r>
            <a:r>
              <a:rPr dirty="0" spc="-80">
                <a:latin typeface="Wingdings 3"/>
                <a:cs typeface="Wingdings 3"/>
              </a:rPr>
              <a:t></a:t>
            </a:r>
            <a:r>
              <a:rPr dirty="0" spc="-80"/>
              <a:t>LDL-C </a:t>
            </a:r>
            <a:r>
              <a:rPr dirty="0" spc="-100"/>
              <a:t>across </a:t>
            </a:r>
            <a:r>
              <a:rPr dirty="0" spc="-95"/>
              <a:t>pre-specified</a:t>
            </a:r>
            <a:r>
              <a:rPr dirty="0" spc="425"/>
              <a:t> </a:t>
            </a:r>
            <a:r>
              <a:rPr dirty="0" spc="-95"/>
              <a:t>sub-populations</a:t>
            </a:r>
          </a:p>
        </p:txBody>
      </p:sp>
      <p:sp>
        <p:nvSpPr>
          <p:cNvPr id="5" name="object 5"/>
          <p:cNvSpPr/>
          <p:nvPr/>
        </p:nvSpPr>
        <p:spPr>
          <a:xfrm>
            <a:off x="2385011" y="2146613"/>
            <a:ext cx="7186295" cy="177800"/>
          </a:xfrm>
          <a:custGeom>
            <a:avLst/>
            <a:gdLst/>
            <a:ahLst/>
            <a:cxnLst/>
            <a:rect l="l" t="t" r="r" b="b"/>
            <a:pathLst>
              <a:path w="7186295" h="177800">
                <a:moveTo>
                  <a:pt x="0" y="0"/>
                </a:moveTo>
                <a:lnTo>
                  <a:pt x="0" y="177443"/>
                </a:lnTo>
                <a:lnTo>
                  <a:pt x="7185789" y="177443"/>
                </a:lnTo>
                <a:lnTo>
                  <a:pt x="7185789" y="0"/>
                </a:lnTo>
                <a:lnTo>
                  <a:pt x="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5011" y="2824371"/>
            <a:ext cx="7186295" cy="179070"/>
          </a:xfrm>
          <a:custGeom>
            <a:avLst/>
            <a:gdLst/>
            <a:ahLst/>
            <a:cxnLst/>
            <a:rect l="l" t="t" r="r" b="b"/>
            <a:pathLst>
              <a:path w="7186295" h="179069">
                <a:moveTo>
                  <a:pt x="0" y="0"/>
                </a:moveTo>
                <a:lnTo>
                  <a:pt x="0" y="178623"/>
                </a:lnTo>
                <a:lnTo>
                  <a:pt x="7185789" y="178623"/>
                </a:lnTo>
                <a:lnTo>
                  <a:pt x="7185789" y="0"/>
                </a:lnTo>
                <a:lnTo>
                  <a:pt x="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5011" y="3333954"/>
            <a:ext cx="7186295" cy="179070"/>
          </a:xfrm>
          <a:custGeom>
            <a:avLst/>
            <a:gdLst/>
            <a:ahLst/>
            <a:cxnLst/>
            <a:rect l="l" t="t" r="r" b="b"/>
            <a:pathLst>
              <a:path w="7186295" h="179070">
                <a:moveTo>
                  <a:pt x="0" y="0"/>
                </a:moveTo>
                <a:lnTo>
                  <a:pt x="0" y="178623"/>
                </a:lnTo>
                <a:lnTo>
                  <a:pt x="7185789" y="178623"/>
                </a:lnTo>
                <a:lnTo>
                  <a:pt x="7185789" y="0"/>
                </a:lnTo>
                <a:lnTo>
                  <a:pt x="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85011" y="3843368"/>
            <a:ext cx="7186295" cy="179070"/>
          </a:xfrm>
          <a:custGeom>
            <a:avLst/>
            <a:gdLst/>
            <a:ahLst/>
            <a:cxnLst/>
            <a:rect l="l" t="t" r="r" b="b"/>
            <a:pathLst>
              <a:path w="7186295" h="179070">
                <a:moveTo>
                  <a:pt x="0" y="0"/>
                </a:moveTo>
                <a:lnTo>
                  <a:pt x="0" y="178623"/>
                </a:lnTo>
                <a:lnTo>
                  <a:pt x="7185789" y="178623"/>
                </a:lnTo>
                <a:lnTo>
                  <a:pt x="7185789" y="0"/>
                </a:lnTo>
                <a:lnTo>
                  <a:pt x="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85011" y="4692672"/>
            <a:ext cx="7186295" cy="177800"/>
          </a:xfrm>
          <a:custGeom>
            <a:avLst/>
            <a:gdLst/>
            <a:ahLst/>
            <a:cxnLst/>
            <a:rect l="l" t="t" r="r" b="b"/>
            <a:pathLst>
              <a:path w="7186295" h="177800">
                <a:moveTo>
                  <a:pt x="0" y="0"/>
                </a:moveTo>
                <a:lnTo>
                  <a:pt x="0" y="177309"/>
                </a:lnTo>
                <a:lnTo>
                  <a:pt x="7185789" y="177309"/>
                </a:lnTo>
                <a:lnTo>
                  <a:pt x="7185789" y="0"/>
                </a:lnTo>
                <a:lnTo>
                  <a:pt x="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85011" y="5201715"/>
            <a:ext cx="7186295" cy="177800"/>
          </a:xfrm>
          <a:custGeom>
            <a:avLst/>
            <a:gdLst/>
            <a:ahLst/>
            <a:cxnLst/>
            <a:rect l="l" t="t" r="r" b="b"/>
            <a:pathLst>
              <a:path w="7186295" h="177800">
                <a:moveTo>
                  <a:pt x="0" y="0"/>
                </a:moveTo>
                <a:lnTo>
                  <a:pt x="0" y="177359"/>
                </a:lnTo>
                <a:lnTo>
                  <a:pt x="7185789" y="177359"/>
                </a:lnTo>
                <a:lnTo>
                  <a:pt x="7185789" y="0"/>
                </a:lnTo>
                <a:lnTo>
                  <a:pt x="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385011" y="1295705"/>
          <a:ext cx="7186295" cy="843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991869"/>
                <a:gridCol w="1062355"/>
                <a:gridCol w="3009900"/>
                <a:gridCol w="474345"/>
              </a:tblGrid>
              <a:tr h="350305">
                <a:tc>
                  <a:txBody>
                    <a:bodyPr/>
                    <a:lstStyle/>
                    <a:p>
                      <a:pPr marL="25400">
                        <a:lnSpc>
                          <a:spcPts val="1195"/>
                        </a:lnSpc>
                      </a:pPr>
                      <a:r>
                        <a:rPr dirty="0" sz="1050" spc="20" b="1">
                          <a:latin typeface="Arial"/>
                          <a:cs typeface="Arial"/>
                        </a:rPr>
                        <a:t>Subgroup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ts val="1195"/>
                        </a:lnSpc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Inclisiran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algn="r" marR="958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195"/>
                        </a:lnSpc>
                      </a:pPr>
                      <a:r>
                        <a:rPr dirty="0" sz="1050" spc="15" b="1">
                          <a:latin typeface="Arial"/>
                          <a:cs typeface="Arial"/>
                        </a:rPr>
                        <a:t>Placebo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algn="ctr" marL="7429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0">
                        <a:lnSpc>
                          <a:spcPts val="1195"/>
                        </a:lnSpc>
                      </a:pPr>
                      <a:r>
                        <a:rPr dirty="0" sz="1050" spc="30" b="1">
                          <a:latin typeface="Arial"/>
                          <a:cs typeface="Arial"/>
                        </a:rPr>
                        <a:t>LS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Percent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Difference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20" b="1">
                          <a:latin typeface="Arial"/>
                          <a:cs typeface="Arial"/>
                        </a:rPr>
                        <a:t>LDL-C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8463">
                <a:tc>
                  <a:txBody>
                    <a:bodyPr/>
                    <a:lstStyle/>
                    <a:p>
                      <a:pPr marL="17780">
                        <a:lnSpc>
                          <a:spcPts val="1195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Risk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category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7E6E6"/>
                    </a:solidFill>
                  </a:tcPr>
                </a:tc>
              </a:tr>
              <a:tr h="169057">
                <a:tc>
                  <a:txBody>
                    <a:bodyPr/>
                    <a:lstStyle/>
                    <a:p>
                      <a:pPr marL="3314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ASCVD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84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424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</a:tr>
              <a:tr h="155733">
                <a:tc>
                  <a:txBody>
                    <a:bodyPr/>
                    <a:lstStyle/>
                    <a:p>
                      <a:pPr marL="331470">
                        <a:lnSpc>
                          <a:spcPts val="1110"/>
                        </a:lnSpc>
                        <a:spcBef>
                          <a:spcPts val="15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ASCVD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equivalent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84455">
                        <a:lnSpc>
                          <a:spcPts val="1110"/>
                        </a:lnSpc>
                        <a:spcBef>
                          <a:spcPts val="15"/>
                        </a:spcBef>
                      </a:pPr>
                      <a:r>
                        <a:rPr dirty="0" sz="1000" spc="-3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424180">
                        <a:lnSpc>
                          <a:spcPts val="1110"/>
                        </a:lnSpc>
                        <a:spcBef>
                          <a:spcPts val="15"/>
                        </a:spcBef>
                      </a:pPr>
                      <a:r>
                        <a:rPr dirty="0" sz="1000" spc="-3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10"/>
                        </a:lnSpc>
                        <a:spcBef>
                          <a:spcPts val="15"/>
                        </a:spcBef>
                      </a:pPr>
                      <a:r>
                        <a:rPr dirty="0" sz="100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2390364" y="2142814"/>
            <a:ext cx="2418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latin typeface="Arial"/>
                <a:cs typeface="Arial"/>
              </a:rPr>
              <a:t>Renal </a:t>
            </a:r>
            <a:r>
              <a:rPr dirty="0" sz="1000" spc="-10" b="1">
                <a:latin typeface="Arial"/>
                <a:cs typeface="Arial"/>
              </a:rPr>
              <a:t>function </a:t>
            </a:r>
            <a:r>
              <a:rPr dirty="0" sz="1000" spc="10" b="1">
                <a:latin typeface="Arial"/>
                <a:cs typeface="Arial"/>
              </a:rPr>
              <a:t>(eGFR </a:t>
            </a:r>
            <a:r>
              <a:rPr dirty="0" sz="1000" b="1">
                <a:latin typeface="Arial"/>
                <a:cs typeface="Arial"/>
              </a:rPr>
              <a:t>- </a:t>
            </a:r>
            <a:r>
              <a:rPr dirty="0" sz="1000" spc="-10" b="1">
                <a:latin typeface="Arial"/>
                <a:cs typeface="Arial"/>
              </a:rPr>
              <a:t>Cockcroft</a:t>
            </a:r>
            <a:r>
              <a:rPr dirty="0" sz="1000" spc="-9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Gault)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03965" y="2294916"/>
            <a:ext cx="1190625" cy="53530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15">
                <a:latin typeface="Arial"/>
                <a:cs typeface="Arial"/>
              </a:rPr>
              <a:t>Normal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1300"/>
              </a:lnSpc>
              <a:spcBef>
                <a:spcPts val="5"/>
              </a:spcBef>
            </a:pPr>
            <a:r>
              <a:rPr dirty="0" sz="1000" spc="-40">
                <a:latin typeface="Arial"/>
                <a:cs typeface="Arial"/>
              </a:rPr>
              <a:t>Mild </a:t>
            </a:r>
            <a:r>
              <a:rPr dirty="0" sz="1000" spc="-10">
                <a:latin typeface="Arial"/>
                <a:cs typeface="Arial"/>
              </a:rPr>
              <a:t>impairment  </a:t>
            </a:r>
            <a:r>
              <a:rPr dirty="0" sz="1000" spc="-25">
                <a:latin typeface="Arial"/>
                <a:cs typeface="Arial"/>
              </a:rPr>
              <a:t>Moderate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impairment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11537" y="2294916"/>
            <a:ext cx="232410" cy="53530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30">
                <a:latin typeface="Arial"/>
                <a:cs typeface="Arial"/>
              </a:rPr>
              <a:t>9</a:t>
            </a:r>
            <a:r>
              <a:rPr dirty="0" sz="1000" spc="-20">
                <a:latin typeface="Arial"/>
                <a:cs typeface="Arial"/>
              </a:rPr>
              <a:t>9</a:t>
            </a:r>
            <a:r>
              <a:rPr dirty="0" sz="100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30">
                <a:latin typeface="Arial"/>
                <a:cs typeface="Arial"/>
              </a:rPr>
              <a:t>6</a:t>
            </a:r>
            <a:r>
              <a:rPr dirty="0" sz="1000" spc="-2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-30">
                <a:latin typeface="Arial"/>
                <a:cs typeface="Arial"/>
              </a:rPr>
              <a:t>1</a:t>
            </a:r>
            <a:r>
              <a:rPr dirty="0" sz="1000" spc="-20">
                <a:latin typeface="Arial"/>
                <a:cs typeface="Arial"/>
              </a:rPr>
              <a:t>9</a:t>
            </a:r>
            <a:r>
              <a:rPr dirty="0" sz="100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65999" y="2294916"/>
            <a:ext cx="300990" cy="53530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15">
                <a:latin typeface="Arial"/>
                <a:cs typeface="Arial"/>
              </a:rPr>
              <a:t>1</a:t>
            </a:r>
            <a:r>
              <a:rPr dirty="0" sz="1000" spc="-30">
                <a:latin typeface="Arial"/>
                <a:cs typeface="Arial"/>
              </a:rPr>
              <a:t>0</a:t>
            </a:r>
            <a:r>
              <a:rPr dirty="0" sz="1000" spc="-2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81280">
              <a:lnSpc>
                <a:spcPct val="100000"/>
              </a:lnSpc>
              <a:spcBef>
                <a:spcPts val="140"/>
              </a:spcBef>
            </a:pPr>
            <a:r>
              <a:rPr dirty="0" sz="1000" spc="-30">
                <a:latin typeface="Arial"/>
                <a:cs typeface="Arial"/>
              </a:rPr>
              <a:t>6</a:t>
            </a:r>
            <a:r>
              <a:rPr dirty="0" sz="1000" spc="-20">
                <a:latin typeface="Arial"/>
                <a:cs typeface="Arial"/>
              </a:rPr>
              <a:t>0</a:t>
            </a:r>
            <a:r>
              <a:rPr dirty="0" sz="100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81280">
              <a:lnSpc>
                <a:spcPct val="100000"/>
              </a:lnSpc>
              <a:spcBef>
                <a:spcPts val="135"/>
              </a:spcBef>
            </a:pPr>
            <a:r>
              <a:rPr dirty="0" sz="1000" spc="-30">
                <a:latin typeface="Arial"/>
                <a:cs typeface="Arial"/>
              </a:rPr>
              <a:t>2</a:t>
            </a:r>
            <a:r>
              <a:rPr dirty="0" sz="1000" spc="-20">
                <a:latin typeface="Arial"/>
                <a:cs typeface="Arial"/>
              </a:rPr>
              <a:t>0</a:t>
            </a:r>
            <a:r>
              <a:rPr dirty="0" sz="100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269428" y="2294916"/>
            <a:ext cx="309880" cy="53530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4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3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6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90364" y="2821752"/>
            <a:ext cx="1877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Arial"/>
                <a:cs typeface="Arial"/>
              </a:rPr>
              <a:t>Baseline </a:t>
            </a:r>
            <a:r>
              <a:rPr dirty="0" sz="1000" spc="-10" b="1">
                <a:latin typeface="Arial"/>
                <a:cs typeface="Arial"/>
              </a:rPr>
              <a:t>triglycerides in</a:t>
            </a:r>
            <a:r>
              <a:rPr dirty="0" sz="1000" spc="-45" b="1">
                <a:latin typeface="Arial"/>
                <a:cs typeface="Arial"/>
              </a:rPr>
              <a:t> </a:t>
            </a:r>
            <a:r>
              <a:rPr dirty="0" sz="1000" spc="-25" b="1">
                <a:latin typeface="Arial"/>
                <a:cs typeface="Arial"/>
              </a:rPr>
              <a:t>mg/dL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03965" y="2973854"/>
            <a:ext cx="308610" cy="36512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15">
                <a:latin typeface="Arial"/>
                <a:cs typeface="Arial"/>
              </a:rPr>
              <a:t>≤130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15">
                <a:latin typeface="Arial"/>
                <a:cs typeface="Arial"/>
              </a:rPr>
              <a:t>&gt;</a:t>
            </a:r>
            <a:r>
              <a:rPr dirty="0" sz="1000" spc="-20">
                <a:latin typeface="Arial"/>
                <a:cs typeface="Arial"/>
              </a:rPr>
              <a:t>1</a:t>
            </a:r>
            <a:r>
              <a:rPr dirty="0" sz="1000" spc="-25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11537" y="2973854"/>
            <a:ext cx="232410" cy="36512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30">
                <a:latin typeface="Arial"/>
                <a:cs typeface="Arial"/>
              </a:rPr>
              <a:t>9</a:t>
            </a:r>
            <a:r>
              <a:rPr dirty="0" sz="1000" spc="-20">
                <a:latin typeface="Arial"/>
                <a:cs typeface="Arial"/>
              </a:rPr>
              <a:t>1</a:t>
            </a:r>
            <a:r>
              <a:rPr dirty="0" sz="100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30">
                <a:latin typeface="Arial"/>
                <a:cs typeface="Arial"/>
              </a:rPr>
              <a:t>9</a:t>
            </a:r>
            <a:r>
              <a:rPr dirty="0" sz="1000" spc="-20">
                <a:latin typeface="Arial"/>
                <a:cs typeface="Arial"/>
              </a:rPr>
              <a:t>1</a:t>
            </a:r>
            <a:r>
              <a:rPr dirty="0" sz="100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34827" y="2973854"/>
            <a:ext cx="231775" cy="36512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30">
                <a:latin typeface="Arial"/>
                <a:cs typeface="Arial"/>
              </a:rPr>
              <a:t>9</a:t>
            </a:r>
            <a:r>
              <a:rPr dirty="0" sz="1000" spc="-20">
                <a:latin typeface="Arial"/>
                <a:cs typeface="Arial"/>
              </a:rPr>
              <a:t>1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30">
                <a:latin typeface="Arial"/>
                <a:cs typeface="Arial"/>
              </a:rPr>
              <a:t>9</a:t>
            </a:r>
            <a:r>
              <a:rPr dirty="0" sz="1000" spc="-20">
                <a:latin typeface="Arial"/>
                <a:cs typeface="Arial"/>
              </a:rPr>
              <a:t>1</a:t>
            </a:r>
            <a:r>
              <a:rPr dirty="0" sz="100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269428" y="2973854"/>
            <a:ext cx="309880" cy="36512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2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5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90364" y="3331166"/>
            <a:ext cx="2072639" cy="6877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Arial"/>
                <a:cs typeface="Arial"/>
              </a:rPr>
              <a:t>Baseline LDL-C in</a:t>
            </a:r>
            <a:r>
              <a:rPr dirty="0" sz="1000" b="1">
                <a:latin typeface="Arial"/>
                <a:cs typeface="Arial"/>
              </a:rPr>
              <a:t> </a:t>
            </a:r>
            <a:r>
              <a:rPr dirty="0" sz="1000" spc="-30" b="1">
                <a:latin typeface="Arial"/>
                <a:cs typeface="Arial"/>
              </a:rPr>
              <a:t>mg/dL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latin typeface="Arial"/>
                <a:cs typeface="Arial"/>
              </a:rPr>
              <a:t>Baseline LDL-C quartiles in</a:t>
            </a:r>
            <a:r>
              <a:rPr dirty="0" sz="1000" spc="-55" b="1">
                <a:latin typeface="Arial"/>
                <a:cs typeface="Arial"/>
              </a:rPr>
              <a:t> </a:t>
            </a:r>
            <a:r>
              <a:rPr dirty="0" sz="1000" spc="-30" b="1">
                <a:latin typeface="Arial"/>
                <a:cs typeface="Arial"/>
              </a:rPr>
              <a:t>mg/dL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03965" y="3992850"/>
            <a:ext cx="691515" cy="70485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15">
                <a:latin typeface="Arial"/>
                <a:cs typeface="Arial"/>
              </a:rPr>
              <a:t>≤82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5">
                <a:latin typeface="Arial"/>
                <a:cs typeface="Arial"/>
              </a:rPr>
              <a:t>&gt;82 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7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≤100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00" spc="-10">
                <a:latin typeface="Arial"/>
                <a:cs typeface="Arial"/>
              </a:rPr>
              <a:t>&gt;100 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≤129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 sz="1000" spc="-10">
                <a:latin typeface="Arial"/>
                <a:cs typeface="Arial"/>
              </a:rPr>
              <a:t>&gt;129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11537" y="3992850"/>
            <a:ext cx="232410" cy="70485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30">
                <a:latin typeface="Arial"/>
                <a:cs typeface="Arial"/>
              </a:rPr>
              <a:t>4</a:t>
            </a:r>
            <a:r>
              <a:rPr dirty="0" sz="1000" spc="-20">
                <a:latin typeface="Arial"/>
                <a:cs typeface="Arial"/>
              </a:rPr>
              <a:t>5</a:t>
            </a:r>
            <a:r>
              <a:rPr dirty="0" sz="100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30">
                <a:latin typeface="Arial"/>
                <a:cs typeface="Arial"/>
              </a:rPr>
              <a:t>4</a:t>
            </a:r>
            <a:r>
              <a:rPr dirty="0" sz="1000" spc="-20">
                <a:latin typeface="Arial"/>
                <a:cs typeface="Arial"/>
              </a:rPr>
              <a:t>7</a:t>
            </a:r>
            <a:r>
              <a:rPr dirty="0" sz="100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00" spc="-30">
                <a:latin typeface="Arial"/>
                <a:cs typeface="Arial"/>
              </a:rPr>
              <a:t>4</a:t>
            </a:r>
            <a:r>
              <a:rPr dirty="0" sz="1000" spc="-2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 sz="1000" spc="-30">
                <a:latin typeface="Arial"/>
                <a:cs typeface="Arial"/>
              </a:rPr>
              <a:t>4</a:t>
            </a:r>
            <a:r>
              <a:rPr dirty="0" sz="1000" spc="-20">
                <a:latin typeface="Arial"/>
                <a:cs typeface="Arial"/>
              </a:rPr>
              <a:t>7</a:t>
            </a:r>
            <a:r>
              <a:rPr dirty="0" sz="100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34827" y="3992850"/>
            <a:ext cx="231775" cy="70485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30">
                <a:latin typeface="Arial"/>
                <a:cs typeface="Arial"/>
              </a:rPr>
              <a:t>4</a:t>
            </a:r>
            <a:r>
              <a:rPr dirty="0" sz="1000" spc="-20">
                <a:latin typeface="Arial"/>
                <a:cs typeface="Arial"/>
              </a:rPr>
              <a:t>8</a:t>
            </a:r>
            <a:r>
              <a:rPr dirty="0" sz="100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30">
                <a:latin typeface="Arial"/>
                <a:cs typeface="Arial"/>
              </a:rPr>
              <a:t>4</a:t>
            </a:r>
            <a:r>
              <a:rPr dirty="0" sz="1000" spc="-20">
                <a:latin typeface="Arial"/>
                <a:cs typeface="Arial"/>
              </a:rPr>
              <a:t>4</a:t>
            </a:r>
            <a:r>
              <a:rPr dirty="0" sz="100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00" spc="-30">
                <a:latin typeface="Arial"/>
                <a:cs typeface="Arial"/>
              </a:rPr>
              <a:t>4</a:t>
            </a:r>
            <a:r>
              <a:rPr dirty="0" sz="1000" spc="-20">
                <a:latin typeface="Arial"/>
                <a:cs typeface="Arial"/>
              </a:rPr>
              <a:t>6</a:t>
            </a:r>
            <a:r>
              <a:rPr dirty="0" sz="100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 sz="1000" spc="-30">
                <a:latin typeface="Arial"/>
                <a:cs typeface="Arial"/>
              </a:rPr>
              <a:t>4</a:t>
            </a:r>
            <a:r>
              <a:rPr dirty="0" sz="1000" spc="-20">
                <a:latin typeface="Arial"/>
                <a:cs typeface="Arial"/>
              </a:rPr>
              <a:t>3</a:t>
            </a:r>
            <a:r>
              <a:rPr dirty="0" sz="1000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269428" y="3992850"/>
            <a:ext cx="309880" cy="70485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6</a:t>
            </a:r>
            <a:r>
              <a:rPr dirty="0" sz="1000" spc="-15">
                <a:latin typeface="Arial"/>
                <a:cs typeface="Arial"/>
              </a:rPr>
              <a:t>5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6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0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4</a:t>
            </a:r>
            <a:r>
              <a:rPr dirty="0" sz="1000" spc="-15">
                <a:latin typeface="Arial"/>
                <a:cs typeface="Arial"/>
              </a:rPr>
              <a:t>3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90364" y="4688704"/>
            <a:ext cx="5549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Arial"/>
                <a:cs typeface="Arial"/>
              </a:rPr>
              <a:t>Et</a:t>
            </a:r>
            <a:r>
              <a:rPr dirty="0" sz="1000" spc="-15" b="1">
                <a:latin typeface="Arial"/>
                <a:cs typeface="Arial"/>
              </a:rPr>
              <a:t>hn</a:t>
            </a:r>
            <a:r>
              <a:rPr dirty="0" sz="1000" spc="-10" b="1">
                <a:latin typeface="Arial"/>
                <a:cs typeface="Arial"/>
              </a:rPr>
              <a:t>i</a:t>
            </a:r>
            <a:r>
              <a:rPr dirty="0" sz="1000" spc="-25" b="1">
                <a:latin typeface="Arial"/>
                <a:cs typeface="Arial"/>
              </a:rPr>
              <a:t>c</a:t>
            </a:r>
            <a:r>
              <a:rPr dirty="0" sz="1000" spc="-15" b="1">
                <a:latin typeface="Arial"/>
                <a:cs typeface="Arial"/>
              </a:rPr>
              <a:t>i</a:t>
            </a:r>
            <a:r>
              <a:rPr dirty="0" sz="1000" spc="5" b="1">
                <a:latin typeface="Arial"/>
                <a:cs typeface="Arial"/>
              </a:rPr>
              <a:t>t</a:t>
            </a:r>
            <a:r>
              <a:rPr dirty="0" sz="1000" b="1">
                <a:latin typeface="Arial"/>
                <a:cs typeface="Arial"/>
              </a:rPr>
              <a:t>y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03965" y="4840789"/>
            <a:ext cx="1175385" cy="365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1400"/>
              </a:lnSpc>
              <a:spcBef>
                <a:spcPts val="100"/>
              </a:spcBef>
            </a:pPr>
            <a:r>
              <a:rPr dirty="0" sz="1000" spc="-20">
                <a:latin typeface="Arial"/>
                <a:cs typeface="Arial"/>
              </a:rPr>
              <a:t>Hispanic </a:t>
            </a:r>
            <a:r>
              <a:rPr dirty="0" sz="1000" spc="-15">
                <a:latin typeface="Arial"/>
                <a:cs typeface="Arial"/>
              </a:rPr>
              <a:t>or </a:t>
            </a:r>
            <a:r>
              <a:rPr dirty="0" sz="1000" spc="-20">
                <a:latin typeface="Arial"/>
                <a:cs typeface="Arial"/>
              </a:rPr>
              <a:t>latino  </a:t>
            </a:r>
            <a:r>
              <a:rPr dirty="0" sz="1000" spc="-25">
                <a:latin typeface="Arial"/>
                <a:cs typeface="Arial"/>
              </a:rPr>
              <a:t>Not </a:t>
            </a:r>
            <a:r>
              <a:rPr dirty="0" sz="1000" spc="-15">
                <a:latin typeface="Arial"/>
                <a:cs typeface="Arial"/>
              </a:rPr>
              <a:t>hispanic </a:t>
            </a:r>
            <a:r>
              <a:rPr dirty="0" sz="1000" spc="-10">
                <a:latin typeface="Arial"/>
                <a:cs typeface="Arial"/>
              </a:rPr>
              <a:t>or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latino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43047" y="4840789"/>
            <a:ext cx="300990" cy="36512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80645">
              <a:lnSpc>
                <a:spcPct val="100000"/>
              </a:lnSpc>
              <a:spcBef>
                <a:spcPts val="235"/>
              </a:spcBef>
            </a:pPr>
            <a:r>
              <a:rPr dirty="0" sz="1000" spc="-30">
                <a:latin typeface="Arial"/>
                <a:cs typeface="Arial"/>
              </a:rPr>
              <a:t>1</a:t>
            </a:r>
            <a:r>
              <a:rPr dirty="0" sz="1000" spc="-2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20">
                <a:latin typeface="Arial"/>
                <a:cs typeface="Arial"/>
              </a:rPr>
              <a:t>1</a:t>
            </a:r>
            <a:r>
              <a:rPr dirty="0" sz="1000" spc="-30">
                <a:latin typeface="Arial"/>
                <a:cs typeface="Arial"/>
              </a:rPr>
              <a:t>7</a:t>
            </a:r>
            <a:r>
              <a:rPr dirty="0" sz="1000" spc="-20">
                <a:latin typeface="Arial"/>
                <a:cs typeface="Arial"/>
              </a:rPr>
              <a:t>1</a:t>
            </a:r>
            <a:r>
              <a:rPr dirty="0" sz="100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65999" y="4840789"/>
            <a:ext cx="300990" cy="36512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81280">
              <a:lnSpc>
                <a:spcPct val="100000"/>
              </a:lnSpc>
              <a:spcBef>
                <a:spcPts val="235"/>
              </a:spcBef>
            </a:pPr>
            <a:r>
              <a:rPr dirty="0" sz="1000" spc="-30">
                <a:latin typeface="Arial"/>
                <a:cs typeface="Arial"/>
              </a:rPr>
              <a:t>1</a:t>
            </a:r>
            <a:r>
              <a:rPr dirty="0" sz="1000" spc="-20">
                <a:latin typeface="Arial"/>
                <a:cs typeface="Arial"/>
              </a:rPr>
              <a:t>1</a:t>
            </a:r>
            <a:r>
              <a:rPr dirty="0" sz="100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15">
                <a:latin typeface="Arial"/>
                <a:cs typeface="Arial"/>
              </a:rPr>
              <a:t>1</a:t>
            </a:r>
            <a:r>
              <a:rPr dirty="0" sz="1000" spc="-30">
                <a:latin typeface="Arial"/>
                <a:cs typeface="Arial"/>
              </a:rPr>
              <a:t>7</a:t>
            </a:r>
            <a:r>
              <a:rPr dirty="0" sz="1000" spc="-20">
                <a:latin typeface="Arial"/>
                <a:cs typeface="Arial"/>
              </a:rPr>
              <a:t>1</a:t>
            </a:r>
            <a:r>
              <a:rPr dirty="0" sz="100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269428" y="4840789"/>
            <a:ext cx="309880" cy="36512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4</a:t>
            </a:r>
            <a:r>
              <a:rPr dirty="0" sz="1000" spc="-15">
                <a:latin typeface="Arial"/>
                <a:cs typeface="Arial"/>
              </a:rPr>
              <a:t>3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4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90364" y="5197798"/>
            <a:ext cx="11557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Arial"/>
                <a:cs typeface="Arial"/>
              </a:rPr>
              <a:t>Geographic</a:t>
            </a:r>
            <a:r>
              <a:rPr dirty="0" sz="1000" spc="-6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region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03965" y="5349900"/>
            <a:ext cx="817880" cy="535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1400"/>
              </a:lnSpc>
              <a:spcBef>
                <a:spcPts val="100"/>
              </a:spcBef>
            </a:pPr>
            <a:r>
              <a:rPr dirty="0" sz="1000" spc="-20">
                <a:latin typeface="Arial"/>
                <a:cs typeface="Arial"/>
              </a:rPr>
              <a:t>North</a:t>
            </a:r>
            <a:r>
              <a:rPr dirty="0" sz="1000" spc="-1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America  </a:t>
            </a:r>
            <a:r>
              <a:rPr dirty="0" sz="1000" spc="-15">
                <a:latin typeface="Arial"/>
                <a:cs typeface="Arial"/>
              </a:rPr>
              <a:t>Europe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-15">
                <a:latin typeface="Arial"/>
                <a:cs typeface="Arial"/>
              </a:rPr>
              <a:t>South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Africa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711537" y="5349900"/>
            <a:ext cx="232410" cy="53530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30">
                <a:latin typeface="Arial"/>
                <a:cs typeface="Arial"/>
              </a:rPr>
              <a:t>8</a:t>
            </a:r>
            <a:r>
              <a:rPr dirty="0" sz="1000" spc="-2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30">
                <a:latin typeface="Arial"/>
                <a:cs typeface="Arial"/>
              </a:rPr>
              <a:t>8</a:t>
            </a:r>
            <a:r>
              <a:rPr dirty="0" sz="1000" spc="-20">
                <a:latin typeface="Arial"/>
                <a:cs typeface="Arial"/>
              </a:rPr>
              <a:t>5</a:t>
            </a:r>
            <a:r>
              <a:rPr dirty="0" sz="1000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-30">
                <a:latin typeface="Arial"/>
                <a:cs typeface="Arial"/>
              </a:rPr>
              <a:t>1</a:t>
            </a:r>
            <a:r>
              <a:rPr dirty="0" sz="1000" spc="-20">
                <a:latin typeface="Arial"/>
                <a:cs typeface="Arial"/>
              </a:rPr>
              <a:t>4</a:t>
            </a:r>
            <a:r>
              <a:rPr dirty="0" sz="100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34827" y="5349900"/>
            <a:ext cx="231775" cy="53530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-30">
                <a:latin typeface="Arial"/>
                <a:cs typeface="Arial"/>
              </a:rPr>
              <a:t>8</a:t>
            </a:r>
            <a:r>
              <a:rPr dirty="0" sz="1000" spc="-20">
                <a:latin typeface="Arial"/>
                <a:cs typeface="Arial"/>
              </a:rPr>
              <a:t>2</a:t>
            </a:r>
            <a:r>
              <a:rPr dirty="0" sz="100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-30">
                <a:latin typeface="Arial"/>
                <a:cs typeface="Arial"/>
              </a:rPr>
              <a:t>8</a:t>
            </a:r>
            <a:r>
              <a:rPr dirty="0" sz="1000" spc="-20">
                <a:latin typeface="Arial"/>
                <a:cs typeface="Arial"/>
              </a:rPr>
              <a:t>5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-30">
                <a:latin typeface="Arial"/>
                <a:cs typeface="Arial"/>
              </a:rPr>
              <a:t>1</a:t>
            </a:r>
            <a:r>
              <a:rPr dirty="0" sz="1000" spc="-20">
                <a:latin typeface="Arial"/>
                <a:cs typeface="Arial"/>
              </a:rPr>
              <a:t>5</a:t>
            </a:r>
            <a:r>
              <a:rPr dirty="0" sz="100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269428" y="5349900"/>
            <a:ext cx="309880" cy="53530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6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1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5">
                <a:latin typeface="Arial"/>
                <a:cs typeface="Arial"/>
              </a:rPr>
              <a:t>-</a:t>
            </a:r>
            <a:r>
              <a:rPr dirty="0" sz="1000" spc="-3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7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419305" y="6208052"/>
            <a:ext cx="1156335" cy="2190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50" spc="20" b="1">
                <a:latin typeface="Arial"/>
                <a:cs typeface="Arial"/>
              </a:rPr>
              <a:t>Placebo</a:t>
            </a:r>
            <a:r>
              <a:rPr dirty="0" sz="1250" spc="-35" b="1">
                <a:latin typeface="Arial"/>
                <a:cs typeface="Arial"/>
              </a:rPr>
              <a:t> </a:t>
            </a:r>
            <a:r>
              <a:rPr dirty="0" sz="1250" spc="10" b="1">
                <a:latin typeface="Arial"/>
                <a:cs typeface="Arial"/>
              </a:rPr>
              <a:t>better</a:t>
            </a:r>
            <a:endParaRPr sz="125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319038" y="1646011"/>
            <a:ext cx="0" cy="4281170"/>
          </a:xfrm>
          <a:custGeom>
            <a:avLst/>
            <a:gdLst/>
            <a:ahLst/>
            <a:cxnLst/>
            <a:rect l="l" t="t" r="r" b="b"/>
            <a:pathLst>
              <a:path w="0" h="4281170">
                <a:moveTo>
                  <a:pt x="0" y="4280662"/>
                </a:moveTo>
                <a:lnTo>
                  <a:pt x="0" y="0"/>
                </a:lnTo>
              </a:path>
            </a:pathLst>
          </a:custGeom>
          <a:ln w="75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592286" y="5926673"/>
            <a:ext cx="3405504" cy="0"/>
          </a:xfrm>
          <a:custGeom>
            <a:avLst/>
            <a:gdLst/>
            <a:ahLst/>
            <a:cxnLst/>
            <a:rect l="l" t="t" r="r" b="b"/>
            <a:pathLst>
              <a:path w="3405504" h="0">
                <a:moveTo>
                  <a:pt x="0" y="0"/>
                </a:moveTo>
                <a:lnTo>
                  <a:pt x="0" y="0"/>
                </a:lnTo>
                <a:lnTo>
                  <a:pt x="3405226" y="0"/>
                </a:lnTo>
              </a:path>
            </a:pathLst>
          </a:custGeom>
          <a:ln w="75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747317" y="1872612"/>
            <a:ext cx="59690" cy="0"/>
          </a:xfrm>
          <a:custGeom>
            <a:avLst/>
            <a:gdLst/>
            <a:ahLst/>
            <a:cxnLst/>
            <a:rect l="l" t="t" r="r" b="b"/>
            <a:pathLst>
              <a:path w="59690" h="0">
                <a:moveTo>
                  <a:pt x="59527" y="0"/>
                </a:moveTo>
                <a:lnTo>
                  <a:pt x="59527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806844" y="1872612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0" y="0"/>
                </a:lnTo>
                <a:lnTo>
                  <a:pt x="58343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747317" y="1847672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69">
                <a:moveTo>
                  <a:pt x="0" y="0"/>
                </a:moveTo>
                <a:lnTo>
                  <a:pt x="0" y="0"/>
                </a:lnTo>
                <a:lnTo>
                  <a:pt x="0" y="51733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865187" y="1847672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69">
                <a:moveTo>
                  <a:pt x="0" y="0"/>
                </a:moveTo>
                <a:lnTo>
                  <a:pt x="0" y="0"/>
                </a:lnTo>
                <a:lnTo>
                  <a:pt x="0" y="51733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890893" y="204247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144759" y="0"/>
                </a:moveTo>
                <a:lnTo>
                  <a:pt x="144759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035652" y="2042473"/>
            <a:ext cx="136525" cy="0"/>
          </a:xfrm>
          <a:custGeom>
            <a:avLst/>
            <a:gdLst/>
            <a:ahLst/>
            <a:cxnLst/>
            <a:rect l="l" t="t" r="r" b="b"/>
            <a:pathLst>
              <a:path w="136525" h="0">
                <a:moveTo>
                  <a:pt x="0" y="0"/>
                </a:moveTo>
                <a:lnTo>
                  <a:pt x="0" y="0"/>
                </a:lnTo>
                <a:lnTo>
                  <a:pt x="135965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890893" y="2017364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61"/>
                </a:moveTo>
                <a:lnTo>
                  <a:pt x="3778" y="25361"/>
                </a:lnTo>
              </a:path>
            </a:pathLst>
          </a:custGeom>
          <a:ln w="50722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171618" y="2017364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61"/>
                </a:moveTo>
                <a:lnTo>
                  <a:pt x="3778" y="25361"/>
                </a:lnTo>
              </a:path>
            </a:pathLst>
          </a:custGeom>
          <a:ln w="50722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763552" y="2382194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 h="0">
                <a:moveTo>
                  <a:pt x="76438" y="0"/>
                </a:moveTo>
                <a:lnTo>
                  <a:pt x="76438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839991" y="2382194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 h="0">
                <a:moveTo>
                  <a:pt x="0" y="0"/>
                </a:moveTo>
                <a:lnTo>
                  <a:pt x="0" y="0"/>
                </a:lnTo>
                <a:lnTo>
                  <a:pt x="77283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763552" y="2356749"/>
            <a:ext cx="0" cy="51435"/>
          </a:xfrm>
          <a:custGeom>
            <a:avLst/>
            <a:gdLst/>
            <a:ahLst/>
            <a:cxnLst/>
            <a:rect l="l" t="t" r="r" b="b"/>
            <a:pathLst>
              <a:path w="0" h="51435">
                <a:moveTo>
                  <a:pt x="0" y="0"/>
                </a:moveTo>
                <a:lnTo>
                  <a:pt x="0" y="0"/>
                </a:lnTo>
                <a:lnTo>
                  <a:pt x="0" y="51059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917274" y="2356749"/>
            <a:ext cx="0" cy="51435"/>
          </a:xfrm>
          <a:custGeom>
            <a:avLst/>
            <a:gdLst/>
            <a:ahLst/>
            <a:cxnLst/>
            <a:rect l="l" t="t" r="r" b="b"/>
            <a:pathLst>
              <a:path w="0" h="51435">
                <a:moveTo>
                  <a:pt x="0" y="0"/>
                </a:moveTo>
                <a:lnTo>
                  <a:pt x="0" y="0"/>
                </a:lnTo>
                <a:lnTo>
                  <a:pt x="0" y="51059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772515" y="2552055"/>
            <a:ext cx="92710" cy="0"/>
          </a:xfrm>
          <a:custGeom>
            <a:avLst/>
            <a:gdLst/>
            <a:ahLst/>
            <a:cxnLst/>
            <a:rect l="l" t="t" r="r" b="b"/>
            <a:pathLst>
              <a:path w="92709" h="0">
                <a:moveTo>
                  <a:pt x="92673" y="0"/>
                </a:moveTo>
                <a:lnTo>
                  <a:pt x="92673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865187" y="25520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0" y="0"/>
                </a:lnTo>
                <a:lnTo>
                  <a:pt x="94025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772515" y="2526609"/>
            <a:ext cx="0" cy="51435"/>
          </a:xfrm>
          <a:custGeom>
            <a:avLst/>
            <a:gdLst/>
            <a:ahLst/>
            <a:cxnLst/>
            <a:rect l="l" t="t" r="r" b="b"/>
            <a:pathLst>
              <a:path w="0" h="51435">
                <a:moveTo>
                  <a:pt x="0" y="0"/>
                </a:moveTo>
                <a:lnTo>
                  <a:pt x="0" y="0"/>
                </a:lnTo>
                <a:lnTo>
                  <a:pt x="0" y="50890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959213" y="2526609"/>
            <a:ext cx="0" cy="51435"/>
          </a:xfrm>
          <a:custGeom>
            <a:avLst/>
            <a:gdLst/>
            <a:ahLst/>
            <a:cxnLst/>
            <a:rect l="l" t="t" r="r" b="b"/>
            <a:pathLst>
              <a:path w="0" h="51435">
                <a:moveTo>
                  <a:pt x="0" y="0"/>
                </a:moveTo>
                <a:lnTo>
                  <a:pt x="0" y="0"/>
                </a:lnTo>
                <a:lnTo>
                  <a:pt x="0" y="50890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593595" y="272191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79" h="0">
                <a:moveTo>
                  <a:pt x="169956" y="0"/>
                </a:moveTo>
                <a:lnTo>
                  <a:pt x="169956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763552" y="2721916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 h="0">
                <a:moveTo>
                  <a:pt x="0" y="0"/>
                </a:moveTo>
                <a:lnTo>
                  <a:pt x="0" y="0"/>
                </a:lnTo>
                <a:lnTo>
                  <a:pt x="170464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593595" y="2696302"/>
            <a:ext cx="0" cy="51435"/>
          </a:xfrm>
          <a:custGeom>
            <a:avLst/>
            <a:gdLst/>
            <a:ahLst/>
            <a:cxnLst/>
            <a:rect l="l" t="t" r="r" b="b"/>
            <a:pathLst>
              <a:path w="0" h="51435">
                <a:moveTo>
                  <a:pt x="0" y="0"/>
                </a:moveTo>
                <a:lnTo>
                  <a:pt x="0" y="0"/>
                </a:lnTo>
                <a:lnTo>
                  <a:pt x="0" y="51059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934016" y="2696302"/>
            <a:ext cx="0" cy="51435"/>
          </a:xfrm>
          <a:custGeom>
            <a:avLst/>
            <a:gdLst/>
            <a:ahLst/>
            <a:cxnLst/>
            <a:rect l="l" t="t" r="r" b="b"/>
            <a:pathLst>
              <a:path w="0" h="51435">
                <a:moveTo>
                  <a:pt x="0" y="0"/>
                </a:moveTo>
                <a:lnTo>
                  <a:pt x="0" y="0"/>
                </a:lnTo>
                <a:lnTo>
                  <a:pt x="0" y="51059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814454" y="3060289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 h="0">
                <a:moveTo>
                  <a:pt x="76438" y="0"/>
                </a:moveTo>
                <a:lnTo>
                  <a:pt x="76438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890893" y="3060289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 h="0">
                <a:moveTo>
                  <a:pt x="0" y="0"/>
                </a:moveTo>
                <a:lnTo>
                  <a:pt x="0" y="0"/>
                </a:lnTo>
                <a:lnTo>
                  <a:pt x="77114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814454" y="3034844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69">
                <a:moveTo>
                  <a:pt x="0" y="0"/>
                </a:moveTo>
                <a:lnTo>
                  <a:pt x="0" y="0"/>
                </a:lnTo>
                <a:lnTo>
                  <a:pt x="0" y="51901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968008" y="3034844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69">
                <a:moveTo>
                  <a:pt x="0" y="0"/>
                </a:moveTo>
                <a:lnTo>
                  <a:pt x="0" y="0"/>
                </a:lnTo>
                <a:lnTo>
                  <a:pt x="0" y="51901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712818" y="3222567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 h="0">
                <a:moveTo>
                  <a:pt x="76438" y="0"/>
                </a:moveTo>
                <a:lnTo>
                  <a:pt x="76438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789256" y="322256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 h="0">
                <a:moveTo>
                  <a:pt x="0" y="0"/>
                </a:moveTo>
                <a:lnTo>
                  <a:pt x="0" y="0"/>
                </a:lnTo>
                <a:lnTo>
                  <a:pt x="85232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712818" y="3197121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276"/>
                </a:moveTo>
                <a:lnTo>
                  <a:pt x="3778" y="25276"/>
                </a:lnTo>
              </a:path>
            </a:pathLst>
          </a:custGeom>
          <a:ln w="50553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874489" y="3197121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276"/>
                </a:moveTo>
                <a:lnTo>
                  <a:pt x="3778" y="25276"/>
                </a:lnTo>
              </a:path>
            </a:pathLst>
          </a:custGeom>
          <a:ln w="50553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568059" y="356060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 h="0">
                <a:moveTo>
                  <a:pt x="85232" y="0"/>
                </a:moveTo>
                <a:lnTo>
                  <a:pt x="85232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653291" y="356060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0" y="0"/>
                </a:lnTo>
                <a:lnTo>
                  <a:pt x="75931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568059" y="3535495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61"/>
                </a:moveTo>
                <a:lnTo>
                  <a:pt x="3778" y="25361"/>
                </a:lnTo>
              </a:path>
            </a:pathLst>
          </a:custGeom>
          <a:ln w="50722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729222" y="3535495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61"/>
                </a:moveTo>
                <a:lnTo>
                  <a:pt x="3778" y="25361"/>
                </a:lnTo>
              </a:path>
            </a:pathLst>
          </a:custGeom>
          <a:ln w="50722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968008" y="3730464"/>
            <a:ext cx="67945" cy="0"/>
          </a:xfrm>
          <a:custGeom>
            <a:avLst/>
            <a:gdLst/>
            <a:ahLst/>
            <a:cxnLst/>
            <a:rect l="l" t="t" r="r" b="b"/>
            <a:pathLst>
              <a:path w="67945" h="0">
                <a:moveTo>
                  <a:pt x="67644" y="0"/>
                </a:moveTo>
                <a:lnTo>
                  <a:pt x="67644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035652" y="373046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0" y="0"/>
                </a:lnTo>
                <a:lnTo>
                  <a:pt x="75931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4" name="object 74"/>
          <p:cNvGraphicFramePr>
            <a:graphicFrameLocks noGrp="1"/>
          </p:cNvGraphicFramePr>
          <p:nvPr/>
        </p:nvGraphicFramePr>
        <p:xfrm>
          <a:off x="2684915" y="3525733"/>
          <a:ext cx="6913880" cy="311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7290"/>
                <a:gridCol w="1327149"/>
                <a:gridCol w="1778635"/>
                <a:gridCol w="1350645"/>
                <a:gridCol w="1278890"/>
              </a:tblGrid>
              <a:tr h="155733">
                <a:tc>
                  <a:txBody>
                    <a:bodyPr/>
                    <a:lstStyle/>
                    <a:p>
                      <a:pPr marL="31750">
                        <a:lnSpc>
                          <a:spcPts val="1105"/>
                        </a:lnSpc>
                      </a:pPr>
                      <a:r>
                        <a:rPr dirty="0" sz="1000" spc="-15">
                          <a:latin typeface="Arial"/>
                          <a:cs typeface="Arial"/>
                        </a:rPr>
                        <a:t>≤100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0190">
                        <a:lnSpc>
                          <a:spcPts val="1105"/>
                        </a:lnSpc>
                      </a:pPr>
                      <a:r>
                        <a:rPr dirty="0" sz="1000" spc="-3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ts val="1105"/>
                        </a:lnSpc>
                      </a:pPr>
                      <a:r>
                        <a:rPr dirty="0" sz="1000" spc="-20">
                          <a:latin typeface="Arial"/>
                          <a:cs typeface="Arial"/>
                        </a:rPr>
                        <a:t>925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05"/>
                        </a:lnSpc>
                      </a:pPr>
                      <a:r>
                        <a:rPr dirty="0" sz="100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55733">
                <a:tc>
                  <a:txBody>
                    <a:bodyPr/>
                    <a:lstStyle/>
                    <a:p>
                      <a:pPr marL="31750">
                        <a:lnSpc>
                          <a:spcPts val="1110"/>
                        </a:lnSpc>
                        <a:spcBef>
                          <a:spcPts val="15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&gt;100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r" marR="250190">
                        <a:lnSpc>
                          <a:spcPts val="1110"/>
                        </a:lnSpc>
                        <a:spcBef>
                          <a:spcPts val="15"/>
                        </a:spcBef>
                      </a:pPr>
                      <a:r>
                        <a:rPr dirty="0" sz="1000" spc="-3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ts val="1110"/>
                        </a:lnSpc>
                        <a:spcBef>
                          <a:spcPts val="15"/>
                        </a:spcBef>
                      </a:pPr>
                      <a:r>
                        <a:rPr dirty="0" sz="1000" spc="-20">
                          <a:latin typeface="Arial"/>
                          <a:cs typeface="Arial"/>
                        </a:rPr>
                        <a:t>902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R w="9525">
                      <a:solidFill>
                        <a:srgbClr val="585858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58585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10"/>
                        </a:lnSpc>
                        <a:spcBef>
                          <a:spcPts val="15"/>
                        </a:spcBef>
                      </a:pPr>
                      <a:r>
                        <a:rPr dirty="0" sz="1000" spc="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</a:tr>
            </a:tbl>
          </a:graphicData>
        </a:graphic>
      </p:graphicFrame>
      <p:sp>
        <p:nvSpPr>
          <p:cNvPr id="75" name="object 75"/>
          <p:cNvSpPr/>
          <p:nvPr/>
        </p:nvSpPr>
        <p:spPr>
          <a:xfrm>
            <a:off x="7111583" y="3705356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276"/>
                </a:moveTo>
                <a:lnTo>
                  <a:pt x="3778" y="25276"/>
                </a:lnTo>
              </a:path>
            </a:pathLst>
          </a:custGeom>
          <a:ln w="50553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406727" y="4070186"/>
            <a:ext cx="136525" cy="0"/>
          </a:xfrm>
          <a:custGeom>
            <a:avLst/>
            <a:gdLst/>
            <a:ahLst/>
            <a:cxnLst/>
            <a:rect l="l" t="t" r="r" b="b"/>
            <a:pathLst>
              <a:path w="136525" h="0">
                <a:moveTo>
                  <a:pt x="136134" y="0"/>
                </a:moveTo>
                <a:lnTo>
                  <a:pt x="136134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542861" y="4070186"/>
            <a:ext cx="128270" cy="0"/>
          </a:xfrm>
          <a:custGeom>
            <a:avLst/>
            <a:gdLst/>
            <a:ahLst/>
            <a:cxnLst/>
            <a:rect l="l" t="t" r="r" b="b"/>
            <a:pathLst>
              <a:path w="128270" h="0">
                <a:moveTo>
                  <a:pt x="0" y="0"/>
                </a:moveTo>
                <a:lnTo>
                  <a:pt x="0" y="0"/>
                </a:lnTo>
                <a:lnTo>
                  <a:pt x="128017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406727" y="4045077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276"/>
                </a:moveTo>
                <a:lnTo>
                  <a:pt x="3778" y="25276"/>
                </a:lnTo>
              </a:path>
            </a:pathLst>
          </a:custGeom>
          <a:ln w="50553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670879" y="4045077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276"/>
                </a:moveTo>
                <a:lnTo>
                  <a:pt x="3778" y="25276"/>
                </a:lnTo>
              </a:path>
            </a:pathLst>
          </a:custGeom>
          <a:ln w="50553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670879" y="4240047"/>
            <a:ext cx="92710" cy="0"/>
          </a:xfrm>
          <a:custGeom>
            <a:avLst/>
            <a:gdLst/>
            <a:ahLst/>
            <a:cxnLst/>
            <a:rect l="l" t="t" r="r" b="b"/>
            <a:pathLst>
              <a:path w="92709" h="0">
                <a:moveTo>
                  <a:pt x="92673" y="0"/>
                </a:moveTo>
                <a:lnTo>
                  <a:pt x="92673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763552" y="4240047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 h="0">
                <a:moveTo>
                  <a:pt x="0" y="0"/>
                </a:moveTo>
                <a:lnTo>
                  <a:pt x="0" y="0"/>
                </a:lnTo>
                <a:lnTo>
                  <a:pt x="101635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670879" y="4214433"/>
            <a:ext cx="0" cy="51435"/>
          </a:xfrm>
          <a:custGeom>
            <a:avLst/>
            <a:gdLst/>
            <a:ahLst/>
            <a:cxnLst/>
            <a:rect l="l" t="t" r="r" b="b"/>
            <a:pathLst>
              <a:path w="0" h="51435">
                <a:moveTo>
                  <a:pt x="0" y="0"/>
                </a:moveTo>
                <a:lnTo>
                  <a:pt x="0" y="0"/>
                </a:lnTo>
                <a:lnTo>
                  <a:pt x="0" y="51059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865187" y="4214433"/>
            <a:ext cx="0" cy="51435"/>
          </a:xfrm>
          <a:custGeom>
            <a:avLst/>
            <a:gdLst/>
            <a:ahLst/>
            <a:cxnLst/>
            <a:rect l="l" t="t" r="r" b="b"/>
            <a:pathLst>
              <a:path w="0" h="51435">
                <a:moveTo>
                  <a:pt x="0" y="0"/>
                </a:moveTo>
                <a:lnTo>
                  <a:pt x="0" y="0"/>
                </a:lnTo>
                <a:lnTo>
                  <a:pt x="0" y="51059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832549" y="4408559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101466" y="0"/>
                </a:moveTo>
                <a:lnTo>
                  <a:pt x="101466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934016" y="4408559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 h="0">
                <a:moveTo>
                  <a:pt x="0" y="0"/>
                </a:moveTo>
                <a:lnTo>
                  <a:pt x="0" y="0"/>
                </a:lnTo>
                <a:lnTo>
                  <a:pt x="101635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832549" y="4383114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0"/>
                </a:lnTo>
                <a:lnTo>
                  <a:pt x="0" y="52238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7035652" y="4383114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0"/>
                </a:lnTo>
                <a:lnTo>
                  <a:pt x="0" y="52238"/>
                </a:lnTo>
              </a:path>
            </a:pathLst>
          </a:custGeom>
          <a:ln w="7556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7044445" y="4578420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 h="0">
                <a:moveTo>
                  <a:pt x="101635" y="0"/>
                </a:moveTo>
                <a:lnTo>
                  <a:pt x="101635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7146082" y="4578420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0" y="0"/>
                </a:lnTo>
                <a:lnTo>
                  <a:pt x="94025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7044445" y="4552975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276"/>
                </a:moveTo>
                <a:lnTo>
                  <a:pt x="3778" y="25276"/>
                </a:lnTo>
              </a:path>
            </a:pathLst>
          </a:custGeom>
          <a:ln w="50553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7240108" y="4552975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276"/>
                </a:moveTo>
                <a:lnTo>
                  <a:pt x="3778" y="25276"/>
                </a:lnTo>
              </a:path>
            </a:pathLst>
          </a:custGeom>
          <a:ln w="50553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899687" y="4918091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 h="0">
                <a:moveTo>
                  <a:pt x="229991" y="0"/>
                </a:moveTo>
                <a:lnTo>
                  <a:pt x="229991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7129678" y="4918091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 h="0">
                <a:moveTo>
                  <a:pt x="0" y="0"/>
                </a:moveTo>
                <a:lnTo>
                  <a:pt x="0" y="0"/>
                </a:lnTo>
                <a:lnTo>
                  <a:pt x="237601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899687" y="4892578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02"/>
                </a:moveTo>
                <a:lnTo>
                  <a:pt x="3778" y="25302"/>
                </a:lnTo>
              </a:path>
            </a:pathLst>
          </a:custGeom>
          <a:ln w="5060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7367279" y="4892578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02"/>
                </a:moveTo>
                <a:lnTo>
                  <a:pt x="3778" y="25302"/>
                </a:lnTo>
              </a:path>
            </a:pathLst>
          </a:custGeom>
          <a:ln w="5060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763552" y="5079139"/>
            <a:ext cx="59690" cy="0"/>
          </a:xfrm>
          <a:custGeom>
            <a:avLst/>
            <a:gdLst/>
            <a:ahLst/>
            <a:cxnLst/>
            <a:rect l="l" t="t" r="r" b="b"/>
            <a:pathLst>
              <a:path w="59690" h="0">
                <a:moveTo>
                  <a:pt x="59696" y="0"/>
                </a:moveTo>
                <a:lnTo>
                  <a:pt x="59696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823248" y="5079139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0" y="0"/>
                </a:lnTo>
                <a:lnTo>
                  <a:pt x="60034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763552" y="5053626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10"/>
                </a:moveTo>
                <a:lnTo>
                  <a:pt x="3778" y="25310"/>
                </a:lnTo>
              </a:path>
            </a:pathLst>
          </a:custGeom>
          <a:ln w="5062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883282" y="5053626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10"/>
                </a:moveTo>
                <a:lnTo>
                  <a:pt x="3778" y="25310"/>
                </a:lnTo>
              </a:path>
            </a:pathLst>
          </a:custGeom>
          <a:ln w="5062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696415" y="541840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 h="0">
                <a:moveTo>
                  <a:pt x="85232" y="0"/>
                </a:moveTo>
                <a:lnTo>
                  <a:pt x="85232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781647" y="541840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0" y="0"/>
                </a:lnTo>
                <a:lnTo>
                  <a:pt x="7610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6696415" y="5393314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02"/>
                </a:moveTo>
                <a:lnTo>
                  <a:pt x="3778" y="25302"/>
                </a:lnTo>
              </a:path>
            </a:pathLst>
          </a:custGeom>
          <a:ln w="5060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6857747" y="5393314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02"/>
                </a:moveTo>
                <a:lnTo>
                  <a:pt x="3778" y="25302"/>
                </a:lnTo>
              </a:path>
            </a:pathLst>
          </a:custGeom>
          <a:ln w="50604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6839991" y="558824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 h="0">
                <a:moveTo>
                  <a:pt x="85232" y="0"/>
                </a:moveTo>
                <a:lnTo>
                  <a:pt x="85232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925223" y="558824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0" y="0"/>
                </a:lnTo>
                <a:lnTo>
                  <a:pt x="7610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839991" y="5563141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10"/>
                </a:moveTo>
                <a:lnTo>
                  <a:pt x="3778" y="25310"/>
                </a:lnTo>
              </a:path>
            </a:pathLst>
          </a:custGeom>
          <a:ln w="5062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7001323" y="5563141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10"/>
                </a:moveTo>
                <a:lnTo>
                  <a:pt x="3778" y="25310"/>
                </a:lnTo>
              </a:path>
            </a:pathLst>
          </a:custGeom>
          <a:ln w="5062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568059" y="5758076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179258" y="0"/>
                </a:moveTo>
                <a:lnTo>
                  <a:pt x="179258" y="0"/>
                </a:lnTo>
                <a:lnTo>
                  <a:pt x="0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747317" y="575807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79" h="0">
                <a:moveTo>
                  <a:pt x="0" y="0"/>
                </a:moveTo>
                <a:lnTo>
                  <a:pt x="0" y="0"/>
                </a:lnTo>
                <a:lnTo>
                  <a:pt x="169956" y="0"/>
                </a:lnTo>
              </a:path>
            </a:pathLst>
          </a:custGeom>
          <a:ln w="7529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6568059" y="5732985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10"/>
                </a:moveTo>
                <a:lnTo>
                  <a:pt x="3778" y="25310"/>
                </a:lnTo>
              </a:path>
            </a:pathLst>
          </a:custGeom>
          <a:ln w="5062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917274" y="5732985"/>
            <a:ext cx="0" cy="50800"/>
          </a:xfrm>
          <a:custGeom>
            <a:avLst/>
            <a:gdLst/>
            <a:ahLst/>
            <a:cxnLst/>
            <a:rect l="l" t="t" r="r" b="b"/>
            <a:pathLst>
              <a:path w="0" h="50800">
                <a:moveTo>
                  <a:pt x="-3778" y="25310"/>
                </a:moveTo>
                <a:lnTo>
                  <a:pt x="3778" y="25310"/>
                </a:lnTo>
              </a:path>
            </a:pathLst>
          </a:custGeom>
          <a:ln w="50621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749854" y="1818351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4453" y="0"/>
                </a:moveTo>
                <a:lnTo>
                  <a:pt x="33032" y="4447"/>
                </a:lnTo>
                <a:lnTo>
                  <a:pt x="15748" y="16493"/>
                </a:lnTo>
                <a:lnTo>
                  <a:pt x="4204" y="34194"/>
                </a:lnTo>
                <a:lnTo>
                  <a:pt x="0" y="55609"/>
                </a:lnTo>
                <a:lnTo>
                  <a:pt x="4204" y="77033"/>
                </a:lnTo>
                <a:lnTo>
                  <a:pt x="15748" y="94430"/>
                </a:lnTo>
                <a:lnTo>
                  <a:pt x="33032" y="106107"/>
                </a:lnTo>
                <a:lnTo>
                  <a:pt x="54453" y="110375"/>
                </a:lnTo>
                <a:lnTo>
                  <a:pt x="76086" y="106107"/>
                </a:lnTo>
                <a:lnTo>
                  <a:pt x="93835" y="94430"/>
                </a:lnTo>
                <a:lnTo>
                  <a:pt x="105845" y="77033"/>
                </a:lnTo>
                <a:lnTo>
                  <a:pt x="110260" y="55609"/>
                </a:lnTo>
                <a:lnTo>
                  <a:pt x="105845" y="34194"/>
                </a:lnTo>
                <a:lnTo>
                  <a:pt x="93835" y="16493"/>
                </a:lnTo>
                <a:lnTo>
                  <a:pt x="76086" y="4447"/>
                </a:lnTo>
                <a:lnTo>
                  <a:pt x="54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971052" y="1988211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4622" y="0"/>
                </a:moveTo>
                <a:lnTo>
                  <a:pt x="33103" y="4447"/>
                </a:lnTo>
                <a:lnTo>
                  <a:pt x="15769" y="16493"/>
                </a:lnTo>
                <a:lnTo>
                  <a:pt x="4206" y="34194"/>
                </a:lnTo>
                <a:lnTo>
                  <a:pt x="0" y="55609"/>
                </a:lnTo>
                <a:lnTo>
                  <a:pt x="4206" y="76981"/>
                </a:lnTo>
                <a:lnTo>
                  <a:pt x="15769" y="94261"/>
                </a:lnTo>
                <a:lnTo>
                  <a:pt x="33103" y="105823"/>
                </a:lnTo>
                <a:lnTo>
                  <a:pt x="54622" y="110038"/>
                </a:lnTo>
                <a:lnTo>
                  <a:pt x="76041" y="105823"/>
                </a:lnTo>
                <a:lnTo>
                  <a:pt x="93814" y="94261"/>
                </a:lnTo>
                <a:lnTo>
                  <a:pt x="105943" y="76981"/>
                </a:lnTo>
                <a:lnTo>
                  <a:pt x="110429" y="55609"/>
                </a:lnTo>
                <a:lnTo>
                  <a:pt x="105943" y="34194"/>
                </a:lnTo>
                <a:lnTo>
                  <a:pt x="93814" y="16493"/>
                </a:lnTo>
                <a:lnTo>
                  <a:pt x="76041" y="4447"/>
                </a:lnTo>
                <a:lnTo>
                  <a:pt x="54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784184" y="2319002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4622" y="0"/>
                </a:moveTo>
                <a:lnTo>
                  <a:pt x="33174" y="4399"/>
                </a:lnTo>
                <a:lnTo>
                  <a:pt x="15833" y="16366"/>
                </a:lnTo>
                <a:lnTo>
                  <a:pt x="4230" y="34052"/>
                </a:lnTo>
                <a:lnTo>
                  <a:pt x="0" y="55609"/>
                </a:lnTo>
                <a:lnTo>
                  <a:pt x="4230" y="77052"/>
                </a:lnTo>
                <a:lnTo>
                  <a:pt x="15833" y="94324"/>
                </a:lnTo>
                <a:lnTo>
                  <a:pt x="33174" y="105847"/>
                </a:lnTo>
                <a:lnTo>
                  <a:pt x="54622" y="110038"/>
                </a:lnTo>
                <a:lnTo>
                  <a:pt x="76113" y="105847"/>
                </a:lnTo>
                <a:lnTo>
                  <a:pt x="93877" y="94324"/>
                </a:lnTo>
                <a:lnTo>
                  <a:pt x="105966" y="77052"/>
                </a:lnTo>
                <a:lnTo>
                  <a:pt x="110429" y="55609"/>
                </a:lnTo>
                <a:lnTo>
                  <a:pt x="105966" y="34052"/>
                </a:lnTo>
                <a:lnTo>
                  <a:pt x="93877" y="16366"/>
                </a:lnTo>
                <a:lnTo>
                  <a:pt x="76113" y="4399"/>
                </a:lnTo>
                <a:lnTo>
                  <a:pt x="54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6800588" y="2488863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4622" y="0"/>
                </a:moveTo>
                <a:lnTo>
                  <a:pt x="33103" y="4399"/>
                </a:lnTo>
                <a:lnTo>
                  <a:pt x="15769" y="16366"/>
                </a:lnTo>
                <a:lnTo>
                  <a:pt x="4206" y="34052"/>
                </a:lnTo>
                <a:lnTo>
                  <a:pt x="0" y="55609"/>
                </a:lnTo>
                <a:lnTo>
                  <a:pt x="4206" y="76981"/>
                </a:lnTo>
                <a:lnTo>
                  <a:pt x="15769" y="94261"/>
                </a:lnTo>
                <a:lnTo>
                  <a:pt x="33103" y="105823"/>
                </a:lnTo>
                <a:lnTo>
                  <a:pt x="54622" y="110038"/>
                </a:lnTo>
                <a:lnTo>
                  <a:pt x="76256" y="105823"/>
                </a:lnTo>
                <a:lnTo>
                  <a:pt x="94004" y="94261"/>
                </a:lnTo>
                <a:lnTo>
                  <a:pt x="106014" y="76981"/>
                </a:lnTo>
                <a:lnTo>
                  <a:pt x="110429" y="55609"/>
                </a:lnTo>
                <a:lnTo>
                  <a:pt x="106014" y="34052"/>
                </a:lnTo>
                <a:lnTo>
                  <a:pt x="94004" y="16366"/>
                </a:lnTo>
                <a:lnTo>
                  <a:pt x="76256" y="4399"/>
                </a:lnTo>
                <a:lnTo>
                  <a:pt x="54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6706561" y="2658386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5806" y="0"/>
                </a:moveTo>
                <a:lnTo>
                  <a:pt x="34316" y="4244"/>
                </a:lnTo>
                <a:lnTo>
                  <a:pt x="16551" y="15882"/>
                </a:lnTo>
                <a:lnTo>
                  <a:pt x="4462" y="33270"/>
                </a:lnTo>
                <a:lnTo>
                  <a:pt x="0" y="54766"/>
                </a:lnTo>
                <a:lnTo>
                  <a:pt x="4462" y="76109"/>
                </a:lnTo>
                <a:lnTo>
                  <a:pt x="16551" y="93819"/>
                </a:lnTo>
                <a:lnTo>
                  <a:pt x="34316" y="105904"/>
                </a:lnTo>
                <a:lnTo>
                  <a:pt x="55806" y="110375"/>
                </a:lnTo>
                <a:lnTo>
                  <a:pt x="77254" y="105904"/>
                </a:lnTo>
                <a:lnTo>
                  <a:pt x="94596" y="93819"/>
                </a:lnTo>
                <a:lnTo>
                  <a:pt x="106199" y="76109"/>
                </a:lnTo>
                <a:lnTo>
                  <a:pt x="110429" y="54766"/>
                </a:lnTo>
                <a:lnTo>
                  <a:pt x="106199" y="33270"/>
                </a:lnTo>
                <a:lnTo>
                  <a:pt x="94596" y="15882"/>
                </a:lnTo>
                <a:lnTo>
                  <a:pt x="77254" y="4244"/>
                </a:lnTo>
                <a:lnTo>
                  <a:pt x="558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6834917" y="2997939"/>
            <a:ext cx="110489" cy="111125"/>
          </a:xfrm>
          <a:custGeom>
            <a:avLst/>
            <a:gdLst/>
            <a:ahLst/>
            <a:cxnLst/>
            <a:rect l="l" t="t" r="r" b="b"/>
            <a:pathLst>
              <a:path w="110490" h="111125">
                <a:moveTo>
                  <a:pt x="54622" y="0"/>
                </a:moveTo>
                <a:lnTo>
                  <a:pt x="33174" y="4268"/>
                </a:lnTo>
                <a:lnTo>
                  <a:pt x="15833" y="15945"/>
                </a:lnTo>
                <a:lnTo>
                  <a:pt x="4230" y="33341"/>
                </a:lnTo>
                <a:lnTo>
                  <a:pt x="0" y="54766"/>
                </a:lnTo>
                <a:lnTo>
                  <a:pt x="4230" y="76207"/>
                </a:lnTo>
                <a:lnTo>
                  <a:pt x="15833" y="93966"/>
                </a:lnTo>
                <a:lnTo>
                  <a:pt x="33174" y="106070"/>
                </a:lnTo>
                <a:lnTo>
                  <a:pt x="54622" y="110544"/>
                </a:lnTo>
                <a:lnTo>
                  <a:pt x="76113" y="106070"/>
                </a:lnTo>
                <a:lnTo>
                  <a:pt x="93877" y="93966"/>
                </a:lnTo>
                <a:lnTo>
                  <a:pt x="105966" y="76207"/>
                </a:lnTo>
                <a:lnTo>
                  <a:pt x="110429" y="54766"/>
                </a:lnTo>
                <a:lnTo>
                  <a:pt x="105966" y="33341"/>
                </a:lnTo>
                <a:lnTo>
                  <a:pt x="93877" y="15945"/>
                </a:lnTo>
                <a:lnTo>
                  <a:pt x="76113" y="4268"/>
                </a:lnTo>
                <a:lnTo>
                  <a:pt x="54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732097" y="3166621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5806" y="0"/>
                </a:moveTo>
                <a:lnTo>
                  <a:pt x="34173" y="4452"/>
                </a:lnTo>
                <a:lnTo>
                  <a:pt x="16424" y="16535"/>
                </a:lnTo>
                <a:lnTo>
                  <a:pt x="4415" y="34337"/>
                </a:lnTo>
                <a:lnTo>
                  <a:pt x="0" y="55946"/>
                </a:lnTo>
                <a:lnTo>
                  <a:pt x="4415" y="77176"/>
                </a:lnTo>
                <a:lnTo>
                  <a:pt x="16424" y="94472"/>
                </a:lnTo>
                <a:lnTo>
                  <a:pt x="34173" y="106112"/>
                </a:lnTo>
                <a:lnTo>
                  <a:pt x="55806" y="110375"/>
                </a:lnTo>
                <a:lnTo>
                  <a:pt x="77112" y="106112"/>
                </a:lnTo>
                <a:lnTo>
                  <a:pt x="94469" y="94472"/>
                </a:lnTo>
                <a:lnTo>
                  <a:pt x="106151" y="77176"/>
                </a:lnTo>
                <a:lnTo>
                  <a:pt x="110429" y="55946"/>
                </a:lnTo>
                <a:lnTo>
                  <a:pt x="106151" y="34337"/>
                </a:lnTo>
                <a:lnTo>
                  <a:pt x="94469" y="16535"/>
                </a:lnTo>
                <a:lnTo>
                  <a:pt x="77112" y="4452"/>
                </a:lnTo>
                <a:lnTo>
                  <a:pt x="558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588521" y="3506174"/>
            <a:ext cx="110489" cy="111125"/>
          </a:xfrm>
          <a:custGeom>
            <a:avLst/>
            <a:gdLst/>
            <a:ahLst/>
            <a:cxnLst/>
            <a:rect l="l" t="t" r="r" b="b"/>
            <a:pathLst>
              <a:path w="110490" h="111125">
                <a:moveTo>
                  <a:pt x="54622" y="0"/>
                </a:moveTo>
                <a:lnTo>
                  <a:pt x="33174" y="4473"/>
                </a:lnTo>
                <a:lnTo>
                  <a:pt x="15833" y="16577"/>
                </a:lnTo>
                <a:lnTo>
                  <a:pt x="4230" y="34337"/>
                </a:lnTo>
                <a:lnTo>
                  <a:pt x="0" y="55777"/>
                </a:lnTo>
                <a:lnTo>
                  <a:pt x="4230" y="77202"/>
                </a:lnTo>
                <a:lnTo>
                  <a:pt x="15833" y="94598"/>
                </a:lnTo>
                <a:lnTo>
                  <a:pt x="33174" y="106276"/>
                </a:lnTo>
                <a:lnTo>
                  <a:pt x="54622" y="110544"/>
                </a:lnTo>
                <a:lnTo>
                  <a:pt x="76113" y="106276"/>
                </a:lnTo>
                <a:lnTo>
                  <a:pt x="93877" y="94598"/>
                </a:lnTo>
                <a:lnTo>
                  <a:pt x="105966" y="77202"/>
                </a:lnTo>
                <a:lnTo>
                  <a:pt x="110429" y="55777"/>
                </a:lnTo>
                <a:lnTo>
                  <a:pt x="105966" y="34337"/>
                </a:lnTo>
                <a:lnTo>
                  <a:pt x="93877" y="16577"/>
                </a:lnTo>
                <a:lnTo>
                  <a:pt x="76113" y="4473"/>
                </a:lnTo>
                <a:lnTo>
                  <a:pt x="54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6978492" y="3676034"/>
            <a:ext cx="110489" cy="111125"/>
          </a:xfrm>
          <a:custGeom>
            <a:avLst/>
            <a:gdLst/>
            <a:ahLst/>
            <a:cxnLst/>
            <a:rect l="l" t="t" r="r" b="b"/>
            <a:pathLst>
              <a:path w="110490" h="111125">
                <a:moveTo>
                  <a:pt x="55975" y="0"/>
                </a:moveTo>
                <a:lnTo>
                  <a:pt x="34245" y="4262"/>
                </a:lnTo>
                <a:lnTo>
                  <a:pt x="16446" y="15903"/>
                </a:lnTo>
                <a:lnTo>
                  <a:pt x="4418" y="33199"/>
                </a:lnTo>
                <a:lnTo>
                  <a:pt x="0" y="54429"/>
                </a:lnTo>
                <a:lnTo>
                  <a:pt x="4418" y="76065"/>
                </a:lnTo>
                <a:lnTo>
                  <a:pt x="16446" y="93924"/>
                </a:lnTo>
                <a:lnTo>
                  <a:pt x="34245" y="106065"/>
                </a:lnTo>
                <a:lnTo>
                  <a:pt x="55975" y="110544"/>
                </a:lnTo>
                <a:lnTo>
                  <a:pt x="77397" y="106065"/>
                </a:lnTo>
                <a:lnTo>
                  <a:pt x="94681" y="93924"/>
                </a:lnTo>
                <a:lnTo>
                  <a:pt x="106225" y="76065"/>
                </a:lnTo>
                <a:lnTo>
                  <a:pt x="110429" y="54429"/>
                </a:lnTo>
                <a:lnTo>
                  <a:pt x="106225" y="33199"/>
                </a:lnTo>
                <a:lnTo>
                  <a:pt x="94681" y="15903"/>
                </a:lnTo>
                <a:lnTo>
                  <a:pt x="77397" y="4262"/>
                </a:lnTo>
                <a:lnTo>
                  <a:pt x="559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6477754" y="4015756"/>
            <a:ext cx="111125" cy="110489"/>
          </a:xfrm>
          <a:custGeom>
            <a:avLst/>
            <a:gdLst/>
            <a:ahLst/>
            <a:cxnLst/>
            <a:rect l="l" t="t" r="r" b="b"/>
            <a:pathLst>
              <a:path w="111125" h="110489">
                <a:moveTo>
                  <a:pt x="54622" y="0"/>
                </a:moveTo>
                <a:lnTo>
                  <a:pt x="33317" y="4215"/>
                </a:lnTo>
                <a:lnTo>
                  <a:pt x="15959" y="15777"/>
                </a:lnTo>
                <a:lnTo>
                  <a:pt x="4277" y="33057"/>
                </a:lnTo>
                <a:lnTo>
                  <a:pt x="0" y="54429"/>
                </a:lnTo>
                <a:lnTo>
                  <a:pt x="4277" y="75986"/>
                </a:lnTo>
                <a:lnTo>
                  <a:pt x="15959" y="93671"/>
                </a:lnTo>
                <a:lnTo>
                  <a:pt x="33317" y="105639"/>
                </a:lnTo>
                <a:lnTo>
                  <a:pt x="54622" y="110038"/>
                </a:lnTo>
                <a:lnTo>
                  <a:pt x="76308" y="105639"/>
                </a:lnTo>
                <a:lnTo>
                  <a:pt x="94173" y="93671"/>
                </a:lnTo>
                <a:lnTo>
                  <a:pt x="106299" y="75986"/>
                </a:lnTo>
                <a:lnTo>
                  <a:pt x="110767" y="54429"/>
                </a:lnTo>
                <a:lnTo>
                  <a:pt x="106299" y="33057"/>
                </a:lnTo>
                <a:lnTo>
                  <a:pt x="94173" y="15777"/>
                </a:lnTo>
                <a:lnTo>
                  <a:pt x="76308" y="4215"/>
                </a:lnTo>
                <a:lnTo>
                  <a:pt x="54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6706561" y="4176854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5806" y="0"/>
                </a:moveTo>
                <a:lnTo>
                  <a:pt x="34316" y="4191"/>
                </a:lnTo>
                <a:lnTo>
                  <a:pt x="16551" y="15713"/>
                </a:lnTo>
                <a:lnTo>
                  <a:pt x="4462" y="32986"/>
                </a:lnTo>
                <a:lnTo>
                  <a:pt x="0" y="54429"/>
                </a:lnTo>
                <a:lnTo>
                  <a:pt x="4462" y="75986"/>
                </a:lnTo>
                <a:lnTo>
                  <a:pt x="16551" y="93671"/>
                </a:lnTo>
                <a:lnTo>
                  <a:pt x="34316" y="105639"/>
                </a:lnTo>
                <a:lnTo>
                  <a:pt x="55806" y="110038"/>
                </a:lnTo>
                <a:lnTo>
                  <a:pt x="77254" y="105639"/>
                </a:lnTo>
                <a:lnTo>
                  <a:pt x="94596" y="93671"/>
                </a:lnTo>
                <a:lnTo>
                  <a:pt x="106199" y="75986"/>
                </a:lnTo>
                <a:lnTo>
                  <a:pt x="110429" y="54429"/>
                </a:lnTo>
                <a:lnTo>
                  <a:pt x="106199" y="32986"/>
                </a:lnTo>
                <a:lnTo>
                  <a:pt x="94596" y="15713"/>
                </a:lnTo>
                <a:lnTo>
                  <a:pt x="77254" y="4191"/>
                </a:lnTo>
                <a:lnTo>
                  <a:pt x="558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6877025" y="4346715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5806" y="0"/>
                </a:moveTo>
                <a:lnTo>
                  <a:pt x="34173" y="4189"/>
                </a:lnTo>
                <a:lnTo>
                  <a:pt x="16424" y="15692"/>
                </a:lnTo>
                <a:lnTo>
                  <a:pt x="4415" y="32915"/>
                </a:lnTo>
                <a:lnTo>
                  <a:pt x="0" y="54261"/>
                </a:lnTo>
                <a:lnTo>
                  <a:pt x="4415" y="75914"/>
                </a:lnTo>
                <a:lnTo>
                  <a:pt x="16424" y="93650"/>
                </a:lnTo>
                <a:lnTo>
                  <a:pt x="34173" y="105636"/>
                </a:lnTo>
                <a:lnTo>
                  <a:pt x="55806" y="110038"/>
                </a:lnTo>
                <a:lnTo>
                  <a:pt x="77112" y="105636"/>
                </a:lnTo>
                <a:lnTo>
                  <a:pt x="94469" y="93650"/>
                </a:lnTo>
                <a:lnTo>
                  <a:pt x="106151" y="75914"/>
                </a:lnTo>
                <a:lnTo>
                  <a:pt x="110429" y="54261"/>
                </a:lnTo>
                <a:lnTo>
                  <a:pt x="106151" y="32915"/>
                </a:lnTo>
                <a:lnTo>
                  <a:pt x="94469" y="15692"/>
                </a:lnTo>
                <a:lnTo>
                  <a:pt x="77112" y="4189"/>
                </a:lnTo>
                <a:lnTo>
                  <a:pt x="558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7081481" y="4516070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4453" y="0"/>
                </a:moveTo>
                <a:lnTo>
                  <a:pt x="33032" y="4268"/>
                </a:lnTo>
                <a:lnTo>
                  <a:pt x="15748" y="15945"/>
                </a:lnTo>
                <a:lnTo>
                  <a:pt x="4204" y="33341"/>
                </a:lnTo>
                <a:lnTo>
                  <a:pt x="0" y="54766"/>
                </a:lnTo>
                <a:lnTo>
                  <a:pt x="4204" y="76180"/>
                </a:lnTo>
                <a:lnTo>
                  <a:pt x="15748" y="93882"/>
                </a:lnTo>
                <a:lnTo>
                  <a:pt x="33032" y="105928"/>
                </a:lnTo>
                <a:lnTo>
                  <a:pt x="54453" y="110375"/>
                </a:lnTo>
                <a:lnTo>
                  <a:pt x="76184" y="105928"/>
                </a:lnTo>
                <a:lnTo>
                  <a:pt x="93983" y="93882"/>
                </a:lnTo>
                <a:lnTo>
                  <a:pt x="106011" y="76180"/>
                </a:lnTo>
                <a:lnTo>
                  <a:pt x="110429" y="54766"/>
                </a:lnTo>
                <a:lnTo>
                  <a:pt x="106011" y="33341"/>
                </a:lnTo>
                <a:lnTo>
                  <a:pt x="93983" y="15945"/>
                </a:lnTo>
                <a:lnTo>
                  <a:pt x="76184" y="4268"/>
                </a:lnTo>
                <a:lnTo>
                  <a:pt x="54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7063386" y="4854511"/>
            <a:ext cx="111125" cy="110489"/>
          </a:xfrm>
          <a:custGeom>
            <a:avLst/>
            <a:gdLst/>
            <a:ahLst/>
            <a:cxnLst/>
            <a:rect l="l" t="t" r="r" b="b"/>
            <a:pathLst>
              <a:path w="111125" h="110489">
                <a:moveTo>
                  <a:pt x="56314" y="0"/>
                </a:moveTo>
                <a:lnTo>
                  <a:pt x="34530" y="4463"/>
                </a:lnTo>
                <a:lnTo>
                  <a:pt x="16615" y="16573"/>
                </a:lnTo>
                <a:lnTo>
                  <a:pt x="4470" y="34408"/>
                </a:lnTo>
                <a:lnTo>
                  <a:pt x="0" y="56047"/>
                </a:lnTo>
                <a:lnTo>
                  <a:pt x="4470" y="77248"/>
                </a:lnTo>
                <a:lnTo>
                  <a:pt x="16615" y="94529"/>
                </a:lnTo>
                <a:lnTo>
                  <a:pt x="34530" y="106164"/>
                </a:lnTo>
                <a:lnTo>
                  <a:pt x="56314" y="110426"/>
                </a:lnTo>
                <a:lnTo>
                  <a:pt x="77521" y="106164"/>
                </a:lnTo>
                <a:lnTo>
                  <a:pt x="94829" y="94529"/>
                </a:lnTo>
                <a:lnTo>
                  <a:pt x="106492" y="77248"/>
                </a:lnTo>
                <a:lnTo>
                  <a:pt x="110767" y="56047"/>
                </a:lnTo>
                <a:lnTo>
                  <a:pt x="106492" y="34408"/>
                </a:lnTo>
                <a:lnTo>
                  <a:pt x="94829" y="16573"/>
                </a:lnTo>
                <a:lnTo>
                  <a:pt x="77521" y="4463"/>
                </a:lnTo>
                <a:lnTo>
                  <a:pt x="563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6758647" y="5024338"/>
            <a:ext cx="109220" cy="110489"/>
          </a:xfrm>
          <a:custGeom>
            <a:avLst/>
            <a:gdLst/>
            <a:ahLst/>
            <a:cxnLst/>
            <a:rect l="l" t="t" r="r" b="b"/>
            <a:pathLst>
              <a:path w="109220" h="110489">
                <a:moveTo>
                  <a:pt x="54453" y="0"/>
                </a:moveTo>
                <a:lnTo>
                  <a:pt x="33246" y="4466"/>
                </a:lnTo>
                <a:lnTo>
                  <a:pt x="15938" y="16581"/>
                </a:lnTo>
                <a:lnTo>
                  <a:pt x="4275" y="34422"/>
                </a:lnTo>
                <a:lnTo>
                  <a:pt x="0" y="56064"/>
                </a:lnTo>
                <a:lnTo>
                  <a:pt x="4275" y="77264"/>
                </a:lnTo>
                <a:lnTo>
                  <a:pt x="15938" y="94546"/>
                </a:lnTo>
                <a:lnTo>
                  <a:pt x="33246" y="106181"/>
                </a:lnTo>
                <a:lnTo>
                  <a:pt x="54453" y="110443"/>
                </a:lnTo>
                <a:lnTo>
                  <a:pt x="75973" y="106181"/>
                </a:lnTo>
                <a:lnTo>
                  <a:pt x="93307" y="94546"/>
                </a:lnTo>
                <a:lnTo>
                  <a:pt x="104870" y="77264"/>
                </a:lnTo>
                <a:lnTo>
                  <a:pt x="109076" y="56064"/>
                </a:lnTo>
                <a:lnTo>
                  <a:pt x="104870" y="34422"/>
                </a:lnTo>
                <a:lnTo>
                  <a:pt x="93307" y="16581"/>
                </a:lnTo>
                <a:lnTo>
                  <a:pt x="75973" y="4466"/>
                </a:lnTo>
                <a:lnTo>
                  <a:pt x="54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6715355" y="5364026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5806" y="0"/>
                </a:moveTo>
                <a:lnTo>
                  <a:pt x="34316" y="4262"/>
                </a:lnTo>
                <a:lnTo>
                  <a:pt x="16551" y="15897"/>
                </a:lnTo>
                <a:lnTo>
                  <a:pt x="4462" y="33178"/>
                </a:lnTo>
                <a:lnTo>
                  <a:pt x="0" y="54379"/>
                </a:lnTo>
                <a:lnTo>
                  <a:pt x="4462" y="76018"/>
                </a:lnTo>
                <a:lnTo>
                  <a:pt x="16551" y="93853"/>
                </a:lnTo>
                <a:lnTo>
                  <a:pt x="34316" y="105962"/>
                </a:lnTo>
                <a:lnTo>
                  <a:pt x="55806" y="110426"/>
                </a:lnTo>
                <a:lnTo>
                  <a:pt x="77254" y="105962"/>
                </a:lnTo>
                <a:lnTo>
                  <a:pt x="94596" y="93853"/>
                </a:lnTo>
                <a:lnTo>
                  <a:pt x="106199" y="76018"/>
                </a:lnTo>
                <a:lnTo>
                  <a:pt x="110429" y="54379"/>
                </a:lnTo>
                <a:lnTo>
                  <a:pt x="106199" y="33178"/>
                </a:lnTo>
                <a:lnTo>
                  <a:pt x="94596" y="15897"/>
                </a:lnTo>
                <a:lnTo>
                  <a:pt x="77254" y="4262"/>
                </a:lnTo>
                <a:lnTo>
                  <a:pt x="558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6860115" y="5533870"/>
            <a:ext cx="111125" cy="110489"/>
          </a:xfrm>
          <a:custGeom>
            <a:avLst/>
            <a:gdLst/>
            <a:ahLst/>
            <a:cxnLst/>
            <a:rect l="l" t="t" r="r" b="b"/>
            <a:pathLst>
              <a:path w="111125" h="110489">
                <a:moveTo>
                  <a:pt x="54622" y="0"/>
                </a:moveTo>
                <a:lnTo>
                  <a:pt x="33317" y="4259"/>
                </a:lnTo>
                <a:lnTo>
                  <a:pt x="15959" y="15890"/>
                </a:lnTo>
                <a:lnTo>
                  <a:pt x="4277" y="33171"/>
                </a:lnTo>
                <a:lnTo>
                  <a:pt x="0" y="54379"/>
                </a:lnTo>
                <a:lnTo>
                  <a:pt x="4277" y="76018"/>
                </a:lnTo>
                <a:lnTo>
                  <a:pt x="15959" y="93853"/>
                </a:lnTo>
                <a:lnTo>
                  <a:pt x="33317" y="105962"/>
                </a:lnTo>
                <a:lnTo>
                  <a:pt x="54622" y="110426"/>
                </a:lnTo>
                <a:lnTo>
                  <a:pt x="76335" y="105962"/>
                </a:lnTo>
                <a:lnTo>
                  <a:pt x="94258" y="93853"/>
                </a:lnTo>
                <a:lnTo>
                  <a:pt x="106442" y="76018"/>
                </a:lnTo>
                <a:lnTo>
                  <a:pt x="110937" y="54379"/>
                </a:lnTo>
                <a:lnTo>
                  <a:pt x="106442" y="33171"/>
                </a:lnTo>
                <a:lnTo>
                  <a:pt x="94258" y="15890"/>
                </a:lnTo>
                <a:lnTo>
                  <a:pt x="76335" y="4259"/>
                </a:lnTo>
                <a:lnTo>
                  <a:pt x="54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6690158" y="5702450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90" h="110489">
                <a:moveTo>
                  <a:pt x="54622" y="0"/>
                </a:moveTo>
                <a:lnTo>
                  <a:pt x="33174" y="4456"/>
                </a:lnTo>
                <a:lnTo>
                  <a:pt x="15833" y="16520"/>
                </a:lnTo>
                <a:lnTo>
                  <a:pt x="4230" y="34230"/>
                </a:lnTo>
                <a:lnTo>
                  <a:pt x="0" y="55626"/>
                </a:lnTo>
                <a:lnTo>
                  <a:pt x="4230" y="77014"/>
                </a:lnTo>
                <a:lnTo>
                  <a:pt x="15833" y="94280"/>
                </a:lnTo>
                <a:lnTo>
                  <a:pt x="33174" y="105818"/>
                </a:lnTo>
                <a:lnTo>
                  <a:pt x="54622" y="110021"/>
                </a:lnTo>
                <a:lnTo>
                  <a:pt x="76113" y="105818"/>
                </a:lnTo>
                <a:lnTo>
                  <a:pt x="93877" y="94280"/>
                </a:lnTo>
                <a:lnTo>
                  <a:pt x="105966" y="77014"/>
                </a:lnTo>
                <a:lnTo>
                  <a:pt x="110429" y="55626"/>
                </a:lnTo>
                <a:lnTo>
                  <a:pt x="105966" y="34230"/>
                </a:lnTo>
                <a:lnTo>
                  <a:pt x="93877" y="16520"/>
                </a:lnTo>
                <a:lnTo>
                  <a:pt x="76113" y="4456"/>
                </a:lnTo>
                <a:lnTo>
                  <a:pt x="54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 txBox="1"/>
          <p:nvPr/>
        </p:nvSpPr>
        <p:spPr>
          <a:xfrm>
            <a:off x="5438547" y="5992621"/>
            <a:ext cx="3124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 b="1">
                <a:solidFill>
                  <a:srgbClr val="585858"/>
                </a:solidFill>
                <a:latin typeface="Arial Narrow"/>
                <a:cs typeface="Arial Narrow"/>
              </a:rPr>
              <a:t>-</a:t>
            </a:r>
            <a:r>
              <a:rPr dirty="0" sz="1000" spc="10" b="1">
                <a:solidFill>
                  <a:srgbClr val="585858"/>
                </a:solidFill>
                <a:latin typeface="Arial Narrow"/>
                <a:cs typeface="Arial Narrow"/>
              </a:rPr>
              <a:t>1</a:t>
            </a:r>
            <a:r>
              <a:rPr dirty="0" sz="1000" spc="-6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r>
              <a:rPr dirty="0" sz="1000" spc="1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r>
              <a:rPr dirty="0" sz="1000" spc="-30" b="1">
                <a:solidFill>
                  <a:srgbClr val="585858"/>
                </a:solidFill>
                <a:latin typeface="Arial Narrow"/>
                <a:cs typeface="Arial Narrow"/>
              </a:rPr>
              <a:t>.</a:t>
            </a:r>
            <a:r>
              <a:rPr dirty="0" sz="100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35" name="object 1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19</a:t>
            </a:fld>
          </a:p>
        </p:txBody>
      </p:sp>
      <p:sp>
        <p:nvSpPr>
          <p:cNvPr id="131" name="object 131"/>
          <p:cNvSpPr txBox="1"/>
          <p:nvPr/>
        </p:nvSpPr>
        <p:spPr>
          <a:xfrm>
            <a:off x="6148984" y="5992621"/>
            <a:ext cx="2609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 b="1">
                <a:solidFill>
                  <a:srgbClr val="585858"/>
                </a:solidFill>
                <a:latin typeface="Arial Narrow"/>
                <a:cs typeface="Arial Narrow"/>
              </a:rPr>
              <a:t>-</a:t>
            </a:r>
            <a:r>
              <a:rPr dirty="0" sz="1000" spc="20" b="1">
                <a:solidFill>
                  <a:srgbClr val="585858"/>
                </a:solidFill>
                <a:latin typeface="Arial Narrow"/>
                <a:cs typeface="Arial Narrow"/>
              </a:rPr>
              <a:t>7</a:t>
            </a:r>
            <a:r>
              <a:rPr dirty="0" sz="1000" spc="-60" b="1">
                <a:solidFill>
                  <a:srgbClr val="585858"/>
                </a:solidFill>
                <a:latin typeface="Arial Narrow"/>
                <a:cs typeface="Arial Narrow"/>
              </a:rPr>
              <a:t>5</a:t>
            </a:r>
            <a:r>
              <a:rPr dirty="0" sz="1000" spc="25" b="1">
                <a:solidFill>
                  <a:srgbClr val="585858"/>
                </a:solidFill>
                <a:latin typeface="Arial Narrow"/>
                <a:cs typeface="Arial Narrow"/>
              </a:rPr>
              <a:t>.</a:t>
            </a:r>
            <a:r>
              <a:rPr dirty="0" sz="100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505809" y="5942782"/>
            <a:ext cx="1270635" cy="48450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37820">
              <a:lnSpc>
                <a:spcPct val="100000"/>
              </a:lnSpc>
              <a:spcBef>
                <a:spcPts val="490"/>
              </a:spcBef>
              <a:tabLst>
                <a:tab pos="1018540" algn="l"/>
              </a:tabLst>
            </a:pPr>
            <a:r>
              <a:rPr dirty="0" sz="1000" spc="-5" b="1">
                <a:solidFill>
                  <a:srgbClr val="585858"/>
                </a:solidFill>
                <a:latin typeface="Arial Narrow"/>
                <a:cs typeface="Arial Narrow"/>
              </a:rPr>
              <a:t>-50.0	-25.0</a:t>
            </a:r>
            <a:endParaRPr sz="10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250" spc="10" b="1">
                <a:latin typeface="Arial"/>
                <a:cs typeface="Arial"/>
              </a:rPr>
              <a:t>Inclisiran</a:t>
            </a:r>
            <a:r>
              <a:rPr dirty="0" sz="1250" spc="-15" b="1">
                <a:latin typeface="Arial"/>
                <a:cs typeface="Arial"/>
              </a:rPr>
              <a:t> </a:t>
            </a:r>
            <a:r>
              <a:rPr dirty="0" sz="1250" spc="10" b="1">
                <a:latin typeface="Arial"/>
                <a:cs typeface="Arial"/>
              </a:rPr>
              <a:t>better</a:t>
            </a:r>
            <a:endParaRPr sz="125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240047" y="5992621"/>
            <a:ext cx="1689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r>
              <a:rPr dirty="0" sz="1000" spc="-20" b="1">
                <a:solidFill>
                  <a:srgbClr val="585858"/>
                </a:solidFill>
                <a:latin typeface="Arial Narrow"/>
                <a:cs typeface="Arial Narrow"/>
              </a:rPr>
              <a:t>.</a:t>
            </a:r>
            <a:r>
              <a:rPr dirty="0" sz="100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8894508" y="5992621"/>
            <a:ext cx="228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585858"/>
                </a:solidFill>
                <a:latin typeface="Arial Narrow"/>
                <a:cs typeface="Arial Narrow"/>
              </a:rPr>
              <a:t>2</a:t>
            </a:r>
            <a:r>
              <a:rPr dirty="0" sz="1000" spc="-45" b="1">
                <a:solidFill>
                  <a:srgbClr val="585858"/>
                </a:solidFill>
                <a:latin typeface="Arial Narrow"/>
                <a:cs typeface="Arial Narrow"/>
              </a:rPr>
              <a:t>5</a:t>
            </a:r>
            <a:r>
              <a:rPr dirty="0" sz="1000" spc="35" b="1">
                <a:solidFill>
                  <a:srgbClr val="585858"/>
                </a:solidFill>
                <a:latin typeface="Arial Narrow"/>
                <a:cs typeface="Arial Narrow"/>
              </a:rPr>
              <a:t>.</a:t>
            </a:r>
            <a:r>
              <a:rPr dirty="0" sz="1000" b="1">
                <a:solidFill>
                  <a:srgbClr val="585858"/>
                </a:solidFill>
                <a:latin typeface="Arial Narrow"/>
                <a:cs typeface="Arial Narrow"/>
              </a:rPr>
              <a:t>0</a:t>
            </a:r>
            <a:endParaRPr sz="10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13566" y="6376987"/>
            <a:ext cx="1530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D9D9D9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07987" y="1602422"/>
            <a:ext cx="11249025" cy="2954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 marR="438784">
              <a:lnSpc>
                <a:spcPct val="100000"/>
              </a:lnSpc>
              <a:spcBef>
                <a:spcPts val="100"/>
              </a:spcBef>
            </a:pPr>
            <a:r>
              <a:rPr dirty="0" sz="2400" spc="-110" b="1">
                <a:solidFill>
                  <a:srgbClr val="585858"/>
                </a:solidFill>
                <a:latin typeface="Arial"/>
                <a:cs typeface="Arial"/>
              </a:rPr>
              <a:t>LDL-C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lowering </a:t>
            </a:r>
            <a:r>
              <a:rPr dirty="0" sz="2400" spc="-65" b="1">
                <a:solidFill>
                  <a:srgbClr val="585858"/>
                </a:solidFill>
                <a:latin typeface="Arial"/>
                <a:cs typeface="Arial"/>
              </a:rPr>
              <a:t>is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dirty="0" sz="2400" spc="-100" b="1">
                <a:solidFill>
                  <a:srgbClr val="585858"/>
                </a:solidFill>
                <a:latin typeface="Arial"/>
                <a:cs typeface="Arial"/>
              </a:rPr>
              <a:t>most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effective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intervention </a:t>
            </a:r>
            <a:r>
              <a:rPr dirty="0" sz="2400" spc="-70" b="1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2400" spc="-135" b="1">
                <a:solidFill>
                  <a:srgbClr val="585858"/>
                </a:solidFill>
                <a:latin typeface="Arial"/>
                <a:cs typeface="Arial"/>
              </a:rPr>
              <a:t>change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course </a:t>
            </a:r>
            <a:r>
              <a:rPr dirty="0" sz="2400" spc="-75" b="1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ASCVD  and </a:t>
            </a:r>
            <a:r>
              <a:rPr dirty="0" sz="2400" spc="-75" b="1">
                <a:solidFill>
                  <a:srgbClr val="585858"/>
                </a:solidFill>
                <a:latin typeface="Arial"/>
                <a:cs typeface="Arial"/>
              </a:rPr>
              <a:t>FH </a:t>
            </a: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yet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substantial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residual </a:t>
            </a: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risk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remains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despite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aggressive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treatment </a:t>
            </a:r>
            <a:r>
              <a:rPr dirty="0" sz="2400" spc="-100" b="1">
                <a:solidFill>
                  <a:srgbClr val="585858"/>
                </a:solidFill>
                <a:latin typeface="Arial"/>
                <a:cs typeface="Arial"/>
              </a:rPr>
              <a:t>with 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statins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other</a:t>
            </a:r>
            <a:r>
              <a:rPr dirty="0" sz="2400" spc="-285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agents</a:t>
            </a:r>
            <a:r>
              <a:rPr dirty="0" baseline="24305" sz="2400" spc="-17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Arial"/>
              <a:cs typeface="Arial"/>
            </a:endParaRPr>
          </a:p>
          <a:p>
            <a:pPr marL="299720" indent="-236220">
              <a:lnSpc>
                <a:spcPct val="100000"/>
              </a:lnSpc>
              <a:spcBef>
                <a:spcPts val="5"/>
              </a:spcBef>
              <a:buClr>
                <a:srgbClr val="0D57C4"/>
              </a:buClr>
              <a:buChar char="•"/>
              <a:tabLst>
                <a:tab pos="299085" algn="l"/>
                <a:tab pos="299720" algn="l"/>
              </a:tabLst>
            </a:pP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Lifestyle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modification and </a:t>
            </a:r>
            <a:r>
              <a:rPr dirty="0" sz="2400" spc="-130">
                <a:solidFill>
                  <a:srgbClr val="585858"/>
                </a:solidFill>
                <a:latin typeface="Arial"/>
                <a:cs typeface="Arial"/>
              </a:rPr>
              <a:t>statin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treatment </a:t>
            </a:r>
            <a:r>
              <a:rPr dirty="0" sz="2400" spc="-95">
                <a:solidFill>
                  <a:srgbClr val="585858"/>
                </a:solidFill>
                <a:latin typeface="Arial"/>
                <a:cs typeface="Arial"/>
              </a:rPr>
              <a:t>are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foundational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ASCVD</a:t>
            </a:r>
            <a:r>
              <a:rPr dirty="0" sz="2400" spc="4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prevention</a:t>
            </a:r>
            <a:r>
              <a:rPr dirty="0" baseline="24305" sz="2400" spc="-157">
                <a:solidFill>
                  <a:srgbClr val="585858"/>
                </a:solidFill>
                <a:latin typeface="Arial"/>
                <a:cs typeface="Arial"/>
              </a:rPr>
              <a:t>2,3</a:t>
            </a:r>
            <a:endParaRPr baseline="24305"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D57C4"/>
              </a:buClr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299720" marR="43180" indent="-236220">
              <a:lnSpc>
                <a:spcPct val="100000"/>
              </a:lnSpc>
              <a:buClr>
                <a:srgbClr val="0D57C4"/>
              </a:buClr>
              <a:buChar char="•"/>
              <a:tabLst>
                <a:tab pos="299085" algn="l"/>
                <a:tab pos="299720" algn="l"/>
              </a:tabLst>
            </a:pP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Ezetimibe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and monoclonal antibodies </a:t>
            </a:r>
            <a:r>
              <a:rPr dirty="0" sz="2400" spc="-65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PCSK9 </a:t>
            </a:r>
            <a:r>
              <a:rPr dirty="0" sz="2400" spc="-95">
                <a:solidFill>
                  <a:srgbClr val="585858"/>
                </a:solidFill>
                <a:latin typeface="Arial"/>
                <a:cs typeface="Arial"/>
              </a:rPr>
              <a:t>are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adjunctive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strategies </a:t>
            </a:r>
            <a:r>
              <a:rPr dirty="0" sz="2400" spc="-65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reduce </a:t>
            </a:r>
            <a:r>
              <a:rPr dirty="0" sz="2400" spc="-80">
                <a:solidFill>
                  <a:srgbClr val="585858"/>
                </a:solidFill>
                <a:latin typeface="Arial"/>
                <a:cs typeface="Arial"/>
              </a:rPr>
              <a:t>LDL-  </a:t>
            </a:r>
            <a:r>
              <a:rPr dirty="0" sz="2400">
                <a:solidFill>
                  <a:srgbClr val="585858"/>
                </a:solidFill>
                <a:latin typeface="Arial"/>
                <a:cs typeface="Arial"/>
              </a:rPr>
              <a:t>C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clinical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events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by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multiple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treatment</a:t>
            </a:r>
            <a:r>
              <a:rPr dirty="0" sz="2400" spc="-3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guidelines</a:t>
            </a:r>
            <a:r>
              <a:rPr dirty="0" baseline="24305" sz="2400" spc="-157">
                <a:solidFill>
                  <a:srgbClr val="585858"/>
                </a:solidFill>
                <a:latin typeface="Arial"/>
                <a:cs typeface="Arial"/>
              </a:rPr>
              <a:t>4-6</a:t>
            </a:r>
            <a:endParaRPr baseline="24305"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8949055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 </a:t>
            </a:r>
            <a:r>
              <a:rPr dirty="0" sz="2400" spc="-120">
                <a:solidFill>
                  <a:srgbClr val="072C61"/>
                </a:solidFill>
              </a:rPr>
              <a:t>Background and</a:t>
            </a:r>
            <a:r>
              <a:rPr dirty="0" sz="2400" spc="120">
                <a:solidFill>
                  <a:srgbClr val="072C61"/>
                </a:solidFill>
              </a:rPr>
              <a:t> </a:t>
            </a:r>
            <a:r>
              <a:rPr dirty="0" sz="2400" spc="-120">
                <a:solidFill>
                  <a:srgbClr val="072C61"/>
                </a:solidFill>
              </a:rPr>
              <a:t>rationale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95"/>
              <a:t>Challenges </a:t>
            </a:r>
            <a:r>
              <a:rPr dirty="0" spc="-90"/>
              <a:t>remain </a:t>
            </a:r>
            <a:r>
              <a:rPr dirty="0" spc="-40"/>
              <a:t>with </a:t>
            </a:r>
            <a:r>
              <a:rPr dirty="0" spc="-95"/>
              <a:t>regard </a:t>
            </a:r>
            <a:r>
              <a:rPr dirty="0" spc="-35"/>
              <a:t>to </a:t>
            </a:r>
            <a:r>
              <a:rPr dirty="0" spc="-85"/>
              <a:t>LDL-C</a:t>
            </a:r>
            <a:r>
              <a:rPr dirty="0" spc="-40"/>
              <a:t> </a:t>
            </a:r>
            <a:r>
              <a:rPr dirty="0" spc="-80"/>
              <a:t>lowering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87997" y="6181725"/>
            <a:ext cx="5155565" cy="6629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02260" indent="-289560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301625" algn="l"/>
                <a:tab pos="302260" algn="l"/>
              </a:tabLst>
            </a:pPr>
            <a:r>
              <a:rPr dirty="0" sz="1350" spc="-100">
                <a:latin typeface="Arial"/>
                <a:cs typeface="Arial"/>
              </a:rPr>
              <a:t>Benjamin </a:t>
            </a:r>
            <a:r>
              <a:rPr dirty="0" sz="1350" spc="-40">
                <a:latin typeface="Arial"/>
                <a:cs typeface="Arial"/>
              </a:rPr>
              <a:t>et </a:t>
            </a:r>
            <a:r>
              <a:rPr dirty="0" sz="1350" spc="-90">
                <a:latin typeface="Arial"/>
                <a:cs typeface="Arial"/>
              </a:rPr>
              <a:t>al. </a:t>
            </a:r>
            <a:r>
              <a:rPr dirty="0" sz="1350" spc="-100">
                <a:latin typeface="Arial"/>
                <a:cs typeface="Arial"/>
              </a:rPr>
              <a:t>Circulation</a:t>
            </a:r>
            <a:r>
              <a:rPr dirty="0" sz="1350" spc="-130">
                <a:latin typeface="Arial"/>
                <a:cs typeface="Arial"/>
              </a:rPr>
              <a:t> </a:t>
            </a:r>
            <a:r>
              <a:rPr dirty="0" sz="1350" spc="-90">
                <a:latin typeface="Arial"/>
                <a:cs typeface="Arial"/>
              </a:rPr>
              <a:t>2019;139:e56-e528.</a:t>
            </a:r>
            <a:endParaRPr sz="1350">
              <a:latin typeface="Arial"/>
              <a:cs typeface="Arial"/>
            </a:endParaRPr>
          </a:p>
          <a:p>
            <a:pPr marL="302260" indent="-289560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301625" algn="l"/>
                <a:tab pos="302260" algn="l"/>
              </a:tabLst>
            </a:pPr>
            <a:r>
              <a:rPr dirty="0" sz="1350" spc="-105">
                <a:latin typeface="Arial"/>
                <a:cs typeface="Arial"/>
              </a:rPr>
              <a:t>Grundy </a:t>
            </a:r>
            <a:r>
              <a:rPr dirty="0" sz="1350" spc="-45">
                <a:latin typeface="Arial"/>
                <a:cs typeface="Arial"/>
              </a:rPr>
              <a:t>et </a:t>
            </a:r>
            <a:r>
              <a:rPr dirty="0" sz="1350" spc="-90">
                <a:latin typeface="Arial"/>
                <a:cs typeface="Arial"/>
              </a:rPr>
              <a:t>al. </a:t>
            </a:r>
            <a:r>
              <a:rPr dirty="0" sz="1350" spc="-95">
                <a:latin typeface="Arial"/>
                <a:cs typeface="Arial"/>
              </a:rPr>
              <a:t>Circulation</a:t>
            </a:r>
            <a:r>
              <a:rPr dirty="0" sz="1350" spc="-155">
                <a:latin typeface="Arial"/>
                <a:cs typeface="Arial"/>
              </a:rPr>
              <a:t> </a:t>
            </a:r>
            <a:r>
              <a:rPr dirty="0" sz="1350" spc="-95">
                <a:latin typeface="Arial"/>
                <a:cs typeface="Arial"/>
              </a:rPr>
              <a:t>2019;139:e1082-e143.</a:t>
            </a:r>
            <a:endParaRPr sz="1350">
              <a:latin typeface="Arial"/>
              <a:cs typeface="Arial"/>
            </a:endParaRPr>
          </a:p>
          <a:p>
            <a:pPr marL="302260" indent="-289560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301625" algn="l"/>
                <a:tab pos="302260" algn="l"/>
              </a:tabLst>
            </a:pPr>
            <a:r>
              <a:rPr dirty="0" sz="1350" spc="-65">
                <a:latin typeface="Arial"/>
                <a:cs typeface="Arial"/>
              </a:rPr>
              <a:t>Mach </a:t>
            </a:r>
            <a:r>
              <a:rPr dirty="0" sz="1350" spc="20">
                <a:latin typeface="Arial"/>
                <a:cs typeface="Arial"/>
              </a:rPr>
              <a:t>F </a:t>
            </a:r>
            <a:r>
              <a:rPr dirty="0" sz="1350" spc="-45">
                <a:latin typeface="Arial"/>
                <a:cs typeface="Arial"/>
              </a:rPr>
              <a:t>et </a:t>
            </a:r>
            <a:r>
              <a:rPr dirty="0" sz="1350" spc="-90">
                <a:latin typeface="Arial"/>
                <a:cs typeface="Arial"/>
              </a:rPr>
              <a:t>al. European </a:t>
            </a:r>
            <a:r>
              <a:rPr dirty="0" sz="1350" spc="-70">
                <a:latin typeface="Arial"/>
                <a:cs typeface="Arial"/>
              </a:rPr>
              <a:t>Heart</a:t>
            </a:r>
            <a:r>
              <a:rPr dirty="0" sz="1350" spc="-305">
                <a:latin typeface="Arial"/>
                <a:cs typeface="Arial"/>
              </a:rPr>
              <a:t> </a:t>
            </a:r>
            <a:r>
              <a:rPr dirty="0" sz="1350" spc="-95">
                <a:latin typeface="Arial"/>
                <a:cs typeface="Arial"/>
              </a:rPr>
              <a:t>Journal </a:t>
            </a:r>
            <a:r>
              <a:rPr dirty="0" sz="1350" spc="-65">
                <a:latin typeface="Arial"/>
                <a:cs typeface="Arial"/>
              </a:rPr>
              <a:t>2019 </a:t>
            </a:r>
            <a:r>
              <a:rPr dirty="0" sz="1350" spc="-95">
                <a:latin typeface="Arial"/>
                <a:cs typeface="Arial"/>
              </a:rPr>
              <a:t>doi:10.1093/eurheartj/ehz455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14796" y="6181725"/>
            <a:ext cx="3594735" cy="6629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02260" indent="-290195">
              <a:lnSpc>
                <a:spcPct val="100000"/>
              </a:lnSpc>
              <a:spcBef>
                <a:spcPts val="130"/>
              </a:spcBef>
              <a:buAutoNum type="arabicPeriod" startAt="4"/>
              <a:tabLst>
                <a:tab pos="302260" algn="l"/>
                <a:tab pos="302895" algn="l"/>
              </a:tabLst>
            </a:pPr>
            <a:r>
              <a:rPr dirty="0" sz="1350" spc="-95">
                <a:latin typeface="Arial"/>
                <a:cs typeface="Arial"/>
              </a:rPr>
              <a:t>Cannon</a:t>
            </a:r>
            <a:r>
              <a:rPr dirty="0" sz="1350" spc="-10">
                <a:latin typeface="Arial"/>
                <a:cs typeface="Arial"/>
              </a:rPr>
              <a:t> </a:t>
            </a:r>
            <a:r>
              <a:rPr dirty="0" sz="1350" spc="-45">
                <a:latin typeface="Arial"/>
                <a:cs typeface="Arial"/>
              </a:rPr>
              <a:t>et</a:t>
            </a:r>
            <a:r>
              <a:rPr dirty="0" sz="1350" spc="-165">
                <a:latin typeface="Arial"/>
                <a:cs typeface="Arial"/>
              </a:rPr>
              <a:t> </a:t>
            </a:r>
            <a:r>
              <a:rPr dirty="0" sz="1350" spc="-90">
                <a:latin typeface="Arial"/>
                <a:cs typeface="Arial"/>
              </a:rPr>
              <a:t>al.</a:t>
            </a:r>
            <a:r>
              <a:rPr dirty="0" sz="1350" spc="-105">
                <a:latin typeface="Arial"/>
                <a:cs typeface="Arial"/>
              </a:rPr>
              <a:t> </a:t>
            </a:r>
            <a:r>
              <a:rPr dirty="0" sz="1350" spc="20">
                <a:latin typeface="Arial"/>
                <a:cs typeface="Arial"/>
              </a:rPr>
              <a:t>N</a:t>
            </a:r>
            <a:r>
              <a:rPr dirty="0" sz="1350" spc="-170">
                <a:latin typeface="Arial"/>
                <a:cs typeface="Arial"/>
              </a:rPr>
              <a:t> </a:t>
            </a:r>
            <a:r>
              <a:rPr dirty="0" sz="1350" spc="-110">
                <a:latin typeface="Arial"/>
                <a:cs typeface="Arial"/>
              </a:rPr>
              <a:t>Engl</a:t>
            </a:r>
            <a:r>
              <a:rPr dirty="0" sz="1350" spc="35">
                <a:latin typeface="Arial"/>
                <a:cs typeface="Arial"/>
              </a:rPr>
              <a:t> </a:t>
            </a:r>
            <a:r>
              <a:rPr dirty="0" sz="1350" spc="15">
                <a:latin typeface="Arial"/>
                <a:cs typeface="Arial"/>
              </a:rPr>
              <a:t>J</a:t>
            </a:r>
            <a:r>
              <a:rPr dirty="0" sz="1350" spc="-170">
                <a:latin typeface="Arial"/>
                <a:cs typeface="Arial"/>
              </a:rPr>
              <a:t> </a:t>
            </a:r>
            <a:r>
              <a:rPr dirty="0" sz="1350" spc="-65">
                <a:latin typeface="Arial"/>
                <a:cs typeface="Arial"/>
              </a:rPr>
              <a:t>Med</a:t>
            </a:r>
            <a:r>
              <a:rPr dirty="0" sz="1350" spc="-130">
                <a:latin typeface="Arial"/>
                <a:cs typeface="Arial"/>
              </a:rPr>
              <a:t> </a:t>
            </a:r>
            <a:r>
              <a:rPr dirty="0" sz="1350" spc="-90">
                <a:latin typeface="Arial"/>
                <a:cs typeface="Arial"/>
              </a:rPr>
              <a:t>2015;372:2387-97.</a:t>
            </a:r>
            <a:endParaRPr sz="1350">
              <a:latin typeface="Arial"/>
              <a:cs typeface="Arial"/>
            </a:endParaRPr>
          </a:p>
          <a:p>
            <a:pPr marL="302260" indent="-290195">
              <a:lnSpc>
                <a:spcPct val="100000"/>
              </a:lnSpc>
              <a:spcBef>
                <a:spcPts val="60"/>
              </a:spcBef>
              <a:buAutoNum type="arabicPeriod" startAt="4"/>
              <a:tabLst>
                <a:tab pos="302260" algn="l"/>
                <a:tab pos="302895" algn="l"/>
              </a:tabLst>
            </a:pPr>
            <a:r>
              <a:rPr dirty="0" sz="1350" spc="-100">
                <a:latin typeface="Arial"/>
                <a:cs typeface="Arial"/>
              </a:rPr>
              <a:t>Sabatine </a:t>
            </a:r>
            <a:r>
              <a:rPr dirty="0" sz="1350" spc="-45">
                <a:latin typeface="Arial"/>
                <a:cs typeface="Arial"/>
              </a:rPr>
              <a:t>et </a:t>
            </a:r>
            <a:r>
              <a:rPr dirty="0" sz="1350" spc="-90">
                <a:latin typeface="Arial"/>
                <a:cs typeface="Arial"/>
              </a:rPr>
              <a:t>al. </a:t>
            </a:r>
            <a:r>
              <a:rPr dirty="0" sz="1350" spc="20">
                <a:latin typeface="Arial"/>
                <a:cs typeface="Arial"/>
              </a:rPr>
              <a:t>N </a:t>
            </a:r>
            <a:r>
              <a:rPr dirty="0" sz="1350" spc="-110">
                <a:latin typeface="Arial"/>
                <a:cs typeface="Arial"/>
              </a:rPr>
              <a:t>Engl </a:t>
            </a:r>
            <a:r>
              <a:rPr dirty="0" sz="1350" spc="15">
                <a:latin typeface="Arial"/>
                <a:cs typeface="Arial"/>
              </a:rPr>
              <a:t>J </a:t>
            </a:r>
            <a:r>
              <a:rPr dirty="0" sz="1350" spc="-65">
                <a:latin typeface="Arial"/>
                <a:cs typeface="Arial"/>
              </a:rPr>
              <a:t>Med</a:t>
            </a:r>
            <a:r>
              <a:rPr dirty="0" sz="1350" spc="-25">
                <a:latin typeface="Arial"/>
                <a:cs typeface="Arial"/>
              </a:rPr>
              <a:t> </a:t>
            </a:r>
            <a:r>
              <a:rPr dirty="0" sz="1350" spc="-90">
                <a:latin typeface="Arial"/>
                <a:cs typeface="Arial"/>
              </a:rPr>
              <a:t>2017;376:1713-22.</a:t>
            </a:r>
            <a:endParaRPr sz="1350">
              <a:latin typeface="Arial"/>
              <a:cs typeface="Arial"/>
            </a:endParaRPr>
          </a:p>
          <a:p>
            <a:pPr marL="302260" indent="-290195">
              <a:lnSpc>
                <a:spcPct val="100000"/>
              </a:lnSpc>
              <a:spcBef>
                <a:spcPts val="60"/>
              </a:spcBef>
              <a:buAutoNum type="arabicPeriod" startAt="4"/>
              <a:tabLst>
                <a:tab pos="302260" algn="l"/>
                <a:tab pos="302895" algn="l"/>
              </a:tabLst>
            </a:pPr>
            <a:r>
              <a:rPr dirty="0" sz="1350" spc="-100">
                <a:latin typeface="Arial"/>
                <a:cs typeface="Arial"/>
              </a:rPr>
              <a:t>Schwartz </a:t>
            </a:r>
            <a:r>
              <a:rPr dirty="0" sz="1350" spc="-45">
                <a:latin typeface="Arial"/>
                <a:cs typeface="Arial"/>
              </a:rPr>
              <a:t>et </a:t>
            </a:r>
            <a:r>
              <a:rPr dirty="0" sz="1350" spc="-90">
                <a:latin typeface="Arial"/>
                <a:cs typeface="Arial"/>
              </a:rPr>
              <a:t>al. </a:t>
            </a:r>
            <a:r>
              <a:rPr dirty="0" sz="1350" spc="20">
                <a:latin typeface="Arial"/>
                <a:cs typeface="Arial"/>
              </a:rPr>
              <a:t>N </a:t>
            </a:r>
            <a:r>
              <a:rPr dirty="0" sz="1350" spc="-110">
                <a:latin typeface="Arial"/>
                <a:cs typeface="Arial"/>
              </a:rPr>
              <a:t>Engl </a:t>
            </a:r>
            <a:r>
              <a:rPr dirty="0" sz="1350" spc="15">
                <a:latin typeface="Arial"/>
                <a:cs typeface="Arial"/>
              </a:rPr>
              <a:t>J </a:t>
            </a:r>
            <a:r>
              <a:rPr dirty="0" sz="1350" spc="-65">
                <a:latin typeface="Arial"/>
                <a:cs typeface="Arial"/>
              </a:rPr>
              <a:t>Med</a:t>
            </a:r>
            <a:r>
              <a:rPr dirty="0" sz="1350" spc="5">
                <a:latin typeface="Arial"/>
                <a:cs typeface="Arial"/>
              </a:rPr>
              <a:t> </a:t>
            </a:r>
            <a:r>
              <a:rPr dirty="0" sz="1350" spc="-100">
                <a:latin typeface="Arial"/>
                <a:cs typeface="Arial"/>
              </a:rPr>
              <a:t>2018;379:2097-107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85"/>
              <a:t>ORION </a:t>
            </a:r>
            <a:r>
              <a:rPr dirty="0" spc="-100"/>
              <a:t>Phase </a:t>
            </a:r>
            <a:r>
              <a:rPr dirty="0" spc="-65"/>
              <a:t>III </a:t>
            </a:r>
            <a:r>
              <a:rPr dirty="0" spc="-100"/>
              <a:t>pooled</a:t>
            </a:r>
            <a:r>
              <a:rPr dirty="0" spc="80"/>
              <a:t> </a:t>
            </a:r>
            <a:r>
              <a:rPr dirty="0" spc="-100"/>
              <a:t>analysis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19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43230" y="3487102"/>
            <a:ext cx="6225540" cy="1032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600" spc="-130">
                <a:solidFill>
                  <a:srgbClr val="A6A6A6"/>
                </a:solidFill>
                <a:latin typeface="Arial Black"/>
                <a:cs typeface="Arial Black"/>
              </a:rPr>
              <a:t>Safety</a:t>
            </a:r>
            <a:r>
              <a:rPr dirty="0" sz="6600" spc="-135">
                <a:solidFill>
                  <a:srgbClr val="A6A6A6"/>
                </a:solidFill>
                <a:latin typeface="Arial Black"/>
                <a:cs typeface="Arial Black"/>
              </a:rPr>
              <a:t> </a:t>
            </a:r>
            <a:r>
              <a:rPr dirty="0" sz="6600" spc="-90">
                <a:solidFill>
                  <a:srgbClr val="A6A6A6"/>
                </a:solidFill>
                <a:latin typeface="Arial Black"/>
                <a:cs typeface="Arial Black"/>
              </a:rPr>
              <a:t>results</a:t>
            </a:r>
            <a:endParaRPr sz="6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82958" y="6376987"/>
            <a:ext cx="2844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solidFill>
                  <a:srgbClr val="D9D9D9"/>
                </a:solidFill>
                <a:latin typeface="Arial"/>
                <a:cs typeface="Arial"/>
              </a:rPr>
              <a:t>21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7323455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 </a:t>
            </a:r>
            <a:r>
              <a:rPr dirty="0" sz="2400" spc="-110">
                <a:solidFill>
                  <a:srgbClr val="072C61"/>
                </a:solidFill>
              </a:rPr>
              <a:t>Safety </a:t>
            </a:r>
            <a:r>
              <a:rPr dirty="0" sz="2400" spc="-120">
                <a:solidFill>
                  <a:srgbClr val="072C61"/>
                </a:solidFill>
              </a:rPr>
              <a:t>and</a:t>
            </a:r>
            <a:r>
              <a:rPr dirty="0" sz="2400" spc="5">
                <a:solidFill>
                  <a:srgbClr val="072C61"/>
                </a:solidFill>
              </a:rPr>
              <a:t> </a:t>
            </a:r>
            <a:r>
              <a:rPr dirty="0" sz="2400" spc="-120">
                <a:solidFill>
                  <a:srgbClr val="072C61"/>
                </a:solidFill>
              </a:rPr>
              <a:t>tolerability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95"/>
              <a:t>Adverse </a:t>
            </a:r>
            <a:r>
              <a:rPr dirty="0" spc="-105"/>
              <a:t>event </a:t>
            </a:r>
            <a:r>
              <a:rPr dirty="0" spc="-90"/>
              <a:t>profile </a:t>
            </a:r>
            <a:r>
              <a:rPr dirty="0" spc="-95"/>
              <a:t>similar </a:t>
            </a:r>
            <a:r>
              <a:rPr dirty="0" spc="-35"/>
              <a:t>to</a:t>
            </a:r>
            <a:r>
              <a:rPr dirty="0" spc="200"/>
              <a:t> </a:t>
            </a:r>
            <a:r>
              <a:rPr dirty="0" spc="-105"/>
              <a:t>placebo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43230" y="6197282"/>
            <a:ext cx="7320280" cy="4502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30"/>
              </a:spcBef>
              <a:buClr>
                <a:srgbClr val="131212"/>
              </a:buClr>
              <a:buAutoNum type="arabicPeriod"/>
              <a:tabLst>
                <a:tab pos="241300" algn="l"/>
              </a:tabLst>
            </a:pP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Safety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population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includes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patients </a:t>
            </a:r>
            <a:r>
              <a:rPr dirty="0" sz="1350" spc="-114">
                <a:solidFill>
                  <a:srgbClr val="585858"/>
                </a:solidFill>
                <a:latin typeface="Arial"/>
                <a:cs typeface="Arial"/>
              </a:rPr>
              <a:t>who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received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at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least </a:t>
            </a:r>
            <a:r>
              <a:rPr dirty="0" sz="1350" spc="15">
                <a:solidFill>
                  <a:srgbClr val="585858"/>
                </a:solidFill>
                <a:latin typeface="Arial"/>
                <a:cs typeface="Arial"/>
              </a:rPr>
              <a:t>1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dose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study</a:t>
            </a:r>
            <a:r>
              <a:rPr dirty="0" sz="1350" spc="-2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medication</a:t>
            </a:r>
            <a:endParaRPr sz="13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5"/>
              </a:spcBef>
              <a:buClr>
                <a:srgbClr val="131212"/>
              </a:buClr>
              <a:buAutoNum type="arabicPeriod"/>
              <a:tabLst>
                <a:tab pos="241300" algn="l"/>
              </a:tabLst>
            </a:pP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Other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TEAEs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reported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with </a:t>
            </a:r>
            <a:r>
              <a:rPr dirty="0" sz="1350" spc="-114">
                <a:solidFill>
                  <a:srgbClr val="585858"/>
                </a:solidFill>
                <a:latin typeface="Arial"/>
                <a:cs typeface="Arial"/>
              </a:rPr>
              <a:t>lower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frequencies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than </a:t>
            </a:r>
            <a:r>
              <a:rPr dirty="0" sz="1350" spc="-35">
                <a:solidFill>
                  <a:srgbClr val="585858"/>
                </a:solidFill>
                <a:latin typeface="Arial"/>
                <a:cs typeface="Arial"/>
              </a:rPr>
              <a:t>5% </a:t>
            </a:r>
            <a:r>
              <a:rPr dirty="0" sz="1350" spc="-55">
                <a:solidFill>
                  <a:srgbClr val="585858"/>
                </a:solidFill>
                <a:latin typeface="Arial"/>
                <a:cs typeface="Arial"/>
              </a:rPr>
              <a:t>in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any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group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had </a:t>
            </a:r>
            <a:r>
              <a:rPr dirty="0" sz="1350" spc="-70">
                <a:solidFill>
                  <a:srgbClr val="585858"/>
                </a:solidFill>
                <a:latin typeface="Arial"/>
                <a:cs typeface="Arial"/>
              </a:rPr>
              <a:t>no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clinica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y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meaningful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 differences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61009" y="1649994"/>
          <a:ext cx="11291570" cy="4242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22975"/>
                <a:gridCol w="1070609"/>
                <a:gridCol w="1551940"/>
                <a:gridCol w="1192529"/>
                <a:gridCol w="1452245"/>
              </a:tblGrid>
              <a:tr h="409598">
                <a:tc>
                  <a:txBody>
                    <a:bodyPr/>
                    <a:lstStyle/>
                    <a:p>
                      <a:pPr marL="55880">
                        <a:lnSpc>
                          <a:spcPts val="2655"/>
                        </a:lnSpc>
                      </a:pPr>
                      <a:r>
                        <a:rPr dirty="0" sz="2400" spc="-14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Treatment </a:t>
                      </a: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emergent adverse </a:t>
                      </a:r>
                      <a:r>
                        <a:rPr dirty="0" sz="2400" spc="-13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event</a:t>
                      </a:r>
                      <a:r>
                        <a:rPr dirty="0" sz="2400" spc="1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(TEAE)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98170">
                        <a:lnSpc>
                          <a:spcPts val="2655"/>
                        </a:lnSpc>
                      </a:pP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Placebo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58495">
                        <a:lnSpc>
                          <a:spcPts val="2655"/>
                        </a:lnSpc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Inclisiran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7067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Safety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r>
                        <a:rPr dirty="0" baseline="25462" sz="1800" spc="-172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8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AEs </a:t>
                      </a:r>
                      <a:r>
                        <a:rPr dirty="0" sz="1800" spc="-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8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≥5%</a:t>
                      </a:r>
                      <a:r>
                        <a:rPr dirty="0" sz="1800" spc="-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patients</a:t>
                      </a:r>
                      <a:r>
                        <a:rPr dirty="0" baseline="25462" sz="1800" spc="-179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0421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800" spc="-4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1822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8255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800" spc="-4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1833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8113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760"/>
                        </a:spcBef>
                      </a:pP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Patients </a:t>
                      </a:r>
                      <a:r>
                        <a:rPr dirty="0" sz="2400" spc="-1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2400" spc="-7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at </a:t>
                      </a:r>
                      <a:r>
                        <a:rPr dirty="0" sz="2400" spc="-1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least </a:t>
                      </a: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one</a:t>
                      </a:r>
                      <a:r>
                        <a:rPr dirty="0" sz="2400" spc="-47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TEAE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2352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176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1409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2352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5134">
                        <a:lnSpc>
                          <a:spcPct val="100000"/>
                        </a:lnSpc>
                        <a:spcBef>
                          <a:spcPts val="176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77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2352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1760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1430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2352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4805">
                        <a:lnSpc>
                          <a:spcPct val="100000"/>
                        </a:lnSpc>
                        <a:spcBef>
                          <a:spcPts val="176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78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2352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66978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Diabetes </a:t>
                      </a:r>
                      <a:r>
                        <a:rPr dirty="0" sz="2400" spc="-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dirty="0" sz="2400" spc="-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2400" spc="-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itus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adverse</a:t>
                      </a:r>
                      <a:r>
                        <a:rPr dirty="0" sz="2400" spc="2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events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207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0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3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212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4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3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66979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Nasopharyngitis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134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140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2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67106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Upper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respiratory </a:t>
                      </a: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tract</a:t>
                      </a:r>
                      <a:r>
                        <a:rPr dirty="0" sz="2400" spc="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infection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103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105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29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66979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Hypertension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104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104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29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66978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Arthralgia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192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29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67029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Protocol-defined injection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site</a:t>
                      </a:r>
                      <a:r>
                        <a:rPr dirty="0" sz="2400" spc="-3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TEAE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192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29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82958" y="6376987"/>
            <a:ext cx="2844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solidFill>
                  <a:srgbClr val="D9D9D9"/>
                </a:solidFill>
                <a:latin typeface="Arial"/>
                <a:cs typeface="Arial"/>
              </a:rPr>
              <a:t>22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979043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 </a:t>
            </a:r>
            <a:r>
              <a:rPr dirty="0" sz="2400" spc="-110">
                <a:solidFill>
                  <a:srgbClr val="072C61"/>
                </a:solidFill>
              </a:rPr>
              <a:t>Safety </a:t>
            </a:r>
            <a:r>
              <a:rPr dirty="0" sz="2400" spc="-120">
                <a:solidFill>
                  <a:srgbClr val="072C61"/>
                </a:solidFill>
              </a:rPr>
              <a:t>and</a:t>
            </a:r>
            <a:r>
              <a:rPr dirty="0" sz="2400" spc="-5">
                <a:solidFill>
                  <a:srgbClr val="072C61"/>
                </a:solidFill>
              </a:rPr>
              <a:t> </a:t>
            </a:r>
            <a:r>
              <a:rPr dirty="0" sz="2400" spc="-120">
                <a:solidFill>
                  <a:srgbClr val="072C61"/>
                </a:solidFill>
              </a:rPr>
              <a:t>tolerability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50"/>
              <a:t>No </a:t>
            </a:r>
            <a:r>
              <a:rPr dirty="0" spc="-100"/>
              <a:t>evidence </a:t>
            </a:r>
            <a:r>
              <a:rPr dirty="0" spc="-60"/>
              <a:t>of </a:t>
            </a:r>
            <a:r>
              <a:rPr dirty="0" spc="-120"/>
              <a:t>liver, </a:t>
            </a:r>
            <a:r>
              <a:rPr dirty="0" spc="-140"/>
              <a:t>kidney, </a:t>
            </a:r>
            <a:r>
              <a:rPr dirty="0" spc="-100"/>
              <a:t>muscle </a:t>
            </a:r>
            <a:r>
              <a:rPr dirty="0" spc="-60"/>
              <a:t>or </a:t>
            </a:r>
            <a:r>
              <a:rPr dirty="0" spc="-100"/>
              <a:t>platelet</a:t>
            </a:r>
            <a:r>
              <a:rPr dirty="0" spc="-310"/>
              <a:t> </a:t>
            </a:r>
            <a:r>
              <a:rPr dirty="0" spc="-95"/>
              <a:t>toxicity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505921" y="6184265"/>
            <a:ext cx="361061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2.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Patients 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may </a:t>
            </a:r>
            <a:r>
              <a:rPr dirty="0" sz="1350" spc="-70">
                <a:solidFill>
                  <a:srgbClr val="585858"/>
                </a:solidFill>
                <a:latin typeface="Arial"/>
                <a:cs typeface="Arial"/>
              </a:rPr>
              <a:t>be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counted </a:t>
            </a:r>
            <a:r>
              <a:rPr dirty="0" sz="1350" spc="-55">
                <a:solidFill>
                  <a:srgbClr val="585858"/>
                </a:solidFill>
                <a:latin typeface="Arial"/>
                <a:cs typeface="Arial"/>
              </a:rPr>
              <a:t>in 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more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than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one</a:t>
            </a:r>
            <a:r>
              <a:rPr dirty="0" sz="1350" spc="-15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category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3230" y="6184265"/>
            <a:ext cx="5881370" cy="4502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1. 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Safety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population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includes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patients </a:t>
            </a:r>
            <a:r>
              <a:rPr dirty="0" sz="1350" spc="-114">
                <a:solidFill>
                  <a:srgbClr val="585858"/>
                </a:solidFill>
                <a:latin typeface="Arial"/>
                <a:cs typeface="Arial"/>
              </a:rPr>
              <a:t>who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received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at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least </a:t>
            </a:r>
            <a:r>
              <a:rPr dirty="0" sz="1350" spc="15">
                <a:solidFill>
                  <a:srgbClr val="585858"/>
                </a:solidFill>
                <a:latin typeface="Arial"/>
                <a:cs typeface="Arial"/>
              </a:rPr>
              <a:t>1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dose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study</a:t>
            </a:r>
            <a:r>
              <a:rPr dirty="0" sz="1350" spc="-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medication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3.</a:t>
            </a:r>
            <a:r>
              <a:rPr dirty="0" sz="1350" spc="-16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35">
                <a:solidFill>
                  <a:srgbClr val="585858"/>
                </a:solidFill>
                <a:latin typeface="Arial"/>
                <a:cs typeface="Arial"/>
              </a:rPr>
              <a:t>No</a:t>
            </a:r>
            <a:r>
              <a:rPr dirty="0" sz="1350" spc="-18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65">
                <a:solidFill>
                  <a:srgbClr val="585858"/>
                </a:solidFill>
                <a:latin typeface="Arial"/>
                <a:cs typeface="Arial"/>
              </a:rPr>
              <a:t>cases</a:t>
            </a:r>
            <a:r>
              <a:rPr dirty="0" sz="1350" spc="-17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met</a:t>
            </a:r>
            <a:r>
              <a:rPr dirty="0" sz="135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Hy’s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Law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61009" y="1669044"/>
          <a:ext cx="11291570" cy="4509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1100"/>
                <a:gridCol w="3437254"/>
                <a:gridCol w="1325879"/>
                <a:gridCol w="1568450"/>
                <a:gridCol w="1171575"/>
                <a:gridCol w="1339215"/>
              </a:tblGrid>
              <a:tr h="371675">
                <a:tc>
                  <a:txBody>
                    <a:bodyPr/>
                    <a:lstStyle/>
                    <a:p>
                      <a:pPr marL="55880">
                        <a:lnSpc>
                          <a:spcPts val="2655"/>
                        </a:lnSpc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Laboratory</a:t>
                      </a:r>
                      <a:r>
                        <a:rPr dirty="0" sz="2400" spc="6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tests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65810">
                        <a:lnSpc>
                          <a:spcPts val="2655"/>
                        </a:lnSpc>
                      </a:pP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Placebo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0545">
                        <a:lnSpc>
                          <a:spcPts val="2655"/>
                        </a:lnSpc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Inclisiran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1607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Safety</a:t>
                      </a:r>
                      <a:r>
                        <a:rPr dirty="0" sz="1600" spc="-1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r>
                        <a:rPr dirty="0" baseline="26455" sz="1575" spc="-1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1,2</a:t>
                      </a:r>
                      <a:endParaRPr baseline="26455" sz="1575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8011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 =</a:t>
                      </a:r>
                      <a:r>
                        <a:rPr dirty="0" sz="1800" spc="-4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7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1822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2517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 =</a:t>
                      </a:r>
                      <a:r>
                        <a:rPr dirty="0" sz="1800" spc="-4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7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1833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94360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Liver</a:t>
                      </a:r>
                      <a:r>
                        <a:rPr dirty="0" sz="2400" spc="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function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780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1675"/>
                        </a:spcBef>
                      </a:pPr>
                      <a:r>
                        <a:rPr dirty="0" sz="195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ALT </a:t>
                      </a:r>
                      <a:r>
                        <a:rPr dirty="0" sz="195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&gt;3x</a:t>
                      </a:r>
                      <a:r>
                        <a:rPr dirty="0" sz="195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ULN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21272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770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0129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(0.4%)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0129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770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0129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(0.5%)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01295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950" spc="-6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AST </a:t>
                      </a:r>
                      <a:r>
                        <a:rPr dirty="0" sz="195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&gt;3x</a:t>
                      </a:r>
                      <a:r>
                        <a:rPr dirty="0" sz="1950" spc="-17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ULN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7556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891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(0.5%)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7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(0.4%)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95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ALP </a:t>
                      </a:r>
                      <a:r>
                        <a:rPr dirty="0" sz="195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&gt;2x</a:t>
                      </a:r>
                      <a:r>
                        <a:rPr dirty="0" sz="1950" spc="-16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ULN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7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(0.3%)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7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(0.4%)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95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Bilirubin </a:t>
                      </a:r>
                      <a:r>
                        <a:rPr dirty="0" sz="195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&gt;2x</a:t>
                      </a:r>
                      <a:r>
                        <a:rPr dirty="0" sz="1950" spc="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ULN</a:t>
                      </a:r>
                      <a:r>
                        <a:rPr dirty="0" baseline="25641" sz="1950" spc="-10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baseline="25641" sz="1950">
                        <a:latin typeface="Arial"/>
                        <a:cs typeface="Arial"/>
                      </a:endParaRPr>
                    </a:p>
                  </a:txBody>
                  <a:tcPr marL="0" marR="0" marB="0" marT="7683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891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(0.8%)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8279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(0.8%)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Kidney</a:t>
                      </a:r>
                      <a:r>
                        <a:rPr dirty="0" sz="2400" spc="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function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95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Creatinine </a:t>
                      </a:r>
                      <a:r>
                        <a:rPr dirty="0" sz="1950" spc="-5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&gt;2</a:t>
                      </a:r>
                      <a:r>
                        <a:rPr dirty="0" sz="195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mg/dL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7683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89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39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(2.1%)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8279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(2.0%)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2400" spc="-13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Muscle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950" spc="-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CK </a:t>
                      </a:r>
                      <a:r>
                        <a:rPr dirty="0" sz="195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&gt;5x</a:t>
                      </a:r>
                      <a:r>
                        <a:rPr dirty="0" sz="1950" spc="-1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ULN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7747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89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24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(1.2%)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8279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(1.3%)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571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950" spc="-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CK </a:t>
                      </a:r>
                      <a:r>
                        <a:rPr dirty="0" sz="195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&gt;10x</a:t>
                      </a:r>
                      <a:r>
                        <a:rPr dirty="0" sz="195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ULN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7810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7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(0.3%)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7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(0.2%)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477761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Hematology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3175">
                      <a:solidFill>
                        <a:srgbClr val="D9D9D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95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Platelet count</a:t>
                      </a:r>
                      <a:r>
                        <a:rPr dirty="0" sz="1950" spc="-2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≤75x10</a:t>
                      </a:r>
                      <a:r>
                        <a:rPr dirty="0" baseline="25641" sz="1950" spc="-1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95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/L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B="0" marT="78740">
                    <a:lnT w="3175">
                      <a:solidFill>
                        <a:srgbClr val="D9D9D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917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3175">
                      <a:solidFill>
                        <a:srgbClr val="D9D9D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(0.1%)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3175">
                      <a:solidFill>
                        <a:srgbClr val="D9D9D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917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3175">
                      <a:solidFill>
                        <a:srgbClr val="D9D9D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(0.1%)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3175">
                      <a:solidFill>
                        <a:srgbClr val="D9D9D9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82958" y="6376987"/>
            <a:ext cx="2844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 b="1">
                <a:solidFill>
                  <a:srgbClr val="D9D9D9"/>
                </a:solidFill>
                <a:latin typeface="Arial"/>
                <a:cs typeface="Arial"/>
              </a:rPr>
              <a:t>23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738378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 </a:t>
            </a:r>
            <a:r>
              <a:rPr dirty="0" sz="2400" spc="-120">
                <a:solidFill>
                  <a:srgbClr val="072C61"/>
                </a:solidFill>
              </a:rPr>
              <a:t>Exploratory</a:t>
            </a:r>
            <a:r>
              <a:rPr dirty="0" sz="2400" spc="130">
                <a:solidFill>
                  <a:srgbClr val="072C61"/>
                </a:solidFill>
              </a:rPr>
              <a:t> </a:t>
            </a:r>
            <a:r>
              <a:rPr dirty="0" sz="2400" spc="-130">
                <a:solidFill>
                  <a:srgbClr val="072C61"/>
                </a:solidFill>
              </a:rPr>
              <a:t>endpoint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100"/>
              <a:t>Serious </a:t>
            </a:r>
            <a:r>
              <a:rPr dirty="0" spc="-105"/>
              <a:t>adverse </a:t>
            </a:r>
            <a:r>
              <a:rPr dirty="0" spc="-100"/>
              <a:t>events </a:t>
            </a:r>
            <a:r>
              <a:rPr dirty="0" spc="-80"/>
              <a:t>and </a:t>
            </a:r>
            <a:r>
              <a:rPr dirty="0" spc="-50"/>
              <a:t>CV</a:t>
            </a:r>
            <a:r>
              <a:rPr dirty="0" spc="300"/>
              <a:t> </a:t>
            </a:r>
            <a:r>
              <a:rPr dirty="0" spc="-105"/>
              <a:t>endpoint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43230" y="6198870"/>
            <a:ext cx="9726295" cy="4502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6128385" algn="l"/>
              </a:tabLst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1. 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Safety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population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includes 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patients</a:t>
            </a:r>
            <a:r>
              <a:rPr dirty="0" sz="1350" spc="1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14">
                <a:solidFill>
                  <a:srgbClr val="585858"/>
                </a:solidFill>
                <a:latin typeface="Arial"/>
                <a:cs typeface="Arial"/>
              </a:rPr>
              <a:t>who 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received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at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least </a:t>
            </a:r>
            <a:r>
              <a:rPr dirty="0" sz="1350" spc="15">
                <a:solidFill>
                  <a:srgbClr val="585858"/>
                </a:solidFill>
                <a:latin typeface="Arial"/>
                <a:cs typeface="Arial"/>
              </a:rPr>
              <a:t>1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dose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dirty="0" sz="1350" spc="-15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study</a:t>
            </a:r>
            <a:r>
              <a:rPr dirty="0" sz="1350" spc="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medication	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2.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Patients 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may </a:t>
            </a:r>
            <a:r>
              <a:rPr dirty="0" sz="1350" spc="-70">
                <a:solidFill>
                  <a:srgbClr val="585858"/>
                </a:solidFill>
                <a:latin typeface="Arial"/>
                <a:cs typeface="Arial"/>
              </a:rPr>
              <a:t>be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counted </a:t>
            </a:r>
            <a:r>
              <a:rPr dirty="0" sz="1350" spc="-55">
                <a:solidFill>
                  <a:srgbClr val="585858"/>
                </a:solidFill>
                <a:latin typeface="Arial"/>
                <a:cs typeface="Arial"/>
              </a:rPr>
              <a:t>in </a:t>
            </a:r>
            <a:r>
              <a:rPr dirty="0" sz="1350" spc="-70">
                <a:solidFill>
                  <a:srgbClr val="585858"/>
                </a:solidFill>
                <a:latin typeface="Arial"/>
                <a:cs typeface="Arial"/>
              </a:rPr>
              <a:t>more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than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one</a:t>
            </a:r>
            <a:r>
              <a:rPr dirty="0" sz="1350" spc="-2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category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3.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MedDRA-defined </a:t>
            </a:r>
            <a:r>
              <a:rPr dirty="0" sz="1350" spc="-30">
                <a:solidFill>
                  <a:srgbClr val="585858"/>
                </a:solidFill>
                <a:latin typeface="Arial"/>
                <a:cs typeface="Arial"/>
              </a:rPr>
              <a:t>CV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basket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non-adjudicated terms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cardiac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death, </a:t>
            </a:r>
            <a:r>
              <a:rPr dirty="0" sz="1350" spc="-80">
                <a:solidFill>
                  <a:srgbClr val="585858"/>
                </a:solidFill>
                <a:latin typeface="Arial"/>
                <a:cs typeface="Arial"/>
              </a:rPr>
              <a:t>and any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signs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or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symptoms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cardiac </a:t>
            </a:r>
            <a:r>
              <a:rPr dirty="0" sz="1350" spc="-85">
                <a:solidFill>
                  <a:srgbClr val="585858"/>
                </a:solidFill>
                <a:latin typeface="Arial"/>
                <a:cs typeface="Arial"/>
              </a:rPr>
              <a:t>arrest, </a:t>
            </a:r>
            <a:r>
              <a:rPr dirty="0" sz="1350" spc="-95">
                <a:solidFill>
                  <a:srgbClr val="585858"/>
                </a:solidFill>
                <a:latin typeface="Arial"/>
                <a:cs typeface="Arial"/>
              </a:rPr>
              <a:t>non-fatal </a:t>
            </a:r>
            <a:r>
              <a:rPr dirty="0" sz="1350" spc="-50">
                <a:solidFill>
                  <a:srgbClr val="585858"/>
                </a:solidFill>
                <a:latin typeface="Arial"/>
                <a:cs typeface="Arial"/>
              </a:rPr>
              <a:t>MI </a:t>
            </a:r>
            <a:r>
              <a:rPr dirty="0" sz="1350" spc="-105">
                <a:solidFill>
                  <a:srgbClr val="585858"/>
                </a:solidFill>
                <a:latin typeface="Arial"/>
                <a:cs typeface="Arial"/>
              </a:rPr>
              <a:t>and/or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stroke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71058" y="1146810"/>
          <a:ext cx="8512810" cy="4720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7715"/>
                <a:gridCol w="827405"/>
                <a:gridCol w="1219200"/>
                <a:gridCol w="859154"/>
                <a:gridCol w="1031875"/>
              </a:tblGrid>
              <a:tr h="49221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465"/>
                        </a:spcBef>
                      </a:pPr>
                      <a:r>
                        <a:rPr dirty="0" sz="1800" spc="-1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Serious treatment emergent </a:t>
                      </a:r>
                      <a:r>
                        <a:rPr dirty="0" sz="1800" spc="-9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adverse</a:t>
                      </a:r>
                      <a:r>
                        <a:rPr dirty="0" sz="1800" spc="-4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events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86055"/>
                </a:tc>
                <a:tc gridSpan="2">
                  <a:txBody>
                    <a:bodyPr/>
                    <a:lstStyle/>
                    <a:p>
                      <a:pPr marL="503555">
                        <a:lnSpc>
                          <a:spcPct val="100000"/>
                        </a:lnSpc>
                        <a:spcBef>
                          <a:spcPts val="1465"/>
                        </a:spcBef>
                      </a:pP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Placebo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8605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427990">
                        <a:lnSpc>
                          <a:spcPct val="100000"/>
                        </a:lnSpc>
                        <a:spcBef>
                          <a:spcPts val="1465"/>
                        </a:spcBef>
                      </a:pPr>
                      <a:r>
                        <a:rPr dirty="0" sz="18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Inclisiran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8605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35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12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Safety</a:t>
                      </a:r>
                      <a:r>
                        <a:rPr dirty="0" sz="12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r>
                        <a:rPr dirty="0" baseline="25925" sz="1125" spc="-16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1,2</a:t>
                      </a:r>
                      <a:endParaRPr baseline="25925" sz="1125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80390">
                        <a:lnSpc>
                          <a:spcPts val="1535"/>
                        </a:lnSpc>
                        <a:spcBef>
                          <a:spcPts val="204"/>
                        </a:spcBef>
                      </a:pPr>
                      <a:r>
                        <a:rPr dirty="0" sz="1350" spc="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350" spc="-1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50" spc="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350" spc="-1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50" spc="-6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1822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42925">
                        <a:lnSpc>
                          <a:spcPts val="1535"/>
                        </a:lnSpc>
                        <a:spcBef>
                          <a:spcPts val="204"/>
                        </a:spcBef>
                      </a:pPr>
                      <a:r>
                        <a:rPr dirty="0" sz="1350" spc="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350" spc="-1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50" spc="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350" spc="-1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50" spc="-6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1833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2920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dirty="0" sz="1800" spc="-1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Patients </a:t>
                      </a:r>
                      <a:r>
                        <a:rPr dirty="0" sz="1800" spc="-7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800" spc="-5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800" spc="-38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9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least </a:t>
                      </a:r>
                      <a:r>
                        <a:rPr dirty="0" sz="1800" spc="-1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one </a:t>
                      </a:r>
                      <a:r>
                        <a:rPr dirty="0" sz="1800" spc="-1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serious TEAE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7780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0">
                        <a:lnSpc>
                          <a:spcPct val="100000"/>
                        </a:lnSpc>
                        <a:spcBef>
                          <a:spcPts val="1580"/>
                        </a:spcBef>
                      </a:pP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419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066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8930">
                        <a:lnSpc>
                          <a:spcPct val="100000"/>
                        </a:lnSpc>
                        <a:spcBef>
                          <a:spcPts val="1580"/>
                        </a:spcBef>
                      </a:pPr>
                      <a:r>
                        <a:rPr dirty="0" sz="18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800" spc="-14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800" spc="-16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066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0">
                        <a:lnSpc>
                          <a:spcPct val="100000"/>
                        </a:lnSpc>
                        <a:spcBef>
                          <a:spcPts val="1580"/>
                        </a:spcBef>
                      </a:pPr>
                      <a:r>
                        <a:rPr dirty="0" sz="1800" spc="-1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374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066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065">
                        <a:lnSpc>
                          <a:spcPct val="100000"/>
                        </a:lnSpc>
                        <a:spcBef>
                          <a:spcPts val="1580"/>
                        </a:spcBef>
                      </a:pPr>
                      <a:r>
                        <a:rPr dirty="0" sz="18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1800" spc="-14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800" spc="-16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0660">
                    <a:lnT w="12700">
                      <a:solidFill>
                        <a:srgbClr val="0D57C4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All 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cause</a:t>
                      </a:r>
                      <a:r>
                        <a:rPr dirty="0" sz="1800" spc="-1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death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06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8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84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33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6864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6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Cancer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06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8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7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335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T w="3175">
                      <a:solidFill>
                        <a:srgbClr val="D9D9D9"/>
                      </a:solidFill>
                      <a:prstDash val="solid"/>
                    </a:lnT>
                    <a:lnB w="317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800" spc="-1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New,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worsening </a:t>
                      </a:r>
                      <a:r>
                        <a:rPr dirty="0" sz="18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recurrent</a:t>
                      </a:r>
                      <a:r>
                        <a:rPr dirty="0" sz="1800" spc="-2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malignancy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90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06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8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84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335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317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</a:tr>
              <a:tr h="502919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dirty="0" sz="18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TEAEs leading </a:t>
                      </a:r>
                      <a:r>
                        <a:rPr dirty="0" sz="1800" spc="-6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800" spc="-1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drug</a:t>
                      </a:r>
                      <a:r>
                        <a:rPr dirty="0" sz="1800" spc="-13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discontinuation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79070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0">
                        <a:lnSpc>
                          <a:spcPct val="100000"/>
                        </a:lnSpc>
                        <a:spcBef>
                          <a:spcPts val="1590"/>
                        </a:spcBef>
                      </a:pP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1930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8930">
                        <a:lnSpc>
                          <a:spcPct val="100000"/>
                        </a:lnSpc>
                        <a:spcBef>
                          <a:spcPts val="1590"/>
                        </a:spcBef>
                      </a:pPr>
                      <a:r>
                        <a:rPr dirty="0" sz="18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800" spc="-14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800" spc="-16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1930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8435">
                        <a:lnSpc>
                          <a:spcPct val="100000"/>
                        </a:lnSpc>
                        <a:spcBef>
                          <a:spcPts val="1590"/>
                        </a:spcBef>
                      </a:pP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1930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40970">
                        <a:lnSpc>
                          <a:spcPct val="100000"/>
                        </a:lnSpc>
                        <a:spcBef>
                          <a:spcPts val="1590"/>
                        </a:spcBef>
                      </a:pPr>
                      <a:r>
                        <a:rPr dirty="0" sz="18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800" spc="-14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800" spc="-16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1930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</a:tr>
              <a:tr h="502919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415"/>
                        </a:spcBef>
                      </a:pPr>
                      <a:r>
                        <a:rPr dirty="0" sz="1800" spc="-1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Pre-specified exploratory </a:t>
                      </a:r>
                      <a:r>
                        <a:rPr dirty="0" sz="1800" spc="-5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CV</a:t>
                      </a:r>
                      <a:r>
                        <a:rPr dirty="0" sz="1800" spc="-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endpoint</a:t>
                      </a:r>
                      <a:r>
                        <a:rPr dirty="0" baseline="25462" sz="1800" spc="-187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179705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0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172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2565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8930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dirty="0" sz="18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800" spc="-14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800" spc="-16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2565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0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dirty="0" sz="1800" spc="-1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131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2565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40970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dirty="0" sz="18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800" spc="-14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800" spc="-16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2565">
                    <a:lnT w="12700">
                      <a:solidFill>
                        <a:srgbClr val="0D57C4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5111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Cardiovascular</a:t>
                      </a:r>
                      <a:r>
                        <a:rPr dirty="0" sz="1800" spc="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death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06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8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84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33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5111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Resuscitated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cardiac</a:t>
                      </a:r>
                      <a:r>
                        <a:rPr dirty="0" sz="1800" spc="-1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arrest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06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8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7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33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5111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Non-fatal</a:t>
                      </a:r>
                      <a:r>
                        <a:rPr dirty="0" sz="1800" spc="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MI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142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06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8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84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33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DCDCDC"/>
                      </a:solidFill>
                      <a:prstDash val="solid"/>
                    </a:lnT>
                    <a:lnB w="12700">
                      <a:solidFill>
                        <a:srgbClr val="DCDCDC"/>
                      </a:solidFill>
                      <a:prstDash val="solid"/>
                    </a:lnB>
                  </a:tcPr>
                </a:tc>
              </a:tr>
              <a:tr h="321560">
                <a:tc>
                  <a:txBody>
                    <a:bodyPr/>
                    <a:lstStyle/>
                    <a:p>
                      <a:pPr marL="511175">
                        <a:lnSpc>
                          <a:spcPts val="2080"/>
                        </a:lnSpc>
                        <a:spcBef>
                          <a:spcPts val="350"/>
                        </a:spcBef>
                      </a:pP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Stroke </a:t>
                      </a: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(Ischemic </a:t>
                      </a:r>
                      <a:r>
                        <a:rPr dirty="0" sz="18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800" spc="-3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Hemorrhagic)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12700">
                      <a:solidFill>
                        <a:srgbClr val="DCDCD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77800">
                        <a:lnSpc>
                          <a:spcPts val="2080"/>
                        </a:lnSpc>
                        <a:spcBef>
                          <a:spcPts val="350"/>
                        </a:spcBef>
                      </a:pP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12700">
                      <a:solidFill>
                        <a:srgbClr val="DCDCD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20675">
                        <a:lnSpc>
                          <a:spcPts val="2080"/>
                        </a:lnSpc>
                        <a:spcBef>
                          <a:spcPts val="350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8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12700">
                      <a:solidFill>
                        <a:srgbClr val="DCDCD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78435">
                        <a:lnSpc>
                          <a:spcPts val="2080"/>
                        </a:lnSpc>
                        <a:spcBef>
                          <a:spcPts val="350"/>
                        </a:spcBef>
                      </a:pP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12700">
                      <a:solidFill>
                        <a:srgbClr val="DCDCD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33350">
                        <a:lnSpc>
                          <a:spcPts val="2080"/>
                        </a:lnSpc>
                        <a:spcBef>
                          <a:spcPts val="350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8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8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9%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12700">
                      <a:solidFill>
                        <a:srgbClr val="DCDCDC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8787" y="1581848"/>
            <a:ext cx="11272520" cy="4648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Efficacy</a:t>
            </a:r>
            <a:endParaRPr sz="2400">
              <a:latin typeface="Arial"/>
              <a:cs typeface="Arial"/>
            </a:endParaRPr>
          </a:p>
          <a:p>
            <a:pPr marL="248920" indent="-236220">
              <a:lnSpc>
                <a:spcPct val="100000"/>
              </a:lnSpc>
              <a:spcBef>
                <a:spcPts val="5"/>
              </a:spcBef>
              <a:buClr>
                <a:srgbClr val="0D57C4"/>
              </a:buClr>
              <a:buChar char="•"/>
              <a:tabLst>
                <a:tab pos="248285" algn="l"/>
                <a:tab pos="248920" algn="l"/>
              </a:tabLst>
            </a:pP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Primary and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secondary endpoints </a:t>
            </a:r>
            <a:r>
              <a:rPr dirty="0" sz="2400" spc="-100">
                <a:solidFill>
                  <a:srgbClr val="585858"/>
                </a:solidFill>
                <a:latin typeface="Arial"/>
                <a:cs typeface="Arial"/>
              </a:rPr>
              <a:t>were</a:t>
            </a:r>
            <a:r>
              <a:rPr dirty="0" sz="2400" spc="37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75">
                <a:solidFill>
                  <a:srgbClr val="585858"/>
                </a:solidFill>
                <a:latin typeface="Arial"/>
                <a:cs typeface="Arial"/>
              </a:rPr>
              <a:t>met</a:t>
            </a:r>
            <a:endParaRPr sz="2400">
              <a:latin typeface="Arial"/>
              <a:cs typeface="Arial"/>
            </a:endParaRPr>
          </a:p>
          <a:p>
            <a:pPr lvl="1" marL="469900" indent="-220979">
              <a:lnSpc>
                <a:spcPct val="100000"/>
              </a:lnSpc>
              <a:buClr>
                <a:srgbClr val="0D57C4"/>
              </a:buClr>
              <a:buChar char="–"/>
              <a:tabLst>
                <a:tab pos="469900" algn="l"/>
              </a:tabLst>
            </a:pP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Co-Primary</a:t>
            </a:r>
            <a:r>
              <a:rPr dirty="0" sz="2400" spc="-1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endpoints:</a:t>
            </a:r>
            <a:endParaRPr sz="2400">
              <a:latin typeface="Arial"/>
              <a:cs typeface="Arial"/>
            </a:endParaRPr>
          </a:p>
          <a:p>
            <a:pPr lvl="2" marL="1270635" indent="-344170">
              <a:lnSpc>
                <a:spcPct val="100000"/>
              </a:lnSpc>
              <a:spcBef>
                <a:spcPts val="5"/>
              </a:spcBef>
              <a:buClr>
                <a:srgbClr val="0D57C4"/>
              </a:buClr>
              <a:buFont typeface="Arial"/>
              <a:buChar char="•"/>
              <a:tabLst>
                <a:tab pos="1270635" algn="l"/>
                <a:tab pos="1271270" algn="l"/>
              </a:tabLst>
            </a:pPr>
            <a:r>
              <a:rPr dirty="0" sz="2400" spc="-105">
                <a:solidFill>
                  <a:srgbClr val="585858"/>
                </a:solidFill>
                <a:latin typeface="Wingdings 3"/>
                <a:cs typeface="Wingdings 3"/>
              </a:rPr>
              <a:t>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55%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(observed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values)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51%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(imputed)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reduction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at 17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months </a:t>
            </a:r>
            <a:r>
              <a:rPr dirty="0" sz="2400" spc="-100">
                <a:solidFill>
                  <a:srgbClr val="585858"/>
                </a:solidFill>
                <a:latin typeface="Arial"/>
                <a:cs typeface="Arial"/>
              </a:rPr>
              <a:t>(Day</a:t>
            </a:r>
            <a:r>
              <a:rPr dirty="0" sz="2400" spc="-48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510)</a:t>
            </a:r>
            <a:endParaRPr sz="2400">
              <a:latin typeface="Arial"/>
              <a:cs typeface="Arial"/>
            </a:endParaRPr>
          </a:p>
          <a:p>
            <a:pPr lvl="2" marL="1270635" indent="-344170">
              <a:lnSpc>
                <a:spcPct val="100000"/>
              </a:lnSpc>
              <a:spcBef>
                <a:spcPts val="5"/>
              </a:spcBef>
              <a:buClr>
                <a:srgbClr val="0D57C4"/>
              </a:buClr>
              <a:buFont typeface="Arial"/>
              <a:buChar char="•"/>
              <a:tabLst>
                <a:tab pos="1270635" algn="l"/>
                <a:tab pos="1271270" algn="l"/>
              </a:tabLst>
            </a:pPr>
            <a:r>
              <a:rPr dirty="0" sz="2400" spc="-105">
                <a:solidFill>
                  <a:srgbClr val="585858"/>
                </a:solidFill>
                <a:latin typeface="Wingdings 3"/>
                <a:cs typeface="Wingdings 3"/>
              </a:rPr>
              <a:t>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52%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(observed)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51%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(imputed) reduction 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3-18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months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(Days</a:t>
            </a:r>
            <a:r>
              <a:rPr dirty="0" sz="2400" spc="-459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40">
                <a:solidFill>
                  <a:srgbClr val="585858"/>
                </a:solidFill>
                <a:latin typeface="Arial"/>
                <a:cs typeface="Arial"/>
              </a:rPr>
              <a:t>90-540)</a:t>
            </a:r>
            <a:endParaRPr sz="2400">
              <a:latin typeface="Arial"/>
              <a:cs typeface="Arial"/>
            </a:endParaRPr>
          </a:p>
          <a:p>
            <a:pPr lvl="1" marL="469900" indent="-220979">
              <a:lnSpc>
                <a:spcPct val="100000"/>
              </a:lnSpc>
              <a:buClr>
                <a:srgbClr val="0D57C4"/>
              </a:buClr>
              <a:buChar char="–"/>
              <a:tabLst>
                <a:tab pos="469900" algn="l"/>
              </a:tabLst>
            </a:pP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Reductions </a:t>
            </a:r>
            <a:r>
              <a:rPr dirty="0" sz="2400" spc="-100">
                <a:solidFill>
                  <a:srgbClr val="585858"/>
                </a:solidFill>
                <a:latin typeface="Arial"/>
                <a:cs typeface="Arial"/>
              </a:rPr>
              <a:t>were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consistent across</a:t>
            </a:r>
            <a:r>
              <a:rPr dirty="0" sz="2400" spc="-1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sub-populations</a:t>
            </a:r>
            <a:endParaRPr sz="2400">
              <a:latin typeface="Arial"/>
              <a:cs typeface="Arial"/>
            </a:endParaRPr>
          </a:p>
          <a:p>
            <a:pPr lvl="1" marL="469900" indent="-220979">
              <a:lnSpc>
                <a:spcPct val="100000"/>
              </a:lnSpc>
              <a:spcBef>
                <a:spcPts val="5"/>
              </a:spcBef>
              <a:buClr>
                <a:srgbClr val="0D57C4"/>
              </a:buClr>
              <a:buChar char="–"/>
              <a:tabLst>
                <a:tab pos="469900" algn="l"/>
              </a:tabLst>
            </a:pP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Accompanied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by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substantial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lowering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2400" spc="-95">
                <a:solidFill>
                  <a:srgbClr val="585858"/>
                </a:solidFill>
                <a:latin typeface="Arial"/>
                <a:cs typeface="Arial"/>
              </a:rPr>
              <a:t>PCSK9, </a:t>
            </a:r>
            <a:r>
              <a:rPr dirty="0" sz="2400" spc="-130">
                <a:solidFill>
                  <a:srgbClr val="585858"/>
                </a:solidFill>
                <a:latin typeface="Arial"/>
                <a:cs typeface="Arial"/>
              </a:rPr>
              <a:t>non-HDL-C, 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apoB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Lp(a)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5"/>
              </a:spcBef>
            </a:pPr>
            <a:r>
              <a:rPr dirty="0" sz="2400" spc="-110" b="1">
                <a:solidFill>
                  <a:srgbClr val="585858"/>
                </a:solidFill>
                <a:latin typeface="Arial"/>
                <a:cs typeface="Arial"/>
              </a:rPr>
              <a:t>Safety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dirty="0" sz="2400" spc="-25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tolerability</a:t>
            </a:r>
            <a:endParaRPr sz="2400">
              <a:latin typeface="Arial"/>
              <a:cs typeface="Arial"/>
            </a:endParaRPr>
          </a:p>
          <a:p>
            <a:pPr marL="248920" indent="-236220">
              <a:lnSpc>
                <a:spcPct val="100000"/>
              </a:lnSpc>
              <a:spcBef>
                <a:spcPts val="5"/>
              </a:spcBef>
              <a:buClr>
                <a:srgbClr val="0D57C4"/>
              </a:buClr>
              <a:buChar char="•"/>
              <a:tabLst>
                <a:tab pos="248285" algn="l"/>
                <a:tab pos="248920" algn="l"/>
              </a:tabLst>
            </a:pP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Inclisiran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safety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profile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was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similar </a:t>
            </a:r>
            <a:r>
              <a:rPr dirty="0" sz="2400" spc="-65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dirty="0" sz="2400" spc="18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placebo</a:t>
            </a:r>
            <a:endParaRPr sz="2400">
              <a:latin typeface="Arial"/>
              <a:cs typeface="Arial"/>
            </a:endParaRPr>
          </a:p>
          <a:p>
            <a:pPr marL="248920" indent="-236220">
              <a:lnSpc>
                <a:spcPct val="100000"/>
              </a:lnSpc>
              <a:buClr>
                <a:srgbClr val="0D57C4"/>
              </a:buClr>
              <a:buChar char="•"/>
              <a:tabLst>
                <a:tab pos="248285" algn="l"/>
                <a:tab pos="248920" algn="l"/>
              </a:tabLst>
            </a:pPr>
            <a:r>
              <a:rPr dirty="0" sz="2400" spc="-60">
                <a:solidFill>
                  <a:srgbClr val="585858"/>
                </a:solidFill>
                <a:latin typeface="Arial"/>
                <a:cs typeface="Arial"/>
              </a:rPr>
              <a:t>No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adverse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changes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in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laboratory</a:t>
            </a:r>
            <a:r>
              <a:rPr dirty="0" sz="2400" spc="-37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markers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1259185" algn="l"/>
              </a:tabLst>
            </a:pPr>
            <a:r>
              <a:rPr dirty="0" u="sng" sz="2400" spc="-120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Exploratory basket </a:t>
            </a:r>
            <a:r>
              <a:rPr dirty="0" u="sng" sz="2400" spc="-75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of </a:t>
            </a:r>
            <a:r>
              <a:rPr dirty="0" u="sng" sz="2400" spc="-60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CV </a:t>
            </a:r>
            <a:r>
              <a:rPr dirty="0" u="sng" sz="2400" spc="-130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events  </a:t>
            </a:r>
            <a:r>
              <a:rPr dirty="0" u="sng" sz="2400" spc="-105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less </a:t>
            </a:r>
            <a:r>
              <a:rPr dirty="0" u="sng" sz="2400" spc="-120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frequent </a:t>
            </a:r>
            <a:r>
              <a:rPr dirty="0" u="sng" sz="2400" spc="-75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on </a:t>
            </a:r>
            <a:r>
              <a:rPr dirty="0" u="sng" sz="2400" spc="-120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inclisiran </a:t>
            </a:r>
            <a:r>
              <a:rPr dirty="0" u="sng" sz="2400" spc="-125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than</a:t>
            </a:r>
            <a:r>
              <a:rPr dirty="0" u="sng" sz="2400" spc="-90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400" spc="-120" b="1">
                <a:solidFill>
                  <a:srgbClr val="585858"/>
                </a:solidFill>
                <a:uFill>
                  <a:solidFill>
                    <a:srgbClr val="0D57C4"/>
                  </a:solidFill>
                </a:uFill>
                <a:latin typeface="Arial"/>
                <a:cs typeface="Arial"/>
              </a:rPr>
              <a:t>placebo	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24</a:t>
            </a:fld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966089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</a:t>
            </a:r>
            <a:r>
              <a:rPr dirty="0" sz="2400" spc="-120">
                <a:solidFill>
                  <a:srgbClr val="072C61"/>
                </a:solidFill>
              </a:rPr>
              <a:t> </a:t>
            </a:r>
            <a:r>
              <a:rPr dirty="0" sz="2400" spc="-110">
                <a:solidFill>
                  <a:srgbClr val="072C61"/>
                </a:solidFill>
              </a:rPr>
              <a:t>Summary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114"/>
              <a:t>Twice-a-year </a:t>
            </a:r>
            <a:r>
              <a:rPr dirty="0" spc="-100"/>
              <a:t>inclisiran </a:t>
            </a:r>
            <a:r>
              <a:rPr dirty="0" spc="-80"/>
              <a:t>lowered </a:t>
            </a:r>
            <a:r>
              <a:rPr dirty="0" spc="-95"/>
              <a:t>LDL-C </a:t>
            </a:r>
            <a:r>
              <a:rPr dirty="0" spc="-55"/>
              <a:t>by </a:t>
            </a:r>
            <a:r>
              <a:rPr dirty="0" spc="-90"/>
              <a:t>≥50%</a:t>
            </a:r>
            <a:r>
              <a:rPr dirty="0" spc="390"/>
              <a:t> </a:t>
            </a:r>
            <a:r>
              <a:rPr dirty="0" spc="-95"/>
              <a:t>safely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58787" y="1602422"/>
            <a:ext cx="11249025" cy="2954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Inclisiran </a:t>
            </a:r>
            <a:r>
              <a:rPr dirty="0" sz="2400" spc="-65" b="1">
                <a:solidFill>
                  <a:srgbClr val="585858"/>
                </a:solidFill>
                <a:latin typeface="Arial"/>
                <a:cs typeface="Arial"/>
              </a:rPr>
              <a:t>is </a:t>
            </a:r>
            <a:r>
              <a:rPr dirty="0" sz="2400" b="1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novel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approach </a:t>
            </a:r>
            <a:r>
              <a:rPr dirty="0" sz="2400" spc="-70" b="1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reduce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the level </a:t>
            </a:r>
            <a:r>
              <a:rPr dirty="0" sz="2400" spc="-75" b="1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dirty="0" sz="2400" spc="-50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00" b="1">
                <a:solidFill>
                  <a:srgbClr val="585858"/>
                </a:solidFill>
                <a:latin typeface="Arial"/>
                <a:cs typeface="Arial"/>
              </a:rPr>
              <a:t>LDL-C</a:t>
            </a:r>
            <a:endParaRPr sz="2400">
              <a:latin typeface="Arial"/>
              <a:cs typeface="Arial"/>
            </a:endParaRPr>
          </a:p>
          <a:p>
            <a:pPr marL="469900" marR="5080" indent="-220979">
              <a:lnSpc>
                <a:spcPct val="100000"/>
              </a:lnSpc>
              <a:spcBef>
                <a:spcPts val="5"/>
              </a:spcBef>
              <a:buClr>
                <a:srgbClr val="0D57C4"/>
              </a:buClr>
              <a:buChar char="–"/>
              <a:tabLst>
                <a:tab pos="469900" algn="l"/>
              </a:tabLst>
            </a:pPr>
            <a:r>
              <a:rPr dirty="0" sz="2400" spc="-75">
                <a:solidFill>
                  <a:srgbClr val="585858"/>
                </a:solidFill>
                <a:latin typeface="Arial"/>
                <a:cs typeface="Arial"/>
              </a:rPr>
              <a:t>With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twice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yearly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administration,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it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provides </a:t>
            </a:r>
            <a:r>
              <a:rPr dirty="0" sz="2400" spc="-130">
                <a:solidFill>
                  <a:srgbClr val="585858"/>
                </a:solidFill>
                <a:latin typeface="Arial"/>
                <a:cs typeface="Arial"/>
              </a:rPr>
              <a:t>robust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durable </a:t>
            </a:r>
            <a:r>
              <a:rPr dirty="0" sz="2400" spc="-135">
                <a:solidFill>
                  <a:srgbClr val="585858"/>
                </a:solidFill>
                <a:latin typeface="Arial"/>
                <a:cs typeface="Arial"/>
              </a:rPr>
              <a:t>LDL-C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reduction over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18 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months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on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top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maxima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585858"/>
                </a:solidFill>
                <a:latin typeface="Arial"/>
                <a:cs typeface="Arial"/>
              </a:rPr>
              <a:t>y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tolerated 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oral</a:t>
            </a:r>
            <a:r>
              <a:rPr dirty="0" sz="2400" spc="-1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therapies.</a:t>
            </a:r>
            <a:endParaRPr sz="2400">
              <a:latin typeface="Arial"/>
              <a:cs typeface="Arial"/>
            </a:endParaRPr>
          </a:p>
          <a:p>
            <a:pPr marL="469900" indent="-220979">
              <a:lnSpc>
                <a:spcPct val="100000"/>
              </a:lnSpc>
              <a:spcBef>
                <a:spcPts val="5"/>
              </a:spcBef>
              <a:buClr>
                <a:srgbClr val="0D57C4"/>
              </a:buClr>
              <a:buChar char="–"/>
              <a:tabLst>
                <a:tab pos="469900" algn="l"/>
              </a:tabLst>
            </a:pPr>
            <a:r>
              <a:rPr dirty="0" sz="2400" spc="-100">
                <a:solidFill>
                  <a:srgbClr val="585858"/>
                </a:solidFill>
                <a:latin typeface="Arial"/>
                <a:cs typeface="Arial"/>
              </a:rPr>
              <a:t>Effects were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consistent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in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patients 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with HeFH,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ASCVD,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or </a:t>
            </a:r>
            <a:r>
              <a:rPr dirty="0" sz="2400" spc="-85">
                <a:solidFill>
                  <a:srgbClr val="585858"/>
                </a:solidFill>
                <a:latin typeface="Arial"/>
                <a:cs typeface="Arial"/>
              </a:rPr>
              <a:t>ASCVD</a:t>
            </a:r>
            <a:r>
              <a:rPr dirty="0" sz="2400" spc="-38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risk-equivalence.</a:t>
            </a:r>
            <a:endParaRPr sz="2400">
              <a:latin typeface="Arial"/>
              <a:cs typeface="Arial"/>
            </a:endParaRPr>
          </a:p>
          <a:p>
            <a:pPr marL="469900" indent="-220979">
              <a:lnSpc>
                <a:spcPct val="100000"/>
              </a:lnSpc>
              <a:spcBef>
                <a:spcPts val="5"/>
              </a:spcBef>
              <a:buClr>
                <a:srgbClr val="0D57C4"/>
              </a:buClr>
              <a:buChar char="–"/>
              <a:tabLst>
                <a:tab pos="469900" algn="l"/>
              </a:tabLst>
            </a:pP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safety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profile </a:t>
            </a:r>
            <a:r>
              <a:rPr dirty="0" sz="2400" spc="-85">
                <a:solidFill>
                  <a:srgbClr val="585858"/>
                </a:solidFill>
                <a:latin typeface="Arial"/>
                <a:cs typeface="Arial"/>
              </a:rPr>
              <a:t>was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similar </a:t>
            </a:r>
            <a:r>
              <a:rPr dirty="0" sz="2400" spc="-65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placebo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in </a:t>
            </a:r>
            <a:r>
              <a:rPr dirty="0" sz="240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dirty="0" sz="2400" spc="-130">
                <a:solidFill>
                  <a:srgbClr val="585858"/>
                </a:solidFill>
                <a:latin typeface="Arial"/>
                <a:cs typeface="Arial"/>
              </a:rPr>
              <a:t>high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risk</a:t>
            </a:r>
            <a:r>
              <a:rPr dirty="0" sz="2400" spc="-16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population.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"/>
              <a:cs typeface="Arial"/>
            </a:endParaRPr>
          </a:p>
          <a:p>
            <a:pPr marL="12700" marR="278765">
              <a:lnSpc>
                <a:spcPct val="100000"/>
              </a:lnSpc>
              <a:tabLst>
                <a:tab pos="3044190" algn="l"/>
              </a:tabLst>
            </a:pPr>
            <a:r>
              <a:rPr dirty="0" sz="2400" spc="-145" b="1">
                <a:solidFill>
                  <a:srgbClr val="585858"/>
                </a:solidFill>
                <a:latin typeface="Arial"/>
                <a:cs typeface="Arial"/>
              </a:rPr>
              <a:t>Twice </a:t>
            </a:r>
            <a:r>
              <a:rPr dirty="0" sz="2400" spc="-110" b="1">
                <a:solidFill>
                  <a:srgbClr val="585858"/>
                </a:solidFill>
                <a:latin typeface="Arial"/>
                <a:cs typeface="Arial"/>
              </a:rPr>
              <a:t>yearly administration </a:t>
            </a:r>
            <a:r>
              <a:rPr dirty="0" sz="2400" spc="-100" b="1">
                <a:solidFill>
                  <a:srgbClr val="585858"/>
                </a:solidFill>
                <a:latin typeface="Arial"/>
                <a:cs typeface="Arial"/>
              </a:rPr>
              <a:t>will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coincide </a:t>
            </a:r>
            <a:r>
              <a:rPr dirty="0" sz="2400" spc="-100" b="1">
                <a:solidFill>
                  <a:srgbClr val="585858"/>
                </a:solidFill>
                <a:latin typeface="Arial"/>
                <a:cs typeface="Arial"/>
              </a:rPr>
              <a:t>with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typical </a:t>
            </a:r>
            <a:r>
              <a:rPr dirty="0" sz="2400" spc="-110" b="1">
                <a:solidFill>
                  <a:srgbClr val="585858"/>
                </a:solidFill>
                <a:latin typeface="Arial"/>
                <a:cs typeface="Arial"/>
              </a:rPr>
              <a:t>twice yearly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patient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visits </a:t>
            </a:r>
            <a:r>
              <a:rPr dirty="0" sz="2400" spc="-100" b="1">
                <a:solidFill>
                  <a:srgbClr val="585858"/>
                </a:solidFill>
                <a:latin typeface="Arial"/>
                <a:cs typeface="Arial"/>
              </a:rPr>
              <a:t>with 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health</a:t>
            </a:r>
            <a:r>
              <a:rPr dirty="0" sz="2400" spc="-25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care</a:t>
            </a:r>
            <a:r>
              <a:rPr dirty="0" sz="2400" spc="-135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providers,	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thereby assuring treatment</a:t>
            </a: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adherence.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24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841248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 </a:t>
            </a:r>
            <a:r>
              <a:rPr dirty="0" sz="2400" spc="-120">
                <a:solidFill>
                  <a:srgbClr val="072C61"/>
                </a:solidFill>
              </a:rPr>
              <a:t>Conclusions and</a:t>
            </a:r>
            <a:r>
              <a:rPr dirty="0" sz="2400" spc="165">
                <a:solidFill>
                  <a:srgbClr val="072C61"/>
                </a:solidFill>
              </a:rPr>
              <a:t> </a:t>
            </a:r>
            <a:r>
              <a:rPr dirty="0" sz="2400" spc="-120">
                <a:solidFill>
                  <a:srgbClr val="072C61"/>
                </a:solidFill>
              </a:rPr>
              <a:t>implications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95"/>
              <a:t>Conclusions </a:t>
            </a:r>
            <a:r>
              <a:rPr dirty="0" spc="-80"/>
              <a:t>and</a:t>
            </a:r>
            <a:r>
              <a:rPr dirty="0" spc="75"/>
              <a:t> </a:t>
            </a:r>
            <a:r>
              <a:rPr dirty="0" spc="-100"/>
              <a:t>implications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2440" y="3001962"/>
            <a:ext cx="2954020" cy="7581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spc="-100"/>
              <a:t>Thank</a:t>
            </a:r>
            <a:r>
              <a:rPr dirty="0" sz="4800" spc="-175"/>
              <a:t> </a:t>
            </a:r>
            <a:r>
              <a:rPr dirty="0" sz="4800" spc="-130"/>
              <a:t>you</a:t>
            </a:r>
            <a:endParaRPr sz="4800"/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24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513566" y="6376987"/>
            <a:ext cx="1530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D9D9D9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72440" y="225361"/>
            <a:ext cx="792480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 </a:t>
            </a:r>
            <a:r>
              <a:rPr dirty="0" sz="2400" spc="-114">
                <a:solidFill>
                  <a:srgbClr val="072C61"/>
                </a:solidFill>
              </a:rPr>
              <a:t>Background and</a:t>
            </a:r>
            <a:r>
              <a:rPr dirty="0" sz="2400" spc="165">
                <a:solidFill>
                  <a:srgbClr val="072C61"/>
                </a:solidFill>
              </a:rPr>
              <a:t> </a:t>
            </a:r>
            <a:r>
              <a:rPr dirty="0" sz="2400" spc="-120">
                <a:solidFill>
                  <a:srgbClr val="072C61"/>
                </a:solidFill>
              </a:rPr>
              <a:t>rationale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95"/>
              <a:t>Harnessing </a:t>
            </a:r>
            <a:r>
              <a:rPr dirty="0" spc="-70"/>
              <a:t>the </a:t>
            </a:r>
            <a:r>
              <a:rPr dirty="0" spc="-100"/>
              <a:t>natural </a:t>
            </a:r>
            <a:r>
              <a:rPr dirty="0" spc="-95"/>
              <a:t>process </a:t>
            </a:r>
            <a:r>
              <a:rPr dirty="0" spc="-60"/>
              <a:t>of</a:t>
            </a:r>
            <a:r>
              <a:rPr dirty="0" spc="225"/>
              <a:t> </a:t>
            </a:r>
            <a:r>
              <a:rPr dirty="0" spc="-100"/>
              <a:t>RNAi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02604" y="1602422"/>
            <a:ext cx="532257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Small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interfering </a:t>
            </a:r>
            <a:r>
              <a:rPr dirty="0" sz="2400" spc="-110" b="1">
                <a:solidFill>
                  <a:srgbClr val="585858"/>
                </a:solidFill>
                <a:latin typeface="Arial"/>
                <a:cs typeface="Arial"/>
              </a:rPr>
              <a:t>double-stranded</a:t>
            </a:r>
            <a:r>
              <a:rPr dirty="0" sz="2400" spc="114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RNA</a:t>
            </a:r>
            <a:r>
              <a:rPr dirty="0" baseline="24305" sz="2400" spc="-179">
                <a:solidFill>
                  <a:srgbClr val="585858"/>
                </a:solidFill>
                <a:latin typeface="Arial"/>
                <a:cs typeface="Arial"/>
              </a:rPr>
              <a:t>1</a:t>
            </a:r>
            <a:endParaRPr baseline="24305"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28004" y="2334577"/>
            <a:ext cx="5803265" cy="2954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Clr>
                <a:srgbClr val="072C61"/>
              </a:buClr>
              <a:buSzPct val="68750"/>
              <a:buChar char="•"/>
              <a:tabLst>
                <a:tab pos="241300" algn="l"/>
                <a:tab pos="241935" algn="l"/>
              </a:tabLst>
            </a:pP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Harnesses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dirty="0" sz="2400" spc="-125">
                <a:solidFill>
                  <a:srgbClr val="585858"/>
                </a:solidFill>
                <a:latin typeface="Arial"/>
                <a:cs typeface="Arial"/>
              </a:rPr>
              <a:t>natural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process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dirty="0" sz="2400" spc="26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RNAi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72C61"/>
              </a:buClr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241300" marR="388620" indent="-229235">
              <a:lnSpc>
                <a:spcPct val="100000"/>
              </a:lnSpc>
              <a:spcBef>
                <a:spcPts val="5"/>
              </a:spcBef>
              <a:buClr>
                <a:srgbClr val="072C61"/>
              </a:buClr>
              <a:buSzPct val="68750"/>
              <a:buChar char="•"/>
              <a:tabLst>
                <a:tab pos="241300" algn="l"/>
                <a:tab pos="241935" algn="l"/>
              </a:tabLst>
            </a:pP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Nucleotides modified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durability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dirty="0" sz="2400" spc="-105">
                <a:solidFill>
                  <a:srgbClr val="585858"/>
                </a:solidFill>
                <a:latin typeface="Arial"/>
                <a:cs typeface="Arial"/>
              </a:rPr>
              <a:t>low  </a:t>
            </a:r>
            <a:r>
              <a:rPr dirty="0" sz="2400" spc="-110">
                <a:solidFill>
                  <a:srgbClr val="585858"/>
                </a:solidFill>
                <a:latin typeface="Arial"/>
                <a:cs typeface="Arial"/>
              </a:rPr>
              <a:t>immunogenicity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72C61"/>
              </a:buClr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Clr>
                <a:srgbClr val="072C61"/>
              </a:buClr>
              <a:buSzPct val="68750"/>
              <a:buChar char="•"/>
              <a:tabLst>
                <a:tab pos="241300" algn="l"/>
                <a:tab pos="241935" algn="l"/>
              </a:tabLst>
            </a:pP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Distributed </a:t>
            </a:r>
            <a:r>
              <a:rPr dirty="0" sz="2400" spc="-65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2400" spc="-135">
                <a:solidFill>
                  <a:srgbClr val="585858"/>
                </a:solidFill>
                <a:latin typeface="Arial"/>
                <a:cs typeface="Arial"/>
              </a:rPr>
              <a:t>liver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due </a:t>
            </a:r>
            <a:r>
              <a:rPr dirty="0" sz="2400" spc="-65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GalNAc</a:t>
            </a:r>
            <a:r>
              <a:rPr dirty="0" sz="2400" spc="-4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conjugation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72C61"/>
              </a:buClr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Clr>
                <a:srgbClr val="072C61"/>
              </a:buClr>
              <a:buSzPct val="68750"/>
              <a:buChar char="•"/>
              <a:tabLst>
                <a:tab pos="241300" algn="l"/>
                <a:tab pos="241935" algn="l"/>
              </a:tabLst>
            </a:pP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Inhibits </a:t>
            </a:r>
            <a:r>
              <a:rPr dirty="0" sz="2400" spc="-114">
                <a:solidFill>
                  <a:srgbClr val="585858"/>
                </a:solidFill>
                <a:latin typeface="Arial"/>
                <a:cs typeface="Arial"/>
              </a:rPr>
              <a:t>production </a:t>
            </a:r>
            <a:r>
              <a:rPr dirty="0" sz="2400" spc="-70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2400" spc="-90">
                <a:solidFill>
                  <a:srgbClr val="585858"/>
                </a:solidFill>
                <a:latin typeface="Arial"/>
                <a:cs typeface="Arial"/>
              </a:rPr>
              <a:t>PCSK9 in</a:t>
            </a:r>
            <a:r>
              <a:rPr dirty="0" sz="2400" spc="-1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20">
                <a:solidFill>
                  <a:srgbClr val="585858"/>
                </a:solidFill>
                <a:latin typeface="Arial"/>
                <a:cs typeface="Arial"/>
              </a:rPr>
              <a:t>hepatocytes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9656" y="1569719"/>
            <a:ext cx="4739563" cy="4572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58787" y="6173470"/>
            <a:ext cx="311150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Fitzgerald </a:t>
            </a: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et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al. </a:t>
            </a:r>
            <a:r>
              <a:rPr dirty="0" sz="1350" spc="20">
                <a:solidFill>
                  <a:srgbClr val="585858"/>
                </a:solidFill>
                <a:latin typeface="Arial"/>
                <a:cs typeface="Arial"/>
              </a:rPr>
              <a:t>N </a:t>
            </a:r>
            <a:r>
              <a:rPr dirty="0" sz="1350" spc="-110">
                <a:solidFill>
                  <a:srgbClr val="585858"/>
                </a:solidFill>
                <a:latin typeface="Arial"/>
                <a:cs typeface="Arial"/>
              </a:rPr>
              <a:t>Engl </a:t>
            </a:r>
            <a:r>
              <a:rPr dirty="0" sz="1350" spc="15">
                <a:solidFill>
                  <a:srgbClr val="585858"/>
                </a:solidFill>
                <a:latin typeface="Arial"/>
                <a:cs typeface="Arial"/>
              </a:rPr>
              <a:t>J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Med.</a:t>
            </a:r>
            <a:r>
              <a:rPr dirty="0" sz="1350" spc="-26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100">
                <a:solidFill>
                  <a:srgbClr val="585858"/>
                </a:solidFill>
                <a:latin typeface="Arial"/>
                <a:cs typeface="Arial"/>
              </a:rPr>
              <a:t>2017;376:41-51.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2602" y="1602422"/>
            <a:ext cx="12179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Inclisiran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513566" y="6376987"/>
            <a:ext cx="1530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D9D9D9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440" y="0"/>
            <a:ext cx="8669020" cy="109601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2185"/>
              </a:lnSpc>
              <a:spcBef>
                <a:spcPts val="130"/>
              </a:spcBef>
            </a:pPr>
            <a:r>
              <a:rPr dirty="0" sz="1950" spc="-95" b="1">
                <a:solidFill>
                  <a:srgbClr val="072C61"/>
                </a:solidFill>
                <a:latin typeface="Arial"/>
                <a:cs typeface="Arial"/>
              </a:rPr>
              <a:t>ORION </a:t>
            </a:r>
            <a:r>
              <a:rPr dirty="0" sz="1950" spc="-105" b="1">
                <a:solidFill>
                  <a:srgbClr val="072C61"/>
                </a:solidFill>
                <a:latin typeface="Arial"/>
                <a:cs typeface="Arial"/>
              </a:rPr>
              <a:t>Phase </a:t>
            </a:r>
            <a:r>
              <a:rPr dirty="0" sz="1950" spc="-85" b="1">
                <a:solidFill>
                  <a:srgbClr val="072C61"/>
                </a:solidFill>
                <a:latin typeface="Arial"/>
                <a:cs typeface="Arial"/>
              </a:rPr>
              <a:t>III </a:t>
            </a:r>
            <a:r>
              <a:rPr dirty="0" sz="1950" spc="-100" b="1">
                <a:solidFill>
                  <a:srgbClr val="072C61"/>
                </a:solidFill>
                <a:latin typeface="Arial"/>
                <a:cs typeface="Arial"/>
              </a:rPr>
              <a:t>pooled</a:t>
            </a:r>
            <a:r>
              <a:rPr dirty="0" sz="1950" spc="-135" b="1">
                <a:solidFill>
                  <a:srgbClr val="072C61"/>
                </a:solidFill>
                <a:latin typeface="Arial"/>
                <a:cs typeface="Arial"/>
              </a:rPr>
              <a:t> </a:t>
            </a:r>
            <a:r>
              <a:rPr dirty="0" sz="1950" spc="-100" b="1">
                <a:solidFill>
                  <a:srgbClr val="072C61"/>
                </a:solidFill>
                <a:latin typeface="Arial"/>
                <a:cs typeface="Arial"/>
              </a:rPr>
              <a:t>analysis</a:t>
            </a:r>
            <a:endParaRPr sz="1950">
              <a:latin typeface="Arial"/>
              <a:cs typeface="Arial"/>
            </a:endParaRPr>
          </a:p>
          <a:p>
            <a:pPr marL="12700" marR="5080">
              <a:lnSpc>
                <a:spcPts val="3000"/>
              </a:lnSpc>
              <a:spcBef>
                <a:spcPts val="245"/>
              </a:spcBef>
            </a:pPr>
            <a:r>
              <a:rPr dirty="0" sz="2800" spc="-85" b="1">
                <a:solidFill>
                  <a:srgbClr val="0D57C4"/>
                </a:solidFill>
                <a:latin typeface="Arial"/>
                <a:cs typeface="Arial"/>
              </a:rPr>
              <a:t>Online</a:t>
            </a:r>
            <a:r>
              <a:rPr dirty="0" sz="2800" spc="-240" b="1">
                <a:solidFill>
                  <a:srgbClr val="0D57C4"/>
                </a:solidFill>
                <a:latin typeface="Arial"/>
                <a:cs typeface="Arial"/>
              </a:rPr>
              <a:t> </a:t>
            </a:r>
            <a:r>
              <a:rPr dirty="0" sz="2800" spc="-100" b="1">
                <a:solidFill>
                  <a:srgbClr val="0D57C4"/>
                </a:solidFill>
                <a:latin typeface="Arial"/>
                <a:cs typeface="Arial"/>
              </a:rPr>
              <a:t>e-publications</a:t>
            </a:r>
            <a:r>
              <a:rPr dirty="0" sz="2800" spc="-120" b="1">
                <a:solidFill>
                  <a:srgbClr val="0D57C4"/>
                </a:solidFill>
                <a:latin typeface="Arial"/>
                <a:cs typeface="Arial"/>
              </a:rPr>
              <a:t> </a:t>
            </a:r>
            <a:r>
              <a:rPr dirty="0" sz="2800" spc="-50" b="1">
                <a:solidFill>
                  <a:srgbClr val="0D57C4"/>
                </a:solidFill>
                <a:latin typeface="Arial"/>
                <a:cs typeface="Arial"/>
              </a:rPr>
              <a:t>of</a:t>
            </a:r>
            <a:r>
              <a:rPr dirty="0" sz="2800" spc="-210" b="1">
                <a:solidFill>
                  <a:srgbClr val="0D57C4"/>
                </a:solidFill>
                <a:latin typeface="Arial"/>
                <a:cs typeface="Arial"/>
              </a:rPr>
              <a:t> </a:t>
            </a:r>
            <a:r>
              <a:rPr dirty="0" sz="2800" spc="-85" b="1">
                <a:solidFill>
                  <a:srgbClr val="0D57C4"/>
                </a:solidFill>
                <a:latin typeface="Arial"/>
                <a:cs typeface="Arial"/>
              </a:rPr>
              <a:t>ESC</a:t>
            </a:r>
            <a:r>
              <a:rPr dirty="0" sz="2800" spc="-175" b="1">
                <a:solidFill>
                  <a:srgbClr val="0D57C4"/>
                </a:solidFill>
                <a:latin typeface="Arial"/>
                <a:cs typeface="Arial"/>
              </a:rPr>
              <a:t> </a:t>
            </a:r>
            <a:r>
              <a:rPr dirty="0" sz="2800" spc="-65" b="1">
                <a:solidFill>
                  <a:srgbClr val="0D57C4"/>
                </a:solidFill>
                <a:latin typeface="Arial"/>
                <a:cs typeface="Arial"/>
              </a:rPr>
              <a:t>and</a:t>
            </a:r>
            <a:r>
              <a:rPr dirty="0" sz="2800" spc="-275" b="1">
                <a:solidFill>
                  <a:srgbClr val="0D57C4"/>
                </a:solidFill>
                <a:latin typeface="Arial"/>
                <a:cs typeface="Arial"/>
              </a:rPr>
              <a:t> </a:t>
            </a:r>
            <a:r>
              <a:rPr dirty="0" sz="2800" spc="-105" b="1">
                <a:solidFill>
                  <a:srgbClr val="0D57C4"/>
                </a:solidFill>
                <a:latin typeface="Arial"/>
                <a:cs typeface="Arial"/>
              </a:rPr>
              <a:t>AHA</a:t>
            </a:r>
            <a:r>
              <a:rPr dirty="0" sz="2800" spc="-175" b="1">
                <a:solidFill>
                  <a:srgbClr val="0D57C4"/>
                </a:solidFill>
                <a:latin typeface="Arial"/>
                <a:cs typeface="Arial"/>
              </a:rPr>
              <a:t> </a:t>
            </a:r>
            <a:r>
              <a:rPr dirty="0" sz="2800" spc="-105" b="1">
                <a:solidFill>
                  <a:srgbClr val="0D57C4"/>
                </a:solidFill>
                <a:latin typeface="Arial"/>
                <a:cs typeface="Arial"/>
              </a:rPr>
              <a:t>Individual</a:t>
            </a:r>
            <a:r>
              <a:rPr dirty="0" sz="2800" spc="-110" b="1">
                <a:solidFill>
                  <a:srgbClr val="0D57C4"/>
                </a:solidFill>
                <a:latin typeface="Arial"/>
                <a:cs typeface="Arial"/>
              </a:rPr>
              <a:t> </a:t>
            </a:r>
            <a:r>
              <a:rPr dirty="0" sz="2800" spc="-80" b="1">
                <a:solidFill>
                  <a:srgbClr val="0D57C4"/>
                </a:solidFill>
                <a:latin typeface="Arial"/>
                <a:cs typeface="Arial"/>
              </a:rPr>
              <a:t>Study  </a:t>
            </a:r>
            <a:r>
              <a:rPr dirty="0" sz="2800" spc="-100" b="1">
                <a:solidFill>
                  <a:srgbClr val="0D57C4"/>
                </a:solidFill>
                <a:latin typeface="Arial"/>
                <a:cs typeface="Arial"/>
              </a:rPr>
              <a:t>presentations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5662" y="6494462"/>
            <a:ext cx="237045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45">
                <a:solidFill>
                  <a:srgbClr val="131212"/>
                </a:solidFill>
                <a:latin typeface="Arial"/>
                <a:cs typeface="Arial"/>
              </a:rPr>
              <a:t>1. </a:t>
            </a:r>
            <a:r>
              <a:rPr dirty="0" sz="1350" spc="-75">
                <a:solidFill>
                  <a:srgbClr val="585858"/>
                </a:solidFill>
                <a:latin typeface="Arial"/>
                <a:cs typeface="Arial"/>
              </a:rPr>
              <a:t>DOI:</a:t>
            </a:r>
            <a:r>
              <a:rPr dirty="0" sz="1350" spc="-1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10.1056/NEJMoa1912387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30520" y="6494462"/>
            <a:ext cx="230187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45">
                <a:solidFill>
                  <a:srgbClr val="585858"/>
                </a:solidFill>
                <a:latin typeface="Arial"/>
                <a:cs typeface="Arial"/>
              </a:rPr>
              <a:t>2. </a:t>
            </a:r>
            <a:r>
              <a:rPr dirty="0" sz="1350" spc="-75">
                <a:solidFill>
                  <a:srgbClr val="585858"/>
                </a:solidFill>
                <a:latin typeface="Arial"/>
                <a:cs typeface="Arial"/>
              </a:rPr>
              <a:t>DOI:</a:t>
            </a:r>
            <a:r>
              <a:rPr dirty="0" sz="1350" spc="-2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350" spc="-90">
                <a:solidFill>
                  <a:srgbClr val="585858"/>
                </a:solidFill>
                <a:latin typeface="Arial"/>
                <a:cs typeface="Arial"/>
              </a:rPr>
              <a:t>10.1056/NEJMoa1913805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8738" y="1342131"/>
            <a:ext cx="3313167" cy="46657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03877" y="1328487"/>
            <a:ext cx="3369543" cy="47103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58787" y="1602422"/>
            <a:ext cx="1100264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165" b="1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assess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efficacy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and safety </a:t>
            </a:r>
            <a:r>
              <a:rPr dirty="0" sz="2400" spc="-75" b="1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inclisiran </a:t>
            </a: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284 </a:t>
            </a:r>
            <a:r>
              <a:rPr dirty="0" sz="2400" spc="-50" b="1">
                <a:solidFill>
                  <a:srgbClr val="585858"/>
                </a:solidFill>
                <a:latin typeface="Arial"/>
                <a:cs typeface="Arial"/>
              </a:rPr>
              <a:t>mg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compared </a:t>
            </a:r>
            <a:r>
              <a:rPr dirty="0" sz="2400" spc="-70" b="1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placebo </a:t>
            </a:r>
            <a:r>
              <a:rPr dirty="0" sz="2400" spc="-65" b="1">
                <a:solidFill>
                  <a:srgbClr val="585858"/>
                </a:solidFill>
                <a:latin typeface="Arial"/>
                <a:cs typeface="Arial"/>
              </a:rPr>
              <a:t>in </a:t>
            </a:r>
            <a:r>
              <a:rPr dirty="0" sz="2400" b="1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pooled  </a:t>
            </a:r>
            <a:r>
              <a:rPr dirty="0" sz="2400" spc="-125" b="1">
                <a:solidFill>
                  <a:srgbClr val="585858"/>
                </a:solidFill>
                <a:latin typeface="Arial"/>
                <a:cs typeface="Arial"/>
              </a:rPr>
              <a:t>analysis </a:t>
            </a:r>
            <a:r>
              <a:rPr dirty="0" sz="2400" spc="-75" b="1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dirty="0" sz="2400" spc="-90" b="1">
                <a:solidFill>
                  <a:srgbClr val="585858"/>
                </a:solidFill>
                <a:latin typeface="Arial"/>
                <a:cs typeface="Arial"/>
              </a:rPr>
              <a:t>all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Phase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III</a:t>
            </a:r>
            <a:r>
              <a:rPr dirty="0" sz="2400" spc="4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05" b="1">
                <a:solidFill>
                  <a:srgbClr val="585858"/>
                </a:solidFill>
                <a:latin typeface="Arial"/>
                <a:cs typeface="Arial"/>
              </a:rPr>
              <a:t>trials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88166" y="6398672"/>
            <a:ext cx="2038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 sz="1800" b="1">
                <a:solidFill>
                  <a:srgbClr val="D9D9D9"/>
                </a:solidFill>
                <a:latin typeface="Arial"/>
                <a:cs typeface="Arial"/>
              </a:rPr>
              <a:t>8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787" y="242252"/>
            <a:ext cx="4291965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</a:t>
            </a:r>
            <a:r>
              <a:rPr dirty="0" sz="2400" spc="175">
                <a:solidFill>
                  <a:srgbClr val="072C61"/>
                </a:solidFill>
              </a:rPr>
              <a:t> </a:t>
            </a:r>
            <a:r>
              <a:rPr dirty="0" sz="2400" spc="-130">
                <a:solidFill>
                  <a:srgbClr val="072C61"/>
                </a:solidFill>
              </a:rPr>
              <a:t>analysis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100"/>
              <a:t>Purpose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8647" y="5765482"/>
            <a:ext cx="646112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Arial"/>
                <a:cs typeface="Arial"/>
              </a:rPr>
              <a:t>Inclisiran </a:t>
            </a:r>
            <a:r>
              <a:rPr dirty="0" sz="1800" spc="10" b="1">
                <a:latin typeface="Arial"/>
                <a:cs typeface="Arial"/>
              </a:rPr>
              <a:t>284 </a:t>
            </a:r>
            <a:r>
              <a:rPr dirty="0" sz="1800" spc="-25" b="1">
                <a:latin typeface="Arial"/>
                <a:cs typeface="Arial"/>
              </a:rPr>
              <a:t>mg </a:t>
            </a:r>
            <a:r>
              <a:rPr dirty="0" sz="1800" spc="-15" b="1">
                <a:latin typeface="Arial"/>
                <a:cs typeface="Arial"/>
              </a:rPr>
              <a:t>is </a:t>
            </a:r>
            <a:r>
              <a:rPr dirty="0" sz="1800" spc="-10" b="1">
                <a:latin typeface="Arial"/>
                <a:cs typeface="Arial"/>
              </a:rPr>
              <a:t>equivalent </a:t>
            </a:r>
            <a:r>
              <a:rPr dirty="0" sz="1800" b="1">
                <a:latin typeface="Arial"/>
                <a:cs typeface="Arial"/>
              </a:rPr>
              <a:t>to </a:t>
            </a:r>
            <a:r>
              <a:rPr dirty="0" sz="1800" spc="-10" b="1">
                <a:latin typeface="Arial"/>
                <a:cs typeface="Arial"/>
              </a:rPr>
              <a:t>Inclisiran </a:t>
            </a:r>
            <a:r>
              <a:rPr dirty="0" sz="1800" spc="-15" b="1">
                <a:latin typeface="Arial"/>
                <a:cs typeface="Arial"/>
              </a:rPr>
              <a:t>sodium </a:t>
            </a:r>
            <a:r>
              <a:rPr dirty="0" sz="1800" spc="10" b="1">
                <a:latin typeface="Arial"/>
                <a:cs typeface="Arial"/>
              </a:rPr>
              <a:t>300</a:t>
            </a:r>
            <a:r>
              <a:rPr dirty="0" sz="1800" spc="300" b="1">
                <a:latin typeface="Arial"/>
                <a:cs typeface="Arial"/>
              </a:rPr>
              <a:t> </a:t>
            </a:r>
            <a:r>
              <a:rPr dirty="0" sz="1800" spc="-25" b="1">
                <a:latin typeface="Arial"/>
                <a:cs typeface="Arial"/>
              </a:rPr>
              <a:t>mg.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2440" y="225361"/>
            <a:ext cx="7521575" cy="831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 b="1">
                <a:solidFill>
                  <a:srgbClr val="072C61"/>
                </a:solidFill>
                <a:latin typeface="Arial"/>
                <a:cs typeface="Arial"/>
              </a:rPr>
              <a:t>ORION </a:t>
            </a:r>
            <a:r>
              <a:rPr dirty="0" sz="2400" spc="-120" b="1">
                <a:solidFill>
                  <a:srgbClr val="072C61"/>
                </a:solidFill>
                <a:latin typeface="Arial"/>
                <a:cs typeface="Arial"/>
              </a:rPr>
              <a:t>Phase </a:t>
            </a:r>
            <a:r>
              <a:rPr dirty="0" sz="2400" spc="-130" b="1">
                <a:solidFill>
                  <a:srgbClr val="072C61"/>
                </a:solidFill>
                <a:latin typeface="Arial"/>
                <a:cs typeface="Arial"/>
              </a:rPr>
              <a:t>III </a:t>
            </a:r>
            <a:r>
              <a:rPr dirty="0" sz="2400" spc="-120" b="1">
                <a:solidFill>
                  <a:srgbClr val="072C61"/>
                </a:solidFill>
                <a:latin typeface="Arial"/>
                <a:cs typeface="Arial"/>
              </a:rPr>
              <a:t>pooled </a:t>
            </a:r>
            <a:r>
              <a:rPr dirty="0" sz="2400" spc="-130" b="1">
                <a:solidFill>
                  <a:srgbClr val="072C61"/>
                </a:solidFill>
                <a:latin typeface="Arial"/>
                <a:cs typeface="Arial"/>
              </a:rPr>
              <a:t>analysis: </a:t>
            </a:r>
            <a:r>
              <a:rPr dirty="0" sz="2400" spc="-100" b="1">
                <a:solidFill>
                  <a:srgbClr val="072C61"/>
                </a:solidFill>
                <a:latin typeface="Arial"/>
                <a:cs typeface="Arial"/>
              </a:rPr>
              <a:t>Common </a:t>
            </a:r>
            <a:r>
              <a:rPr dirty="0" sz="2400" spc="-130" b="1">
                <a:solidFill>
                  <a:srgbClr val="072C61"/>
                </a:solidFill>
                <a:latin typeface="Arial"/>
                <a:cs typeface="Arial"/>
              </a:rPr>
              <a:t>study</a:t>
            </a:r>
            <a:r>
              <a:rPr dirty="0" sz="2400" spc="120" b="1">
                <a:solidFill>
                  <a:srgbClr val="072C61"/>
                </a:solidFill>
                <a:latin typeface="Arial"/>
                <a:cs typeface="Arial"/>
              </a:rPr>
              <a:t> </a:t>
            </a:r>
            <a:r>
              <a:rPr dirty="0" sz="2400" spc="-120" b="1">
                <a:solidFill>
                  <a:srgbClr val="072C61"/>
                </a:solidFill>
                <a:latin typeface="Arial"/>
                <a:cs typeface="Arial"/>
              </a:rPr>
              <a:t>design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3615"/>
              </a:lnSpc>
            </a:pPr>
            <a:r>
              <a:rPr dirty="0" sz="3150" spc="-60" b="1">
                <a:solidFill>
                  <a:srgbClr val="0D57C4"/>
                </a:solidFill>
                <a:latin typeface="Arial"/>
                <a:cs typeface="Arial"/>
              </a:rPr>
              <a:t>18 </a:t>
            </a:r>
            <a:r>
              <a:rPr dirty="0" sz="3150" spc="-95" b="1">
                <a:solidFill>
                  <a:srgbClr val="0D57C4"/>
                </a:solidFill>
                <a:latin typeface="Arial"/>
                <a:cs typeface="Arial"/>
              </a:rPr>
              <a:t>months </a:t>
            </a:r>
            <a:r>
              <a:rPr dirty="0" sz="3150" spc="-100" b="1">
                <a:solidFill>
                  <a:srgbClr val="0D57C4"/>
                </a:solidFill>
                <a:latin typeface="Arial"/>
                <a:cs typeface="Arial"/>
              </a:rPr>
              <a:t>treatment </a:t>
            </a:r>
            <a:r>
              <a:rPr dirty="0" sz="3150" spc="20" b="1">
                <a:solidFill>
                  <a:srgbClr val="0D57C4"/>
                </a:solidFill>
                <a:latin typeface="Arial"/>
                <a:cs typeface="Arial"/>
              </a:rPr>
              <a:t>&amp;</a:t>
            </a:r>
            <a:r>
              <a:rPr dirty="0" sz="3150" spc="35" b="1">
                <a:solidFill>
                  <a:srgbClr val="0D57C4"/>
                </a:solidFill>
                <a:latin typeface="Arial"/>
                <a:cs typeface="Arial"/>
              </a:rPr>
              <a:t> </a:t>
            </a:r>
            <a:r>
              <a:rPr dirty="0" sz="3150" spc="-90" b="1">
                <a:solidFill>
                  <a:srgbClr val="0D57C4"/>
                </a:solidFill>
                <a:latin typeface="Arial"/>
                <a:cs typeface="Arial"/>
              </a:rPr>
              <a:t>observation</a:t>
            </a:r>
            <a:endParaRPr sz="3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3230" y="1602422"/>
            <a:ext cx="1059561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Randomized </a:t>
            </a:r>
            <a:r>
              <a:rPr dirty="0" sz="2400" spc="-75" b="1">
                <a:solidFill>
                  <a:srgbClr val="585858"/>
                </a:solidFill>
                <a:latin typeface="Arial"/>
                <a:cs typeface="Arial"/>
              </a:rPr>
              <a:t>1:1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inclisiran </a:t>
            </a:r>
            <a:r>
              <a:rPr dirty="0" sz="2400" spc="-95" b="1">
                <a:solidFill>
                  <a:srgbClr val="585858"/>
                </a:solidFill>
                <a:latin typeface="Arial"/>
                <a:cs typeface="Arial"/>
              </a:rPr>
              <a:t>284 </a:t>
            </a:r>
            <a:r>
              <a:rPr dirty="0" sz="2400" spc="-50" b="1">
                <a:solidFill>
                  <a:srgbClr val="585858"/>
                </a:solidFill>
                <a:latin typeface="Arial"/>
                <a:cs typeface="Arial"/>
              </a:rPr>
              <a:t>mg </a:t>
            </a:r>
            <a:r>
              <a:rPr dirty="0" sz="2400" spc="-95" b="1" i="1">
                <a:solidFill>
                  <a:srgbClr val="585858"/>
                </a:solidFill>
                <a:latin typeface="Arial"/>
                <a:cs typeface="Arial"/>
              </a:rPr>
              <a:t>vs.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placebo </a:t>
            </a:r>
            <a:r>
              <a:rPr dirty="0" sz="2400" b="1">
                <a:solidFill>
                  <a:srgbClr val="585858"/>
                </a:solidFill>
                <a:latin typeface="Arial"/>
                <a:cs typeface="Arial"/>
              </a:rPr>
              <a:t>– </a:t>
            </a:r>
            <a:r>
              <a:rPr dirty="0" sz="2400" spc="-100" b="1">
                <a:solidFill>
                  <a:srgbClr val="585858"/>
                </a:solidFill>
                <a:latin typeface="Arial"/>
                <a:cs typeface="Arial"/>
              </a:rPr>
              <a:t>with </a:t>
            </a:r>
            <a:r>
              <a:rPr dirty="0" sz="2400" spc="-114" b="1">
                <a:solidFill>
                  <a:srgbClr val="585858"/>
                </a:solidFill>
                <a:latin typeface="Arial"/>
                <a:cs typeface="Arial"/>
              </a:rPr>
              <a:t>maximally </a:t>
            </a:r>
            <a:r>
              <a:rPr dirty="0" sz="2400" spc="-120" b="1">
                <a:solidFill>
                  <a:srgbClr val="585858"/>
                </a:solidFill>
                <a:latin typeface="Arial"/>
                <a:cs typeface="Arial"/>
              </a:rPr>
              <a:t>tolerated</a:t>
            </a:r>
            <a:r>
              <a:rPr dirty="0" sz="2400" spc="180" b="1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-130" b="1">
                <a:solidFill>
                  <a:srgbClr val="585858"/>
                </a:solidFill>
                <a:latin typeface="Arial"/>
                <a:cs typeface="Arial"/>
              </a:rPr>
              <a:t>statins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1959" y="2141220"/>
            <a:ext cx="11277600" cy="40363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488166" y="6398672"/>
            <a:ext cx="2038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 sz="1800" b="1">
                <a:solidFill>
                  <a:srgbClr val="D9D9D9"/>
                </a:solidFill>
                <a:latin typeface="Arial"/>
                <a:cs typeface="Arial"/>
              </a:rPr>
              <a:t>8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8311" y="1627769"/>
          <a:ext cx="11268075" cy="4550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7985"/>
                <a:gridCol w="5799455"/>
              </a:tblGrid>
              <a:tr h="533389">
                <a:tc>
                  <a:txBody>
                    <a:bodyPr/>
                    <a:lstStyle/>
                    <a:p>
                      <a:pPr marL="43180">
                        <a:lnSpc>
                          <a:spcPts val="2655"/>
                        </a:lnSpc>
                      </a:pP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Inclusion</a:t>
                      </a:r>
                      <a:r>
                        <a:rPr dirty="0" sz="2400" spc="7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criteria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1484">
                        <a:lnSpc>
                          <a:spcPts val="2655"/>
                        </a:lnSpc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Exclusion</a:t>
                      </a:r>
                      <a:r>
                        <a:rPr dirty="0" sz="2400" spc="1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criteria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D57C4"/>
                      </a:solidFill>
                      <a:prstDash val="solid"/>
                    </a:lnB>
                  </a:tcPr>
                </a:tc>
              </a:tr>
              <a:tr h="522173">
                <a:tc>
                  <a:txBody>
                    <a:bodyPr/>
                    <a:lstStyle/>
                    <a:p>
                      <a:pPr marL="43180">
                        <a:lnSpc>
                          <a:spcPts val="2720"/>
                        </a:lnSpc>
                      </a:pPr>
                      <a:r>
                        <a:rPr dirty="0" sz="24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Age </a:t>
                      </a: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≥18</a:t>
                      </a:r>
                      <a:r>
                        <a:rPr dirty="0" sz="2400" spc="-2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D57C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5148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dirty="0" sz="240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planned 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use </a:t>
                      </a:r>
                      <a:r>
                        <a:rPr dirty="0" sz="240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PCSK9</a:t>
                      </a:r>
                      <a:r>
                        <a:rPr dirty="0" sz="2400" spc="-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mAbs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T w="12700">
                      <a:solidFill>
                        <a:srgbClr val="0D57C4"/>
                      </a:solidFill>
                      <a:prstDash val="solid"/>
                    </a:lnT>
                  </a:tcPr>
                </a:tc>
              </a:tr>
              <a:tr h="553084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Statin</a:t>
                      </a:r>
                      <a:r>
                        <a:rPr dirty="0" sz="2400" spc="-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treatment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83185"/>
                </a:tc>
                <a:tc>
                  <a:txBody>
                    <a:bodyPr/>
                    <a:lstStyle/>
                    <a:p>
                      <a:pPr marL="451484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MACE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within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3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months </a:t>
                      </a:r>
                      <a:r>
                        <a:rPr dirty="0" sz="240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2400" spc="-1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randomization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83185"/>
                </a:tc>
              </a:tr>
              <a:tr h="611187"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Maxima</a:t>
                      </a: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y </a:t>
                      </a:r>
                      <a:r>
                        <a:rPr dirty="0" sz="18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tolerated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doses, </a:t>
                      </a:r>
                      <a:r>
                        <a:rPr dirty="0" sz="18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8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documented</a:t>
                      </a:r>
                      <a:r>
                        <a:rPr dirty="0" sz="1800" spc="-2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intolerance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40335"/>
                </a:tc>
                <a:tc>
                  <a:txBody>
                    <a:bodyPr/>
                    <a:lstStyle/>
                    <a:p>
                      <a:pPr marL="45148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NYHA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class 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IV </a:t>
                      </a:r>
                      <a:r>
                        <a:rPr dirty="0" sz="2400" spc="-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HF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─</a:t>
                      </a:r>
                      <a:r>
                        <a:rPr dirty="0" sz="2400" spc="-5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LVEF </a:t>
                      </a:r>
                      <a:r>
                        <a:rPr dirty="0" sz="2400" spc="-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25%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71755"/>
                </a:tc>
              </a:tr>
              <a:tr h="611187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Ezetimibe</a:t>
                      </a:r>
                      <a:r>
                        <a:rPr dirty="0" sz="2400" spc="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2400" spc="-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2400" spc="-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owed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40970"/>
                </a:tc>
                <a:tc>
                  <a:txBody>
                    <a:bodyPr/>
                    <a:lstStyle/>
                    <a:p>
                      <a:pPr marL="451484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Uncontro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4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ed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severe</a:t>
                      </a:r>
                      <a:r>
                        <a:rPr dirty="0" sz="2400" spc="-1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hypertension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40970"/>
                </a:tc>
              </a:tr>
              <a:tr h="541908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Informed 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consent</a:t>
                      </a:r>
                      <a:r>
                        <a:rPr dirty="0" sz="2400" spc="2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required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71755"/>
                </a:tc>
                <a:tc>
                  <a:txBody>
                    <a:bodyPr/>
                    <a:lstStyle/>
                    <a:p>
                      <a:pPr marL="45148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Severe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concomitant non </a:t>
                      </a:r>
                      <a:r>
                        <a:rPr dirty="0" sz="2400" spc="-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CV</a:t>
                      </a:r>
                      <a:r>
                        <a:rPr dirty="0" sz="2400" spc="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71755"/>
                </a:tc>
              </a:tr>
              <a:tr h="5419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148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Prior/planned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other </a:t>
                      </a: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investigational</a:t>
                      </a:r>
                      <a:r>
                        <a:rPr dirty="0" sz="2400" spc="27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drug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71755"/>
                </a:tc>
              </a:tr>
              <a:tr h="6333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1484">
                        <a:lnSpc>
                          <a:spcPct val="100000"/>
                        </a:lnSpc>
                        <a:spcBef>
                          <a:spcPts val="565"/>
                        </a:spcBef>
                        <a:tabLst>
                          <a:tab pos="1991360" algn="l"/>
                        </a:tabLst>
                      </a:pP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Fasting</a:t>
                      </a:r>
                      <a:r>
                        <a:rPr dirty="0" sz="24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7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TG	</a:t>
                      </a: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&gt;400 </a:t>
                      </a: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mg/mL</a:t>
                      </a:r>
                      <a:r>
                        <a:rPr dirty="0" sz="2400" spc="-25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(4.52mmol/L)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B w="3175">
                      <a:solidFill>
                        <a:srgbClr val="0D57C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1488166" y="6398672"/>
            <a:ext cx="2038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 sz="1800" b="1">
                <a:solidFill>
                  <a:srgbClr val="D9D9D9"/>
                </a:solidFill>
                <a:latin typeface="Arial"/>
                <a:cs typeface="Arial"/>
              </a:rPr>
              <a:t>8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72440" y="225361"/>
            <a:ext cx="738124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 </a:t>
            </a:r>
            <a:r>
              <a:rPr dirty="0" sz="2400" spc="-110">
                <a:solidFill>
                  <a:srgbClr val="072C61"/>
                </a:solidFill>
              </a:rPr>
              <a:t>Entry</a:t>
            </a:r>
            <a:r>
              <a:rPr dirty="0" sz="2400" spc="5">
                <a:solidFill>
                  <a:srgbClr val="072C61"/>
                </a:solidFill>
              </a:rPr>
              <a:t> </a:t>
            </a:r>
            <a:r>
              <a:rPr dirty="0" sz="2400" spc="-110">
                <a:solidFill>
                  <a:srgbClr val="072C61"/>
                </a:solidFill>
              </a:rPr>
              <a:t>criteria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105"/>
              <a:t>General </a:t>
            </a:r>
            <a:r>
              <a:rPr dirty="0" spc="-95"/>
              <a:t>study inclusions </a:t>
            </a:r>
            <a:r>
              <a:rPr dirty="0" spc="-80"/>
              <a:t>and</a:t>
            </a:r>
            <a:r>
              <a:rPr dirty="0" spc="345"/>
              <a:t> </a:t>
            </a:r>
            <a:r>
              <a:rPr dirty="0" spc="-100"/>
              <a:t>exclusions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72440" y="225361"/>
            <a:ext cx="618490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 </a:t>
            </a:r>
            <a:r>
              <a:rPr dirty="0" sz="2400" spc="-110">
                <a:solidFill>
                  <a:srgbClr val="072C61"/>
                </a:solidFill>
              </a:rPr>
              <a:t>Entry</a:t>
            </a:r>
            <a:r>
              <a:rPr dirty="0" sz="2400" spc="30">
                <a:solidFill>
                  <a:srgbClr val="072C61"/>
                </a:solidFill>
              </a:rPr>
              <a:t> </a:t>
            </a:r>
            <a:r>
              <a:rPr dirty="0" sz="2400" spc="-110">
                <a:solidFill>
                  <a:srgbClr val="072C61"/>
                </a:solidFill>
              </a:rPr>
              <a:t>criteria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100"/>
              <a:t>Specific </a:t>
            </a:r>
            <a:r>
              <a:rPr dirty="0" spc="-95"/>
              <a:t>study</a:t>
            </a:r>
            <a:r>
              <a:rPr dirty="0" spc="135"/>
              <a:t> </a:t>
            </a:r>
            <a:r>
              <a:rPr dirty="0" spc="-100"/>
              <a:t>inclusions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488166" y="6398672"/>
            <a:ext cx="203835" cy="28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 sz="1800" b="1">
                <a:solidFill>
                  <a:srgbClr val="D9D9D9"/>
                </a:solidFill>
                <a:latin typeface="Arial"/>
                <a:cs typeface="Arial"/>
              </a:rPr>
              <a:t>8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3230" y="6179502"/>
            <a:ext cx="485775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55">
                <a:solidFill>
                  <a:srgbClr val="131212"/>
                </a:solidFill>
                <a:latin typeface="Arial"/>
                <a:cs typeface="Arial"/>
              </a:rPr>
              <a:t>1.</a:t>
            </a:r>
            <a:r>
              <a:rPr dirty="0" sz="1600" spc="120">
                <a:solidFill>
                  <a:srgbClr val="131212"/>
                </a:solidFill>
                <a:latin typeface="Arial"/>
                <a:cs typeface="Arial"/>
              </a:rPr>
              <a:t> </a:t>
            </a:r>
            <a:r>
              <a:rPr dirty="0" sz="1600" spc="-95">
                <a:solidFill>
                  <a:srgbClr val="585858"/>
                </a:solidFill>
                <a:latin typeface="Arial"/>
                <a:cs typeface="Arial"/>
              </a:rPr>
              <a:t>Diagnosed</a:t>
            </a:r>
            <a:r>
              <a:rPr dirty="0" sz="1600" spc="-20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55">
                <a:solidFill>
                  <a:srgbClr val="585858"/>
                </a:solidFill>
                <a:latin typeface="Arial"/>
                <a:cs typeface="Arial"/>
              </a:rPr>
              <a:t>by</a:t>
            </a:r>
            <a:r>
              <a:rPr dirty="0" sz="1600" spc="-17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5">
                <a:solidFill>
                  <a:srgbClr val="585858"/>
                </a:solidFill>
                <a:latin typeface="Arial"/>
                <a:cs typeface="Arial"/>
              </a:rPr>
              <a:t>genetic</a:t>
            </a:r>
            <a:r>
              <a:rPr dirty="0" sz="1600" spc="-18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85">
                <a:solidFill>
                  <a:srgbClr val="585858"/>
                </a:solidFill>
                <a:latin typeface="Arial"/>
                <a:cs typeface="Arial"/>
              </a:rPr>
              <a:t>testing</a:t>
            </a:r>
            <a:r>
              <a:rPr dirty="0" sz="1600" spc="-26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0">
                <a:solidFill>
                  <a:srgbClr val="585858"/>
                </a:solidFill>
                <a:latin typeface="Arial"/>
                <a:cs typeface="Arial"/>
              </a:rPr>
              <a:t>and/or</a:t>
            </a:r>
            <a:r>
              <a:rPr dirty="0" sz="1600" spc="-1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5">
                <a:solidFill>
                  <a:srgbClr val="585858"/>
                </a:solidFill>
                <a:latin typeface="Arial"/>
                <a:cs typeface="Arial"/>
              </a:rPr>
              <a:t>Simon</a:t>
            </a:r>
            <a:r>
              <a:rPr dirty="0" sz="1600" spc="-1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100">
                <a:solidFill>
                  <a:srgbClr val="585858"/>
                </a:solidFill>
                <a:latin typeface="Arial"/>
                <a:cs typeface="Arial"/>
              </a:rPr>
              <a:t>Broome</a:t>
            </a:r>
            <a:r>
              <a:rPr dirty="0" sz="1600" spc="-14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1600" spc="-95">
                <a:solidFill>
                  <a:srgbClr val="585858"/>
                </a:solidFill>
                <a:latin typeface="Arial"/>
                <a:cs typeface="Arial"/>
              </a:rPr>
              <a:t>criteria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84911" y="1574749"/>
          <a:ext cx="11233785" cy="4475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9165"/>
                <a:gridCol w="397510"/>
                <a:gridCol w="3479165"/>
                <a:gridCol w="397509"/>
                <a:gridCol w="3479165"/>
              </a:tblGrid>
              <a:tr h="61174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ORION-9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solidFill>
                      <a:srgbClr val="C6DCFA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2400" spc="-140" b="1">
                          <a:solidFill>
                            <a:srgbClr val="072C61"/>
                          </a:solidFill>
                          <a:latin typeface="Arial"/>
                          <a:cs typeface="Arial"/>
                        </a:rPr>
                        <a:t>ORION-10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solidFill>
                      <a:srgbClr val="8FB8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2400" spc="-17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ORION-11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solidFill>
                      <a:srgbClr val="0D57C4"/>
                    </a:solidFill>
                  </a:tcPr>
                </a:tc>
              </a:tr>
              <a:tr h="11010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HeFH</a:t>
                      </a:r>
                      <a:r>
                        <a:rPr dirty="0" baseline="24305" sz="2400" spc="-157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baseline="24305" sz="2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ASCVD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939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(CHD, </a:t>
                      </a:r>
                      <a:r>
                        <a:rPr dirty="0" sz="24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CVD,</a:t>
                      </a:r>
                      <a:r>
                        <a:rPr dirty="0" sz="2400" spc="-1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PAD)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ASCVD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(CHD, </a:t>
                      </a:r>
                      <a:r>
                        <a:rPr dirty="0" sz="24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CVD,</a:t>
                      </a:r>
                      <a:r>
                        <a:rPr dirty="0" sz="2400" spc="-18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PAD)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19329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Stable </a:t>
                      </a:r>
                      <a:r>
                        <a:rPr dirty="0" sz="240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on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low-fat</a:t>
                      </a:r>
                      <a:r>
                        <a:rPr dirty="0" sz="2400" spc="-2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diet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2730"/>
                        </a:lnSpc>
                        <a:spcBef>
                          <a:spcPts val="330"/>
                        </a:spcBef>
                      </a:pPr>
                      <a:r>
                        <a:rPr dirty="0" sz="24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ASCVD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risk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equivalents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439420" indent="-343535">
                        <a:lnSpc>
                          <a:spcPts val="2585"/>
                        </a:lnSpc>
                        <a:buChar char="•"/>
                        <a:tabLst>
                          <a:tab pos="439420" algn="l"/>
                          <a:tab pos="440055" algn="l"/>
                        </a:tabLst>
                      </a:pPr>
                      <a:r>
                        <a:rPr dirty="0" sz="2400" spc="-15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Type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2400" spc="-15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diabetes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439420" indent="-343535">
                        <a:lnSpc>
                          <a:spcPts val="2615"/>
                        </a:lnSpc>
                        <a:buChar char="•"/>
                        <a:tabLst>
                          <a:tab pos="439420" algn="l"/>
                          <a:tab pos="440055" algn="l"/>
                        </a:tabLst>
                      </a:pP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10-year risk</a:t>
                      </a:r>
                      <a:r>
                        <a:rPr dirty="0" sz="2400" spc="-35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≥20%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439420" indent="-343535">
                        <a:lnSpc>
                          <a:spcPts val="2760"/>
                        </a:lnSpc>
                        <a:buChar char="•"/>
                        <a:tabLst>
                          <a:tab pos="439420" algn="l"/>
                          <a:tab pos="440055" algn="l"/>
                        </a:tabLst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HeFH</a:t>
                      </a:r>
                      <a:r>
                        <a:rPr dirty="0" baseline="24305" sz="2400" spc="-157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baseline="24305" sz="24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82290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LDL-C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≥100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mg/dL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2400" spc="-10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LDL-C </a:t>
                      </a: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≥70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mg/dL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 marR="3314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LDL-C </a:t>
                      </a:r>
                      <a:r>
                        <a:rPr dirty="0" sz="2400" spc="-8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≥70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mg/dL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2400" spc="-4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≥100  mg/dL </a:t>
                      </a: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2400" spc="-26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risk-equivalent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01400" y="297179"/>
            <a:ext cx="548640" cy="624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1009" y="6176009"/>
            <a:ext cx="11257280" cy="0"/>
          </a:xfrm>
          <a:custGeom>
            <a:avLst/>
            <a:gdLst/>
            <a:ahLst/>
            <a:cxnLst/>
            <a:rect l="l" t="t" r="r" b="b"/>
            <a:pathLst>
              <a:path w="11257280" h="0">
                <a:moveTo>
                  <a:pt x="0" y="0"/>
                </a:moveTo>
                <a:lnTo>
                  <a:pt x="11257280" y="0"/>
                </a:lnTo>
              </a:path>
            </a:pathLst>
          </a:custGeom>
          <a:ln w="3175">
            <a:solidFill>
              <a:srgbClr val="0D57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72440" y="225361"/>
            <a:ext cx="10116820" cy="8312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15"/>
              </a:lnSpc>
              <a:spcBef>
                <a:spcPts val="100"/>
              </a:spcBef>
            </a:pPr>
            <a:r>
              <a:rPr dirty="0" sz="2400" spc="-114">
                <a:solidFill>
                  <a:srgbClr val="072C61"/>
                </a:solidFill>
              </a:rPr>
              <a:t>ORION </a:t>
            </a:r>
            <a:r>
              <a:rPr dirty="0" sz="2400" spc="-120">
                <a:solidFill>
                  <a:srgbClr val="072C61"/>
                </a:solidFill>
              </a:rPr>
              <a:t>Phase </a:t>
            </a:r>
            <a:r>
              <a:rPr dirty="0" sz="2400" spc="-130">
                <a:solidFill>
                  <a:srgbClr val="072C61"/>
                </a:solidFill>
              </a:rPr>
              <a:t>III </a:t>
            </a:r>
            <a:r>
              <a:rPr dirty="0" sz="2400" spc="-120">
                <a:solidFill>
                  <a:srgbClr val="072C61"/>
                </a:solidFill>
              </a:rPr>
              <a:t>pooled </a:t>
            </a:r>
            <a:r>
              <a:rPr dirty="0" sz="2400" spc="-130">
                <a:solidFill>
                  <a:srgbClr val="072C61"/>
                </a:solidFill>
              </a:rPr>
              <a:t>analysis:</a:t>
            </a:r>
            <a:r>
              <a:rPr dirty="0" sz="2400" spc="-110">
                <a:solidFill>
                  <a:srgbClr val="072C61"/>
                </a:solidFill>
              </a:rPr>
              <a:t> </a:t>
            </a:r>
            <a:r>
              <a:rPr dirty="0" sz="2400" spc="-114">
                <a:solidFill>
                  <a:srgbClr val="072C61"/>
                </a:solidFill>
              </a:rPr>
              <a:t>Objectives</a:t>
            </a:r>
            <a:endParaRPr sz="2400"/>
          </a:p>
          <a:p>
            <a:pPr marL="12700">
              <a:lnSpc>
                <a:spcPts val="3615"/>
              </a:lnSpc>
            </a:pPr>
            <a:r>
              <a:rPr dirty="0" spc="-175"/>
              <a:t>To </a:t>
            </a:r>
            <a:r>
              <a:rPr dirty="0" spc="-90"/>
              <a:t>confirm </a:t>
            </a:r>
            <a:r>
              <a:rPr dirty="0" spc="-100"/>
              <a:t>inclisiran efficacy </a:t>
            </a:r>
            <a:r>
              <a:rPr dirty="0" spc="-80"/>
              <a:t>and </a:t>
            </a:r>
            <a:r>
              <a:rPr dirty="0" spc="-95"/>
              <a:t>safety over </a:t>
            </a:r>
            <a:r>
              <a:rPr dirty="0" spc="-60"/>
              <a:t>18</a:t>
            </a:r>
            <a:r>
              <a:rPr dirty="0" spc="450"/>
              <a:t> </a:t>
            </a:r>
            <a:r>
              <a:rPr dirty="0" spc="-95"/>
              <a:t>months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t>10</a:t>
            </a:fld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5612" y="1658376"/>
          <a:ext cx="11278235" cy="397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6385"/>
                <a:gridCol w="5911215"/>
              </a:tblGrid>
              <a:tr h="418708">
                <a:tc>
                  <a:txBody>
                    <a:bodyPr/>
                    <a:lstStyle/>
                    <a:p>
                      <a:pPr marL="45720">
                        <a:lnSpc>
                          <a:spcPts val="2655"/>
                        </a:lnSpc>
                      </a:pP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Study</a:t>
                      </a:r>
                      <a:r>
                        <a:rPr dirty="0" sz="2400" spc="-3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endpoints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33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33CC"/>
                      </a:solidFill>
                      <a:prstDash val="solid"/>
                    </a:lnB>
                  </a:tcPr>
                </a:tc>
              </a:tr>
              <a:tr h="438099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 spc="-70" b="1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2400" spc="-200" b="1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Effectiveness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T w="12700">
                      <a:solidFill>
                        <a:srgbClr val="0033C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823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-70" b="1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2. </a:t>
                      </a:r>
                      <a:r>
                        <a:rPr dirty="0" sz="2400" spc="-11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Safety </a:t>
                      </a:r>
                      <a:r>
                        <a:rPr dirty="0" sz="2400" spc="-114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2400" spc="-14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tolerability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T w="12700">
                      <a:solidFill>
                        <a:srgbClr val="0033CC"/>
                      </a:solidFill>
                      <a:prstDash val="solid"/>
                    </a:lnT>
                  </a:tcPr>
                </a:tc>
              </a:tr>
              <a:tr h="427164">
                <a:tc>
                  <a:txBody>
                    <a:bodyPr/>
                    <a:lstStyle/>
                    <a:p>
                      <a:pPr marL="45720">
                        <a:lnSpc>
                          <a:spcPts val="2875"/>
                        </a:lnSpc>
                      </a:pPr>
                      <a:r>
                        <a:rPr dirty="0" sz="2400" spc="-114" i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Primary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2320">
                        <a:lnSpc>
                          <a:spcPts val="2875"/>
                        </a:lnSpc>
                      </a:pP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Treatment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emergent adverse events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457644">
                <a:tc>
                  <a:txBody>
                    <a:bodyPr/>
                    <a:lstStyle/>
                    <a:p>
                      <a:pPr marL="274320" indent="-229235">
                        <a:lnSpc>
                          <a:spcPct val="100000"/>
                        </a:lnSpc>
                        <a:spcBef>
                          <a:spcPts val="229"/>
                        </a:spcBef>
                        <a:buClr>
                          <a:srgbClr val="0D57C4"/>
                        </a:buClr>
                        <a:buChar char="•"/>
                        <a:tabLst>
                          <a:tab pos="274955" algn="l"/>
                        </a:tabLst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Percent </a:t>
                      </a: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LDL-C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change </a:t>
                      </a:r>
                      <a:r>
                        <a:rPr dirty="0" sz="2400" spc="-85" i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vs.</a:t>
                      </a:r>
                      <a:r>
                        <a:rPr dirty="0" sz="2400" spc="165" i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placebo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marL="78232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Laboratory</a:t>
                      </a:r>
                      <a:r>
                        <a:rPr dirty="0" sz="2400" spc="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parameters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9209"/>
                </a:tc>
              </a:tr>
              <a:tr h="457835">
                <a:tc>
                  <a:txBody>
                    <a:bodyPr/>
                    <a:lstStyle/>
                    <a:p>
                      <a:pPr marL="96075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400" spc="-700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—</a:t>
                      </a:r>
                      <a:r>
                        <a:rPr dirty="0" sz="2400" spc="325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At </a:t>
                      </a: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2400" spc="-26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510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57707">
                <a:tc>
                  <a:txBody>
                    <a:bodyPr/>
                    <a:lstStyle/>
                    <a:p>
                      <a:pPr algn="ctr" marL="36830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400" spc="-700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—</a:t>
                      </a:r>
                      <a:r>
                        <a:rPr dirty="0" sz="2400" spc="325">
                          <a:solidFill>
                            <a:srgbClr val="0D57C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Average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over days </a:t>
                      </a:r>
                      <a:r>
                        <a:rPr dirty="0" sz="2400" spc="-7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90 </a:t>
                      </a:r>
                      <a:r>
                        <a:rPr dirty="0" sz="24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24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540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9124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2400" spc="-120" i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Secondary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marL="78232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2400" spc="-70" b="1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dirty="0" sz="2400" spc="-200" b="1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0" b="1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Exploratory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93345"/>
                </a:tc>
              </a:tr>
              <a:tr h="429379">
                <a:tc>
                  <a:txBody>
                    <a:bodyPr/>
                    <a:lstStyle/>
                    <a:p>
                      <a:pPr marL="389255" indent="-343535">
                        <a:lnSpc>
                          <a:spcPct val="100000"/>
                        </a:lnSpc>
                        <a:spcBef>
                          <a:spcPts val="10"/>
                        </a:spcBef>
                        <a:buClr>
                          <a:srgbClr val="0D57C4"/>
                        </a:buClr>
                        <a:buChar char="•"/>
                        <a:tabLst>
                          <a:tab pos="388620" algn="l"/>
                          <a:tab pos="389255" algn="l"/>
                        </a:tabLst>
                      </a:pPr>
                      <a:r>
                        <a:rPr dirty="0" sz="2400" spc="-1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LDL-C </a:t>
                      </a:r>
                      <a:r>
                        <a:rPr dirty="0" sz="2400" spc="-13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change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over</a:t>
                      </a:r>
                      <a:r>
                        <a:rPr dirty="0" sz="2400" spc="-35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marL="7823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Cardiovascular</a:t>
                      </a:r>
                      <a:r>
                        <a:rPr dirty="0" sz="2400" spc="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3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events</a:t>
                      </a:r>
                      <a:r>
                        <a:rPr dirty="0" baseline="24305" sz="2400" spc="-19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baseline="24305" sz="240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</a:tr>
              <a:tr h="399354">
                <a:tc>
                  <a:txBody>
                    <a:bodyPr/>
                    <a:lstStyle/>
                    <a:p>
                      <a:pPr marL="389255" indent="-343535">
                        <a:lnSpc>
                          <a:spcPts val="2810"/>
                        </a:lnSpc>
                        <a:spcBef>
                          <a:spcPts val="235"/>
                        </a:spcBef>
                        <a:buClr>
                          <a:srgbClr val="0D57C4"/>
                        </a:buClr>
                        <a:buChar char="•"/>
                        <a:tabLst>
                          <a:tab pos="388620" algn="l"/>
                          <a:tab pos="389255" algn="l"/>
                        </a:tabLst>
                      </a:pP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Changes </a:t>
                      </a:r>
                      <a:r>
                        <a:rPr dirty="0" sz="2400" spc="-9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in PCSK9 </a:t>
                      </a:r>
                      <a:r>
                        <a:rPr dirty="0" sz="2400" spc="-114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2400" spc="-1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2400" spc="4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lipids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34669" y="6212204"/>
            <a:ext cx="1021715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-45">
                <a:latin typeface="Arial"/>
                <a:cs typeface="Arial"/>
              </a:rPr>
              <a:t>1. </a:t>
            </a:r>
            <a:r>
              <a:rPr dirty="0" sz="1350" spc="-90">
                <a:latin typeface="Arial"/>
                <a:cs typeface="Arial"/>
              </a:rPr>
              <a:t>MedDRA-defined </a:t>
            </a:r>
            <a:r>
              <a:rPr dirty="0" sz="1350" spc="-100">
                <a:latin typeface="Arial"/>
                <a:cs typeface="Arial"/>
              </a:rPr>
              <a:t>cardiovascular </a:t>
            </a:r>
            <a:r>
              <a:rPr dirty="0" sz="1350" spc="-95">
                <a:latin typeface="Arial"/>
                <a:cs typeface="Arial"/>
              </a:rPr>
              <a:t>non-adjudicated terms </a:t>
            </a:r>
            <a:r>
              <a:rPr dirty="0" sz="1350" spc="-100">
                <a:latin typeface="Arial"/>
                <a:cs typeface="Arial"/>
              </a:rPr>
              <a:t>including </a:t>
            </a:r>
            <a:r>
              <a:rPr dirty="0" sz="1350" spc="-90">
                <a:latin typeface="Arial"/>
                <a:cs typeface="Arial"/>
              </a:rPr>
              <a:t>cardiac </a:t>
            </a:r>
            <a:r>
              <a:rPr dirty="0" sz="1350" spc="-105">
                <a:latin typeface="Arial"/>
                <a:cs typeface="Arial"/>
              </a:rPr>
              <a:t>death, </a:t>
            </a:r>
            <a:r>
              <a:rPr dirty="0" sz="1350" spc="-80">
                <a:latin typeface="Arial"/>
                <a:cs typeface="Arial"/>
              </a:rPr>
              <a:t>and any </a:t>
            </a:r>
            <a:r>
              <a:rPr dirty="0" sz="1350" spc="-100">
                <a:latin typeface="Arial"/>
                <a:cs typeface="Arial"/>
              </a:rPr>
              <a:t>signs </a:t>
            </a:r>
            <a:r>
              <a:rPr dirty="0" sz="1350" spc="-45">
                <a:latin typeface="Arial"/>
                <a:cs typeface="Arial"/>
              </a:rPr>
              <a:t>or </a:t>
            </a:r>
            <a:r>
              <a:rPr dirty="0" sz="1350" spc="-100">
                <a:latin typeface="Arial"/>
                <a:cs typeface="Arial"/>
              </a:rPr>
              <a:t>symptoms </a:t>
            </a:r>
            <a:r>
              <a:rPr dirty="0" sz="1350" spc="-45">
                <a:latin typeface="Arial"/>
                <a:cs typeface="Arial"/>
              </a:rPr>
              <a:t>of </a:t>
            </a:r>
            <a:r>
              <a:rPr dirty="0" sz="1350" spc="-90">
                <a:latin typeface="Arial"/>
                <a:cs typeface="Arial"/>
              </a:rPr>
              <a:t>cardiac </a:t>
            </a:r>
            <a:r>
              <a:rPr dirty="0" sz="1350" spc="-85">
                <a:latin typeface="Arial"/>
                <a:cs typeface="Arial"/>
              </a:rPr>
              <a:t>arrest, </a:t>
            </a:r>
            <a:r>
              <a:rPr dirty="0" sz="1350" spc="-90">
                <a:latin typeface="Arial"/>
                <a:cs typeface="Arial"/>
              </a:rPr>
              <a:t>non-fatal </a:t>
            </a:r>
            <a:r>
              <a:rPr dirty="0" sz="1350" spc="-50">
                <a:latin typeface="Arial"/>
                <a:cs typeface="Arial"/>
              </a:rPr>
              <a:t>MI </a:t>
            </a:r>
            <a:r>
              <a:rPr dirty="0" sz="1350" spc="-105">
                <a:latin typeface="Arial"/>
                <a:cs typeface="Arial"/>
              </a:rPr>
              <a:t>and/or</a:t>
            </a:r>
            <a:r>
              <a:rPr dirty="0" sz="1350" spc="-220">
                <a:latin typeface="Arial"/>
                <a:cs typeface="Arial"/>
              </a:rPr>
              <a:t> </a:t>
            </a:r>
            <a:r>
              <a:rPr dirty="0" sz="1350" spc="-90">
                <a:latin typeface="Arial"/>
                <a:cs typeface="Arial"/>
              </a:rPr>
              <a:t>stroke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- 4x3 Arial</dc:title>
  <dcterms:created xsi:type="dcterms:W3CDTF">2020-03-29T01:38:36Z</dcterms:created>
  <dcterms:modified xsi:type="dcterms:W3CDTF">2020-03-29T01:38:36Z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2020-03-25T00:00:00Z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2020-03-29T00:00:00Z</vt:filetime>
  </property>
</Properties>
</file>