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64500" y="4787900"/>
            <a:ext cx="851882" cy="3077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7800" y="4737100"/>
            <a:ext cx="803115" cy="383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911" y="103596"/>
            <a:ext cx="522224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650" y="803066"/>
            <a:ext cx="4114165" cy="271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8657" y="4878556"/>
            <a:ext cx="98615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31.jpg"/><Relationship Id="rId7" Type="http://schemas.openxmlformats.org/officeDocument/2006/relationships/image" Target="../media/image32.png"/><Relationship Id="rId8" Type="http://schemas.openxmlformats.org/officeDocument/2006/relationships/image" Target="../media/image33.jpg"/><Relationship Id="rId9" Type="http://schemas.openxmlformats.org/officeDocument/2006/relationships/image" Target="../media/image34.jpg"/><Relationship Id="rId10" Type="http://schemas.openxmlformats.org/officeDocument/2006/relationships/image" Target="../media/image3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3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4318000"/>
            <a:ext cx="1123032" cy="4057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0300" y="4241800"/>
            <a:ext cx="574390" cy="57439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8700" y="952500"/>
            <a:ext cx="1797460" cy="8572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2953" y="1961382"/>
            <a:ext cx="814705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02105" marR="5080" indent="-159004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Initial</a:t>
            </a:r>
            <a:r>
              <a:rPr dirty="0" sz="2800" spc="-30"/>
              <a:t> </a:t>
            </a:r>
            <a:r>
              <a:rPr dirty="0" sz="2800"/>
              <a:t>experience</a:t>
            </a:r>
            <a:r>
              <a:rPr dirty="0" sz="2800" spc="-20"/>
              <a:t> </a:t>
            </a:r>
            <a:r>
              <a:rPr dirty="0" sz="2800"/>
              <a:t>of</a:t>
            </a:r>
            <a:r>
              <a:rPr dirty="0" sz="2800" spc="-25"/>
              <a:t> </a:t>
            </a:r>
            <a:r>
              <a:rPr dirty="0" sz="2800"/>
              <a:t>a</a:t>
            </a:r>
            <a:r>
              <a:rPr dirty="0" sz="2800" spc="-25"/>
              <a:t> </a:t>
            </a:r>
            <a:r>
              <a:rPr dirty="0" sz="2800"/>
              <a:t>novel</a:t>
            </a:r>
            <a:r>
              <a:rPr dirty="0" sz="2800" spc="-25"/>
              <a:t> </a:t>
            </a:r>
            <a:r>
              <a:rPr dirty="0" sz="2800" spc="-15"/>
              <a:t>intra-</a:t>
            </a:r>
            <a:r>
              <a:rPr dirty="0" sz="2800"/>
              <a:t>annular</a:t>
            </a:r>
            <a:r>
              <a:rPr dirty="0" sz="2800" spc="-20"/>
              <a:t> </a:t>
            </a:r>
            <a:r>
              <a:rPr dirty="0" sz="2800" spc="-25"/>
              <a:t>self-</a:t>
            </a:r>
            <a:r>
              <a:rPr dirty="0" sz="2800" spc="-10"/>
              <a:t>expanding transcatheter</a:t>
            </a:r>
            <a:r>
              <a:rPr dirty="0" sz="2800" spc="-40"/>
              <a:t> </a:t>
            </a:r>
            <a:r>
              <a:rPr dirty="0" sz="2800"/>
              <a:t>aortic</a:t>
            </a:r>
            <a:r>
              <a:rPr dirty="0" sz="2800" spc="-35"/>
              <a:t> </a:t>
            </a:r>
            <a:r>
              <a:rPr dirty="0" sz="2800"/>
              <a:t>valve</a:t>
            </a:r>
            <a:r>
              <a:rPr dirty="0" sz="2800" spc="-35"/>
              <a:t> </a:t>
            </a:r>
            <a:r>
              <a:rPr dirty="0" sz="2800"/>
              <a:t>in</a:t>
            </a:r>
            <a:r>
              <a:rPr dirty="0" sz="2800" spc="-45"/>
              <a:t> </a:t>
            </a:r>
            <a:r>
              <a:rPr dirty="0" sz="2800" spc="-10"/>
              <a:t>Japan</a:t>
            </a:r>
            <a:endParaRPr sz="2800"/>
          </a:p>
        </p:txBody>
      </p:sp>
      <p:sp>
        <p:nvSpPr>
          <p:cNvPr id="7" name="object 7" descr=""/>
          <p:cNvSpPr txBox="1"/>
          <p:nvPr/>
        </p:nvSpPr>
        <p:spPr>
          <a:xfrm>
            <a:off x="2184027" y="2984755"/>
            <a:ext cx="477329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Kentaro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Hayashida,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MD,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PhD,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FESC,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FACC,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FJCS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Tokyo,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Japan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behalf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OCEAN-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TAVI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investigators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Postprocedural</a:t>
            </a:r>
            <a:r>
              <a:rPr dirty="0" spc="-65"/>
              <a:t> </a:t>
            </a:r>
            <a:r>
              <a:rPr dirty="0"/>
              <a:t>clinical</a:t>
            </a:r>
            <a:r>
              <a:rPr dirty="0" spc="-60"/>
              <a:t> </a:t>
            </a:r>
            <a:r>
              <a:rPr dirty="0" spc="-10"/>
              <a:t>outcomes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958148" y="1872130"/>
            <a:ext cx="4006850" cy="2119630"/>
            <a:chOff x="4958148" y="1872130"/>
            <a:chExt cx="4006850" cy="2119630"/>
          </a:xfrm>
        </p:grpSpPr>
        <p:sp>
          <p:nvSpPr>
            <p:cNvPr id="4" name="object 4" descr=""/>
            <p:cNvSpPr/>
            <p:nvPr/>
          </p:nvSpPr>
          <p:spPr>
            <a:xfrm>
              <a:off x="5416537" y="1872132"/>
              <a:ext cx="3089910" cy="2115185"/>
            </a:xfrm>
            <a:custGeom>
              <a:avLst/>
              <a:gdLst/>
              <a:ahLst/>
              <a:cxnLst/>
              <a:rect l="l" t="t" r="r" b="b"/>
              <a:pathLst>
                <a:path w="3089909" h="2115185">
                  <a:moveTo>
                    <a:pt x="418617" y="0"/>
                  </a:moveTo>
                  <a:lnTo>
                    <a:pt x="0" y="0"/>
                  </a:lnTo>
                  <a:lnTo>
                    <a:pt x="0" y="2114626"/>
                  </a:lnTo>
                  <a:lnTo>
                    <a:pt x="418617" y="2114626"/>
                  </a:lnTo>
                  <a:lnTo>
                    <a:pt x="418617" y="0"/>
                  </a:lnTo>
                  <a:close/>
                </a:path>
                <a:path w="3089909" h="2115185">
                  <a:moveTo>
                    <a:pt x="1754035" y="1964575"/>
                  </a:moveTo>
                  <a:lnTo>
                    <a:pt x="1335405" y="1964575"/>
                  </a:lnTo>
                  <a:lnTo>
                    <a:pt x="1335405" y="2114626"/>
                  </a:lnTo>
                  <a:lnTo>
                    <a:pt x="1754035" y="2114626"/>
                  </a:lnTo>
                  <a:lnTo>
                    <a:pt x="1754035" y="1964575"/>
                  </a:lnTo>
                  <a:close/>
                </a:path>
                <a:path w="3089909" h="2115185">
                  <a:moveTo>
                    <a:pt x="3089440" y="2073071"/>
                  </a:moveTo>
                  <a:lnTo>
                    <a:pt x="2670822" y="2073071"/>
                  </a:lnTo>
                  <a:lnTo>
                    <a:pt x="2670822" y="2114626"/>
                  </a:lnTo>
                  <a:lnTo>
                    <a:pt x="3089440" y="2114626"/>
                  </a:lnTo>
                  <a:lnTo>
                    <a:pt x="3089440" y="2073071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958148" y="3986755"/>
              <a:ext cx="4006850" cy="0"/>
            </a:xfrm>
            <a:custGeom>
              <a:avLst/>
              <a:gdLst/>
              <a:ahLst/>
              <a:cxnLst/>
              <a:rect l="l" t="t" r="r" b="b"/>
              <a:pathLst>
                <a:path w="4006850" h="0">
                  <a:moveTo>
                    <a:pt x="400623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958148" y="3986755"/>
              <a:ext cx="4006850" cy="0"/>
            </a:xfrm>
            <a:custGeom>
              <a:avLst/>
              <a:gdLst/>
              <a:ahLst/>
              <a:cxnLst/>
              <a:rect l="l" t="t" r="r" b="b"/>
              <a:pathLst>
                <a:path w="4006850" h="0">
                  <a:moveTo>
                    <a:pt x="0" y="0"/>
                  </a:moveTo>
                  <a:lnTo>
                    <a:pt x="40062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416304" y="4077094"/>
            <a:ext cx="4210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"/>
                <a:cs typeface="Arial"/>
              </a:rPr>
              <a:t>none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75503" y="4077094"/>
            <a:ext cx="7766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moderate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018864" y="4077094"/>
            <a:ext cx="559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severe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70279" y="1606301"/>
            <a:ext cx="321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91,6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45378" y="3570871"/>
            <a:ext cx="23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6,5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80789" y="3679372"/>
            <a:ext cx="23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1,8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75953" y="3127774"/>
            <a:ext cx="4575175" cy="864235"/>
            <a:chOff x="175953" y="3127774"/>
            <a:chExt cx="4575175" cy="864235"/>
          </a:xfrm>
        </p:grpSpPr>
        <p:sp>
          <p:nvSpPr>
            <p:cNvPr id="14" name="object 14" descr=""/>
            <p:cNvSpPr/>
            <p:nvPr/>
          </p:nvSpPr>
          <p:spPr>
            <a:xfrm>
              <a:off x="490016" y="3127781"/>
              <a:ext cx="3947160" cy="859790"/>
            </a:xfrm>
            <a:custGeom>
              <a:avLst/>
              <a:gdLst/>
              <a:ahLst/>
              <a:cxnLst/>
              <a:rect l="l" t="t" r="r" b="b"/>
              <a:pathLst>
                <a:path w="3947160" h="859789">
                  <a:moveTo>
                    <a:pt x="286816" y="369214"/>
                  </a:moveTo>
                  <a:lnTo>
                    <a:pt x="0" y="369214"/>
                  </a:lnTo>
                  <a:lnTo>
                    <a:pt x="0" y="859345"/>
                  </a:lnTo>
                  <a:lnTo>
                    <a:pt x="286816" y="859345"/>
                  </a:lnTo>
                  <a:lnTo>
                    <a:pt x="286816" y="369214"/>
                  </a:lnTo>
                  <a:close/>
                </a:path>
                <a:path w="3947160" h="859789">
                  <a:moveTo>
                    <a:pt x="1201775" y="0"/>
                  </a:moveTo>
                  <a:lnTo>
                    <a:pt x="914958" y="0"/>
                  </a:lnTo>
                  <a:lnTo>
                    <a:pt x="914958" y="859345"/>
                  </a:lnTo>
                  <a:lnTo>
                    <a:pt x="1201775" y="859345"/>
                  </a:lnTo>
                  <a:lnTo>
                    <a:pt x="1201775" y="0"/>
                  </a:lnTo>
                  <a:close/>
                </a:path>
                <a:path w="3947160" h="859789">
                  <a:moveTo>
                    <a:pt x="2116734" y="118757"/>
                  </a:moveTo>
                  <a:lnTo>
                    <a:pt x="1829917" y="118757"/>
                  </a:lnTo>
                  <a:lnTo>
                    <a:pt x="1829917" y="859345"/>
                  </a:lnTo>
                  <a:lnTo>
                    <a:pt x="2116734" y="859345"/>
                  </a:lnTo>
                  <a:lnTo>
                    <a:pt x="2116734" y="118757"/>
                  </a:lnTo>
                  <a:close/>
                </a:path>
                <a:path w="3947160" h="859789">
                  <a:moveTo>
                    <a:pt x="3031693" y="792416"/>
                  </a:moveTo>
                  <a:lnTo>
                    <a:pt x="2744876" y="792416"/>
                  </a:lnTo>
                  <a:lnTo>
                    <a:pt x="2744876" y="859345"/>
                  </a:lnTo>
                  <a:lnTo>
                    <a:pt x="3031693" y="859345"/>
                  </a:lnTo>
                  <a:lnTo>
                    <a:pt x="3031693" y="792416"/>
                  </a:lnTo>
                  <a:close/>
                </a:path>
                <a:path w="3947160" h="859789">
                  <a:moveTo>
                    <a:pt x="3946652" y="857186"/>
                  </a:moveTo>
                  <a:lnTo>
                    <a:pt x="3659835" y="857186"/>
                  </a:lnTo>
                  <a:lnTo>
                    <a:pt x="3659835" y="859345"/>
                  </a:lnTo>
                  <a:lnTo>
                    <a:pt x="3946652" y="859345"/>
                  </a:lnTo>
                  <a:lnTo>
                    <a:pt x="3946652" y="85718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5953" y="3987124"/>
              <a:ext cx="4575175" cy="0"/>
            </a:xfrm>
            <a:custGeom>
              <a:avLst/>
              <a:gdLst/>
              <a:ahLst/>
              <a:cxnLst/>
              <a:rect l="l" t="t" r="r" b="b"/>
              <a:pathLst>
                <a:path w="4575175" h="0">
                  <a:moveTo>
                    <a:pt x="457478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75953" y="3987124"/>
              <a:ext cx="4575175" cy="0"/>
            </a:xfrm>
            <a:custGeom>
              <a:avLst/>
              <a:gdLst/>
              <a:ahLst/>
              <a:cxnLst/>
              <a:rect l="l" t="t" r="r" b="b"/>
              <a:pathLst>
                <a:path w="4575175" h="0">
                  <a:moveTo>
                    <a:pt x="0" y="0"/>
                  </a:moveTo>
                  <a:lnTo>
                    <a:pt x="45747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30232" y="4077463"/>
            <a:ext cx="4210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"/>
                <a:cs typeface="Arial"/>
              </a:rPr>
              <a:t>none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30902" y="4077463"/>
            <a:ext cx="4406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trivial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90310" y="4077463"/>
            <a:ext cx="351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"/>
                <a:cs typeface="Arial"/>
              </a:rPr>
              <a:t>mild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92543" y="4077463"/>
            <a:ext cx="7766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moderate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015451" y="4077463"/>
            <a:ext cx="559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severe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77857" y="3231162"/>
            <a:ext cx="321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22,7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92815" y="2861944"/>
            <a:ext cx="321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39,8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07772" y="2980699"/>
            <a:ext cx="321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34,3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262418" y="3654360"/>
            <a:ext cx="23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3,1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177376" y="3719135"/>
            <a:ext cx="23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0,1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756877" y="988052"/>
            <a:ext cx="4265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Prosthesis-</a:t>
            </a:r>
            <a:r>
              <a:rPr dirty="0" sz="2400">
                <a:latin typeface="Calibri"/>
                <a:cs typeface="Calibri"/>
              </a:rPr>
              <a:t>patient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mismatch;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PPM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36146" y="988052"/>
            <a:ext cx="31515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Paravalvular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leakage;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PVL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7670800" y="3086100"/>
            <a:ext cx="1231900" cy="1600200"/>
            <a:chOff x="7670800" y="3086100"/>
            <a:chExt cx="1231900" cy="1600200"/>
          </a:xfrm>
        </p:grpSpPr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0800" y="3086100"/>
              <a:ext cx="1231900" cy="160020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7781131" y="3176587"/>
              <a:ext cx="1028700" cy="1404620"/>
            </a:xfrm>
            <a:custGeom>
              <a:avLst/>
              <a:gdLst/>
              <a:ahLst/>
              <a:cxnLst/>
              <a:rect l="l" t="t" r="r" b="b"/>
              <a:pathLst>
                <a:path w="1028700" h="1404620">
                  <a:moveTo>
                    <a:pt x="0" y="171450"/>
                  </a:moveTo>
                  <a:lnTo>
                    <a:pt x="13493" y="104775"/>
                  </a:lnTo>
                  <a:lnTo>
                    <a:pt x="50006" y="50006"/>
                  </a:lnTo>
                  <a:lnTo>
                    <a:pt x="104775" y="13493"/>
                  </a:lnTo>
                  <a:lnTo>
                    <a:pt x="171450" y="0"/>
                  </a:lnTo>
                  <a:lnTo>
                    <a:pt x="857250" y="0"/>
                  </a:lnTo>
                  <a:lnTo>
                    <a:pt x="923925" y="13493"/>
                  </a:lnTo>
                  <a:lnTo>
                    <a:pt x="978693" y="50006"/>
                  </a:lnTo>
                  <a:lnTo>
                    <a:pt x="1015206" y="104775"/>
                  </a:lnTo>
                  <a:lnTo>
                    <a:pt x="1028700" y="171450"/>
                  </a:lnTo>
                  <a:lnTo>
                    <a:pt x="1028700" y="1232693"/>
                  </a:lnTo>
                  <a:lnTo>
                    <a:pt x="1025525" y="1266825"/>
                  </a:lnTo>
                  <a:lnTo>
                    <a:pt x="1015206" y="1299368"/>
                  </a:lnTo>
                  <a:lnTo>
                    <a:pt x="978693" y="1354137"/>
                  </a:lnTo>
                  <a:lnTo>
                    <a:pt x="923925" y="1390650"/>
                  </a:lnTo>
                  <a:lnTo>
                    <a:pt x="857250" y="1404143"/>
                  </a:lnTo>
                  <a:lnTo>
                    <a:pt x="171450" y="1404143"/>
                  </a:lnTo>
                  <a:lnTo>
                    <a:pt x="104775" y="1390650"/>
                  </a:lnTo>
                  <a:lnTo>
                    <a:pt x="50006" y="1354137"/>
                  </a:lnTo>
                  <a:lnTo>
                    <a:pt x="13493" y="1299368"/>
                  </a:lnTo>
                  <a:lnTo>
                    <a:pt x="0" y="1232693"/>
                  </a:lnTo>
                  <a:lnTo>
                    <a:pt x="0" y="171450"/>
                  </a:lnTo>
                  <a:close/>
                </a:path>
              </a:pathLst>
            </a:custGeom>
            <a:ln w="38100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2844800" y="3086100"/>
            <a:ext cx="1917700" cy="1600200"/>
            <a:chOff x="2844800" y="3086100"/>
            <a:chExt cx="1917700" cy="1600200"/>
          </a:xfrm>
        </p:grpSpPr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4800" y="3086100"/>
              <a:ext cx="1917700" cy="160020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960687" y="3176587"/>
              <a:ext cx="1717675" cy="1404620"/>
            </a:xfrm>
            <a:custGeom>
              <a:avLst/>
              <a:gdLst/>
              <a:ahLst/>
              <a:cxnLst/>
              <a:rect l="l" t="t" r="r" b="b"/>
              <a:pathLst>
                <a:path w="1717675" h="1404620">
                  <a:moveTo>
                    <a:pt x="0" y="233362"/>
                  </a:moveTo>
                  <a:lnTo>
                    <a:pt x="4762" y="186531"/>
                  </a:lnTo>
                  <a:lnTo>
                    <a:pt x="18256" y="142875"/>
                  </a:lnTo>
                  <a:lnTo>
                    <a:pt x="39687" y="103187"/>
                  </a:lnTo>
                  <a:lnTo>
                    <a:pt x="68262" y="68262"/>
                  </a:lnTo>
                  <a:lnTo>
                    <a:pt x="103187" y="39687"/>
                  </a:lnTo>
                  <a:lnTo>
                    <a:pt x="142875" y="18256"/>
                  </a:lnTo>
                  <a:lnTo>
                    <a:pt x="187325" y="4762"/>
                  </a:lnTo>
                  <a:lnTo>
                    <a:pt x="234156" y="0"/>
                  </a:lnTo>
                  <a:lnTo>
                    <a:pt x="1483518" y="0"/>
                  </a:lnTo>
                  <a:lnTo>
                    <a:pt x="1530350" y="4762"/>
                  </a:lnTo>
                  <a:lnTo>
                    <a:pt x="1574800" y="18256"/>
                  </a:lnTo>
                  <a:lnTo>
                    <a:pt x="1614487" y="39687"/>
                  </a:lnTo>
                  <a:lnTo>
                    <a:pt x="1649412" y="68262"/>
                  </a:lnTo>
                  <a:lnTo>
                    <a:pt x="1677987" y="103187"/>
                  </a:lnTo>
                  <a:lnTo>
                    <a:pt x="1699418" y="142875"/>
                  </a:lnTo>
                  <a:lnTo>
                    <a:pt x="1712912" y="186531"/>
                  </a:lnTo>
                  <a:lnTo>
                    <a:pt x="1717675" y="233362"/>
                  </a:lnTo>
                  <a:lnTo>
                    <a:pt x="1717675" y="1169987"/>
                  </a:lnTo>
                  <a:lnTo>
                    <a:pt x="1712912" y="1216818"/>
                  </a:lnTo>
                  <a:lnTo>
                    <a:pt x="1699418" y="1261268"/>
                  </a:lnTo>
                  <a:lnTo>
                    <a:pt x="1677987" y="1300956"/>
                  </a:lnTo>
                  <a:lnTo>
                    <a:pt x="1649412" y="1335881"/>
                  </a:lnTo>
                  <a:lnTo>
                    <a:pt x="1614487" y="1364456"/>
                  </a:lnTo>
                  <a:lnTo>
                    <a:pt x="1574800" y="1385887"/>
                  </a:lnTo>
                  <a:lnTo>
                    <a:pt x="1530350" y="1399381"/>
                  </a:lnTo>
                  <a:lnTo>
                    <a:pt x="1483518" y="1404143"/>
                  </a:lnTo>
                  <a:lnTo>
                    <a:pt x="234156" y="1404143"/>
                  </a:lnTo>
                  <a:lnTo>
                    <a:pt x="187325" y="1399381"/>
                  </a:lnTo>
                  <a:lnTo>
                    <a:pt x="142875" y="1385887"/>
                  </a:lnTo>
                  <a:lnTo>
                    <a:pt x="103187" y="1364456"/>
                  </a:lnTo>
                  <a:lnTo>
                    <a:pt x="68262" y="1335881"/>
                  </a:lnTo>
                  <a:lnTo>
                    <a:pt x="39687" y="1300956"/>
                  </a:lnTo>
                  <a:lnTo>
                    <a:pt x="18256" y="1261268"/>
                  </a:lnTo>
                  <a:lnTo>
                    <a:pt x="4762" y="1216818"/>
                  </a:lnTo>
                  <a:lnTo>
                    <a:pt x="0" y="1169987"/>
                  </a:lnTo>
                  <a:lnTo>
                    <a:pt x="0" y="233362"/>
                  </a:lnTo>
                  <a:close/>
                </a:path>
              </a:pathLst>
            </a:custGeom>
            <a:ln w="381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4811" y="744607"/>
            <a:ext cx="8362315" cy="257937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615"/>
              </a:spcBef>
              <a:buSzPct val="102083"/>
              <a:buFont typeface="Arial"/>
              <a:buChar char="•"/>
              <a:tabLst>
                <a:tab pos="393700" algn="l"/>
              </a:tabLst>
            </a:pPr>
            <a:r>
              <a:rPr dirty="0" sz="2400" spc="-35">
                <a:latin typeface="Calibri"/>
                <a:cs typeface="Calibri"/>
              </a:rPr>
              <a:t>VARC-</a:t>
            </a:r>
            <a:r>
              <a:rPr dirty="0" sz="2400">
                <a:latin typeface="Calibri"/>
                <a:cs typeface="Calibri"/>
              </a:rPr>
              <a:t>3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defined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technical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success: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98%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93700" algn="l"/>
              </a:tabLst>
            </a:pPr>
            <a:r>
              <a:rPr dirty="0" sz="2400">
                <a:latin typeface="Calibri"/>
                <a:cs typeface="Calibri"/>
              </a:rPr>
              <a:t>TF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approach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96%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despite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narrow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vascular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93700" algn="l"/>
              </a:tabLst>
            </a:pPr>
            <a:r>
              <a:rPr dirty="0" sz="2400" spc="-10">
                <a:latin typeface="Calibri"/>
                <a:cs typeface="Calibri"/>
              </a:rPr>
              <a:t>Excellent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hemodynamic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performance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(8.0±4.0mmHg)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despite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39306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small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annulus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(396±70mm</a:t>
            </a:r>
            <a:r>
              <a:rPr dirty="0" baseline="25089" sz="2325" spc="-15">
                <a:latin typeface="Calibri"/>
                <a:cs typeface="Calibri"/>
              </a:rPr>
              <a:t>2</a:t>
            </a:r>
            <a:r>
              <a:rPr dirty="0" sz="2400" spc="-1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93700" algn="l"/>
              </a:tabLst>
            </a:pPr>
            <a:r>
              <a:rPr dirty="0" sz="2400" spc="-10">
                <a:latin typeface="Calibri"/>
                <a:cs typeface="Calibri"/>
              </a:rPr>
              <a:t>Severe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PPM: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1.8%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580"/>
              </a:spcBef>
              <a:buSzPct val="102083"/>
              <a:buFont typeface="Arial"/>
              <a:buChar char="•"/>
              <a:tabLst>
                <a:tab pos="393700" algn="l"/>
              </a:tabLst>
            </a:pPr>
            <a:r>
              <a:rPr dirty="0" sz="2400" spc="-30">
                <a:latin typeface="Calibri"/>
                <a:cs typeface="Calibri"/>
              </a:rPr>
              <a:t>Moderate-</a:t>
            </a:r>
            <a:r>
              <a:rPr dirty="0" sz="2400" spc="-10">
                <a:latin typeface="Calibri"/>
                <a:cs typeface="Calibri"/>
              </a:rPr>
              <a:t>severe </a:t>
            </a:r>
            <a:r>
              <a:rPr dirty="0" sz="2400">
                <a:latin typeface="Calibri"/>
                <a:cs typeface="Calibri"/>
              </a:rPr>
              <a:t>PVL: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3.4%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essential</a:t>
            </a:r>
            <a:r>
              <a:rPr dirty="0" spc="-45"/>
              <a:t> </a:t>
            </a:r>
            <a:r>
              <a:rPr dirty="0"/>
              <a:t>results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this</a:t>
            </a:r>
            <a:r>
              <a:rPr dirty="0" spc="-45"/>
              <a:t> </a:t>
            </a:r>
            <a:r>
              <a:rPr dirty="0" spc="-10"/>
              <a:t>study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2" cy="3077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800" y="4737100"/>
            <a:ext cx="803115" cy="3830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Heavily</a:t>
            </a:r>
            <a:r>
              <a:rPr dirty="0" spc="-90"/>
              <a:t> </a:t>
            </a:r>
            <a:r>
              <a:rPr dirty="0" spc="-10"/>
              <a:t>calcified</a:t>
            </a:r>
            <a:r>
              <a:rPr dirty="0" spc="-90"/>
              <a:t> </a:t>
            </a:r>
            <a:r>
              <a:rPr dirty="0"/>
              <a:t>vascular</a:t>
            </a:r>
            <a:r>
              <a:rPr dirty="0" spc="-85"/>
              <a:t> </a:t>
            </a:r>
            <a:r>
              <a:rPr dirty="0"/>
              <a:t>access:</a:t>
            </a:r>
            <a:r>
              <a:rPr dirty="0" spc="-85"/>
              <a:t> </a:t>
            </a:r>
            <a:r>
              <a:rPr dirty="0" spc="-10"/>
              <a:t>Navitor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139700" y="800100"/>
            <a:ext cx="3541395" cy="3780154"/>
            <a:chOff x="139700" y="800100"/>
            <a:chExt cx="3541395" cy="3780154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2900" y="800100"/>
              <a:ext cx="2068166" cy="37799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700" y="800100"/>
              <a:ext cx="1494063" cy="3776954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3822700" y="800100"/>
            <a:ext cx="3067685" cy="3780154"/>
            <a:chOff x="3822700" y="800100"/>
            <a:chExt cx="3067685" cy="3780154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2700" y="800100"/>
              <a:ext cx="1288157" cy="37799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1900" y="800100"/>
              <a:ext cx="1848474" cy="3779999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8500" y="800100"/>
            <a:ext cx="1983353" cy="3780337"/>
          </a:xfrm>
          <a:prstGeom prst="rect">
            <a:avLst/>
          </a:prstGeom>
        </p:spPr>
      </p:pic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2911" y="806795"/>
            <a:ext cx="6292850" cy="284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SzPct val="101785"/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latin typeface="Calibri"/>
                <a:cs typeface="Calibri"/>
              </a:rPr>
              <a:t>Avoiding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non-</a:t>
            </a:r>
            <a:r>
              <a:rPr dirty="0" sz="2800">
                <a:latin typeface="Calibri"/>
                <a:cs typeface="Calibri"/>
              </a:rPr>
              <a:t>uniform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expansion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(NUE)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is </a:t>
            </a:r>
            <a:r>
              <a:rPr dirty="0" sz="2800" spc="-10">
                <a:latin typeface="Calibri"/>
                <a:cs typeface="Calibri"/>
              </a:rPr>
              <a:t>important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SzPct val="101785"/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“Distal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opening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technique”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SzPct val="101785"/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Much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stabler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valve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deployment</a:t>
            </a:r>
            <a:endParaRPr sz="2800">
              <a:latin typeface="Calibri"/>
              <a:cs typeface="Calibri"/>
            </a:endParaRPr>
          </a:p>
          <a:p>
            <a:pPr marL="354965" marR="1099185" indent="-342900">
              <a:lnSpc>
                <a:spcPct val="100000"/>
              </a:lnSpc>
              <a:spcBef>
                <a:spcPts val="670"/>
              </a:spcBef>
              <a:buSzPct val="101785"/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latin typeface="Calibri"/>
                <a:cs typeface="Calibri"/>
              </a:rPr>
              <a:t>This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technique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leading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lower </a:t>
            </a:r>
            <a:r>
              <a:rPr dirty="0" sz="2800">
                <a:latin typeface="Calibri"/>
                <a:cs typeface="Calibri"/>
              </a:rPr>
              <a:t>pacemaker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requirement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To</a:t>
            </a:r>
            <a:r>
              <a:rPr dirty="0" spc="-55"/>
              <a:t> </a:t>
            </a:r>
            <a:r>
              <a:rPr dirty="0"/>
              <a:t>achieve</a:t>
            </a:r>
            <a:r>
              <a:rPr dirty="0" spc="-114"/>
              <a:t> </a:t>
            </a:r>
            <a:r>
              <a:rPr dirty="0"/>
              <a:t>stable</a:t>
            </a:r>
            <a:r>
              <a:rPr dirty="0" spc="-85"/>
              <a:t> </a:t>
            </a:r>
            <a:r>
              <a:rPr dirty="0"/>
              <a:t>valve</a:t>
            </a:r>
            <a:r>
              <a:rPr dirty="0" spc="-85"/>
              <a:t> </a:t>
            </a:r>
            <a:r>
              <a:rPr dirty="0" spc="-10"/>
              <a:t>deployment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5800" y="685800"/>
            <a:ext cx="2103258" cy="403411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624390" y="4366981"/>
            <a:ext cx="25965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i="1">
                <a:latin typeface="Calibri"/>
                <a:cs typeface="Calibri"/>
              </a:rPr>
              <a:t>Kobari</a:t>
            </a:r>
            <a:r>
              <a:rPr dirty="0" sz="1600" spc="-3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et</a:t>
            </a:r>
            <a:r>
              <a:rPr dirty="0" sz="1600" spc="-3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al.</a:t>
            </a:r>
            <a:r>
              <a:rPr dirty="0" sz="1600" spc="-3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EHJ</a:t>
            </a:r>
            <a:r>
              <a:rPr dirty="0" sz="1600" spc="-3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Case</a:t>
            </a:r>
            <a:r>
              <a:rPr dirty="0" sz="1600" spc="-3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Rep</a:t>
            </a:r>
            <a:r>
              <a:rPr dirty="0" sz="1600" spc="-35" i="1">
                <a:latin typeface="Calibri"/>
                <a:cs typeface="Calibri"/>
              </a:rPr>
              <a:t> </a:t>
            </a:r>
            <a:r>
              <a:rPr dirty="0" sz="1600" spc="-20" i="1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2911" y="806795"/>
            <a:ext cx="8557260" cy="2671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608330" indent="-342900">
              <a:lnSpc>
                <a:spcPct val="100000"/>
              </a:lnSpc>
              <a:spcBef>
                <a:spcPts val="100"/>
              </a:spcBef>
              <a:buSzPct val="101785"/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latin typeface="Calibri"/>
                <a:cs typeface="Calibri"/>
              </a:rPr>
              <a:t>Navitor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demonstrated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excellent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short-</a:t>
            </a:r>
            <a:r>
              <a:rPr dirty="0" sz="2800">
                <a:latin typeface="Calibri"/>
                <a:cs typeface="Calibri"/>
              </a:rPr>
              <a:t>term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clinical </a:t>
            </a:r>
            <a:r>
              <a:rPr dirty="0" sz="2800">
                <a:latin typeface="Calibri"/>
                <a:cs typeface="Calibri"/>
              </a:rPr>
              <a:t>outcomes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high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technical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success,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low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incidence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of </a:t>
            </a:r>
            <a:r>
              <a:rPr dirty="0" sz="2800">
                <a:latin typeface="Calibri"/>
                <a:cs typeface="Calibri"/>
              </a:rPr>
              <a:t>significant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PVL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PPM,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despite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small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annulus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or </a:t>
            </a:r>
            <a:r>
              <a:rPr dirty="0" sz="2800">
                <a:latin typeface="Calibri"/>
                <a:cs typeface="Calibri"/>
              </a:rPr>
              <a:t>narrow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vascular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access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SzPct val="101785"/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latin typeface="Calibri"/>
                <a:cs typeface="Calibri"/>
              </a:rPr>
              <a:t>Long-term</a:t>
            </a:r>
            <a:r>
              <a:rPr dirty="0" sz="2800" spc="-30">
                <a:latin typeface="Calibri"/>
                <a:cs typeface="Calibri"/>
              </a:rPr>
              <a:t> follow-</a:t>
            </a:r>
            <a:r>
              <a:rPr dirty="0" sz="2800">
                <a:latin typeface="Calibri"/>
                <a:cs typeface="Calibri"/>
              </a:rPr>
              <a:t>up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larger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cohort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awaited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future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158" y="180332"/>
            <a:ext cx="880808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i="1">
                <a:latin typeface="Calibri"/>
                <a:cs typeface="Calibri"/>
              </a:rPr>
              <a:t>The</a:t>
            </a:r>
            <a:r>
              <a:rPr dirty="0" sz="3600" spc="-5" i="1">
                <a:latin typeface="Calibri"/>
                <a:cs typeface="Calibri"/>
              </a:rPr>
              <a:t> </a:t>
            </a:r>
            <a:r>
              <a:rPr dirty="0" sz="3600" spc="-20" i="1">
                <a:latin typeface="Calibri"/>
                <a:cs typeface="Calibri"/>
              </a:rPr>
              <a:t>OCEAN-</a:t>
            </a:r>
            <a:r>
              <a:rPr dirty="0" sz="3600" i="1">
                <a:latin typeface="Calibri"/>
                <a:cs typeface="Calibri"/>
              </a:rPr>
              <a:t>SHD</a:t>
            </a:r>
            <a:r>
              <a:rPr dirty="0" sz="3600" spc="-10" i="1">
                <a:latin typeface="Calibri"/>
                <a:cs typeface="Calibri"/>
              </a:rPr>
              <a:t> family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3600" i="1">
                <a:latin typeface="Calibri"/>
                <a:cs typeface="Calibri"/>
              </a:rPr>
              <a:t>The</a:t>
            </a:r>
            <a:r>
              <a:rPr dirty="0" sz="3600" spc="-85" i="1">
                <a:latin typeface="Calibri"/>
                <a:cs typeface="Calibri"/>
              </a:rPr>
              <a:t> </a:t>
            </a:r>
            <a:r>
              <a:rPr dirty="0" sz="3600" spc="-15" i="1">
                <a:latin typeface="Calibri"/>
                <a:cs typeface="Calibri"/>
              </a:rPr>
              <a:t>10-</a:t>
            </a:r>
            <a:r>
              <a:rPr dirty="0" sz="3600" i="1">
                <a:latin typeface="Calibri"/>
                <a:cs typeface="Calibri"/>
              </a:rPr>
              <a:t>year</a:t>
            </a:r>
            <a:r>
              <a:rPr dirty="0" sz="3600" spc="-85" i="1">
                <a:latin typeface="Calibri"/>
                <a:cs typeface="Calibri"/>
              </a:rPr>
              <a:t> </a:t>
            </a:r>
            <a:r>
              <a:rPr dirty="0" sz="3600" i="1">
                <a:latin typeface="Calibri"/>
                <a:cs typeface="Calibri"/>
              </a:rPr>
              <a:t>anniversary:</a:t>
            </a:r>
            <a:r>
              <a:rPr dirty="0" sz="3600" spc="-80" i="1">
                <a:latin typeface="Calibri"/>
                <a:cs typeface="Calibri"/>
              </a:rPr>
              <a:t> </a:t>
            </a:r>
            <a:r>
              <a:rPr dirty="0" sz="3600" i="1">
                <a:latin typeface="Calibri"/>
                <a:cs typeface="Calibri"/>
              </a:rPr>
              <a:t>The</a:t>
            </a:r>
            <a:r>
              <a:rPr dirty="0" sz="3600" spc="-85" i="1">
                <a:latin typeface="Calibri"/>
                <a:cs typeface="Calibri"/>
              </a:rPr>
              <a:t> </a:t>
            </a:r>
            <a:r>
              <a:rPr dirty="0" sz="3600" i="1">
                <a:latin typeface="Calibri"/>
                <a:cs typeface="Calibri"/>
              </a:rPr>
              <a:t>21</a:t>
            </a:r>
            <a:r>
              <a:rPr dirty="0" baseline="26004" sz="3525" i="1">
                <a:latin typeface="Calibri"/>
                <a:cs typeface="Calibri"/>
              </a:rPr>
              <a:t>st</a:t>
            </a:r>
            <a:r>
              <a:rPr dirty="0" baseline="26004" sz="3525" spc="315" i="1">
                <a:latin typeface="Calibri"/>
                <a:cs typeface="Calibri"/>
              </a:rPr>
              <a:t> </a:t>
            </a:r>
            <a:r>
              <a:rPr dirty="0" sz="3600" i="1">
                <a:latin typeface="Calibri"/>
                <a:cs typeface="Calibri"/>
              </a:rPr>
              <a:t>January</a:t>
            </a:r>
            <a:r>
              <a:rPr dirty="0" sz="3600" spc="-90" i="1">
                <a:latin typeface="Calibri"/>
                <a:cs typeface="Calibri"/>
              </a:rPr>
              <a:t> </a:t>
            </a:r>
            <a:r>
              <a:rPr dirty="0" sz="3600" spc="-20" i="1">
                <a:latin typeface="Calibri"/>
                <a:cs typeface="Calibri"/>
              </a:rPr>
              <a:t>2024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60500"/>
            <a:ext cx="9144000" cy="22283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168883" y="3518956"/>
            <a:ext cx="5880735" cy="1497965"/>
          </a:xfrm>
          <a:prstGeom prst="rect">
            <a:avLst/>
          </a:prstGeom>
        </p:spPr>
        <p:txBody>
          <a:bodyPr wrap="square" lIns="0" tIns="354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90"/>
              </a:spcBef>
            </a:pPr>
            <a:r>
              <a:rPr dirty="0" sz="4400" b="1" i="1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dirty="0" sz="4400" spc="-1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0" b="1" i="1">
                <a:solidFill>
                  <a:srgbClr val="FFFFFF"/>
                </a:solidFill>
                <a:latin typeface="Calibri"/>
                <a:cs typeface="Calibri"/>
              </a:rPr>
              <a:t>you!!</a:t>
            </a:r>
            <a:endParaRPr sz="4400">
              <a:latin typeface="Calibri"/>
              <a:cs typeface="Calibri"/>
            </a:endParaRPr>
          </a:p>
          <a:p>
            <a:pPr marL="2630805">
              <a:lnSpc>
                <a:spcPct val="100000"/>
              </a:lnSpc>
              <a:spcBef>
                <a:spcPts val="1220"/>
              </a:spcBef>
            </a:pP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Slide</a:t>
            </a:r>
            <a:r>
              <a:rPr dirty="0" sz="20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preparation:</a:t>
            </a:r>
            <a:r>
              <a:rPr dirty="0" sz="20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40" i="1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dirty="0" sz="20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Juri</a:t>
            </a:r>
            <a:r>
              <a:rPr dirty="0" sz="20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FFFFFF"/>
                </a:solidFill>
                <a:latin typeface="Calibri"/>
                <a:cs typeface="Calibri"/>
              </a:rPr>
              <a:t>Iwata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9411" y="2767835"/>
            <a:ext cx="21666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0">
                <a:latin typeface="Calibri Light"/>
                <a:cs typeface="Calibri Light"/>
              </a:rPr>
              <a:t>PCRonline.com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5400" y="1955800"/>
            <a:ext cx="1468706" cy="617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Potential</a:t>
            </a:r>
            <a:r>
              <a:rPr dirty="0" spc="-80"/>
              <a:t> </a:t>
            </a:r>
            <a:r>
              <a:rPr dirty="0"/>
              <a:t>conflicts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10"/>
              <a:t>interest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1616" y="942118"/>
            <a:ext cx="7127240" cy="1622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Speaker's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name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: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Kentaro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Hayashida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Segoe UI Emoji"/>
                <a:cs typeface="Segoe UI Emoji"/>
              </a:rPr>
              <a:t>☑</a:t>
            </a:r>
            <a:r>
              <a:rPr dirty="0" sz="2000" spc="-140">
                <a:latin typeface="Segoe UI Emoji"/>
                <a:cs typeface="Segoe UI Emoj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conflict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interest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declare</a:t>
            </a:r>
            <a:endParaRPr sz="2000">
              <a:latin typeface="Calibri"/>
              <a:cs typeface="Calibri"/>
            </a:endParaRPr>
          </a:p>
          <a:p>
            <a:pPr marL="361950">
              <a:lnSpc>
                <a:spcPct val="100000"/>
              </a:lnSpc>
              <a:spcBef>
                <a:spcPts val="1960"/>
              </a:spcBef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clinical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proctor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Edwards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Lifesciences,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Medtronic,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Abbott.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2911" y="760020"/>
            <a:ext cx="6355080" cy="111633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Japanese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multicenter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registry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(29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centers,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&gt;300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members)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 spc="-40">
                <a:latin typeface="Calibri"/>
                <a:cs typeface="Calibri"/>
              </a:rPr>
              <a:t>TAVI,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MTEER,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Tricuspid,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LAAC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etc…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&gt;22K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5">
                <a:latin typeface="Calibri"/>
                <a:cs typeface="Calibri"/>
              </a:rPr>
              <a:t>TAVIs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OCEAN-</a:t>
            </a:r>
            <a:r>
              <a:rPr dirty="0" sz="2000" spc="-60">
                <a:latin typeface="Calibri"/>
                <a:cs typeface="Calibri"/>
              </a:rPr>
              <a:t>TAVI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registry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(2013-</a:t>
            </a:r>
            <a:r>
              <a:rPr dirty="0" sz="2000" spc="-10">
                <a:latin typeface="Calibri"/>
                <a:cs typeface="Calibri"/>
              </a:rPr>
              <a:t>2023)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OCEAN-</a:t>
            </a:r>
            <a:r>
              <a:rPr dirty="0"/>
              <a:t>SHD</a:t>
            </a:r>
            <a:r>
              <a:rPr dirty="0" spc="-15"/>
              <a:t> </a:t>
            </a:r>
            <a:r>
              <a:rPr dirty="0" spc="-10"/>
              <a:t>family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228600" y="1778000"/>
            <a:ext cx="8876665" cy="2955925"/>
            <a:chOff x="228600" y="1778000"/>
            <a:chExt cx="8876665" cy="295592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778000"/>
              <a:ext cx="6003854" cy="2955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2500" y="1803400"/>
              <a:ext cx="3072198" cy="2746285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4600" y="304800"/>
            <a:ext cx="1440000" cy="144000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2911" y="744607"/>
            <a:ext cx="8350884" cy="265303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latest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generation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intra-</a:t>
            </a:r>
            <a:r>
              <a:rPr dirty="0" sz="2400">
                <a:latin typeface="Calibri"/>
                <a:cs typeface="Calibri"/>
              </a:rPr>
              <a:t>annular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self-</a:t>
            </a:r>
            <a:r>
              <a:rPr dirty="0" sz="2400" spc="-10">
                <a:latin typeface="Calibri"/>
                <a:cs typeface="Calibri"/>
              </a:rPr>
              <a:t>expandable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valve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NaviSeal: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reduce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PVL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FlexNav: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highly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flexible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delivery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system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improve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accessibility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Large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cell: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preserve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better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coronary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Good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hemodynamic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Launched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Japan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2022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Navitor:</a:t>
            </a:r>
            <a:r>
              <a:rPr dirty="0" spc="-130"/>
              <a:t> </a:t>
            </a:r>
            <a:r>
              <a:rPr dirty="0" spc="-10"/>
              <a:t>Abbott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100" y="2108200"/>
            <a:ext cx="2230579" cy="251065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study</a:t>
            </a:r>
            <a:r>
              <a:rPr dirty="0" spc="-40"/>
              <a:t> </a:t>
            </a:r>
            <a:r>
              <a:rPr dirty="0" spc="-10"/>
              <a:t>protocol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006600" y="774700"/>
            <a:ext cx="5118100" cy="1422400"/>
            <a:chOff x="2006600" y="774700"/>
            <a:chExt cx="5118100" cy="14224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6600" y="774700"/>
              <a:ext cx="5118100" cy="14224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0878" y="884331"/>
              <a:ext cx="4882242" cy="118382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130878" y="884331"/>
            <a:ext cx="4882515" cy="1184275"/>
          </a:xfrm>
          <a:prstGeom prst="rect">
            <a:avLst/>
          </a:prstGeom>
          <a:ln w="57150">
            <a:solidFill>
              <a:srgbClr val="4A7EBB"/>
            </a:solidFill>
          </a:ln>
        </p:spPr>
        <p:txBody>
          <a:bodyPr wrap="square" lIns="0" tIns="118110" rIns="0" bIns="0" rtlCol="0" vert="horz">
            <a:spAutoFit/>
          </a:bodyPr>
          <a:lstStyle/>
          <a:p>
            <a:pPr algn="ctr" marL="869315" marR="866140">
              <a:lnSpc>
                <a:spcPct val="100000"/>
              </a:lnSpc>
              <a:spcBef>
                <a:spcPts val="930"/>
              </a:spcBef>
            </a:pP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OCEAN-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TAVI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Registry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database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April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862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underwent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TAVI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Navitor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006600" y="3670300"/>
            <a:ext cx="5118100" cy="901700"/>
            <a:chOff x="2006600" y="3670300"/>
            <a:chExt cx="5118100" cy="90170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6600" y="3670300"/>
              <a:ext cx="5118100" cy="9017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0878" y="3774650"/>
              <a:ext cx="4882241" cy="66219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130878" y="3774650"/>
            <a:ext cx="4882515" cy="662305"/>
          </a:xfrm>
          <a:prstGeom prst="rect">
            <a:avLst/>
          </a:prstGeom>
          <a:ln w="57150">
            <a:solidFill>
              <a:srgbClr val="4A7EBB"/>
            </a:solidFill>
          </a:ln>
        </p:spPr>
        <p:txBody>
          <a:bodyPr wrap="square" lIns="0" tIns="162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857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851400" y="2425700"/>
            <a:ext cx="4178300" cy="901700"/>
            <a:chOff x="4851400" y="2425700"/>
            <a:chExt cx="4178300" cy="90170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1400" y="2425700"/>
              <a:ext cx="4178300" cy="9017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1945" y="2525515"/>
              <a:ext cx="3935186" cy="66219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4981945" y="2525515"/>
            <a:ext cx="3935729" cy="662305"/>
          </a:xfrm>
          <a:prstGeom prst="rect">
            <a:avLst/>
          </a:prstGeom>
          <a:ln w="57150">
            <a:solidFill>
              <a:srgbClr val="4A7EBB"/>
            </a:solidFill>
          </a:ln>
        </p:spPr>
        <p:txBody>
          <a:bodyPr wrap="square" lIns="0" tIns="162560" rIns="0" bIns="0" rtlCol="0" vert="horz">
            <a:spAutoFit/>
          </a:bodyPr>
          <a:lstStyle/>
          <a:p>
            <a:pPr marL="319405">
              <a:lnSpc>
                <a:spcPct val="100000"/>
              </a:lnSpc>
              <a:spcBef>
                <a:spcPts val="128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TAVI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470400" y="2095500"/>
            <a:ext cx="520700" cy="1676400"/>
            <a:chOff x="4470400" y="2095500"/>
            <a:chExt cx="520700" cy="1676400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0400" y="2095500"/>
              <a:ext cx="177800" cy="167640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572000" y="2168874"/>
              <a:ext cx="0" cy="1448435"/>
            </a:xfrm>
            <a:custGeom>
              <a:avLst/>
              <a:gdLst/>
              <a:ahLst/>
              <a:cxnLst/>
              <a:rect l="l" t="t" r="r" b="b"/>
              <a:pathLst>
                <a:path w="0" h="1448435">
                  <a:moveTo>
                    <a:pt x="0" y="0"/>
                  </a:moveTo>
                  <a:lnTo>
                    <a:pt x="0" y="1447903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33900" y="359772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76200"/>
                  </a:moveTo>
                  <a:lnTo>
                    <a:pt x="0" y="0"/>
                  </a:lnTo>
                  <a:lnTo>
                    <a:pt x="76199" y="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0400" y="2755900"/>
              <a:ext cx="520700" cy="17780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572000" y="2837562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 h="0">
                  <a:moveTo>
                    <a:pt x="0" y="0"/>
                  </a:moveTo>
                  <a:lnTo>
                    <a:pt x="28575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838699" y="279946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0" y="0"/>
                  </a:lnTo>
                  <a:lnTo>
                    <a:pt x="76200" y="381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8" y="1025687"/>
            <a:ext cx="4475480" cy="251142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Age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85.7±5.2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BMI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22.1±3.6 </a:t>
            </a:r>
            <a:r>
              <a:rPr dirty="0" sz="2400" spc="-10">
                <a:latin typeface="Calibri"/>
                <a:cs typeface="Calibri"/>
              </a:rPr>
              <a:t>kg/m²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STS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score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5.8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[3.9-9.4]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  <a:p>
            <a:pPr marL="460375" marR="5080" indent="-379095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Calibri"/>
                <a:cs typeface="Calibri"/>
              </a:rPr>
              <a:t>&gt;&gt;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Older,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frail,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higher-</a:t>
            </a:r>
            <a:r>
              <a:rPr dirty="0" sz="2400" spc="-20">
                <a:latin typeface="Calibri"/>
                <a:cs typeface="Calibri"/>
              </a:rPr>
              <a:t>risk </a:t>
            </a:r>
            <a:r>
              <a:rPr dirty="0" sz="2400" spc="-10">
                <a:latin typeface="Calibri"/>
                <a:cs typeface="Calibri"/>
              </a:rPr>
              <a:t>patients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were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included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than </a:t>
            </a:r>
            <a:r>
              <a:rPr dirty="0" sz="2400" spc="-25">
                <a:latin typeface="Calibri"/>
                <a:cs typeface="Calibri"/>
              </a:rPr>
              <a:t>Western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cohorts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95"/>
              <a:t> </a:t>
            </a:r>
            <a:r>
              <a:rPr dirty="0" spc="-10"/>
              <a:t>characteristics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516444" y="2114549"/>
            <a:ext cx="998219" cy="842644"/>
          </a:xfrm>
          <a:custGeom>
            <a:avLst/>
            <a:gdLst/>
            <a:ahLst/>
            <a:cxnLst/>
            <a:rect l="l" t="t" r="r" b="b"/>
            <a:pathLst>
              <a:path w="998220" h="842644">
                <a:moveTo>
                  <a:pt x="997991" y="0"/>
                </a:moveTo>
                <a:lnTo>
                  <a:pt x="0" y="0"/>
                </a:lnTo>
                <a:lnTo>
                  <a:pt x="0" y="280847"/>
                </a:lnTo>
                <a:lnTo>
                  <a:pt x="0" y="561695"/>
                </a:lnTo>
                <a:lnTo>
                  <a:pt x="0" y="842543"/>
                </a:lnTo>
                <a:lnTo>
                  <a:pt x="997991" y="842543"/>
                </a:lnTo>
                <a:lnTo>
                  <a:pt x="997991" y="561695"/>
                </a:lnTo>
                <a:lnTo>
                  <a:pt x="997991" y="280847"/>
                </a:lnTo>
                <a:lnTo>
                  <a:pt x="997991" y="0"/>
                </a:lnTo>
                <a:close/>
              </a:path>
            </a:pathLst>
          </a:custGeom>
          <a:solidFill>
            <a:srgbClr val="E9EDF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8407400" y="876300"/>
            <a:ext cx="736600" cy="3488054"/>
            <a:chOff x="8407400" y="876300"/>
            <a:chExt cx="736600" cy="3488054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9800" y="876300"/>
              <a:ext cx="570195" cy="348794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7400" y="2171700"/>
              <a:ext cx="736600" cy="774700"/>
            </a:xfrm>
            <a:prstGeom prst="rect">
              <a:avLst/>
            </a:prstGeom>
          </p:spPr>
        </p:pic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944838" y="703940"/>
          <a:ext cx="4275455" cy="3928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700"/>
                <a:gridCol w="998220"/>
                <a:gridCol w="611504"/>
              </a:tblGrid>
              <a:tr h="28067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Baseline</a:t>
                      </a:r>
                      <a:r>
                        <a:rPr dirty="0" sz="16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characteristics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Male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29.9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6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Frailty</a:t>
                      </a:r>
                      <a:r>
                        <a:rPr dirty="0" sz="16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Scale</a:t>
                      </a:r>
                      <a:r>
                        <a:rPr dirty="0" sz="16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latin typeface="Cambria Math"/>
                          <a:cs typeface="Cambria Math"/>
                        </a:rPr>
                        <a:t>≧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51.7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NYHA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28.4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Smoking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23.6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46685">
                <a:tc rowSpan="2"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Dyslipidemia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54.7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Diabetes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mellitus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29.4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64465">
                <a:tc rowSpan="2"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HTN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81.2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155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fibrillation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18.9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CAD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32.4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PAD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14.2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Carotid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stenosis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5.4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COPD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6.3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CKD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68.5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034972" y="736599"/>
          <a:ext cx="5077460" cy="390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2515"/>
                <a:gridCol w="1376044"/>
              </a:tblGrid>
              <a:tr h="32512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Echocardiography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index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cm²/m²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0.46±0.13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peak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flow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velocity,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m/s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4.38±0.68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pressure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gradient,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mmHg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45.7±15.8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65">
                          <a:latin typeface="Calibri"/>
                          <a:cs typeface="Calibri"/>
                        </a:rPr>
                        <a:t>LVEF,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63.0±11.3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AR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mbria Math"/>
                          <a:cs typeface="Cambria Math"/>
                        </a:rPr>
                        <a:t>≧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mild,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56.0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MR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mbria Math"/>
                          <a:cs typeface="Cambria Math"/>
                        </a:rPr>
                        <a:t>≧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mild,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55.9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MDCT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annulus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396±70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perimeter,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71.5±6.4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MLD,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6.2±1.9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MLD,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5.9±1.7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Preoperative</a:t>
            </a:r>
            <a:r>
              <a:rPr dirty="0" spc="-60"/>
              <a:t> </a:t>
            </a:r>
            <a:r>
              <a:rPr dirty="0"/>
              <a:t>data</a:t>
            </a:r>
            <a:r>
              <a:rPr dirty="0" spc="-60"/>
              <a:t> </a:t>
            </a:r>
            <a:r>
              <a:rPr dirty="0"/>
              <a:t>with</a:t>
            </a:r>
            <a:r>
              <a:rPr dirty="0" spc="-65"/>
              <a:t> </a:t>
            </a:r>
            <a:r>
              <a:rPr dirty="0"/>
              <a:t>TTE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20"/>
              <a:t>MDCT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52910" y="1205497"/>
            <a:ext cx="3501390" cy="163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Navitor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frequently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used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Small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annulus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Small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vascular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12241" y="4356879"/>
            <a:ext cx="23107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*MLD,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minimal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lumen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diameter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057400"/>
            <a:ext cx="4348241" cy="263379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2911" y="720952"/>
            <a:ext cx="6795770" cy="133604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Predilatation: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95.9%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Postdilatation: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7.3%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102083"/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smaller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size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accounted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two-</a:t>
            </a:r>
            <a:r>
              <a:rPr dirty="0" sz="2400">
                <a:latin typeface="Calibri"/>
                <a:cs typeface="Calibri"/>
              </a:rPr>
              <a:t>third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total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Procedure</a:t>
            </a:r>
            <a:r>
              <a:rPr dirty="0" spc="-70"/>
              <a:t> </a:t>
            </a:r>
            <a:r>
              <a:rPr dirty="0" spc="-10"/>
              <a:t>characteristics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2336800" y="2362200"/>
            <a:ext cx="1333500" cy="698500"/>
            <a:chOff x="2336800" y="2362200"/>
            <a:chExt cx="1333500" cy="6985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100" y="2362200"/>
              <a:ext cx="965200" cy="635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6800" y="2463800"/>
              <a:ext cx="444500" cy="5969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3084" y="2423236"/>
              <a:ext cx="824095" cy="49716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417491" y="2516454"/>
              <a:ext cx="297180" cy="458470"/>
            </a:xfrm>
            <a:custGeom>
              <a:avLst/>
              <a:gdLst/>
              <a:ahLst/>
              <a:cxnLst/>
              <a:rect l="l" t="t" r="r" b="b"/>
              <a:pathLst>
                <a:path w="297180" h="458469">
                  <a:moveTo>
                    <a:pt x="296921" y="0"/>
                  </a:moveTo>
                  <a:lnTo>
                    <a:pt x="0" y="45785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783084" y="2423236"/>
            <a:ext cx="824230" cy="49720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9652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760"/>
              </a:spcBef>
            </a:pP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0.3%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52500" y="2362200"/>
            <a:ext cx="1384300" cy="635000"/>
            <a:chOff x="952500" y="2362200"/>
            <a:chExt cx="1384300" cy="63500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00" y="2362200"/>
              <a:ext cx="965200" cy="6350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5300" y="2603500"/>
              <a:ext cx="571500" cy="3175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182" y="2423236"/>
              <a:ext cx="824096" cy="49716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845445" y="2656430"/>
              <a:ext cx="424180" cy="178435"/>
            </a:xfrm>
            <a:custGeom>
              <a:avLst/>
              <a:gdLst/>
              <a:ahLst/>
              <a:cxnLst/>
              <a:rect l="l" t="t" r="r" b="b"/>
              <a:pathLst>
                <a:path w="424180" h="178435">
                  <a:moveTo>
                    <a:pt x="0" y="0"/>
                  </a:moveTo>
                  <a:lnTo>
                    <a:pt x="423642" y="177899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036182" y="2423236"/>
            <a:ext cx="824230" cy="49720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9652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760"/>
              </a:spcBef>
            </a:pP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3.7%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35500" y="2057400"/>
            <a:ext cx="4122966" cy="2678179"/>
          </a:xfrm>
          <a:prstGeom prst="rect">
            <a:avLst/>
          </a:prstGeom>
        </p:spPr>
      </p:pic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7750" y="803066"/>
          <a:ext cx="4114165" cy="271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1295"/>
                <a:gridCol w="1284605"/>
              </a:tblGrid>
              <a:tr h="38735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outcomes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(%)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cause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death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obstruction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0.4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Disabling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stroke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Major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bleeding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3.9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PMI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11.7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embolization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0.4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Postprocedural</a:t>
            </a:r>
            <a:r>
              <a:rPr dirty="0" spc="-65"/>
              <a:t> </a:t>
            </a:r>
            <a:r>
              <a:rPr dirty="0"/>
              <a:t>clinical</a:t>
            </a:r>
            <a:r>
              <a:rPr dirty="0" spc="-60"/>
              <a:t> </a:t>
            </a:r>
            <a:r>
              <a:rPr dirty="0" spc="-10"/>
              <a:t>outcomes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279588" y="803066"/>
          <a:ext cx="4840605" cy="232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2660"/>
                <a:gridCol w="1248410"/>
              </a:tblGrid>
              <a:tr h="38735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Echocardiography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index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EOA,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cm²/m²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1.29±0.35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THV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Vmax,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m/s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1.92±0.43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pressure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gradient,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mmHg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8.0±4.0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PVL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mbria Math"/>
                          <a:cs typeface="Cambria Math"/>
                        </a:rPr>
                        <a:t>≧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mild,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37.5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MR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mbria Math"/>
                          <a:cs typeface="Cambria Math"/>
                        </a:rPr>
                        <a:t>≧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mild,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49.1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455501" y="3572099"/>
            <a:ext cx="7580630" cy="10541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 spc="-35">
                <a:latin typeface="Calibri"/>
                <a:cs typeface="Calibri"/>
              </a:rPr>
              <a:t>VARC-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defined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technical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success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achieved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98.2%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SzPct val="102500"/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surgical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conversion,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changed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another </a:t>
            </a:r>
            <a:r>
              <a:rPr dirty="0" sz="2000">
                <a:latin typeface="Calibri"/>
                <a:cs typeface="Calibri"/>
              </a:rPr>
              <a:t>type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valve,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repair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vascular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access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Kentaro Hayashida</dc:creator>
  <dc:subject>TAVI hotline: long-term registry data</dc:subject>
  <dc:title>Initial experience of a novel intra-annular self-expanding transcatheter aortic valve in Japan.</dc:title>
  <dcterms:created xsi:type="dcterms:W3CDTF">2024-05-15T15:03:16Z</dcterms:created>
  <dcterms:modified xsi:type="dcterms:W3CDTF">2024-05-15T15:03:16Z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2015-11-16T00:00:00Z</vt:filetime>
  </property>
  <property fmtid="{D5CDD505-2E9C-101B-9397-08002B2CF9AE}" pid="3" name="Creator">
    <vt:lpwstr>europcr2024</vt:lpwstr>
  </property>
  <property fmtid="{D5CDD505-2E9C-101B-9397-08002B2CF9AE}" pid="4" name="LastSaved">
    <vt:filetime>2024-05-15T00:00:00Z</vt:filetime>
  </property>
  <property fmtid="{D5CDD505-2E9C-101B-9397-08002B2CF9AE}" pid="5" name="Producer">
    <vt:lpwstr>Aspose.Slides for .NET 23.12; modified using iTextSharp™ 5.5.13.3 ©2000-2022 iText Group NV (AGPL-version)</vt:lpwstr>
  </property>
</Properties>
</file>