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725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35940" y="59436"/>
            <a:ext cx="11120119" cy="604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913320" y="1973092"/>
            <a:ext cx="6365358" cy="2573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0624187" y="209209"/>
            <a:ext cx="1340878" cy="54205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5941" y="59436"/>
            <a:ext cx="10182860" cy="16440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9681" y="2010728"/>
            <a:ext cx="10822305" cy="1818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7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45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11" Type="http://schemas.openxmlformats.org/officeDocument/2006/relationships/image" Target="../media/image42.png"/><Relationship Id="rId5" Type="http://schemas.openxmlformats.org/officeDocument/2006/relationships/image" Target="../media/image47.png"/><Relationship Id="rId10" Type="http://schemas.openxmlformats.org/officeDocument/2006/relationships/image" Target="../media/image41.png"/><Relationship Id="rId4" Type="http://schemas.openxmlformats.org/officeDocument/2006/relationships/image" Target="../media/image46.png"/><Relationship Id="rId9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0.png"/><Relationship Id="rId3" Type="http://schemas.openxmlformats.org/officeDocument/2006/relationships/image" Target="../media/image50.png"/><Relationship Id="rId7" Type="http://schemas.openxmlformats.org/officeDocument/2006/relationships/image" Target="../media/image45.png"/><Relationship Id="rId12" Type="http://schemas.openxmlformats.org/officeDocument/2006/relationships/image" Target="../media/image39.png"/><Relationship Id="rId2" Type="http://schemas.openxmlformats.org/officeDocument/2006/relationships/image" Target="../media/image49.png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38.png"/><Relationship Id="rId5" Type="http://schemas.openxmlformats.org/officeDocument/2006/relationships/image" Target="../media/image52.png"/><Relationship Id="rId15" Type="http://schemas.openxmlformats.org/officeDocument/2006/relationships/image" Target="../media/image42.png"/><Relationship Id="rId10" Type="http://schemas.openxmlformats.org/officeDocument/2006/relationships/image" Target="../media/image48.png"/><Relationship Id="rId4" Type="http://schemas.openxmlformats.org/officeDocument/2006/relationships/image" Target="../media/image51.png"/><Relationship Id="rId9" Type="http://schemas.openxmlformats.org/officeDocument/2006/relationships/image" Target="../media/image47.png"/><Relationship Id="rId14" Type="http://schemas.openxmlformats.org/officeDocument/2006/relationships/image" Target="../media/image4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47.png"/><Relationship Id="rId18" Type="http://schemas.openxmlformats.org/officeDocument/2006/relationships/image" Target="../media/image41.png"/><Relationship Id="rId3" Type="http://schemas.openxmlformats.org/officeDocument/2006/relationships/image" Target="../media/image54.png"/><Relationship Id="rId7" Type="http://schemas.openxmlformats.org/officeDocument/2006/relationships/image" Target="../media/image49.png"/><Relationship Id="rId12" Type="http://schemas.openxmlformats.org/officeDocument/2006/relationships/image" Target="../media/image46.png"/><Relationship Id="rId17" Type="http://schemas.openxmlformats.org/officeDocument/2006/relationships/image" Target="../media/image40.png"/><Relationship Id="rId2" Type="http://schemas.openxmlformats.org/officeDocument/2006/relationships/image" Target="../media/image53.png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11" Type="http://schemas.openxmlformats.org/officeDocument/2006/relationships/image" Target="../media/image45.png"/><Relationship Id="rId5" Type="http://schemas.openxmlformats.org/officeDocument/2006/relationships/image" Target="../media/image56.png"/><Relationship Id="rId15" Type="http://schemas.openxmlformats.org/officeDocument/2006/relationships/image" Target="../media/image38.png"/><Relationship Id="rId10" Type="http://schemas.openxmlformats.org/officeDocument/2006/relationships/image" Target="../media/image44.png"/><Relationship Id="rId19" Type="http://schemas.openxmlformats.org/officeDocument/2006/relationships/image" Target="../media/image42.png"/><Relationship Id="rId4" Type="http://schemas.openxmlformats.org/officeDocument/2006/relationships/image" Target="../media/image55.png"/><Relationship Id="rId9" Type="http://schemas.openxmlformats.org/officeDocument/2006/relationships/image" Target="../media/image52.png"/><Relationship Id="rId14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3.jpg"/><Relationship Id="rId21" Type="http://schemas.openxmlformats.org/officeDocument/2006/relationships/image" Target="../media/image78.jpg"/><Relationship Id="rId42" Type="http://schemas.openxmlformats.org/officeDocument/2006/relationships/image" Target="../media/image99.jpg"/><Relationship Id="rId47" Type="http://schemas.openxmlformats.org/officeDocument/2006/relationships/image" Target="../media/image104.png"/><Relationship Id="rId63" Type="http://schemas.openxmlformats.org/officeDocument/2006/relationships/image" Target="../media/image120.jpg"/><Relationship Id="rId68" Type="http://schemas.openxmlformats.org/officeDocument/2006/relationships/image" Target="../media/image125.jpg"/><Relationship Id="rId84" Type="http://schemas.openxmlformats.org/officeDocument/2006/relationships/image" Target="../media/image141.jpg"/><Relationship Id="rId89" Type="http://schemas.openxmlformats.org/officeDocument/2006/relationships/image" Target="../media/image146.png"/><Relationship Id="rId7" Type="http://schemas.openxmlformats.org/officeDocument/2006/relationships/image" Target="../media/image64.jpg"/><Relationship Id="rId71" Type="http://schemas.openxmlformats.org/officeDocument/2006/relationships/image" Target="../media/image128.jpg"/><Relationship Id="rId92" Type="http://schemas.openxmlformats.org/officeDocument/2006/relationships/image" Target="../media/image149.jpg"/><Relationship Id="rId2" Type="http://schemas.openxmlformats.org/officeDocument/2006/relationships/image" Target="../media/image59.png"/><Relationship Id="rId16" Type="http://schemas.openxmlformats.org/officeDocument/2006/relationships/image" Target="../media/image73.jpg"/><Relationship Id="rId29" Type="http://schemas.openxmlformats.org/officeDocument/2006/relationships/image" Target="../media/image86.jpg"/><Relationship Id="rId107" Type="http://schemas.openxmlformats.org/officeDocument/2006/relationships/image" Target="../media/image164.jpg"/><Relationship Id="rId11" Type="http://schemas.openxmlformats.org/officeDocument/2006/relationships/image" Target="../media/image68.jpg"/><Relationship Id="rId24" Type="http://schemas.openxmlformats.org/officeDocument/2006/relationships/image" Target="../media/image81.png"/><Relationship Id="rId32" Type="http://schemas.openxmlformats.org/officeDocument/2006/relationships/image" Target="../media/image89.jpg"/><Relationship Id="rId37" Type="http://schemas.openxmlformats.org/officeDocument/2006/relationships/image" Target="../media/image94.jpg"/><Relationship Id="rId40" Type="http://schemas.openxmlformats.org/officeDocument/2006/relationships/image" Target="../media/image97.jpg"/><Relationship Id="rId45" Type="http://schemas.openxmlformats.org/officeDocument/2006/relationships/image" Target="../media/image102.png"/><Relationship Id="rId53" Type="http://schemas.openxmlformats.org/officeDocument/2006/relationships/image" Target="../media/image110.jpg"/><Relationship Id="rId58" Type="http://schemas.openxmlformats.org/officeDocument/2006/relationships/image" Target="../media/image115.jpg"/><Relationship Id="rId66" Type="http://schemas.openxmlformats.org/officeDocument/2006/relationships/image" Target="../media/image123.png"/><Relationship Id="rId74" Type="http://schemas.openxmlformats.org/officeDocument/2006/relationships/image" Target="../media/image131.png"/><Relationship Id="rId79" Type="http://schemas.openxmlformats.org/officeDocument/2006/relationships/image" Target="../media/image136.jpg"/><Relationship Id="rId87" Type="http://schemas.openxmlformats.org/officeDocument/2006/relationships/image" Target="../media/image144.jpg"/><Relationship Id="rId102" Type="http://schemas.openxmlformats.org/officeDocument/2006/relationships/image" Target="../media/image159.jpg"/><Relationship Id="rId5" Type="http://schemas.openxmlformats.org/officeDocument/2006/relationships/image" Target="../media/image62.jpg"/><Relationship Id="rId61" Type="http://schemas.openxmlformats.org/officeDocument/2006/relationships/image" Target="../media/image118.jpg"/><Relationship Id="rId82" Type="http://schemas.openxmlformats.org/officeDocument/2006/relationships/image" Target="../media/image139.jpg"/><Relationship Id="rId90" Type="http://schemas.openxmlformats.org/officeDocument/2006/relationships/image" Target="../media/image147.jpg"/><Relationship Id="rId95" Type="http://schemas.openxmlformats.org/officeDocument/2006/relationships/image" Target="../media/image152.jpg"/><Relationship Id="rId19" Type="http://schemas.openxmlformats.org/officeDocument/2006/relationships/image" Target="../media/image76.jpg"/><Relationship Id="rId14" Type="http://schemas.openxmlformats.org/officeDocument/2006/relationships/image" Target="../media/image71.jpg"/><Relationship Id="rId22" Type="http://schemas.openxmlformats.org/officeDocument/2006/relationships/image" Target="../media/image79.jpg"/><Relationship Id="rId27" Type="http://schemas.openxmlformats.org/officeDocument/2006/relationships/image" Target="../media/image84.png"/><Relationship Id="rId30" Type="http://schemas.openxmlformats.org/officeDocument/2006/relationships/image" Target="../media/image87.jpg"/><Relationship Id="rId35" Type="http://schemas.openxmlformats.org/officeDocument/2006/relationships/image" Target="../media/image92.jpg"/><Relationship Id="rId43" Type="http://schemas.openxmlformats.org/officeDocument/2006/relationships/image" Target="../media/image100.jpg"/><Relationship Id="rId48" Type="http://schemas.openxmlformats.org/officeDocument/2006/relationships/image" Target="../media/image105.jpg"/><Relationship Id="rId56" Type="http://schemas.openxmlformats.org/officeDocument/2006/relationships/image" Target="../media/image113.jpg"/><Relationship Id="rId64" Type="http://schemas.openxmlformats.org/officeDocument/2006/relationships/image" Target="../media/image121.jpg"/><Relationship Id="rId69" Type="http://schemas.openxmlformats.org/officeDocument/2006/relationships/image" Target="../media/image126.jpg"/><Relationship Id="rId77" Type="http://schemas.openxmlformats.org/officeDocument/2006/relationships/image" Target="../media/image134.jpg"/><Relationship Id="rId100" Type="http://schemas.openxmlformats.org/officeDocument/2006/relationships/image" Target="../media/image157.jpg"/><Relationship Id="rId105" Type="http://schemas.openxmlformats.org/officeDocument/2006/relationships/image" Target="../media/image162.jpg"/><Relationship Id="rId8" Type="http://schemas.openxmlformats.org/officeDocument/2006/relationships/image" Target="../media/image65.jpg"/><Relationship Id="rId51" Type="http://schemas.openxmlformats.org/officeDocument/2006/relationships/image" Target="../media/image108.png"/><Relationship Id="rId72" Type="http://schemas.openxmlformats.org/officeDocument/2006/relationships/image" Target="../media/image129.jpg"/><Relationship Id="rId80" Type="http://schemas.openxmlformats.org/officeDocument/2006/relationships/image" Target="../media/image137.jpg"/><Relationship Id="rId85" Type="http://schemas.openxmlformats.org/officeDocument/2006/relationships/image" Target="../media/image142.jpg"/><Relationship Id="rId93" Type="http://schemas.openxmlformats.org/officeDocument/2006/relationships/image" Target="../media/image150.jpg"/><Relationship Id="rId98" Type="http://schemas.openxmlformats.org/officeDocument/2006/relationships/image" Target="../media/image155.jpg"/><Relationship Id="rId3" Type="http://schemas.openxmlformats.org/officeDocument/2006/relationships/image" Target="../media/image60.jpg"/><Relationship Id="rId12" Type="http://schemas.openxmlformats.org/officeDocument/2006/relationships/image" Target="../media/image69.jpg"/><Relationship Id="rId17" Type="http://schemas.openxmlformats.org/officeDocument/2006/relationships/image" Target="../media/image74.jpg"/><Relationship Id="rId25" Type="http://schemas.openxmlformats.org/officeDocument/2006/relationships/image" Target="../media/image82.jpg"/><Relationship Id="rId33" Type="http://schemas.openxmlformats.org/officeDocument/2006/relationships/image" Target="../media/image90.jpg"/><Relationship Id="rId38" Type="http://schemas.openxmlformats.org/officeDocument/2006/relationships/image" Target="../media/image95.jpg"/><Relationship Id="rId46" Type="http://schemas.openxmlformats.org/officeDocument/2006/relationships/image" Target="../media/image103.jpg"/><Relationship Id="rId59" Type="http://schemas.openxmlformats.org/officeDocument/2006/relationships/image" Target="../media/image116.png"/><Relationship Id="rId67" Type="http://schemas.openxmlformats.org/officeDocument/2006/relationships/image" Target="../media/image124.jpg"/><Relationship Id="rId103" Type="http://schemas.openxmlformats.org/officeDocument/2006/relationships/image" Target="../media/image160.jpg"/><Relationship Id="rId108" Type="http://schemas.openxmlformats.org/officeDocument/2006/relationships/image" Target="../media/image165.jpg"/><Relationship Id="rId20" Type="http://schemas.openxmlformats.org/officeDocument/2006/relationships/image" Target="../media/image77.jpg"/><Relationship Id="rId41" Type="http://schemas.openxmlformats.org/officeDocument/2006/relationships/image" Target="../media/image98.png"/><Relationship Id="rId54" Type="http://schemas.openxmlformats.org/officeDocument/2006/relationships/image" Target="../media/image111.jpg"/><Relationship Id="rId62" Type="http://schemas.openxmlformats.org/officeDocument/2006/relationships/image" Target="../media/image119.jpg"/><Relationship Id="rId70" Type="http://schemas.openxmlformats.org/officeDocument/2006/relationships/image" Target="../media/image127.jpg"/><Relationship Id="rId75" Type="http://schemas.openxmlformats.org/officeDocument/2006/relationships/image" Target="../media/image132.jpg"/><Relationship Id="rId83" Type="http://schemas.openxmlformats.org/officeDocument/2006/relationships/image" Target="../media/image140.jpg"/><Relationship Id="rId88" Type="http://schemas.openxmlformats.org/officeDocument/2006/relationships/image" Target="../media/image145.jpg"/><Relationship Id="rId91" Type="http://schemas.openxmlformats.org/officeDocument/2006/relationships/image" Target="../media/image148.jpg"/><Relationship Id="rId96" Type="http://schemas.openxmlformats.org/officeDocument/2006/relationships/image" Target="../media/image153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3.jpg"/><Relationship Id="rId15" Type="http://schemas.openxmlformats.org/officeDocument/2006/relationships/image" Target="../media/image72.png"/><Relationship Id="rId23" Type="http://schemas.openxmlformats.org/officeDocument/2006/relationships/image" Target="../media/image80.jpg"/><Relationship Id="rId28" Type="http://schemas.openxmlformats.org/officeDocument/2006/relationships/image" Target="../media/image85.jpg"/><Relationship Id="rId36" Type="http://schemas.openxmlformats.org/officeDocument/2006/relationships/image" Target="../media/image93.jpg"/><Relationship Id="rId49" Type="http://schemas.openxmlformats.org/officeDocument/2006/relationships/image" Target="../media/image106.jpg"/><Relationship Id="rId57" Type="http://schemas.openxmlformats.org/officeDocument/2006/relationships/image" Target="../media/image114.jpg"/><Relationship Id="rId106" Type="http://schemas.openxmlformats.org/officeDocument/2006/relationships/image" Target="../media/image163.jpg"/><Relationship Id="rId10" Type="http://schemas.openxmlformats.org/officeDocument/2006/relationships/image" Target="../media/image67.jpg"/><Relationship Id="rId31" Type="http://schemas.openxmlformats.org/officeDocument/2006/relationships/image" Target="../media/image88.jpg"/><Relationship Id="rId44" Type="http://schemas.openxmlformats.org/officeDocument/2006/relationships/image" Target="../media/image101.png"/><Relationship Id="rId52" Type="http://schemas.openxmlformats.org/officeDocument/2006/relationships/image" Target="../media/image109.jpg"/><Relationship Id="rId60" Type="http://schemas.openxmlformats.org/officeDocument/2006/relationships/image" Target="../media/image117.jpg"/><Relationship Id="rId65" Type="http://schemas.openxmlformats.org/officeDocument/2006/relationships/image" Target="../media/image122.jpg"/><Relationship Id="rId73" Type="http://schemas.openxmlformats.org/officeDocument/2006/relationships/image" Target="../media/image130.png"/><Relationship Id="rId78" Type="http://schemas.openxmlformats.org/officeDocument/2006/relationships/image" Target="../media/image135.jpg"/><Relationship Id="rId81" Type="http://schemas.openxmlformats.org/officeDocument/2006/relationships/image" Target="../media/image138.png"/><Relationship Id="rId86" Type="http://schemas.openxmlformats.org/officeDocument/2006/relationships/image" Target="../media/image143.jpg"/><Relationship Id="rId94" Type="http://schemas.openxmlformats.org/officeDocument/2006/relationships/image" Target="../media/image151.png"/><Relationship Id="rId99" Type="http://schemas.openxmlformats.org/officeDocument/2006/relationships/image" Target="../media/image156.png"/><Relationship Id="rId101" Type="http://schemas.openxmlformats.org/officeDocument/2006/relationships/image" Target="../media/image158.jpg"/><Relationship Id="rId4" Type="http://schemas.openxmlformats.org/officeDocument/2006/relationships/image" Target="../media/image61.jpg"/><Relationship Id="rId9" Type="http://schemas.openxmlformats.org/officeDocument/2006/relationships/image" Target="../media/image66.png"/><Relationship Id="rId13" Type="http://schemas.openxmlformats.org/officeDocument/2006/relationships/image" Target="../media/image70.jpg"/><Relationship Id="rId18" Type="http://schemas.openxmlformats.org/officeDocument/2006/relationships/image" Target="../media/image75.jpg"/><Relationship Id="rId39" Type="http://schemas.openxmlformats.org/officeDocument/2006/relationships/image" Target="../media/image96.jpg"/><Relationship Id="rId34" Type="http://schemas.openxmlformats.org/officeDocument/2006/relationships/image" Target="../media/image91.jpg"/><Relationship Id="rId50" Type="http://schemas.openxmlformats.org/officeDocument/2006/relationships/image" Target="../media/image107.png"/><Relationship Id="rId55" Type="http://schemas.openxmlformats.org/officeDocument/2006/relationships/image" Target="../media/image112.jpg"/><Relationship Id="rId76" Type="http://schemas.openxmlformats.org/officeDocument/2006/relationships/image" Target="../media/image133.png"/><Relationship Id="rId97" Type="http://schemas.openxmlformats.org/officeDocument/2006/relationships/image" Target="../media/image154.png"/><Relationship Id="rId104" Type="http://schemas.openxmlformats.org/officeDocument/2006/relationships/image" Target="../media/image161.jp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cc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710864" y="50322"/>
            <a:ext cx="2987107" cy="12075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75518" y="1274571"/>
            <a:ext cx="10241280" cy="1726564"/>
          </a:xfrm>
          <a:prstGeom prst="rect">
            <a:avLst/>
          </a:prstGeom>
        </p:spPr>
        <p:txBody>
          <a:bodyPr vert="horz" wrap="square" lIns="0" tIns="83820" rIns="0" bIns="0" rtlCol="0">
            <a:spAutoFit/>
          </a:bodyPr>
          <a:lstStyle/>
          <a:p>
            <a:pPr marL="12700" marR="5080" indent="5715" algn="ctr">
              <a:lnSpc>
                <a:spcPts val="4300"/>
              </a:lnSpc>
              <a:spcBef>
                <a:spcPts val="660"/>
              </a:spcBef>
            </a:pPr>
            <a:r>
              <a:rPr sz="4000" spc="-105" dirty="0">
                <a:solidFill>
                  <a:srgbClr val="0000FF"/>
                </a:solidFill>
              </a:rPr>
              <a:t>EPA </a:t>
            </a:r>
            <a:r>
              <a:rPr sz="4000" spc="-5" dirty="0">
                <a:solidFill>
                  <a:srgbClr val="0000FF"/>
                </a:solidFill>
              </a:rPr>
              <a:t>Levels and Cardiovascular </a:t>
            </a:r>
            <a:r>
              <a:rPr sz="4000" dirty="0">
                <a:solidFill>
                  <a:srgbClr val="0000FF"/>
                </a:solidFill>
              </a:rPr>
              <a:t>Outcomes  in </a:t>
            </a:r>
            <a:r>
              <a:rPr sz="4000" spc="-5" dirty="0">
                <a:solidFill>
                  <a:srgbClr val="0000FF"/>
                </a:solidFill>
              </a:rPr>
              <a:t>the </a:t>
            </a:r>
            <a:r>
              <a:rPr sz="4000" spc="-5" dirty="0">
                <a:solidFill>
                  <a:srgbClr val="FF0000"/>
                </a:solidFill>
              </a:rPr>
              <a:t>Redu</a:t>
            </a:r>
            <a:r>
              <a:rPr sz="4000" spc="-5" dirty="0">
                <a:solidFill>
                  <a:srgbClr val="0000FF"/>
                </a:solidFill>
              </a:rPr>
              <a:t>ction of </a:t>
            </a:r>
            <a:r>
              <a:rPr sz="4000" spc="-5" dirty="0">
                <a:solidFill>
                  <a:srgbClr val="FF0000"/>
                </a:solidFill>
              </a:rPr>
              <a:t>C</a:t>
            </a:r>
            <a:r>
              <a:rPr sz="4000" spc="-5" dirty="0">
                <a:solidFill>
                  <a:srgbClr val="0000FF"/>
                </a:solidFill>
              </a:rPr>
              <a:t>ardiovascular </a:t>
            </a:r>
            <a:r>
              <a:rPr sz="4000" spc="-5" dirty="0">
                <a:solidFill>
                  <a:srgbClr val="FF0000"/>
                </a:solidFill>
              </a:rPr>
              <a:t>E</a:t>
            </a:r>
            <a:r>
              <a:rPr sz="4000" spc="-5" dirty="0">
                <a:solidFill>
                  <a:srgbClr val="0000FF"/>
                </a:solidFill>
              </a:rPr>
              <a:t>vents  </a:t>
            </a:r>
            <a:r>
              <a:rPr sz="4000" dirty="0">
                <a:solidFill>
                  <a:srgbClr val="0000FF"/>
                </a:solidFill>
              </a:rPr>
              <a:t>with </a:t>
            </a:r>
            <a:r>
              <a:rPr sz="4000" spc="-5" dirty="0">
                <a:solidFill>
                  <a:srgbClr val="0000FF"/>
                </a:solidFill>
              </a:rPr>
              <a:t>Icosapent Ethyl–</a:t>
            </a:r>
            <a:r>
              <a:rPr sz="4000" spc="-5" dirty="0">
                <a:solidFill>
                  <a:srgbClr val="FF0000"/>
                </a:solidFill>
              </a:rPr>
              <a:t>I</a:t>
            </a:r>
            <a:r>
              <a:rPr sz="4000" spc="-5" dirty="0">
                <a:solidFill>
                  <a:srgbClr val="0000FF"/>
                </a:solidFill>
              </a:rPr>
              <a:t>ntervention</a:t>
            </a:r>
            <a:r>
              <a:rPr sz="4000" spc="-10" dirty="0">
                <a:solidFill>
                  <a:srgbClr val="0000FF"/>
                </a:solidFill>
              </a:rPr>
              <a:t> </a:t>
            </a:r>
            <a:r>
              <a:rPr sz="4000" spc="-50" dirty="0">
                <a:solidFill>
                  <a:srgbClr val="FF0000"/>
                </a:solidFill>
              </a:rPr>
              <a:t>T</a:t>
            </a:r>
            <a:r>
              <a:rPr sz="4000" spc="-50" dirty="0">
                <a:solidFill>
                  <a:srgbClr val="0000FF"/>
                </a:solidFill>
              </a:rPr>
              <a:t>rial</a:t>
            </a:r>
            <a:endParaRPr sz="4000"/>
          </a:p>
        </p:txBody>
      </p:sp>
      <p:sp>
        <p:nvSpPr>
          <p:cNvPr id="4" name="object 4"/>
          <p:cNvSpPr/>
          <p:nvPr/>
        </p:nvSpPr>
        <p:spPr>
          <a:xfrm>
            <a:off x="1854847" y="3167602"/>
            <a:ext cx="8436610" cy="0"/>
          </a:xfrm>
          <a:custGeom>
            <a:avLst/>
            <a:gdLst/>
            <a:ahLst/>
            <a:cxnLst/>
            <a:rect l="l" t="t" r="r" b="b"/>
            <a:pathLst>
              <a:path w="8436610">
                <a:moveTo>
                  <a:pt x="8436580" y="0"/>
                </a:moveTo>
                <a:lnTo>
                  <a:pt x="0" y="1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97643" y="3279647"/>
            <a:ext cx="11797030" cy="3213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03655" marR="1295400" algn="ctr">
              <a:lnSpc>
                <a:spcPct val="130400"/>
              </a:lnSpc>
              <a:spcBef>
                <a:spcPts val="100"/>
              </a:spcBef>
            </a:pPr>
            <a:r>
              <a:rPr sz="2300" b="1" spc="-10" dirty="0">
                <a:latin typeface="Arial"/>
                <a:cs typeface="Arial"/>
              </a:rPr>
              <a:t>Deepak </a:t>
            </a:r>
            <a:r>
              <a:rPr sz="2300" b="1" spc="-5" dirty="0">
                <a:latin typeface="Arial"/>
                <a:cs typeface="Arial"/>
              </a:rPr>
              <a:t>L. Bhatt, MD, MPH, </a:t>
            </a:r>
            <a:r>
              <a:rPr sz="2300" spc="-5" dirty="0">
                <a:latin typeface="Arial"/>
                <a:cs typeface="Arial"/>
              </a:rPr>
              <a:t>Michael Miller, MD, Ph. Gabriel Steg, MD,  Eliot </a:t>
            </a:r>
            <a:r>
              <a:rPr sz="2300" dirty="0">
                <a:latin typeface="Arial"/>
                <a:cs typeface="Arial"/>
              </a:rPr>
              <a:t>A. </a:t>
            </a:r>
            <a:r>
              <a:rPr sz="2300" spc="-5" dirty="0">
                <a:latin typeface="Arial"/>
                <a:cs typeface="Arial"/>
              </a:rPr>
              <a:t>Brinton, MD, Terry </a:t>
            </a:r>
            <a:r>
              <a:rPr sz="2300" dirty="0">
                <a:latin typeface="Arial"/>
                <a:cs typeface="Arial"/>
              </a:rPr>
              <a:t>A. </a:t>
            </a:r>
            <a:r>
              <a:rPr sz="2300" spc="-5" dirty="0">
                <a:latin typeface="Arial"/>
                <a:cs typeface="Arial"/>
              </a:rPr>
              <a:t>Jacobson, MD, Steven </a:t>
            </a:r>
            <a:r>
              <a:rPr sz="2300" dirty="0">
                <a:latin typeface="Arial"/>
                <a:cs typeface="Arial"/>
              </a:rPr>
              <a:t>B. </a:t>
            </a:r>
            <a:r>
              <a:rPr sz="2300" spc="-5" dirty="0">
                <a:latin typeface="Arial"/>
                <a:cs typeface="Arial"/>
              </a:rPr>
              <a:t>Ketchum, PhD,</a:t>
            </a:r>
            <a:endParaRPr sz="2300">
              <a:latin typeface="Arial"/>
              <a:cs typeface="Arial"/>
            </a:endParaRPr>
          </a:p>
          <a:p>
            <a:pPr marL="12700" marR="5080" algn="ctr">
              <a:lnSpc>
                <a:spcPct val="128699"/>
              </a:lnSpc>
              <a:spcBef>
                <a:spcPts val="45"/>
              </a:spcBef>
            </a:pPr>
            <a:r>
              <a:rPr sz="2300" spc="-5" dirty="0">
                <a:latin typeface="Arial"/>
                <a:cs typeface="Arial"/>
              </a:rPr>
              <a:t>Rebecca </a:t>
            </a:r>
            <a:r>
              <a:rPr sz="2300" dirty="0">
                <a:latin typeface="Arial"/>
                <a:cs typeface="Arial"/>
              </a:rPr>
              <a:t>A. </a:t>
            </a:r>
            <a:r>
              <a:rPr sz="2300" spc="-5" dirty="0">
                <a:latin typeface="Arial"/>
                <a:cs typeface="Arial"/>
              </a:rPr>
              <a:t>Juliano, PhD, Lixia Jiao, PhD, Ralph T. Doyle, Jr., </a:t>
            </a:r>
            <a:r>
              <a:rPr sz="2300" dirty="0">
                <a:latin typeface="Arial"/>
                <a:cs typeface="Arial"/>
              </a:rPr>
              <a:t>BA, </a:t>
            </a:r>
            <a:r>
              <a:rPr sz="2300" spc="-5" dirty="0">
                <a:latin typeface="Arial"/>
                <a:cs typeface="Arial"/>
              </a:rPr>
              <a:t>Christina Copland, PhD,  Richard L. Dunbar, MD, Craig Granowitz, MD, PhD, Fabrice MAC Martens, MD, PhD,  Matthew Budoff, MD, John </a:t>
            </a:r>
            <a:r>
              <a:rPr sz="2300" dirty="0">
                <a:latin typeface="Arial"/>
                <a:cs typeface="Arial"/>
              </a:rPr>
              <a:t>R. </a:t>
            </a:r>
            <a:r>
              <a:rPr sz="2300" spc="-5" dirty="0">
                <a:latin typeface="Arial"/>
                <a:cs typeface="Arial"/>
              </a:rPr>
              <a:t>Nelson, MD, </a:t>
            </a:r>
            <a:r>
              <a:rPr sz="2300" dirty="0">
                <a:latin typeface="Arial"/>
                <a:cs typeface="Arial"/>
              </a:rPr>
              <a:t>R. </a:t>
            </a:r>
            <a:r>
              <a:rPr sz="2300" spc="-5" dirty="0">
                <a:latin typeface="Arial"/>
                <a:cs typeface="Arial"/>
              </a:rPr>
              <a:t>Preston Mason, PhD, Peter Libby,</a:t>
            </a:r>
            <a:r>
              <a:rPr sz="2300" dirty="0"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MD,</a:t>
            </a:r>
            <a:endParaRPr sz="2300">
              <a:latin typeface="Arial"/>
              <a:cs typeface="Arial"/>
            </a:endParaRPr>
          </a:p>
          <a:p>
            <a:pPr marL="1360170" marR="1352550" algn="ctr">
              <a:lnSpc>
                <a:spcPct val="130400"/>
              </a:lnSpc>
              <a:spcBef>
                <a:spcPts val="5"/>
              </a:spcBef>
            </a:pPr>
            <a:r>
              <a:rPr sz="2300" spc="-5" dirty="0">
                <a:latin typeface="Arial"/>
                <a:cs typeface="Arial"/>
              </a:rPr>
              <a:t>Paul Ridker, MD, Jean-Claude Tardif, MD, Christie M. Ballantyne, MD,  on Behalf of the </a:t>
            </a:r>
            <a:r>
              <a:rPr sz="2300" b="1" spc="-5" dirty="0">
                <a:solidFill>
                  <a:srgbClr val="0000FF"/>
                </a:solidFill>
                <a:latin typeface="Arial"/>
                <a:cs typeface="Arial"/>
              </a:rPr>
              <a:t>REDUCE-</a:t>
            </a:r>
            <a:r>
              <a:rPr sz="2300" b="1" spc="-5" dirty="0">
                <a:solidFill>
                  <a:srgbClr val="FF0000"/>
                </a:solidFill>
                <a:latin typeface="Arial"/>
                <a:cs typeface="Arial"/>
              </a:rPr>
              <a:t>IT</a:t>
            </a:r>
            <a:r>
              <a:rPr sz="23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2300" spc="-5" dirty="0">
                <a:latin typeface="Arial"/>
                <a:cs typeface="Arial"/>
              </a:rPr>
              <a:t>Investigators</a:t>
            </a:r>
            <a:endParaRPr sz="23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33014" y="5678294"/>
            <a:ext cx="819048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0808737" y="5678294"/>
            <a:ext cx="758283" cy="914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9525" y="2158091"/>
            <a:ext cx="7991475" cy="0"/>
          </a:xfrm>
          <a:custGeom>
            <a:avLst/>
            <a:gdLst/>
            <a:ahLst/>
            <a:cxnLst/>
            <a:rect l="l" t="t" r="r" b="b"/>
            <a:pathLst>
              <a:path w="7991475">
                <a:moveTo>
                  <a:pt x="0" y="0"/>
                </a:moveTo>
                <a:lnTo>
                  <a:pt x="799106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41413" y="2460591"/>
          <a:ext cx="11109325" cy="37172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1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7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5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5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14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77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HR (95% CI)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6084" marR="285750" indent="-179070">
                        <a:lnSpc>
                          <a:spcPct val="105000"/>
                        </a:lnSpc>
                        <a:spcBef>
                          <a:spcPts val="18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ignifi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ca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 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P-value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HR (95% CI)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685" marR="309880" indent="-179070">
                        <a:lnSpc>
                          <a:spcPct val="105000"/>
                        </a:lnSpc>
                        <a:spcBef>
                          <a:spcPts val="18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ignifi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ca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 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P-value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666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Overall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Trial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0" marB="0"/>
                </a:tc>
                <a:tc>
                  <a:txBody>
                    <a:bodyPr/>
                    <a:lstStyle/>
                    <a:p>
                      <a:pPr marL="68135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0.75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(0.68–0.83)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0.00000001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0.74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(0.65–0.83)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0.0000006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5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772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HR (95% CI)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4699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HR (95% CI)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4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8224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Lipid/Biomarker Covariate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141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Treatment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Comparison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87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(Adjusting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Covariate)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6084" marR="285750" indent="-179070">
                        <a:lnSpc>
                          <a:spcPts val="1490"/>
                        </a:lnSpc>
                        <a:spcBef>
                          <a:spcPts val="2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ignifi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ca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 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P-value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ts val="141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Treatment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Comparison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R="4699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(Adjusting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Covariate)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685" marR="309880" indent="-179070">
                        <a:lnSpc>
                          <a:spcPts val="1490"/>
                        </a:lnSpc>
                        <a:spcBef>
                          <a:spcPts val="2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ignifi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ca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 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P-value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361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35" dirty="0">
                          <a:latin typeface="Arial"/>
                          <a:cs typeface="Arial"/>
                        </a:rPr>
                        <a:t>EPA</a:t>
                      </a:r>
                      <a:r>
                        <a:rPr sz="1200" spc="-7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(µg/mL)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6580" algn="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1.03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(0.91–1.16)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&lt;0.0001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0.98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(0.84–1.14)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&lt;0.0001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361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Triglycerides</a:t>
                      </a:r>
                      <a:r>
                        <a:rPr sz="12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(mg/dL)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576580" algn="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0.77</a:t>
                      </a:r>
                      <a:r>
                        <a:rPr sz="1200" b="1" spc="-8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(0.70–0.85)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&lt;0.0001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0.75</a:t>
                      </a:r>
                      <a:r>
                        <a:rPr sz="1200" b="1" spc="-10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(0.66–0.85)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&lt;0.0001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361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LDL-C derived (mg/dL)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R="576580" algn="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0.75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(0.68–0.83)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0.80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0.74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(0.65–0.84)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0.38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361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HDL Cholesterol-CDC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(mg/dL)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576580" algn="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0.73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(0.66–0.81)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&lt;0.0001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0.71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(0.63–0.80)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&lt;0.0001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360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Non-HDL Cholesterol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(mg/dL)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R="576580" algn="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0.78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(0.71–0.87)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&lt;0.0001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0.77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(0.68–0.87)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&lt;0.0001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361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Apolipoprotein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(mg/dL)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576580" algn="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0.76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(0.69–0.84)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0.03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0.75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(0.66–0.85)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0.0004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3361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hsCRP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(mg/L)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R="576580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0.76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(0.69–0.84)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0.004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0.74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(0.66–0.84)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&lt;0.0001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99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3361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RLP-C (mg/dL)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576580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0.78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(0.71–0.87)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&lt;0.0001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0.77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(0.68–0.87)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&lt;0.0001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87924" y="6550230"/>
            <a:ext cx="370332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b="1" spc="-5" dirty="0">
                <a:latin typeface="Arial"/>
                <a:cs typeface="Arial"/>
              </a:rPr>
              <a:t>Bhatt DL. ACC/WCC 2020, Chicago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(virtual).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1" y="59436"/>
            <a:ext cx="10375265" cy="235521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marR="1186815">
              <a:lnSpc>
                <a:spcPct val="89700"/>
              </a:lnSpc>
              <a:spcBef>
                <a:spcPts val="570"/>
              </a:spcBef>
            </a:pPr>
            <a:r>
              <a:rPr spc="-10" dirty="0"/>
              <a:t>Stratified </a:t>
            </a:r>
            <a:r>
              <a:rPr spc="-5" dirty="0"/>
              <a:t>Analysis </a:t>
            </a:r>
            <a:r>
              <a:rPr dirty="0"/>
              <a:t>of </a:t>
            </a:r>
            <a:r>
              <a:rPr spc="-25" dirty="0"/>
              <a:t>Time </a:t>
            </a:r>
            <a:r>
              <a:rPr spc="-5" dirty="0"/>
              <a:t>to </a:t>
            </a:r>
            <a:r>
              <a:rPr spc="-10" dirty="0"/>
              <a:t>Primary  </a:t>
            </a:r>
            <a:r>
              <a:rPr spc="-5" dirty="0"/>
              <a:t>Endpoint </a:t>
            </a:r>
            <a:r>
              <a:rPr dirty="0"/>
              <a:t>by </a:t>
            </a:r>
            <a:r>
              <a:rPr spc="-5" dirty="0"/>
              <a:t>Adjusting </a:t>
            </a:r>
            <a:r>
              <a:rPr spc="-30" dirty="0"/>
              <a:t>Time-Varying  </a:t>
            </a:r>
            <a:r>
              <a:rPr spc="-5" dirty="0"/>
              <a:t>Covariates </a:t>
            </a:r>
            <a:r>
              <a:rPr dirty="0"/>
              <a:t>of </a:t>
            </a:r>
            <a:r>
              <a:rPr spc="-5" dirty="0"/>
              <a:t>Post-Baseline</a:t>
            </a:r>
            <a:r>
              <a:rPr spc="-70" dirty="0"/>
              <a:t> </a:t>
            </a:r>
            <a:r>
              <a:rPr spc="-5" dirty="0"/>
              <a:t>Biomarkers</a:t>
            </a:r>
          </a:p>
          <a:p>
            <a:pPr marL="3968750" marR="5080" indent="24130">
              <a:lnSpc>
                <a:spcPct val="168300"/>
              </a:lnSpc>
              <a:spcBef>
                <a:spcPts val="750"/>
              </a:spcBef>
              <a:tabLst>
                <a:tab pos="7697470" algn="l"/>
              </a:tabLst>
            </a:pPr>
            <a:r>
              <a:rPr sz="1200" spc="-5" dirty="0"/>
              <a:t>Impact </a:t>
            </a:r>
            <a:r>
              <a:rPr sz="1200" dirty="0"/>
              <a:t>on the </a:t>
            </a:r>
            <a:r>
              <a:rPr sz="1200" spc="-5" dirty="0"/>
              <a:t>HR </a:t>
            </a:r>
            <a:r>
              <a:rPr sz="1200" dirty="0"/>
              <a:t>of </a:t>
            </a:r>
            <a:r>
              <a:rPr sz="1200" spc="-5" dirty="0"/>
              <a:t>Between-group Biomarker Differences (Icosapent Ethyl vs Placebo)  Primary</a:t>
            </a:r>
            <a:r>
              <a:rPr sz="1200" spc="10" dirty="0"/>
              <a:t> </a:t>
            </a:r>
            <a:r>
              <a:rPr sz="1200" spc="-5" dirty="0"/>
              <a:t>Composite</a:t>
            </a:r>
            <a:r>
              <a:rPr sz="1200" spc="10" dirty="0"/>
              <a:t> </a:t>
            </a:r>
            <a:r>
              <a:rPr sz="1200" spc="-5" dirty="0"/>
              <a:t>Endpoint	Key Secondary Composite</a:t>
            </a:r>
            <a:r>
              <a:rPr sz="1200" spc="-30" dirty="0"/>
              <a:t> </a:t>
            </a:r>
            <a:r>
              <a:rPr sz="1200" spc="-5" dirty="0"/>
              <a:t>Endpoint</a:t>
            </a:r>
            <a:endParaRPr sz="1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59525" y="2158091"/>
            <a:ext cx="7991475" cy="0"/>
          </a:xfrm>
          <a:custGeom>
            <a:avLst/>
            <a:gdLst/>
            <a:ahLst/>
            <a:cxnLst/>
            <a:rect l="l" t="t" r="r" b="b"/>
            <a:pathLst>
              <a:path w="7991475">
                <a:moveTo>
                  <a:pt x="0" y="0"/>
                </a:moveTo>
                <a:lnTo>
                  <a:pt x="7991062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541413" y="2460591"/>
          <a:ext cx="11109325" cy="37172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17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77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45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5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142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7720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HR (95% CI)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6084" marR="285750" indent="-179070">
                        <a:lnSpc>
                          <a:spcPct val="105000"/>
                        </a:lnSpc>
                        <a:spcBef>
                          <a:spcPts val="18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ignifi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ca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 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P-value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699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HR (95% CI)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2384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685" marR="309880" indent="-179070">
                        <a:lnSpc>
                          <a:spcPct val="105000"/>
                        </a:lnSpc>
                        <a:spcBef>
                          <a:spcPts val="18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ignifi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ca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 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P-value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2349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8666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Overall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15" dirty="0">
                          <a:latin typeface="Arial"/>
                          <a:cs typeface="Arial"/>
                        </a:rPr>
                        <a:t>Trial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0" marB="0"/>
                </a:tc>
                <a:tc>
                  <a:txBody>
                    <a:bodyPr/>
                    <a:lstStyle/>
                    <a:p>
                      <a:pPr marL="68135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0.75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(0.68–0.83)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0.00000001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0.74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(0.65–0.83)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0.0000006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445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5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07720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HR (95% CI)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46990" algn="ctr">
                        <a:lnSpc>
                          <a:spcPct val="100000"/>
                        </a:lnSpc>
                        <a:spcBef>
                          <a:spcPts val="800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HR (95% CI)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10160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949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182245">
                        <a:lnSpc>
                          <a:spcPct val="100000"/>
                        </a:lnSpc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Lipid/Biomarker Covariate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141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Treatment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Comparison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L="38735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(Adjusting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Covariate)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6084" marR="285750" indent="-179070">
                        <a:lnSpc>
                          <a:spcPts val="1490"/>
                        </a:lnSpc>
                        <a:spcBef>
                          <a:spcPts val="2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ignifi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ca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 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P-value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ts val="1410"/>
                        </a:lnSpc>
                      </a:pPr>
                      <a:r>
                        <a:rPr sz="1200" b="1" dirty="0">
                          <a:latin typeface="Arial"/>
                          <a:cs typeface="Arial"/>
                        </a:rPr>
                        <a:t>for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Treatment</a:t>
                      </a:r>
                      <a:r>
                        <a:rPr sz="12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Comparison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 marR="46990" algn="ctr"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(Adjusting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Covariate)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27685" marR="309880" indent="-179070">
                        <a:lnSpc>
                          <a:spcPts val="1490"/>
                        </a:lnSpc>
                        <a:spcBef>
                          <a:spcPts val="2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S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ignifi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ca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n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c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e 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P-value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175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361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b="1" spc="-35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EPA</a:t>
                      </a:r>
                      <a:r>
                        <a:rPr sz="1200" b="1" spc="-5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(µg/mL)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6580" algn="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b="1" spc="-5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1.03</a:t>
                      </a:r>
                      <a:r>
                        <a:rPr sz="1200" b="1" spc="-8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(0.91–1.16)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b="1" spc="-5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&lt;0.0001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b="1" spc="-5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0.98</a:t>
                      </a:r>
                      <a:r>
                        <a:rPr sz="1200" b="1" spc="-1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spc="-5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(0.84–1.14)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b="1" spc="-5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&lt;0.0001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361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Triglycerides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 (mg/dL)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576580" algn="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0.77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(0.70–0.85)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&lt;0.0001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0.75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(0.66–0.85)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&lt;0.0001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361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LDL-C derived (mg/dL)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R="576580" algn="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0.75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(0.68–0.83)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0.80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0.74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(0.65–0.84)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0.38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361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HDL Cholesterol-CDC</a:t>
                      </a:r>
                      <a:r>
                        <a:rPr sz="1200" spc="-5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(mg/dL)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576580" algn="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0.73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(0.66–0.81)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&lt;0.0001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0.71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(0.63–0.80)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&lt;0.0001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360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Non-HDL Cholesterol</a:t>
                      </a:r>
                      <a:r>
                        <a:rPr sz="1200" spc="-5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(mg/dL)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R="576580" algn="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0.78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(0.71–0.87)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&lt;0.0001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0.77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(0.68–0.87)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/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&lt;0.0001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361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10" dirty="0">
                          <a:latin typeface="Arial"/>
                          <a:cs typeface="Arial"/>
                        </a:rPr>
                        <a:t>Apolipoprotein 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B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(mg/dL)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576580" algn="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0.76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(0.69–0.84)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0.03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0.75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(0.66–0.85)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36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0.0004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355" marB="0"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83361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hsCRP</a:t>
                      </a:r>
                      <a:r>
                        <a:rPr sz="1200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(mg/L)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R="576580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0.76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(0.69–0.84)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0.004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0.74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(0.66–0.84)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990" marB="0"/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&lt;0.0001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99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83361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RLP-C (mg/dL)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576580" algn="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0.78</a:t>
                      </a:r>
                      <a:r>
                        <a:rPr sz="1200" spc="-8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(0.71–0.87)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&lt;0.0001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4762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0.77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(0.68–0.87)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37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&lt;0.0001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B w="19050">
                      <a:solidFill>
                        <a:srgbClr val="000000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187924" y="6550230"/>
            <a:ext cx="370332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b="1" spc="-5" dirty="0">
                <a:latin typeface="Arial"/>
                <a:cs typeface="Arial"/>
              </a:rPr>
              <a:t>Bhatt DL. ACC/WCC 2020, Chicago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(virtual).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1" y="59436"/>
            <a:ext cx="10375265" cy="2355215"/>
          </a:xfrm>
          <a:prstGeom prst="rect">
            <a:avLst/>
          </a:prstGeom>
        </p:spPr>
        <p:txBody>
          <a:bodyPr vert="horz" wrap="square" lIns="0" tIns="72390" rIns="0" bIns="0" rtlCol="0">
            <a:spAutoFit/>
          </a:bodyPr>
          <a:lstStyle/>
          <a:p>
            <a:pPr marL="12700" marR="1186815">
              <a:lnSpc>
                <a:spcPct val="89700"/>
              </a:lnSpc>
              <a:spcBef>
                <a:spcPts val="570"/>
              </a:spcBef>
            </a:pPr>
            <a:r>
              <a:rPr spc="-10" dirty="0"/>
              <a:t>Stratified </a:t>
            </a:r>
            <a:r>
              <a:rPr spc="-5" dirty="0"/>
              <a:t>Analysis </a:t>
            </a:r>
            <a:r>
              <a:rPr dirty="0"/>
              <a:t>of </a:t>
            </a:r>
            <a:r>
              <a:rPr spc="-25" dirty="0"/>
              <a:t>Time </a:t>
            </a:r>
            <a:r>
              <a:rPr spc="-5" dirty="0"/>
              <a:t>to </a:t>
            </a:r>
            <a:r>
              <a:rPr spc="-10" dirty="0"/>
              <a:t>Primary  </a:t>
            </a:r>
            <a:r>
              <a:rPr spc="-5" dirty="0"/>
              <a:t>Endpoint </a:t>
            </a:r>
            <a:r>
              <a:rPr dirty="0"/>
              <a:t>by </a:t>
            </a:r>
            <a:r>
              <a:rPr spc="-5" dirty="0"/>
              <a:t>Adjusting </a:t>
            </a:r>
            <a:r>
              <a:rPr spc="-30" dirty="0"/>
              <a:t>Time-Varying  </a:t>
            </a:r>
            <a:r>
              <a:rPr spc="-5" dirty="0"/>
              <a:t>Covariates </a:t>
            </a:r>
            <a:r>
              <a:rPr dirty="0"/>
              <a:t>of </a:t>
            </a:r>
            <a:r>
              <a:rPr spc="-5" dirty="0"/>
              <a:t>Post-Baseline</a:t>
            </a:r>
            <a:r>
              <a:rPr spc="-70" dirty="0"/>
              <a:t> </a:t>
            </a:r>
            <a:r>
              <a:rPr spc="-5" dirty="0"/>
              <a:t>Biomarkers</a:t>
            </a:r>
          </a:p>
          <a:p>
            <a:pPr marL="3968750" marR="5080" indent="24130">
              <a:lnSpc>
                <a:spcPct val="168300"/>
              </a:lnSpc>
              <a:spcBef>
                <a:spcPts val="750"/>
              </a:spcBef>
              <a:tabLst>
                <a:tab pos="7697470" algn="l"/>
              </a:tabLst>
            </a:pPr>
            <a:r>
              <a:rPr sz="1200" spc="-5" dirty="0"/>
              <a:t>Impact </a:t>
            </a:r>
            <a:r>
              <a:rPr sz="1200" dirty="0"/>
              <a:t>on the </a:t>
            </a:r>
            <a:r>
              <a:rPr sz="1200" spc="-5" dirty="0"/>
              <a:t>HR </a:t>
            </a:r>
            <a:r>
              <a:rPr sz="1200" dirty="0"/>
              <a:t>of </a:t>
            </a:r>
            <a:r>
              <a:rPr sz="1200" spc="-5" dirty="0"/>
              <a:t>Between-group Biomarker Differences (Icosapent Ethyl vs Placebo)  Primary</a:t>
            </a:r>
            <a:r>
              <a:rPr sz="1200" spc="10" dirty="0"/>
              <a:t> </a:t>
            </a:r>
            <a:r>
              <a:rPr sz="1200" spc="-5" dirty="0"/>
              <a:t>Composite</a:t>
            </a:r>
            <a:r>
              <a:rPr sz="1200" spc="10" dirty="0"/>
              <a:t> </a:t>
            </a:r>
            <a:r>
              <a:rPr sz="1200" spc="-5" dirty="0"/>
              <a:t>Endpoint	Key Secondary Composite</a:t>
            </a:r>
            <a:r>
              <a:rPr sz="1200" spc="-30" dirty="0"/>
              <a:t> </a:t>
            </a:r>
            <a:r>
              <a:rPr sz="1200" spc="-5" dirty="0"/>
              <a:t>Endpoint</a:t>
            </a:r>
            <a:endParaRPr sz="1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1" y="59436"/>
            <a:ext cx="9975215" cy="1644014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920750">
              <a:lnSpc>
                <a:spcPts val="4100"/>
              </a:lnSpc>
              <a:spcBef>
                <a:spcPts val="620"/>
              </a:spcBef>
            </a:pPr>
            <a:r>
              <a:rPr spc="-10" dirty="0"/>
              <a:t>Primary </a:t>
            </a:r>
            <a:r>
              <a:rPr spc="-5" dirty="0"/>
              <a:t>and </a:t>
            </a:r>
            <a:r>
              <a:rPr dirty="0"/>
              <a:t>Key </a:t>
            </a:r>
            <a:r>
              <a:rPr spc="-5" dirty="0"/>
              <a:t>Secondary Composite  Endpoints, Cardiovascular Death,</a:t>
            </a:r>
            <a:r>
              <a:rPr spc="-60" dirty="0"/>
              <a:t> </a:t>
            </a:r>
            <a:r>
              <a:rPr spc="-5" dirty="0"/>
              <a:t>and</a:t>
            </a:r>
          </a:p>
          <a:p>
            <a:pPr marL="12700">
              <a:lnSpc>
                <a:spcPts val="4025"/>
              </a:lnSpc>
            </a:pPr>
            <a:r>
              <a:rPr spc="-60" dirty="0"/>
              <a:t>Total </a:t>
            </a:r>
            <a:r>
              <a:rPr spc="-5" dirty="0"/>
              <a:t>Mortality </a:t>
            </a:r>
            <a:r>
              <a:rPr dirty="0"/>
              <a:t>by </a:t>
            </a:r>
            <a:r>
              <a:rPr spc="-25" dirty="0"/>
              <a:t>On-Treatment </a:t>
            </a:r>
            <a:r>
              <a:rPr spc="-5" dirty="0"/>
              <a:t>Serum</a:t>
            </a:r>
            <a:r>
              <a:rPr spc="5" dirty="0"/>
              <a:t> </a:t>
            </a:r>
            <a:r>
              <a:rPr spc="-95" dirty="0"/>
              <a:t>EPA</a:t>
            </a:r>
          </a:p>
        </p:txBody>
      </p:sp>
      <p:sp>
        <p:nvSpPr>
          <p:cNvPr id="3" name="object 3"/>
          <p:cNvSpPr/>
          <p:nvPr/>
        </p:nvSpPr>
        <p:spPr>
          <a:xfrm>
            <a:off x="2934449" y="4416842"/>
            <a:ext cx="100330" cy="27305"/>
          </a:xfrm>
          <a:custGeom>
            <a:avLst/>
            <a:gdLst/>
            <a:ahLst/>
            <a:cxnLst/>
            <a:rect l="l" t="t" r="r" b="b"/>
            <a:pathLst>
              <a:path w="100330" h="27304">
                <a:moveTo>
                  <a:pt x="0" y="0"/>
                </a:moveTo>
                <a:lnTo>
                  <a:pt x="21487" y="13237"/>
                </a:lnTo>
                <a:lnTo>
                  <a:pt x="35524" y="16363"/>
                </a:lnTo>
                <a:lnTo>
                  <a:pt x="98470" y="26997"/>
                </a:lnTo>
                <a:lnTo>
                  <a:pt x="100056" y="17606"/>
                </a:lnTo>
                <a:lnTo>
                  <a:pt x="37350" y="7019"/>
                </a:lnTo>
                <a:lnTo>
                  <a:pt x="23303" y="3891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801927" y="4406311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4941" y="0"/>
                </a:lnTo>
              </a:path>
            </a:pathLst>
          </a:custGeom>
          <a:ln w="2522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659857" y="4365786"/>
            <a:ext cx="100330" cy="27940"/>
          </a:xfrm>
          <a:custGeom>
            <a:avLst/>
            <a:gdLst/>
            <a:ahLst/>
            <a:cxnLst/>
            <a:rect l="l" t="t" r="r" b="b"/>
            <a:pathLst>
              <a:path w="100330" h="27939">
                <a:moveTo>
                  <a:pt x="0" y="0"/>
                </a:moveTo>
                <a:lnTo>
                  <a:pt x="13503" y="11907"/>
                </a:lnTo>
                <a:lnTo>
                  <a:pt x="33853" y="16611"/>
                </a:lnTo>
                <a:lnTo>
                  <a:pt x="92777" y="27763"/>
                </a:lnTo>
                <a:lnTo>
                  <a:pt x="99769" y="19326"/>
                </a:lnTo>
                <a:lnTo>
                  <a:pt x="35810" y="7292"/>
                </a:lnTo>
                <a:lnTo>
                  <a:pt x="15358" y="2569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24056" y="4353934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8480" y="0"/>
                </a:lnTo>
              </a:path>
            </a:pathLst>
          </a:custGeom>
          <a:ln w="2526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94090" y="4315937"/>
            <a:ext cx="91440" cy="27305"/>
          </a:xfrm>
          <a:custGeom>
            <a:avLst/>
            <a:gdLst/>
            <a:ahLst/>
            <a:cxnLst/>
            <a:rect l="l" t="t" r="r" b="b"/>
            <a:pathLst>
              <a:path w="91439" h="27304">
                <a:moveTo>
                  <a:pt x="0" y="0"/>
                </a:moveTo>
                <a:lnTo>
                  <a:pt x="14006" y="12515"/>
                </a:lnTo>
                <a:lnTo>
                  <a:pt x="60087" y="22048"/>
                </a:lnTo>
                <a:lnTo>
                  <a:pt x="74739" y="23691"/>
                </a:lnTo>
                <a:lnTo>
                  <a:pt x="89363" y="27269"/>
                </a:lnTo>
                <a:lnTo>
                  <a:pt x="91231" y="17929"/>
                </a:lnTo>
                <a:lnTo>
                  <a:pt x="76420" y="14338"/>
                </a:lnTo>
                <a:lnTo>
                  <a:pt x="61504" y="12636"/>
                </a:lnTo>
                <a:lnTo>
                  <a:pt x="28531" y="634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48451" y="4287599"/>
            <a:ext cx="99695" cy="29209"/>
          </a:xfrm>
          <a:custGeom>
            <a:avLst/>
            <a:gdLst/>
            <a:ahLst/>
            <a:cxnLst/>
            <a:rect l="l" t="t" r="r" b="b"/>
            <a:pathLst>
              <a:path w="99694" h="29210">
                <a:moveTo>
                  <a:pt x="0" y="0"/>
                </a:moveTo>
                <a:lnTo>
                  <a:pt x="21313" y="13816"/>
                </a:lnTo>
                <a:lnTo>
                  <a:pt x="34578" y="15509"/>
                </a:lnTo>
                <a:lnTo>
                  <a:pt x="51377" y="20140"/>
                </a:lnTo>
                <a:lnTo>
                  <a:pt x="66393" y="21866"/>
                </a:lnTo>
                <a:lnTo>
                  <a:pt x="98190" y="28961"/>
                </a:lnTo>
                <a:lnTo>
                  <a:pt x="99637" y="19546"/>
                </a:lnTo>
                <a:lnTo>
                  <a:pt x="67951" y="12484"/>
                </a:lnTo>
                <a:lnTo>
                  <a:pt x="53157" y="10812"/>
                </a:lnTo>
                <a:lnTo>
                  <a:pt x="36422" y="6188"/>
                </a:lnTo>
                <a:lnTo>
                  <a:pt x="23059" y="447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14911" y="4258836"/>
            <a:ext cx="97155" cy="28575"/>
          </a:xfrm>
          <a:custGeom>
            <a:avLst/>
            <a:gdLst/>
            <a:ahLst/>
            <a:cxnLst/>
            <a:rect l="l" t="t" r="r" b="b"/>
            <a:pathLst>
              <a:path w="97155" h="28575">
                <a:moveTo>
                  <a:pt x="0" y="0"/>
                </a:moveTo>
                <a:lnTo>
                  <a:pt x="23089" y="15590"/>
                </a:lnTo>
                <a:lnTo>
                  <a:pt x="36353" y="17284"/>
                </a:lnTo>
                <a:lnTo>
                  <a:pt x="51451" y="21882"/>
                </a:lnTo>
                <a:lnTo>
                  <a:pt x="64928" y="23634"/>
                </a:lnTo>
                <a:lnTo>
                  <a:pt x="90330" y="28397"/>
                </a:lnTo>
                <a:lnTo>
                  <a:pt x="97000" y="20281"/>
                </a:lnTo>
                <a:lnTo>
                  <a:pt x="78811" y="17358"/>
                </a:lnTo>
                <a:lnTo>
                  <a:pt x="53411" y="12594"/>
                </a:lnTo>
                <a:lnTo>
                  <a:pt x="38313" y="7997"/>
                </a:lnTo>
                <a:lnTo>
                  <a:pt x="24836" y="6244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76346" y="4228561"/>
            <a:ext cx="99060" cy="32384"/>
          </a:xfrm>
          <a:custGeom>
            <a:avLst/>
            <a:gdLst/>
            <a:ahLst/>
            <a:cxnLst/>
            <a:rect l="l" t="t" r="r" b="b"/>
            <a:pathLst>
              <a:path w="99060" h="32385">
                <a:moveTo>
                  <a:pt x="0" y="0"/>
                </a:moveTo>
                <a:lnTo>
                  <a:pt x="17193" y="14116"/>
                </a:lnTo>
                <a:lnTo>
                  <a:pt x="30458" y="15810"/>
                </a:lnTo>
                <a:lnTo>
                  <a:pt x="67993" y="25229"/>
                </a:lnTo>
                <a:lnTo>
                  <a:pt x="82402" y="28434"/>
                </a:lnTo>
                <a:lnTo>
                  <a:pt x="96866" y="31962"/>
                </a:lnTo>
                <a:lnTo>
                  <a:pt x="98734" y="22622"/>
                </a:lnTo>
                <a:lnTo>
                  <a:pt x="84590" y="19164"/>
                </a:lnTo>
                <a:lnTo>
                  <a:pt x="70181" y="15960"/>
                </a:lnTo>
                <a:lnTo>
                  <a:pt x="32203" y="6464"/>
                </a:lnTo>
                <a:lnTo>
                  <a:pt x="18939" y="477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41168" y="4194766"/>
            <a:ext cx="99060" cy="32384"/>
          </a:xfrm>
          <a:custGeom>
            <a:avLst/>
            <a:gdLst/>
            <a:ahLst/>
            <a:cxnLst/>
            <a:rect l="l" t="t" r="r" b="b"/>
            <a:pathLst>
              <a:path w="99060" h="32385">
                <a:moveTo>
                  <a:pt x="0" y="0"/>
                </a:moveTo>
                <a:lnTo>
                  <a:pt x="12153" y="14413"/>
                </a:lnTo>
                <a:lnTo>
                  <a:pt x="76170" y="30449"/>
                </a:lnTo>
                <a:lnTo>
                  <a:pt x="89435" y="32142"/>
                </a:lnTo>
                <a:lnTo>
                  <a:pt x="98656" y="25566"/>
                </a:lnTo>
                <a:lnTo>
                  <a:pt x="77917" y="21103"/>
                </a:lnTo>
                <a:lnTo>
                  <a:pt x="14980" y="5333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16449" y="4158825"/>
            <a:ext cx="88265" cy="36195"/>
          </a:xfrm>
          <a:custGeom>
            <a:avLst/>
            <a:gdLst/>
            <a:ahLst/>
            <a:cxnLst/>
            <a:rect l="l" t="t" r="r" b="b"/>
            <a:pathLst>
              <a:path w="88264" h="36195">
                <a:moveTo>
                  <a:pt x="0" y="0"/>
                </a:moveTo>
                <a:lnTo>
                  <a:pt x="22572" y="17016"/>
                </a:lnTo>
                <a:lnTo>
                  <a:pt x="48489" y="25115"/>
                </a:lnTo>
                <a:lnTo>
                  <a:pt x="61189" y="28290"/>
                </a:lnTo>
                <a:lnTo>
                  <a:pt x="85446" y="35941"/>
                </a:lnTo>
                <a:lnTo>
                  <a:pt x="87756" y="26700"/>
                </a:lnTo>
                <a:lnTo>
                  <a:pt x="64018" y="19211"/>
                </a:lnTo>
                <a:lnTo>
                  <a:pt x="38100" y="12700"/>
                </a:lnTo>
                <a:lnTo>
                  <a:pt x="13218" y="3336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77267" y="4111362"/>
            <a:ext cx="93980" cy="41275"/>
          </a:xfrm>
          <a:custGeom>
            <a:avLst/>
            <a:gdLst/>
            <a:ahLst/>
            <a:cxnLst/>
            <a:rect l="l" t="t" r="r" b="b"/>
            <a:pathLst>
              <a:path w="93980" h="41275">
                <a:moveTo>
                  <a:pt x="0" y="0"/>
                </a:moveTo>
                <a:lnTo>
                  <a:pt x="9354" y="13680"/>
                </a:lnTo>
                <a:lnTo>
                  <a:pt x="34754" y="23205"/>
                </a:lnTo>
                <a:lnTo>
                  <a:pt x="60671" y="31304"/>
                </a:lnTo>
                <a:lnTo>
                  <a:pt x="85554" y="40667"/>
                </a:lnTo>
                <a:lnTo>
                  <a:pt x="93701" y="32918"/>
                </a:lnTo>
                <a:lnTo>
                  <a:pt x="76200" y="26986"/>
                </a:lnTo>
                <a:lnTo>
                  <a:pt x="63500" y="22225"/>
                </a:lnTo>
                <a:lnTo>
                  <a:pt x="50281" y="18888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45379" y="4061903"/>
            <a:ext cx="95250" cy="44450"/>
          </a:xfrm>
          <a:custGeom>
            <a:avLst/>
            <a:gdLst/>
            <a:ahLst/>
            <a:cxnLst/>
            <a:rect l="l" t="t" r="r" b="b"/>
            <a:pathLst>
              <a:path w="95250" h="44450">
                <a:moveTo>
                  <a:pt x="0" y="0"/>
                </a:moveTo>
                <a:lnTo>
                  <a:pt x="13785" y="16902"/>
                </a:lnTo>
                <a:lnTo>
                  <a:pt x="27459" y="20438"/>
                </a:lnTo>
                <a:lnTo>
                  <a:pt x="90959" y="44249"/>
                </a:lnTo>
                <a:lnTo>
                  <a:pt x="95238" y="35866"/>
                </a:lnTo>
                <a:lnTo>
                  <a:pt x="80570" y="31833"/>
                </a:lnTo>
                <a:lnTo>
                  <a:pt x="55688" y="20883"/>
                </a:lnTo>
                <a:lnTo>
                  <a:pt x="30288" y="11358"/>
                </a:lnTo>
                <a:lnTo>
                  <a:pt x="17070" y="802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23724" y="4011547"/>
            <a:ext cx="86995" cy="40640"/>
          </a:xfrm>
          <a:custGeom>
            <a:avLst/>
            <a:gdLst/>
            <a:ahLst/>
            <a:cxnLst/>
            <a:rect l="l" t="t" r="r" b="b"/>
            <a:pathLst>
              <a:path w="86994" h="40639">
                <a:moveTo>
                  <a:pt x="0" y="0"/>
                </a:moveTo>
                <a:lnTo>
                  <a:pt x="8440" y="14870"/>
                </a:lnTo>
                <a:lnTo>
                  <a:pt x="34297" y="24594"/>
                </a:lnTo>
                <a:lnTo>
                  <a:pt x="59697" y="35707"/>
                </a:lnTo>
                <a:lnTo>
                  <a:pt x="72397" y="40469"/>
                </a:lnTo>
                <a:lnTo>
                  <a:pt x="86549" y="36925"/>
                </a:lnTo>
                <a:lnTo>
                  <a:pt x="38100" y="15874"/>
                </a:lnTo>
                <a:lnTo>
                  <a:pt x="24942" y="10914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196724" y="3952811"/>
            <a:ext cx="85725" cy="45085"/>
          </a:xfrm>
          <a:custGeom>
            <a:avLst/>
            <a:gdLst/>
            <a:ahLst/>
            <a:cxnLst/>
            <a:rect l="l" t="t" r="r" b="b"/>
            <a:pathLst>
              <a:path w="85725" h="45085">
                <a:moveTo>
                  <a:pt x="0" y="0"/>
                </a:moveTo>
                <a:lnTo>
                  <a:pt x="8440" y="14869"/>
                </a:lnTo>
                <a:lnTo>
                  <a:pt x="33840" y="27569"/>
                </a:lnTo>
                <a:lnTo>
                  <a:pt x="46998" y="32531"/>
                </a:lnTo>
                <a:lnTo>
                  <a:pt x="71940" y="45031"/>
                </a:lnTo>
                <a:lnTo>
                  <a:pt x="85150" y="39841"/>
                </a:lnTo>
                <a:lnTo>
                  <a:pt x="63500" y="30161"/>
                </a:lnTo>
                <a:lnTo>
                  <a:pt x="50800" y="23811"/>
                </a:lnTo>
                <a:lnTo>
                  <a:pt x="37642" y="1885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69434" y="3880435"/>
            <a:ext cx="88265" cy="53975"/>
          </a:xfrm>
          <a:custGeom>
            <a:avLst/>
            <a:gdLst/>
            <a:ahLst/>
            <a:cxnLst/>
            <a:rect l="l" t="t" r="r" b="b"/>
            <a:pathLst>
              <a:path w="88265" h="53975">
                <a:moveTo>
                  <a:pt x="0" y="0"/>
                </a:moveTo>
                <a:lnTo>
                  <a:pt x="7142" y="14220"/>
                </a:lnTo>
                <a:lnTo>
                  <a:pt x="32542" y="30095"/>
                </a:lnTo>
                <a:lnTo>
                  <a:pt x="46647" y="37936"/>
                </a:lnTo>
                <a:lnTo>
                  <a:pt x="71836" y="53685"/>
                </a:lnTo>
                <a:lnTo>
                  <a:pt x="87653" y="50968"/>
                </a:lnTo>
                <a:lnTo>
                  <a:pt x="64184" y="37672"/>
                </a:lnTo>
                <a:lnTo>
                  <a:pt x="36985" y="21672"/>
                </a:lnTo>
                <a:lnTo>
                  <a:pt x="24102" y="15226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54564" y="3804036"/>
            <a:ext cx="82991" cy="64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36033" y="3728630"/>
            <a:ext cx="86995" cy="56515"/>
          </a:xfrm>
          <a:custGeom>
            <a:avLst/>
            <a:gdLst/>
            <a:ahLst/>
            <a:cxnLst/>
            <a:rect l="l" t="t" r="r" b="b"/>
            <a:pathLst>
              <a:path w="86994" h="56514">
                <a:moveTo>
                  <a:pt x="0" y="0"/>
                </a:moveTo>
                <a:lnTo>
                  <a:pt x="23636" y="19298"/>
                </a:lnTo>
                <a:lnTo>
                  <a:pt x="36615" y="29049"/>
                </a:lnTo>
                <a:lnTo>
                  <a:pt x="49649" y="37216"/>
                </a:lnTo>
                <a:lnTo>
                  <a:pt x="74715" y="56036"/>
                </a:lnTo>
                <a:lnTo>
                  <a:pt x="86913" y="53279"/>
                </a:lnTo>
                <a:lnTo>
                  <a:pt x="55030" y="29366"/>
                </a:lnTo>
                <a:lnTo>
                  <a:pt x="41997" y="21201"/>
                </a:lnTo>
                <a:lnTo>
                  <a:pt x="17209" y="1017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22562" y="3646872"/>
            <a:ext cx="88265" cy="53975"/>
          </a:xfrm>
          <a:custGeom>
            <a:avLst/>
            <a:gdLst/>
            <a:ahLst/>
            <a:cxnLst/>
            <a:rect l="l" t="t" r="r" b="b"/>
            <a:pathLst>
              <a:path w="88265" h="53975">
                <a:moveTo>
                  <a:pt x="16101" y="0"/>
                </a:moveTo>
                <a:lnTo>
                  <a:pt x="0" y="1149"/>
                </a:lnTo>
                <a:lnTo>
                  <a:pt x="23086" y="17144"/>
                </a:lnTo>
                <a:lnTo>
                  <a:pt x="35786" y="26669"/>
                </a:lnTo>
                <a:lnTo>
                  <a:pt x="48820" y="34837"/>
                </a:lnTo>
                <a:lnTo>
                  <a:pt x="73886" y="53658"/>
                </a:lnTo>
                <a:lnTo>
                  <a:pt x="87987" y="52327"/>
                </a:lnTo>
                <a:lnTo>
                  <a:pt x="54201" y="26988"/>
                </a:lnTo>
                <a:lnTo>
                  <a:pt x="41168" y="18822"/>
                </a:lnTo>
                <a:lnTo>
                  <a:pt x="16101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10936" y="3571811"/>
            <a:ext cx="84455" cy="56515"/>
          </a:xfrm>
          <a:custGeom>
            <a:avLst/>
            <a:gdLst/>
            <a:ahLst/>
            <a:cxnLst/>
            <a:rect l="l" t="t" r="r" b="b"/>
            <a:pathLst>
              <a:path w="84454" h="56514">
                <a:moveTo>
                  <a:pt x="0" y="0"/>
                </a:moveTo>
                <a:lnTo>
                  <a:pt x="8440" y="14869"/>
                </a:lnTo>
                <a:lnTo>
                  <a:pt x="21140" y="21219"/>
                </a:lnTo>
                <a:lnTo>
                  <a:pt x="46145" y="36873"/>
                </a:lnTo>
                <a:lnTo>
                  <a:pt x="59240" y="43444"/>
                </a:lnTo>
                <a:lnTo>
                  <a:pt x="79316" y="56017"/>
                </a:lnTo>
                <a:lnTo>
                  <a:pt x="84365" y="47939"/>
                </a:lnTo>
                <a:lnTo>
                  <a:pt x="63894" y="35145"/>
                </a:lnTo>
                <a:lnTo>
                  <a:pt x="50800" y="28575"/>
                </a:lnTo>
                <a:lnTo>
                  <a:pt x="25794" y="1292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944178" y="3848044"/>
            <a:ext cx="89535" cy="57150"/>
          </a:xfrm>
          <a:custGeom>
            <a:avLst/>
            <a:gdLst/>
            <a:ahLst/>
            <a:cxnLst/>
            <a:rect l="l" t="t" r="r" b="b"/>
            <a:pathLst>
              <a:path w="89535" h="57150">
                <a:moveTo>
                  <a:pt x="84830" y="0"/>
                </a:moveTo>
                <a:lnTo>
                  <a:pt x="7847" y="42950"/>
                </a:lnTo>
                <a:lnTo>
                  <a:pt x="0" y="57109"/>
                </a:lnTo>
                <a:lnTo>
                  <a:pt x="26760" y="43337"/>
                </a:lnTo>
                <a:lnTo>
                  <a:pt x="89475" y="8315"/>
                </a:lnTo>
                <a:lnTo>
                  <a:pt x="8483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815938" y="3912635"/>
            <a:ext cx="92710" cy="38735"/>
          </a:xfrm>
          <a:custGeom>
            <a:avLst/>
            <a:gdLst/>
            <a:ahLst/>
            <a:cxnLst/>
            <a:rect l="l" t="t" r="r" b="b"/>
            <a:pathLst>
              <a:path w="92710" h="38735">
                <a:moveTo>
                  <a:pt x="89687" y="0"/>
                </a:moveTo>
                <a:lnTo>
                  <a:pt x="69894" y="8288"/>
                </a:lnTo>
                <a:lnTo>
                  <a:pt x="0" y="38469"/>
                </a:lnTo>
                <a:lnTo>
                  <a:pt x="37089" y="32936"/>
                </a:lnTo>
                <a:lnTo>
                  <a:pt x="73624" y="17051"/>
                </a:lnTo>
                <a:lnTo>
                  <a:pt x="92607" y="9142"/>
                </a:lnTo>
                <a:lnTo>
                  <a:pt x="89687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683846" y="3965239"/>
            <a:ext cx="95885" cy="41910"/>
          </a:xfrm>
          <a:custGeom>
            <a:avLst/>
            <a:gdLst/>
            <a:ahLst/>
            <a:cxnLst/>
            <a:rect l="l" t="t" r="r" b="b"/>
            <a:pathLst>
              <a:path w="95885" h="41910">
                <a:moveTo>
                  <a:pt x="92788" y="0"/>
                </a:moveTo>
                <a:lnTo>
                  <a:pt x="65707" y="9563"/>
                </a:lnTo>
                <a:lnTo>
                  <a:pt x="7085" y="28573"/>
                </a:lnTo>
                <a:lnTo>
                  <a:pt x="0" y="41497"/>
                </a:lnTo>
                <a:lnTo>
                  <a:pt x="68761" y="18583"/>
                </a:lnTo>
                <a:lnTo>
                  <a:pt x="95864" y="9019"/>
                </a:lnTo>
                <a:lnTo>
                  <a:pt x="92788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58017" y="4009543"/>
            <a:ext cx="89535" cy="28575"/>
          </a:xfrm>
          <a:custGeom>
            <a:avLst/>
            <a:gdLst/>
            <a:ahLst/>
            <a:cxnLst/>
            <a:rect l="l" t="t" r="r" b="b"/>
            <a:pathLst>
              <a:path w="89535" h="28575">
                <a:moveTo>
                  <a:pt x="86897" y="0"/>
                </a:moveTo>
                <a:lnTo>
                  <a:pt x="72988" y="3209"/>
                </a:lnTo>
                <a:lnTo>
                  <a:pt x="60203" y="6404"/>
                </a:lnTo>
                <a:lnTo>
                  <a:pt x="46986" y="11328"/>
                </a:lnTo>
                <a:lnTo>
                  <a:pt x="29944" y="15955"/>
                </a:lnTo>
                <a:lnTo>
                  <a:pt x="14387" y="19055"/>
                </a:lnTo>
                <a:lnTo>
                  <a:pt x="0" y="22250"/>
                </a:lnTo>
                <a:lnTo>
                  <a:pt x="16355" y="28374"/>
                </a:lnTo>
                <a:lnTo>
                  <a:pt x="32131" y="25219"/>
                </a:lnTo>
                <a:lnTo>
                  <a:pt x="49911" y="20382"/>
                </a:lnTo>
                <a:lnTo>
                  <a:pt x="63031" y="15483"/>
                </a:lnTo>
                <a:lnTo>
                  <a:pt x="89038" y="9281"/>
                </a:lnTo>
                <a:lnTo>
                  <a:pt x="86897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418459" y="4045219"/>
            <a:ext cx="94615" cy="21590"/>
          </a:xfrm>
          <a:custGeom>
            <a:avLst/>
            <a:gdLst/>
            <a:ahLst/>
            <a:cxnLst/>
            <a:rect l="l" t="t" r="r" b="b"/>
            <a:pathLst>
              <a:path w="94614" h="21589">
                <a:moveTo>
                  <a:pt x="90926" y="0"/>
                </a:moveTo>
                <a:lnTo>
                  <a:pt x="76500" y="2373"/>
                </a:lnTo>
                <a:lnTo>
                  <a:pt x="59847" y="7301"/>
                </a:lnTo>
                <a:lnTo>
                  <a:pt x="33196" y="11974"/>
                </a:lnTo>
                <a:lnTo>
                  <a:pt x="0" y="18295"/>
                </a:lnTo>
                <a:lnTo>
                  <a:pt x="35120" y="21302"/>
                </a:lnTo>
                <a:lnTo>
                  <a:pt x="78459" y="11661"/>
                </a:lnTo>
                <a:lnTo>
                  <a:pt x="94272" y="8919"/>
                </a:lnTo>
                <a:lnTo>
                  <a:pt x="90926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280808" y="4071639"/>
            <a:ext cx="94615" cy="22225"/>
          </a:xfrm>
          <a:custGeom>
            <a:avLst/>
            <a:gdLst/>
            <a:ahLst/>
            <a:cxnLst/>
            <a:rect l="l" t="t" r="r" b="b"/>
            <a:pathLst>
              <a:path w="94614" h="22225">
                <a:moveTo>
                  <a:pt x="92354" y="0"/>
                </a:moveTo>
                <a:lnTo>
                  <a:pt x="78773" y="3018"/>
                </a:lnTo>
                <a:lnTo>
                  <a:pt x="58444" y="6135"/>
                </a:lnTo>
                <a:lnTo>
                  <a:pt x="31591" y="9298"/>
                </a:lnTo>
                <a:lnTo>
                  <a:pt x="16859" y="12543"/>
                </a:lnTo>
                <a:lnTo>
                  <a:pt x="0" y="14037"/>
                </a:lnTo>
                <a:lnTo>
                  <a:pt x="18323" y="21935"/>
                </a:lnTo>
                <a:lnTo>
                  <a:pt x="33214" y="18666"/>
                </a:lnTo>
                <a:lnTo>
                  <a:pt x="46993" y="17162"/>
                </a:lnTo>
                <a:lnTo>
                  <a:pt x="59758" y="15568"/>
                </a:lnTo>
                <a:lnTo>
                  <a:pt x="80529" y="12374"/>
                </a:lnTo>
                <a:lnTo>
                  <a:pt x="94420" y="9298"/>
                </a:lnTo>
                <a:lnTo>
                  <a:pt x="92354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136185" y="4091239"/>
            <a:ext cx="100965" cy="15240"/>
          </a:xfrm>
          <a:custGeom>
            <a:avLst/>
            <a:gdLst/>
            <a:ahLst/>
            <a:cxnLst/>
            <a:rect l="l" t="t" r="r" b="b"/>
            <a:pathLst>
              <a:path w="100964" h="15239">
                <a:moveTo>
                  <a:pt x="13290" y="5530"/>
                </a:moveTo>
                <a:lnTo>
                  <a:pt x="0" y="7153"/>
                </a:lnTo>
                <a:lnTo>
                  <a:pt x="13881" y="15019"/>
                </a:lnTo>
                <a:lnTo>
                  <a:pt x="29165" y="15055"/>
                </a:lnTo>
                <a:lnTo>
                  <a:pt x="42456" y="13430"/>
                </a:lnTo>
                <a:lnTo>
                  <a:pt x="67265" y="11880"/>
                </a:lnTo>
                <a:lnTo>
                  <a:pt x="80556" y="10255"/>
                </a:lnTo>
                <a:lnTo>
                  <a:pt x="100357" y="9466"/>
                </a:lnTo>
                <a:lnTo>
                  <a:pt x="99924" y="5567"/>
                </a:lnTo>
                <a:lnTo>
                  <a:pt x="28573" y="5567"/>
                </a:lnTo>
                <a:lnTo>
                  <a:pt x="13290" y="5530"/>
                </a:lnTo>
                <a:close/>
              </a:path>
              <a:path w="100964" h="15239">
                <a:moveTo>
                  <a:pt x="99306" y="0"/>
                </a:moveTo>
                <a:lnTo>
                  <a:pt x="79965" y="767"/>
                </a:lnTo>
                <a:lnTo>
                  <a:pt x="66673" y="2392"/>
                </a:lnTo>
                <a:lnTo>
                  <a:pt x="41275" y="3978"/>
                </a:lnTo>
                <a:lnTo>
                  <a:pt x="28573" y="5567"/>
                </a:lnTo>
                <a:lnTo>
                  <a:pt x="99924" y="5567"/>
                </a:lnTo>
                <a:lnTo>
                  <a:pt x="99306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995256" y="4102325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500" y="0"/>
                </a:lnTo>
              </a:path>
            </a:pathLst>
          </a:custGeom>
          <a:ln w="1111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865904" y="4093613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2015" y="0"/>
                </a:lnTo>
              </a:path>
            </a:pathLst>
          </a:custGeom>
          <a:ln w="1901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26769" y="4058811"/>
            <a:ext cx="93345" cy="27305"/>
          </a:xfrm>
          <a:custGeom>
            <a:avLst/>
            <a:gdLst/>
            <a:ahLst/>
            <a:cxnLst/>
            <a:rect l="l" t="t" r="r" b="b"/>
            <a:pathLst>
              <a:path w="93344" h="27304">
                <a:moveTo>
                  <a:pt x="0" y="0"/>
                </a:moveTo>
                <a:lnTo>
                  <a:pt x="23089" y="15590"/>
                </a:lnTo>
                <a:lnTo>
                  <a:pt x="36353" y="17282"/>
                </a:lnTo>
                <a:lnTo>
                  <a:pt x="87153" y="26807"/>
                </a:lnTo>
                <a:lnTo>
                  <a:pt x="92721" y="17904"/>
                </a:lnTo>
                <a:lnTo>
                  <a:pt x="75634" y="15769"/>
                </a:lnTo>
                <a:lnTo>
                  <a:pt x="24834" y="6244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587069" y="4023886"/>
            <a:ext cx="96520" cy="33655"/>
          </a:xfrm>
          <a:custGeom>
            <a:avLst/>
            <a:gdLst/>
            <a:ahLst/>
            <a:cxnLst/>
            <a:rect l="l" t="t" r="r" b="b"/>
            <a:pathLst>
              <a:path w="96519" h="33654">
                <a:moveTo>
                  <a:pt x="0" y="0"/>
                </a:moveTo>
                <a:lnTo>
                  <a:pt x="23089" y="15590"/>
                </a:lnTo>
                <a:lnTo>
                  <a:pt x="48489" y="23526"/>
                </a:lnTo>
                <a:lnTo>
                  <a:pt x="86589" y="33051"/>
                </a:lnTo>
                <a:lnTo>
                  <a:pt x="96225" y="25642"/>
                </a:lnTo>
                <a:lnTo>
                  <a:pt x="38100" y="11111"/>
                </a:lnTo>
                <a:lnTo>
                  <a:pt x="12700" y="3175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55251" y="3975313"/>
            <a:ext cx="95250" cy="43815"/>
          </a:xfrm>
          <a:custGeom>
            <a:avLst/>
            <a:gdLst/>
            <a:ahLst/>
            <a:cxnLst/>
            <a:rect l="l" t="t" r="r" b="b"/>
            <a:pathLst>
              <a:path w="95250" h="43814">
                <a:moveTo>
                  <a:pt x="0" y="0"/>
                </a:moveTo>
                <a:lnTo>
                  <a:pt x="14690" y="16377"/>
                </a:lnTo>
                <a:lnTo>
                  <a:pt x="78191" y="40189"/>
                </a:lnTo>
                <a:lnTo>
                  <a:pt x="91408" y="43525"/>
                </a:lnTo>
                <a:lnTo>
                  <a:pt x="94844" y="34674"/>
                </a:lnTo>
                <a:lnTo>
                  <a:pt x="81018" y="31109"/>
                </a:lnTo>
                <a:lnTo>
                  <a:pt x="18035" y="7458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28153" y="3918113"/>
            <a:ext cx="91440" cy="48260"/>
          </a:xfrm>
          <a:custGeom>
            <a:avLst/>
            <a:gdLst/>
            <a:ahLst/>
            <a:cxnLst/>
            <a:rect l="l" t="t" r="r" b="b"/>
            <a:pathLst>
              <a:path w="91440" h="48260">
                <a:moveTo>
                  <a:pt x="0" y="0"/>
                </a:moveTo>
                <a:lnTo>
                  <a:pt x="14330" y="17814"/>
                </a:lnTo>
                <a:lnTo>
                  <a:pt x="27487" y="22777"/>
                </a:lnTo>
                <a:lnTo>
                  <a:pt x="77830" y="47978"/>
                </a:lnTo>
                <a:lnTo>
                  <a:pt x="91290" y="42879"/>
                </a:lnTo>
                <a:lnTo>
                  <a:pt x="69390" y="33107"/>
                </a:lnTo>
                <a:lnTo>
                  <a:pt x="56690" y="26757"/>
                </a:lnTo>
                <a:lnTo>
                  <a:pt x="43533" y="21795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07043" y="3855971"/>
            <a:ext cx="87630" cy="48260"/>
          </a:xfrm>
          <a:custGeom>
            <a:avLst/>
            <a:gdLst/>
            <a:ahLst/>
            <a:cxnLst/>
            <a:rect l="l" t="t" r="r" b="b"/>
            <a:pathLst>
              <a:path w="87630" h="48260">
                <a:moveTo>
                  <a:pt x="0" y="0"/>
                </a:moveTo>
                <a:lnTo>
                  <a:pt x="8440" y="14870"/>
                </a:lnTo>
                <a:lnTo>
                  <a:pt x="33840" y="29156"/>
                </a:lnTo>
                <a:lnTo>
                  <a:pt x="71940" y="48206"/>
                </a:lnTo>
                <a:lnTo>
                  <a:pt x="87031" y="45104"/>
                </a:lnTo>
                <a:lnTo>
                  <a:pt x="25400" y="14287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76678" y="3794059"/>
            <a:ext cx="94615" cy="50165"/>
          </a:xfrm>
          <a:custGeom>
            <a:avLst/>
            <a:gdLst/>
            <a:ahLst/>
            <a:cxnLst/>
            <a:rect l="l" t="t" r="r" b="b"/>
            <a:pathLst>
              <a:path w="94615" h="50164">
                <a:moveTo>
                  <a:pt x="14477" y="0"/>
                </a:moveTo>
                <a:lnTo>
                  <a:pt x="0" y="2159"/>
                </a:lnTo>
                <a:lnTo>
                  <a:pt x="37022" y="22711"/>
                </a:lnTo>
                <a:lnTo>
                  <a:pt x="49905" y="29157"/>
                </a:lnTo>
                <a:lnTo>
                  <a:pt x="75305" y="43444"/>
                </a:lnTo>
                <a:lnTo>
                  <a:pt x="88005" y="49794"/>
                </a:lnTo>
                <a:lnTo>
                  <a:pt x="94269" y="42503"/>
                </a:lnTo>
                <a:lnTo>
                  <a:pt x="79565" y="34925"/>
                </a:lnTo>
                <a:lnTo>
                  <a:pt x="66865" y="28575"/>
                </a:lnTo>
                <a:lnTo>
                  <a:pt x="27360" y="6446"/>
                </a:lnTo>
                <a:lnTo>
                  <a:pt x="14477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964550" y="3722843"/>
            <a:ext cx="83185" cy="52705"/>
          </a:xfrm>
          <a:custGeom>
            <a:avLst/>
            <a:gdLst/>
            <a:ahLst/>
            <a:cxnLst/>
            <a:rect l="l" t="t" r="r" b="b"/>
            <a:pathLst>
              <a:path w="83184" h="52704">
                <a:moveTo>
                  <a:pt x="0" y="0"/>
                </a:moveTo>
                <a:lnTo>
                  <a:pt x="7652" y="16013"/>
                </a:lnTo>
                <a:lnTo>
                  <a:pt x="33446" y="30523"/>
                </a:lnTo>
                <a:lnTo>
                  <a:pt x="46146" y="36873"/>
                </a:lnTo>
                <a:lnTo>
                  <a:pt x="71151" y="52527"/>
                </a:lnTo>
                <a:lnTo>
                  <a:pt x="82862" y="47757"/>
                </a:lnTo>
                <a:lnTo>
                  <a:pt x="63500" y="36511"/>
                </a:lnTo>
                <a:lnTo>
                  <a:pt x="50800" y="28575"/>
                </a:lnTo>
                <a:lnTo>
                  <a:pt x="25005" y="1565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41084" y="3647685"/>
            <a:ext cx="86360" cy="61594"/>
          </a:xfrm>
          <a:custGeom>
            <a:avLst/>
            <a:gdLst/>
            <a:ahLst/>
            <a:cxnLst/>
            <a:rect l="l" t="t" r="r" b="b"/>
            <a:pathLst>
              <a:path w="86359" h="61595">
                <a:moveTo>
                  <a:pt x="0" y="0"/>
                </a:moveTo>
                <a:lnTo>
                  <a:pt x="3783" y="14743"/>
                </a:lnTo>
                <a:lnTo>
                  <a:pt x="54917" y="46722"/>
                </a:lnTo>
                <a:lnTo>
                  <a:pt x="80711" y="61231"/>
                </a:lnTo>
                <a:lnTo>
                  <a:pt x="85912" y="53275"/>
                </a:lnTo>
                <a:lnTo>
                  <a:pt x="72271" y="46361"/>
                </a:lnTo>
                <a:lnTo>
                  <a:pt x="21865" y="14833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36562" y="3567722"/>
            <a:ext cx="73660" cy="58419"/>
          </a:xfrm>
          <a:custGeom>
            <a:avLst/>
            <a:gdLst/>
            <a:ahLst/>
            <a:cxnLst/>
            <a:rect l="l" t="t" r="r" b="b"/>
            <a:pathLst>
              <a:path w="73659" h="58420">
                <a:moveTo>
                  <a:pt x="0" y="0"/>
                </a:moveTo>
                <a:lnTo>
                  <a:pt x="6427" y="18280"/>
                </a:lnTo>
                <a:lnTo>
                  <a:pt x="32106" y="39145"/>
                </a:lnTo>
                <a:lnTo>
                  <a:pt x="57839" y="58423"/>
                </a:lnTo>
                <a:lnTo>
                  <a:pt x="73323" y="58150"/>
                </a:lnTo>
                <a:lnTo>
                  <a:pt x="50188" y="42407"/>
                </a:lnTo>
                <a:lnTo>
                  <a:pt x="25121" y="2200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34591" y="3462267"/>
            <a:ext cx="68473" cy="817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61024" y="3368424"/>
            <a:ext cx="50165" cy="69850"/>
          </a:xfrm>
          <a:custGeom>
            <a:avLst/>
            <a:gdLst/>
            <a:ahLst/>
            <a:cxnLst/>
            <a:rect l="l" t="t" r="r" b="b"/>
            <a:pathLst>
              <a:path w="50165" h="69850">
                <a:moveTo>
                  <a:pt x="0" y="0"/>
                </a:moveTo>
                <a:lnTo>
                  <a:pt x="1904" y="18414"/>
                </a:lnTo>
                <a:lnTo>
                  <a:pt x="30479" y="56514"/>
                </a:lnTo>
                <a:lnTo>
                  <a:pt x="41817" y="69493"/>
                </a:lnTo>
                <a:lnTo>
                  <a:pt x="50165" y="64770"/>
                </a:lnTo>
                <a:lnTo>
                  <a:pt x="37874" y="5052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64871" y="3459016"/>
            <a:ext cx="2466975" cy="796925"/>
          </a:xfrm>
          <a:custGeom>
            <a:avLst/>
            <a:gdLst/>
            <a:ahLst/>
            <a:cxnLst/>
            <a:rect l="l" t="t" r="r" b="b"/>
            <a:pathLst>
              <a:path w="2466975" h="796925">
                <a:moveTo>
                  <a:pt x="0" y="0"/>
                </a:moveTo>
                <a:lnTo>
                  <a:pt x="3720" y="24559"/>
                </a:lnTo>
                <a:lnTo>
                  <a:pt x="31083" y="48704"/>
                </a:lnTo>
                <a:lnTo>
                  <a:pt x="45355" y="59817"/>
                </a:lnTo>
                <a:lnTo>
                  <a:pt x="86191" y="95996"/>
                </a:lnTo>
                <a:lnTo>
                  <a:pt x="115138" y="118554"/>
                </a:lnTo>
                <a:lnTo>
                  <a:pt x="129013" y="130921"/>
                </a:lnTo>
                <a:lnTo>
                  <a:pt x="200781" y="186817"/>
                </a:lnTo>
                <a:lnTo>
                  <a:pt x="215525" y="196682"/>
                </a:lnTo>
                <a:lnTo>
                  <a:pt x="229328" y="207454"/>
                </a:lnTo>
                <a:lnTo>
                  <a:pt x="244073" y="217318"/>
                </a:lnTo>
                <a:lnTo>
                  <a:pt x="272150" y="239204"/>
                </a:lnTo>
                <a:lnTo>
                  <a:pt x="315441" y="268118"/>
                </a:lnTo>
                <a:lnTo>
                  <a:pt x="329245" y="278892"/>
                </a:lnTo>
                <a:lnTo>
                  <a:pt x="344537" y="287503"/>
                </a:lnTo>
                <a:lnTo>
                  <a:pt x="415358" y="334793"/>
                </a:lnTo>
                <a:lnTo>
                  <a:pt x="430179" y="343066"/>
                </a:lnTo>
                <a:lnTo>
                  <a:pt x="443905" y="352257"/>
                </a:lnTo>
                <a:lnTo>
                  <a:pt x="458727" y="360528"/>
                </a:lnTo>
                <a:lnTo>
                  <a:pt x="472453" y="369718"/>
                </a:lnTo>
                <a:lnTo>
                  <a:pt x="487274" y="377991"/>
                </a:lnTo>
                <a:lnTo>
                  <a:pt x="501000" y="387182"/>
                </a:lnTo>
                <a:lnTo>
                  <a:pt x="516453" y="394181"/>
                </a:lnTo>
                <a:lnTo>
                  <a:pt x="529548" y="403057"/>
                </a:lnTo>
                <a:lnTo>
                  <a:pt x="572917" y="427203"/>
                </a:lnTo>
                <a:lnTo>
                  <a:pt x="587822" y="433868"/>
                </a:lnTo>
                <a:lnTo>
                  <a:pt x="600916" y="442743"/>
                </a:lnTo>
                <a:lnTo>
                  <a:pt x="616370" y="449743"/>
                </a:lnTo>
                <a:lnTo>
                  <a:pt x="644286" y="465303"/>
                </a:lnTo>
                <a:lnTo>
                  <a:pt x="659190" y="471968"/>
                </a:lnTo>
                <a:lnTo>
                  <a:pt x="672833" y="479591"/>
                </a:lnTo>
                <a:lnTo>
                  <a:pt x="687738" y="486256"/>
                </a:lnTo>
                <a:lnTo>
                  <a:pt x="701381" y="493878"/>
                </a:lnTo>
                <a:lnTo>
                  <a:pt x="730560" y="506893"/>
                </a:lnTo>
                <a:lnTo>
                  <a:pt x="744201" y="514516"/>
                </a:lnTo>
                <a:lnTo>
                  <a:pt x="787654" y="533881"/>
                </a:lnTo>
                <a:lnTo>
                  <a:pt x="803791" y="540348"/>
                </a:lnTo>
                <a:lnTo>
                  <a:pt x="860609" y="565631"/>
                </a:lnTo>
                <a:lnTo>
                  <a:pt x="875597" y="570670"/>
                </a:lnTo>
                <a:lnTo>
                  <a:pt x="889156" y="576743"/>
                </a:lnTo>
                <a:lnTo>
                  <a:pt x="904144" y="581783"/>
                </a:lnTo>
                <a:lnTo>
                  <a:pt x="931977" y="594206"/>
                </a:lnTo>
                <a:lnTo>
                  <a:pt x="1004061" y="618295"/>
                </a:lnTo>
                <a:lnTo>
                  <a:pt x="1017619" y="624368"/>
                </a:lnTo>
                <a:lnTo>
                  <a:pt x="1061156" y="638934"/>
                </a:lnTo>
                <a:lnTo>
                  <a:pt x="1076218" y="642327"/>
                </a:lnTo>
                <a:lnTo>
                  <a:pt x="1089703" y="646870"/>
                </a:lnTo>
                <a:lnTo>
                  <a:pt x="1105792" y="651706"/>
                </a:lnTo>
                <a:lnTo>
                  <a:pt x="1134110" y="661159"/>
                </a:lnTo>
                <a:lnTo>
                  <a:pt x="1163447" y="667727"/>
                </a:lnTo>
                <a:lnTo>
                  <a:pt x="1176932" y="672270"/>
                </a:lnTo>
                <a:lnTo>
                  <a:pt x="1206268" y="678839"/>
                </a:lnTo>
                <a:lnTo>
                  <a:pt x="1221567" y="683456"/>
                </a:lnTo>
                <a:lnTo>
                  <a:pt x="1236401" y="686777"/>
                </a:lnTo>
                <a:lnTo>
                  <a:pt x="1252427" y="689987"/>
                </a:lnTo>
                <a:lnTo>
                  <a:pt x="1280809" y="696302"/>
                </a:lnTo>
                <a:lnTo>
                  <a:pt x="1296109" y="700918"/>
                </a:lnTo>
                <a:lnTo>
                  <a:pt x="1311787" y="702793"/>
                </a:lnTo>
                <a:lnTo>
                  <a:pt x="1353763" y="712177"/>
                </a:lnTo>
                <a:lnTo>
                  <a:pt x="1383157" y="715493"/>
                </a:lnTo>
                <a:lnTo>
                  <a:pt x="1398336" y="718562"/>
                </a:lnTo>
                <a:lnTo>
                  <a:pt x="1412443" y="721702"/>
                </a:lnTo>
                <a:lnTo>
                  <a:pt x="1441837" y="725018"/>
                </a:lnTo>
                <a:lnTo>
                  <a:pt x="1455265" y="728052"/>
                </a:lnTo>
                <a:lnTo>
                  <a:pt x="1484659" y="731368"/>
                </a:lnTo>
                <a:lnTo>
                  <a:pt x="1501561" y="734463"/>
                </a:lnTo>
                <a:lnTo>
                  <a:pt x="1516379" y="736130"/>
                </a:lnTo>
                <a:lnTo>
                  <a:pt x="1533981" y="737734"/>
                </a:lnTo>
                <a:lnTo>
                  <a:pt x="1547253" y="740752"/>
                </a:lnTo>
                <a:lnTo>
                  <a:pt x="1562372" y="742480"/>
                </a:lnTo>
                <a:lnTo>
                  <a:pt x="1611695" y="747259"/>
                </a:lnTo>
                <a:lnTo>
                  <a:pt x="1625811" y="748830"/>
                </a:lnTo>
                <a:lnTo>
                  <a:pt x="1648324" y="750446"/>
                </a:lnTo>
                <a:lnTo>
                  <a:pt x="1681478" y="753609"/>
                </a:lnTo>
                <a:lnTo>
                  <a:pt x="1695594" y="755180"/>
                </a:lnTo>
                <a:lnTo>
                  <a:pt x="1711540" y="756777"/>
                </a:lnTo>
                <a:lnTo>
                  <a:pt x="1726605" y="756817"/>
                </a:lnTo>
                <a:lnTo>
                  <a:pt x="1744976" y="758376"/>
                </a:lnTo>
                <a:lnTo>
                  <a:pt x="1760705" y="759952"/>
                </a:lnTo>
                <a:lnTo>
                  <a:pt x="1775769" y="759992"/>
                </a:lnTo>
                <a:lnTo>
                  <a:pt x="1795179" y="763074"/>
                </a:lnTo>
                <a:lnTo>
                  <a:pt x="1810661" y="763167"/>
                </a:lnTo>
                <a:lnTo>
                  <a:pt x="1825729" y="764713"/>
                </a:lnTo>
                <a:lnTo>
                  <a:pt x="1840904" y="764766"/>
                </a:lnTo>
                <a:lnTo>
                  <a:pt x="1854190" y="766293"/>
                </a:lnTo>
                <a:lnTo>
                  <a:pt x="1887996" y="767919"/>
                </a:lnTo>
                <a:lnTo>
                  <a:pt x="1924131" y="771071"/>
                </a:lnTo>
                <a:lnTo>
                  <a:pt x="1939234" y="771113"/>
                </a:lnTo>
                <a:lnTo>
                  <a:pt x="1955850" y="772659"/>
                </a:lnTo>
                <a:lnTo>
                  <a:pt x="1976579" y="774255"/>
                </a:lnTo>
                <a:lnTo>
                  <a:pt x="1994633" y="774278"/>
                </a:lnTo>
                <a:lnTo>
                  <a:pt x="2008030" y="775818"/>
                </a:lnTo>
                <a:lnTo>
                  <a:pt x="2024819" y="775870"/>
                </a:lnTo>
                <a:lnTo>
                  <a:pt x="2046404" y="777434"/>
                </a:lnTo>
                <a:lnTo>
                  <a:pt x="2067588" y="777453"/>
                </a:lnTo>
                <a:lnTo>
                  <a:pt x="2106578" y="780601"/>
                </a:lnTo>
                <a:lnTo>
                  <a:pt x="2127855" y="780628"/>
                </a:lnTo>
                <a:lnTo>
                  <a:pt x="2213030" y="785378"/>
                </a:lnTo>
                <a:lnTo>
                  <a:pt x="2233506" y="786955"/>
                </a:lnTo>
                <a:lnTo>
                  <a:pt x="2253147" y="786978"/>
                </a:lnTo>
                <a:lnTo>
                  <a:pt x="2322585" y="790147"/>
                </a:lnTo>
                <a:lnTo>
                  <a:pt x="2341301" y="791714"/>
                </a:lnTo>
                <a:lnTo>
                  <a:pt x="2389275" y="793324"/>
                </a:lnTo>
                <a:lnTo>
                  <a:pt x="2403813" y="793328"/>
                </a:lnTo>
                <a:lnTo>
                  <a:pt x="2466047" y="796575"/>
                </a:lnTo>
                <a:lnTo>
                  <a:pt x="2466871" y="780722"/>
                </a:lnTo>
                <a:lnTo>
                  <a:pt x="2404226" y="777464"/>
                </a:lnTo>
                <a:lnTo>
                  <a:pt x="2389541" y="777453"/>
                </a:lnTo>
                <a:lnTo>
                  <a:pt x="2342180" y="775867"/>
                </a:lnTo>
                <a:lnTo>
                  <a:pt x="2323590" y="774306"/>
                </a:lnTo>
                <a:lnTo>
                  <a:pt x="2253525" y="771113"/>
                </a:lnTo>
                <a:lnTo>
                  <a:pt x="2234116" y="771103"/>
                </a:lnTo>
                <a:lnTo>
                  <a:pt x="2214107" y="769539"/>
                </a:lnTo>
                <a:lnTo>
                  <a:pt x="2128284" y="764766"/>
                </a:lnTo>
                <a:lnTo>
                  <a:pt x="2107237" y="764753"/>
                </a:lnTo>
                <a:lnTo>
                  <a:pt x="2068198" y="761602"/>
                </a:lnTo>
                <a:lnTo>
                  <a:pt x="2046971" y="761578"/>
                </a:lnTo>
                <a:lnTo>
                  <a:pt x="2025333" y="760012"/>
                </a:lnTo>
                <a:lnTo>
                  <a:pt x="2008908" y="759992"/>
                </a:lnTo>
                <a:lnTo>
                  <a:pt x="1995510" y="758452"/>
                </a:lnTo>
                <a:lnTo>
                  <a:pt x="1977188" y="758403"/>
                </a:lnTo>
                <a:lnTo>
                  <a:pt x="1957179" y="756839"/>
                </a:lnTo>
                <a:lnTo>
                  <a:pt x="1939844" y="755261"/>
                </a:lnTo>
                <a:lnTo>
                  <a:pt x="1924850" y="755228"/>
                </a:lnTo>
                <a:lnTo>
                  <a:pt x="1889034" y="752081"/>
                </a:lnTo>
                <a:lnTo>
                  <a:pt x="1855445" y="750476"/>
                </a:lnTo>
                <a:lnTo>
                  <a:pt x="1841672" y="748927"/>
                </a:lnTo>
                <a:lnTo>
                  <a:pt x="1826520" y="748878"/>
                </a:lnTo>
                <a:lnTo>
                  <a:pt x="1811451" y="747331"/>
                </a:lnTo>
                <a:lnTo>
                  <a:pt x="1796387" y="747292"/>
                </a:lnTo>
                <a:lnTo>
                  <a:pt x="1776977" y="744209"/>
                </a:lnTo>
                <a:lnTo>
                  <a:pt x="1761495" y="744117"/>
                </a:lnTo>
                <a:lnTo>
                  <a:pt x="1746427" y="742569"/>
                </a:lnTo>
                <a:lnTo>
                  <a:pt x="1727264" y="740968"/>
                </a:lnTo>
                <a:lnTo>
                  <a:pt x="1712330" y="740942"/>
                </a:lnTo>
                <a:lnTo>
                  <a:pt x="1683074" y="737815"/>
                </a:lnTo>
                <a:lnTo>
                  <a:pt x="1649682" y="734631"/>
                </a:lnTo>
                <a:lnTo>
                  <a:pt x="1627254" y="733023"/>
                </a:lnTo>
                <a:lnTo>
                  <a:pt x="1613291" y="731465"/>
                </a:lnTo>
                <a:lnTo>
                  <a:pt x="1564039" y="726694"/>
                </a:lnTo>
                <a:lnTo>
                  <a:pt x="1549852" y="725115"/>
                </a:lnTo>
                <a:lnTo>
                  <a:pt x="1536425" y="722081"/>
                </a:lnTo>
                <a:lnTo>
                  <a:pt x="1517975" y="720336"/>
                </a:lnTo>
                <a:lnTo>
                  <a:pt x="1503859" y="718765"/>
                </a:lnTo>
                <a:lnTo>
                  <a:pt x="1486958" y="715670"/>
                </a:lnTo>
                <a:lnTo>
                  <a:pt x="1457866" y="712415"/>
                </a:lnTo>
                <a:lnTo>
                  <a:pt x="1444438" y="709381"/>
                </a:lnTo>
                <a:lnTo>
                  <a:pt x="1415044" y="706065"/>
                </a:lnTo>
                <a:lnTo>
                  <a:pt x="1401618" y="703031"/>
                </a:lnTo>
                <a:lnTo>
                  <a:pt x="1385593" y="699820"/>
                </a:lnTo>
                <a:lnTo>
                  <a:pt x="1356364" y="696540"/>
                </a:lnTo>
                <a:lnTo>
                  <a:pt x="1314388" y="687156"/>
                </a:lnTo>
                <a:lnTo>
                  <a:pt x="1299270" y="685427"/>
                </a:lnTo>
                <a:lnTo>
                  <a:pt x="1284815" y="680952"/>
                </a:lnTo>
                <a:lnTo>
                  <a:pt x="1255709" y="674456"/>
                </a:lnTo>
                <a:lnTo>
                  <a:pt x="1239683" y="671245"/>
                </a:lnTo>
                <a:lnTo>
                  <a:pt x="1225574" y="668106"/>
                </a:lnTo>
                <a:lnTo>
                  <a:pt x="1210275" y="663489"/>
                </a:lnTo>
                <a:lnTo>
                  <a:pt x="1181167" y="656993"/>
                </a:lnTo>
                <a:lnTo>
                  <a:pt x="1167683" y="652449"/>
                </a:lnTo>
                <a:lnTo>
                  <a:pt x="1138347" y="645881"/>
                </a:lnTo>
                <a:lnTo>
                  <a:pt x="1110587" y="636574"/>
                </a:lnTo>
                <a:lnTo>
                  <a:pt x="1094499" y="631739"/>
                </a:lnTo>
                <a:lnTo>
                  <a:pt x="1080453" y="627049"/>
                </a:lnTo>
                <a:lnTo>
                  <a:pt x="1065392" y="623656"/>
                </a:lnTo>
                <a:lnTo>
                  <a:pt x="1023359" y="609587"/>
                </a:lnTo>
                <a:lnTo>
                  <a:pt x="1009800" y="603514"/>
                </a:lnTo>
                <a:lnTo>
                  <a:pt x="937716" y="579424"/>
                </a:lnTo>
                <a:lnTo>
                  <a:pt x="909883" y="567001"/>
                </a:lnTo>
                <a:lnTo>
                  <a:pt x="894895" y="561962"/>
                </a:lnTo>
                <a:lnTo>
                  <a:pt x="881336" y="555889"/>
                </a:lnTo>
                <a:lnTo>
                  <a:pt x="866347" y="550849"/>
                </a:lnTo>
                <a:lnTo>
                  <a:pt x="809967" y="525726"/>
                </a:lnTo>
                <a:lnTo>
                  <a:pt x="793831" y="519261"/>
                </a:lnTo>
                <a:lnTo>
                  <a:pt x="751285" y="500326"/>
                </a:lnTo>
                <a:lnTo>
                  <a:pt x="737644" y="492704"/>
                </a:lnTo>
                <a:lnTo>
                  <a:pt x="708465" y="479689"/>
                </a:lnTo>
                <a:lnTo>
                  <a:pt x="694822" y="472066"/>
                </a:lnTo>
                <a:lnTo>
                  <a:pt x="679917" y="465401"/>
                </a:lnTo>
                <a:lnTo>
                  <a:pt x="666275" y="457779"/>
                </a:lnTo>
                <a:lnTo>
                  <a:pt x="651370" y="451114"/>
                </a:lnTo>
                <a:lnTo>
                  <a:pt x="623454" y="435554"/>
                </a:lnTo>
                <a:lnTo>
                  <a:pt x="608548" y="428889"/>
                </a:lnTo>
                <a:lnTo>
                  <a:pt x="595454" y="420014"/>
                </a:lnTo>
                <a:lnTo>
                  <a:pt x="580000" y="413014"/>
                </a:lnTo>
                <a:lnTo>
                  <a:pt x="537811" y="389517"/>
                </a:lnTo>
                <a:lnTo>
                  <a:pt x="524085" y="380326"/>
                </a:lnTo>
                <a:lnTo>
                  <a:pt x="508632" y="373326"/>
                </a:lnTo>
                <a:lnTo>
                  <a:pt x="495538" y="364451"/>
                </a:lnTo>
                <a:lnTo>
                  <a:pt x="480716" y="356179"/>
                </a:lnTo>
                <a:lnTo>
                  <a:pt x="466990" y="346989"/>
                </a:lnTo>
                <a:lnTo>
                  <a:pt x="452169" y="338717"/>
                </a:lnTo>
                <a:lnTo>
                  <a:pt x="438443" y="329526"/>
                </a:lnTo>
                <a:lnTo>
                  <a:pt x="423621" y="321254"/>
                </a:lnTo>
                <a:lnTo>
                  <a:pt x="352800" y="273964"/>
                </a:lnTo>
                <a:lnTo>
                  <a:pt x="337979" y="265692"/>
                </a:lnTo>
                <a:lnTo>
                  <a:pt x="324723" y="255253"/>
                </a:lnTo>
                <a:lnTo>
                  <a:pt x="281432" y="226339"/>
                </a:lnTo>
                <a:lnTo>
                  <a:pt x="253355" y="204453"/>
                </a:lnTo>
                <a:lnTo>
                  <a:pt x="238610" y="194589"/>
                </a:lnTo>
                <a:lnTo>
                  <a:pt x="224807" y="183815"/>
                </a:lnTo>
                <a:lnTo>
                  <a:pt x="210063" y="173951"/>
                </a:lnTo>
                <a:lnTo>
                  <a:pt x="139165" y="118728"/>
                </a:lnTo>
                <a:lnTo>
                  <a:pt x="125291" y="106361"/>
                </a:lnTo>
                <a:lnTo>
                  <a:pt x="96343" y="83803"/>
                </a:lnTo>
                <a:lnTo>
                  <a:pt x="82470" y="71436"/>
                </a:lnTo>
                <a:lnTo>
                  <a:pt x="67795" y="59990"/>
                </a:lnTo>
                <a:lnTo>
                  <a:pt x="40835" y="36178"/>
                </a:lnTo>
                <a:lnTo>
                  <a:pt x="26560" y="25065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945619" y="4711191"/>
            <a:ext cx="1717039" cy="351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100"/>
              </a:spcBef>
              <a:tabLst>
                <a:tab pos="699135" algn="l"/>
                <a:tab pos="1310640" algn="l"/>
              </a:tabLst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100	200	300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AUC-Derived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Daily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Average EPA</a:t>
            </a:r>
            <a:r>
              <a:rPr sz="700" b="1" spc="-5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(µg/mL)</a:t>
            </a:r>
            <a:endParaRPr sz="7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855589" y="4711191"/>
            <a:ext cx="1714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400</a:t>
            </a:r>
            <a:endParaRPr sz="7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92473" y="4711191"/>
            <a:ext cx="1225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endParaRPr sz="7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1106189" y="46506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17752" y="46506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329308" y="465164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940905" y="465164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53616" y="46506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53616" y="46506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06189" y="46506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717752" y="46506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329308" y="465164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940905" y="465164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996536" y="5229352"/>
            <a:ext cx="2197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2400</a:t>
            </a:r>
            <a:endParaRPr sz="7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1632413" y="5229352"/>
            <a:ext cx="1714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756</a:t>
            </a:r>
            <a:endParaRPr sz="7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2268289" y="5229352"/>
            <a:ext cx="1225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87</a:t>
            </a:r>
            <a:endParaRPr sz="7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879878" y="5229352"/>
            <a:ext cx="1225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10</a:t>
            </a:r>
            <a:endParaRPr sz="7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13721" y="5122671"/>
            <a:ext cx="6502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No.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of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50" b="1" spc="-15" baseline="3968" dirty="0">
                <a:solidFill>
                  <a:srgbClr val="221F1F"/>
                </a:solidFill>
                <a:latin typeface="Arial"/>
                <a:cs typeface="Arial"/>
              </a:rPr>
              <a:t>Patients</a:t>
            </a:r>
            <a:r>
              <a:rPr sz="1050" b="1" spc="104" baseline="3968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5196</a:t>
            </a:r>
            <a:endParaRPr sz="700">
              <a:latin typeface="Arial"/>
              <a:cs typeface="Arial"/>
            </a:endParaRPr>
          </a:p>
        </p:txBody>
      </p:sp>
      <p:sp>
        <p:nvSpPr>
          <p:cNvPr id="61" name="object 61"/>
          <p:cNvSpPr/>
          <p:nvPr/>
        </p:nvSpPr>
        <p:spPr>
          <a:xfrm>
            <a:off x="654379" y="2399732"/>
            <a:ext cx="0" cy="2244725"/>
          </a:xfrm>
          <a:custGeom>
            <a:avLst/>
            <a:gdLst/>
            <a:ahLst/>
            <a:cxnLst/>
            <a:rect l="l" t="t" r="r" b="b"/>
            <a:pathLst>
              <a:path h="2244725">
                <a:moveTo>
                  <a:pt x="0" y="2244644"/>
                </a:moveTo>
                <a:lnTo>
                  <a:pt x="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62970" y="3550724"/>
            <a:ext cx="2468880" cy="0"/>
          </a:xfrm>
          <a:custGeom>
            <a:avLst/>
            <a:gdLst/>
            <a:ahLst/>
            <a:cxnLst/>
            <a:rect l="l" t="t" r="r" b="b"/>
            <a:pathLst>
              <a:path w="2468880">
                <a:moveTo>
                  <a:pt x="0" y="0"/>
                </a:moveTo>
                <a:lnTo>
                  <a:pt x="2468512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231693" y="2409641"/>
            <a:ext cx="282575" cy="206565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30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Hazard Ratio: Reference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to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EPA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=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r>
              <a:rPr sz="700" b="1" spc="-6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µg/mL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0.2 0.4 0.6 0.8 1.0 1.2 1.4 1.6 1.8</a:t>
            </a:r>
            <a:r>
              <a:rPr sz="700" spc="8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2.0</a:t>
            </a:r>
            <a:endParaRPr sz="7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562552" y="4647342"/>
            <a:ext cx="2466975" cy="0"/>
          </a:xfrm>
          <a:custGeom>
            <a:avLst/>
            <a:gdLst/>
            <a:ahLst/>
            <a:cxnLst/>
            <a:rect l="l" t="t" r="r" b="b"/>
            <a:pathLst>
              <a:path w="2466975">
                <a:moveTo>
                  <a:pt x="0" y="0"/>
                </a:moveTo>
                <a:lnTo>
                  <a:pt x="246697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61107" y="2397494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61479" y="2397495"/>
            <a:ext cx="2468245" cy="0"/>
          </a:xfrm>
          <a:custGeom>
            <a:avLst/>
            <a:gdLst/>
            <a:ahLst/>
            <a:cxnLst/>
            <a:rect l="l" t="t" r="r" b="b"/>
            <a:pathLst>
              <a:path w="2468245">
                <a:moveTo>
                  <a:pt x="0" y="0"/>
                </a:moveTo>
                <a:lnTo>
                  <a:pt x="246805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029225" y="2397494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33079" y="419058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33079" y="3657000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33079" y="301670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33079" y="248312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33079" y="461744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33079" y="451072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33079" y="440401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33079" y="429729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33079" y="408386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33079" y="397714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33079" y="387043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33079" y="376371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33079" y="355028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33079" y="344356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33079" y="333685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33079" y="3123420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33079" y="290998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33079" y="280327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33079" y="269655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33079" y="258984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33079" y="323013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302967" y="5794118"/>
            <a:ext cx="640080" cy="0"/>
          </a:xfrm>
          <a:custGeom>
            <a:avLst/>
            <a:gdLst/>
            <a:ahLst/>
            <a:cxnLst/>
            <a:rect l="l" t="t" r="r" b="b"/>
            <a:pathLst>
              <a:path w="640079">
                <a:moveTo>
                  <a:pt x="0" y="0"/>
                </a:moveTo>
                <a:lnTo>
                  <a:pt x="640080" y="1"/>
                </a:lnTo>
              </a:path>
            </a:pathLst>
          </a:custGeom>
          <a:ln w="158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438998" y="5794118"/>
            <a:ext cx="640080" cy="0"/>
          </a:xfrm>
          <a:custGeom>
            <a:avLst/>
            <a:gdLst/>
            <a:ahLst/>
            <a:cxnLst/>
            <a:rect l="l" t="t" r="r" b="b"/>
            <a:pathLst>
              <a:path w="640079">
                <a:moveTo>
                  <a:pt x="0" y="0"/>
                </a:moveTo>
                <a:lnTo>
                  <a:pt x="640080" y="1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4027715" y="5672156"/>
            <a:ext cx="4141470" cy="226695"/>
          </a:xfrm>
          <a:prstGeom prst="rect">
            <a:avLst/>
          </a:prstGeom>
          <a:ln w="6350">
            <a:solidFill>
              <a:srgbClr val="2F528F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450"/>
              </a:spcBef>
              <a:tabLst>
                <a:tab pos="2199005" algn="l"/>
              </a:tabLst>
            </a:pPr>
            <a:r>
              <a:rPr sz="700" spc="-5" dirty="0">
                <a:latin typeface="Arial"/>
                <a:cs typeface="Arial"/>
              </a:rPr>
              <a:t>Dose-response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hazard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ratio	95% Confidence Interval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(CI)</a:t>
            </a:r>
            <a:endParaRPr sz="7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87924" y="6550230"/>
            <a:ext cx="370332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b="1" spc="-5" dirty="0">
                <a:latin typeface="Arial"/>
                <a:cs typeface="Arial"/>
              </a:rPr>
              <a:t>Bhatt DL. ACC/WCC 2020, Chicago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(virtual).</a:t>
            </a:r>
            <a:endParaRPr sz="14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94456" y="5686044"/>
            <a:ext cx="7613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Arial"/>
                <a:cs typeface="Arial"/>
              </a:rPr>
              <a:t>P</a:t>
            </a:r>
            <a:r>
              <a:rPr sz="1400" b="1" spc="5" dirty="0">
                <a:latin typeface="Arial"/>
                <a:cs typeface="Arial"/>
              </a:rPr>
              <a:t>*</a:t>
            </a:r>
            <a:r>
              <a:rPr sz="1400" b="1" spc="-5" dirty="0">
                <a:latin typeface="Arial"/>
                <a:cs typeface="Arial"/>
              </a:rPr>
              <a:t>&lt;0.00</a:t>
            </a:r>
            <a:r>
              <a:rPr sz="1400" b="1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69056" y="5925820"/>
            <a:ext cx="117341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 algn="just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Arial"/>
                <a:cs typeface="Arial"/>
              </a:rPr>
              <a:t>Note: Area </a:t>
            </a:r>
            <a:r>
              <a:rPr sz="1000" spc="-10" dirty="0">
                <a:latin typeface="Arial"/>
                <a:cs typeface="Arial"/>
              </a:rPr>
              <a:t>under </a:t>
            </a:r>
            <a:r>
              <a:rPr sz="1000" spc="-5" dirty="0">
                <a:latin typeface="Arial"/>
                <a:cs typeface="Arial"/>
              </a:rPr>
              <a:t>the curve (AUC)-derived daily </a:t>
            </a:r>
            <a:r>
              <a:rPr sz="1000" spc="-10" dirty="0">
                <a:latin typeface="Arial"/>
                <a:cs typeface="Arial"/>
              </a:rPr>
              <a:t>average </a:t>
            </a:r>
            <a:r>
              <a:rPr sz="1000" spc="-5" dirty="0">
                <a:latin typeface="Arial"/>
                <a:cs typeface="Arial"/>
              </a:rPr>
              <a:t>serum EPA (µg/mL) </a:t>
            </a:r>
            <a:r>
              <a:rPr sz="1000" dirty="0">
                <a:latin typeface="Arial"/>
                <a:cs typeface="Arial"/>
              </a:rPr>
              <a:t>is </a:t>
            </a:r>
            <a:r>
              <a:rPr sz="1000" spc="-5" dirty="0">
                <a:latin typeface="Arial"/>
                <a:cs typeface="Arial"/>
              </a:rPr>
              <a:t>the daily </a:t>
            </a:r>
            <a:r>
              <a:rPr sz="1000" spc="-10" dirty="0">
                <a:latin typeface="Arial"/>
                <a:cs typeface="Arial"/>
              </a:rPr>
              <a:t>average </a:t>
            </a:r>
            <a:r>
              <a:rPr sz="1000" spc="-5" dirty="0">
                <a:latin typeface="Arial"/>
                <a:cs typeface="Arial"/>
              </a:rPr>
              <a:t>of all available post baseline EPA </a:t>
            </a:r>
            <a:r>
              <a:rPr sz="1000" spc="-10" dirty="0">
                <a:latin typeface="Arial"/>
                <a:cs typeface="Arial"/>
              </a:rPr>
              <a:t>measurements </a:t>
            </a:r>
            <a:r>
              <a:rPr sz="1000" spc="-5" dirty="0">
                <a:latin typeface="Arial"/>
                <a:cs typeface="Arial"/>
              </a:rPr>
              <a:t>prior to the </a:t>
            </a:r>
            <a:r>
              <a:rPr sz="1000" spc="-10" dirty="0">
                <a:latin typeface="Arial"/>
                <a:cs typeface="Arial"/>
              </a:rPr>
              <a:t>event. </a:t>
            </a:r>
            <a:r>
              <a:rPr sz="1000" spc="-5" dirty="0">
                <a:latin typeface="Arial"/>
                <a:cs typeface="Arial"/>
              </a:rPr>
              <a:t>Dose-response hazard ratio (solid line) </a:t>
            </a:r>
            <a:r>
              <a:rPr sz="1000" spc="-10" dirty="0">
                <a:latin typeface="Arial"/>
                <a:cs typeface="Arial"/>
              </a:rPr>
              <a:t>and  95% </a:t>
            </a:r>
            <a:r>
              <a:rPr sz="1000" dirty="0">
                <a:latin typeface="Arial"/>
                <a:cs typeface="Arial"/>
              </a:rPr>
              <a:t>CI </a:t>
            </a:r>
            <a:r>
              <a:rPr sz="1000" spc="-10" dirty="0">
                <a:latin typeface="Arial"/>
                <a:cs typeface="Arial"/>
              </a:rPr>
              <a:t>(dotted </a:t>
            </a:r>
            <a:r>
              <a:rPr sz="1000" spc="-5" dirty="0">
                <a:latin typeface="Arial"/>
                <a:cs typeface="Arial"/>
              </a:rPr>
              <a:t>lines) are estimated from the Cox </a:t>
            </a:r>
            <a:r>
              <a:rPr sz="1000" spc="-10" dirty="0">
                <a:latin typeface="Arial"/>
                <a:cs typeface="Arial"/>
              </a:rPr>
              <a:t>proportional </a:t>
            </a:r>
            <a:r>
              <a:rPr sz="1000" spc="-5" dirty="0">
                <a:latin typeface="Arial"/>
                <a:cs typeface="Arial"/>
              </a:rPr>
              <a:t>hazard </a:t>
            </a:r>
            <a:r>
              <a:rPr sz="1000" spc="-10" dirty="0">
                <a:latin typeface="Arial"/>
                <a:cs typeface="Arial"/>
              </a:rPr>
              <a:t>model </a:t>
            </a:r>
            <a:r>
              <a:rPr sz="1000" spc="-5" dirty="0">
                <a:latin typeface="Arial"/>
                <a:cs typeface="Arial"/>
              </a:rPr>
              <a:t>with </a:t>
            </a:r>
            <a:r>
              <a:rPr sz="1000" dirty="0">
                <a:latin typeface="Arial"/>
                <a:cs typeface="Arial"/>
              </a:rPr>
              <a:t>a </a:t>
            </a:r>
            <a:r>
              <a:rPr sz="1000" spc="-5" dirty="0">
                <a:latin typeface="Arial"/>
                <a:cs typeface="Arial"/>
              </a:rPr>
              <a:t>spline term for EPA </a:t>
            </a:r>
            <a:r>
              <a:rPr sz="1000" spc="-10" dirty="0">
                <a:latin typeface="Arial"/>
                <a:cs typeface="Arial"/>
              </a:rPr>
              <a:t>and adjustment </a:t>
            </a:r>
            <a:r>
              <a:rPr sz="1000" spc="-5" dirty="0">
                <a:latin typeface="Arial"/>
                <a:cs typeface="Arial"/>
              </a:rPr>
              <a:t>for randomization factors </a:t>
            </a:r>
            <a:r>
              <a:rPr sz="1000" spc="-10" dirty="0">
                <a:latin typeface="Arial"/>
                <a:cs typeface="Arial"/>
              </a:rPr>
              <a:t>and </a:t>
            </a:r>
            <a:r>
              <a:rPr sz="1000" spc="-5" dirty="0">
                <a:latin typeface="Arial"/>
                <a:cs typeface="Arial"/>
              </a:rPr>
              <a:t>statin </a:t>
            </a:r>
            <a:r>
              <a:rPr sz="1000" spc="-10" dirty="0">
                <a:latin typeface="Arial"/>
                <a:cs typeface="Arial"/>
              </a:rPr>
              <a:t>compliance</a:t>
            </a:r>
            <a:r>
              <a:rPr sz="1050" spc="-15" baseline="23809" dirty="0">
                <a:latin typeface="Arial"/>
                <a:cs typeface="Arial"/>
              </a:rPr>
              <a:t>1</a:t>
            </a:r>
            <a:r>
              <a:rPr sz="1000" spc="-10" dirty="0">
                <a:latin typeface="Arial"/>
                <a:cs typeface="Arial"/>
              </a:rPr>
              <a:t>, age</a:t>
            </a:r>
            <a:r>
              <a:rPr sz="1050" spc="-15" baseline="23809" dirty="0">
                <a:latin typeface="Arial"/>
                <a:cs typeface="Arial"/>
              </a:rPr>
              <a:t>2</a:t>
            </a:r>
            <a:r>
              <a:rPr sz="1000" spc="-10" dirty="0">
                <a:latin typeface="Arial"/>
                <a:cs typeface="Arial"/>
              </a:rPr>
              <a:t>, sex</a:t>
            </a:r>
            <a:r>
              <a:rPr sz="1050" spc="-15" baseline="23809" dirty="0">
                <a:latin typeface="Arial"/>
                <a:cs typeface="Arial"/>
              </a:rPr>
              <a:t>3</a:t>
            </a:r>
            <a:r>
              <a:rPr sz="1000" spc="-10" dirty="0">
                <a:latin typeface="Arial"/>
                <a:cs typeface="Arial"/>
              </a:rPr>
              <a:t>, </a:t>
            </a:r>
            <a:r>
              <a:rPr sz="1000" spc="-5" dirty="0">
                <a:latin typeface="Arial"/>
                <a:cs typeface="Arial"/>
              </a:rPr>
              <a:t>baseline </a:t>
            </a:r>
            <a:r>
              <a:rPr sz="1000" spc="-10" dirty="0">
                <a:latin typeface="Arial"/>
                <a:cs typeface="Arial"/>
              </a:rPr>
              <a:t>diabetes</a:t>
            </a:r>
            <a:r>
              <a:rPr sz="1050" spc="-15" baseline="23809" dirty="0">
                <a:latin typeface="Arial"/>
                <a:cs typeface="Arial"/>
              </a:rPr>
              <a:t>4</a:t>
            </a:r>
            <a:r>
              <a:rPr sz="1000" spc="-10" dirty="0">
                <a:latin typeface="Arial"/>
                <a:cs typeface="Arial"/>
              </a:rPr>
              <a:t>, </a:t>
            </a:r>
            <a:r>
              <a:rPr sz="1000" spc="-5" dirty="0">
                <a:latin typeface="Arial"/>
                <a:cs typeface="Arial"/>
              </a:rPr>
              <a:t>hsCRP</a:t>
            </a:r>
            <a:r>
              <a:rPr sz="1050" spc="-7" baseline="23809" dirty="0">
                <a:latin typeface="Arial"/>
                <a:cs typeface="Arial"/>
              </a:rPr>
              <a:t>5</a:t>
            </a:r>
            <a:r>
              <a:rPr sz="1000" spc="-5" dirty="0">
                <a:latin typeface="Arial"/>
                <a:cs typeface="Arial"/>
              </a:rPr>
              <a:t>,  </a:t>
            </a:r>
            <a:r>
              <a:rPr sz="1000" spc="-10" dirty="0">
                <a:latin typeface="Arial"/>
                <a:cs typeface="Arial"/>
              </a:rPr>
              <a:t>treatment compliance</a:t>
            </a:r>
            <a:r>
              <a:rPr sz="1050" spc="-15" baseline="23809" dirty="0">
                <a:latin typeface="Arial"/>
                <a:cs typeface="Arial"/>
              </a:rPr>
              <a:t>6</a:t>
            </a:r>
            <a:r>
              <a:rPr sz="1000" spc="-10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38100" algn="just">
              <a:lnSpc>
                <a:spcPct val="100000"/>
              </a:lnSpc>
            </a:pPr>
            <a:r>
              <a:rPr sz="1000" b="1" spc="-5" dirty="0">
                <a:latin typeface="Arial"/>
                <a:cs typeface="Arial"/>
              </a:rPr>
              <a:t>*P value is </a:t>
            </a:r>
            <a:r>
              <a:rPr sz="1000" b="1" spc="-10" dirty="0">
                <a:latin typeface="Arial"/>
                <a:cs typeface="Arial"/>
              </a:rPr>
              <a:t>&lt;0.001 </a:t>
            </a:r>
            <a:r>
              <a:rPr sz="1000" b="1" dirty="0">
                <a:latin typeface="Arial"/>
                <a:cs typeface="Arial"/>
              </a:rPr>
              <a:t>for both </a:t>
            </a:r>
            <a:r>
              <a:rPr sz="1000" b="1" spc="-5" dirty="0">
                <a:latin typeface="Arial"/>
                <a:cs typeface="Arial"/>
              </a:rPr>
              <a:t>non-linear trend and </a:t>
            </a:r>
            <a:r>
              <a:rPr sz="1000" b="1" dirty="0">
                <a:latin typeface="Arial"/>
                <a:cs typeface="Arial"/>
              </a:rPr>
              <a:t>for </a:t>
            </a:r>
            <a:r>
              <a:rPr sz="1000" b="1" spc="-10" dirty="0">
                <a:latin typeface="Arial"/>
                <a:cs typeface="Arial"/>
              </a:rPr>
              <a:t>regression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slope.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019106" y="1997964"/>
            <a:ext cx="1729739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221F1F"/>
                </a:solidFill>
                <a:latin typeface="Arial"/>
                <a:cs typeface="Arial"/>
              </a:rPr>
              <a:t>Primary </a:t>
            </a:r>
            <a:r>
              <a:rPr sz="1400" b="1" spc="-10" dirty="0">
                <a:solidFill>
                  <a:srgbClr val="221F1F"/>
                </a:solidFill>
                <a:latin typeface="Arial"/>
                <a:cs typeface="Arial"/>
              </a:rPr>
              <a:t>Endpoint</a:t>
            </a:r>
            <a:r>
              <a:rPr sz="1400" b="1" spc="-30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500" spc="-7" baseline="36111" dirty="0">
                <a:latin typeface="Arial"/>
                <a:cs typeface="Arial"/>
              </a:rPr>
              <a:t>1-5</a:t>
            </a:r>
            <a:endParaRPr sz="1500" baseline="36111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1" y="59436"/>
            <a:ext cx="9975215" cy="1644014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920750">
              <a:lnSpc>
                <a:spcPts val="4100"/>
              </a:lnSpc>
              <a:spcBef>
                <a:spcPts val="620"/>
              </a:spcBef>
            </a:pPr>
            <a:r>
              <a:rPr spc="-10" dirty="0"/>
              <a:t>Primary </a:t>
            </a:r>
            <a:r>
              <a:rPr spc="-5" dirty="0"/>
              <a:t>and </a:t>
            </a:r>
            <a:r>
              <a:rPr dirty="0"/>
              <a:t>Key </a:t>
            </a:r>
            <a:r>
              <a:rPr spc="-5" dirty="0"/>
              <a:t>Secondary Composite  Endpoints, Cardiovascular Death,</a:t>
            </a:r>
            <a:r>
              <a:rPr spc="-60" dirty="0"/>
              <a:t> </a:t>
            </a:r>
            <a:r>
              <a:rPr spc="-5" dirty="0"/>
              <a:t>and</a:t>
            </a:r>
          </a:p>
          <a:p>
            <a:pPr marL="12700">
              <a:lnSpc>
                <a:spcPts val="4025"/>
              </a:lnSpc>
            </a:pPr>
            <a:r>
              <a:rPr spc="-60" dirty="0"/>
              <a:t>Total </a:t>
            </a:r>
            <a:r>
              <a:rPr spc="-5" dirty="0"/>
              <a:t>Mortality </a:t>
            </a:r>
            <a:r>
              <a:rPr dirty="0"/>
              <a:t>by </a:t>
            </a:r>
            <a:r>
              <a:rPr spc="-25" dirty="0"/>
              <a:t>On-Treatment </a:t>
            </a:r>
            <a:r>
              <a:rPr spc="-5" dirty="0"/>
              <a:t>Serum</a:t>
            </a:r>
            <a:r>
              <a:rPr spc="5" dirty="0"/>
              <a:t> </a:t>
            </a:r>
            <a:r>
              <a:rPr spc="-95" dirty="0"/>
              <a:t>EPA</a:t>
            </a:r>
          </a:p>
        </p:txBody>
      </p:sp>
      <p:sp>
        <p:nvSpPr>
          <p:cNvPr id="3" name="object 3"/>
          <p:cNvSpPr/>
          <p:nvPr/>
        </p:nvSpPr>
        <p:spPr>
          <a:xfrm>
            <a:off x="3521018" y="3458745"/>
            <a:ext cx="2476500" cy="668020"/>
          </a:xfrm>
          <a:custGeom>
            <a:avLst/>
            <a:gdLst/>
            <a:ahLst/>
            <a:cxnLst/>
            <a:rect l="l" t="t" r="r" b="b"/>
            <a:pathLst>
              <a:path w="2476500" h="668020">
                <a:moveTo>
                  <a:pt x="0" y="0"/>
                </a:moveTo>
                <a:lnTo>
                  <a:pt x="12687" y="12700"/>
                </a:lnTo>
                <a:lnTo>
                  <a:pt x="27299" y="25720"/>
                </a:lnTo>
                <a:lnTo>
                  <a:pt x="50389" y="50413"/>
                </a:lnTo>
                <a:lnTo>
                  <a:pt x="65763" y="62566"/>
                </a:lnTo>
                <a:lnTo>
                  <a:pt x="92325" y="87633"/>
                </a:lnTo>
                <a:lnTo>
                  <a:pt x="133960" y="124479"/>
                </a:lnTo>
                <a:lnTo>
                  <a:pt x="159335" y="148291"/>
                </a:lnTo>
                <a:lnTo>
                  <a:pt x="187883" y="170516"/>
                </a:lnTo>
                <a:lnTo>
                  <a:pt x="214844" y="194327"/>
                </a:lnTo>
                <a:lnTo>
                  <a:pt x="300487" y="261002"/>
                </a:lnTo>
                <a:lnTo>
                  <a:pt x="329504" y="280391"/>
                </a:lnTo>
                <a:lnTo>
                  <a:pt x="343308" y="291166"/>
                </a:lnTo>
                <a:lnTo>
                  <a:pt x="372325" y="310555"/>
                </a:lnTo>
                <a:lnTo>
                  <a:pt x="386129" y="321327"/>
                </a:lnTo>
                <a:lnTo>
                  <a:pt x="401421" y="329939"/>
                </a:lnTo>
                <a:lnTo>
                  <a:pt x="414676" y="340377"/>
                </a:lnTo>
                <a:lnTo>
                  <a:pt x="431325" y="350445"/>
                </a:lnTo>
                <a:lnTo>
                  <a:pt x="445828" y="358514"/>
                </a:lnTo>
                <a:lnTo>
                  <a:pt x="459553" y="367705"/>
                </a:lnTo>
                <a:lnTo>
                  <a:pt x="474376" y="375977"/>
                </a:lnTo>
                <a:lnTo>
                  <a:pt x="488101" y="385166"/>
                </a:lnTo>
                <a:lnTo>
                  <a:pt x="531470" y="409314"/>
                </a:lnTo>
                <a:lnTo>
                  <a:pt x="545195" y="418505"/>
                </a:lnTo>
                <a:lnTo>
                  <a:pt x="560650" y="425505"/>
                </a:lnTo>
                <a:lnTo>
                  <a:pt x="602839" y="449002"/>
                </a:lnTo>
                <a:lnTo>
                  <a:pt x="617745" y="455667"/>
                </a:lnTo>
                <a:lnTo>
                  <a:pt x="631386" y="463289"/>
                </a:lnTo>
                <a:lnTo>
                  <a:pt x="674839" y="482655"/>
                </a:lnTo>
                <a:lnTo>
                  <a:pt x="688480" y="490278"/>
                </a:lnTo>
                <a:lnTo>
                  <a:pt x="731935" y="509643"/>
                </a:lnTo>
                <a:lnTo>
                  <a:pt x="746922" y="514682"/>
                </a:lnTo>
                <a:lnTo>
                  <a:pt x="789029" y="533455"/>
                </a:lnTo>
                <a:lnTo>
                  <a:pt x="818291" y="543257"/>
                </a:lnTo>
                <a:lnTo>
                  <a:pt x="831850" y="549330"/>
                </a:lnTo>
                <a:lnTo>
                  <a:pt x="875385" y="563895"/>
                </a:lnTo>
                <a:lnTo>
                  <a:pt x="888945" y="569968"/>
                </a:lnTo>
                <a:lnTo>
                  <a:pt x="903933" y="575007"/>
                </a:lnTo>
                <a:lnTo>
                  <a:pt x="918996" y="578401"/>
                </a:lnTo>
                <a:lnTo>
                  <a:pt x="934295" y="583017"/>
                </a:lnTo>
                <a:lnTo>
                  <a:pt x="976889" y="597232"/>
                </a:lnTo>
                <a:lnTo>
                  <a:pt x="1006224" y="603801"/>
                </a:lnTo>
                <a:lnTo>
                  <a:pt x="1019708" y="608345"/>
                </a:lnTo>
                <a:lnTo>
                  <a:pt x="1077592" y="621263"/>
                </a:lnTo>
                <a:lnTo>
                  <a:pt x="1091077" y="625807"/>
                </a:lnTo>
                <a:lnTo>
                  <a:pt x="1106986" y="627754"/>
                </a:lnTo>
                <a:lnTo>
                  <a:pt x="1148961" y="637138"/>
                </a:lnTo>
                <a:lnTo>
                  <a:pt x="1165809" y="638887"/>
                </a:lnTo>
                <a:lnTo>
                  <a:pt x="1180846" y="641936"/>
                </a:lnTo>
                <a:lnTo>
                  <a:pt x="1226732" y="650068"/>
                </a:lnTo>
                <a:lnTo>
                  <a:pt x="1256154" y="653163"/>
                </a:lnTo>
                <a:lnTo>
                  <a:pt x="1284688" y="656346"/>
                </a:lnTo>
                <a:lnTo>
                  <a:pt x="1298041" y="659363"/>
                </a:lnTo>
                <a:lnTo>
                  <a:pt x="1314039" y="659554"/>
                </a:lnTo>
                <a:lnTo>
                  <a:pt x="1327435" y="661092"/>
                </a:lnTo>
                <a:lnTo>
                  <a:pt x="1343381" y="662688"/>
                </a:lnTo>
                <a:lnTo>
                  <a:pt x="1358446" y="662729"/>
                </a:lnTo>
                <a:lnTo>
                  <a:pt x="1386117" y="665854"/>
                </a:lnTo>
                <a:lnTo>
                  <a:pt x="1401267" y="665904"/>
                </a:lnTo>
                <a:lnTo>
                  <a:pt x="1415541" y="665904"/>
                </a:lnTo>
                <a:lnTo>
                  <a:pt x="1430611" y="667451"/>
                </a:lnTo>
                <a:lnTo>
                  <a:pt x="1445675" y="667490"/>
                </a:lnTo>
                <a:lnTo>
                  <a:pt x="1577310" y="667490"/>
                </a:lnTo>
                <a:lnTo>
                  <a:pt x="1592460" y="665854"/>
                </a:lnTo>
                <a:lnTo>
                  <a:pt x="1620686" y="665854"/>
                </a:lnTo>
                <a:lnTo>
                  <a:pt x="1638297" y="664282"/>
                </a:lnTo>
                <a:lnTo>
                  <a:pt x="1652728" y="662679"/>
                </a:lnTo>
                <a:lnTo>
                  <a:pt x="1666584" y="662679"/>
                </a:lnTo>
                <a:lnTo>
                  <a:pt x="1681275" y="661092"/>
                </a:lnTo>
                <a:lnTo>
                  <a:pt x="1695119" y="661092"/>
                </a:lnTo>
                <a:lnTo>
                  <a:pt x="1709822" y="659504"/>
                </a:lnTo>
                <a:lnTo>
                  <a:pt x="1725264" y="659504"/>
                </a:lnTo>
                <a:lnTo>
                  <a:pt x="1739957" y="657917"/>
                </a:lnTo>
                <a:lnTo>
                  <a:pt x="1773175" y="654751"/>
                </a:lnTo>
                <a:lnTo>
                  <a:pt x="1787536" y="653154"/>
                </a:lnTo>
                <a:lnTo>
                  <a:pt x="1806959" y="651663"/>
                </a:lnTo>
                <a:lnTo>
                  <a:pt x="1576433" y="651663"/>
                </a:lnTo>
                <a:lnTo>
                  <a:pt x="1431401" y="651615"/>
                </a:lnTo>
                <a:lnTo>
                  <a:pt x="1416331" y="650068"/>
                </a:lnTo>
                <a:lnTo>
                  <a:pt x="1386994" y="650029"/>
                </a:lnTo>
                <a:lnTo>
                  <a:pt x="1359324" y="646902"/>
                </a:lnTo>
                <a:lnTo>
                  <a:pt x="1344173" y="646854"/>
                </a:lnTo>
                <a:lnTo>
                  <a:pt x="1329103" y="645304"/>
                </a:lnTo>
                <a:lnTo>
                  <a:pt x="1314917" y="643727"/>
                </a:lnTo>
                <a:lnTo>
                  <a:pt x="1299764" y="643679"/>
                </a:lnTo>
                <a:lnTo>
                  <a:pt x="1272095" y="638963"/>
                </a:lnTo>
                <a:lnTo>
                  <a:pt x="1257821" y="637377"/>
                </a:lnTo>
                <a:lnTo>
                  <a:pt x="1241875" y="635779"/>
                </a:lnTo>
                <a:lnTo>
                  <a:pt x="1213415" y="632613"/>
                </a:lnTo>
                <a:lnTo>
                  <a:pt x="1198236" y="629545"/>
                </a:lnTo>
                <a:lnTo>
                  <a:pt x="1184127" y="626404"/>
                </a:lnTo>
                <a:lnTo>
                  <a:pt x="1168101" y="623195"/>
                </a:lnTo>
                <a:lnTo>
                  <a:pt x="1151474" y="621493"/>
                </a:lnTo>
                <a:lnTo>
                  <a:pt x="1109587" y="612118"/>
                </a:lnTo>
                <a:lnTo>
                  <a:pt x="1094466" y="610388"/>
                </a:lnTo>
                <a:lnTo>
                  <a:pt x="1066765" y="602593"/>
                </a:lnTo>
                <a:lnTo>
                  <a:pt x="1023945" y="593068"/>
                </a:lnTo>
                <a:lnTo>
                  <a:pt x="1010460" y="588524"/>
                </a:lnTo>
                <a:lnTo>
                  <a:pt x="981124" y="581954"/>
                </a:lnTo>
                <a:lnTo>
                  <a:pt x="939091" y="567886"/>
                </a:lnTo>
                <a:lnTo>
                  <a:pt x="923001" y="563050"/>
                </a:lnTo>
                <a:lnTo>
                  <a:pt x="908169" y="559729"/>
                </a:lnTo>
                <a:lnTo>
                  <a:pt x="894683" y="555186"/>
                </a:lnTo>
                <a:lnTo>
                  <a:pt x="881124" y="549113"/>
                </a:lnTo>
                <a:lnTo>
                  <a:pt x="837589" y="534548"/>
                </a:lnTo>
                <a:lnTo>
                  <a:pt x="824030" y="528476"/>
                </a:lnTo>
                <a:lnTo>
                  <a:pt x="794768" y="518674"/>
                </a:lnTo>
                <a:lnTo>
                  <a:pt x="752660" y="499901"/>
                </a:lnTo>
                <a:lnTo>
                  <a:pt x="737673" y="494861"/>
                </a:lnTo>
                <a:lnTo>
                  <a:pt x="695566" y="476088"/>
                </a:lnTo>
                <a:lnTo>
                  <a:pt x="681923" y="468466"/>
                </a:lnTo>
                <a:lnTo>
                  <a:pt x="638470" y="449101"/>
                </a:lnTo>
                <a:lnTo>
                  <a:pt x="624829" y="441478"/>
                </a:lnTo>
                <a:lnTo>
                  <a:pt x="609923" y="434812"/>
                </a:lnTo>
                <a:lnTo>
                  <a:pt x="567734" y="411316"/>
                </a:lnTo>
                <a:lnTo>
                  <a:pt x="552828" y="404651"/>
                </a:lnTo>
                <a:lnTo>
                  <a:pt x="539734" y="395775"/>
                </a:lnTo>
                <a:lnTo>
                  <a:pt x="496365" y="371628"/>
                </a:lnTo>
                <a:lnTo>
                  <a:pt x="482640" y="362437"/>
                </a:lnTo>
                <a:lnTo>
                  <a:pt x="467817" y="354166"/>
                </a:lnTo>
                <a:lnTo>
                  <a:pt x="454092" y="344975"/>
                </a:lnTo>
                <a:lnTo>
                  <a:pt x="439270" y="336703"/>
                </a:lnTo>
                <a:lnTo>
                  <a:pt x="423638" y="327310"/>
                </a:lnTo>
                <a:lnTo>
                  <a:pt x="410155" y="316739"/>
                </a:lnTo>
                <a:lnTo>
                  <a:pt x="394863" y="308128"/>
                </a:lnTo>
                <a:lnTo>
                  <a:pt x="381608" y="297689"/>
                </a:lnTo>
                <a:lnTo>
                  <a:pt x="352590" y="278300"/>
                </a:lnTo>
                <a:lnTo>
                  <a:pt x="338786" y="267526"/>
                </a:lnTo>
                <a:lnTo>
                  <a:pt x="309768" y="248137"/>
                </a:lnTo>
                <a:lnTo>
                  <a:pt x="210323" y="170689"/>
                </a:lnTo>
                <a:lnTo>
                  <a:pt x="183361" y="146876"/>
                </a:lnTo>
                <a:lnTo>
                  <a:pt x="154814" y="124651"/>
                </a:lnTo>
                <a:lnTo>
                  <a:pt x="143711" y="111951"/>
                </a:lnTo>
                <a:lnTo>
                  <a:pt x="129438" y="100839"/>
                </a:lnTo>
                <a:lnTo>
                  <a:pt x="102877" y="75773"/>
                </a:lnTo>
                <a:lnTo>
                  <a:pt x="61241" y="38926"/>
                </a:lnTo>
                <a:lnTo>
                  <a:pt x="38191" y="14179"/>
                </a:lnTo>
                <a:lnTo>
                  <a:pt x="23578" y="1159"/>
                </a:lnTo>
                <a:lnTo>
                  <a:pt x="0" y="0"/>
                </a:lnTo>
                <a:close/>
              </a:path>
              <a:path w="2476500" h="668020">
                <a:moveTo>
                  <a:pt x="1620686" y="665854"/>
                </a:moveTo>
                <a:lnTo>
                  <a:pt x="1592460" y="665854"/>
                </a:lnTo>
                <a:lnTo>
                  <a:pt x="1605857" y="665904"/>
                </a:lnTo>
                <a:lnTo>
                  <a:pt x="1620131" y="665904"/>
                </a:lnTo>
                <a:lnTo>
                  <a:pt x="1620686" y="665854"/>
                </a:lnTo>
                <a:close/>
              </a:path>
              <a:path w="2476500" h="668020">
                <a:moveTo>
                  <a:pt x="1666584" y="662679"/>
                </a:moveTo>
                <a:lnTo>
                  <a:pt x="1652728" y="662679"/>
                </a:lnTo>
                <a:lnTo>
                  <a:pt x="1666125" y="662729"/>
                </a:lnTo>
                <a:lnTo>
                  <a:pt x="1666584" y="662679"/>
                </a:lnTo>
                <a:close/>
              </a:path>
              <a:path w="2476500" h="668020">
                <a:moveTo>
                  <a:pt x="1695119" y="661092"/>
                </a:moveTo>
                <a:lnTo>
                  <a:pt x="1681275" y="661092"/>
                </a:lnTo>
                <a:lnTo>
                  <a:pt x="1694672" y="661140"/>
                </a:lnTo>
                <a:lnTo>
                  <a:pt x="1695119" y="661092"/>
                </a:lnTo>
                <a:close/>
              </a:path>
              <a:path w="2476500" h="668020">
                <a:moveTo>
                  <a:pt x="1725264" y="659504"/>
                </a:moveTo>
                <a:lnTo>
                  <a:pt x="1709822" y="659504"/>
                </a:lnTo>
                <a:lnTo>
                  <a:pt x="1724806" y="659554"/>
                </a:lnTo>
                <a:lnTo>
                  <a:pt x="1725264" y="659504"/>
                </a:lnTo>
                <a:close/>
              </a:path>
              <a:path w="2476500" h="668020">
                <a:moveTo>
                  <a:pt x="1605857" y="650029"/>
                </a:moveTo>
                <a:lnTo>
                  <a:pt x="1591584" y="650029"/>
                </a:lnTo>
                <a:lnTo>
                  <a:pt x="1576433" y="651663"/>
                </a:lnTo>
                <a:lnTo>
                  <a:pt x="1806959" y="651663"/>
                </a:lnTo>
                <a:lnTo>
                  <a:pt x="1807885" y="651592"/>
                </a:lnTo>
                <a:lnTo>
                  <a:pt x="1823195" y="650060"/>
                </a:lnTo>
                <a:lnTo>
                  <a:pt x="1619412" y="650060"/>
                </a:lnTo>
                <a:lnTo>
                  <a:pt x="1605857" y="650029"/>
                </a:lnTo>
                <a:close/>
              </a:path>
              <a:path w="2476500" h="668020">
                <a:moveTo>
                  <a:pt x="1651850" y="646854"/>
                </a:moveTo>
                <a:lnTo>
                  <a:pt x="1636701" y="648488"/>
                </a:lnTo>
                <a:lnTo>
                  <a:pt x="1619412" y="650060"/>
                </a:lnTo>
                <a:lnTo>
                  <a:pt x="1823195" y="650060"/>
                </a:lnTo>
                <a:lnTo>
                  <a:pt x="1839786" y="648401"/>
                </a:lnTo>
                <a:lnTo>
                  <a:pt x="1853264" y="646902"/>
                </a:lnTo>
                <a:lnTo>
                  <a:pt x="1665246" y="646902"/>
                </a:lnTo>
                <a:lnTo>
                  <a:pt x="1651850" y="646854"/>
                </a:lnTo>
                <a:close/>
              </a:path>
              <a:path w="2476500" h="668020">
                <a:moveTo>
                  <a:pt x="1680397" y="645265"/>
                </a:moveTo>
                <a:lnTo>
                  <a:pt x="1665246" y="646902"/>
                </a:lnTo>
                <a:lnTo>
                  <a:pt x="1853264" y="646902"/>
                </a:lnTo>
                <a:lnTo>
                  <a:pt x="1867552" y="645313"/>
                </a:lnTo>
                <a:lnTo>
                  <a:pt x="1693795" y="645313"/>
                </a:lnTo>
                <a:lnTo>
                  <a:pt x="1680397" y="645265"/>
                </a:lnTo>
                <a:close/>
              </a:path>
              <a:path w="2476500" h="668020">
                <a:moveTo>
                  <a:pt x="1708946" y="643679"/>
                </a:moveTo>
                <a:lnTo>
                  <a:pt x="1693795" y="645313"/>
                </a:lnTo>
                <a:lnTo>
                  <a:pt x="1867632" y="645304"/>
                </a:lnTo>
                <a:lnTo>
                  <a:pt x="1868420" y="645217"/>
                </a:lnTo>
                <a:lnTo>
                  <a:pt x="1878848" y="643727"/>
                </a:lnTo>
                <a:lnTo>
                  <a:pt x="1723928" y="643727"/>
                </a:lnTo>
                <a:lnTo>
                  <a:pt x="1708946" y="643679"/>
                </a:lnTo>
                <a:close/>
              </a:path>
              <a:path w="2476500" h="668020">
                <a:moveTo>
                  <a:pt x="2473662" y="545096"/>
                </a:moveTo>
                <a:lnTo>
                  <a:pt x="2414982" y="554887"/>
                </a:lnTo>
                <a:lnTo>
                  <a:pt x="2399638" y="556404"/>
                </a:lnTo>
                <a:lnTo>
                  <a:pt x="2353350" y="562790"/>
                </a:lnTo>
                <a:lnTo>
                  <a:pt x="2334098" y="565998"/>
                </a:lnTo>
                <a:lnTo>
                  <a:pt x="2297898" y="570720"/>
                </a:lnTo>
                <a:lnTo>
                  <a:pt x="2264135" y="577143"/>
                </a:lnTo>
                <a:lnTo>
                  <a:pt x="2245930" y="578618"/>
                </a:lnTo>
                <a:lnTo>
                  <a:pt x="2224764" y="581858"/>
                </a:lnTo>
                <a:lnTo>
                  <a:pt x="2198082" y="584995"/>
                </a:lnTo>
                <a:lnTo>
                  <a:pt x="2170668" y="589824"/>
                </a:lnTo>
                <a:lnTo>
                  <a:pt x="2139151" y="594553"/>
                </a:lnTo>
                <a:lnTo>
                  <a:pt x="2119102" y="596077"/>
                </a:lnTo>
                <a:lnTo>
                  <a:pt x="2097886" y="599320"/>
                </a:lnTo>
                <a:lnTo>
                  <a:pt x="2078756" y="602512"/>
                </a:lnTo>
                <a:lnTo>
                  <a:pt x="2058238" y="605670"/>
                </a:lnTo>
                <a:lnTo>
                  <a:pt x="2036676" y="607185"/>
                </a:lnTo>
                <a:lnTo>
                  <a:pt x="2018375" y="610468"/>
                </a:lnTo>
                <a:lnTo>
                  <a:pt x="1996469" y="613595"/>
                </a:lnTo>
                <a:lnTo>
                  <a:pt x="1968167" y="616738"/>
                </a:lnTo>
                <a:lnTo>
                  <a:pt x="1950880" y="618310"/>
                </a:lnTo>
                <a:lnTo>
                  <a:pt x="1934182" y="621607"/>
                </a:lnTo>
                <a:lnTo>
                  <a:pt x="1919090" y="623079"/>
                </a:lnTo>
                <a:lnTo>
                  <a:pt x="1900189" y="624655"/>
                </a:lnTo>
                <a:lnTo>
                  <a:pt x="1866419" y="629470"/>
                </a:lnTo>
                <a:lnTo>
                  <a:pt x="1838117" y="632613"/>
                </a:lnTo>
                <a:lnTo>
                  <a:pt x="1806486" y="635779"/>
                </a:lnTo>
                <a:lnTo>
                  <a:pt x="1786049" y="637352"/>
                </a:lnTo>
                <a:lnTo>
                  <a:pt x="1771507" y="638963"/>
                </a:lnTo>
                <a:lnTo>
                  <a:pt x="1738360" y="642123"/>
                </a:lnTo>
                <a:lnTo>
                  <a:pt x="1723928" y="643727"/>
                </a:lnTo>
                <a:lnTo>
                  <a:pt x="1878848" y="643727"/>
                </a:lnTo>
                <a:lnTo>
                  <a:pt x="1901972" y="640424"/>
                </a:lnTo>
                <a:lnTo>
                  <a:pt x="1920655" y="638876"/>
                </a:lnTo>
                <a:lnTo>
                  <a:pt x="1936530" y="637288"/>
                </a:lnTo>
                <a:lnTo>
                  <a:pt x="1953158" y="633999"/>
                </a:lnTo>
                <a:lnTo>
                  <a:pt x="1969764" y="632532"/>
                </a:lnTo>
                <a:lnTo>
                  <a:pt x="1998469" y="629342"/>
                </a:lnTo>
                <a:lnTo>
                  <a:pt x="2020919" y="626135"/>
                </a:lnTo>
                <a:lnTo>
                  <a:pt x="2038663" y="622912"/>
                </a:lnTo>
                <a:lnTo>
                  <a:pt x="2060011" y="621433"/>
                </a:lnTo>
                <a:lnTo>
                  <a:pt x="2081270" y="618186"/>
                </a:lnTo>
                <a:lnTo>
                  <a:pt x="2100400" y="614994"/>
                </a:lnTo>
                <a:lnTo>
                  <a:pt x="2120920" y="611836"/>
                </a:lnTo>
                <a:lnTo>
                  <a:pt x="2140939" y="610317"/>
                </a:lnTo>
                <a:lnTo>
                  <a:pt x="2173227" y="605490"/>
                </a:lnTo>
                <a:lnTo>
                  <a:pt x="2200391" y="600694"/>
                </a:lnTo>
                <a:lnTo>
                  <a:pt x="2226900" y="597585"/>
                </a:lnTo>
                <a:lnTo>
                  <a:pt x="2247798" y="594372"/>
                </a:lnTo>
                <a:lnTo>
                  <a:pt x="2266281" y="592851"/>
                </a:lnTo>
                <a:lnTo>
                  <a:pt x="2300413" y="586388"/>
                </a:lnTo>
                <a:lnTo>
                  <a:pt x="2336432" y="581699"/>
                </a:lnTo>
                <a:lnTo>
                  <a:pt x="2355742" y="578482"/>
                </a:lnTo>
                <a:lnTo>
                  <a:pt x="2401514" y="572165"/>
                </a:lnTo>
                <a:lnTo>
                  <a:pt x="2417079" y="570613"/>
                </a:lnTo>
                <a:lnTo>
                  <a:pt x="2476275" y="560755"/>
                </a:lnTo>
                <a:lnTo>
                  <a:pt x="2473662" y="54509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96700" y="4317157"/>
            <a:ext cx="100330" cy="27305"/>
          </a:xfrm>
          <a:custGeom>
            <a:avLst/>
            <a:gdLst/>
            <a:ahLst/>
            <a:cxnLst/>
            <a:rect l="l" t="t" r="r" b="b"/>
            <a:pathLst>
              <a:path w="100329" h="27304">
                <a:moveTo>
                  <a:pt x="0" y="0"/>
                </a:moveTo>
                <a:lnTo>
                  <a:pt x="23936" y="13796"/>
                </a:lnTo>
                <a:lnTo>
                  <a:pt x="39670" y="16948"/>
                </a:lnTo>
                <a:lnTo>
                  <a:pt x="98502" y="26765"/>
                </a:lnTo>
                <a:lnTo>
                  <a:pt x="100070" y="17369"/>
                </a:lnTo>
                <a:lnTo>
                  <a:pt x="41389" y="7580"/>
                </a:lnTo>
                <a:lnTo>
                  <a:pt x="25681" y="4433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68392" y="4308776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90156" y="0"/>
                </a:lnTo>
              </a:path>
            </a:pathLst>
          </a:custGeom>
          <a:ln w="2522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20837" y="4287359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100060" y="0"/>
                </a:lnTo>
              </a:path>
            </a:pathLst>
          </a:custGeom>
          <a:ln w="2368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90589" y="4269895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130" y="0"/>
                </a:lnTo>
              </a:path>
            </a:pathLst>
          </a:custGeom>
          <a:ln w="2056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45088" y="4252480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275" y="0"/>
                </a:lnTo>
              </a:path>
            </a:pathLst>
          </a:custGeom>
          <a:ln w="2052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16216" y="4237363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692" y="0"/>
                </a:lnTo>
              </a:path>
            </a:pathLst>
          </a:custGeom>
          <a:ln w="1899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70307" y="4222255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834" y="0"/>
                </a:lnTo>
              </a:path>
            </a:pathLst>
          </a:custGeom>
          <a:ln w="2053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37033" y="4206402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0886" y="0"/>
                </a:lnTo>
              </a:path>
            </a:pathLst>
          </a:custGeom>
          <a:ln w="2058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93269" y="4172386"/>
            <a:ext cx="97155" cy="24130"/>
          </a:xfrm>
          <a:custGeom>
            <a:avLst/>
            <a:gdLst/>
            <a:ahLst/>
            <a:cxnLst/>
            <a:rect l="l" t="t" r="r" b="b"/>
            <a:pathLst>
              <a:path w="97154" h="24129">
                <a:moveTo>
                  <a:pt x="0" y="0"/>
                </a:moveTo>
                <a:lnTo>
                  <a:pt x="26479" y="15647"/>
                </a:lnTo>
                <a:lnTo>
                  <a:pt x="41261" y="17320"/>
                </a:lnTo>
                <a:lnTo>
                  <a:pt x="55027" y="20411"/>
                </a:lnTo>
                <a:lnTo>
                  <a:pt x="85669" y="23670"/>
                </a:lnTo>
                <a:lnTo>
                  <a:pt x="96898" y="16438"/>
                </a:lnTo>
                <a:lnTo>
                  <a:pt x="72447" y="12616"/>
                </a:lnTo>
                <a:lnTo>
                  <a:pt x="56535" y="11023"/>
                </a:lnTo>
                <a:lnTo>
                  <a:pt x="42821" y="7938"/>
                </a:lnTo>
                <a:lnTo>
                  <a:pt x="28040" y="6266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58936" y="4142356"/>
            <a:ext cx="93980" cy="30480"/>
          </a:xfrm>
          <a:custGeom>
            <a:avLst/>
            <a:gdLst/>
            <a:ahLst/>
            <a:cxnLst/>
            <a:rect l="l" t="t" r="r" b="b"/>
            <a:pathLst>
              <a:path w="93979" h="30479">
                <a:moveTo>
                  <a:pt x="0" y="0"/>
                </a:moveTo>
                <a:lnTo>
                  <a:pt x="11258" y="13797"/>
                </a:lnTo>
                <a:lnTo>
                  <a:pt x="43550" y="20299"/>
                </a:lnTo>
                <a:lnTo>
                  <a:pt x="57725" y="23453"/>
                </a:lnTo>
                <a:lnTo>
                  <a:pt x="73248" y="28129"/>
                </a:lnTo>
                <a:lnTo>
                  <a:pt x="88365" y="29888"/>
                </a:lnTo>
                <a:lnTo>
                  <a:pt x="93982" y="21408"/>
                </a:lnTo>
                <a:lnTo>
                  <a:pt x="75144" y="18834"/>
                </a:lnTo>
                <a:lnTo>
                  <a:pt x="60129" y="14243"/>
                </a:lnTo>
                <a:lnTo>
                  <a:pt x="45519" y="10980"/>
                </a:lnTo>
                <a:lnTo>
                  <a:pt x="13700" y="461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16874" y="4109018"/>
            <a:ext cx="100330" cy="33020"/>
          </a:xfrm>
          <a:custGeom>
            <a:avLst/>
            <a:gdLst/>
            <a:ahLst/>
            <a:cxnLst/>
            <a:rect l="l" t="t" r="r" b="b"/>
            <a:pathLst>
              <a:path w="100329" h="33020">
                <a:moveTo>
                  <a:pt x="13599" y="0"/>
                </a:moveTo>
                <a:lnTo>
                  <a:pt x="0" y="6706"/>
                </a:lnTo>
                <a:lnTo>
                  <a:pt x="24857" y="13797"/>
                </a:lnTo>
                <a:lnTo>
                  <a:pt x="39603" y="17104"/>
                </a:lnTo>
                <a:lnTo>
                  <a:pt x="53404" y="21734"/>
                </a:lnTo>
                <a:lnTo>
                  <a:pt x="68150" y="25040"/>
                </a:lnTo>
                <a:lnTo>
                  <a:pt x="81951" y="29672"/>
                </a:lnTo>
                <a:lnTo>
                  <a:pt x="96699" y="32979"/>
                </a:lnTo>
                <a:lnTo>
                  <a:pt x="99999" y="23954"/>
                </a:lnTo>
                <a:lnTo>
                  <a:pt x="84494" y="20506"/>
                </a:lnTo>
                <a:lnTo>
                  <a:pt x="70693" y="15875"/>
                </a:lnTo>
                <a:lnTo>
                  <a:pt x="55946" y="12567"/>
                </a:lnTo>
                <a:lnTo>
                  <a:pt x="42144" y="7937"/>
                </a:lnTo>
                <a:lnTo>
                  <a:pt x="27398" y="4631"/>
                </a:lnTo>
                <a:lnTo>
                  <a:pt x="13599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86939" y="4063244"/>
            <a:ext cx="96520" cy="38100"/>
          </a:xfrm>
          <a:custGeom>
            <a:avLst/>
            <a:gdLst/>
            <a:ahLst/>
            <a:cxnLst/>
            <a:rect l="l" t="t" r="r" b="b"/>
            <a:pathLst>
              <a:path w="96520" h="38100">
                <a:moveTo>
                  <a:pt x="0" y="0"/>
                </a:moveTo>
                <a:lnTo>
                  <a:pt x="10469" y="13534"/>
                </a:lnTo>
                <a:lnTo>
                  <a:pt x="24314" y="19718"/>
                </a:lnTo>
                <a:lnTo>
                  <a:pt x="39490" y="23190"/>
                </a:lnTo>
                <a:lnTo>
                  <a:pt x="52861" y="29243"/>
                </a:lnTo>
                <a:lnTo>
                  <a:pt x="69287" y="34216"/>
                </a:lnTo>
                <a:lnTo>
                  <a:pt x="83897" y="37478"/>
                </a:lnTo>
                <a:lnTo>
                  <a:pt x="96243" y="31583"/>
                </a:lnTo>
                <a:lnTo>
                  <a:pt x="71691" y="25006"/>
                </a:lnTo>
                <a:lnTo>
                  <a:pt x="56167" y="20330"/>
                </a:lnTo>
                <a:lnTo>
                  <a:pt x="42459" y="14189"/>
                </a:lnTo>
                <a:lnTo>
                  <a:pt x="27284" y="10717"/>
                </a:lnTo>
                <a:lnTo>
                  <a:pt x="13912" y="4664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57686" y="4016943"/>
            <a:ext cx="93980" cy="41275"/>
          </a:xfrm>
          <a:custGeom>
            <a:avLst/>
            <a:gdLst/>
            <a:ahLst/>
            <a:cxnLst/>
            <a:rect l="l" t="t" r="r" b="b"/>
            <a:pathLst>
              <a:path w="93979" h="41275">
                <a:moveTo>
                  <a:pt x="0" y="0"/>
                </a:moveTo>
                <a:lnTo>
                  <a:pt x="11258" y="13797"/>
                </a:lnTo>
                <a:lnTo>
                  <a:pt x="25104" y="19980"/>
                </a:lnTo>
                <a:lnTo>
                  <a:pt x="39805" y="24909"/>
                </a:lnTo>
                <a:lnTo>
                  <a:pt x="53652" y="31093"/>
                </a:lnTo>
                <a:lnTo>
                  <a:pt x="82627" y="40784"/>
                </a:lnTo>
                <a:lnTo>
                  <a:pt x="93403" y="35177"/>
                </a:lnTo>
                <a:lnTo>
                  <a:pt x="71367" y="26987"/>
                </a:lnTo>
                <a:lnTo>
                  <a:pt x="57095" y="22225"/>
                </a:lnTo>
                <a:lnTo>
                  <a:pt x="43248" y="16040"/>
                </a:lnTo>
                <a:lnTo>
                  <a:pt x="28547" y="11112"/>
                </a:lnTo>
                <a:lnTo>
                  <a:pt x="14701" y="4928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30306" y="3957127"/>
            <a:ext cx="90805" cy="51435"/>
          </a:xfrm>
          <a:custGeom>
            <a:avLst/>
            <a:gdLst/>
            <a:ahLst/>
            <a:cxnLst/>
            <a:rect l="l" t="t" r="r" b="b"/>
            <a:pathLst>
              <a:path w="90804" h="51435">
                <a:moveTo>
                  <a:pt x="0" y="0"/>
                </a:moveTo>
                <a:lnTo>
                  <a:pt x="9367" y="16108"/>
                </a:lnTo>
                <a:lnTo>
                  <a:pt x="23641" y="24046"/>
                </a:lnTo>
                <a:lnTo>
                  <a:pt x="66841" y="43285"/>
                </a:lnTo>
                <a:lnTo>
                  <a:pt x="80736" y="51033"/>
                </a:lnTo>
                <a:lnTo>
                  <a:pt x="90298" y="44269"/>
                </a:lnTo>
                <a:lnTo>
                  <a:pt x="71092" y="34771"/>
                </a:lnTo>
                <a:lnTo>
                  <a:pt x="27891" y="1553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16168" y="3890498"/>
            <a:ext cx="80645" cy="52705"/>
          </a:xfrm>
          <a:custGeom>
            <a:avLst/>
            <a:gdLst/>
            <a:ahLst/>
            <a:cxnLst/>
            <a:rect l="l" t="t" r="r" b="b"/>
            <a:pathLst>
              <a:path w="80645" h="52704">
                <a:moveTo>
                  <a:pt x="0" y="0"/>
                </a:moveTo>
                <a:lnTo>
                  <a:pt x="8987" y="17448"/>
                </a:lnTo>
                <a:lnTo>
                  <a:pt x="23288" y="26988"/>
                </a:lnTo>
                <a:lnTo>
                  <a:pt x="37863" y="35111"/>
                </a:lnTo>
                <a:lnTo>
                  <a:pt x="51808" y="44436"/>
                </a:lnTo>
                <a:lnTo>
                  <a:pt x="66412" y="52574"/>
                </a:lnTo>
                <a:lnTo>
                  <a:pt x="80219" y="49354"/>
                </a:lnTo>
                <a:lnTo>
                  <a:pt x="56766" y="36313"/>
                </a:lnTo>
                <a:lnTo>
                  <a:pt x="42794" y="26973"/>
                </a:lnTo>
                <a:lnTo>
                  <a:pt x="28219" y="18849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00675" y="3811328"/>
            <a:ext cx="78105" cy="59055"/>
          </a:xfrm>
          <a:custGeom>
            <a:avLst/>
            <a:gdLst/>
            <a:ahLst/>
            <a:cxnLst/>
            <a:rect l="l" t="t" r="r" b="b"/>
            <a:pathLst>
              <a:path w="78104" h="59054">
                <a:moveTo>
                  <a:pt x="0" y="0"/>
                </a:moveTo>
                <a:lnTo>
                  <a:pt x="8421" y="18628"/>
                </a:lnTo>
                <a:lnTo>
                  <a:pt x="22978" y="28356"/>
                </a:lnTo>
                <a:lnTo>
                  <a:pt x="36969" y="39265"/>
                </a:lnTo>
                <a:lnTo>
                  <a:pt x="53021" y="50520"/>
                </a:lnTo>
                <a:lnTo>
                  <a:pt x="67715" y="58719"/>
                </a:lnTo>
                <a:lnTo>
                  <a:pt x="78106" y="54810"/>
                </a:lnTo>
                <a:lnTo>
                  <a:pt x="58069" y="42458"/>
                </a:lnTo>
                <a:lnTo>
                  <a:pt x="42627" y="31607"/>
                </a:lnTo>
                <a:lnTo>
                  <a:pt x="28547" y="20637"/>
                </a:lnTo>
                <a:lnTo>
                  <a:pt x="13991" y="10909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86485" y="3722428"/>
            <a:ext cx="79375" cy="63500"/>
          </a:xfrm>
          <a:custGeom>
            <a:avLst/>
            <a:gdLst/>
            <a:ahLst/>
            <a:cxnLst/>
            <a:rect l="l" t="t" r="r" b="b"/>
            <a:pathLst>
              <a:path w="79375" h="63500">
                <a:moveTo>
                  <a:pt x="0" y="0"/>
                </a:moveTo>
                <a:lnTo>
                  <a:pt x="8421" y="18628"/>
                </a:lnTo>
                <a:lnTo>
                  <a:pt x="65516" y="63078"/>
                </a:lnTo>
                <a:lnTo>
                  <a:pt x="79364" y="61788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72013" y="3641262"/>
            <a:ext cx="83185" cy="58419"/>
          </a:xfrm>
          <a:custGeom>
            <a:avLst/>
            <a:gdLst/>
            <a:ahLst/>
            <a:cxnLst/>
            <a:rect l="l" t="t" r="r" b="b"/>
            <a:pathLst>
              <a:path w="83185" h="58420">
                <a:moveTo>
                  <a:pt x="0" y="0"/>
                </a:moveTo>
                <a:lnTo>
                  <a:pt x="8986" y="17447"/>
                </a:lnTo>
                <a:lnTo>
                  <a:pt x="37533" y="36497"/>
                </a:lnTo>
                <a:lnTo>
                  <a:pt x="51526" y="47406"/>
                </a:lnTo>
                <a:lnTo>
                  <a:pt x="66081" y="57134"/>
                </a:lnTo>
                <a:lnTo>
                  <a:pt x="82871" y="58150"/>
                </a:lnTo>
                <a:lnTo>
                  <a:pt x="57095" y="39686"/>
                </a:lnTo>
                <a:lnTo>
                  <a:pt x="43102" y="28778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57494" y="3574387"/>
            <a:ext cx="81915" cy="48260"/>
          </a:xfrm>
          <a:custGeom>
            <a:avLst/>
            <a:gdLst/>
            <a:ahLst/>
            <a:cxnLst/>
            <a:rect l="l" t="t" r="r" b="b"/>
            <a:pathLst>
              <a:path w="81914" h="48260">
                <a:moveTo>
                  <a:pt x="0" y="0"/>
                </a:moveTo>
                <a:lnTo>
                  <a:pt x="9644" y="16261"/>
                </a:lnTo>
                <a:lnTo>
                  <a:pt x="66738" y="48011"/>
                </a:lnTo>
                <a:lnTo>
                  <a:pt x="81597" y="46493"/>
                </a:lnTo>
                <a:lnTo>
                  <a:pt x="57095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27023" y="3319156"/>
            <a:ext cx="66040" cy="83820"/>
          </a:xfrm>
          <a:custGeom>
            <a:avLst/>
            <a:gdLst/>
            <a:ahLst/>
            <a:cxnLst/>
            <a:rect l="l" t="t" r="r" b="b"/>
            <a:pathLst>
              <a:path w="66039" h="83820">
                <a:moveTo>
                  <a:pt x="57906" y="0"/>
                </a:moveTo>
                <a:lnTo>
                  <a:pt x="0" y="83482"/>
                </a:lnTo>
                <a:lnTo>
                  <a:pt x="65732" y="5429"/>
                </a:lnTo>
                <a:lnTo>
                  <a:pt x="57906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45718" y="3431372"/>
            <a:ext cx="64246" cy="84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42936" y="3538543"/>
            <a:ext cx="73726" cy="72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45391" y="3637491"/>
            <a:ext cx="71295" cy="74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31986" y="3728383"/>
            <a:ext cx="84455" cy="56515"/>
          </a:xfrm>
          <a:custGeom>
            <a:avLst/>
            <a:gdLst/>
            <a:ahLst/>
            <a:cxnLst/>
            <a:rect l="l" t="t" r="r" b="b"/>
            <a:pathLst>
              <a:path w="84454" h="56514">
                <a:moveTo>
                  <a:pt x="78251" y="0"/>
                </a:moveTo>
                <a:lnTo>
                  <a:pt x="59850" y="13840"/>
                </a:lnTo>
                <a:lnTo>
                  <a:pt x="39226" y="29751"/>
                </a:lnTo>
                <a:lnTo>
                  <a:pt x="17200" y="45524"/>
                </a:lnTo>
                <a:lnTo>
                  <a:pt x="0" y="56494"/>
                </a:lnTo>
                <a:lnTo>
                  <a:pt x="22537" y="53411"/>
                </a:lnTo>
                <a:lnTo>
                  <a:pt x="44908" y="37392"/>
                </a:lnTo>
                <a:lnTo>
                  <a:pt x="65622" y="21417"/>
                </a:lnTo>
                <a:lnTo>
                  <a:pt x="83977" y="7611"/>
                </a:lnTo>
                <a:lnTo>
                  <a:pt x="78251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13425" y="3809428"/>
            <a:ext cx="88900" cy="52069"/>
          </a:xfrm>
          <a:custGeom>
            <a:avLst/>
            <a:gdLst/>
            <a:ahLst/>
            <a:cxnLst/>
            <a:rect l="l" t="t" r="r" b="b"/>
            <a:pathLst>
              <a:path w="88900" h="52070">
                <a:moveTo>
                  <a:pt x="83423" y="0"/>
                </a:moveTo>
                <a:lnTo>
                  <a:pt x="67823" y="10430"/>
                </a:lnTo>
                <a:lnTo>
                  <a:pt x="50496" y="21487"/>
                </a:lnTo>
                <a:lnTo>
                  <a:pt x="18944" y="40471"/>
                </a:lnTo>
                <a:lnTo>
                  <a:pt x="0" y="51553"/>
                </a:lnTo>
                <a:lnTo>
                  <a:pt x="23804" y="48662"/>
                </a:lnTo>
                <a:lnTo>
                  <a:pt x="55514" y="29582"/>
                </a:lnTo>
                <a:lnTo>
                  <a:pt x="73031" y="18403"/>
                </a:lnTo>
                <a:lnTo>
                  <a:pt x="88717" y="7918"/>
                </a:lnTo>
                <a:lnTo>
                  <a:pt x="8342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86677" y="3881447"/>
            <a:ext cx="91440" cy="46990"/>
          </a:xfrm>
          <a:custGeom>
            <a:avLst/>
            <a:gdLst/>
            <a:ahLst/>
            <a:cxnLst/>
            <a:rect l="l" t="t" r="r" b="b"/>
            <a:pathLst>
              <a:path w="91439" h="46989">
                <a:moveTo>
                  <a:pt x="90963" y="0"/>
                </a:moveTo>
                <a:lnTo>
                  <a:pt x="65481" y="12632"/>
                </a:lnTo>
                <a:lnTo>
                  <a:pt x="49135" y="22426"/>
                </a:lnTo>
                <a:lnTo>
                  <a:pt x="33987" y="28436"/>
                </a:lnTo>
                <a:lnTo>
                  <a:pt x="13183" y="38060"/>
                </a:lnTo>
                <a:lnTo>
                  <a:pt x="0" y="43935"/>
                </a:lnTo>
                <a:lnTo>
                  <a:pt x="17123" y="46732"/>
                </a:lnTo>
                <a:lnTo>
                  <a:pt x="37762" y="37179"/>
                </a:lnTo>
                <a:lnTo>
                  <a:pt x="53364" y="30927"/>
                </a:lnTo>
                <a:lnTo>
                  <a:pt x="69875" y="21062"/>
                </a:lnTo>
                <a:lnTo>
                  <a:pt x="83605" y="14982"/>
                </a:lnTo>
                <a:lnTo>
                  <a:pt x="9096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65803" y="3941588"/>
            <a:ext cx="90170" cy="36195"/>
          </a:xfrm>
          <a:custGeom>
            <a:avLst/>
            <a:gdLst/>
            <a:ahLst/>
            <a:cxnLst/>
            <a:rect l="l" t="t" r="r" b="b"/>
            <a:pathLst>
              <a:path w="90170" h="36195">
                <a:moveTo>
                  <a:pt x="86908" y="0"/>
                </a:moveTo>
                <a:lnTo>
                  <a:pt x="72812" y="4712"/>
                </a:lnTo>
                <a:lnTo>
                  <a:pt x="56720" y="11159"/>
                </a:lnTo>
                <a:lnTo>
                  <a:pt x="42310" y="17579"/>
                </a:lnTo>
                <a:lnTo>
                  <a:pt x="0" y="31699"/>
                </a:lnTo>
                <a:lnTo>
                  <a:pt x="17265" y="35971"/>
                </a:lnTo>
                <a:lnTo>
                  <a:pt x="45758" y="26446"/>
                </a:lnTo>
                <a:lnTo>
                  <a:pt x="60432" y="19928"/>
                </a:lnTo>
                <a:lnTo>
                  <a:pt x="76097" y="13649"/>
                </a:lnTo>
                <a:lnTo>
                  <a:pt x="89928" y="9033"/>
                </a:lnTo>
                <a:lnTo>
                  <a:pt x="86908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31911" y="3987267"/>
            <a:ext cx="90805" cy="27305"/>
          </a:xfrm>
          <a:custGeom>
            <a:avLst/>
            <a:gdLst/>
            <a:ahLst/>
            <a:cxnLst/>
            <a:rect l="l" t="t" r="r" b="b"/>
            <a:pathLst>
              <a:path w="90804" h="27304">
                <a:moveTo>
                  <a:pt x="88908" y="0"/>
                </a:moveTo>
                <a:lnTo>
                  <a:pt x="59969" y="6526"/>
                </a:lnTo>
                <a:lnTo>
                  <a:pt x="45248" y="11419"/>
                </a:lnTo>
                <a:lnTo>
                  <a:pt x="17230" y="17639"/>
                </a:lnTo>
                <a:lnTo>
                  <a:pt x="0" y="20777"/>
                </a:lnTo>
                <a:lnTo>
                  <a:pt x="19121" y="26972"/>
                </a:lnTo>
                <a:lnTo>
                  <a:pt x="47795" y="20585"/>
                </a:lnTo>
                <a:lnTo>
                  <a:pt x="62515" y="15692"/>
                </a:lnTo>
                <a:lnTo>
                  <a:pt x="90533" y="9472"/>
                </a:lnTo>
                <a:lnTo>
                  <a:pt x="88908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88763" y="4015379"/>
            <a:ext cx="96520" cy="19685"/>
          </a:xfrm>
          <a:custGeom>
            <a:avLst/>
            <a:gdLst/>
            <a:ahLst/>
            <a:cxnLst/>
            <a:rect l="l" t="t" r="r" b="b"/>
            <a:pathLst>
              <a:path w="96520" h="19685">
                <a:moveTo>
                  <a:pt x="95970" y="0"/>
                </a:moveTo>
                <a:lnTo>
                  <a:pt x="72243" y="3729"/>
                </a:lnTo>
                <a:lnTo>
                  <a:pt x="57997" y="5317"/>
                </a:lnTo>
                <a:lnTo>
                  <a:pt x="42220" y="6899"/>
                </a:lnTo>
                <a:lnTo>
                  <a:pt x="13676" y="10079"/>
                </a:lnTo>
                <a:lnTo>
                  <a:pt x="0" y="10079"/>
                </a:lnTo>
                <a:lnTo>
                  <a:pt x="14203" y="19575"/>
                </a:lnTo>
                <a:lnTo>
                  <a:pt x="43222" y="16371"/>
                </a:lnTo>
                <a:lnTo>
                  <a:pt x="58999" y="14789"/>
                </a:lnTo>
                <a:lnTo>
                  <a:pt x="87545" y="11609"/>
                </a:lnTo>
                <a:lnTo>
                  <a:pt x="88655" y="10079"/>
                </a:lnTo>
                <a:lnTo>
                  <a:pt x="13676" y="10079"/>
                </a:lnTo>
                <a:lnTo>
                  <a:pt x="88676" y="10050"/>
                </a:lnTo>
                <a:lnTo>
                  <a:pt x="9597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57339" y="4031780"/>
            <a:ext cx="89535" cy="0"/>
          </a:xfrm>
          <a:custGeom>
            <a:avLst/>
            <a:gdLst/>
            <a:ahLst/>
            <a:cxnLst/>
            <a:rect l="l" t="t" r="r" b="b"/>
            <a:pathLst>
              <a:path w="89535">
                <a:moveTo>
                  <a:pt x="0" y="0"/>
                </a:moveTo>
                <a:lnTo>
                  <a:pt x="89496" y="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11164" y="4011256"/>
            <a:ext cx="97155" cy="20955"/>
          </a:xfrm>
          <a:custGeom>
            <a:avLst/>
            <a:gdLst/>
            <a:ahLst/>
            <a:cxnLst/>
            <a:rect l="l" t="t" r="r" b="b"/>
            <a:pathLst>
              <a:path w="97154" h="20954">
                <a:moveTo>
                  <a:pt x="0" y="0"/>
                </a:moveTo>
                <a:lnTo>
                  <a:pt x="26929" y="14143"/>
                </a:lnTo>
                <a:lnTo>
                  <a:pt x="55421" y="17318"/>
                </a:lnTo>
                <a:lnTo>
                  <a:pt x="87132" y="20499"/>
                </a:lnTo>
                <a:lnTo>
                  <a:pt x="96701" y="11982"/>
                </a:lnTo>
                <a:lnTo>
                  <a:pt x="13738" y="3089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469579" y="3982812"/>
            <a:ext cx="100965" cy="30480"/>
          </a:xfrm>
          <a:custGeom>
            <a:avLst/>
            <a:gdLst/>
            <a:ahLst/>
            <a:cxnLst/>
            <a:rect l="l" t="t" r="r" b="b"/>
            <a:pathLst>
              <a:path w="100964" h="30479">
                <a:moveTo>
                  <a:pt x="13842" y="0"/>
                </a:moveTo>
                <a:lnTo>
                  <a:pt x="0" y="6647"/>
                </a:lnTo>
                <a:lnTo>
                  <a:pt x="25069" y="13797"/>
                </a:lnTo>
                <a:lnTo>
                  <a:pt x="68281" y="23453"/>
                </a:lnTo>
                <a:lnTo>
                  <a:pt x="82054" y="28083"/>
                </a:lnTo>
                <a:lnTo>
                  <a:pt x="97283" y="29888"/>
                </a:lnTo>
                <a:lnTo>
                  <a:pt x="100664" y="20911"/>
                </a:lnTo>
                <a:lnTo>
                  <a:pt x="84091" y="18834"/>
                </a:lnTo>
                <a:lnTo>
                  <a:pt x="70827" y="14288"/>
                </a:lnTo>
                <a:lnTo>
                  <a:pt x="27616" y="4631"/>
                </a:lnTo>
                <a:lnTo>
                  <a:pt x="13842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40087" y="3935425"/>
            <a:ext cx="95885" cy="39370"/>
          </a:xfrm>
          <a:custGeom>
            <a:avLst/>
            <a:gdLst/>
            <a:ahLst/>
            <a:cxnLst/>
            <a:rect l="l" t="t" r="r" b="b"/>
            <a:pathLst>
              <a:path w="95885" h="39370">
                <a:moveTo>
                  <a:pt x="0" y="0"/>
                </a:moveTo>
                <a:lnTo>
                  <a:pt x="10515" y="13559"/>
                </a:lnTo>
                <a:lnTo>
                  <a:pt x="24334" y="19742"/>
                </a:lnTo>
                <a:lnTo>
                  <a:pt x="53254" y="29434"/>
                </a:lnTo>
                <a:lnTo>
                  <a:pt x="67072" y="35617"/>
                </a:lnTo>
                <a:lnTo>
                  <a:pt x="82222" y="39090"/>
                </a:lnTo>
                <a:lnTo>
                  <a:pt x="95667" y="33569"/>
                </a:lnTo>
                <a:lnTo>
                  <a:pt x="70046" y="26619"/>
                </a:lnTo>
                <a:lnTo>
                  <a:pt x="56704" y="20567"/>
                </a:lnTo>
                <a:lnTo>
                  <a:pt x="27782" y="10876"/>
                </a:lnTo>
                <a:lnTo>
                  <a:pt x="13964" y="469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12221" y="3879980"/>
            <a:ext cx="93345" cy="46990"/>
          </a:xfrm>
          <a:custGeom>
            <a:avLst/>
            <a:gdLst/>
            <a:ahLst/>
            <a:cxnLst/>
            <a:rect l="l" t="t" r="r" b="b"/>
            <a:pathLst>
              <a:path w="93345" h="46989">
                <a:moveTo>
                  <a:pt x="0" y="0"/>
                </a:moveTo>
                <a:lnTo>
                  <a:pt x="10167" y="13440"/>
                </a:lnTo>
                <a:lnTo>
                  <a:pt x="23604" y="21022"/>
                </a:lnTo>
                <a:lnTo>
                  <a:pt x="38230" y="27561"/>
                </a:lnTo>
                <a:lnTo>
                  <a:pt x="52905" y="32490"/>
                </a:lnTo>
                <a:lnTo>
                  <a:pt x="66723" y="38674"/>
                </a:lnTo>
                <a:lnTo>
                  <a:pt x="80589" y="46422"/>
                </a:lnTo>
                <a:lnTo>
                  <a:pt x="92942" y="41520"/>
                </a:lnTo>
                <a:lnTo>
                  <a:pt x="70980" y="30163"/>
                </a:lnTo>
                <a:lnTo>
                  <a:pt x="56353" y="23624"/>
                </a:lnTo>
                <a:lnTo>
                  <a:pt x="41678" y="18695"/>
                </a:lnTo>
                <a:lnTo>
                  <a:pt x="27861" y="12512"/>
                </a:lnTo>
                <a:lnTo>
                  <a:pt x="13995" y="4763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084011" y="3822643"/>
            <a:ext cx="95250" cy="43815"/>
          </a:xfrm>
          <a:custGeom>
            <a:avLst/>
            <a:gdLst/>
            <a:ahLst/>
            <a:cxnLst/>
            <a:rect l="l" t="t" r="r" b="b"/>
            <a:pathLst>
              <a:path w="95250" h="43814">
                <a:moveTo>
                  <a:pt x="13610" y="0"/>
                </a:moveTo>
                <a:lnTo>
                  <a:pt x="0" y="3298"/>
                </a:lnTo>
                <a:lnTo>
                  <a:pt x="23978" y="15049"/>
                </a:lnTo>
                <a:lnTo>
                  <a:pt x="37846" y="22797"/>
                </a:lnTo>
                <a:lnTo>
                  <a:pt x="52471" y="29337"/>
                </a:lnTo>
                <a:lnTo>
                  <a:pt x="66337" y="37085"/>
                </a:lnTo>
                <a:lnTo>
                  <a:pt x="80963" y="43624"/>
                </a:lnTo>
                <a:lnTo>
                  <a:pt x="95252" y="40703"/>
                </a:lnTo>
                <a:lnTo>
                  <a:pt x="70594" y="28575"/>
                </a:lnTo>
                <a:lnTo>
                  <a:pt x="56728" y="20826"/>
                </a:lnTo>
                <a:lnTo>
                  <a:pt x="42101" y="14287"/>
                </a:lnTo>
                <a:lnTo>
                  <a:pt x="28235" y="6539"/>
                </a:lnTo>
                <a:lnTo>
                  <a:pt x="1361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70113" y="3753184"/>
            <a:ext cx="85090" cy="55880"/>
          </a:xfrm>
          <a:custGeom>
            <a:avLst/>
            <a:gdLst/>
            <a:ahLst/>
            <a:cxnLst/>
            <a:rect l="l" t="t" r="r" b="b"/>
            <a:pathLst>
              <a:path w="85089" h="55879">
                <a:moveTo>
                  <a:pt x="0" y="0"/>
                </a:moveTo>
                <a:lnTo>
                  <a:pt x="8952" y="17443"/>
                </a:lnTo>
                <a:lnTo>
                  <a:pt x="23906" y="24183"/>
                </a:lnTo>
                <a:lnTo>
                  <a:pt x="37444" y="33318"/>
                </a:lnTo>
                <a:lnTo>
                  <a:pt x="52398" y="40058"/>
                </a:lnTo>
                <a:lnTo>
                  <a:pt x="79993" y="55454"/>
                </a:lnTo>
                <a:lnTo>
                  <a:pt x="84628" y="47134"/>
                </a:lnTo>
                <a:lnTo>
                  <a:pt x="56655" y="31548"/>
                </a:lnTo>
                <a:lnTo>
                  <a:pt x="42030" y="25008"/>
                </a:lnTo>
                <a:lnTo>
                  <a:pt x="28492" y="15875"/>
                </a:lnTo>
                <a:lnTo>
                  <a:pt x="13538" y="9133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41384" y="3684920"/>
            <a:ext cx="91440" cy="52705"/>
          </a:xfrm>
          <a:custGeom>
            <a:avLst/>
            <a:gdLst/>
            <a:ahLst/>
            <a:cxnLst/>
            <a:rect l="l" t="t" r="r" b="b"/>
            <a:pathLst>
              <a:path w="91439" h="52704">
                <a:moveTo>
                  <a:pt x="13177" y="0"/>
                </a:moveTo>
                <a:lnTo>
                  <a:pt x="0" y="3544"/>
                </a:lnTo>
                <a:lnTo>
                  <a:pt x="22166" y="17463"/>
                </a:lnTo>
                <a:lnTo>
                  <a:pt x="36704" y="25582"/>
                </a:lnTo>
                <a:lnTo>
                  <a:pt x="50654" y="34924"/>
                </a:lnTo>
                <a:lnTo>
                  <a:pt x="65196" y="43045"/>
                </a:lnTo>
                <a:lnTo>
                  <a:pt x="79114" y="52368"/>
                </a:lnTo>
                <a:lnTo>
                  <a:pt x="91217" y="48226"/>
                </a:lnTo>
                <a:lnTo>
                  <a:pt x="70129" y="34907"/>
                </a:lnTo>
                <a:lnTo>
                  <a:pt x="55586" y="26786"/>
                </a:lnTo>
                <a:lnTo>
                  <a:pt x="41632" y="17443"/>
                </a:lnTo>
                <a:lnTo>
                  <a:pt x="27094" y="9324"/>
                </a:lnTo>
                <a:lnTo>
                  <a:pt x="13177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41113" y="3599600"/>
            <a:ext cx="74295" cy="64769"/>
          </a:xfrm>
          <a:custGeom>
            <a:avLst/>
            <a:gdLst/>
            <a:ahLst/>
            <a:cxnLst/>
            <a:rect l="l" t="t" r="r" b="b"/>
            <a:pathLst>
              <a:path w="74295" h="64770">
                <a:moveTo>
                  <a:pt x="0" y="0"/>
                </a:moveTo>
                <a:lnTo>
                  <a:pt x="7908" y="19809"/>
                </a:lnTo>
                <a:lnTo>
                  <a:pt x="22393" y="31122"/>
                </a:lnTo>
                <a:lnTo>
                  <a:pt x="36400" y="43621"/>
                </a:lnTo>
                <a:lnTo>
                  <a:pt x="51168" y="53552"/>
                </a:lnTo>
                <a:lnTo>
                  <a:pt x="65133" y="64460"/>
                </a:lnTo>
                <a:lnTo>
                  <a:pt x="74043" y="58974"/>
                </a:lnTo>
                <a:lnTo>
                  <a:pt x="56744" y="45836"/>
                </a:lnTo>
                <a:lnTo>
                  <a:pt x="42217" y="36108"/>
                </a:lnTo>
                <a:lnTo>
                  <a:pt x="28492" y="23812"/>
                </a:lnTo>
                <a:lnTo>
                  <a:pt x="14006" y="12499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43392" y="3498423"/>
            <a:ext cx="66040" cy="71120"/>
          </a:xfrm>
          <a:custGeom>
            <a:avLst/>
            <a:gdLst/>
            <a:ahLst/>
            <a:cxnLst/>
            <a:rect l="l" t="t" r="r" b="b"/>
            <a:pathLst>
              <a:path w="66039" h="71120">
                <a:moveTo>
                  <a:pt x="0" y="0"/>
                </a:moveTo>
                <a:lnTo>
                  <a:pt x="3903" y="18962"/>
                </a:lnTo>
                <a:lnTo>
                  <a:pt x="26064" y="44362"/>
                </a:lnTo>
                <a:lnTo>
                  <a:pt x="51607" y="69994"/>
                </a:lnTo>
                <a:lnTo>
                  <a:pt x="65912" y="70852"/>
                </a:lnTo>
                <a:lnTo>
                  <a:pt x="33025" y="37868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58391" y="3382621"/>
            <a:ext cx="59055" cy="83820"/>
          </a:xfrm>
          <a:custGeom>
            <a:avLst/>
            <a:gdLst/>
            <a:ahLst/>
            <a:cxnLst/>
            <a:rect l="l" t="t" r="r" b="b"/>
            <a:pathLst>
              <a:path w="59054" h="83820">
                <a:moveTo>
                  <a:pt x="0" y="0"/>
                </a:moveTo>
                <a:lnTo>
                  <a:pt x="1390" y="19852"/>
                </a:lnTo>
                <a:lnTo>
                  <a:pt x="20613" y="45586"/>
                </a:lnTo>
                <a:lnTo>
                  <a:pt x="38026" y="70986"/>
                </a:lnTo>
                <a:lnTo>
                  <a:pt x="47523" y="83686"/>
                </a:lnTo>
                <a:lnTo>
                  <a:pt x="58752" y="82796"/>
                </a:lnTo>
                <a:lnTo>
                  <a:pt x="36156" y="52581"/>
                </a:lnTo>
                <a:lnTo>
                  <a:pt x="18743" y="27181"/>
                </a:lnTo>
                <a:lnTo>
                  <a:pt x="9246" y="14481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910048" y="4711191"/>
            <a:ext cx="1717039" cy="351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100"/>
              </a:spcBef>
              <a:tabLst>
                <a:tab pos="699135" algn="l"/>
                <a:tab pos="1310640" algn="l"/>
              </a:tabLst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100	200	300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AUC-Derived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Daily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Average EPA</a:t>
            </a:r>
            <a:r>
              <a:rPr sz="700" b="1" spc="-5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(µg/mL)</a:t>
            </a:r>
            <a:endParaRPr sz="7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820017" y="4711191"/>
            <a:ext cx="1714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400</a:t>
            </a:r>
            <a:endParaRPr sz="7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556901" y="4711191"/>
            <a:ext cx="1225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endParaRPr sz="7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070617" y="46506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682180" y="46506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293735" y="465164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905333" y="465164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18044" y="46506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618044" y="46506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070617" y="46506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682180" y="46506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293735" y="465164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905333" y="465164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499888" y="419058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499888" y="3657000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499888" y="301670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499888" y="248312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499888" y="461744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499888" y="451072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499888" y="440401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499888" y="429729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499888" y="408386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499888" y="397714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499888" y="387043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499888" y="376371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499888" y="355028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499888" y="344356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499888" y="333685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499888" y="3123420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499888" y="290998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499888" y="280327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99888" y="269655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499888" y="258984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3960964" y="5229352"/>
            <a:ext cx="2197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2442</a:t>
            </a:r>
            <a:endParaRPr sz="7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596841" y="5229352"/>
            <a:ext cx="1714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771</a:t>
            </a:r>
            <a:endParaRPr sz="7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232718" y="5229352"/>
            <a:ext cx="1225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89</a:t>
            </a:r>
            <a:endParaRPr sz="7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844306" y="5229352"/>
            <a:ext cx="1225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11</a:t>
            </a:r>
            <a:endParaRPr sz="7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508324" y="5229352"/>
            <a:ext cx="2197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5212</a:t>
            </a:r>
            <a:endParaRPr sz="700">
              <a:latin typeface="Arial"/>
              <a:cs typeface="Arial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3618807" y="2399732"/>
            <a:ext cx="0" cy="2244725"/>
          </a:xfrm>
          <a:custGeom>
            <a:avLst/>
            <a:gdLst/>
            <a:ahLst/>
            <a:cxnLst/>
            <a:rect l="l" t="t" r="r" b="b"/>
            <a:pathLst>
              <a:path h="2244725">
                <a:moveTo>
                  <a:pt x="0" y="2244644"/>
                </a:moveTo>
                <a:lnTo>
                  <a:pt x="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527398" y="3550724"/>
            <a:ext cx="2468880" cy="0"/>
          </a:xfrm>
          <a:custGeom>
            <a:avLst/>
            <a:gdLst/>
            <a:ahLst/>
            <a:cxnLst/>
            <a:rect l="l" t="t" r="r" b="b"/>
            <a:pathLst>
              <a:path w="2468879">
                <a:moveTo>
                  <a:pt x="0" y="0"/>
                </a:moveTo>
                <a:lnTo>
                  <a:pt x="2468512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499888" y="323013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526980" y="4647342"/>
            <a:ext cx="2466975" cy="0"/>
          </a:xfrm>
          <a:custGeom>
            <a:avLst/>
            <a:gdLst/>
            <a:ahLst/>
            <a:cxnLst/>
            <a:rect l="l" t="t" r="r" b="b"/>
            <a:pathLst>
              <a:path w="2466975">
                <a:moveTo>
                  <a:pt x="0" y="0"/>
                </a:moveTo>
                <a:lnTo>
                  <a:pt x="246697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525535" y="2397494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525907" y="2397495"/>
            <a:ext cx="2468245" cy="0"/>
          </a:xfrm>
          <a:custGeom>
            <a:avLst/>
            <a:gdLst/>
            <a:ahLst/>
            <a:cxnLst/>
            <a:rect l="l" t="t" r="r" b="b"/>
            <a:pathLst>
              <a:path w="2468245">
                <a:moveTo>
                  <a:pt x="0" y="0"/>
                </a:moveTo>
                <a:lnTo>
                  <a:pt x="246805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993653" y="2397494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3196121" y="2409641"/>
            <a:ext cx="282575" cy="206565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30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Hazard Ratio: Reference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to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EPA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=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r>
              <a:rPr sz="700" b="1" spc="-6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µg/mL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0.2 0.4 0.6 0.8 1.0 1.2 1.4 1.6 1.8</a:t>
            </a:r>
            <a:r>
              <a:rPr sz="700" spc="8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2.0</a:t>
            </a:r>
            <a:endParaRPr sz="700">
              <a:latin typeface="Arial"/>
              <a:cs typeface="Arial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2934449" y="4416842"/>
            <a:ext cx="100330" cy="27305"/>
          </a:xfrm>
          <a:custGeom>
            <a:avLst/>
            <a:gdLst/>
            <a:ahLst/>
            <a:cxnLst/>
            <a:rect l="l" t="t" r="r" b="b"/>
            <a:pathLst>
              <a:path w="100330" h="27304">
                <a:moveTo>
                  <a:pt x="0" y="0"/>
                </a:moveTo>
                <a:lnTo>
                  <a:pt x="21487" y="13237"/>
                </a:lnTo>
                <a:lnTo>
                  <a:pt x="35524" y="16363"/>
                </a:lnTo>
                <a:lnTo>
                  <a:pt x="98470" y="26997"/>
                </a:lnTo>
                <a:lnTo>
                  <a:pt x="100056" y="17606"/>
                </a:lnTo>
                <a:lnTo>
                  <a:pt x="37350" y="7019"/>
                </a:lnTo>
                <a:lnTo>
                  <a:pt x="23303" y="3891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801927" y="4406311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4941" y="0"/>
                </a:lnTo>
              </a:path>
            </a:pathLst>
          </a:custGeom>
          <a:ln w="2522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659857" y="4365786"/>
            <a:ext cx="100330" cy="27940"/>
          </a:xfrm>
          <a:custGeom>
            <a:avLst/>
            <a:gdLst/>
            <a:ahLst/>
            <a:cxnLst/>
            <a:rect l="l" t="t" r="r" b="b"/>
            <a:pathLst>
              <a:path w="100330" h="27939">
                <a:moveTo>
                  <a:pt x="0" y="0"/>
                </a:moveTo>
                <a:lnTo>
                  <a:pt x="13503" y="11907"/>
                </a:lnTo>
                <a:lnTo>
                  <a:pt x="33853" y="16611"/>
                </a:lnTo>
                <a:lnTo>
                  <a:pt x="92777" y="27763"/>
                </a:lnTo>
                <a:lnTo>
                  <a:pt x="99769" y="19326"/>
                </a:lnTo>
                <a:lnTo>
                  <a:pt x="35810" y="7292"/>
                </a:lnTo>
                <a:lnTo>
                  <a:pt x="15358" y="2569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524056" y="4353934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8480" y="0"/>
                </a:lnTo>
              </a:path>
            </a:pathLst>
          </a:custGeom>
          <a:ln w="2526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394090" y="4315937"/>
            <a:ext cx="91440" cy="27305"/>
          </a:xfrm>
          <a:custGeom>
            <a:avLst/>
            <a:gdLst/>
            <a:ahLst/>
            <a:cxnLst/>
            <a:rect l="l" t="t" r="r" b="b"/>
            <a:pathLst>
              <a:path w="91439" h="27304">
                <a:moveTo>
                  <a:pt x="0" y="0"/>
                </a:moveTo>
                <a:lnTo>
                  <a:pt x="14006" y="12515"/>
                </a:lnTo>
                <a:lnTo>
                  <a:pt x="60087" y="22048"/>
                </a:lnTo>
                <a:lnTo>
                  <a:pt x="74739" y="23691"/>
                </a:lnTo>
                <a:lnTo>
                  <a:pt x="89363" y="27269"/>
                </a:lnTo>
                <a:lnTo>
                  <a:pt x="91231" y="17929"/>
                </a:lnTo>
                <a:lnTo>
                  <a:pt x="76420" y="14338"/>
                </a:lnTo>
                <a:lnTo>
                  <a:pt x="61504" y="12636"/>
                </a:lnTo>
                <a:lnTo>
                  <a:pt x="28531" y="634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248451" y="4287599"/>
            <a:ext cx="99695" cy="29209"/>
          </a:xfrm>
          <a:custGeom>
            <a:avLst/>
            <a:gdLst/>
            <a:ahLst/>
            <a:cxnLst/>
            <a:rect l="l" t="t" r="r" b="b"/>
            <a:pathLst>
              <a:path w="99694" h="29210">
                <a:moveTo>
                  <a:pt x="0" y="0"/>
                </a:moveTo>
                <a:lnTo>
                  <a:pt x="21313" y="13816"/>
                </a:lnTo>
                <a:lnTo>
                  <a:pt x="34578" y="15509"/>
                </a:lnTo>
                <a:lnTo>
                  <a:pt x="51377" y="20140"/>
                </a:lnTo>
                <a:lnTo>
                  <a:pt x="66393" y="21866"/>
                </a:lnTo>
                <a:lnTo>
                  <a:pt x="98190" y="28961"/>
                </a:lnTo>
                <a:lnTo>
                  <a:pt x="99637" y="19546"/>
                </a:lnTo>
                <a:lnTo>
                  <a:pt x="67951" y="12484"/>
                </a:lnTo>
                <a:lnTo>
                  <a:pt x="53157" y="10812"/>
                </a:lnTo>
                <a:lnTo>
                  <a:pt x="36422" y="6188"/>
                </a:lnTo>
                <a:lnTo>
                  <a:pt x="23059" y="447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114911" y="4258836"/>
            <a:ext cx="97155" cy="28575"/>
          </a:xfrm>
          <a:custGeom>
            <a:avLst/>
            <a:gdLst/>
            <a:ahLst/>
            <a:cxnLst/>
            <a:rect l="l" t="t" r="r" b="b"/>
            <a:pathLst>
              <a:path w="97155" h="28575">
                <a:moveTo>
                  <a:pt x="0" y="0"/>
                </a:moveTo>
                <a:lnTo>
                  <a:pt x="23089" y="15590"/>
                </a:lnTo>
                <a:lnTo>
                  <a:pt x="36353" y="17284"/>
                </a:lnTo>
                <a:lnTo>
                  <a:pt x="51451" y="21882"/>
                </a:lnTo>
                <a:lnTo>
                  <a:pt x="64928" y="23634"/>
                </a:lnTo>
                <a:lnTo>
                  <a:pt x="90330" y="28397"/>
                </a:lnTo>
                <a:lnTo>
                  <a:pt x="97000" y="20281"/>
                </a:lnTo>
                <a:lnTo>
                  <a:pt x="78811" y="17358"/>
                </a:lnTo>
                <a:lnTo>
                  <a:pt x="53411" y="12594"/>
                </a:lnTo>
                <a:lnTo>
                  <a:pt x="38313" y="7997"/>
                </a:lnTo>
                <a:lnTo>
                  <a:pt x="24836" y="6244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976346" y="4228561"/>
            <a:ext cx="99060" cy="32384"/>
          </a:xfrm>
          <a:custGeom>
            <a:avLst/>
            <a:gdLst/>
            <a:ahLst/>
            <a:cxnLst/>
            <a:rect l="l" t="t" r="r" b="b"/>
            <a:pathLst>
              <a:path w="99060" h="32385">
                <a:moveTo>
                  <a:pt x="0" y="0"/>
                </a:moveTo>
                <a:lnTo>
                  <a:pt x="17193" y="14116"/>
                </a:lnTo>
                <a:lnTo>
                  <a:pt x="30458" y="15810"/>
                </a:lnTo>
                <a:lnTo>
                  <a:pt x="67993" y="25229"/>
                </a:lnTo>
                <a:lnTo>
                  <a:pt x="82402" y="28434"/>
                </a:lnTo>
                <a:lnTo>
                  <a:pt x="96866" y="31962"/>
                </a:lnTo>
                <a:lnTo>
                  <a:pt x="98734" y="22622"/>
                </a:lnTo>
                <a:lnTo>
                  <a:pt x="84590" y="19164"/>
                </a:lnTo>
                <a:lnTo>
                  <a:pt x="70181" y="15960"/>
                </a:lnTo>
                <a:lnTo>
                  <a:pt x="32203" y="6464"/>
                </a:lnTo>
                <a:lnTo>
                  <a:pt x="18939" y="477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841168" y="4194766"/>
            <a:ext cx="99060" cy="32384"/>
          </a:xfrm>
          <a:custGeom>
            <a:avLst/>
            <a:gdLst/>
            <a:ahLst/>
            <a:cxnLst/>
            <a:rect l="l" t="t" r="r" b="b"/>
            <a:pathLst>
              <a:path w="99060" h="32385">
                <a:moveTo>
                  <a:pt x="0" y="0"/>
                </a:moveTo>
                <a:lnTo>
                  <a:pt x="12153" y="14413"/>
                </a:lnTo>
                <a:lnTo>
                  <a:pt x="76170" y="30449"/>
                </a:lnTo>
                <a:lnTo>
                  <a:pt x="89435" y="32142"/>
                </a:lnTo>
                <a:lnTo>
                  <a:pt x="98656" y="25566"/>
                </a:lnTo>
                <a:lnTo>
                  <a:pt x="77917" y="21103"/>
                </a:lnTo>
                <a:lnTo>
                  <a:pt x="14980" y="5333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716449" y="4158825"/>
            <a:ext cx="88265" cy="36195"/>
          </a:xfrm>
          <a:custGeom>
            <a:avLst/>
            <a:gdLst/>
            <a:ahLst/>
            <a:cxnLst/>
            <a:rect l="l" t="t" r="r" b="b"/>
            <a:pathLst>
              <a:path w="88264" h="36195">
                <a:moveTo>
                  <a:pt x="0" y="0"/>
                </a:moveTo>
                <a:lnTo>
                  <a:pt x="22572" y="17016"/>
                </a:lnTo>
                <a:lnTo>
                  <a:pt x="48489" y="25115"/>
                </a:lnTo>
                <a:lnTo>
                  <a:pt x="61189" y="28290"/>
                </a:lnTo>
                <a:lnTo>
                  <a:pt x="85446" y="35941"/>
                </a:lnTo>
                <a:lnTo>
                  <a:pt x="87756" y="26700"/>
                </a:lnTo>
                <a:lnTo>
                  <a:pt x="64018" y="19211"/>
                </a:lnTo>
                <a:lnTo>
                  <a:pt x="38100" y="12700"/>
                </a:lnTo>
                <a:lnTo>
                  <a:pt x="13218" y="3336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577267" y="4111362"/>
            <a:ext cx="93980" cy="41275"/>
          </a:xfrm>
          <a:custGeom>
            <a:avLst/>
            <a:gdLst/>
            <a:ahLst/>
            <a:cxnLst/>
            <a:rect l="l" t="t" r="r" b="b"/>
            <a:pathLst>
              <a:path w="93980" h="41275">
                <a:moveTo>
                  <a:pt x="0" y="0"/>
                </a:moveTo>
                <a:lnTo>
                  <a:pt x="9354" y="13680"/>
                </a:lnTo>
                <a:lnTo>
                  <a:pt x="34754" y="23205"/>
                </a:lnTo>
                <a:lnTo>
                  <a:pt x="60671" y="31304"/>
                </a:lnTo>
                <a:lnTo>
                  <a:pt x="85554" y="40667"/>
                </a:lnTo>
                <a:lnTo>
                  <a:pt x="93701" y="32918"/>
                </a:lnTo>
                <a:lnTo>
                  <a:pt x="76200" y="26986"/>
                </a:lnTo>
                <a:lnTo>
                  <a:pt x="63500" y="22225"/>
                </a:lnTo>
                <a:lnTo>
                  <a:pt x="50281" y="18888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445379" y="4061903"/>
            <a:ext cx="95250" cy="44450"/>
          </a:xfrm>
          <a:custGeom>
            <a:avLst/>
            <a:gdLst/>
            <a:ahLst/>
            <a:cxnLst/>
            <a:rect l="l" t="t" r="r" b="b"/>
            <a:pathLst>
              <a:path w="95250" h="44450">
                <a:moveTo>
                  <a:pt x="0" y="0"/>
                </a:moveTo>
                <a:lnTo>
                  <a:pt x="13785" y="16902"/>
                </a:lnTo>
                <a:lnTo>
                  <a:pt x="27459" y="20438"/>
                </a:lnTo>
                <a:lnTo>
                  <a:pt x="90959" y="44249"/>
                </a:lnTo>
                <a:lnTo>
                  <a:pt x="95238" y="35866"/>
                </a:lnTo>
                <a:lnTo>
                  <a:pt x="80570" y="31833"/>
                </a:lnTo>
                <a:lnTo>
                  <a:pt x="55688" y="20883"/>
                </a:lnTo>
                <a:lnTo>
                  <a:pt x="30288" y="11358"/>
                </a:lnTo>
                <a:lnTo>
                  <a:pt x="17070" y="802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323724" y="4011547"/>
            <a:ext cx="86995" cy="40640"/>
          </a:xfrm>
          <a:custGeom>
            <a:avLst/>
            <a:gdLst/>
            <a:ahLst/>
            <a:cxnLst/>
            <a:rect l="l" t="t" r="r" b="b"/>
            <a:pathLst>
              <a:path w="86994" h="40639">
                <a:moveTo>
                  <a:pt x="0" y="0"/>
                </a:moveTo>
                <a:lnTo>
                  <a:pt x="8440" y="14870"/>
                </a:lnTo>
                <a:lnTo>
                  <a:pt x="34297" y="24594"/>
                </a:lnTo>
                <a:lnTo>
                  <a:pt x="59697" y="35707"/>
                </a:lnTo>
                <a:lnTo>
                  <a:pt x="72397" y="40469"/>
                </a:lnTo>
                <a:lnTo>
                  <a:pt x="86549" y="36925"/>
                </a:lnTo>
                <a:lnTo>
                  <a:pt x="38100" y="15874"/>
                </a:lnTo>
                <a:lnTo>
                  <a:pt x="24942" y="10914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196724" y="3952811"/>
            <a:ext cx="85725" cy="45085"/>
          </a:xfrm>
          <a:custGeom>
            <a:avLst/>
            <a:gdLst/>
            <a:ahLst/>
            <a:cxnLst/>
            <a:rect l="l" t="t" r="r" b="b"/>
            <a:pathLst>
              <a:path w="85725" h="45085">
                <a:moveTo>
                  <a:pt x="0" y="0"/>
                </a:moveTo>
                <a:lnTo>
                  <a:pt x="8440" y="14869"/>
                </a:lnTo>
                <a:lnTo>
                  <a:pt x="33840" y="27569"/>
                </a:lnTo>
                <a:lnTo>
                  <a:pt x="46998" y="32531"/>
                </a:lnTo>
                <a:lnTo>
                  <a:pt x="71940" y="45031"/>
                </a:lnTo>
                <a:lnTo>
                  <a:pt x="85150" y="39841"/>
                </a:lnTo>
                <a:lnTo>
                  <a:pt x="63500" y="30161"/>
                </a:lnTo>
                <a:lnTo>
                  <a:pt x="50800" y="23811"/>
                </a:lnTo>
                <a:lnTo>
                  <a:pt x="37642" y="1885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069434" y="3880435"/>
            <a:ext cx="88265" cy="53975"/>
          </a:xfrm>
          <a:custGeom>
            <a:avLst/>
            <a:gdLst/>
            <a:ahLst/>
            <a:cxnLst/>
            <a:rect l="l" t="t" r="r" b="b"/>
            <a:pathLst>
              <a:path w="88265" h="53975">
                <a:moveTo>
                  <a:pt x="0" y="0"/>
                </a:moveTo>
                <a:lnTo>
                  <a:pt x="7142" y="14220"/>
                </a:lnTo>
                <a:lnTo>
                  <a:pt x="32542" y="30095"/>
                </a:lnTo>
                <a:lnTo>
                  <a:pt x="46647" y="37936"/>
                </a:lnTo>
                <a:lnTo>
                  <a:pt x="71836" y="53685"/>
                </a:lnTo>
                <a:lnTo>
                  <a:pt x="87653" y="50968"/>
                </a:lnTo>
                <a:lnTo>
                  <a:pt x="64184" y="37672"/>
                </a:lnTo>
                <a:lnTo>
                  <a:pt x="36985" y="21672"/>
                </a:lnTo>
                <a:lnTo>
                  <a:pt x="24102" y="15226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954564" y="3804036"/>
            <a:ext cx="82991" cy="6468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36033" y="3728630"/>
            <a:ext cx="86995" cy="56515"/>
          </a:xfrm>
          <a:custGeom>
            <a:avLst/>
            <a:gdLst/>
            <a:ahLst/>
            <a:cxnLst/>
            <a:rect l="l" t="t" r="r" b="b"/>
            <a:pathLst>
              <a:path w="86994" h="56514">
                <a:moveTo>
                  <a:pt x="0" y="0"/>
                </a:moveTo>
                <a:lnTo>
                  <a:pt x="23636" y="19298"/>
                </a:lnTo>
                <a:lnTo>
                  <a:pt x="36615" y="29049"/>
                </a:lnTo>
                <a:lnTo>
                  <a:pt x="49649" y="37216"/>
                </a:lnTo>
                <a:lnTo>
                  <a:pt x="74715" y="56036"/>
                </a:lnTo>
                <a:lnTo>
                  <a:pt x="86913" y="53279"/>
                </a:lnTo>
                <a:lnTo>
                  <a:pt x="55030" y="29366"/>
                </a:lnTo>
                <a:lnTo>
                  <a:pt x="41997" y="21201"/>
                </a:lnTo>
                <a:lnTo>
                  <a:pt x="17209" y="1017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22562" y="3646872"/>
            <a:ext cx="88265" cy="53975"/>
          </a:xfrm>
          <a:custGeom>
            <a:avLst/>
            <a:gdLst/>
            <a:ahLst/>
            <a:cxnLst/>
            <a:rect l="l" t="t" r="r" b="b"/>
            <a:pathLst>
              <a:path w="88265" h="53975">
                <a:moveTo>
                  <a:pt x="16101" y="0"/>
                </a:moveTo>
                <a:lnTo>
                  <a:pt x="0" y="1149"/>
                </a:lnTo>
                <a:lnTo>
                  <a:pt x="23086" y="17144"/>
                </a:lnTo>
                <a:lnTo>
                  <a:pt x="35786" y="26669"/>
                </a:lnTo>
                <a:lnTo>
                  <a:pt x="48820" y="34837"/>
                </a:lnTo>
                <a:lnTo>
                  <a:pt x="73886" y="53658"/>
                </a:lnTo>
                <a:lnTo>
                  <a:pt x="87987" y="52327"/>
                </a:lnTo>
                <a:lnTo>
                  <a:pt x="54201" y="26988"/>
                </a:lnTo>
                <a:lnTo>
                  <a:pt x="41168" y="18822"/>
                </a:lnTo>
                <a:lnTo>
                  <a:pt x="16101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10936" y="3571811"/>
            <a:ext cx="84455" cy="56515"/>
          </a:xfrm>
          <a:custGeom>
            <a:avLst/>
            <a:gdLst/>
            <a:ahLst/>
            <a:cxnLst/>
            <a:rect l="l" t="t" r="r" b="b"/>
            <a:pathLst>
              <a:path w="84454" h="56514">
                <a:moveTo>
                  <a:pt x="0" y="0"/>
                </a:moveTo>
                <a:lnTo>
                  <a:pt x="8440" y="14869"/>
                </a:lnTo>
                <a:lnTo>
                  <a:pt x="21140" y="21219"/>
                </a:lnTo>
                <a:lnTo>
                  <a:pt x="46145" y="36873"/>
                </a:lnTo>
                <a:lnTo>
                  <a:pt x="59240" y="43444"/>
                </a:lnTo>
                <a:lnTo>
                  <a:pt x="79316" y="56017"/>
                </a:lnTo>
                <a:lnTo>
                  <a:pt x="84365" y="47939"/>
                </a:lnTo>
                <a:lnTo>
                  <a:pt x="63894" y="35145"/>
                </a:lnTo>
                <a:lnTo>
                  <a:pt x="50800" y="28575"/>
                </a:lnTo>
                <a:lnTo>
                  <a:pt x="25794" y="1292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944178" y="3848044"/>
            <a:ext cx="89535" cy="57150"/>
          </a:xfrm>
          <a:custGeom>
            <a:avLst/>
            <a:gdLst/>
            <a:ahLst/>
            <a:cxnLst/>
            <a:rect l="l" t="t" r="r" b="b"/>
            <a:pathLst>
              <a:path w="89535" h="57150">
                <a:moveTo>
                  <a:pt x="84830" y="0"/>
                </a:moveTo>
                <a:lnTo>
                  <a:pt x="7847" y="42950"/>
                </a:lnTo>
                <a:lnTo>
                  <a:pt x="0" y="57109"/>
                </a:lnTo>
                <a:lnTo>
                  <a:pt x="26760" y="43337"/>
                </a:lnTo>
                <a:lnTo>
                  <a:pt x="89475" y="8315"/>
                </a:lnTo>
                <a:lnTo>
                  <a:pt x="8483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815938" y="3912635"/>
            <a:ext cx="92710" cy="38735"/>
          </a:xfrm>
          <a:custGeom>
            <a:avLst/>
            <a:gdLst/>
            <a:ahLst/>
            <a:cxnLst/>
            <a:rect l="l" t="t" r="r" b="b"/>
            <a:pathLst>
              <a:path w="92710" h="38735">
                <a:moveTo>
                  <a:pt x="89687" y="0"/>
                </a:moveTo>
                <a:lnTo>
                  <a:pt x="69894" y="8288"/>
                </a:lnTo>
                <a:lnTo>
                  <a:pt x="0" y="38469"/>
                </a:lnTo>
                <a:lnTo>
                  <a:pt x="37089" y="32936"/>
                </a:lnTo>
                <a:lnTo>
                  <a:pt x="73624" y="17051"/>
                </a:lnTo>
                <a:lnTo>
                  <a:pt x="92607" y="9142"/>
                </a:lnTo>
                <a:lnTo>
                  <a:pt x="89687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683846" y="3965239"/>
            <a:ext cx="95885" cy="41910"/>
          </a:xfrm>
          <a:custGeom>
            <a:avLst/>
            <a:gdLst/>
            <a:ahLst/>
            <a:cxnLst/>
            <a:rect l="l" t="t" r="r" b="b"/>
            <a:pathLst>
              <a:path w="95885" h="41910">
                <a:moveTo>
                  <a:pt x="92788" y="0"/>
                </a:moveTo>
                <a:lnTo>
                  <a:pt x="65707" y="9563"/>
                </a:lnTo>
                <a:lnTo>
                  <a:pt x="7085" y="28573"/>
                </a:lnTo>
                <a:lnTo>
                  <a:pt x="0" y="41497"/>
                </a:lnTo>
                <a:lnTo>
                  <a:pt x="68761" y="18583"/>
                </a:lnTo>
                <a:lnTo>
                  <a:pt x="95864" y="9019"/>
                </a:lnTo>
                <a:lnTo>
                  <a:pt x="92788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558017" y="4009543"/>
            <a:ext cx="89535" cy="28575"/>
          </a:xfrm>
          <a:custGeom>
            <a:avLst/>
            <a:gdLst/>
            <a:ahLst/>
            <a:cxnLst/>
            <a:rect l="l" t="t" r="r" b="b"/>
            <a:pathLst>
              <a:path w="89535" h="28575">
                <a:moveTo>
                  <a:pt x="86897" y="0"/>
                </a:moveTo>
                <a:lnTo>
                  <a:pt x="72988" y="3209"/>
                </a:lnTo>
                <a:lnTo>
                  <a:pt x="60203" y="6404"/>
                </a:lnTo>
                <a:lnTo>
                  <a:pt x="46986" y="11328"/>
                </a:lnTo>
                <a:lnTo>
                  <a:pt x="29944" y="15955"/>
                </a:lnTo>
                <a:lnTo>
                  <a:pt x="14387" y="19055"/>
                </a:lnTo>
                <a:lnTo>
                  <a:pt x="0" y="22250"/>
                </a:lnTo>
                <a:lnTo>
                  <a:pt x="16355" y="28374"/>
                </a:lnTo>
                <a:lnTo>
                  <a:pt x="32131" y="25219"/>
                </a:lnTo>
                <a:lnTo>
                  <a:pt x="49911" y="20382"/>
                </a:lnTo>
                <a:lnTo>
                  <a:pt x="63031" y="15483"/>
                </a:lnTo>
                <a:lnTo>
                  <a:pt x="89038" y="9281"/>
                </a:lnTo>
                <a:lnTo>
                  <a:pt x="86897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418459" y="4045219"/>
            <a:ext cx="94615" cy="21590"/>
          </a:xfrm>
          <a:custGeom>
            <a:avLst/>
            <a:gdLst/>
            <a:ahLst/>
            <a:cxnLst/>
            <a:rect l="l" t="t" r="r" b="b"/>
            <a:pathLst>
              <a:path w="94614" h="21589">
                <a:moveTo>
                  <a:pt x="90926" y="0"/>
                </a:moveTo>
                <a:lnTo>
                  <a:pt x="76500" y="2373"/>
                </a:lnTo>
                <a:lnTo>
                  <a:pt x="59847" y="7301"/>
                </a:lnTo>
                <a:lnTo>
                  <a:pt x="33196" y="11974"/>
                </a:lnTo>
                <a:lnTo>
                  <a:pt x="0" y="18295"/>
                </a:lnTo>
                <a:lnTo>
                  <a:pt x="35120" y="21302"/>
                </a:lnTo>
                <a:lnTo>
                  <a:pt x="78459" y="11661"/>
                </a:lnTo>
                <a:lnTo>
                  <a:pt x="94272" y="8919"/>
                </a:lnTo>
                <a:lnTo>
                  <a:pt x="90926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280808" y="4071639"/>
            <a:ext cx="94615" cy="22225"/>
          </a:xfrm>
          <a:custGeom>
            <a:avLst/>
            <a:gdLst/>
            <a:ahLst/>
            <a:cxnLst/>
            <a:rect l="l" t="t" r="r" b="b"/>
            <a:pathLst>
              <a:path w="94614" h="22225">
                <a:moveTo>
                  <a:pt x="92354" y="0"/>
                </a:moveTo>
                <a:lnTo>
                  <a:pt x="78773" y="3018"/>
                </a:lnTo>
                <a:lnTo>
                  <a:pt x="58444" y="6135"/>
                </a:lnTo>
                <a:lnTo>
                  <a:pt x="31591" y="9298"/>
                </a:lnTo>
                <a:lnTo>
                  <a:pt x="16859" y="12543"/>
                </a:lnTo>
                <a:lnTo>
                  <a:pt x="0" y="14037"/>
                </a:lnTo>
                <a:lnTo>
                  <a:pt x="18323" y="21935"/>
                </a:lnTo>
                <a:lnTo>
                  <a:pt x="33214" y="18666"/>
                </a:lnTo>
                <a:lnTo>
                  <a:pt x="46993" y="17162"/>
                </a:lnTo>
                <a:lnTo>
                  <a:pt x="59758" y="15568"/>
                </a:lnTo>
                <a:lnTo>
                  <a:pt x="80529" y="12374"/>
                </a:lnTo>
                <a:lnTo>
                  <a:pt x="94420" y="9298"/>
                </a:lnTo>
                <a:lnTo>
                  <a:pt x="92354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136185" y="4091239"/>
            <a:ext cx="100965" cy="15240"/>
          </a:xfrm>
          <a:custGeom>
            <a:avLst/>
            <a:gdLst/>
            <a:ahLst/>
            <a:cxnLst/>
            <a:rect l="l" t="t" r="r" b="b"/>
            <a:pathLst>
              <a:path w="100964" h="15239">
                <a:moveTo>
                  <a:pt x="13290" y="5530"/>
                </a:moveTo>
                <a:lnTo>
                  <a:pt x="0" y="7153"/>
                </a:lnTo>
                <a:lnTo>
                  <a:pt x="13881" y="15019"/>
                </a:lnTo>
                <a:lnTo>
                  <a:pt x="29165" y="15055"/>
                </a:lnTo>
                <a:lnTo>
                  <a:pt x="42456" y="13430"/>
                </a:lnTo>
                <a:lnTo>
                  <a:pt x="67265" y="11880"/>
                </a:lnTo>
                <a:lnTo>
                  <a:pt x="80556" y="10255"/>
                </a:lnTo>
                <a:lnTo>
                  <a:pt x="100357" y="9466"/>
                </a:lnTo>
                <a:lnTo>
                  <a:pt x="99924" y="5567"/>
                </a:lnTo>
                <a:lnTo>
                  <a:pt x="28573" y="5567"/>
                </a:lnTo>
                <a:lnTo>
                  <a:pt x="13290" y="5530"/>
                </a:lnTo>
                <a:close/>
              </a:path>
              <a:path w="100964" h="15239">
                <a:moveTo>
                  <a:pt x="99306" y="0"/>
                </a:moveTo>
                <a:lnTo>
                  <a:pt x="79965" y="767"/>
                </a:lnTo>
                <a:lnTo>
                  <a:pt x="66673" y="2392"/>
                </a:lnTo>
                <a:lnTo>
                  <a:pt x="41275" y="3978"/>
                </a:lnTo>
                <a:lnTo>
                  <a:pt x="28573" y="5567"/>
                </a:lnTo>
                <a:lnTo>
                  <a:pt x="99924" y="5567"/>
                </a:lnTo>
                <a:lnTo>
                  <a:pt x="99306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1995256" y="4102325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500" y="0"/>
                </a:lnTo>
              </a:path>
            </a:pathLst>
          </a:custGeom>
          <a:ln w="1111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865904" y="4093613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2015" y="0"/>
                </a:lnTo>
              </a:path>
            </a:pathLst>
          </a:custGeom>
          <a:ln w="1901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726769" y="4058811"/>
            <a:ext cx="93345" cy="27305"/>
          </a:xfrm>
          <a:custGeom>
            <a:avLst/>
            <a:gdLst/>
            <a:ahLst/>
            <a:cxnLst/>
            <a:rect l="l" t="t" r="r" b="b"/>
            <a:pathLst>
              <a:path w="93344" h="27304">
                <a:moveTo>
                  <a:pt x="0" y="0"/>
                </a:moveTo>
                <a:lnTo>
                  <a:pt x="23089" y="15590"/>
                </a:lnTo>
                <a:lnTo>
                  <a:pt x="36353" y="17282"/>
                </a:lnTo>
                <a:lnTo>
                  <a:pt x="87153" y="26807"/>
                </a:lnTo>
                <a:lnTo>
                  <a:pt x="92721" y="17904"/>
                </a:lnTo>
                <a:lnTo>
                  <a:pt x="75634" y="15769"/>
                </a:lnTo>
                <a:lnTo>
                  <a:pt x="24834" y="6244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587069" y="4023886"/>
            <a:ext cx="96520" cy="33655"/>
          </a:xfrm>
          <a:custGeom>
            <a:avLst/>
            <a:gdLst/>
            <a:ahLst/>
            <a:cxnLst/>
            <a:rect l="l" t="t" r="r" b="b"/>
            <a:pathLst>
              <a:path w="96519" h="33654">
                <a:moveTo>
                  <a:pt x="0" y="0"/>
                </a:moveTo>
                <a:lnTo>
                  <a:pt x="23089" y="15590"/>
                </a:lnTo>
                <a:lnTo>
                  <a:pt x="48489" y="23526"/>
                </a:lnTo>
                <a:lnTo>
                  <a:pt x="86589" y="33051"/>
                </a:lnTo>
                <a:lnTo>
                  <a:pt x="96225" y="25642"/>
                </a:lnTo>
                <a:lnTo>
                  <a:pt x="38100" y="11111"/>
                </a:lnTo>
                <a:lnTo>
                  <a:pt x="12700" y="3175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455251" y="3975313"/>
            <a:ext cx="95250" cy="43815"/>
          </a:xfrm>
          <a:custGeom>
            <a:avLst/>
            <a:gdLst/>
            <a:ahLst/>
            <a:cxnLst/>
            <a:rect l="l" t="t" r="r" b="b"/>
            <a:pathLst>
              <a:path w="95250" h="43814">
                <a:moveTo>
                  <a:pt x="0" y="0"/>
                </a:moveTo>
                <a:lnTo>
                  <a:pt x="14690" y="16377"/>
                </a:lnTo>
                <a:lnTo>
                  <a:pt x="78191" y="40189"/>
                </a:lnTo>
                <a:lnTo>
                  <a:pt x="91408" y="43525"/>
                </a:lnTo>
                <a:lnTo>
                  <a:pt x="94844" y="34674"/>
                </a:lnTo>
                <a:lnTo>
                  <a:pt x="81018" y="31109"/>
                </a:lnTo>
                <a:lnTo>
                  <a:pt x="18035" y="7458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1328153" y="3918113"/>
            <a:ext cx="91440" cy="48260"/>
          </a:xfrm>
          <a:custGeom>
            <a:avLst/>
            <a:gdLst/>
            <a:ahLst/>
            <a:cxnLst/>
            <a:rect l="l" t="t" r="r" b="b"/>
            <a:pathLst>
              <a:path w="91440" h="48260">
                <a:moveTo>
                  <a:pt x="0" y="0"/>
                </a:moveTo>
                <a:lnTo>
                  <a:pt x="14330" y="17814"/>
                </a:lnTo>
                <a:lnTo>
                  <a:pt x="27487" y="22777"/>
                </a:lnTo>
                <a:lnTo>
                  <a:pt x="77830" y="47978"/>
                </a:lnTo>
                <a:lnTo>
                  <a:pt x="91290" y="42879"/>
                </a:lnTo>
                <a:lnTo>
                  <a:pt x="69390" y="33107"/>
                </a:lnTo>
                <a:lnTo>
                  <a:pt x="56690" y="26757"/>
                </a:lnTo>
                <a:lnTo>
                  <a:pt x="43533" y="21795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1207043" y="3855971"/>
            <a:ext cx="87630" cy="48260"/>
          </a:xfrm>
          <a:custGeom>
            <a:avLst/>
            <a:gdLst/>
            <a:ahLst/>
            <a:cxnLst/>
            <a:rect l="l" t="t" r="r" b="b"/>
            <a:pathLst>
              <a:path w="87630" h="48260">
                <a:moveTo>
                  <a:pt x="0" y="0"/>
                </a:moveTo>
                <a:lnTo>
                  <a:pt x="8440" y="14870"/>
                </a:lnTo>
                <a:lnTo>
                  <a:pt x="33840" y="29156"/>
                </a:lnTo>
                <a:lnTo>
                  <a:pt x="71940" y="48206"/>
                </a:lnTo>
                <a:lnTo>
                  <a:pt x="87031" y="45104"/>
                </a:lnTo>
                <a:lnTo>
                  <a:pt x="25400" y="14287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076678" y="3794059"/>
            <a:ext cx="94615" cy="50165"/>
          </a:xfrm>
          <a:custGeom>
            <a:avLst/>
            <a:gdLst/>
            <a:ahLst/>
            <a:cxnLst/>
            <a:rect l="l" t="t" r="r" b="b"/>
            <a:pathLst>
              <a:path w="94615" h="50164">
                <a:moveTo>
                  <a:pt x="14477" y="0"/>
                </a:moveTo>
                <a:lnTo>
                  <a:pt x="0" y="2159"/>
                </a:lnTo>
                <a:lnTo>
                  <a:pt x="37022" y="22711"/>
                </a:lnTo>
                <a:lnTo>
                  <a:pt x="49905" y="29157"/>
                </a:lnTo>
                <a:lnTo>
                  <a:pt x="75305" y="43444"/>
                </a:lnTo>
                <a:lnTo>
                  <a:pt x="88005" y="49794"/>
                </a:lnTo>
                <a:lnTo>
                  <a:pt x="94269" y="42503"/>
                </a:lnTo>
                <a:lnTo>
                  <a:pt x="79565" y="34925"/>
                </a:lnTo>
                <a:lnTo>
                  <a:pt x="66865" y="28575"/>
                </a:lnTo>
                <a:lnTo>
                  <a:pt x="27360" y="6446"/>
                </a:lnTo>
                <a:lnTo>
                  <a:pt x="14477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964550" y="3722843"/>
            <a:ext cx="83185" cy="52705"/>
          </a:xfrm>
          <a:custGeom>
            <a:avLst/>
            <a:gdLst/>
            <a:ahLst/>
            <a:cxnLst/>
            <a:rect l="l" t="t" r="r" b="b"/>
            <a:pathLst>
              <a:path w="83184" h="52704">
                <a:moveTo>
                  <a:pt x="0" y="0"/>
                </a:moveTo>
                <a:lnTo>
                  <a:pt x="7652" y="16013"/>
                </a:lnTo>
                <a:lnTo>
                  <a:pt x="33446" y="30523"/>
                </a:lnTo>
                <a:lnTo>
                  <a:pt x="46146" y="36873"/>
                </a:lnTo>
                <a:lnTo>
                  <a:pt x="71151" y="52527"/>
                </a:lnTo>
                <a:lnTo>
                  <a:pt x="82862" y="47757"/>
                </a:lnTo>
                <a:lnTo>
                  <a:pt x="63500" y="36511"/>
                </a:lnTo>
                <a:lnTo>
                  <a:pt x="50800" y="28575"/>
                </a:lnTo>
                <a:lnTo>
                  <a:pt x="25005" y="1565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41084" y="3647685"/>
            <a:ext cx="86360" cy="61594"/>
          </a:xfrm>
          <a:custGeom>
            <a:avLst/>
            <a:gdLst/>
            <a:ahLst/>
            <a:cxnLst/>
            <a:rect l="l" t="t" r="r" b="b"/>
            <a:pathLst>
              <a:path w="86359" h="61595">
                <a:moveTo>
                  <a:pt x="0" y="0"/>
                </a:moveTo>
                <a:lnTo>
                  <a:pt x="3783" y="14743"/>
                </a:lnTo>
                <a:lnTo>
                  <a:pt x="54917" y="46722"/>
                </a:lnTo>
                <a:lnTo>
                  <a:pt x="80711" y="61231"/>
                </a:lnTo>
                <a:lnTo>
                  <a:pt x="85912" y="53275"/>
                </a:lnTo>
                <a:lnTo>
                  <a:pt x="72271" y="46361"/>
                </a:lnTo>
                <a:lnTo>
                  <a:pt x="21865" y="14833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36562" y="3567722"/>
            <a:ext cx="73660" cy="58419"/>
          </a:xfrm>
          <a:custGeom>
            <a:avLst/>
            <a:gdLst/>
            <a:ahLst/>
            <a:cxnLst/>
            <a:rect l="l" t="t" r="r" b="b"/>
            <a:pathLst>
              <a:path w="73659" h="58420">
                <a:moveTo>
                  <a:pt x="0" y="0"/>
                </a:moveTo>
                <a:lnTo>
                  <a:pt x="6427" y="18280"/>
                </a:lnTo>
                <a:lnTo>
                  <a:pt x="32106" y="39145"/>
                </a:lnTo>
                <a:lnTo>
                  <a:pt x="57839" y="58423"/>
                </a:lnTo>
                <a:lnTo>
                  <a:pt x="73323" y="58150"/>
                </a:lnTo>
                <a:lnTo>
                  <a:pt x="50188" y="42407"/>
                </a:lnTo>
                <a:lnTo>
                  <a:pt x="25121" y="2200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34591" y="3462267"/>
            <a:ext cx="68473" cy="8172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61024" y="3368424"/>
            <a:ext cx="50165" cy="69850"/>
          </a:xfrm>
          <a:custGeom>
            <a:avLst/>
            <a:gdLst/>
            <a:ahLst/>
            <a:cxnLst/>
            <a:rect l="l" t="t" r="r" b="b"/>
            <a:pathLst>
              <a:path w="50165" h="69850">
                <a:moveTo>
                  <a:pt x="0" y="0"/>
                </a:moveTo>
                <a:lnTo>
                  <a:pt x="1904" y="18414"/>
                </a:lnTo>
                <a:lnTo>
                  <a:pt x="30479" y="56514"/>
                </a:lnTo>
                <a:lnTo>
                  <a:pt x="41817" y="69493"/>
                </a:lnTo>
                <a:lnTo>
                  <a:pt x="50165" y="64770"/>
                </a:lnTo>
                <a:lnTo>
                  <a:pt x="37874" y="5052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64871" y="3459016"/>
            <a:ext cx="2466975" cy="796925"/>
          </a:xfrm>
          <a:custGeom>
            <a:avLst/>
            <a:gdLst/>
            <a:ahLst/>
            <a:cxnLst/>
            <a:rect l="l" t="t" r="r" b="b"/>
            <a:pathLst>
              <a:path w="2466975" h="796925">
                <a:moveTo>
                  <a:pt x="0" y="0"/>
                </a:moveTo>
                <a:lnTo>
                  <a:pt x="3720" y="24559"/>
                </a:lnTo>
                <a:lnTo>
                  <a:pt x="31083" y="48704"/>
                </a:lnTo>
                <a:lnTo>
                  <a:pt x="45355" y="59817"/>
                </a:lnTo>
                <a:lnTo>
                  <a:pt x="86191" y="95996"/>
                </a:lnTo>
                <a:lnTo>
                  <a:pt x="115138" y="118554"/>
                </a:lnTo>
                <a:lnTo>
                  <a:pt x="129013" y="130921"/>
                </a:lnTo>
                <a:lnTo>
                  <a:pt x="200781" y="186817"/>
                </a:lnTo>
                <a:lnTo>
                  <a:pt x="215525" y="196682"/>
                </a:lnTo>
                <a:lnTo>
                  <a:pt x="229328" y="207454"/>
                </a:lnTo>
                <a:lnTo>
                  <a:pt x="244073" y="217318"/>
                </a:lnTo>
                <a:lnTo>
                  <a:pt x="272150" y="239204"/>
                </a:lnTo>
                <a:lnTo>
                  <a:pt x="315441" y="268118"/>
                </a:lnTo>
                <a:lnTo>
                  <a:pt x="329245" y="278892"/>
                </a:lnTo>
                <a:lnTo>
                  <a:pt x="344537" y="287503"/>
                </a:lnTo>
                <a:lnTo>
                  <a:pt x="415358" y="334793"/>
                </a:lnTo>
                <a:lnTo>
                  <a:pt x="430179" y="343066"/>
                </a:lnTo>
                <a:lnTo>
                  <a:pt x="443905" y="352257"/>
                </a:lnTo>
                <a:lnTo>
                  <a:pt x="458727" y="360528"/>
                </a:lnTo>
                <a:lnTo>
                  <a:pt x="472453" y="369718"/>
                </a:lnTo>
                <a:lnTo>
                  <a:pt x="487274" y="377991"/>
                </a:lnTo>
                <a:lnTo>
                  <a:pt x="501000" y="387182"/>
                </a:lnTo>
                <a:lnTo>
                  <a:pt x="516453" y="394181"/>
                </a:lnTo>
                <a:lnTo>
                  <a:pt x="529548" y="403057"/>
                </a:lnTo>
                <a:lnTo>
                  <a:pt x="572917" y="427203"/>
                </a:lnTo>
                <a:lnTo>
                  <a:pt x="587822" y="433868"/>
                </a:lnTo>
                <a:lnTo>
                  <a:pt x="600916" y="442743"/>
                </a:lnTo>
                <a:lnTo>
                  <a:pt x="616370" y="449743"/>
                </a:lnTo>
                <a:lnTo>
                  <a:pt x="644286" y="465303"/>
                </a:lnTo>
                <a:lnTo>
                  <a:pt x="659190" y="471968"/>
                </a:lnTo>
                <a:lnTo>
                  <a:pt x="672833" y="479591"/>
                </a:lnTo>
                <a:lnTo>
                  <a:pt x="687738" y="486256"/>
                </a:lnTo>
                <a:lnTo>
                  <a:pt x="701381" y="493878"/>
                </a:lnTo>
                <a:lnTo>
                  <a:pt x="730560" y="506893"/>
                </a:lnTo>
                <a:lnTo>
                  <a:pt x="744201" y="514516"/>
                </a:lnTo>
                <a:lnTo>
                  <a:pt x="787654" y="533881"/>
                </a:lnTo>
                <a:lnTo>
                  <a:pt x="803791" y="540348"/>
                </a:lnTo>
                <a:lnTo>
                  <a:pt x="860609" y="565631"/>
                </a:lnTo>
                <a:lnTo>
                  <a:pt x="875597" y="570670"/>
                </a:lnTo>
                <a:lnTo>
                  <a:pt x="889156" y="576743"/>
                </a:lnTo>
                <a:lnTo>
                  <a:pt x="904144" y="581783"/>
                </a:lnTo>
                <a:lnTo>
                  <a:pt x="931977" y="594206"/>
                </a:lnTo>
                <a:lnTo>
                  <a:pt x="1004061" y="618295"/>
                </a:lnTo>
                <a:lnTo>
                  <a:pt x="1017619" y="624368"/>
                </a:lnTo>
                <a:lnTo>
                  <a:pt x="1061156" y="638934"/>
                </a:lnTo>
                <a:lnTo>
                  <a:pt x="1076218" y="642327"/>
                </a:lnTo>
                <a:lnTo>
                  <a:pt x="1089703" y="646870"/>
                </a:lnTo>
                <a:lnTo>
                  <a:pt x="1105792" y="651706"/>
                </a:lnTo>
                <a:lnTo>
                  <a:pt x="1134110" y="661159"/>
                </a:lnTo>
                <a:lnTo>
                  <a:pt x="1163447" y="667727"/>
                </a:lnTo>
                <a:lnTo>
                  <a:pt x="1176932" y="672270"/>
                </a:lnTo>
                <a:lnTo>
                  <a:pt x="1206268" y="678839"/>
                </a:lnTo>
                <a:lnTo>
                  <a:pt x="1221567" y="683456"/>
                </a:lnTo>
                <a:lnTo>
                  <a:pt x="1236401" y="686777"/>
                </a:lnTo>
                <a:lnTo>
                  <a:pt x="1252427" y="689987"/>
                </a:lnTo>
                <a:lnTo>
                  <a:pt x="1280809" y="696302"/>
                </a:lnTo>
                <a:lnTo>
                  <a:pt x="1296109" y="700918"/>
                </a:lnTo>
                <a:lnTo>
                  <a:pt x="1311787" y="702793"/>
                </a:lnTo>
                <a:lnTo>
                  <a:pt x="1353763" y="712177"/>
                </a:lnTo>
                <a:lnTo>
                  <a:pt x="1383157" y="715493"/>
                </a:lnTo>
                <a:lnTo>
                  <a:pt x="1398336" y="718562"/>
                </a:lnTo>
                <a:lnTo>
                  <a:pt x="1412443" y="721702"/>
                </a:lnTo>
                <a:lnTo>
                  <a:pt x="1441837" y="725018"/>
                </a:lnTo>
                <a:lnTo>
                  <a:pt x="1455265" y="728052"/>
                </a:lnTo>
                <a:lnTo>
                  <a:pt x="1484659" y="731368"/>
                </a:lnTo>
                <a:lnTo>
                  <a:pt x="1501561" y="734463"/>
                </a:lnTo>
                <a:lnTo>
                  <a:pt x="1516379" y="736130"/>
                </a:lnTo>
                <a:lnTo>
                  <a:pt x="1533981" y="737734"/>
                </a:lnTo>
                <a:lnTo>
                  <a:pt x="1547253" y="740752"/>
                </a:lnTo>
                <a:lnTo>
                  <a:pt x="1562372" y="742480"/>
                </a:lnTo>
                <a:lnTo>
                  <a:pt x="1611695" y="747259"/>
                </a:lnTo>
                <a:lnTo>
                  <a:pt x="1625811" y="748830"/>
                </a:lnTo>
                <a:lnTo>
                  <a:pt x="1648324" y="750446"/>
                </a:lnTo>
                <a:lnTo>
                  <a:pt x="1681478" y="753609"/>
                </a:lnTo>
                <a:lnTo>
                  <a:pt x="1695594" y="755180"/>
                </a:lnTo>
                <a:lnTo>
                  <a:pt x="1711540" y="756777"/>
                </a:lnTo>
                <a:lnTo>
                  <a:pt x="1726605" y="756817"/>
                </a:lnTo>
                <a:lnTo>
                  <a:pt x="1744976" y="758376"/>
                </a:lnTo>
                <a:lnTo>
                  <a:pt x="1760705" y="759952"/>
                </a:lnTo>
                <a:lnTo>
                  <a:pt x="1775769" y="759992"/>
                </a:lnTo>
                <a:lnTo>
                  <a:pt x="1795179" y="763074"/>
                </a:lnTo>
                <a:lnTo>
                  <a:pt x="1810661" y="763167"/>
                </a:lnTo>
                <a:lnTo>
                  <a:pt x="1825729" y="764713"/>
                </a:lnTo>
                <a:lnTo>
                  <a:pt x="1840904" y="764766"/>
                </a:lnTo>
                <a:lnTo>
                  <a:pt x="1854190" y="766293"/>
                </a:lnTo>
                <a:lnTo>
                  <a:pt x="1887996" y="767919"/>
                </a:lnTo>
                <a:lnTo>
                  <a:pt x="1924131" y="771071"/>
                </a:lnTo>
                <a:lnTo>
                  <a:pt x="1939234" y="771113"/>
                </a:lnTo>
                <a:lnTo>
                  <a:pt x="1955850" y="772659"/>
                </a:lnTo>
                <a:lnTo>
                  <a:pt x="1976579" y="774255"/>
                </a:lnTo>
                <a:lnTo>
                  <a:pt x="1994633" y="774278"/>
                </a:lnTo>
                <a:lnTo>
                  <a:pt x="2008030" y="775818"/>
                </a:lnTo>
                <a:lnTo>
                  <a:pt x="2024819" y="775870"/>
                </a:lnTo>
                <a:lnTo>
                  <a:pt x="2046404" y="777434"/>
                </a:lnTo>
                <a:lnTo>
                  <a:pt x="2067588" y="777453"/>
                </a:lnTo>
                <a:lnTo>
                  <a:pt x="2106578" y="780601"/>
                </a:lnTo>
                <a:lnTo>
                  <a:pt x="2127855" y="780628"/>
                </a:lnTo>
                <a:lnTo>
                  <a:pt x="2213030" y="785378"/>
                </a:lnTo>
                <a:lnTo>
                  <a:pt x="2233506" y="786955"/>
                </a:lnTo>
                <a:lnTo>
                  <a:pt x="2253147" y="786978"/>
                </a:lnTo>
                <a:lnTo>
                  <a:pt x="2322585" y="790147"/>
                </a:lnTo>
                <a:lnTo>
                  <a:pt x="2341301" y="791714"/>
                </a:lnTo>
                <a:lnTo>
                  <a:pt x="2389275" y="793324"/>
                </a:lnTo>
                <a:lnTo>
                  <a:pt x="2403813" y="793328"/>
                </a:lnTo>
                <a:lnTo>
                  <a:pt x="2466047" y="796575"/>
                </a:lnTo>
                <a:lnTo>
                  <a:pt x="2466871" y="780722"/>
                </a:lnTo>
                <a:lnTo>
                  <a:pt x="2404226" y="777464"/>
                </a:lnTo>
                <a:lnTo>
                  <a:pt x="2389541" y="777453"/>
                </a:lnTo>
                <a:lnTo>
                  <a:pt x="2342180" y="775867"/>
                </a:lnTo>
                <a:lnTo>
                  <a:pt x="2323590" y="774306"/>
                </a:lnTo>
                <a:lnTo>
                  <a:pt x="2253525" y="771113"/>
                </a:lnTo>
                <a:lnTo>
                  <a:pt x="2234116" y="771103"/>
                </a:lnTo>
                <a:lnTo>
                  <a:pt x="2214107" y="769539"/>
                </a:lnTo>
                <a:lnTo>
                  <a:pt x="2128284" y="764766"/>
                </a:lnTo>
                <a:lnTo>
                  <a:pt x="2107237" y="764753"/>
                </a:lnTo>
                <a:lnTo>
                  <a:pt x="2068198" y="761602"/>
                </a:lnTo>
                <a:lnTo>
                  <a:pt x="2046971" y="761578"/>
                </a:lnTo>
                <a:lnTo>
                  <a:pt x="2025333" y="760012"/>
                </a:lnTo>
                <a:lnTo>
                  <a:pt x="2008908" y="759992"/>
                </a:lnTo>
                <a:lnTo>
                  <a:pt x="1995510" y="758452"/>
                </a:lnTo>
                <a:lnTo>
                  <a:pt x="1977188" y="758403"/>
                </a:lnTo>
                <a:lnTo>
                  <a:pt x="1957179" y="756839"/>
                </a:lnTo>
                <a:lnTo>
                  <a:pt x="1939844" y="755261"/>
                </a:lnTo>
                <a:lnTo>
                  <a:pt x="1924850" y="755228"/>
                </a:lnTo>
                <a:lnTo>
                  <a:pt x="1889034" y="752081"/>
                </a:lnTo>
                <a:lnTo>
                  <a:pt x="1855445" y="750476"/>
                </a:lnTo>
                <a:lnTo>
                  <a:pt x="1841672" y="748927"/>
                </a:lnTo>
                <a:lnTo>
                  <a:pt x="1826520" y="748878"/>
                </a:lnTo>
                <a:lnTo>
                  <a:pt x="1811451" y="747331"/>
                </a:lnTo>
                <a:lnTo>
                  <a:pt x="1796387" y="747292"/>
                </a:lnTo>
                <a:lnTo>
                  <a:pt x="1776977" y="744209"/>
                </a:lnTo>
                <a:lnTo>
                  <a:pt x="1761495" y="744117"/>
                </a:lnTo>
                <a:lnTo>
                  <a:pt x="1746427" y="742569"/>
                </a:lnTo>
                <a:lnTo>
                  <a:pt x="1727264" y="740968"/>
                </a:lnTo>
                <a:lnTo>
                  <a:pt x="1712330" y="740942"/>
                </a:lnTo>
                <a:lnTo>
                  <a:pt x="1683074" y="737815"/>
                </a:lnTo>
                <a:lnTo>
                  <a:pt x="1649682" y="734631"/>
                </a:lnTo>
                <a:lnTo>
                  <a:pt x="1627254" y="733023"/>
                </a:lnTo>
                <a:lnTo>
                  <a:pt x="1613291" y="731465"/>
                </a:lnTo>
                <a:lnTo>
                  <a:pt x="1564039" y="726694"/>
                </a:lnTo>
                <a:lnTo>
                  <a:pt x="1549852" y="725115"/>
                </a:lnTo>
                <a:lnTo>
                  <a:pt x="1536425" y="722081"/>
                </a:lnTo>
                <a:lnTo>
                  <a:pt x="1517975" y="720336"/>
                </a:lnTo>
                <a:lnTo>
                  <a:pt x="1503859" y="718765"/>
                </a:lnTo>
                <a:lnTo>
                  <a:pt x="1486958" y="715670"/>
                </a:lnTo>
                <a:lnTo>
                  <a:pt x="1457866" y="712415"/>
                </a:lnTo>
                <a:lnTo>
                  <a:pt x="1444438" y="709381"/>
                </a:lnTo>
                <a:lnTo>
                  <a:pt x="1415044" y="706065"/>
                </a:lnTo>
                <a:lnTo>
                  <a:pt x="1401618" y="703031"/>
                </a:lnTo>
                <a:lnTo>
                  <a:pt x="1385593" y="699820"/>
                </a:lnTo>
                <a:lnTo>
                  <a:pt x="1356364" y="696540"/>
                </a:lnTo>
                <a:lnTo>
                  <a:pt x="1314388" y="687156"/>
                </a:lnTo>
                <a:lnTo>
                  <a:pt x="1299270" y="685427"/>
                </a:lnTo>
                <a:lnTo>
                  <a:pt x="1284815" y="680952"/>
                </a:lnTo>
                <a:lnTo>
                  <a:pt x="1255709" y="674456"/>
                </a:lnTo>
                <a:lnTo>
                  <a:pt x="1239683" y="671245"/>
                </a:lnTo>
                <a:lnTo>
                  <a:pt x="1225574" y="668106"/>
                </a:lnTo>
                <a:lnTo>
                  <a:pt x="1210275" y="663489"/>
                </a:lnTo>
                <a:lnTo>
                  <a:pt x="1181167" y="656993"/>
                </a:lnTo>
                <a:lnTo>
                  <a:pt x="1167683" y="652449"/>
                </a:lnTo>
                <a:lnTo>
                  <a:pt x="1138347" y="645881"/>
                </a:lnTo>
                <a:lnTo>
                  <a:pt x="1110587" y="636574"/>
                </a:lnTo>
                <a:lnTo>
                  <a:pt x="1094499" y="631739"/>
                </a:lnTo>
                <a:lnTo>
                  <a:pt x="1080453" y="627049"/>
                </a:lnTo>
                <a:lnTo>
                  <a:pt x="1065392" y="623656"/>
                </a:lnTo>
                <a:lnTo>
                  <a:pt x="1023359" y="609587"/>
                </a:lnTo>
                <a:lnTo>
                  <a:pt x="1009800" y="603514"/>
                </a:lnTo>
                <a:lnTo>
                  <a:pt x="937716" y="579424"/>
                </a:lnTo>
                <a:lnTo>
                  <a:pt x="909883" y="567001"/>
                </a:lnTo>
                <a:lnTo>
                  <a:pt x="894895" y="561962"/>
                </a:lnTo>
                <a:lnTo>
                  <a:pt x="881336" y="555889"/>
                </a:lnTo>
                <a:lnTo>
                  <a:pt x="866347" y="550849"/>
                </a:lnTo>
                <a:lnTo>
                  <a:pt x="809967" y="525726"/>
                </a:lnTo>
                <a:lnTo>
                  <a:pt x="793831" y="519261"/>
                </a:lnTo>
                <a:lnTo>
                  <a:pt x="751285" y="500326"/>
                </a:lnTo>
                <a:lnTo>
                  <a:pt x="737644" y="492704"/>
                </a:lnTo>
                <a:lnTo>
                  <a:pt x="708465" y="479689"/>
                </a:lnTo>
                <a:lnTo>
                  <a:pt x="694822" y="472066"/>
                </a:lnTo>
                <a:lnTo>
                  <a:pt x="679917" y="465401"/>
                </a:lnTo>
                <a:lnTo>
                  <a:pt x="666275" y="457779"/>
                </a:lnTo>
                <a:lnTo>
                  <a:pt x="651370" y="451114"/>
                </a:lnTo>
                <a:lnTo>
                  <a:pt x="623454" y="435554"/>
                </a:lnTo>
                <a:lnTo>
                  <a:pt x="608548" y="428889"/>
                </a:lnTo>
                <a:lnTo>
                  <a:pt x="595454" y="420014"/>
                </a:lnTo>
                <a:lnTo>
                  <a:pt x="580000" y="413014"/>
                </a:lnTo>
                <a:lnTo>
                  <a:pt x="537811" y="389517"/>
                </a:lnTo>
                <a:lnTo>
                  <a:pt x="524085" y="380326"/>
                </a:lnTo>
                <a:lnTo>
                  <a:pt x="508632" y="373326"/>
                </a:lnTo>
                <a:lnTo>
                  <a:pt x="495538" y="364451"/>
                </a:lnTo>
                <a:lnTo>
                  <a:pt x="480716" y="356179"/>
                </a:lnTo>
                <a:lnTo>
                  <a:pt x="466990" y="346989"/>
                </a:lnTo>
                <a:lnTo>
                  <a:pt x="452169" y="338717"/>
                </a:lnTo>
                <a:lnTo>
                  <a:pt x="438443" y="329526"/>
                </a:lnTo>
                <a:lnTo>
                  <a:pt x="423621" y="321254"/>
                </a:lnTo>
                <a:lnTo>
                  <a:pt x="352800" y="273964"/>
                </a:lnTo>
                <a:lnTo>
                  <a:pt x="337979" y="265692"/>
                </a:lnTo>
                <a:lnTo>
                  <a:pt x="324723" y="255253"/>
                </a:lnTo>
                <a:lnTo>
                  <a:pt x="281432" y="226339"/>
                </a:lnTo>
                <a:lnTo>
                  <a:pt x="253355" y="204453"/>
                </a:lnTo>
                <a:lnTo>
                  <a:pt x="238610" y="194589"/>
                </a:lnTo>
                <a:lnTo>
                  <a:pt x="224807" y="183815"/>
                </a:lnTo>
                <a:lnTo>
                  <a:pt x="210063" y="173951"/>
                </a:lnTo>
                <a:lnTo>
                  <a:pt x="139165" y="118728"/>
                </a:lnTo>
                <a:lnTo>
                  <a:pt x="125291" y="106361"/>
                </a:lnTo>
                <a:lnTo>
                  <a:pt x="96343" y="83803"/>
                </a:lnTo>
                <a:lnTo>
                  <a:pt x="82470" y="71436"/>
                </a:lnTo>
                <a:lnTo>
                  <a:pt x="67795" y="59990"/>
                </a:lnTo>
                <a:lnTo>
                  <a:pt x="40835" y="36178"/>
                </a:lnTo>
                <a:lnTo>
                  <a:pt x="26560" y="25065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 txBox="1"/>
          <p:nvPr/>
        </p:nvSpPr>
        <p:spPr>
          <a:xfrm>
            <a:off x="945619" y="4711191"/>
            <a:ext cx="1717039" cy="351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100"/>
              </a:spcBef>
              <a:tabLst>
                <a:tab pos="699135" algn="l"/>
                <a:tab pos="1310640" algn="l"/>
              </a:tabLst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100	200	300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AUC-Derived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Daily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Average EPA</a:t>
            </a:r>
            <a:r>
              <a:rPr sz="700" b="1" spc="-5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(µg/mL)</a:t>
            </a:r>
            <a:endParaRPr sz="70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2855589" y="4711191"/>
            <a:ext cx="1714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400</a:t>
            </a:r>
            <a:endParaRPr sz="70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592473" y="4711191"/>
            <a:ext cx="1225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endParaRPr sz="700">
              <a:latin typeface="Arial"/>
              <a:cs typeface="Arial"/>
            </a:endParaRPr>
          </a:p>
        </p:txBody>
      </p:sp>
      <p:sp>
        <p:nvSpPr>
          <p:cNvPr id="133" name="object 133"/>
          <p:cNvSpPr/>
          <p:nvPr/>
        </p:nvSpPr>
        <p:spPr>
          <a:xfrm>
            <a:off x="1106189" y="46506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1717752" y="46506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329308" y="465164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940905" y="465164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53616" y="46506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53616" y="46506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1106189" y="46506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717752" y="46506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329308" y="465164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940905" y="465164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 txBox="1"/>
          <p:nvPr/>
        </p:nvSpPr>
        <p:spPr>
          <a:xfrm>
            <a:off x="996536" y="5229352"/>
            <a:ext cx="2197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2400</a:t>
            </a:r>
            <a:endParaRPr sz="700"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1632413" y="5229352"/>
            <a:ext cx="1714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756</a:t>
            </a:r>
            <a:endParaRPr sz="70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2268289" y="5229352"/>
            <a:ext cx="1225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87</a:t>
            </a:r>
            <a:endParaRPr sz="70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2879878" y="5229352"/>
            <a:ext cx="1225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10</a:t>
            </a:r>
            <a:endParaRPr sz="7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113721" y="5122671"/>
            <a:ext cx="6502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No.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of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50" b="1" spc="-15" baseline="3968" dirty="0">
                <a:solidFill>
                  <a:srgbClr val="221F1F"/>
                </a:solidFill>
                <a:latin typeface="Arial"/>
                <a:cs typeface="Arial"/>
              </a:rPr>
              <a:t>Patients</a:t>
            </a:r>
            <a:r>
              <a:rPr sz="1050" b="1" spc="104" baseline="3968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5196</a:t>
            </a:r>
            <a:endParaRPr sz="700">
              <a:latin typeface="Arial"/>
              <a:cs typeface="Arial"/>
            </a:endParaRPr>
          </a:p>
        </p:txBody>
      </p:sp>
      <p:sp>
        <p:nvSpPr>
          <p:cNvPr id="148" name="object 148"/>
          <p:cNvSpPr/>
          <p:nvPr/>
        </p:nvSpPr>
        <p:spPr>
          <a:xfrm>
            <a:off x="654379" y="2399732"/>
            <a:ext cx="0" cy="2244725"/>
          </a:xfrm>
          <a:custGeom>
            <a:avLst/>
            <a:gdLst/>
            <a:ahLst/>
            <a:cxnLst/>
            <a:rect l="l" t="t" r="r" b="b"/>
            <a:pathLst>
              <a:path h="2244725">
                <a:moveTo>
                  <a:pt x="0" y="2244644"/>
                </a:moveTo>
                <a:lnTo>
                  <a:pt x="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62970" y="3550724"/>
            <a:ext cx="2468880" cy="0"/>
          </a:xfrm>
          <a:custGeom>
            <a:avLst/>
            <a:gdLst/>
            <a:ahLst/>
            <a:cxnLst/>
            <a:rect l="l" t="t" r="r" b="b"/>
            <a:pathLst>
              <a:path w="2468880">
                <a:moveTo>
                  <a:pt x="0" y="0"/>
                </a:moveTo>
                <a:lnTo>
                  <a:pt x="2468512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 txBox="1"/>
          <p:nvPr/>
        </p:nvSpPr>
        <p:spPr>
          <a:xfrm>
            <a:off x="231693" y="2409641"/>
            <a:ext cx="282575" cy="206565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30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Hazard Ratio: Reference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to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EPA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=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r>
              <a:rPr sz="700" b="1" spc="-6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µg/mL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0.2 0.4 0.6 0.8 1.0 1.2 1.4 1.6 1.8</a:t>
            </a:r>
            <a:r>
              <a:rPr sz="700" spc="8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2.0</a:t>
            </a:r>
            <a:endParaRPr sz="700">
              <a:latin typeface="Arial"/>
              <a:cs typeface="Arial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562552" y="4647342"/>
            <a:ext cx="2466975" cy="0"/>
          </a:xfrm>
          <a:custGeom>
            <a:avLst/>
            <a:gdLst/>
            <a:ahLst/>
            <a:cxnLst/>
            <a:rect l="l" t="t" r="r" b="b"/>
            <a:pathLst>
              <a:path w="2466975">
                <a:moveTo>
                  <a:pt x="0" y="0"/>
                </a:moveTo>
                <a:lnTo>
                  <a:pt x="246697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61107" y="2397494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561479" y="2397495"/>
            <a:ext cx="2468245" cy="0"/>
          </a:xfrm>
          <a:custGeom>
            <a:avLst/>
            <a:gdLst/>
            <a:ahLst/>
            <a:cxnLst/>
            <a:rect l="l" t="t" r="r" b="b"/>
            <a:pathLst>
              <a:path w="2468245">
                <a:moveTo>
                  <a:pt x="0" y="0"/>
                </a:moveTo>
                <a:lnTo>
                  <a:pt x="246805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029225" y="2397494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533079" y="419058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533079" y="3657000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533079" y="301670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533079" y="248312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33079" y="461744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533079" y="451072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533079" y="440401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33079" y="429729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33079" y="408386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33079" y="397714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33079" y="387043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533079" y="376371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533079" y="355028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533079" y="344356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533079" y="333685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33079" y="3123420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33079" y="290998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33079" y="280327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33079" y="269655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533079" y="258984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33079" y="323013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302967" y="5794118"/>
            <a:ext cx="640080" cy="0"/>
          </a:xfrm>
          <a:custGeom>
            <a:avLst/>
            <a:gdLst/>
            <a:ahLst/>
            <a:cxnLst/>
            <a:rect l="l" t="t" r="r" b="b"/>
            <a:pathLst>
              <a:path w="640079">
                <a:moveTo>
                  <a:pt x="0" y="0"/>
                </a:moveTo>
                <a:lnTo>
                  <a:pt x="640080" y="1"/>
                </a:lnTo>
              </a:path>
            </a:pathLst>
          </a:custGeom>
          <a:ln w="158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438998" y="5794118"/>
            <a:ext cx="640080" cy="0"/>
          </a:xfrm>
          <a:custGeom>
            <a:avLst/>
            <a:gdLst/>
            <a:ahLst/>
            <a:cxnLst/>
            <a:rect l="l" t="t" r="r" b="b"/>
            <a:pathLst>
              <a:path w="640079">
                <a:moveTo>
                  <a:pt x="0" y="0"/>
                </a:moveTo>
                <a:lnTo>
                  <a:pt x="640080" y="1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027715" y="5672156"/>
            <a:ext cx="4141470" cy="226695"/>
          </a:xfrm>
          <a:custGeom>
            <a:avLst/>
            <a:gdLst/>
            <a:ahLst/>
            <a:cxnLst/>
            <a:rect l="l" t="t" r="r" b="b"/>
            <a:pathLst>
              <a:path w="4141470" h="226695">
                <a:moveTo>
                  <a:pt x="0" y="0"/>
                </a:moveTo>
                <a:lnTo>
                  <a:pt x="4140925" y="0"/>
                </a:lnTo>
                <a:lnTo>
                  <a:pt x="4140925" y="226423"/>
                </a:lnTo>
                <a:lnTo>
                  <a:pt x="0" y="226423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 txBox="1"/>
          <p:nvPr/>
        </p:nvSpPr>
        <p:spPr>
          <a:xfrm>
            <a:off x="1019106" y="1997964"/>
            <a:ext cx="504380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tabLst>
                <a:tab pos="2712085" algn="l"/>
              </a:tabLst>
            </a:pPr>
            <a:r>
              <a:rPr sz="1400" b="1" spc="-5" dirty="0">
                <a:solidFill>
                  <a:srgbClr val="221F1F"/>
                </a:solidFill>
                <a:latin typeface="Arial"/>
                <a:cs typeface="Arial"/>
              </a:rPr>
              <a:t>Primary</a:t>
            </a:r>
            <a:r>
              <a:rPr sz="1400" b="1" spc="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21F1F"/>
                </a:solidFill>
                <a:latin typeface="Arial"/>
                <a:cs typeface="Arial"/>
              </a:rPr>
              <a:t>Endpoint</a:t>
            </a:r>
            <a:r>
              <a:rPr sz="1400" b="1" spc="-26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500" spc="-7" baseline="36111" dirty="0">
                <a:latin typeface="Arial"/>
                <a:cs typeface="Arial"/>
              </a:rPr>
              <a:t>1-5	</a:t>
            </a:r>
            <a:r>
              <a:rPr sz="1400" b="1" spc="-5" dirty="0">
                <a:solidFill>
                  <a:srgbClr val="221F1F"/>
                </a:solidFill>
                <a:latin typeface="Arial"/>
                <a:cs typeface="Arial"/>
              </a:rPr>
              <a:t>Key Secondary </a:t>
            </a:r>
            <a:r>
              <a:rPr sz="1400" b="1" spc="-10" dirty="0">
                <a:solidFill>
                  <a:srgbClr val="221F1F"/>
                </a:solidFill>
                <a:latin typeface="Arial"/>
                <a:cs typeface="Arial"/>
              </a:rPr>
              <a:t>Endpoint</a:t>
            </a:r>
            <a:r>
              <a:rPr sz="1400" b="1" spc="-24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500" spc="-7" baseline="36111" dirty="0">
                <a:latin typeface="Arial"/>
                <a:cs typeface="Arial"/>
              </a:rPr>
              <a:t>1-5</a:t>
            </a:r>
            <a:endParaRPr sz="1500" baseline="36111">
              <a:latin typeface="Arial"/>
              <a:cs typeface="Arial"/>
            </a:endParaRPr>
          </a:p>
        </p:txBody>
      </p:sp>
      <p:sp>
        <p:nvSpPr>
          <p:cNvPr id="180" name="object 180"/>
          <p:cNvSpPr txBox="1"/>
          <p:nvPr/>
        </p:nvSpPr>
        <p:spPr>
          <a:xfrm>
            <a:off x="194456" y="5702886"/>
            <a:ext cx="129222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b="1" spc="-5" dirty="0">
                <a:latin typeface="Arial"/>
                <a:cs typeface="Arial"/>
              </a:rPr>
              <a:t>P*&lt;0.001 for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all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4139407" y="5725453"/>
            <a:ext cx="112268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5" dirty="0">
                <a:latin typeface="Arial"/>
                <a:cs typeface="Arial"/>
              </a:rPr>
              <a:t>Dose-response hazard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ratio</a:t>
            </a:r>
            <a:endParaRPr sz="700">
              <a:latin typeface="Arial"/>
              <a:cs typeface="Arial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6214328" y="5725453"/>
            <a:ext cx="116840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5" dirty="0">
                <a:latin typeface="Arial"/>
                <a:cs typeface="Arial"/>
              </a:rPr>
              <a:t>95% Confidence Interval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(CI)</a:t>
            </a:r>
            <a:endParaRPr sz="700">
              <a:latin typeface="Arial"/>
              <a:cs typeface="Arial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187924" y="5937850"/>
            <a:ext cx="11690350" cy="83693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9050" marR="5080" algn="just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latin typeface="Arial"/>
                <a:cs typeface="Arial"/>
              </a:rPr>
              <a:t>Note: Area </a:t>
            </a:r>
            <a:r>
              <a:rPr sz="1000" spc="-10" dirty="0">
                <a:latin typeface="Arial"/>
                <a:cs typeface="Arial"/>
              </a:rPr>
              <a:t>under </a:t>
            </a:r>
            <a:r>
              <a:rPr sz="1000" spc="-5" dirty="0">
                <a:latin typeface="Arial"/>
                <a:cs typeface="Arial"/>
              </a:rPr>
              <a:t>the curve (AUC)-derived daily </a:t>
            </a:r>
            <a:r>
              <a:rPr sz="1000" spc="-10" dirty="0">
                <a:latin typeface="Arial"/>
                <a:cs typeface="Arial"/>
              </a:rPr>
              <a:t>average </a:t>
            </a:r>
            <a:r>
              <a:rPr sz="1000" spc="-5" dirty="0">
                <a:latin typeface="Arial"/>
                <a:cs typeface="Arial"/>
              </a:rPr>
              <a:t>serum EPA (µg/mL) </a:t>
            </a:r>
            <a:r>
              <a:rPr sz="1000" dirty="0">
                <a:latin typeface="Arial"/>
                <a:cs typeface="Arial"/>
              </a:rPr>
              <a:t>is </a:t>
            </a:r>
            <a:r>
              <a:rPr sz="1000" spc="-5" dirty="0">
                <a:latin typeface="Arial"/>
                <a:cs typeface="Arial"/>
              </a:rPr>
              <a:t>the daily </a:t>
            </a:r>
            <a:r>
              <a:rPr sz="1000" spc="-10" dirty="0">
                <a:latin typeface="Arial"/>
                <a:cs typeface="Arial"/>
              </a:rPr>
              <a:t>average </a:t>
            </a:r>
            <a:r>
              <a:rPr sz="1000" spc="-5" dirty="0">
                <a:latin typeface="Arial"/>
                <a:cs typeface="Arial"/>
              </a:rPr>
              <a:t>of all available post baseline EPA </a:t>
            </a:r>
            <a:r>
              <a:rPr sz="1000" spc="-10" dirty="0">
                <a:latin typeface="Arial"/>
                <a:cs typeface="Arial"/>
              </a:rPr>
              <a:t>measurements </a:t>
            </a:r>
            <a:r>
              <a:rPr sz="1000" spc="-5" dirty="0">
                <a:latin typeface="Arial"/>
                <a:cs typeface="Arial"/>
              </a:rPr>
              <a:t>prior to the </a:t>
            </a:r>
            <a:r>
              <a:rPr sz="1000" spc="-10" dirty="0">
                <a:latin typeface="Arial"/>
                <a:cs typeface="Arial"/>
              </a:rPr>
              <a:t>event. </a:t>
            </a:r>
            <a:r>
              <a:rPr sz="1000" spc="-5" dirty="0">
                <a:latin typeface="Arial"/>
                <a:cs typeface="Arial"/>
              </a:rPr>
              <a:t>Dose-response hazard ratio (solid line) </a:t>
            </a:r>
            <a:r>
              <a:rPr sz="1000" spc="-10" dirty="0">
                <a:latin typeface="Arial"/>
                <a:cs typeface="Arial"/>
              </a:rPr>
              <a:t>and  95% </a:t>
            </a:r>
            <a:r>
              <a:rPr sz="1000" dirty="0">
                <a:latin typeface="Arial"/>
                <a:cs typeface="Arial"/>
              </a:rPr>
              <a:t>CI </a:t>
            </a:r>
            <a:r>
              <a:rPr sz="1000" spc="-10" dirty="0">
                <a:latin typeface="Arial"/>
                <a:cs typeface="Arial"/>
              </a:rPr>
              <a:t>(dotted </a:t>
            </a:r>
            <a:r>
              <a:rPr sz="1000" spc="-5" dirty="0">
                <a:latin typeface="Arial"/>
                <a:cs typeface="Arial"/>
              </a:rPr>
              <a:t>lines) are estimated from the Cox </a:t>
            </a:r>
            <a:r>
              <a:rPr sz="1000" spc="-10" dirty="0">
                <a:latin typeface="Arial"/>
                <a:cs typeface="Arial"/>
              </a:rPr>
              <a:t>proportional </a:t>
            </a:r>
            <a:r>
              <a:rPr sz="1000" spc="-5" dirty="0">
                <a:latin typeface="Arial"/>
                <a:cs typeface="Arial"/>
              </a:rPr>
              <a:t>hazard </a:t>
            </a:r>
            <a:r>
              <a:rPr sz="1000" spc="-10" dirty="0">
                <a:latin typeface="Arial"/>
                <a:cs typeface="Arial"/>
              </a:rPr>
              <a:t>model </a:t>
            </a:r>
            <a:r>
              <a:rPr sz="1000" spc="-5" dirty="0">
                <a:latin typeface="Arial"/>
                <a:cs typeface="Arial"/>
              </a:rPr>
              <a:t>with </a:t>
            </a:r>
            <a:r>
              <a:rPr sz="1000" dirty="0">
                <a:latin typeface="Arial"/>
                <a:cs typeface="Arial"/>
              </a:rPr>
              <a:t>a </a:t>
            </a:r>
            <a:r>
              <a:rPr sz="1000" spc="-5" dirty="0">
                <a:latin typeface="Arial"/>
                <a:cs typeface="Arial"/>
              </a:rPr>
              <a:t>spline term for EPA </a:t>
            </a:r>
            <a:r>
              <a:rPr sz="1000" spc="-10" dirty="0">
                <a:latin typeface="Arial"/>
                <a:cs typeface="Arial"/>
              </a:rPr>
              <a:t>and adjustment </a:t>
            </a:r>
            <a:r>
              <a:rPr sz="1000" spc="-5" dirty="0">
                <a:latin typeface="Arial"/>
                <a:cs typeface="Arial"/>
              </a:rPr>
              <a:t>for randomization factors </a:t>
            </a:r>
            <a:r>
              <a:rPr sz="1000" spc="-10" dirty="0">
                <a:latin typeface="Arial"/>
                <a:cs typeface="Arial"/>
              </a:rPr>
              <a:t>and </a:t>
            </a:r>
            <a:r>
              <a:rPr sz="1000" spc="-5" dirty="0">
                <a:latin typeface="Arial"/>
                <a:cs typeface="Arial"/>
              </a:rPr>
              <a:t>statin </a:t>
            </a:r>
            <a:r>
              <a:rPr sz="1000" spc="-10" dirty="0">
                <a:latin typeface="Arial"/>
                <a:cs typeface="Arial"/>
              </a:rPr>
              <a:t>compliance</a:t>
            </a:r>
            <a:r>
              <a:rPr sz="1050" spc="-15" baseline="23809" dirty="0">
                <a:latin typeface="Arial"/>
                <a:cs typeface="Arial"/>
              </a:rPr>
              <a:t>1</a:t>
            </a:r>
            <a:r>
              <a:rPr sz="1000" spc="-10" dirty="0">
                <a:latin typeface="Arial"/>
                <a:cs typeface="Arial"/>
              </a:rPr>
              <a:t>, age</a:t>
            </a:r>
            <a:r>
              <a:rPr sz="1050" spc="-15" baseline="23809" dirty="0">
                <a:latin typeface="Arial"/>
                <a:cs typeface="Arial"/>
              </a:rPr>
              <a:t>2</a:t>
            </a:r>
            <a:r>
              <a:rPr sz="1000" spc="-10" dirty="0">
                <a:latin typeface="Arial"/>
                <a:cs typeface="Arial"/>
              </a:rPr>
              <a:t>, sex</a:t>
            </a:r>
            <a:r>
              <a:rPr sz="1050" spc="-15" baseline="23809" dirty="0">
                <a:latin typeface="Arial"/>
                <a:cs typeface="Arial"/>
              </a:rPr>
              <a:t>3</a:t>
            </a:r>
            <a:r>
              <a:rPr sz="1000" spc="-10" dirty="0">
                <a:latin typeface="Arial"/>
                <a:cs typeface="Arial"/>
              </a:rPr>
              <a:t>, </a:t>
            </a:r>
            <a:r>
              <a:rPr sz="1000" spc="-5" dirty="0">
                <a:latin typeface="Arial"/>
                <a:cs typeface="Arial"/>
              </a:rPr>
              <a:t>baseline </a:t>
            </a:r>
            <a:r>
              <a:rPr sz="1000" spc="-10" dirty="0">
                <a:latin typeface="Arial"/>
                <a:cs typeface="Arial"/>
              </a:rPr>
              <a:t>diabetes</a:t>
            </a:r>
            <a:r>
              <a:rPr sz="1050" spc="-15" baseline="23809" dirty="0">
                <a:latin typeface="Arial"/>
                <a:cs typeface="Arial"/>
              </a:rPr>
              <a:t>4</a:t>
            </a:r>
            <a:r>
              <a:rPr sz="1000" spc="-10" dirty="0">
                <a:latin typeface="Arial"/>
                <a:cs typeface="Arial"/>
              </a:rPr>
              <a:t>, </a:t>
            </a:r>
            <a:r>
              <a:rPr sz="1000" spc="-5" dirty="0">
                <a:latin typeface="Arial"/>
                <a:cs typeface="Arial"/>
              </a:rPr>
              <a:t>hsCRP</a:t>
            </a:r>
            <a:r>
              <a:rPr sz="1050" spc="-7" baseline="23809" dirty="0">
                <a:latin typeface="Arial"/>
                <a:cs typeface="Arial"/>
              </a:rPr>
              <a:t>5</a:t>
            </a:r>
            <a:r>
              <a:rPr sz="1000" spc="-5" dirty="0">
                <a:latin typeface="Arial"/>
                <a:cs typeface="Arial"/>
              </a:rPr>
              <a:t>,  </a:t>
            </a:r>
            <a:r>
              <a:rPr sz="1000" spc="-10" dirty="0">
                <a:latin typeface="Arial"/>
                <a:cs typeface="Arial"/>
              </a:rPr>
              <a:t>treatment compliance</a:t>
            </a:r>
            <a:r>
              <a:rPr sz="1050" spc="-15" baseline="23809" dirty="0">
                <a:latin typeface="Arial"/>
                <a:cs typeface="Arial"/>
              </a:rPr>
              <a:t>6</a:t>
            </a:r>
            <a:r>
              <a:rPr sz="1000" spc="-10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9050" algn="just">
              <a:lnSpc>
                <a:spcPts val="1190"/>
              </a:lnSpc>
            </a:pPr>
            <a:r>
              <a:rPr sz="1000" b="1" spc="-5" dirty="0">
                <a:latin typeface="Arial"/>
                <a:cs typeface="Arial"/>
              </a:rPr>
              <a:t>*P value is </a:t>
            </a:r>
            <a:r>
              <a:rPr sz="1000" b="1" spc="-10" dirty="0">
                <a:latin typeface="Arial"/>
                <a:cs typeface="Arial"/>
              </a:rPr>
              <a:t>&lt;0.001 </a:t>
            </a:r>
            <a:r>
              <a:rPr sz="1000" b="1" dirty="0">
                <a:latin typeface="Arial"/>
                <a:cs typeface="Arial"/>
              </a:rPr>
              <a:t>for both </a:t>
            </a:r>
            <a:r>
              <a:rPr sz="1000" b="1" spc="-5" dirty="0">
                <a:latin typeface="Arial"/>
                <a:cs typeface="Arial"/>
              </a:rPr>
              <a:t>non-linear trend and </a:t>
            </a:r>
            <a:r>
              <a:rPr sz="1000" b="1" dirty="0">
                <a:latin typeface="Arial"/>
                <a:cs typeface="Arial"/>
              </a:rPr>
              <a:t>for </a:t>
            </a:r>
            <a:r>
              <a:rPr sz="1000" b="1" spc="-10" dirty="0">
                <a:latin typeface="Arial"/>
                <a:cs typeface="Arial"/>
              </a:rPr>
              <a:t>regression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slope.</a:t>
            </a:r>
            <a:endParaRPr sz="1000">
              <a:latin typeface="Arial"/>
              <a:cs typeface="Arial"/>
            </a:endParaRPr>
          </a:p>
          <a:p>
            <a:pPr marL="12700" algn="just">
              <a:lnSpc>
                <a:spcPts val="1670"/>
              </a:lnSpc>
            </a:pPr>
            <a:r>
              <a:rPr sz="1400" b="1" spc="-5" dirty="0">
                <a:latin typeface="Arial"/>
                <a:cs typeface="Arial"/>
              </a:rPr>
              <a:t>Bhatt DL. ACC/WCC 2020, Chicago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(virtual).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1" y="59436"/>
            <a:ext cx="9975215" cy="1644014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920750">
              <a:lnSpc>
                <a:spcPts val="4100"/>
              </a:lnSpc>
              <a:spcBef>
                <a:spcPts val="620"/>
              </a:spcBef>
            </a:pPr>
            <a:r>
              <a:rPr spc="-10" dirty="0"/>
              <a:t>Primary </a:t>
            </a:r>
            <a:r>
              <a:rPr spc="-5" dirty="0"/>
              <a:t>and </a:t>
            </a:r>
            <a:r>
              <a:rPr dirty="0"/>
              <a:t>Key </a:t>
            </a:r>
            <a:r>
              <a:rPr spc="-5" dirty="0"/>
              <a:t>Secondary Composite  Endpoints, Cardiovascular Death,</a:t>
            </a:r>
            <a:r>
              <a:rPr spc="-60" dirty="0"/>
              <a:t> </a:t>
            </a:r>
            <a:r>
              <a:rPr spc="-5" dirty="0"/>
              <a:t>and</a:t>
            </a:r>
          </a:p>
          <a:p>
            <a:pPr marL="12700">
              <a:lnSpc>
                <a:spcPts val="4025"/>
              </a:lnSpc>
            </a:pPr>
            <a:r>
              <a:rPr spc="-60" dirty="0"/>
              <a:t>Total </a:t>
            </a:r>
            <a:r>
              <a:rPr spc="-5" dirty="0"/>
              <a:t>Mortality </a:t>
            </a:r>
            <a:r>
              <a:rPr dirty="0"/>
              <a:t>by </a:t>
            </a:r>
            <a:r>
              <a:rPr spc="-25" dirty="0"/>
              <a:t>On-Treatment </a:t>
            </a:r>
            <a:r>
              <a:rPr spc="-5" dirty="0"/>
              <a:t>Serum</a:t>
            </a:r>
            <a:r>
              <a:rPr spc="5" dirty="0"/>
              <a:t> </a:t>
            </a:r>
            <a:r>
              <a:rPr spc="-95" dirty="0"/>
              <a:t>EPA</a:t>
            </a:r>
          </a:p>
        </p:txBody>
      </p:sp>
      <p:sp>
        <p:nvSpPr>
          <p:cNvPr id="3" name="object 3"/>
          <p:cNvSpPr/>
          <p:nvPr/>
        </p:nvSpPr>
        <p:spPr>
          <a:xfrm>
            <a:off x="3521018" y="3458745"/>
            <a:ext cx="2476500" cy="668020"/>
          </a:xfrm>
          <a:custGeom>
            <a:avLst/>
            <a:gdLst/>
            <a:ahLst/>
            <a:cxnLst/>
            <a:rect l="l" t="t" r="r" b="b"/>
            <a:pathLst>
              <a:path w="2476500" h="668020">
                <a:moveTo>
                  <a:pt x="0" y="0"/>
                </a:moveTo>
                <a:lnTo>
                  <a:pt x="12687" y="12700"/>
                </a:lnTo>
                <a:lnTo>
                  <a:pt x="27299" y="25720"/>
                </a:lnTo>
                <a:lnTo>
                  <a:pt x="50389" y="50413"/>
                </a:lnTo>
                <a:lnTo>
                  <a:pt x="65763" y="62566"/>
                </a:lnTo>
                <a:lnTo>
                  <a:pt x="92325" y="87633"/>
                </a:lnTo>
                <a:lnTo>
                  <a:pt x="133960" y="124479"/>
                </a:lnTo>
                <a:lnTo>
                  <a:pt x="159335" y="148291"/>
                </a:lnTo>
                <a:lnTo>
                  <a:pt x="187883" y="170516"/>
                </a:lnTo>
                <a:lnTo>
                  <a:pt x="214844" y="194327"/>
                </a:lnTo>
                <a:lnTo>
                  <a:pt x="300487" y="261002"/>
                </a:lnTo>
                <a:lnTo>
                  <a:pt x="329504" y="280391"/>
                </a:lnTo>
                <a:lnTo>
                  <a:pt x="343308" y="291166"/>
                </a:lnTo>
                <a:lnTo>
                  <a:pt x="372325" y="310555"/>
                </a:lnTo>
                <a:lnTo>
                  <a:pt x="386129" y="321327"/>
                </a:lnTo>
                <a:lnTo>
                  <a:pt x="401421" y="329939"/>
                </a:lnTo>
                <a:lnTo>
                  <a:pt x="414676" y="340377"/>
                </a:lnTo>
                <a:lnTo>
                  <a:pt x="431325" y="350445"/>
                </a:lnTo>
                <a:lnTo>
                  <a:pt x="445828" y="358514"/>
                </a:lnTo>
                <a:lnTo>
                  <a:pt x="459553" y="367705"/>
                </a:lnTo>
                <a:lnTo>
                  <a:pt x="474376" y="375977"/>
                </a:lnTo>
                <a:lnTo>
                  <a:pt x="488101" y="385166"/>
                </a:lnTo>
                <a:lnTo>
                  <a:pt x="531470" y="409314"/>
                </a:lnTo>
                <a:lnTo>
                  <a:pt x="545195" y="418505"/>
                </a:lnTo>
                <a:lnTo>
                  <a:pt x="560650" y="425505"/>
                </a:lnTo>
                <a:lnTo>
                  <a:pt x="602839" y="449002"/>
                </a:lnTo>
                <a:lnTo>
                  <a:pt x="617745" y="455667"/>
                </a:lnTo>
                <a:lnTo>
                  <a:pt x="631386" y="463289"/>
                </a:lnTo>
                <a:lnTo>
                  <a:pt x="674839" y="482655"/>
                </a:lnTo>
                <a:lnTo>
                  <a:pt x="688480" y="490278"/>
                </a:lnTo>
                <a:lnTo>
                  <a:pt x="731935" y="509643"/>
                </a:lnTo>
                <a:lnTo>
                  <a:pt x="746922" y="514682"/>
                </a:lnTo>
                <a:lnTo>
                  <a:pt x="789029" y="533455"/>
                </a:lnTo>
                <a:lnTo>
                  <a:pt x="818291" y="543257"/>
                </a:lnTo>
                <a:lnTo>
                  <a:pt x="831850" y="549330"/>
                </a:lnTo>
                <a:lnTo>
                  <a:pt x="875385" y="563895"/>
                </a:lnTo>
                <a:lnTo>
                  <a:pt x="888945" y="569968"/>
                </a:lnTo>
                <a:lnTo>
                  <a:pt x="903933" y="575007"/>
                </a:lnTo>
                <a:lnTo>
                  <a:pt x="918996" y="578401"/>
                </a:lnTo>
                <a:lnTo>
                  <a:pt x="934295" y="583017"/>
                </a:lnTo>
                <a:lnTo>
                  <a:pt x="976889" y="597232"/>
                </a:lnTo>
                <a:lnTo>
                  <a:pt x="1006224" y="603801"/>
                </a:lnTo>
                <a:lnTo>
                  <a:pt x="1019708" y="608345"/>
                </a:lnTo>
                <a:lnTo>
                  <a:pt x="1077592" y="621263"/>
                </a:lnTo>
                <a:lnTo>
                  <a:pt x="1091077" y="625807"/>
                </a:lnTo>
                <a:lnTo>
                  <a:pt x="1106986" y="627754"/>
                </a:lnTo>
                <a:lnTo>
                  <a:pt x="1148961" y="637138"/>
                </a:lnTo>
                <a:lnTo>
                  <a:pt x="1165809" y="638887"/>
                </a:lnTo>
                <a:lnTo>
                  <a:pt x="1180846" y="641936"/>
                </a:lnTo>
                <a:lnTo>
                  <a:pt x="1226732" y="650068"/>
                </a:lnTo>
                <a:lnTo>
                  <a:pt x="1256154" y="653163"/>
                </a:lnTo>
                <a:lnTo>
                  <a:pt x="1284688" y="656346"/>
                </a:lnTo>
                <a:lnTo>
                  <a:pt x="1298041" y="659363"/>
                </a:lnTo>
                <a:lnTo>
                  <a:pt x="1314039" y="659554"/>
                </a:lnTo>
                <a:lnTo>
                  <a:pt x="1327435" y="661092"/>
                </a:lnTo>
                <a:lnTo>
                  <a:pt x="1343381" y="662688"/>
                </a:lnTo>
                <a:lnTo>
                  <a:pt x="1358446" y="662729"/>
                </a:lnTo>
                <a:lnTo>
                  <a:pt x="1386117" y="665854"/>
                </a:lnTo>
                <a:lnTo>
                  <a:pt x="1401267" y="665904"/>
                </a:lnTo>
                <a:lnTo>
                  <a:pt x="1415541" y="665904"/>
                </a:lnTo>
                <a:lnTo>
                  <a:pt x="1430611" y="667451"/>
                </a:lnTo>
                <a:lnTo>
                  <a:pt x="1445675" y="667490"/>
                </a:lnTo>
                <a:lnTo>
                  <a:pt x="1577310" y="667490"/>
                </a:lnTo>
                <a:lnTo>
                  <a:pt x="1592460" y="665854"/>
                </a:lnTo>
                <a:lnTo>
                  <a:pt x="1620686" y="665854"/>
                </a:lnTo>
                <a:lnTo>
                  <a:pt x="1638297" y="664282"/>
                </a:lnTo>
                <a:lnTo>
                  <a:pt x="1652728" y="662679"/>
                </a:lnTo>
                <a:lnTo>
                  <a:pt x="1666584" y="662679"/>
                </a:lnTo>
                <a:lnTo>
                  <a:pt x="1681275" y="661092"/>
                </a:lnTo>
                <a:lnTo>
                  <a:pt x="1695119" y="661092"/>
                </a:lnTo>
                <a:lnTo>
                  <a:pt x="1709822" y="659504"/>
                </a:lnTo>
                <a:lnTo>
                  <a:pt x="1725264" y="659504"/>
                </a:lnTo>
                <a:lnTo>
                  <a:pt x="1739957" y="657917"/>
                </a:lnTo>
                <a:lnTo>
                  <a:pt x="1773175" y="654751"/>
                </a:lnTo>
                <a:lnTo>
                  <a:pt x="1787536" y="653154"/>
                </a:lnTo>
                <a:lnTo>
                  <a:pt x="1806959" y="651663"/>
                </a:lnTo>
                <a:lnTo>
                  <a:pt x="1576433" y="651663"/>
                </a:lnTo>
                <a:lnTo>
                  <a:pt x="1431401" y="651615"/>
                </a:lnTo>
                <a:lnTo>
                  <a:pt x="1416331" y="650068"/>
                </a:lnTo>
                <a:lnTo>
                  <a:pt x="1386994" y="650029"/>
                </a:lnTo>
                <a:lnTo>
                  <a:pt x="1359324" y="646902"/>
                </a:lnTo>
                <a:lnTo>
                  <a:pt x="1344173" y="646854"/>
                </a:lnTo>
                <a:lnTo>
                  <a:pt x="1329103" y="645304"/>
                </a:lnTo>
                <a:lnTo>
                  <a:pt x="1314917" y="643727"/>
                </a:lnTo>
                <a:lnTo>
                  <a:pt x="1299764" y="643679"/>
                </a:lnTo>
                <a:lnTo>
                  <a:pt x="1272095" y="638963"/>
                </a:lnTo>
                <a:lnTo>
                  <a:pt x="1257821" y="637377"/>
                </a:lnTo>
                <a:lnTo>
                  <a:pt x="1241875" y="635779"/>
                </a:lnTo>
                <a:lnTo>
                  <a:pt x="1213415" y="632613"/>
                </a:lnTo>
                <a:lnTo>
                  <a:pt x="1198236" y="629545"/>
                </a:lnTo>
                <a:lnTo>
                  <a:pt x="1184127" y="626404"/>
                </a:lnTo>
                <a:lnTo>
                  <a:pt x="1168101" y="623195"/>
                </a:lnTo>
                <a:lnTo>
                  <a:pt x="1151474" y="621493"/>
                </a:lnTo>
                <a:lnTo>
                  <a:pt x="1109587" y="612118"/>
                </a:lnTo>
                <a:lnTo>
                  <a:pt x="1094466" y="610388"/>
                </a:lnTo>
                <a:lnTo>
                  <a:pt x="1066765" y="602593"/>
                </a:lnTo>
                <a:lnTo>
                  <a:pt x="1023945" y="593068"/>
                </a:lnTo>
                <a:lnTo>
                  <a:pt x="1010460" y="588524"/>
                </a:lnTo>
                <a:lnTo>
                  <a:pt x="981124" y="581954"/>
                </a:lnTo>
                <a:lnTo>
                  <a:pt x="939091" y="567886"/>
                </a:lnTo>
                <a:lnTo>
                  <a:pt x="923001" y="563050"/>
                </a:lnTo>
                <a:lnTo>
                  <a:pt x="908169" y="559729"/>
                </a:lnTo>
                <a:lnTo>
                  <a:pt x="894683" y="555186"/>
                </a:lnTo>
                <a:lnTo>
                  <a:pt x="881124" y="549113"/>
                </a:lnTo>
                <a:lnTo>
                  <a:pt x="837589" y="534548"/>
                </a:lnTo>
                <a:lnTo>
                  <a:pt x="824030" y="528476"/>
                </a:lnTo>
                <a:lnTo>
                  <a:pt x="794768" y="518674"/>
                </a:lnTo>
                <a:lnTo>
                  <a:pt x="752660" y="499901"/>
                </a:lnTo>
                <a:lnTo>
                  <a:pt x="737673" y="494861"/>
                </a:lnTo>
                <a:lnTo>
                  <a:pt x="695566" y="476088"/>
                </a:lnTo>
                <a:lnTo>
                  <a:pt x="681923" y="468466"/>
                </a:lnTo>
                <a:lnTo>
                  <a:pt x="638470" y="449101"/>
                </a:lnTo>
                <a:lnTo>
                  <a:pt x="624829" y="441478"/>
                </a:lnTo>
                <a:lnTo>
                  <a:pt x="609923" y="434812"/>
                </a:lnTo>
                <a:lnTo>
                  <a:pt x="567734" y="411316"/>
                </a:lnTo>
                <a:lnTo>
                  <a:pt x="552828" y="404651"/>
                </a:lnTo>
                <a:lnTo>
                  <a:pt x="539734" y="395775"/>
                </a:lnTo>
                <a:lnTo>
                  <a:pt x="496365" y="371628"/>
                </a:lnTo>
                <a:lnTo>
                  <a:pt x="482640" y="362437"/>
                </a:lnTo>
                <a:lnTo>
                  <a:pt x="467817" y="354166"/>
                </a:lnTo>
                <a:lnTo>
                  <a:pt x="454092" y="344975"/>
                </a:lnTo>
                <a:lnTo>
                  <a:pt x="439270" y="336703"/>
                </a:lnTo>
                <a:lnTo>
                  <a:pt x="423638" y="327310"/>
                </a:lnTo>
                <a:lnTo>
                  <a:pt x="410155" y="316739"/>
                </a:lnTo>
                <a:lnTo>
                  <a:pt x="394863" y="308128"/>
                </a:lnTo>
                <a:lnTo>
                  <a:pt x="381608" y="297689"/>
                </a:lnTo>
                <a:lnTo>
                  <a:pt x="352590" y="278300"/>
                </a:lnTo>
                <a:lnTo>
                  <a:pt x="338786" y="267526"/>
                </a:lnTo>
                <a:lnTo>
                  <a:pt x="309768" y="248137"/>
                </a:lnTo>
                <a:lnTo>
                  <a:pt x="210323" y="170689"/>
                </a:lnTo>
                <a:lnTo>
                  <a:pt x="183361" y="146876"/>
                </a:lnTo>
                <a:lnTo>
                  <a:pt x="154814" y="124651"/>
                </a:lnTo>
                <a:lnTo>
                  <a:pt x="143711" y="111951"/>
                </a:lnTo>
                <a:lnTo>
                  <a:pt x="129438" y="100839"/>
                </a:lnTo>
                <a:lnTo>
                  <a:pt x="102877" y="75773"/>
                </a:lnTo>
                <a:lnTo>
                  <a:pt x="61241" y="38926"/>
                </a:lnTo>
                <a:lnTo>
                  <a:pt x="38191" y="14179"/>
                </a:lnTo>
                <a:lnTo>
                  <a:pt x="23578" y="1159"/>
                </a:lnTo>
                <a:lnTo>
                  <a:pt x="0" y="0"/>
                </a:lnTo>
                <a:close/>
              </a:path>
              <a:path w="2476500" h="668020">
                <a:moveTo>
                  <a:pt x="1620686" y="665854"/>
                </a:moveTo>
                <a:lnTo>
                  <a:pt x="1592460" y="665854"/>
                </a:lnTo>
                <a:lnTo>
                  <a:pt x="1605857" y="665904"/>
                </a:lnTo>
                <a:lnTo>
                  <a:pt x="1620131" y="665904"/>
                </a:lnTo>
                <a:lnTo>
                  <a:pt x="1620686" y="665854"/>
                </a:lnTo>
                <a:close/>
              </a:path>
              <a:path w="2476500" h="668020">
                <a:moveTo>
                  <a:pt x="1666584" y="662679"/>
                </a:moveTo>
                <a:lnTo>
                  <a:pt x="1652728" y="662679"/>
                </a:lnTo>
                <a:lnTo>
                  <a:pt x="1666125" y="662729"/>
                </a:lnTo>
                <a:lnTo>
                  <a:pt x="1666584" y="662679"/>
                </a:lnTo>
                <a:close/>
              </a:path>
              <a:path w="2476500" h="668020">
                <a:moveTo>
                  <a:pt x="1695119" y="661092"/>
                </a:moveTo>
                <a:lnTo>
                  <a:pt x="1681275" y="661092"/>
                </a:lnTo>
                <a:lnTo>
                  <a:pt x="1694672" y="661140"/>
                </a:lnTo>
                <a:lnTo>
                  <a:pt x="1695119" y="661092"/>
                </a:lnTo>
                <a:close/>
              </a:path>
              <a:path w="2476500" h="668020">
                <a:moveTo>
                  <a:pt x="1725264" y="659504"/>
                </a:moveTo>
                <a:lnTo>
                  <a:pt x="1709822" y="659504"/>
                </a:lnTo>
                <a:lnTo>
                  <a:pt x="1724806" y="659554"/>
                </a:lnTo>
                <a:lnTo>
                  <a:pt x="1725264" y="659504"/>
                </a:lnTo>
                <a:close/>
              </a:path>
              <a:path w="2476500" h="668020">
                <a:moveTo>
                  <a:pt x="1605857" y="650029"/>
                </a:moveTo>
                <a:lnTo>
                  <a:pt x="1591584" y="650029"/>
                </a:lnTo>
                <a:lnTo>
                  <a:pt x="1576433" y="651663"/>
                </a:lnTo>
                <a:lnTo>
                  <a:pt x="1806959" y="651663"/>
                </a:lnTo>
                <a:lnTo>
                  <a:pt x="1807885" y="651592"/>
                </a:lnTo>
                <a:lnTo>
                  <a:pt x="1823195" y="650060"/>
                </a:lnTo>
                <a:lnTo>
                  <a:pt x="1619412" y="650060"/>
                </a:lnTo>
                <a:lnTo>
                  <a:pt x="1605857" y="650029"/>
                </a:lnTo>
                <a:close/>
              </a:path>
              <a:path w="2476500" h="668020">
                <a:moveTo>
                  <a:pt x="1651850" y="646854"/>
                </a:moveTo>
                <a:lnTo>
                  <a:pt x="1636701" y="648488"/>
                </a:lnTo>
                <a:lnTo>
                  <a:pt x="1619412" y="650060"/>
                </a:lnTo>
                <a:lnTo>
                  <a:pt x="1823195" y="650060"/>
                </a:lnTo>
                <a:lnTo>
                  <a:pt x="1839786" y="648401"/>
                </a:lnTo>
                <a:lnTo>
                  <a:pt x="1853264" y="646902"/>
                </a:lnTo>
                <a:lnTo>
                  <a:pt x="1665246" y="646902"/>
                </a:lnTo>
                <a:lnTo>
                  <a:pt x="1651850" y="646854"/>
                </a:lnTo>
                <a:close/>
              </a:path>
              <a:path w="2476500" h="668020">
                <a:moveTo>
                  <a:pt x="1680397" y="645265"/>
                </a:moveTo>
                <a:lnTo>
                  <a:pt x="1665246" y="646902"/>
                </a:lnTo>
                <a:lnTo>
                  <a:pt x="1853264" y="646902"/>
                </a:lnTo>
                <a:lnTo>
                  <a:pt x="1867552" y="645313"/>
                </a:lnTo>
                <a:lnTo>
                  <a:pt x="1693795" y="645313"/>
                </a:lnTo>
                <a:lnTo>
                  <a:pt x="1680397" y="645265"/>
                </a:lnTo>
                <a:close/>
              </a:path>
              <a:path w="2476500" h="668020">
                <a:moveTo>
                  <a:pt x="1708946" y="643679"/>
                </a:moveTo>
                <a:lnTo>
                  <a:pt x="1693795" y="645313"/>
                </a:lnTo>
                <a:lnTo>
                  <a:pt x="1867632" y="645304"/>
                </a:lnTo>
                <a:lnTo>
                  <a:pt x="1868420" y="645217"/>
                </a:lnTo>
                <a:lnTo>
                  <a:pt x="1878848" y="643727"/>
                </a:lnTo>
                <a:lnTo>
                  <a:pt x="1723928" y="643727"/>
                </a:lnTo>
                <a:lnTo>
                  <a:pt x="1708946" y="643679"/>
                </a:lnTo>
                <a:close/>
              </a:path>
              <a:path w="2476500" h="668020">
                <a:moveTo>
                  <a:pt x="2473662" y="545096"/>
                </a:moveTo>
                <a:lnTo>
                  <a:pt x="2414982" y="554887"/>
                </a:lnTo>
                <a:lnTo>
                  <a:pt x="2399638" y="556404"/>
                </a:lnTo>
                <a:lnTo>
                  <a:pt x="2353350" y="562790"/>
                </a:lnTo>
                <a:lnTo>
                  <a:pt x="2334098" y="565998"/>
                </a:lnTo>
                <a:lnTo>
                  <a:pt x="2297898" y="570720"/>
                </a:lnTo>
                <a:lnTo>
                  <a:pt x="2264135" y="577143"/>
                </a:lnTo>
                <a:lnTo>
                  <a:pt x="2245930" y="578618"/>
                </a:lnTo>
                <a:lnTo>
                  <a:pt x="2224764" y="581858"/>
                </a:lnTo>
                <a:lnTo>
                  <a:pt x="2198082" y="584995"/>
                </a:lnTo>
                <a:lnTo>
                  <a:pt x="2170668" y="589824"/>
                </a:lnTo>
                <a:lnTo>
                  <a:pt x="2139151" y="594553"/>
                </a:lnTo>
                <a:lnTo>
                  <a:pt x="2119102" y="596077"/>
                </a:lnTo>
                <a:lnTo>
                  <a:pt x="2097886" y="599320"/>
                </a:lnTo>
                <a:lnTo>
                  <a:pt x="2078756" y="602512"/>
                </a:lnTo>
                <a:lnTo>
                  <a:pt x="2058238" y="605670"/>
                </a:lnTo>
                <a:lnTo>
                  <a:pt x="2036676" y="607185"/>
                </a:lnTo>
                <a:lnTo>
                  <a:pt x="2018375" y="610468"/>
                </a:lnTo>
                <a:lnTo>
                  <a:pt x="1996469" y="613595"/>
                </a:lnTo>
                <a:lnTo>
                  <a:pt x="1968167" y="616738"/>
                </a:lnTo>
                <a:lnTo>
                  <a:pt x="1950880" y="618310"/>
                </a:lnTo>
                <a:lnTo>
                  <a:pt x="1934182" y="621607"/>
                </a:lnTo>
                <a:lnTo>
                  <a:pt x="1919090" y="623079"/>
                </a:lnTo>
                <a:lnTo>
                  <a:pt x="1900189" y="624655"/>
                </a:lnTo>
                <a:lnTo>
                  <a:pt x="1866419" y="629470"/>
                </a:lnTo>
                <a:lnTo>
                  <a:pt x="1838117" y="632613"/>
                </a:lnTo>
                <a:lnTo>
                  <a:pt x="1806486" y="635779"/>
                </a:lnTo>
                <a:lnTo>
                  <a:pt x="1786049" y="637352"/>
                </a:lnTo>
                <a:lnTo>
                  <a:pt x="1771507" y="638963"/>
                </a:lnTo>
                <a:lnTo>
                  <a:pt x="1738360" y="642123"/>
                </a:lnTo>
                <a:lnTo>
                  <a:pt x="1723928" y="643727"/>
                </a:lnTo>
                <a:lnTo>
                  <a:pt x="1878848" y="643727"/>
                </a:lnTo>
                <a:lnTo>
                  <a:pt x="1901972" y="640424"/>
                </a:lnTo>
                <a:lnTo>
                  <a:pt x="1920655" y="638876"/>
                </a:lnTo>
                <a:lnTo>
                  <a:pt x="1936530" y="637288"/>
                </a:lnTo>
                <a:lnTo>
                  <a:pt x="1953158" y="633999"/>
                </a:lnTo>
                <a:lnTo>
                  <a:pt x="1969764" y="632532"/>
                </a:lnTo>
                <a:lnTo>
                  <a:pt x="1998469" y="629342"/>
                </a:lnTo>
                <a:lnTo>
                  <a:pt x="2020919" y="626135"/>
                </a:lnTo>
                <a:lnTo>
                  <a:pt x="2038663" y="622912"/>
                </a:lnTo>
                <a:lnTo>
                  <a:pt x="2060011" y="621433"/>
                </a:lnTo>
                <a:lnTo>
                  <a:pt x="2081270" y="618186"/>
                </a:lnTo>
                <a:lnTo>
                  <a:pt x="2100400" y="614994"/>
                </a:lnTo>
                <a:lnTo>
                  <a:pt x="2120920" y="611836"/>
                </a:lnTo>
                <a:lnTo>
                  <a:pt x="2140939" y="610317"/>
                </a:lnTo>
                <a:lnTo>
                  <a:pt x="2173227" y="605490"/>
                </a:lnTo>
                <a:lnTo>
                  <a:pt x="2200391" y="600694"/>
                </a:lnTo>
                <a:lnTo>
                  <a:pt x="2226900" y="597585"/>
                </a:lnTo>
                <a:lnTo>
                  <a:pt x="2247798" y="594372"/>
                </a:lnTo>
                <a:lnTo>
                  <a:pt x="2266281" y="592851"/>
                </a:lnTo>
                <a:lnTo>
                  <a:pt x="2300413" y="586388"/>
                </a:lnTo>
                <a:lnTo>
                  <a:pt x="2336432" y="581699"/>
                </a:lnTo>
                <a:lnTo>
                  <a:pt x="2355742" y="578482"/>
                </a:lnTo>
                <a:lnTo>
                  <a:pt x="2401514" y="572165"/>
                </a:lnTo>
                <a:lnTo>
                  <a:pt x="2417079" y="570613"/>
                </a:lnTo>
                <a:lnTo>
                  <a:pt x="2476275" y="560755"/>
                </a:lnTo>
                <a:lnTo>
                  <a:pt x="2473662" y="54509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96700" y="4317157"/>
            <a:ext cx="100330" cy="27305"/>
          </a:xfrm>
          <a:custGeom>
            <a:avLst/>
            <a:gdLst/>
            <a:ahLst/>
            <a:cxnLst/>
            <a:rect l="l" t="t" r="r" b="b"/>
            <a:pathLst>
              <a:path w="100329" h="27304">
                <a:moveTo>
                  <a:pt x="0" y="0"/>
                </a:moveTo>
                <a:lnTo>
                  <a:pt x="23936" y="13796"/>
                </a:lnTo>
                <a:lnTo>
                  <a:pt x="39670" y="16948"/>
                </a:lnTo>
                <a:lnTo>
                  <a:pt x="98502" y="26765"/>
                </a:lnTo>
                <a:lnTo>
                  <a:pt x="100070" y="17369"/>
                </a:lnTo>
                <a:lnTo>
                  <a:pt x="41389" y="7580"/>
                </a:lnTo>
                <a:lnTo>
                  <a:pt x="25681" y="4433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68392" y="4308776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90156" y="0"/>
                </a:lnTo>
              </a:path>
            </a:pathLst>
          </a:custGeom>
          <a:ln w="2522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20837" y="4287359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100060" y="0"/>
                </a:lnTo>
              </a:path>
            </a:pathLst>
          </a:custGeom>
          <a:ln w="2368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90589" y="4269895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130" y="0"/>
                </a:lnTo>
              </a:path>
            </a:pathLst>
          </a:custGeom>
          <a:ln w="2056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45088" y="4252480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275" y="0"/>
                </a:lnTo>
              </a:path>
            </a:pathLst>
          </a:custGeom>
          <a:ln w="2052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16216" y="4237363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692" y="0"/>
                </a:lnTo>
              </a:path>
            </a:pathLst>
          </a:custGeom>
          <a:ln w="1899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70307" y="4222255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834" y="0"/>
                </a:lnTo>
              </a:path>
            </a:pathLst>
          </a:custGeom>
          <a:ln w="2053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37033" y="4206402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0886" y="0"/>
                </a:lnTo>
              </a:path>
            </a:pathLst>
          </a:custGeom>
          <a:ln w="2058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93269" y="4172386"/>
            <a:ext cx="97155" cy="24130"/>
          </a:xfrm>
          <a:custGeom>
            <a:avLst/>
            <a:gdLst/>
            <a:ahLst/>
            <a:cxnLst/>
            <a:rect l="l" t="t" r="r" b="b"/>
            <a:pathLst>
              <a:path w="97154" h="24129">
                <a:moveTo>
                  <a:pt x="0" y="0"/>
                </a:moveTo>
                <a:lnTo>
                  <a:pt x="26479" y="15647"/>
                </a:lnTo>
                <a:lnTo>
                  <a:pt x="41261" y="17320"/>
                </a:lnTo>
                <a:lnTo>
                  <a:pt x="55027" y="20411"/>
                </a:lnTo>
                <a:lnTo>
                  <a:pt x="85669" y="23670"/>
                </a:lnTo>
                <a:lnTo>
                  <a:pt x="96898" y="16438"/>
                </a:lnTo>
                <a:lnTo>
                  <a:pt x="72447" y="12616"/>
                </a:lnTo>
                <a:lnTo>
                  <a:pt x="56535" y="11023"/>
                </a:lnTo>
                <a:lnTo>
                  <a:pt x="42821" y="7938"/>
                </a:lnTo>
                <a:lnTo>
                  <a:pt x="28040" y="6266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58936" y="4142356"/>
            <a:ext cx="93980" cy="30480"/>
          </a:xfrm>
          <a:custGeom>
            <a:avLst/>
            <a:gdLst/>
            <a:ahLst/>
            <a:cxnLst/>
            <a:rect l="l" t="t" r="r" b="b"/>
            <a:pathLst>
              <a:path w="93979" h="30479">
                <a:moveTo>
                  <a:pt x="0" y="0"/>
                </a:moveTo>
                <a:lnTo>
                  <a:pt x="11258" y="13797"/>
                </a:lnTo>
                <a:lnTo>
                  <a:pt x="43550" y="20299"/>
                </a:lnTo>
                <a:lnTo>
                  <a:pt x="57725" y="23453"/>
                </a:lnTo>
                <a:lnTo>
                  <a:pt x="73248" y="28129"/>
                </a:lnTo>
                <a:lnTo>
                  <a:pt x="88365" y="29888"/>
                </a:lnTo>
                <a:lnTo>
                  <a:pt x="93982" y="21408"/>
                </a:lnTo>
                <a:lnTo>
                  <a:pt x="75144" y="18834"/>
                </a:lnTo>
                <a:lnTo>
                  <a:pt x="60129" y="14243"/>
                </a:lnTo>
                <a:lnTo>
                  <a:pt x="45519" y="10980"/>
                </a:lnTo>
                <a:lnTo>
                  <a:pt x="13700" y="461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16874" y="4109018"/>
            <a:ext cx="100330" cy="33020"/>
          </a:xfrm>
          <a:custGeom>
            <a:avLst/>
            <a:gdLst/>
            <a:ahLst/>
            <a:cxnLst/>
            <a:rect l="l" t="t" r="r" b="b"/>
            <a:pathLst>
              <a:path w="100329" h="33020">
                <a:moveTo>
                  <a:pt x="13599" y="0"/>
                </a:moveTo>
                <a:lnTo>
                  <a:pt x="0" y="6706"/>
                </a:lnTo>
                <a:lnTo>
                  <a:pt x="24857" y="13797"/>
                </a:lnTo>
                <a:lnTo>
                  <a:pt x="39603" y="17104"/>
                </a:lnTo>
                <a:lnTo>
                  <a:pt x="53404" y="21734"/>
                </a:lnTo>
                <a:lnTo>
                  <a:pt x="68150" y="25040"/>
                </a:lnTo>
                <a:lnTo>
                  <a:pt x="81951" y="29672"/>
                </a:lnTo>
                <a:lnTo>
                  <a:pt x="96699" y="32979"/>
                </a:lnTo>
                <a:lnTo>
                  <a:pt x="99999" y="23954"/>
                </a:lnTo>
                <a:lnTo>
                  <a:pt x="84494" y="20506"/>
                </a:lnTo>
                <a:lnTo>
                  <a:pt x="70693" y="15875"/>
                </a:lnTo>
                <a:lnTo>
                  <a:pt x="55946" y="12567"/>
                </a:lnTo>
                <a:lnTo>
                  <a:pt x="42144" y="7937"/>
                </a:lnTo>
                <a:lnTo>
                  <a:pt x="27398" y="4631"/>
                </a:lnTo>
                <a:lnTo>
                  <a:pt x="13599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86939" y="4063244"/>
            <a:ext cx="96520" cy="38100"/>
          </a:xfrm>
          <a:custGeom>
            <a:avLst/>
            <a:gdLst/>
            <a:ahLst/>
            <a:cxnLst/>
            <a:rect l="l" t="t" r="r" b="b"/>
            <a:pathLst>
              <a:path w="96520" h="38100">
                <a:moveTo>
                  <a:pt x="0" y="0"/>
                </a:moveTo>
                <a:lnTo>
                  <a:pt x="10469" y="13534"/>
                </a:lnTo>
                <a:lnTo>
                  <a:pt x="24314" y="19718"/>
                </a:lnTo>
                <a:lnTo>
                  <a:pt x="39490" y="23190"/>
                </a:lnTo>
                <a:lnTo>
                  <a:pt x="52861" y="29243"/>
                </a:lnTo>
                <a:lnTo>
                  <a:pt x="69287" y="34216"/>
                </a:lnTo>
                <a:lnTo>
                  <a:pt x="83897" y="37478"/>
                </a:lnTo>
                <a:lnTo>
                  <a:pt x="96243" y="31583"/>
                </a:lnTo>
                <a:lnTo>
                  <a:pt x="71691" y="25006"/>
                </a:lnTo>
                <a:lnTo>
                  <a:pt x="56167" y="20330"/>
                </a:lnTo>
                <a:lnTo>
                  <a:pt x="42459" y="14189"/>
                </a:lnTo>
                <a:lnTo>
                  <a:pt x="27284" y="10717"/>
                </a:lnTo>
                <a:lnTo>
                  <a:pt x="13912" y="4664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57686" y="4016943"/>
            <a:ext cx="93980" cy="41275"/>
          </a:xfrm>
          <a:custGeom>
            <a:avLst/>
            <a:gdLst/>
            <a:ahLst/>
            <a:cxnLst/>
            <a:rect l="l" t="t" r="r" b="b"/>
            <a:pathLst>
              <a:path w="93979" h="41275">
                <a:moveTo>
                  <a:pt x="0" y="0"/>
                </a:moveTo>
                <a:lnTo>
                  <a:pt x="11258" y="13797"/>
                </a:lnTo>
                <a:lnTo>
                  <a:pt x="25104" y="19980"/>
                </a:lnTo>
                <a:lnTo>
                  <a:pt x="39805" y="24909"/>
                </a:lnTo>
                <a:lnTo>
                  <a:pt x="53652" y="31093"/>
                </a:lnTo>
                <a:lnTo>
                  <a:pt x="82627" y="40784"/>
                </a:lnTo>
                <a:lnTo>
                  <a:pt x="93403" y="35177"/>
                </a:lnTo>
                <a:lnTo>
                  <a:pt x="71367" y="26987"/>
                </a:lnTo>
                <a:lnTo>
                  <a:pt x="57095" y="22225"/>
                </a:lnTo>
                <a:lnTo>
                  <a:pt x="43248" y="16040"/>
                </a:lnTo>
                <a:lnTo>
                  <a:pt x="28547" y="11112"/>
                </a:lnTo>
                <a:lnTo>
                  <a:pt x="14701" y="4928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30306" y="3957127"/>
            <a:ext cx="90805" cy="51435"/>
          </a:xfrm>
          <a:custGeom>
            <a:avLst/>
            <a:gdLst/>
            <a:ahLst/>
            <a:cxnLst/>
            <a:rect l="l" t="t" r="r" b="b"/>
            <a:pathLst>
              <a:path w="90804" h="51435">
                <a:moveTo>
                  <a:pt x="0" y="0"/>
                </a:moveTo>
                <a:lnTo>
                  <a:pt x="9367" y="16108"/>
                </a:lnTo>
                <a:lnTo>
                  <a:pt x="23641" y="24046"/>
                </a:lnTo>
                <a:lnTo>
                  <a:pt x="66841" y="43285"/>
                </a:lnTo>
                <a:lnTo>
                  <a:pt x="80736" y="51033"/>
                </a:lnTo>
                <a:lnTo>
                  <a:pt x="90298" y="44269"/>
                </a:lnTo>
                <a:lnTo>
                  <a:pt x="71092" y="34771"/>
                </a:lnTo>
                <a:lnTo>
                  <a:pt x="27891" y="1553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16168" y="3890498"/>
            <a:ext cx="80645" cy="52705"/>
          </a:xfrm>
          <a:custGeom>
            <a:avLst/>
            <a:gdLst/>
            <a:ahLst/>
            <a:cxnLst/>
            <a:rect l="l" t="t" r="r" b="b"/>
            <a:pathLst>
              <a:path w="80645" h="52704">
                <a:moveTo>
                  <a:pt x="0" y="0"/>
                </a:moveTo>
                <a:lnTo>
                  <a:pt x="8987" y="17448"/>
                </a:lnTo>
                <a:lnTo>
                  <a:pt x="23288" y="26988"/>
                </a:lnTo>
                <a:lnTo>
                  <a:pt x="37863" y="35111"/>
                </a:lnTo>
                <a:lnTo>
                  <a:pt x="51808" y="44436"/>
                </a:lnTo>
                <a:lnTo>
                  <a:pt x="66412" y="52574"/>
                </a:lnTo>
                <a:lnTo>
                  <a:pt x="80219" y="49354"/>
                </a:lnTo>
                <a:lnTo>
                  <a:pt x="56766" y="36313"/>
                </a:lnTo>
                <a:lnTo>
                  <a:pt x="42794" y="26973"/>
                </a:lnTo>
                <a:lnTo>
                  <a:pt x="28219" y="18849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00675" y="3811328"/>
            <a:ext cx="78105" cy="59055"/>
          </a:xfrm>
          <a:custGeom>
            <a:avLst/>
            <a:gdLst/>
            <a:ahLst/>
            <a:cxnLst/>
            <a:rect l="l" t="t" r="r" b="b"/>
            <a:pathLst>
              <a:path w="78104" h="59054">
                <a:moveTo>
                  <a:pt x="0" y="0"/>
                </a:moveTo>
                <a:lnTo>
                  <a:pt x="8421" y="18628"/>
                </a:lnTo>
                <a:lnTo>
                  <a:pt x="22978" y="28356"/>
                </a:lnTo>
                <a:lnTo>
                  <a:pt x="36969" y="39265"/>
                </a:lnTo>
                <a:lnTo>
                  <a:pt x="53021" y="50520"/>
                </a:lnTo>
                <a:lnTo>
                  <a:pt x="67715" y="58719"/>
                </a:lnTo>
                <a:lnTo>
                  <a:pt x="78106" y="54810"/>
                </a:lnTo>
                <a:lnTo>
                  <a:pt x="58069" y="42458"/>
                </a:lnTo>
                <a:lnTo>
                  <a:pt x="42627" y="31607"/>
                </a:lnTo>
                <a:lnTo>
                  <a:pt x="28547" y="20637"/>
                </a:lnTo>
                <a:lnTo>
                  <a:pt x="13991" y="10909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86485" y="3722428"/>
            <a:ext cx="79375" cy="63500"/>
          </a:xfrm>
          <a:custGeom>
            <a:avLst/>
            <a:gdLst/>
            <a:ahLst/>
            <a:cxnLst/>
            <a:rect l="l" t="t" r="r" b="b"/>
            <a:pathLst>
              <a:path w="79375" h="63500">
                <a:moveTo>
                  <a:pt x="0" y="0"/>
                </a:moveTo>
                <a:lnTo>
                  <a:pt x="8421" y="18628"/>
                </a:lnTo>
                <a:lnTo>
                  <a:pt x="65516" y="63078"/>
                </a:lnTo>
                <a:lnTo>
                  <a:pt x="79364" y="61788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72013" y="3641262"/>
            <a:ext cx="83185" cy="58419"/>
          </a:xfrm>
          <a:custGeom>
            <a:avLst/>
            <a:gdLst/>
            <a:ahLst/>
            <a:cxnLst/>
            <a:rect l="l" t="t" r="r" b="b"/>
            <a:pathLst>
              <a:path w="83185" h="58420">
                <a:moveTo>
                  <a:pt x="0" y="0"/>
                </a:moveTo>
                <a:lnTo>
                  <a:pt x="8986" y="17447"/>
                </a:lnTo>
                <a:lnTo>
                  <a:pt x="37533" y="36497"/>
                </a:lnTo>
                <a:lnTo>
                  <a:pt x="51526" y="47406"/>
                </a:lnTo>
                <a:lnTo>
                  <a:pt x="66081" y="57134"/>
                </a:lnTo>
                <a:lnTo>
                  <a:pt x="82871" y="58150"/>
                </a:lnTo>
                <a:lnTo>
                  <a:pt x="57095" y="39686"/>
                </a:lnTo>
                <a:lnTo>
                  <a:pt x="43102" y="28778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57494" y="3574387"/>
            <a:ext cx="81915" cy="48260"/>
          </a:xfrm>
          <a:custGeom>
            <a:avLst/>
            <a:gdLst/>
            <a:ahLst/>
            <a:cxnLst/>
            <a:rect l="l" t="t" r="r" b="b"/>
            <a:pathLst>
              <a:path w="81914" h="48260">
                <a:moveTo>
                  <a:pt x="0" y="0"/>
                </a:moveTo>
                <a:lnTo>
                  <a:pt x="9644" y="16261"/>
                </a:lnTo>
                <a:lnTo>
                  <a:pt x="66738" y="48011"/>
                </a:lnTo>
                <a:lnTo>
                  <a:pt x="81597" y="46493"/>
                </a:lnTo>
                <a:lnTo>
                  <a:pt x="57095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27023" y="3319156"/>
            <a:ext cx="66040" cy="83820"/>
          </a:xfrm>
          <a:custGeom>
            <a:avLst/>
            <a:gdLst/>
            <a:ahLst/>
            <a:cxnLst/>
            <a:rect l="l" t="t" r="r" b="b"/>
            <a:pathLst>
              <a:path w="66039" h="83820">
                <a:moveTo>
                  <a:pt x="57906" y="0"/>
                </a:moveTo>
                <a:lnTo>
                  <a:pt x="0" y="83482"/>
                </a:lnTo>
                <a:lnTo>
                  <a:pt x="65732" y="5429"/>
                </a:lnTo>
                <a:lnTo>
                  <a:pt x="57906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45718" y="3431372"/>
            <a:ext cx="64246" cy="84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42936" y="3538543"/>
            <a:ext cx="73726" cy="72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45391" y="3637491"/>
            <a:ext cx="71295" cy="74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31986" y="3728383"/>
            <a:ext cx="84455" cy="56515"/>
          </a:xfrm>
          <a:custGeom>
            <a:avLst/>
            <a:gdLst/>
            <a:ahLst/>
            <a:cxnLst/>
            <a:rect l="l" t="t" r="r" b="b"/>
            <a:pathLst>
              <a:path w="84454" h="56514">
                <a:moveTo>
                  <a:pt x="78251" y="0"/>
                </a:moveTo>
                <a:lnTo>
                  <a:pt x="59850" y="13840"/>
                </a:lnTo>
                <a:lnTo>
                  <a:pt x="39226" y="29751"/>
                </a:lnTo>
                <a:lnTo>
                  <a:pt x="17200" y="45524"/>
                </a:lnTo>
                <a:lnTo>
                  <a:pt x="0" y="56494"/>
                </a:lnTo>
                <a:lnTo>
                  <a:pt x="22537" y="53411"/>
                </a:lnTo>
                <a:lnTo>
                  <a:pt x="44908" y="37392"/>
                </a:lnTo>
                <a:lnTo>
                  <a:pt x="65622" y="21417"/>
                </a:lnTo>
                <a:lnTo>
                  <a:pt x="83977" y="7611"/>
                </a:lnTo>
                <a:lnTo>
                  <a:pt x="78251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13425" y="3809428"/>
            <a:ext cx="88900" cy="52069"/>
          </a:xfrm>
          <a:custGeom>
            <a:avLst/>
            <a:gdLst/>
            <a:ahLst/>
            <a:cxnLst/>
            <a:rect l="l" t="t" r="r" b="b"/>
            <a:pathLst>
              <a:path w="88900" h="52070">
                <a:moveTo>
                  <a:pt x="83423" y="0"/>
                </a:moveTo>
                <a:lnTo>
                  <a:pt x="67823" y="10430"/>
                </a:lnTo>
                <a:lnTo>
                  <a:pt x="50496" y="21487"/>
                </a:lnTo>
                <a:lnTo>
                  <a:pt x="18944" y="40471"/>
                </a:lnTo>
                <a:lnTo>
                  <a:pt x="0" y="51553"/>
                </a:lnTo>
                <a:lnTo>
                  <a:pt x="23804" y="48662"/>
                </a:lnTo>
                <a:lnTo>
                  <a:pt x="55514" y="29582"/>
                </a:lnTo>
                <a:lnTo>
                  <a:pt x="73031" y="18403"/>
                </a:lnTo>
                <a:lnTo>
                  <a:pt x="88717" y="7918"/>
                </a:lnTo>
                <a:lnTo>
                  <a:pt x="8342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86677" y="3881447"/>
            <a:ext cx="91440" cy="46990"/>
          </a:xfrm>
          <a:custGeom>
            <a:avLst/>
            <a:gdLst/>
            <a:ahLst/>
            <a:cxnLst/>
            <a:rect l="l" t="t" r="r" b="b"/>
            <a:pathLst>
              <a:path w="91439" h="46989">
                <a:moveTo>
                  <a:pt x="90963" y="0"/>
                </a:moveTo>
                <a:lnTo>
                  <a:pt x="65481" y="12632"/>
                </a:lnTo>
                <a:lnTo>
                  <a:pt x="49135" y="22426"/>
                </a:lnTo>
                <a:lnTo>
                  <a:pt x="33987" y="28436"/>
                </a:lnTo>
                <a:lnTo>
                  <a:pt x="13183" y="38060"/>
                </a:lnTo>
                <a:lnTo>
                  <a:pt x="0" y="43935"/>
                </a:lnTo>
                <a:lnTo>
                  <a:pt x="17123" y="46732"/>
                </a:lnTo>
                <a:lnTo>
                  <a:pt x="37762" y="37179"/>
                </a:lnTo>
                <a:lnTo>
                  <a:pt x="53364" y="30927"/>
                </a:lnTo>
                <a:lnTo>
                  <a:pt x="69875" y="21062"/>
                </a:lnTo>
                <a:lnTo>
                  <a:pt x="83605" y="14982"/>
                </a:lnTo>
                <a:lnTo>
                  <a:pt x="9096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65803" y="3941588"/>
            <a:ext cx="90170" cy="36195"/>
          </a:xfrm>
          <a:custGeom>
            <a:avLst/>
            <a:gdLst/>
            <a:ahLst/>
            <a:cxnLst/>
            <a:rect l="l" t="t" r="r" b="b"/>
            <a:pathLst>
              <a:path w="90170" h="36195">
                <a:moveTo>
                  <a:pt x="86908" y="0"/>
                </a:moveTo>
                <a:lnTo>
                  <a:pt x="72812" y="4712"/>
                </a:lnTo>
                <a:lnTo>
                  <a:pt x="56720" y="11159"/>
                </a:lnTo>
                <a:lnTo>
                  <a:pt x="42310" y="17579"/>
                </a:lnTo>
                <a:lnTo>
                  <a:pt x="0" y="31699"/>
                </a:lnTo>
                <a:lnTo>
                  <a:pt x="17265" y="35971"/>
                </a:lnTo>
                <a:lnTo>
                  <a:pt x="45758" y="26446"/>
                </a:lnTo>
                <a:lnTo>
                  <a:pt x="60432" y="19928"/>
                </a:lnTo>
                <a:lnTo>
                  <a:pt x="76097" y="13649"/>
                </a:lnTo>
                <a:lnTo>
                  <a:pt x="89928" y="9033"/>
                </a:lnTo>
                <a:lnTo>
                  <a:pt x="86908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31911" y="3987267"/>
            <a:ext cx="90805" cy="27305"/>
          </a:xfrm>
          <a:custGeom>
            <a:avLst/>
            <a:gdLst/>
            <a:ahLst/>
            <a:cxnLst/>
            <a:rect l="l" t="t" r="r" b="b"/>
            <a:pathLst>
              <a:path w="90804" h="27304">
                <a:moveTo>
                  <a:pt x="88908" y="0"/>
                </a:moveTo>
                <a:lnTo>
                  <a:pt x="59969" y="6526"/>
                </a:lnTo>
                <a:lnTo>
                  <a:pt x="45248" y="11419"/>
                </a:lnTo>
                <a:lnTo>
                  <a:pt x="17230" y="17639"/>
                </a:lnTo>
                <a:lnTo>
                  <a:pt x="0" y="20777"/>
                </a:lnTo>
                <a:lnTo>
                  <a:pt x="19121" y="26972"/>
                </a:lnTo>
                <a:lnTo>
                  <a:pt x="47795" y="20585"/>
                </a:lnTo>
                <a:lnTo>
                  <a:pt x="62515" y="15692"/>
                </a:lnTo>
                <a:lnTo>
                  <a:pt x="90533" y="9472"/>
                </a:lnTo>
                <a:lnTo>
                  <a:pt x="88908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88763" y="4015379"/>
            <a:ext cx="96520" cy="19685"/>
          </a:xfrm>
          <a:custGeom>
            <a:avLst/>
            <a:gdLst/>
            <a:ahLst/>
            <a:cxnLst/>
            <a:rect l="l" t="t" r="r" b="b"/>
            <a:pathLst>
              <a:path w="96520" h="19685">
                <a:moveTo>
                  <a:pt x="95970" y="0"/>
                </a:moveTo>
                <a:lnTo>
                  <a:pt x="72243" y="3729"/>
                </a:lnTo>
                <a:lnTo>
                  <a:pt x="57997" y="5317"/>
                </a:lnTo>
                <a:lnTo>
                  <a:pt x="42220" y="6899"/>
                </a:lnTo>
                <a:lnTo>
                  <a:pt x="13676" y="10079"/>
                </a:lnTo>
                <a:lnTo>
                  <a:pt x="0" y="10079"/>
                </a:lnTo>
                <a:lnTo>
                  <a:pt x="14203" y="19575"/>
                </a:lnTo>
                <a:lnTo>
                  <a:pt x="43222" y="16371"/>
                </a:lnTo>
                <a:lnTo>
                  <a:pt x="58999" y="14789"/>
                </a:lnTo>
                <a:lnTo>
                  <a:pt x="87545" y="11609"/>
                </a:lnTo>
                <a:lnTo>
                  <a:pt x="88655" y="10079"/>
                </a:lnTo>
                <a:lnTo>
                  <a:pt x="13676" y="10079"/>
                </a:lnTo>
                <a:lnTo>
                  <a:pt x="88676" y="10050"/>
                </a:lnTo>
                <a:lnTo>
                  <a:pt x="9597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57339" y="4031780"/>
            <a:ext cx="89535" cy="0"/>
          </a:xfrm>
          <a:custGeom>
            <a:avLst/>
            <a:gdLst/>
            <a:ahLst/>
            <a:cxnLst/>
            <a:rect l="l" t="t" r="r" b="b"/>
            <a:pathLst>
              <a:path w="89535">
                <a:moveTo>
                  <a:pt x="0" y="0"/>
                </a:moveTo>
                <a:lnTo>
                  <a:pt x="89496" y="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11164" y="4011256"/>
            <a:ext cx="97155" cy="20955"/>
          </a:xfrm>
          <a:custGeom>
            <a:avLst/>
            <a:gdLst/>
            <a:ahLst/>
            <a:cxnLst/>
            <a:rect l="l" t="t" r="r" b="b"/>
            <a:pathLst>
              <a:path w="97154" h="20954">
                <a:moveTo>
                  <a:pt x="0" y="0"/>
                </a:moveTo>
                <a:lnTo>
                  <a:pt x="26929" y="14143"/>
                </a:lnTo>
                <a:lnTo>
                  <a:pt x="55421" y="17318"/>
                </a:lnTo>
                <a:lnTo>
                  <a:pt x="87132" y="20499"/>
                </a:lnTo>
                <a:lnTo>
                  <a:pt x="96701" y="11982"/>
                </a:lnTo>
                <a:lnTo>
                  <a:pt x="13738" y="3089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469579" y="3982812"/>
            <a:ext cx="100965" cy="30480"/>
          </a:xfrm>
          <a:custGeom>
            <a:avLst/>
            <a:gdLst/>
            <a:ahLst/>
            <a:cxnLst/>
            <a:rect l="l" t="t" r="r" b="b"/>
            <a:pathLst>
              <a:path w="100964" h="30479">
                <a:moveTo>
                  <a:pt x="13842" y="0"/>
                </a:moveTo>
                <a:lnTo>
                  <a:pt x="0" y="6647"/>
                </a:lnTo>
                <a:lnTo>
                  <a:pt x="25069" y="13797"/>
                </a:lnTo>
                <a:lnTo>
                  <a:pt x="68281" y="23453"/>
                </a:lnTo>
                <a:lnTo>
                  <a:pt x="82054" y="28083"/>
                </a:lnTo>
                <a:lnTo>
                  <a:pt x="97283" y="29888"/>
                </a:lnTo>
                <a:lnTo>
                  <a:pt x="100664" y="20911"/>
                </a:lnTo>
                <a:lnTo>
                  <a:pt x="84091" y="18834"/>
                </a:lnTo>
                <a:lnTo>
                  <a:pt x="70827" y="14288"/>
                </a:lnTo>
                <a:lnTo>
                  <a:pt x="27616" y="4631"/>
                </a:lnTo>
                <a:lnTo>
                  <a:pt x="13842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40087" y="3935425"/>
            <a:ext cx="95885" cy="39370"/>
          </a:xfrm>
          <a:custGeom>
            <a:avLst/>
            <a:gdLst/>
            <a:ahLst/>
            <a:cxnLst/>
            <a:rect l="l" t="t" r="r" b="b"/>
            <a:pathLst>
              <a:path w="95885" h="39370">
                <a:moveTo>
                  <a:pt x="0" y="0"/>
                </a:moveTo>
                <a:lnTo>
                  <a:pt x="10515" y="13559"/>
                </a:lnTo>
                <a:lnTo>
                  <a:pt x="24334" y="19742"/>
                </a:lnTo>
                <a:lnTo>
                  <a:pt x="53254" y="29434"/>
                </a:lnTo>
                <a:lnTo>
                  <a:pt x="67072" y="35617"/>
                </a:lnTo>
                <a:lnTo>
                  <a:pt x="82222" y="39090"/>
                </a:lnTo>
                <a:lnTo>
                  <a:pt x="95667" y="33569"/>
                </a:lnTo>
                <a:lnTo>
                  <a:pt x="70046" y="26619"/>
                </a:lnTo>
                <a:lnTo>
                  <a:pt x="56704" y="20567"/>
                </a:lnTo>
                <a:lnTo>
                  <a:pt x="27782" y="10876"/>
                </a:lnTo>
                <a:lnTo>
                  <a:pt x="13964" y="469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12221" y="3879980"/>
            <a:ext cx="93345" cy="46990"/>
          </a:xfrm>
          <a:custGeom>
            <a:avLst/>
            <a:gdLst/>
            <a:ahLst/>
            <a:cxnLst/>
            <a:rect l="l" t="t" r="r" b="b"/>
            <a:pathLst>
              <a:path w="93345" h="46989">
                <a:moveTo>
                  <a:pt x="0" y="0"/>
                </a:moveTo>
                <a:lnTo>
                  <a:pt x="10167" y="13440"/>
                </a:lnTo>
                <a:lnTo>
                  <a:pt x="23604" y="21022"/>
                </a:lnTo>
                <a:lnTo>
                  <a:pt x="38230" y="27561"/>
                </a:lnTo>
                <a:lnTo>
                  <a:pt x="52905" y="32490"/>
                </a:lnTo>
                <a:lnTo>
                  <a:pt x="66723" y="38674"/>
                </a:lnTo>
                <a:lnTo>
                  <a:pt x="80589" y="46422"/>
                </a:lnTo>
                <a:lnTo>
                  <a:pt x="92942" y="41520"/>
                </a:lnTo>
                <a:lnTo>
                  <a:pt x="70980" y="30163"/>
                </a:lnTo>
                <a:lnTo>
                  <a:pt x="56353" y="23624"/>
                </a:lnTo>
                <a:lnTo>
                  <a:pt x="41678" y="18695"/>
                </a:lnTo>
                <a:lnTo>
                  <a:pt x="27861" y="12512"/>
                </a:lnTo>
                <a:lnTo>
                  <a:pt x="13995" y="4763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084011" y="3822643"/>
            <a:ext cx="95250" cy="43815"/>
          </a:xfrm>
          <a:custGeom>
            <a:avLst/>
            <a:gdLst/>
            <a:ahLst/>
            <a:cxnLst/>
            <a:rect l="l" t="t" r="r" b="b"/>
            <a:pathLst>
              <a:path w="95250" h="43814">
                <a:moveTo>
                  <a:pt x="13610" y="0"/>
                </a:moveTo>
                <a:lnTo>
                  <a:pt x="0" y="3298"/>
                </a:lnTo>
                <a:lnTo>
                  <a:pt x="23978" y="15049"/>
                </a:lnTo>
                <a:lnTo>
                  <a:pt x="37846" y="22797"/>
                </a:lnTo>
                <a:lnTo>
                  <a:pt x="52471" y="29337"/>
                </a:lnTo>
                <a:lnTo>
                  <a:pt x="66337" y="37085"/>
                </a:lnTo>
                <a:lnTo>
                  <a:pt x="80963" y="43624"/>
                </a:lnTo>
                <a:lnTo>
                  <a:pt x="95252" y="40703"/>
                </a:lnTo>
                <a:lnTo>
                  <a:pt x="70594" y="28575"/>
                </a:lnTo>
                <a:lnTo>
                  <a:pt x="56728" y="20826"/>
                </a:lnTo>
                <a:lnTo>
                  <a:pt x="42101" y="14287"/>
                </a:lnTo>
                <a:lnTo>
                  <a:pt x="28235" y="6539"/>
                </a:lnTo>
                <a:lnTo>
                  <a:pt x="1361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70113" y="3753184"/>
            <a:ext cx="85090" cy="55880"/>
          </a:xfrm>
          <a:custGeom>
            <a:avLst/>
            <a:gdLst/>
            <a:ahLst/>
            <a:cxnLst/>
            <a:rect l="l" t="t" r="r" b="b"/>
            <a:pathLst>
              <a:path w="85089" h="55879">
                <a:moveTo>
                  <a:pt x="0" y="0"/>
                </a:moveTo>
                <a:lnTo>
                  <a:pt x="8952" y="17443"/>
                </a:lnTo>
                <a:lnTo>
                  <a:pt x="23906" y="24183"/>
                </a:lnTo>
                <a:lnTo>
                  <a:pt x="37444" y="33318"/>
                </a:lnTo>
                <a:lnTo>
                  <a:pt x="52398" y="40058"/>
                </a:lnTo>
                <a:lnTo>
                  <a:pt x="79993" y="55454"/>
                </a:lnTo>
                <a:lnTo>
                  <a:pt x="84628" y="47134"/>
                </a:lnTo>
                <a:lnTo>
                  <a:pt x="56655" y="31548"/>
                </a:lnTo>
                <a:lnTo>
                  <a:pt x="42030" y="25008"/>
                </a:lnTo>
                <a:lnTo>
                  <a:pt x="28492" y="15875"/>
                </a:lnTo>
                <a:lnTo>
                  <a:pt x="13538" y="9133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41384" y="3684920"/>
            <a:ext cx="91440" cy="52705"/>
          </a:xfrm>
          <a:custGeom>
            <a:avLst/>
            <a:gdLst/>
            <a:ahLst/>
            <a:cxnLst/>
            <a:rect l="l" t="t" r="r" b="b"/>
            <a:pathLst>
              <a:path w="91439" h="52704">
                <a:moveTo>
                  <a:pt x="13177" y="0"/>
                </a:moveTo>
                <a:lnTo>
                  <a:pt x="0" y="3544"/>
                </a:lnTo>
                <a:lnTo>
                  <a:pt x="22166" y="17463"/>
                </a:lnTo>
                <a:lnTo>
                  <a:pt x="36704" y="25582"/>
                </a:lnTo>
                <a:lnTo>
                  <a:pt x="50654" y="34924"/>
                </a:lnTo>
                <a:lnTo>
                  <a:pt x="65196" y="43045"/>
                </a:lnTo>
                <a:lnTo>
                  <a:pt x="79114" y="52368"/>
                </a:lnTo>
                <a:lnTo>
                  <a:pt x="91217" y="48226"/>
                </a:lnTo>
                <a:lnTo>
                  <a:pt x="70129" y="34907"/>
                </a:lnTo>
                <a:lnTo>
                  <a:pt x="55586" y="26786"/>
                </a:lnTo>
                <a:lnTo>
                  <a:pt x="41632" y="17443"/>
                </a:lnTo>
                <a:lnTo>
                  <a:pt x="27094" y="9324"/>
                </a:lnTo>
                <a:lnTo>
                  <a:pt x="13177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41113" y="3599600"/>
            <a:ext cx="74295" cy="64769"/>
          </a:xfrm>
          <a:custGeom>
            <a:avLst/>
            <a:gdLst/>
            <a:ahLst/>
            <a:cxnLst/>
            <a:rect l="l" t="t" r="r" b="b"/>
            <a:pathLst>
              <a:path w="74295" h="64770">
                <a:moveTo>
                  <a:pt x="0" y="0"/>
                </a:moveTo>
                <a:lnTo>
                  <a:pt x="7908" y="19809"/>
                </a:lnTo>
                <a:lnTo>
                  <a:pt x="22393" y="31122"/>
                </a:lnTo>
                <a:lnTo>
                  <a:pt x="36400" y="43621"/>
                </a:lnTo>
                <a:lnTo>
                  <a:pt x="51168" y="53552"/>
                </a:lnTo>
                <a:lnTo>
                  <a:pt x="65133" y="64460"/>
                </a:lnTo>
                <a:lnTo>
                  <a:pt x="74043" y="58974"/>
                </a:lnTo>
                <a:lnTo>
                  <a:pt x="56744" y="45836"/>
                </a:lnTo>
                <a:lnTo>
                  <a:pt x="42217" y="36108"/>
                </a:lnTo>
                <a:lnTo>
                  <a:pt x="28492" y="23812"/>
                </a:lnTo>
                <a:lnTo>
                  <a:pt x="14006" y="12499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43392" y="3498423"/>
            <a:ext cx="66040" cy="71120"/>
          </a:xfrm>
          <a:custGeom>
            <a:avLst/>
            <a:gdLst/>
            <a:ahLst/>
            <a:cxnLst/>
            <a:rect l="l" t="t" r="r" b="b"/>
            <a:pathLst>
              <a:path w="66039" h="71120">
                <a:moveTo>
                  <a:pt x="0" y="0"/>
                </a:moveTo>
                <a:lnTo>
                  <a:pt x="3903" y="18962"/>
                </a:lnTo>
                <a:lnTo>
                  <a:pt x="26064" y="44362"/>
                </a:lnTo>
                <a:lnTo>
                  <a:pt x="51607" y="69994"/>
                </a:lnTo>
                <a:lnTo>
                  <a:pt x="65912" y="70852"/>
                </a:lnTo>
                <a:lnTo>
                  <a:pt x="33025" y="37868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58391" y="3382621"/>
            <a:ext cx="59055" cy="83820"/>
          </a:xfrm>
          <a:custGeom>
            <a:avLst/>
            <a:gdLst/>
            <a:ahLst/>
            <a:cxnLst/>
            <a:rect l="l" t="t" r="r" b="b"/>
            <a:pathLst>
              <a:path w="59054" h="83820">
                <a:moveTo>
                  <a:pt x="0" y="0"/>
                </a:moveTo>
                <a:lnTo>
                  <a:pt x="1390" y="19852"/>
                </a:lnTo>
                <a:lnTo>
                  <a:pt x="20613" y="45586"/>
                </a:lnTo>
                <a:lnTo>
                  <a:pt x="38026" y="70986"/>
                </a:lnTo>
                <a:lnTo>
                  <a:pt x="47523" y="83686"/>
                </a:lnTo>
                <a:lnTo>
                  <a:pt x="58752" y="82796"/>
                </a:lnTo>
                <a:lnTo>
                  <a:pt x="36156" y="52581"/>
                </a:lnTo>
                <a:lnTo>
                  <a:pt x="18743" y="27181"/>
                </a:lnTo>
                <a:lnTo>
                  <a:pt x="9246" y="14481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910048" y="4711191"/>
            <a:ext cx="1717039" cy="351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100"/>
              </a:spcBef>
              <a:tabLst>
                <a:tab pos="699135" algn="l"/>
                <a:tab pos="1310640" algn="l"/>
              </a:tabLst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100	200	300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AUC-Derived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Daily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Average EPA</a:t>
            </a:r>
            <a:r>
              <a:rPr sz="700" b="1" spc="-5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(µg/mL)</a:t>
            </a:r>
            <a:endParaRPr sz="7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820017" y="4711191"/>
            <a:ext cx="1714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400</a:t>
            </a:r>
            <a:endParaRPr sz="7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556901" y="4711191"/>
            <a:ext cx="1225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endParaRPr sz="7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070617" y="46506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682180" y="46506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293735" y="465164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905333" y="465164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18044" y="46506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618044" y="46506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070617" y="46506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682180" y="46506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293735" y="465164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905333" y="465164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499888" y="419058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499888" y="3657000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499888" y="301670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499888" y="248312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499888" y="461744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499888" y="451072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499888" y="440401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499888" y="429729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499888" y="408386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499888" y="397714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499888" y="387043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499888" y="376371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499888" y="355028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499888" y="344356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499888" y="333685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499888" y="3123420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499888" y="290998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499888" y="280327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99888" y="269655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499888" y="258984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3960964" y="5229352"/>
            <a:ext cx="2197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2442</a:t>
            </a:r>
            <a:endParaRPr sz="7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596841" y="5229352"/>
            <a:ext cx="1714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771</a:t>
            </a:r>
            <a:endParaRPr sz="7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232718" y="5229352"/>
            <a:ext cx="1225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89</a:t>
            </a:r>
            <a:endParaRPr sz="7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844306" y="5229352"/>
            <a:ext cx="1225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11</a:t>
            </a:r>
            <a:endParaRPr sz="7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508324" y="5229352"/>
            <a:ext cx="2197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5212</a:t>
            </a:r>
            <a:endParaRPr sz="700">
              <a:latin typeface="Arial"/>
              <a:cs typeface="Arial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3618807" y="2399732"/>
            <a:ext cx="0" cy="2244725"/>
          </a:xfrm>
          <a:custGeom>
            <a:avLst/>
            <a:gdLst/>
            <a:ahLst/>
            <a:cxnLst/>
            <a:rect l="l" t="t" r="r" b="b"/>
            <a:pathLst>
              <a:path h="2244725">
                <a:moveTo>
                  <a:pt x="0" y="2244644"/>
                </a:moveTo>
                <a:lnTo>
                  <a:pt x="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527398" y="3550724"/>
            <a:ext cx="2468880" cy="0"/>
          </a:xfrm>
          <a:custGeom>
            <a:avLst/>
            <a:gdLst/>
            <a:ahLst/>
            <a:cxnLst/>
            <a:rect l="l" t="t" r="r" b="b"/>
            <a:pathLst>
              <a:path w="2468879">
                <a:moveTo>
                  <a:pt x="0" y="0"/>
                </a:moveTo>
                <a:lnTo>
                  <a:pt x="2468512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499888" y="323013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3353437" y="2409641"/>
            <a:ext cx="125095" cy="14859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</a:t>
            </a:r>
            <a:r>
              <a:rPr sz="700" dirty="0">
                <a:solidFill>
                  <a:srgbClr val="221F1F"/>
                </a:solidFill>
                <a:latin typeface="Arial"/>
                <a:cs typeface="Arial"/>
              </a:rPr>
              <a:t>.0</a:t>
            </a:r>
            <a:endParaRPr sz="700">
              <a:latin typeface="Arial"/>
              <a:cs typeface="Arial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3526980" y="4647342"/>
            <a:ext cx="2466975" cy="0"/>
          </a:xfrm>
          <a:custGeom>
            <a:avLst/>
            <a:gdLst/>
            <a:ahLst/>
            <a:cxnLst/>
            <a:rect l="l" t="t" r="r" b="b"/>
            <a:pathLst>
              <a:path w="2466975">
                <a:moveTo>
                  <a:pt x="0" y="0"/>
                </a:moveTo>
                <a:lnTo>
                  <a:pt x="246697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525535" y="2397494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525907" y="2397495"/>
            <a:ext cx="2468245" cy="0"/>
          </a:xfrm>
          <a:custGeom>
            <a:avLst/>
            <a:gdLst/>
            <a:ahLst/>
            <a:cxnLst/>
            <a:rect l="l" t="t" r="r" b="b"/>
            <a:pathLst>
              <a:path w="2468245">
                <a:moveTo>
                  <a:pt x="0" y="0"/>
                </a:moveTo>
                <a:lnTo>
                  <a:pt x="246805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993653" y="2397494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3196121" y="2619953"/>
            <a:ext cx="282575" cy="185547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30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Hazard Ratio: Reference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to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EPA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=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r>
              <a:rPr sz="700" b="1" spc="-9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µg/mL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0.2    0.4    0.6    0.8    1.0    1.2    1.4    1.6</a:t>
            </a:r>
            <a:r>
              <a:rPr sz="700" spc="14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1.8</a:t>
            </a:r>
            <a:endParaRPr sz="700">
              <a:latin typeface="Arial"/>
              <a:cs typeface="Arial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6501220" y="3415496"/>
            <a:ext cx="2475865" cy="704850"/>
          </a:xfrm>
          <a:custGeom>
            <a:avLst/>
            <a:gdLst/>
            <a:ahLst/>
            <a:cxnLst/>
            <a:rect l="l" t="t" r="r" b="b"/>
            <a:pathLst>
              <a:path w="2475865" h="704850">
                <a:moveTo>
                  <a:pt x="13465" y="0"/>
                </a:moveTo>
                <a:lnTo>
                  <a:pt x="0" y="8408"/>
                </a:lnTo>
                <a:lnTo>
                  <a:pt x="7931" y="21108"/>
                </a:lnTo>
                <a:lnTo>
                  <a:pt x="60647" y="97863"/>
                </a:lnTo>
                <a:lnTo>
                  <a:pt x="79679" y="123263"/>
                </a:lnTo>
                <a:lnTo>
                  <a:pt x="100674" y="149128"/>
                </a:lnTo>
                <a:lnTo>
                  <a:pt x="119329" y="174063"/>
                </a:lnTo>
                <a:lnTo>
                  <a:pt x="130806" y="187228"/>
                </a:lnTo>
                <a:lnTo>
                  <a:pt x="151424" y="212628"/>
                </a:lnTo>
                <a:lnTo>
                  <a:pt x="173628" y="238028"/>
                </a:lnTo>
                <a:lnTo>
                  <a:pt x="197778" y="263814"/>
                </a:lnTo>
                <a:lnTo>
                  <a:pt x="248867" y="314934"/>
                </a:lnTo>
                <a:lnTo>
                  <a:pt x="302790" y="365734"/>
                </a:lnTo>
                <a:lnTo>
                  <a:pt x="331739" y="388292"/>
                </a:lnTo>
                <a:lnTo>
                  <a:pt x="358701" y="412106"/>
                </a:lnTo>
                <a:lnTo>
                  <a:pt x="373444" y="421970"/>
                </a:lnTo>
                <a:lnTo>
                  <a:pt x="401521" y="443856"/>
                </a:lnTo>
                <a:lnTo>
                  <a:pt x="444813" y="472770"/>
                </a:lnTo>
                <a:lnTo>
                  <a:pt x="459634" y="481041"/>
                </a:lnTo>
                <a:lnTo>
                  <a:pt x="487634" y="499756"/>
                </a:lnTo>
                <a:lnTo>
                  <a:pt x="545277" y="531841"/>
                </a:lnTo>
                <a:lnTo>
                  <a:pt x="560183" y="538506"/>
                </a:lnTo>
                <a:lnTo>
                  <a:pt x="573824" y="546129"/>
                </a:lnTo>
                <a:lnTo>
                  <a:pt x="617278" y="565495"/>
                </a:lnTo>
                <a:lnTo>
                  <a:pt x="630919" y="573116"/>
                </a:lnTo>
                <a:lnTo>
                  <a:pt x="646539" y="578472"/>
                </a:lnTo>
                <a:lnTo>
                  <a:pt x="674372" y="590895"/>
                </a:lnTo>
                <a:lnTo>
                  <a:pt x="689361" y="595934"/>
                </a:lnTo>
                <a:lnTo>
                  <a:pt x="702920" y="602006"/>
                </a:lnTo>
                <a:lnTo>
                  <a:pt x="717908" y="607047"/>
                </a:lnTo>
                <a:lnTo>
                  <a:pt x="732970" y="610440"/>
                </a:lnTo>
                <a:lnTo>
                  <a:pt x="745741" y="616295"/>
                </a:lnTo>
                <a:lnTo>
                  <a:pt x="760729" y="621334"/>
                </a:lnTo>
                <a:lnTo>
                  <a:pt x="775790" y="624728"/>
                </a:lnTo>
                <a:lnTo>
                  <a:pt x="789277" y="629272"/>
                </a:lnTo>
                <a:lnTo>
                  <a:pt x="804339" y="632665"/>
                </a:lnTo>
                <a:lnTo>
                  <a:pt x="832097" y="641972"/>
                </a:lnTo>
                <a:lnTo>
                  <a:pt x="862502" y="648778"/>
                </a:lnTo>
                <a:lnTo>
                  <a:pt x="932803" y="664415"/>
                </a:lnTo>
                <a:lnTo>
                  <a:pt x="947922" y="666142"/>
                </a:lnTo>
                <a:lnTo>
                  <a:pt x="989897" y="675528"/>
                </a:lnTo>
                <a:lnTo>
                  <a:pt x="1019291" y="678842"/>
                </a:lnTo>
                <a:lnTo>
                  <a:pt x="1032718" y="681878"/>
                </a:lnTo>
                <a:lnTo>
                  <a:pt x="1062982" y="685290"/>
                </a:lnTo>
                <a:lnTo>
                  <a:pt x="1147754" y="694717"/>
                </a:lnTo>
                <a:lnTo>
                  <a:pt x="1162905" y="694767"/>
                </a:lnTo>
                <a:lnTo>
                  <a:pt x="1176381" y="696315"/>
                </a:lnTo>
                <a:lnTo>
                  <a:pt x="1190576" y="697892"/>
                </a:lnTo>
                <a:lnTo>
                  <a:pt x="1205726" y="697942"/>
                </a:lnTo>
                <a:lnTo>
                  <a:pt x="1219123" y="699481"/>
                </a:lnTo>
                <a:lnTo>
                  <a:pt x="1234274" y="699529"/>
                </a:lnTo>
                <a:lnTo>
                  <a:pt x="1249343" y="701078"/>
                </a:lnTo>
                <a:lnTo>
                  <a:pt x="1264408" y="701117"/>
                </a:lnTo>
                <a:lnTo>
                  <a:pt x="1277804" y="702656"/>
                </a:lnTo>
                <a:lnTo>
                  <a:pt x="1292956" y="702704"/>
                </a:lnTo>
                <a:lnTo>
                  <a:pt x="1335777" y="702704"/>
                </a:lnTo>
                <a:lnTo>
                  <a:pt x="1349174" y="704242"/>
                </a:lnTo>
                <a:lnTo>
                  <a:pt x="1364324" y="704292"/>
                </a:lnTo>
                <a:lnTo>
                  <a:pt x="1407146" y="704292"/>
                </a:lnTo>
                <a:lnTo>
                  <a:pt x="1422295" y="702656"/>
                </a:lnTo>
                <a:lnTo>
                  <a:pt x="1478960" y="702656"/>
                </a:lnTo>
                <a:lnTo>
                  <a:pt x="1493666" y="701067"/>
                </a:lnTo>
                <a:lnTo>
                  <a:pt x="1507568" y="701067"/>
                </a:lnTo>
                <a:lnTo>
                  <a:pt x="1523711" y="699490"/>
                </a:lnTo>
                <a:lnTo>
                  <a:pt x="1537689" y="699481"/>
                </a:lnTo>
                <a:lnTo>
                  <a:pt x="1553846" y="697903"/>
                </a:lnTo>
                <a:lnTo>
                  <a:pt x="1567835" y="697892"/>
                </a:lnTo>
                <a:lnTo>
                  <a:pt x="1584058" y="696306"/>
                </a:lnTo>
                <a:lnTo>
                  <a:pt x="1598339" y="694717"/>
                </a:lnTo>
                <a:lnTo>
                  <a:pt x="1613780" y="694717"/>
                </a:lnTo>
                <a:lnTo>
                  <a:pt x="1628472" y="693131"/>
                </a:lnTo>
                <a:lnTo>
                  <a:pt x="1650364" y="691572"/>
                </a:lnTo>
                <a:lnTo>
                  <a:pt x="1665784" y="691572"/>
                </a:lnTo>
                <a:lnTo>
                  <a:pt x="1685028" y="688465"/>
                </a:lnTo>
                <a:lnTo>
                  <a:pt x="1406268" y="688465"/>
                </a:lnTo>
                <a:lnTo>
                  <a:pt x="1350050" y="688417"/>
                </a:lnTo>
                <a:lnTo>
                  <a:pt x="1336653" y="686878"/>
                </a:lnTo>
                <a:lnTo>
                  <a:pt x="1278681" y="686829"/>
                </a:lnTo>
                <a:lnTo>
                  <a:pt x="1265285" y="685290"/>
                </a:lnTo>
                <a:lnTo>
                  <a:pt x="1250134" y="685242"/>
                </a:lnTo>
                <a:lnTo>
                  <a:pt x="1235064" y="683694"/>
                </a:lnTo>
                <a:lnTo>
                  <a:pt x="1220001" y="683654"/>
                </a:lnTo>
                <a:lnTo>
                  <a:pt x="1206605" y="682115"/>
                </a:lnTo>
                <a:lnTo>
                  <a:pt x="1191454" y="682067"/>
                </a:lnTo>
                <a:lnTo>
                  <a:pt x="1163783" y="678940"/>
                </a:lnTo>
                <a:lnTo>
                  <a:pt x="1148632" y="678892"/>
                </a:lnTo>
                <a:lnTo>
                  <a:pt x="1035320" y="666240"/>
                </a:lnTo>
                <a:lnTo>
                  <a:pt x="1021892" y="663206"/>
                </a:lnTo>
                <a:lnTo>
                  <a:pt x="992459" y="659881"/>
                </a:lnTo>
                <a:lnTo>
                  <a:pt x="950523" y="650506"/>
                </a:lnTo>
                <a:lnTo>
                  <a:pt x="935335" y="648762"/>
                </a:lnTo>
                <a:lnTo>
                  <a:pt x="836333" y="626694"/>
                </a:lnTo>
                <a:lnTo>
                  <a:pt x="808574" y="617387"/>
                </a:lnTo>
                <a:lnTo>
                  <a:pt x="793512" y="613994"/>
                </a:lnTo>
                <a:lnTo>
                  <a:pt x="780027" y="609450"/>
                </a:lnTo>
                <a:lnTo>
                  <a:pt x="764965" y="606056"/>
                </a:lnTo>
                <a:lnTo>
                  <a:pt x="751479" y="601512"/>
                </a:lnTo>
                <a:lnTo>
                  <a:pt x="737920" y="595440"/>
                </a:lnTo>
                <a:lnTo>
                  <a:pt x="722143" y="591769"/>
                </a:lnTo>
                <a:lnTo>
                  <a:pt x="708658" y="587225"/>
                </a:lnTo>
                <a:lnTo>
                  <a:pt x="695098" y="581152"/>
                </a:lnTo>
                <a:lnTo>
                  <a:pt x="680111" y="576112"/>
                </a:lnTo>
                <a:lnTo>
                  <a:pt x="652278" y="563690"/>
                </a:lnTo>
                <a:lnTo>
                  <a:pt x="637289" y="558650"/>
                </a:lnTo>
                <a:lnTo>
                  <a:pt x="624362" y="551305"/>
                </a:lnTo>
                <a:lnTo>
                  <a:pt x="580909" y="531940"/>
                </a:lnTo>
                <a:lnTo>
                  <a:pt x="567267" y="524318"/>
                </a:lnTo>
                <a:lnTo>
                  <a:pt x="552361" y="517652"/>
                </a:lnTo>
                <a:lnTo>
                  <a:pt x="495898" y="486218"/>
                </a:lnTo>
                <a:lnTo>
                  <a:pt x="467898" y="467502"/>
                </a:lnTo>
                <a:lnTo>
                  <a:pt x="453077" y="459230"/>
                </a:lnTo>
                <a:lnTo>
                  <a:pt x="410803" y="430989"/>
                </a:lnTo>
                <a:lnTo>
                  <a:pt x="382725" y="409103"/>
                </a:lnTo>
                <a:lnTo>
                  <a:pt x="367982" y="399239"/>
                </a:lnTo>
                <a:lnTo>
                  <a:pt x="354178" y="388466"/>
                </a:lnTo>
                <a:lnTo>
                  <a:pt x="327218" y="364653"/>
                </a:lnTo>
                <a:lnTo>
                  <a:pt x="312943" y="353541"/>
                </a:lnTo>
                <a:lnTo>
                  <a:pt x="299071" y="341175"/>
                </a:lnTo>
                <a:lnTo>
                  <a:pt x="245148" y="290375"/>
                </a:lnTo>
                <a:lnTo>
                  <a:pt x="196321" y="239894"/>
                </a:lnTo>
                <a:lnTo>
                  <a:pt x="152274" y="189480"/>
                </a:lnTo>
                <a:lnTo>
                  <a:pt x="113002" y="139145"/>
                </a:lnTo>
                <a:lnTo>
                  <a:pt x="101523" y="125980"/>
                </a:lnTo>
                <a:lnTo>
                  <a:pt x="63836" y="75645"/>
                </a:lnTo>
                <a:lnTo>
                  <a:pt x="28944" y="24845"/>
                </a:lnTo>
                <a:lnTo>
                  <a:pt x="13465" y="0"/>
                </a:lnTo>
                <a:close/>
              </a:path>
              <a:path w="2475865" h="704850">
                <a:moveTo>
                  <a:pt x="1478960" y="702656"/>
                </a:moveTo>
                <a:lnTo>
                  <a:pt x="1422295" y="702656"/>
                </a:lnTo>
                <a:lnTo>
                  <a:pt x="1435693" y="702704"/>
                </a:lnTo>
                <a:lnTo>
                  <a:pt x="1478513" y="702704"/>
                </a:lnTo>
                <a:lnTo>
                  <a:pt x="1478960" y="702656"/>
                </a:lnTo>
                <a:close/>
              </a:path>
              <a:path w="2475865" h="704850">
                <a:moveTo>
                  <a:pt x="1507568" y="701067"/>
                </a:moveTo>
                <a:lnTo>
                  <a:pt x="1493666" y="701067"/>
                </a:lnTo>
                <a:lnTo>
                  <a:pt x="1507062" y="701117"/>
                </a:lnTo>
                <a:lnTo>
                  <a:pt x="1507568" y="701067"/>
                </a:lnTo>
                <a:close/>
              </a:path>
              <a:path w="2475865" h="704850">
                <a:moveTo>
                  <a:pt x="1537598" y="699490"/>
                </a:moveTo>
                <a:lnTo>
                  <a:pt x="1523711" y="699490"/>
                </a:lnTo>
                <a:lnTo>
                  <a:pt x="1537195" y="699529"/>
                </a:lnTo>
                <a:lnTo>
                  <a:pt x="1537598" y="699490"/>
                </a:lnTo>
                <a:close/>
              </a:path>
              <a:path w="2475865" h="704850">
                <a:moveTo>
                  <a:pt x="1567731" y="697903"/>
                </a:moveTo>
                <a:lnTo>
                  <a:pt x="1553846" y="697903"/>
                </a:lnTo>
                <a:lnTo>
                  <a:pt x="1567328" y="697942"/>
                </a:lnTo>
                <a:lnTo>
                  <a:pt x="1567731" y="697903"/>
                </a:lnTo>
                <a:close/>
              </a:path>
              <a:path w="2475865" h="704850">
                <a:moveTo>
                  <a:pt x="1613780" y="694717"/>
                </a:moveTo>
                <a:lnTo>
                  <a:pt x="1598339" y="694717"/>
                </a:lnTo>
                <a:lnTo>
                  <a:pt x="1613321" y="694767"/>
                </a:lnTo>
                <a:lnTo>
                  <a:pt x="1613780" y="694717"/>
                </a:lnTo>
                <a:close/>
              </a:path>
              <a:path w="2475865" h="704850">
                <a:moveTo>
                  <a:pt x="1665784" y="691572"/>
                </a:moveTo>
                <a:lnTo>
                  <a:pt x="1650364" y="691572"/>
                </a:lnTo>
                <a:lnTo>
                  <a:pt x="1665658" y="691592"/>
                </a:lnTo>
                <a:close/>
              </a:path>
              <a:path w="2475865" h="704850">
                <a:moveTo>
                  <a:pt x="1464241" y="686829"/>
                </a:moveTo>
                <a:lnTo>
                  <a:pt x="1421419" y="686829"/>
                </a:lnTo>
                <a:lnTo>
                  <a:pt x="1406268" y="688465"/>
                </a:lnTo>
                <a:lnTo>
                  <a:pt x="1685028" y="688465"/>
                </a:lnTo>
                <a:lnTo>
                  <a:pt x="1685996" y="688309"/>
                </a:lnTo>
                <a:lnTo>
                  <a:pt x="1700455" y="686878"/>
                </a:lnTo>
                <a:lnTo>
                  <a:pt x="1477636" y="686878"/>
                </a:lnTo>
                <a:lnTo>
                  <a:pt x="1464241" y="686829"/>
                </a:lnTo>
                <a:close/>
              </a:path>
              <a:path w="2475865" h="704850">
                <a:moveTo>
                  <a:pt x="1522921" y="683654"/>
                </a:moveTo>
                <a:lnTo>
                  <a:pt x="1506270" y="685281"/>
                </a:lnTo>
                <a:lnTo>
                  <a:pt x="1492341" y="685290"/>
                </a:lnTo>
                <a:lnTo>
                  <a:pt x="1477636" y="686878"/>
                </a:lnTo>
                <a:lnTo>
                  <a:pt x="1700455" y="686878"/>
                </a:lnTo>
                <a:lnTo>
                  <a:pt x="1701340" y="686790"/>
                </a:lnTo>
                <a:lnTo>
                  <a:pt x="1715029" y="686790"/>
                </a:lnTo>
                <a:lnTo>
                  <a:pt x="1722924" y="685281"/>
                </a:lnTo>
                <a:lnTo>
                  <a:pt x="1506270" y="685281"/>
                </a:lnTo>
                <a:lnTo>
                  <a:pt x="1723130" y="685242"/>
                </a:lnTo>
                <a:lnTo>
                  <a:pt x="1731231" y="683694"/>
                </a:lnTo>
                <a:lnTo>
                  <a:pt x="1536405" y="683694"/>
                </a:lnTo>
                <a:lnTo>
                  <a:pt x="1522921" y="683654"/>
                </a:lnTo>
                <a:close/>
              </a:path>
              <a:path w="2475865" h="704850">
                <a:moveTo>
                  <a:pt x="1715029" y="686790"/>
                </a:moveTo>
                <a:lnTo>
                  <a:pt x="1701340" y="686790"/>
                </a:lnTo>
                <a:lnTo>
                  <a:pt x="1714823" y="686829"/>
                </a:lnTo>
                <a:lnTo>
                  <a:pt x="1715029" y="686790"/>
                </a:lnTo>
                <a:close/>
              </a:path>
              <a:path w="2475865" h="704850">
                <a:moveTo>
                  <a:pt x="1597461" y="678892"/>
                </a:moveTo>
                <a:lnTo>
                  <a:pt x="1566538" y="682106"/>
                </a:lnTo>
                <a:lnTo>
                  <a:pt x="1552561" y="682115"/>
                </a:lnTo>
                <a:lnTo>
                  <a:pt x="1536405" y="683694"/>
                </a:lnTo>
                <a:lnTo>
                  <a:pt x="1731231" y="683694"/>
                </a:lnTo>
                <a:lnTo>
                  <a:pt x="1732241" y="683501"/>
                </a:lnTo>
                <a:lnTo>
                  <a:pt x="1748116" y="683501"/>
                </a:lnTo>
                <a:lnTo>
                  <a:pt x="1762388" y="682106"/>
                </a:lnTo>
                <a:lnTo>
                  <a:pt x="1566538" y="682106"/>
                </a:lnTo>
                <a:lnTo>
                  <a:pt x="1762791" y="682067"/>
                </a:lnTo>
                <a:lnTo>
                  <a:pt x="1777554" y="680431"/>
                </a:lnTo>
                <a:lnTo>
                  <a:pt x="1787255" y="678940"/>
                </a:lnTo>
                <a:lnTo>
                  <a:pt x="1612445" y="678940"/>
                </a:lnTo>
                <a:lnTo>
                  <a:pt x="1597461" y="678892"/>
                </a:lnTo>
                <a:close/>
              </a:path>
              <a:path w="2475865" h="704850">
                <a:moveTo>
                  <a:pt x="1748116" y="683501"/>
                </a:moveTo>
                <a:lnTo>
                  <a:pt x="1732241" y="683501"/>
                </a:lnTo>
                <a:lnTo>
                  <a:pt x="1746543" y="683654"/>
                </a:lnTo>
                <a:lnTo>
                  <a:pt x="1748116" y="683501"/>
                </a:lnTo>
                <a:close/>
              </a:path>
              <a:path w="2475865" h="704850">
                <a:moveTo>
                  <a:pt x="1649798" y="675717"/>
                </a:moveTo>
                <a:lnTo>
                  <a:pt x="1627028" y="677325"/>
                </a:lnTo>
                <a:lnTo>
                  <a:pt x="1612445" y="678940"/>
                </a:lnTo>
                <a:lnTo>
                  <a:pt x="1787255" y="678940"/>
                </a:lnTo>
                <a:lnTo>
                  <a:pt x="1798502" y="677212"/>
                </a:lnTo>
                <a:lnTo>
                  <a:pt x="1811024" y="675825"/>
                </a:lnTo>
                <a:lnTo>
                  <a:pt x="1664352" y="675825"/>
                </a:lnTo>
                <a:lnTo>
                  <a:pt x="1649798" y="675717"/>
                </a:lnTo>
                <a:close/>
              </a:path>
              <a:path w="2475865" h="704850">
                <a:moveTo>
                  <a:pt x="1700550" y="670954"/>
                </a:moveTo>
                <a:lnTo>
                  <a:pt x="1683900" y="672581"/>
                </a:lnTo>
                <a:lnTo>
                  <a:pt x="1664352" y="675825"/>
                </a:lnTo>
                <a:lnTo>
                  <a:pt x="1811024" y="675825"/>
                </a:lnTo>
                <a:lnTo>
                  <a:pt x="1812446" y="675667"/>
                </a:lnTo>
                <a:lnTo>
                  <a:pt x="1828218" y="674090"/>
                </a:lnTo>
                <a:lnTo>
                  <a:pt x="1855024" y="671109"/>
                </a:lnTo>
                <a:lnTo>
                  <a:pt x="1713265" y="671109"/>
                </a:lnTo>
                <a:lnTo>
                  <a:pt x="1700550" y="670954"/>
                </a:lnTo>
                <a:close/>
              </a:path>
              <a:path w="2475865" h="704850">
                <a:moveTo>
                  <a:pt x="1730683" y="667779"/>
                </a:moveTo>
                <a:lnTo>
                  <a:pt x="1713265" y="671109"/>
                </a:lnTo>
                <a:lnTo>
                  <a:pt x="1855024" y="671109"/>
                </a:lnTo>
                <a:lnTo>
                  <a:pt x="1856851" y="670906"/>
                </a:lnTo>
                <a:lnTo>
                  <a:pt x="1881534" y="667819"/>
                </a:lnTo>
                <a:lnTo>
                  <a:pt x="1745753" y="667819"/>
                </a:lnTo>
                <a:lnTo>
                  <a:pt x="1730683" y="667779"/>
                </a:lnTo>
                <a:close/>
              </a:path>
              <a:path w="2475865" h="704850">
                <a:moveTo>
                  <a:pt x="2472089" y="555134"/>
                </a:moveTo>
                <a:lnTo>
                  <a:pt x="2403100" y="569522"/>
                </a:lnTo>
                <a:lnTo>
                  <a:pt x="2389569" y="570990"/>
                </a:lnTo>
                <a:lnTo>
                  <a:pt x="2341311" y="580621"/>
                </a:lnTo>
                <a:lnTo>
                  <a:pt x="2323176" y="582082"/>
                </a:lnTo>
                <a:lnTo>
                  <a:pt x="2285998" y="588523"/>
                </a:lnTo>
                <a:lnTo>
                  <a:pt x="2252567" y="594895"/>
                </a:lnTo>
                <a:lnTo>
                  <a:pt x="2233716" y="598037"/>
                </a:lnTo>
                <a:lnTo>
                  <a:pt x="2212618" y="602895"/>
                </a:lnTo>
                <a:lnTo>
                  <a:pt x="2184980" y="605915"/>
                </a:lnTo>
                <a:lnTo>
                  <a:pt x="2159017" y="610765"/>
                </a:lnTo>
                <a:lnTo>
                  <a:pt x="2106937" y="618660"/>
                </a:lnTo>
                <a:lnTo>
                  <a:pt x="2087807" y="621850"/>
                </a:lnTo>
                <a:lnTo>
                  <a:pt x="2067286" y="625010"/>
                </a:lnTo>
                <a:lnTo>
                  <a:pt x="2042134" y="628153"/>
                </a:lnTo>
                <a:lnTo>
                  <a:pt x="2024252" y="631395"/>
                </a:lnTo>
                <a:lnTo>
                  <a:pt x="1994301" y="636127"/>
                </a:lnTo>
                <a:lnTo>
                  <a:pt x="1977376" y="637649"/>
                </a:lnTo>
                <a:lnTo>
                  <a:pt x="1955690" y="642584"/>
                </a:lnTo>
                <a:lnTo>
                  <a:pt x="1933158" y="643985"/>
                </a:lnTo>
                <a:lnTo>
                  <a:pt x="1914820" y="647270"/>
                </a:lnTo>
                <a:lnTo>
                  <a:pt x="1897992" y="648778"/>
                </a:lnTo>
                <a:lnTo>
                  <a:pt x="1879930" y="652033"/>
                </a:lnTo>
                <a:lnTo>
                  <a:pt x="1854989" y="655142"/>
                </a:lnTo>
                <a:lnTo>
                  <a:pt x="1826549" y="658303"/>
                </a:lnTo>
                <a:lnTo>
                  <a:pt x="1810697" y="659890"/>
                </a:lnTo>
                <a:lnTo>
                  <a:pt x="1796417" y="661478"/>
                </a:lnTo>
                <a:lnTo>
                  <a:pt x="1775468" y="664697"/>
                </a:lnTo>
                <a:lnTo>
                  <a:pt x="1761526" y="666240"/>
                </a:lnTo>
                <a:lnTo>
                  <a:pt x="1745753" y="667819"/>
                </a:lnTo>
                <a:lnTo>
                  <a:pt x="1881534" y="667819"/>
                </a:lnTo>
                <a:lnTo>
                  <a:pt x="1882336" y="667719"/>
                </a:lnTo>
                <a:lnTo>
                  <a:pt x="1900218" y="664476"/>
                </a:lnTo>
                <a:lnTo>
                  <a:pt x="1916962" y="662984"/>
                </a:lnTo>
                <a:lnTo>
                  <a:pt x="1935109" y="659714"/>
                </a:lnTo>
                <a:lnTo>
                  <a:pt x="1958005" y="658237"/>
                </a:lnTo>
                <a:lnTo>
                  <a:pt x="1979881" y="653288"/>
                </a:lnTo>
                <a:lnTo>
                  <a:pt x="1996259" y="651871"/>
                </a:lnTo>
                <a:lnTo>
                  <a:pt x="2026913" y="647044"/>
                </a:lnTo>
                <a:lnTo>
                  <a:pt x="2044541" y="643839"/>
                </a:lnTo>
                <a:lnTo>
                  <a:pt x="2069480" y="640730"/>
                </a:lnTo>
                <a:lnTo>
                  <a:pt x="2090320" y="637524"/>
                </a:lnTo>
                <a:lnTo>
                  <a:pt x="2109450" y="634334"/>
                </a:lnTo>
                <a:lnTo>
                  <a:pt x="2161660" y="626417"/>
                </a:lnTo>
                <a:lnTo>
                  <a:pt x="2187321" y="621605"/>
                </a:lnTo>
                <a:lnTo>
                  <a:pt x="2215282" y="618517"/>
                </a:lnTo>
                <a:lnTo>
                  <a:pt x="2236809" y="613601"/>
                </a:lnTo>
                <a:lnTo>
                  <a:pt x="2255359" y="610522"/>
                </a:lnTo>
                <a:lnTo>
                  <a:pt x="2288846" y="604140"/>
                </a:lnTo>
                <a:lnTo>
                  <a:pt x="2325198" y="597813"/>
                </a:lnTo>
                <a:lnTo>
                  <a:pt x="2343528" y="596314"/>
                </a:lnTo>
                <a:lnTo>
                  <a:pt x="2392005" y="586662"/>
                </a:lnTo>
                <a:lnTo>
                  <a:pt x="2405598" y="585181"/>
                </a:lnTo>
                <a:lnTo>
                  <a:pt x="2475330" y="570675"/>
                </a:lnTo>
                <a:lnTo>
                  <a:pt x="2472089" y="55513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876431" y="4416116"/>
            <a:ext cx="99695" cy="29209"/>
          </a:xfrm>
          <a:custGeom>
            <a:avLst/>
            <a:gdLst/>
            <a:ahLst/>
            <a:cxnLst/>
            <a:rect l="l" t="t" r="r" b="b"/>
            <a:pathLst>
              <a:path w="99695" h="29210">
                <a:moveTo>
                  <a:pt x="0" y="0"/>
                </a:moveTo>
                <a:lnTo>
                  <a:pt x="14232" y="13110"/>
                </a:lnTo>
                <a:lnTo>
                  <a:pt x="29051" y="14792"/>
                </a:lnTo>
                <a:lnTo>
                  <a:pt x="97525" y="29108"/>
                </a:lnTo>
                <a:lnTo>
                  <a:pt x="99472" y="19784"/>
                </a:lnTo>
                <a:lnTo>
                  <a:pt x="30551" y="5397"/>
                </a:lnTo>
                <a:lnTo>
                  <a:pt x="15843" y="3738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739553" y="4386936"/>
            <a:ext cx="99695" cy="30480"/>
          </a:xfrm>
          <a:custGeom>
            <a:avLst/>
            <a:gdLst/>
            <a:ahLst/>
            <a:cxnLst/>
            <a:rect l="l" t="t" r="r" b="b"/>
            <a:pathLst>
              <a:path w="99695" h="30479">
                <a:moveTo>
                  <a:pt x="0" y="0"/>
                </a:moveTo>
                <a:lnTo>
                  <a:pt x="15149" y="12186"/>
                </a:lnTo>
                <a:lnTo>
                  <a:pt x="48101" y="20059"/>
                </a:lnTo>
                <a:lnTo>
                  <a:pt x="84635" y="28017"/>
                </a:lnTo>
                <a:lnTo>
                  <a:pt x="97831" y="30227"/>
                </a:lnTo>
                <a:lnTo>
                  <a:pt x="99401" y="20831"/>
                </a:lnTo>
                <a:lnTo>
                  <a:pt x="86433" y="18666"/>
                </a:lnTo>
                <a:lnTo>
                  <a:pt x="50220" y="10773"/>
                </a:lnTo>
                <a:lnTo>
                  <a:pt x="17039" y="2856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610790" y="4359624"/>
            <a:ext cx="92075" cy="28575"/>
          </a:xfrm>
          <a:custGeom>
            <a:avLst/>
            <a:gdLst/>
            <a:ahLst/>
            <a:cxnLst/>
            <a:rect l="l" t="t" r="r" b="b"/>
            <a:pathLst>
              <a:path w="92075" h="28575">
                <a:moveTo>
                  <a:pt x="0" y="0"/>
                </a:moveTo>
                <a:lnTo>
                  <a:pt x="18451" y="14041"/>
                </a:lnTo>
                <a:lnTo>
                  <a:pt x="50278" y="20421"/>
                </a:lnTo>
                <a:lnTo>
                  <a:pt x="75685" y="25195"/>
                </a:lnTo>
                <a:lnTo>
                  <a:pt x="89768" y="28333"/>
                </a:lnTo>
                <a:lnTo>
                  <a:pt x="91838" y="19036"/>
                </a:lnTo>
                <a:lnTo>
                  <a:pt x="77599" y="15866"/>
                </a:lnTo>
                <a:lnTo>
                  <a:pt x="52092" y="11070"/>
                </a:lnTo>
                <a:lnTo>
                  <a:pt x="20460" y="473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465685" y="4331870"/>
            <a:ext cx="100330" cy="29845"/>
          </a:xfrm>
          <a:custGeom>
            <a:avLst/>
            <a:gdLst/>
            <a:ahLst/>
            <a:cxnLst/>
            <a:rect l="l" t="t" r="r" b="b"/>
            <a:pathLst>
              <a:path w="100329" h="29845">
                <a:moveTo>
                  <a:pt x="0" y="0"/>
                </a:moveTo>
                <a:lnTo>
                  <a:pt x="13381" y="11699"/>
                </a:lnTo>
                <a:lnTo>
                  <a:pt x="30683" y="14852"/>
                </a:lnTo>
                <a:lnTo>
                  <a:pt x="60659" y="21177"/>
                </a:lnTo>
                <a:lnTo>
                  <a:pt x="78216" y="24377"/>
                </a:lnTo>
                <a:lnTo>
                  <a:pt x="97696" y="29267"/>
                </a:lnTo>
                <a:lnTo>
                  <a:pt x="100009" y="20027"/>
                </a:lnTo>
                <a:lnTo>
                  <a:pt x="80227" y="15073"/>
                </a:lnTo>
                <a:lnTo>
                  <a:pt x="62495" y="11832"/>
                </a:lnTo>
                <a:lnTo>
                  <a:pt x="32519" y="5507"/>
                </a:lnTo>
                <a:lnTo>
                  <a:pt x="14960" y="2307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330306" y="4305640"/>
            <a:ext cx="99060" cy="25400"/>
          </a:xfrm>
          <a:custGeom>
            <a:avLst/>
            <a:gdLst/>
            <a:ahLst/>
            <a:cxnLst/>
            <a:rect l="l" t="t" r="r" b="b"/>
            <a:pathLst>
              <a:path w="99059" h="25400">
                <a:moveTo>
                  <a:pt x="0" y="0"/>
                </a:moveTo>
                <a:lnTo>
                  <a:pt x="26958" y="14143"/>
                </a:lnTo>
                <a:lnTo>
                  <a:pt x="51956" y="18854"/>
                </a:lnTo>
                <a:lnTo>
                  <a:pt x="69010" y="23529"/>
                </a:lnTo>
                <a:lnTo>
                  <a:pt x="87261" y="25266"/>
                </a:lnTo>
                <a:lnTo>
                  <a:pt x="98634" y="18575"/>
                </a:lnTo>
                <a:lnTo>
                  <a:pt x="70698" y="14192"/>
                </a:lnTo>
                <a:lnTo>
                  <a:pt x="54091" y="9579"/>
                </a:lnTo>
                <a:lnTo>
                  <a:pt x="28365" y="4729"/>
                </a:lnTo>
                <a:lnTo>
                  <a:pt x="13752" y="3089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190231" y="4293619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189" y="0"/>
                </a:lnTo>
              </a:path>
            </a:pathLst>
          </a:custGeom>
          <a:ln w="2358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055689" y="4257930"/>
            <a:ext cx="98425" cy="25400"/>
          </a:xfrm>
          <a:custGeom>
            <a:avLst/>
            <a:gdLst/>
            <a:ahLst/>
            <a:cxnLst/>
            <a:rect l="l" t="t" r="r" b="b"/>
            <a:pathLst>
              <a:path w="98425" h="25400">
                <a:moveTo>
                  <a:pt x="0" y="0"/>
                </a:moveTo>
                <a:lnTo>
                  <a:pt x="13205" y="11054"/>
                </a:lnTo>
                <a:lnTo>
                  <a:pt x="28641" y="14165"/>
                </a:lnTo>
                <a:lnTo>
                  <a:pt x="42802" y="17318"/>
                </a:lnTo>
                <a:lnTo>
                  <a:pt x="59207" y="18996"/>
                </a:lnTo>
                <a:lnTo>
                  <a:pt x="72906" y="22082"/>
                </a:lnTo>
                <a:lnTo>
                  <a:pt x="95449" y="25322"/>
                </a:lnTo>
                <a:lnTo>
                  <a:pt x="98422" y="16211"/>
                </a:lnTo>
                <a:lnTo>
                  <a:pt x="74616" y="12719"/>
                </a:lnTo>
                <a:lnTo>
                  <a:pt x="60717" y="9610"/>
                </a:lnTo>
                <a:lnTo>
                  <a:pt x="44312" y="7931"/>
                </a:lnTo>
                <a:lnTo>
                  <a:pt x="30612" y="4846"/>
                </a:lnTo>
                <a:lnTo>
                  <a:pt x="14668" y="165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924179" y="4249921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1657" y="0"/>
                </a:lnTo>
              </a:path>
            </a:pathLst>
          </a:custGeom>
          <a:ln w="2208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781580" y="4229325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238" y="0"/>
                </a:lnTo>
              </a:path>
            </a:pathLst>
          </a:custGeom>
          <a:ln w="2216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638447" y="4196101"/>
            <a:ext cx="101600" cy="25400"/>
          </a:xfrm>
          <a:custGeom>
            <a:avLst/>
            <a:gdLst/>
            <a:ahLst/>
            <a:cxnLst/>
            <a:rect l="l" t="t" r="r" b="b"/>
            <a:pathLst>
              <a:path w="101600" h="25400">
                <a:moveTo>
                  <a:pt x="13717" y="0"/>
                </a:moveTo>
                <a:lnTo>
                  <a:pt x="0" y="6704"/>
                </a:lnTo>
                <a:lnTo>
                  <a:pt x="40166" y="15647"/>
                </a:lnTo>
                <a:lnTo>
                  <a:pt x="54935" y="17320"/>
                </a:lnTo>
                <a:lnTo>
                  <a:pt x="68686" y="20411"/>
                </a:lnTo>
                <a:lnTo>
                  <a:pt x="83455" y="22082"/>
                </a:lnTo>
                <a:lnTo>
                  <a:pt x="97207" y="25172"/>
                </a:lnTo>
                <a:lnTo>
                  <a:pt x="101239" y="16038"/>
                </a:lnTo>
                <a:lnTo>
                  <a:pt x="85017" y="12700"/>
                </a:lnTo>
                <a:lnTo>
                  <a:pt x="70248" y="11028"/>
                </a:lnTo>
                <a:lnTo>
                  <a:pt x="56497" y="7938"/>
                </a:lnTo>
                <a:lnTo>
                  <a:pt x="41728" y="6266"/>
                </a:lnTo>
                <a:lnTo>
                  <a:pt x="13717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509564" y="4169115"/>
            <a:ext cx="93345" cy="27305"/>
          </a:xfrm>
          <a:custGeom>
            <a:avLst/>
            <a:gdLst/>
            <a:ahLst/>
            <a:cxnLst/>
            <a:rect l="l" t="t" r="r" b="b"/>
            <a:pathLst>
              <a:path w="93345" h="27304">
                <a:moveTo>
                  <a:pt x="0" y="0"/>
                </a:moveTo>
                <a:lnTo>
                  <a:pt x="26450" y="15647"/>
                </a:lnTo>
                <a:lnTo>
                  <a:pt x="40711" y="18822"/>
                </a:lnTo>
                <a:lnTo>
                  <a:pt x="55478" y="20493"/>
                </a:lnTo>
                <a:lnTo>
                  <a:pt x="83489" y="26758"/>
                </a:lnTo>
                <a:lnTo>
                  <a:pt x="93254" y="19174"/>
                </a:lnTo>
                <a:lnTo>
                  <a:pt x="57040" y="11111"/>
                </a:lnTo>
                <a:lnTo>
                  <a:pt x="42271" y="9439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367191" y="4137416"/>
            <a:ext cx="99060" cy="31750"/>
          </a:xfrm>
          <a:custGeom>
            <a:avLst/>
            <a:gdLst/>
            <a:ahLst/>
            <a:cxnLst/>
            <a:rect l="l" t="t" r="r" b="b"/>
            <a:pathLst>
              <a:path w="99059" h="31750">
                <a:moveTo>
                  <a:pt x="0" y="0"/>
                </a:moveTo>
                <a:lnTo>
                  <a:pt x="25750" y="17052"/>
                </a:lnTo>
                <a:lnTo>
                  <a:pt x="40991" y="18855"/>
                </a:lnTo>
                <a:lnTo>
                  <a:pt x="96941" y="31342"/>
                </a:lnTo>
                <a:lnTo>
                  <a:pt x="99011" y="22044"/>
                </a:lnTo>
                <a:lnTo>
                  <a:pt x="42553" y="9474"/>
                </a:lnTo>
                <a:lnTo>
                  <a:pt x="27786" y="7801"/>
                </a:lnTo>
                <a:lnTo>
                  <a:pt x="14507" y="3255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239099" y="4102571"/>
            <a:ext cx="92075" cy="33020"/>
          </a:xfrm>
          <a:custGeom>
            <a:avLst/>
            <a:gdLst/>
            <a:ahLst/>
            <a:cxnLst/>
            <a:rect l="l" t="t" r="r" b="b"/>
            <a:pathLst>
              <a:path w="92075" h="33020">
                <a:moveTo>
                  <a:pt x="0" y="0"/>
                </a:moveTo>
                <a:lnTo>
                  <a:pt x="11242" y="13797"/>
                </a:lnTo>
                <a:lnTo>
                  <a:pt x="25502" y="18559"/>
                </a:lnTo>
                <a:lnTo>
                  <a:pt x="40236" y="21866"/>
                </a:lnTo>
                <a:lnTo>
                  <a:pt x="54023" y="26497"/>
                </a:lnTo>
                <a:lnTo>
                  <a:pt x="83016" y="32978"/>
                </a:lnTo>
                <a:lnTo>
                  <a:pt x="91616" y="25835"/>
                </a:lnTo>
                <a:lnTo>
                  <a:pt x="70825" y="20505"/>
                </a:lnTo>
                <a:lnTo>
                  <a:pt x="56567" y="17330"/>
                </a:lnTo>
                <a:lnTo>
                  <a:pt x="42779" y="12700"/>
                </a:lnTo>
                <a:lnTo>
                  <a:pt x="28046" y="9394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111186" y="4051937"/>
            <a:ext cx="86360" cy="45720"/>
          </a:xfrm>
          <a:custGeom>
            <a:avLst/>
            <a:gdLst/>
            <a:ahLst/>
            <a:cxnLst/>
            <a:rect l="l" t="t" r="r" b="b"/>
            <a:pathLst>
              <a:path w="86359" h="45720">
                <a:moveTo>
                  <a:pt x="0" y="0"/>
                </a:moveTo>
                <a:lnTo>
                  <a:pt x="10386" y="15050"/>
                </a:lnTo>
                <a:lnTo>
                  <a:pt x="24645" y="21400"/>
                </a:lnTo>
                <a:lnTo>
                  <a:pt x="38526" y="29149"/>
                </a:lnTo>
                <a:lnTo>
                  <a:pt x="53593" y="34267"/>
                </a:lnTo>
                <a:lnTo>
                  <a:pt x="67425" y="40450"/>
                </a:lnTo>
                <a:lnTo>
                  <a:pt x="82114" y="45380"/>
                </a:lnTo>
                <a:lnTo>
                  <a:pt x="85812" y="36573"/>
                </a:lnTo>
                <a:lnTo>
                  <a:pt x="70872" y="31583"/>
                </a:lnTo>
                <a:lnTo>
                  <a:pt x="57040" y="25399"/>
                </a:lnTo>
                <a:lnTo>
                  <a:pt x="42351" y="20471"/>
                </a:lnTo>
                <a:lnTo>
                  <a:pt x="28898" y="12889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984138" y="3979692"/>
            <a:ext cx="86360" cy="60325"/>
          </a:xfrm>
          <a:custGeom>
            <a:avLst/>
            <a:gdLst/>
            <a:ahLst/>
            <a:cxnLst/>
            <a:rect l="l" t="t" r="r" b="b"/>
            <a:pathLst>
              <a:path w="86359" h="60325">
                <a:moveTo>
                  <a:pt x="0" y="0"/>
                </a:moveTo>
                <a:lnTo>
                  <a:pt x="8385" y="17056"/>
                </a:lnTo>
                <a:lnTo>
                  <a:pt x="36906" y="36106"/>
                </a:lnTo>
                <a:lnTo>
                  <a:pt x="51874" y="42845"/>
                </a:lnTo>
                <a:lnTo>
                  <a:pt x="65425" y="51981"/>
                </a:lnTo>
                <a:lnTo>
                  <a:pt x="80015" y="60119"/>
                </a:lnTo>
                <a:lnTo>
                  <a:pt x="86199" y="52660"/>
                </a:lnTo>
                <a:lnTo>
                  <a:pt x="70387" y="43859"/>
                </a:lnTo>
                <a:lnTo>
                  <a:pt x="56456" y="34535"/>
                </a:lnTo>
                <a:lnTo>
                  <a:pt x="41488" y="27795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867678" y="3902648"/>
            <a:ext cx="85725" cy="62865"/>
          </a:xfrm>
          <a:custGeom>
            <a:avLst/>
            <a:gdLst/>
            <a:ahLst/>
            <a:cxnLst/>
            <a:rect l="l" t="t" r="r" b="b"/>
            <a:pathLst>
              <a:path w="85725" h="62864">
                <a:moveTo>
                  <a:pt x="0" y="0"/>
                </a:moveTo>
                <a:lnTo>
                  <a:pt x="24504" y="20670"/>
                </a:lnTo>
                <a:lnTo>
                  <a:pt x="67524" y="54208"/>
                </a:lnTo>
                <a:lnTo>
                  <a:pt x="80260" y="62730"/>
                </a:lnTo>
                <a:lnTo>
                  <a:pt x="85551" y="54809"/>
                </a:lnTo>
                <a:lnTo>
                  <a:pt x="59119" y="35582"/>
                </a:lnTo>
                <a:lnTo>
                  <a:pt x="30599" y="13357"/>
                </a:lnTo>
                <a:lnTo>
                  <a:pt x="16578" y="857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776515" y="3806668"/>
            <a:ext cx="68442" cy="708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668251" y="3712602"/>
            <a:ext cx="74930" cy="70485"/>
          </a:xfrm>
          <a:custGeom>
            <a:avLst/>
            <a:gdLst/>
            <a:ahLst/>
            <a:cxnLst/>
            <a:rect l="l" t="t" r="r" b="b"/>
            <a:pathLst>
              <a:path w="74929" h="70485">
                <a:moveTo>
                  <a:pt x="0" y="0"/>
                </a:moveTo>
                <a:lnTo>
                  <a:pt x="8970" y="17445"/>
                </a:lnTo>
                <a:lnTo>
                  <a:pt x="35622" y="41055"/>
                </a:lnTo>
                <a:lnTo>
                  <a:pt x="49883" y="52166"/>
                </a:lnTo>
                <a:lnTo>
                  <a:pt x="67750" y="70120"/>
                </a:lnTo>
                <a:lnTo>
                  <a:pt x="74491" y="63392"/>
                </a:lnTo>
                <a:lnTo>
                  <a:pt x="56180" y="45045"/>
                </a:lnTo>
                <a:lnTo>
                  <a:pt x="27217" y="22429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554453" y="3627080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0"/>
                </a:moveTo>
                <a:lnTo>
                  <a:pt x="8406" y="18627"/>
                </a:lnTo>
                <a:lnTo>
                  <a:pt x="22947" y="28355"/>
                </a:lnTo>
                <a:lnTo>
                  <a:pt x="36926" y="39263"/>
                </a:lnTo>
                <a:lnTo>
                  <a:pt x="51466" y="48992"/>
                </a:lnTo>
                <a:lnTo>
                  <a:pt x="65445" y="59902"/>
                </a:lnTo>
                <a:lnTo>
                  <a:pt x="80824" y="58734"/>
                </a:lnTo>
                <a:lnTo>
                  <a:pt x="57039" y="41275"/>
                </a:lnTo>
                <a:lnTo>
                  <a:pt x="42498" y="31546"/>
                </a:lnTo>
                <a:lnTo>
                  <a:pt x="28520" y="20638"/>
                </a:lnTo>
                <a:lnTo>
                  <a:pt x="13978" y="10909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922682" y="2398398"/>
            <a:ext cx="35560" cy="98425"/>
          </a:xfrm>
          <a:custGeom>
            <a:avLst/>
            <a:gdLst/>
            <a:ahLst/>
            <a:cxnLst/>
            <a:rect l="l" t="t" r="r" b="b"/>
            <a:pathLst>
              <a:path w="35559" h="98425">
                <a:moveTo>
                  <a:pt x="25848" y="0"/>
                </a:moveTo>
                <a:lnTo>
                  <a:pt x="0" y="98257"/>
                </a:lnTo>
                <a:lnTo>
                  <a:pt x="35060" y="2423"/>
                </a:lnTo>
                <a:lnTo>
                  <a:pt x="25848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887124" y="2533502"/>
            <a:ext cx="35560" cy="95250"/>
          </a:xfrm>
          <a:custGeom>
            <a:avLst/>
            <a:gdLst/>
            <a:ahLst/>
            <a:cxnLst/>
            <a:rect l="l" t="t" r="r" b="b"/>
            <a:pathLst>
              <a:path w="35559" h="95250">
                <a:moveTo>
                  <a:pt x="25863" y="0"/>
                </a:moveTo>
                <a:lnTo>
                  <a:pt x="14236" y="44193"/>
                </a:lnTo>
                <a:lnTo>
                  <a:pt x="0" y="94661"/>
                </a:lnTo>
                <a:lnTo>
                  <a:pt x="23426" y="46697"/>
                </a:lnTo>
                <a:lnTo>
                  <a:pt x="35074" y="2423"/>
                </a:lnTo>
                <a:lnTo>
                  <a:pt x="2586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843131" y="2667457"/>
            <a:ext cx="40640" cy="97155"/>
          </a:xfrm>
          <a:custGeom>
            <a:avLst/>
            <a:gdLst/>
            <a:ahLst/>
            <a:cxnLst/>
            <a:rect l="l" t="t" r="r" b="b"/>
            <a:pathLst>
              <a:path w="40640" h="97155">
                <a:moveTo>
                  <a:pt x="31276" y="0"/>
                </a:moveTo>
                <a:lnTo>
                  <a:pt x="0" y="96666"/>
                </a:lnTo>
                <a:lnTo>
                  <a:pt x="40339" y="2932"/>
                </a:lnTo>
                <a:lnTo>
                  <a:pt x="31276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796323" y="2800135"/>
            <a:ext cx="43815" cy="95885"/>
          </a:xfrm>
          <a:custGeom>
            <a:avLst/>
            <a:gdLst/>
            <a:ahLst/>
            <a:cxnLst/>
            <a:rect l="l" t="t" r="r" b="b"/>
            <a:pathLst>
              <a:path w="43815" h="95885">
                <a:moveTo>
                  <a:pt x="34643" y="0"/>
                </a:moveTo>
                <a:lnTo>
                  <a:pt x="24335" y="29974"/>
                </a:lnTo>
                <a:lnTo>
                  <a:pt x="0" y="95377"/>
                </a:lnTo>
                <a:lnTo>
                  <a:pt x="33303" y="33183"/>
                </a:lnTo>
                <a:lnTo>
                  <a:pt x="43651" y="3097"/>
                </a:lnTo>
                <a:lnTo>
                  <a:pt x="3464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751011" y="2931132"/>
            <a:ext cx="41275" cy="98425"/>
          </a:xfrm>
          <a:custGeom>
            <a:avLst/>
            <a:gdLst/>
            <a:ahLst/>
            <a:cxnLst/>
            <a:rect l="l" t="t" r="r" b="b"/>
            <a:pathLst>
              <a:path w="41275" h="98425">
                <a:moveTo>
                  <a:pt x="32001" y="0"/>
                </a:moveTo>
                <a:lnTo>
                  <a:pt x="0" y="82040"/>
                </a:lnTo>
                <a:lnTo>
                  <a:pt x="2625" y="98008"/>
                </a:lnTo>
                <a:lnTo>
                  <a:pt x="40874" y="3460"/>
                </a:lnTo>
                <a:lnTo>
                  <a:pt x="32001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688340" y="3060343"/>
            <a:ext cx="46355" cy="92710"/>
          </a:xfrm>
          <a:custGeom>
            <a:avLst/>
            <a:gdLst/>
            <a:ahLst/>
            <a:cxnLst/>
            <a:rect l="l" t="t" r="r" b="b"/>
            <a:pathLst>
              <a:path w="46354" h="92710">
                <a:moveTo>
                  <a:pt x="42341" y="0"/>
                </a:moveTo>
                <a:lnTo>
                  <a:pt x="23155" y="42642"/>
                </a:lnTo>
                <a:lnTo>
                  <a:pt x="15318" y="58263"/>
                </a:lnTo>
                <a:lnTo>
                  <a:pt x="0" y="92325"/>
                </a:lnTo>
                <a:lnTo>
                  <a:pt x="23919" y="62351"/>
                </a:lnTo>
                <a:lnTo>
                  <a:pt x="31755" y="46737"/>
                </a:lnTo>
                <a:lnTo>
                  <a:pt x="46098" y="14968"/>
                </a:lnTo>
                <a:lnTo>
                  <a:pt x="42341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626093" y="3186723"/>
            <a:ext cx="53975" cy="88265"/>
          </a:xfrm>
          <a:custGeom>
            <a:avLst/>
            <a:gdLst/>
            <a:ahLst/>
            <a:cxnLst/>
            <a:rect l="l" t="t" r="r" b="b"/>
            <a:pathLst>
              <a:path w="53975" h="88264">
                <a:moveTo>
                  <a:pt x="45323" y="0"/>
                </a:moveTo>
                <a:lnTo>
                  <a:pt x="31546" y="29970"/>
                </a:lnTo>
                <a:lnTo>
                  <a:pt x="0" y="88139"/>
                </a:lnTo>
                <a:lnTo>
                  <a:pt x="40060" y="34230"/>
                </a:lnTo>
                <a:lnTo>
                  <a:pt x="53978" y="3978"/>
                </a:lnTo>
                <a:lnTo>
                  <a:pt x="4532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556607" y="3309780"/>
            <a:ext cx="57785" cy="81915"/>
          </a:xfrm>
          <a:custGeom>
            <a:avLst/>
            <a:gdLst/>
            <a:ahLst/>
            <a:cxnLst/>
            <a:rect l="l" t="t" r="r" b="b"/>
            <a:pathLst>
              <a:path w="57784" h="81914">
                <a:moveTo>
                  <a:pt x="49690" y="0"/>
                </a:moveTo>
                <a:lnTo>
                  <a:pt x="29884" y="36153"/>
                </a:lnTo>
                <a:lnTo>
                  <a:pt x="9474" y="67431"/>
                </a:lnTo>
                <a:lnTo>
                  <a:pt x="0" y="81602"/>
                </a:lnTo>
                <a:lnTo>
                  <a:pt x="17423" y="72679"/>
                </a:lnTo>
                <a:lnTo>
                  <a:pt x="38051" y="41040"/>
                </a:lnTo>
                <a:lnTo>
                  <a:pt x="57252" y="5971"/>
                </a:lnTo>
                <a:lnTo>
                  <a:pt x="4969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475924" y="3428513"/>
            <a:ext cx="65592" cy="811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387514" y="3541039"/>
            <a:ext cx="64112" cy="756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294433" y="3645665"/>
            <a:ext cx="66862" cy="782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183918" y="3741492"/>
            <a:ext cx="81915" cy="57785"/>
          </a:xfrm>
          <a:custGeom>
            <a:avLst/>
            <a:gdLst/>
            <a:ahLst/>
            <a:cxnLst/>
            <a:rect l="l" t="t" r="r" b="b"/>
            <a:pathLst>
              <a:path w="81915" h="57785">
                <a:moveTo>
                  <a:pt x="75068" y="0"/>
                </a:moveTo>
                <a:lnTo>
                  <a:pt x="61337" y="12322"/>
                </a:lnTo>
                <a:lnTo>
                  <a:pt x="29858" y="37419"/>
                </a:lnTo>
                <a:lnTo>
                  <a:pt x="15933" y="46653"/>
                </a:lnTo>
                <a:lnTo>
                  <a:pt x="0" y="57773"/>
                </a:lnTo>
                <a:lnTo>
                  <a:pt x="21295" y="54526"/>
                </a:lnTo>
                <a:lnTo>
                  <a:pt x="35466" y="45107"/>
                </a:lnTo>
                <a:lnTo>
                  <a:pt x="67486" y="19589"/>
                </a:lnTo>
                <a:lnTo>
                  <a:pt x="81429" y="7090"/>
                </a:lnTo>
                <a:lnTo>
                  <a:pt x="75068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063514" y="3823778"/>
            <a:ext cx="88900" cy="57785"/>
          </a:xfrm>
          <a:custGeom>
            <a:avLst/>
            <a:gdLst/>
            <a:ahLst/>
            <a:cxnLst/>
            <a:rect l="l" t="t" r="r" b="b"/>
            <a:pathLst>
              <a:path w="88900" h="57785">
                <a:moveTo>
                  <a:pt x="84070" y="0"/>
                </a:moveTo>
                <a:lnTo>
                  <a:pt x="63732" y="11587"/>
                </a:lnTo>
                <a:lnTo>
                  <a:pt x="49193" y="21236"/>
                </a:lnTo>
                <a:lnTo>
                  <a:pt x="33860" y="28840"/>
                </a:lnTo>
                <a:lnTo>
                  <a:pt x="19419" y="36833"/>
                </a:lnTo>
                <a:lnTo>
                  <a:pt x="3757" y="44636"/>
                </a:lnTo>
                <a:lnTo>
                  <a:pt x="0" y="57600"/>
                </a:lnTo>
                <a:lnTo>
                  <a:pt x="23851" y="45262"/>
                </a:lnTo>
                <a:lnTo>
                  <a:pt x="38293" y="37268"/>
                </a:lnTo>
                <a:lnTo>
                  <a:pt x="53954" y="29465"/>
                </a:lnTo>
                <a:lnTo>
                  <a:pt x="68726" y="19691"/>
                </a:lnTo>
                <a:lnTo>
                  <a:pt x="88785" y="8276"/>
                </a:lnTo>
                <a:lnTo>
                  <a:pt x="8407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936387" y="3889561"/>
            <a:ext cx="90805" cy="36830"/>
          </a:xfrm>
          <a:custGeom>
            <a:avLst/>
            <a:gdLst/>
            <a:ahLst/>
            <a:cxnLst/>
            <a:rect l="l" t="t" r="r" b="b"/>
            <a:pathLst>
              <a:path w="90804" h="36829">
                <a:moveTo>
                  <a:pt x="88261" y="0"/>
                </a:moveTo>
                <a:lnTo>
                  <a:pt x="71036" y="7125"/>
                </a:lnTo>
                <a:lnTo>
                  <a:pt x="57039" y="11769"/>
                </a:lnTo>
                <a:lnTo>
                  <a:pt x="42351" y="18253"/>
                </a:lnTo>
                <a:lnTo>
                  <a:pt x="0" y="32306"/>
                </a:lnTo>
                <a:lnTo>
                  <a:pt x="17264" y="36605"/>
                </a:lnTo>
                <a:lnTo>
                  <a:pt x="45783" y="27127"/>
                </a:lnTo>
                <a:lnTo>
                  <a:pt x="60471" y="20642"/>
                </a:lnTo>
                <a:lnTo>
                  <a:pt x="74302" y="16069"/>
                </a:lnTo>
                <a:lnTo>
                  <a:pt x="90408" y="9655"/>
                </a:lnTo>
                <a:lnTo>
                  <a:pt x="88261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808050" y="3934392"/>
            <a:ext cx="88265" cy="25400"/>
          </a:xfrm>
          <a:custGeom>
            <a:avLst/>
            <a:gdLst/>
            <a:ahLst/>
            <a:cxnLst/>
            <a:rect l="l" t="t" r="r" b="b"/>
            <a:pathLst>
              <a:path w="88265" h="25400">
                <a:moveTo>
                  <a:pt x="85951" y="0"/>
                </a:moveTo>
                <a:lnTo>
                  <a:pt x="57510" y="6300"/>
                </a:lnTo>
                <a:lnTo>
                  <a:pt x="42779" y="11169"/>
                </a:lnTo>
                <a:lnTo>
                  <a:pt x="29497" y="12536"/>
                </a:lnTo>
                <a:lnTo>
                  <a:pt x="14731" y="15779"/>
                </a:lnTo>
                <a:lnTo>
                  <a:pt x="0" y="20647"/>
                </a:lnTo>
                <a:lnTo>
                  <a:pt x="17263" y="24947"/>
                </a:lnTo>
                <a:lnTo>
                  <a:pt x="31051" y="21918"/>
                </a:lnTo>
                <a:lnTo>
                  <a:pt x="44805" y="20422"/>
                </a:lnTo>
                <a:lnTo>
                  <a:pt x="60043" y="15469"/>
                </a:lnTo>
                <a:lnTo>
                  <a:pt x="88011" y="9298"/>
                </a:lnTo>
                <a:lnTo>
                  <a:pt x="85951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665412" y="3962055"/>
            <a:ext cx="92710" cy="19685"/>
          </a:xfrm>
          <a:custGeom>
            <a:avLst/>
            <a:gdLst/>
            <a:ahLst/>
            <a:cxnLst/>
            <a:rect l="l" t="t" r="r" b="b"/>
            <a:pathLst>
              <a:path w="92709" h="19685">
                <a:moveTo>
                  <a:pt x="92621" y="0"/>
                </a:moveTo>
                <a:lnTo>
                  <a:pt x="70325" y="3892"/>
                </a:lnTo>
                <a:lnTo>
                  <a:pt x="13691" y="10147"/>
                </a:lnTo>
                <a:lnTo>
                  <a:pt x="0" y="10147"/>
                </a:lnTo>
                <a:lnTo>
                  <a:pt x="14216" y="19644"/>
                </a:lnTo>
                <a:lnTo>
                  <a:pt x="71780" y="13295"/>
                </a:lnTo>
                <a:lnTo>
                  <a:pt x="87659" y="10147"/>
                </a:lnTo>
                <a:lnTo>
                  <a:pt x="13691" y="10147"/>
                </a:lnTo>
                <a:lnTo>
                  <a:pt x="87800" y="10119"/>
                </a:lnTo>
                <a:lnTo>
                  <a:pt x="88031" y="10073"/>
                </a:lnTo>
                <a:lnTo>
                  <a:pt x="92621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522772" y="3973753"/>
            <a:ext cx="97155" cy="12700"/>
          </a:xfrm>
          <a:custGeom>
            <a:avLst/>
            <a:gdLst/>
            <a:ahLst/>
            <a:cxnLst/>
            <a:rect l="l" t="t" r="r" b="b"/>
            <a:pathLst>
              <a:path w="97154" h="12700">
                <a:moveTo>
                  <a:pt x="0" y="0"/>
                </a:moveTo>
                <a:lnTo>
                  <a:pt x="14259" y="9525"/>
                </a:lnTo>
                <a:lnTo>
                  <a:pt x="27995" y="11076"/>
                </a:lnTo>
                <a:lnTo>
                  <a:pt x="42778" y="11104"/>
                </a:lnTo>
                <a:lnTo>
                  <a:pt x="56515" y="12655"/>
                </a:lnTo>
                <a:lnTo>
                  <a:pt x="71299" y="12684"/>
                </a:lnTo>
                <a:lnTo>
                  <a:pt x="86083" y="11076"/>
                </a:lnTo>
                <a:lnTo>
                  <a:pt x="95115" y="3188"/>
                </a:lnTo>
                <a:lnTo>
                  <a:pt x="70774" y="3188"/>
                </a:lnTo>
                <a:lnTo>
                  <a:pt x="57039" y="3159"/>
                </a:lnTo>
                <a:lnTo>
                  <a:pt x="43303" y="1609"/>
                </a:lnTo>
                <a:lnTo>
                  <a:pt x="28520" y="1579"/>
                </a:lnTo>
                <a:lnTo>
                  <a:pt x="14784" y="29"/>
                </a:lnTo>
                <a:lnTo>
                  <a:pt x="0" y="0"/>
                </a:lnTo>
                <a:close/>
              </a:path>
              <a:path w="97154" h="12700">
                <a:moveTo>
                  <a:pt x="96958" y="1579"/>
                </a:moveTo>
                <a:lnTo>
                  <a:pt x="70774" y="3188"/>
                </a:lnTo>
                <a:lnTo>
                  <a:pt x="95115" y="3188"/>
                </a:lnTo>
                <a:lnTo>
                  <a:pt x="96958" y="1579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381701" y="3953441"/>
            <a:ext cx="100330" cy="25400"/>
          </a:xfrm>
          <a:custGeom>
            <a:avLst/>
            <a:gdLst/>
            <a:ahLst/>
            <a:cxnLst/>
            <a:rect l="l" t="t" r="r" b="b"/>
            <a:pathLst>
              <a:path w="100329" h="25400">
                <a:moveTo>
                  <a:pt x="0" y="0"/>
                </a:moveTo>
                <a:lnTo>
                  <a:pt x="25963" y="15507"/>
                </a:lnTo>
                <a:lnTo>
                  <a:pt x="40223" y="18667"/>
                </a:lnTo>
                <a:lnTo>
                  <a:pt x="54989" y="20330"/>
                </a:lnTo>
                <a:lnTo>
                  <a:pt x="68742" y="23406"/>
                </a:lnTo>
                <a:lnTo>
                  <a:pt x="83508" y="25069"/>
                </a:lnTo>
                <a:lnTo>
                  <a:pt x="98291" y="25099"/>
                </a:lnTo>
                <a:lnTo>
                  <a:pt x="100036" y="15844"/>
                </a:lnTo>
                <a:lnTo>
                  <a:pt x="84033" y="15574"/>
                </a:lnTo>
                <a:lnTo>
                  <a:pt x="70297" y="14023"/>
                </a:lnTo>
                <a:lnTo>
                  <a:pt x="56544" y="10947"/>
                </a:lnTo>
                <a:lnTo>
                  <a:pt x="41777" y="9283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253339" y="3917128"/>
            <a:ext cx="91440" cy="36195"/>
          </a:xfrm>
          <a:custGeom>
            <a:avLst/>
            <a:gdLst/>
            <a:ahLst/>
            <a:cxnLst/>
            <a:rect l="l" t="t" r="r" b="b"/>
            <a:pathLst>
              <a:path w="91440" h="36195">
                <a:moveTo>
                  <a:pt x="0" y="0"/>
                </a:moveTo>
                <a:lnTo>
                  <a:pt x="11256" y="13778"/>
                </a:lnTo>
                <a:lnTo>
                  <a:pt x="54034" y="27994"/>
                </a:lnTo>
                <a:lnTo>
                  <a:pt x="68766" y="31285"/>
                </a:lnTo>
                <a:lnTo>
                  <a:pt x="82553" y="35894"/>
                </a:lnTo>
                <a:lnTo>
                  <a:pt x="91163" y="28070"/>
                </a:lnTo>
                <a:lnTo>
                  <a:pt x="71299" y="22115"/>
                </a:lnTo>
                <a:lnTo>
                  <a:pt x="56567" y="18825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125428" y="3866743"/>
            <a:ext cx="87630" cy="43815"/>
          </a:xfrm>
          <a:custGeom>
            <a:avLst/>
            <a:gdLst/>
            <a:ahLst/>
            <a:cxnLst/>
            <a:rect l="l" t="t" r="r" b="b"/>
            <a:pathLst>
              <a:path w="87629" h="43814">
                <a:moveTo>
                  <a:pt x="0" y="0"/>
                </a:moveTo>
                <a:lnTo>
                  <a:pt x="10401" y="15026"/>
                </a:lnTo>
                <a:lnTo>
                  <a:pt x="24660" y="21344"/>
                </a:lnTo>
                <a:lnTo>
                  <a:pt x="39347" y="26249"/>
                </a:lnTo>
                <a:lnTo>
                  <a:pt x="67439" y="38722"/>
                </a:lnTo>
                <a:lnTo>
                  <a:pt x="82128" y="43627"/>
                </a:lnTo>
                <a:lnTo>
                  <a:pt x="87307" y="35528"/>
                </a:lnTo>
                <a:lnTo>
                  <a:pt x="70871" y="29848"/>
                </a:lnTo>
                <a:lnTo>
                  <a:pt x="42778" y="17376"/>
                </a:lnTo>
                <a:lnTo>
                  <a:pt x="28092" y="12471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997469" y="3808482"/>
            <a:ext cx="86995" cy="48260"/>
          </a:xfrm>
          <a:custGeom>
            <a:avLst/>
            <a:gdLst/>
            <a:ahLst/>
            <a:cxnLst/>
            <a:rect l="l" t="t" r="r" b="b"/>
            <a:pathLst>
              <a:path w="86995" h="48260">
                <a:moveTo>
                  <a:pt x="0" y="0"/>
                </a:moveTo>
                <a:lnTo>
                  <a:pt x="9645" y="16230"/>
                </a:lnTo>
                <a:lnTo>
                  <a:pt x="81321" y="48012"/>
                </a:lnTo>
                <a:lnTo>
                  <a:pt x="86940" y="40257"/>
                </a:lnTo>
                <a:lnTo>
                  <a:pt x="70921" y="32985"/>
                </a:lnTo>
                <a:lnTo>
                  <a:pt x="13882" y="771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866715" y="3743914"/>
            <a:ext cx="92075" cy="50800"/>
          </a:xfrm>
          <a:custGeom>
            <a:avLst/>
            <a:gdLst/>
            <a:ahLst/>
            <a:cxnLst/>
            <a:rect l="l" t="t" r="r" b="b"/>
            <a:pathLst>
              <a:path w="92075" h="50800">
                <a:moveTo>
                  <a:pt x="17004" y="0"/>
                </a:moveTo>
                <a:lnTo>
                  <a:pt x="0" y="134"/>
                </a:lnTo>
                <a:lnTo>
                  <a:pt x="25991" y="17411"/>
                </a:lnTo>
                <a:lnTo>
                  <a:pt x="54839" y="33408"/>
                </a:lnTo>
                <a:lnTo>
                  <a:pt x="68770" y="42685"/>
                </a:lnTo>
                <a:lnTo>
                  <a:pt x="83358" y="50784"/>
                </a:lnTo>
                <a:lnTo>
                  <a:pt x="91793" y="44568"/>
                </a:lnTo>
                <a:lnTo>
                  <a:pt x="73714" y="34554"/>
                </a:lnTo>
                <a:lnTo>
                  <a:pt x="59783" y="25275"/>
                </a:lnTo>
                <a:lnTo>
                  <a:pt x="30935" y="9278"/>
                </a:lnTo>
                <a:lnTo>
                  <a:pt x="17004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756802" y="3656710"/>
            <a:ext cx="83820" cy="66675"/>
          </a:xfrm>
          <a:custGeom>
            <a:avLst/>
            <a:gdLst/>
            <a:ahLst/>
            <a:cxnLst/>
            <a:rect l="l" t="t" r="r" b="b"/>
            <a:pathLst>
              <a:path w="83820" h="66675">
                <a:moveTo>
                  <a:pt x="0" y="0"/>
                </a:moveTo>
                <a:lnTo>
                  <a:pt x="21305" y="20488"/>
                </a:lnTo>
                <a:lnTo>
                  <a:pt x="35563" y="33126"/>
                </a:lnTo>
                <a:lnTo>
                  <a:pt x="50064" y="44383"/>
                </a:lnTo>
                <a:lnTo>
                  <a:pt x="64084" y="56821"/>
                </a:lnTo>
                <a:lnTo>
                  <a:pt x="78267" y="66304"/>
                </a:lnTo>
                <a:lnTo>
                  <a:pt x="83540" y="58371"/>
                </a:lnTo>
                <a:lnTo>
                  <a:pt x="69879" y="49291"/>
                </a:lnTo>
                <a:lnTo>
                  <a:pt x="56141" y="37056"/>
                </a:lnTo>
                <a:lnTo>
                  <a:pt x="41640" y="25798"/>
                </a:lnTo>
                <a:lnTo>
                  <a:pt x="13361" y="72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678872" y="3546521"/>
            <a:ext cx="59055" cy="76835"/>
          </a:xfrm>
          <a:custGeom>
            <a:avLst/>
            <a:gdLst/>
            <a:ahLst/>
            <a:cxnLst/>
            <a:rect l="l" t="t" r="r" b="b"/>
            <a:pathLst>
              <a:path w="59054" h="76835">
                <a:moveTo>
                  <a:pt x="397" y="0"/>
                </a:moveTo>
                <a:lnTo>
                  <a:pt x="0" y="18853"/>
                </a:lnTo>
                <a:lnTo>
                  <a:pt x="22586" y="47899"/>
                </a:lnTo>
                <a:lnTo>
                  <a:pt x="35462" y="62355"/>
                </a:lnTo>
                <a:lnTo>
                  <a:pt x="46352" y="76333"/>
                </a:lnTo>
                <a:lnTo>
                  <a:pt x="58808" y="76815"/>
                </a:lnTo>
                <a:lnTo>
                  <a:pt x="42772" y="56257"/>
                </a:lnTo>
                <a:lnTo>
                  <a:pt x="29895" y="41800"/>
                </a:lnTo>
                <a:lnTo>
                  <a:pt x="7914" y="13606"/>
                </a:lnTo>
                <a:lnTo>
                  <a:pt x="397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598629" y="3427055"/>
            <a:ext cx="57785" cy="84455"/>
          </a:xfrm>
          <a:custGeom>
            <a:avLst/>
            <a:gdLst/>
            <a:ahLst/>
            <a:cxnLst/>
            <a:rect l="l" t="t" r="r" b="b"/>
            <a:pathLst>
              <a:path w="57784" h="84454">
                <a:moveTo>
                  <a:pt x="0" y="0"/>
                </a:moveTo>
                <a:lnTo>
                  <a:pt x="11922" y="24202"/>
                </a:lnTo>
                <a:lnTo>
                  <a:pt x="35880" y="67233"/>
                </a:lnTo>
                <a:lnTo>
                  <a:pt x="45586" y="81780"/>
                </a:lnTo>
                <a:lnTo>
                  <a:pt x="57717" y="84013"/>
                </a:lnTo>
                <a:lnTo>
                  <a:pt x="43999" y="62268"/>
                </a:lnTo>
                <a:lnTo>
                  <a:pt x="20433" y="19945"/>
                </a:lnTo>
                <a:lnTo>
                  <a:pt x="14284" y="6107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550343" y="3305206"/>
            <a:ext cx="40005" cy="83820"/>
          </a:xfrm>
          <a:custGeom>
            <a:avLst/>
            <a:gdLst/>
            <a:ahLst/>
            <a:cxnLst/>
            <a:rect l="l" t="t" r="r" b="b"/>
            <a:pathLst>
              <a:path w="40004" h="83820">
                <a:moveTo>
                  <a:pt x="2362" y="0"/>
                </a:moveTo>
                <a:lnTo>
                  <a:pt x="0" y="18096"/>
                </a:lnTo>
                <a:lnTo>
                  <a:pt x="25351" y="74965"/>
                </a:lnTo>
                <a:lnTo>
                  <a:pt x="39636" y="83616"/>
                </a:lnTo>
                <a:lnTo>
                  <a:pt x="2362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505813" y="3190318"/>
            <a:ext cx="30480" cy="70485"/>
          </a:xfrm>
          <a:custGeom>
            <a:avLst/>
            <a:gdLst/>
            <a:ahLst/>
            <a:cxnLst/>
            <a:rect l="l" t="t" r="r" b="b"/>
            <a:pathLst>
              <a:path w="30479" h="70485">
                <a:moveTo>
                  <a:pt x="4281" y="0"/>
                </a:moveTo>
                <a:lnTo>
                  <a:pt x="0" y="17236"/>
                </a:lnTo>
                <a:lnTo>
                  <a:pt x="4753" y="31455"/>
                </a:lnTo>
                <a:lnTo>
                  <a:pt x="11188" y="47514"/>
                </a:lnTo>
                <a:lnTo>
                  <a:pt x="15844" y="61467"/>
                </a:lnTo>
                <a:lnTo>
                  <a:pt x="29988" y="69857"/>
                </a:lnTo>
                <a:lnTo>
                  <a:pt x="20124" y="44231"/>
                </a:lnTo>
                <a:lnTo>
                  <a:pt x="13690" y="28171"/>
                </a:lnTo>
                <a:lnTo>
                  <a:pt x="4281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 txBox="1"/>
          <p:nvPr/>
        </p:nvSpPr>
        <p:spPr>
          <a:xfrm>
            <a:off x="6888774" y="4711191"/>
            <a:ext cx="1717039" cy="351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100"/>
              </a:spcBef>
              <a:tabLst>
                <a:tab pos="699135" algn="l"/>
                <a:tab pos="1310640" algn="l"/>
              </a:tabLst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100	200	300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AUC-Derived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Daily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Average EPA</a:t>
            </a:r>
            <a:r>
              <a:rPr sz="700" b="1" spc="-5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(µg/mL)</a:t>
            </a:r>
            <a:endParaRPr sz="700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8798742" y="4711191"/>
            <a:ext cx="1714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400</a:t>
            </a:r>
            <a:endParaRPr sz="700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6535626" y="4711191"/>
            <a:ext cx="1225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endParaRPr sz="700">
              <a:latin typeface="Arial"/>
              <a:cs typeface="Arial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7049343" y="46506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660905" y="46506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272460" y="465164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884059" y="465164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596770" y="46506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596770" y="46506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049343" y="46506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660905" y="46506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272460" y="465164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884059" y="465164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478614" y="419058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478614" y="3657000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478614" y="301670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478614" y="248312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478614" y="461744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478614" y="451072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478614" y="440401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478614" y="429729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478614" y="408386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478614" y="397714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478614" y="387043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478614" y="376371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478614" y="355028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478614" y="344356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478614" y="333685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478614" y="3123420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478614" y="290998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478614" y="280327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478614" y="269655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478614" y="258984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 txBox="1"/>
          <p:nvPr/>
        </p:nvSpPr>
        <p:spPr>
          <a:xfrm>
            <a:off x="6939690" y="5229352"/>
            <a:ext cx="2197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2471</a:t>
            </a:r>
            <a:endParaRPr sz="700">
              <a:latin typeface="Arial"/>
              <a:cs typeface="Arial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7575567" y="5229352"/>
            <a:ext cx="1714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789</a:t>
            </a:r>
            <a:endParaRPr sz="700">
              <a:latin typeface="Arial"/>
              <a:cs typeface="Arial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8211443" y="5229352"/>
            <a:ext cx="1225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94</a:t>
            </a:r>
            <a:endParaRPr sz="700">
              <a:latin typeface="Arial"/>
              <a:cs typeface="Arial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8823031" y="5229352"/>
            <a:ext cx="1225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12</a:t>
            </a:r>
            <a:endParaRPr sz="700">
              <a:latin typeface="Arial"/>
              <a:cs typeface="Arial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6487049" y="5229352"/>
            <a:ext cx="2197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5226</a:t>
            </a:r>
            <a:endParaRPr sz="700">
              <a:latin typeface="Arial"/>
              <a:cs typeface="Arial"/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6597532" y="2399732"/>
            <a:ext cx="0" cy="2244725"/>
          </a:xfrm>
          <a:custGeom>
            <a:avLst/>
            <a:gdLst/>
            <a:ahLst/>
            <a:cxnLst/>
            <a:rect l="l" t="t" r="r" b="b"/>
            <a:pathLst>
              <a:path h="2244725">
                <a:moveTo>
                  <a:pt x="0" y="2244644"/>
                </a:moveTo>
                <a:lnTo>
                  <a:pt x="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506124" y="3550724"/>
            <a:ext cx="2468880" cy="0"/>
          </a:xfrm>
          <a:custGeom>
            <a:avLst/>
            <a:gdLst/>
            <a:ahLst/>
            <a:cxnLst/>
            <a:rect l="l" t="t" r="r" b="b"/>
            <a:pathLst>
              <a:path w="2468879">
                <a:moveTo>
                  <a:pt x="0" y="0"/>
                </a:moveTo>
                <a:lnTo>
                  <a:pt x="2468512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478614" y="323013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 txBox="1"/>
          <p:nvPr/>
        </p:nvSpPr>
        <p:spPr>
          <a:xfrm>
            <a:off x="6332157" y="2409641"/>
            <a:ext cx="125095" cy="14859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</a:t>
            </a:r>
            <a:r>
              <a:rPr sz="700" dirty="0">
                <a:solidFill>
                  <a:srgbClr val="221F1F"/>
                </a:solidFill>
                <a:latin typeface="Arial"/>
                <a:cs typeface="Arial"/>
              </a:rPr>
              <a:t>.0</a:t>
            </a:r>
            <a:endParaRPr sz="700">
              <a:latin typeface="Arial"/>
              <a:cs typeface="Arial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6505706" y="4647342"/>
            <a:ext cx="2466975" cy="0"/>
          </a:xfrm>
          <a:custGeom>
            <a:avLst/>
            <a:gdLst/>
            <a:ahLst/>
            <a:cxnLst/>
            <a:rect l="l" t="t" r="r" b="b"/>
            <a:pathLst>
              <a:path w="2466975">
                <a:moveTo>
                  <a:pt x="0" y="0"/>
                </a:moveTo>
                <a:lnTo>
                  <a:pt x="246697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504261" y="2397494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504633" y="2397495"/>
            <a:ext cx="2468245" cy="0"/>
          </a:xfrm>
          <a:custGeom>
            <a:avLst/>
            <a:gdLst/>
            <a:ahLst/>
            <a:cxnLst/>
            <a:rect l="l" t="t" r="r" b="b"/>
            <a:pathLst>
              <a:path w="2468245">
                <a:moveTo>
                  <a:pt x="0" y="0"/>
                </a:moveTo>
                <a:lnTo>
                  <a:pt x="246805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972379" y="2397494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 txBox="1"/>
          <p:nvPr/>
        </p:nvSpPr>
        <p:spPr>
          <a:xfrm>
            <a:off x="6174842" y="2619953"/>
            <a:ext cx="282575" cy="185547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30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Hazard Ratio: Reference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to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EPA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=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r>
              <a:rPr sz="700" b="1" spc="-9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µg/mL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0.2    0.4    0.6    0.8    1.0    1.2    1.4    1.6</a:t>
            </a:r>
            <a:r>
              <a:rPr sz="700" spc="14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1.8</a:t>
            </a:r>
            <a:endParaRPr sz="700">
              <a:latin typeface="Arial"/>
              <a:cs typeface="Arial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2934449" y="4416842"/>
            <a:ext cx="100330" cy="27305"/>
          </a:xfrm>
          <a:custGeom>
            <a:avLst/>
            <a:gdLst/>
            <a:ahLst/>
            <a:cxnLst/>
            <a:rect l="l" t="t" r="r" b="b"/>
            <a:pathLst>
              <a:path w="100330" h="27304">
                <a:moveTo>
                  <a:pt x="0" y="0"/>
                </a:moveTo>
                <a:lnTo>
                  <a:pt x="21487" y="13237"/>
                </a:lnTo>
                <a:lnTo>
                  <a:pt x="35524" y="16363"/>
                </a:lnTo>
                <a:lnTo>
                  <a:pt x="98470" y="26997"/>
                </a:lnTo>
                <a:lnTo>
                  <a:pt x="100056" y="17606"/>
                </a:lnTo>
                <a:lnTo>
                  <a:pt x="37350" y="7019"/>
                </a:lnTo>
                <a:lnTo>
                  <a:pt x="23303" y="3891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801927" y="4406311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4941" y="0"/>
                </a:lnTo>
              </a:path>
            </a:pathLst>
          </a:custGeom>
          <a:ln w="2522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659857" y="4365786"/>
            <a:ext cx="100330" cy="27940"/>
          </a:xfrm>
          <a:custGeom>
            <a:avLst/>
            <a:gdLst/>
            <a:ahLst/>
            <a:cxnLst/>
            <a:rect l="l" t="t" r="r" b="b"/>
            <a:pathLst>
              <a:path w="100330" h="27939">
                <a:moveTo>
                  <a:pt x="0" y="0"/>
                </a:moveTo>
                <a:lnTo>
                  <a:pt x="13503" y="11907"/>
                </a:lnTo>
                <a:lnTo>
                  <a:pt x="33853" y="16611"/>
                </a:lnTo>
                <a:lnTo>
                  <a:pt x="92777" y="27763"/>
                </a:lnTo>
                <a:lnTo>
                  <a:pt x="99769" y="19326"/>
                </a:lnTo>
                <a:lnTo>
                  <a:pt x="35810" y="7292"/>
                </a:lnTo>
                <a:lnTo>
                  <a:pt x="15358" y="2569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2524056" y="4353934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8480" y="0"/>
                </a:lnTo>
              </a:path>
            </a:pathLst>
          </a:custGeom>
          <a:ln w="2526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394090" y="4315937"/>
            <a:ext cx="91440" cy="27305"/>
          </a:xfrm>
          <a:custGeom>
            <a:avLst/>
            <a:gdLst/>
            <a:ahLst/>
            <a:cxnLst/>
            <a:rect l="l" t="t" r="r" b="b"/>
            <a:pathLst>
              <a:path w="91439" h="27304">
                <a:moveTo>
                  <a:pt x="0" y="0"/>
                </a:moveTo>
                <a:lnTo>
                  <a:pt x="14006" y="12515"/>
                </a:lnTo>
                <a:lnTo>
                  <a:pt x="60087" y="22048"/>
                </a:lnTo>
                <a:lnTo>
                  <a:pt x="74739" y="23691"/>
                </a:lnTo>
                <a:lnTo>
                  <a:pt x="89363" y="27269"/>
                </a:lnTo>
                <a:lnTo>
                  <a:pt x="91231" y="17929"/>
                </a:lnTo>
                <a:lnTo>
                  <a:pt x="76420" y="14338"/>
                </a:lnTo>
                <a:lnTo>
                  <a:pt x="61504" y="12636"/>
                </a:lnTo>
                <a:lnTo>
                  <a:pt x="28531" y="634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248451" y="4287599"/>
            <a:ext cx="99695" cy="29209"/>
          </a:xfrm>
          <a:custGeom>
            <a:avLst/>
            <a:gdLst/>
            <a:ahLst/>
            <a:cxnLst/>
            <a:rect l="l" t="t" r="r" b="b"/>
            <a:pathLst>
              <a:path w="99694" h="29210">
                <a:moveTo>
                  <a:pt x="0" y="0"/>
                </a:moveTo>
                <a:lnTo>
                  <a:pt x="21313" y="13816"/>
                </a:lnTo>
                <a:lnTo>
                  <a:pt x="34578" y="15509"/>
                </a:lnTo>
                <a:lnTo>
                  <a:pt x="51377" y="20140"/>
                </a:lnTo>
                <a:lnTo>
                  <a:pt x="66393" y="21866"/>
                </a:lnTo>
                <a:lnTo>
                  <a:pt x="98190" y="28961"/>
                </a:lnTo>
                <a:lnTo>
                  <a:pt x="99637" y="19546"/>
                </a:lnTo>
                <a:lnTo>
                  <a:pt x="67951" y="12484"/>
                </a:lnTo>
                <a:lnTo>
                  <a:pt x="53157" y="10812"/>
                </a:lnTo>
                <a:lnTo>
                  <a:pt x="36422" y="6188"/>
                </a:lnTo>
                <a:lnTo>
                  <a:pt x="23059" y="447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114911" y="4258836"/>
            <a:ext cx="97155" cy="28575"/>
          </a:xfrm>
          <a:custGeom>
            <a:avLst/>
            <a:gdLst/>
            <a:ahLst/>
            <a:cxnLst/>
            <a:rect l="l" t="t" r="r" b="b"/>
            <a:pathLst>
              <a:path w="97155" h="28575">
                <a:moveTo>
                  <a:pt x="0" y="0"/>
                </a:moveTo>
                <a:lnTo>
                  <a:pt x="23089" y="15590"/>
                </a:lnTo>
                <a:lnTo>
                  <a:pt x="36353" y="17284"/>
                </a:lnTo>
                <a:lnTo>
                  <a:pt x="51451" y="21882"/>
                </a:lnTo>
                <a:lnTo>
                  <a:pt x="64928" y="23634"/>
                </a:lnTo>
                <a:lnTo>
                  <a:pt x="90330" y="28397"/>
                </a:lnTo>
                <a:lnTo>
                  <a:pt x="97000" y="20281"/>
                </a:lnTo>
                <a:lnTo>
                  <a:pt x="78811" y="17358"/>
                </a:lnTo>
                <a:lnTo>
                  <a:pt x="53411" y="12594"/>
                </a:lnTo>
                <a:lnTo>
                  <a:pt x="38313" y="7997"/>
                </a:lnTo>
                <a:lnTo>
                  <a:pt x="24836" y="6244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976346" y="4228561"/>
            <a:ext cx="99060" cy="32384"/>
          </a:xfrm>
          <a:custGeom>
            <a:avLst/>
            <a:gdLst/>
            <a:ahLst/>
            <a:cxnLst/>
            <a:rect l="l" t="t" r="r" b="b"/>
            <a:pathLst>
              <a:path w="99060" h="32385">
                <a:moveTo>
                  <a:pt x="0" y="0"/>
                </a:moveTo>
                <a:lnTo>
                  <a:pt x="17193" y="14116"/>
                </a:lnTo>
                <a:lnTo>
                  <a:pt x="30458" y="15810"/>
                </a:lnTo>
                <a:lnTo>
                  <a:pt x="67993" y="25229"/>
                </a:lnTo>
                <a:lnTo>
                  <a:pt x="82402" y="28434"/>
                </a:lnTo>
                <a:lnTo>
                  <a:pt x="96866" y="31962"/>
                </a:lnTo>
                <a:lnTo>
                  <a:pt x="98734" y="22622"/>
                </a:lnTo>
                <a:lnTo>
                  <a:pt x="84590" y="19164"/>
                </a:lnTo>
                <a:lnTo>
                  <a:pt x="70181" y="15960"/>
                </a:lnTo>
                <a:lnTo>
                  <a:pt x="32203" y="6464"/>
                </a:lnTo>
                <a:lnTo>
                  <a:pt x="18939" y="477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841168" y="4194766"/>
            <a:ext cx="99060" cy="32384"/>
          </a:xfrm>
          <a:custGeom>
            <a:avLst/>
            <a:gdLst/>
            <a:ahLst/>
            <a:cxnLst/>
            <a:rect l="l" t="t" r="r" b="b"/>
            <a:pathLst>
              <a:path w="99060" h="32385">
                <a:moveTo>
                  <a:pt x="0" y="0"/>
                </a:moveTo>
                <a:lnTo>
                  <a:pt x="12153" y="14413"/>
                </a:lnTo>
                <a:lnTo>
                  <a:pt x="76170" y="30449"/>
                </a:lnTo>
                <a:lnTo>
                  <a:pt x="89435" y="32142"/>
                </a:lnTo>
                <a:lnTo>
                  <a:pt x="98656" y="25566"/>
                </a:lnTo>
                <a:lnTo>
                  <a:pt x="77917" y="21103"/>
                </a:lnTo>
                <a:lnTo>
                  <a:pt x="14980" y="5333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716449" y="4158825"/>
            <a:ext cx="88265" cy="36195"/>
          </a:xfrm>
          <a:custGeom>
            <a:avLst/>
            <a:gdLst/>
            <a:ahLst/>
            <a:cxnLst/>
            <a:rect l="l" t="t" r="r" b="b"/>
            <a:pathLst>
              <a:path w="88264" h="36195">
                <a:moveTo>
                  <a:pt x="0" y="0"/>
                </a:moveTo>
                <a:lnTo>
                  <a:pt x="22572" y="17016"/>
                </a:lnTo>
                <a:lnTo>
                  <a:pt x="48489" y="25115"/>
                </a:lnTo>
                <a:lnTo>
                  <a:pt x="61189" y="28290"/>
                </a:lnTo>
                <a:lnTo>
                  <a:pt x="85446" y="35941"/>
                </a:lnTo>
                <a:lnTo>
                  <a:pt x="87756" y="26700"/>
                </a:lnTo>
                <a:lnTo>
                  <a:pt x="64018" y="19211"/>
                </a:lnTo>
                <a:lnTo>
                  <a:pt x="38100" y="12700"/>
                </a:lnTo>
                <a:lnTo>
                  <a:pt x="13218" y="3336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577267" y="4111362"/>
            <a:ext cx="93980" cy="41275"/>
          </a:xfrm>
          <a:custGeom>
            <a:avLst/>
            <a:gdLst/>
            <a:ahLst/>
            <a:cxnLst/>
            <a:rect l="l" t="t" r="r" b="b"/>
            <a:pathLst>
              <a:path w="93980" h="41275">
                <a:moveTo>
                  <a:pt x="0" y="0"/>
                </a:moveTo>
                <a:lnTo>
                  <a:pt x="9354" y="13680"/>
                </a:lnTo>
                <a:lnTo>
                  <a:pt x="34754" y="23205"/>
                </a:lnTo>
                <a:lnTo>
                  <a:pt x="60671" y="31304"/>
                </a:lnTo>
                <a:lnTo>
                  <a:pt x="85554" y="40667"/>
                </a:lnTo>
                <a:lnTo>
                  <a:pt x="93701" y="32918"/>
                </a:lnTo>
                <a:lnTo>
                  <a:pt x="76200" y="26986"/>
                </a:lnTo>
                <a:lnTo>
                  <a:pt x="63500" y="22225"/>
                </a:lnTo>
                <a:lnTo>
                  <a:pt x="50281" y="18888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445379" y="4061903"/>
            <a:ext cx="95250" cy="44450"/>
          </a:xfrm>
          <a:custGeom>
            <a:avLst/>
            <a:gdLst/>
            <a:ahLst/>
            <a:cxnLst/>
            <a:rect l="l" t="t" r="r" b="b"/>
            <a:pathLst>
              <a:path w="95250" h="44450">
                <a:moveTo>
                  <a:pt x="0" y="0"/>
                </a:moveTo>
                <a:lnTo>
                  <a:pt x="13785" y="16902"/>
                </a:lnTo>
                <a:lnTo>
                  <a:pt x="27459" y="20438"/>
                </a:lnTo>
                <a:lnTo>
                  <a:pt x="90959" y="44249"/>
                </a:lnTo>
                <a:lnTo>
                  <a:pt x="95238" y="35866"/>
                </a:lnTo>
                <a:lnTo>
                  <a:pt x="80570" y="31833"/>
                </a:lnTo>
                <a:lnTo>
                  <a:pt x="55688" y="20883"/>
                </a:lnTo>
                <a:lnTo>
                  <a:pt x="30288" y="11358"/>
                </a:lnTo>
                <a:lnTo>
                  <a:pt x="17070" y="802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323724" y="4011547"/>
            <a:ext cx="86995" cy="40640"/>
          </a:xfrm>
          <a:custGeom>
            <a:avLst/>
            <a:gdLst/>
            <a:ahLst/>
            <a:cxnLst/>
            <a:rect l="l" t="t" r="r" b="b"/>
            <a:pathLst>
              <a:path w="86994" h="40639">
                <a:moveTo>
                  <a:pt x="0" y="0"/>
                </a:moveTo>
                <a:lnTo>
                  <a:pt x="8440" y="14870"/>
                </a:lnTo>
                <a:lnTo>
                  <a:pt x="34297" y="24594"/>
                </a:lnTo>
                <a:lnTo>
                  <a:pt x="59697" y="35707"/>
                </a:lnTo>
                <a:lnTo>
                  <a:pt x="72397" y="40469"/>
                </a:lnTo>
                <a:lnTo>
                  <a:pt x="86549" y="36925"/>
                </a:lnTo>
                <a:lnTo>
                  <a:pt x="38100" y="15874"/>
                </a:lnTo>
                <a:lnTo>
                  <a:pt x="24942" y="10914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196724" y="3952811"/>
            <a:ext cx="85725" cy="45085"/>
          </a:xfrm>
          <a:custGeom>
            <a:avLst/>
            <a:gdLst/>
            <a:ahLst/>
            <a:cxnLst/>
            <a:rect l="l" t="t" r="r" b="b"/>
            <a:pathLst>
              <a:path w="85725" h="45085">
                <a:moveTo>
                  <a:pt x="0" y="0"/>
                </a:moveTo>
                <a:lnTo>
                  <a:pt x="8440" y="14869"/>
                </a:lnTo>
                <a:lnTo>
                  <a:pt x="33840" y="27569"/>
                </a:lnTo>
                <a:lnTo>
                  <a:pt x="46998" y="32531"/>
                </a:lnTo>
                <a:lnTo>
                  <a:pt x="71940" y="45031"/>
                </a:lnTo>
                <a:lnTo>
                  <a:pt x="85150" y="39841"/>
                </a:lnTo>
                <a:lnTo>
                  <a:pt x="63500" y="30161"/>
                </a:lnTo>
                <a:lnTo>
                  <a:pt x="50800" y="23811"/>
                </a:lnTo>
                <a:lnTo>
                  <a:pt x="37642" y="1885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069434" y="3880435"/>
            <a:ext cx="88265" cy="53975"/>
          </a:xfrm>
          <a:custGeom>
            <a:avLst/>
            <a:gdLst/>
            <a:ahLst/>
            <a:cxnLst/>
            <a:rect l="l" t="t" r="r" b="b"/>
            <a:pathLst>
              <a:path w="88265" h="53975">
                <a:moveTo>
                  <a:pt x="0" y="0"/>
                </a:moveTo>
                <a:lnTo>
                  <a:pt x="7142" y="14220"/>
                </a:lnTo>
                <a:lnTo>
                  <a:pt x="32542" y="30095"/>
                </a:lnTo>
                <a:lnTo>
                  <a:pt x="46647" y="37936"/>
                </a:lnTo>
                <a:lnTo>
                  <a:pt x="71836" y="53685"/>
                </a:lnTo>
                <a:lnTo>
                  <a:pt x="87653" y="50968"/>
                </a:lnTo>
                <a:lnTo>
                  <a:pt x="64184" y="37672"/>
                </a:lnTo>
                <a:lnTo>
                  <a:pt x="36985" y="21672"/>
                </a:lnTo>
                <a:lnTo>
                  <a:pt x="24102" y="15226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954564" y="3804036"/>
            <a:ext cx="82991" cy="6468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36033" y="3728630"/>
            <a:ext cx="86995" cy="56515"/>
          </a:xfrm>
          <a:custGeom>
            <a:avLst/>
            <a:gdLst/>
            <a:ahLst/>
            <a:cxnLst/>
            <a:rect l="l" t="t" r="r" b="b"/>
            <a:pathLst>
              <a:path w="86994" h="56514">
                <a:moveTo>
                  <a:pt x="0" y="0"/>
                </a:moveTo>
                <a:lnTo>
                  <a:pt x="23636" y="19298"/>
                </a:lnTo>
                <a:lnTo>
                  <a:pt x="36615" y="29049"/>
                </a:lnTo>
                <a:lnTo>
                  <a:pt x="49649" y="37216"/>
                </a:lnTo>
                <a:lnTo>
                  <a:pt x="74715" y="56036"/>
                </a:lnTo>
                <a:lnTo>
                  <a:pt x="86913" y="53279"/>
                </a:lnTo>
                <a:lnTo>
                  <a:pt x="55030" y="29366"/>
                </a:lnTo>
                <a:lnTo>
                  <a:pt x="41997" y="21201"/>
                </a:lnTo>
                <a:lnTo>
                  <a:pt x="17209" y="1017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22562" y="3646872"/>
            <a:ext cx="88265" cy="53975"/>
          </a:xfrm>
          <a:custGeom>
            <a:avLst/>
            <a:gdLst/>
            <a:ahLst/>
            <a:cxnLst/>
            <a:rect l="l" t="t" r="r" b="b"/>
            <a:pathLst>
              <a:path w="88265" h="53975">
                <a:moveTo>
                  <a:pt x="16101" y="0"/>
                </a:moveTo>
                <a:lnTo>
                  <a:pt x="0" y="1149"/>
                </a:lnTo>
                <a:lnTo>
                  <a:pt x="23086" y="17144"/>
                </a:lnTo>
                <a:lnTo>
                  <a:pt x="35786" y="26669"/>
                </a:lnTo>
                <a:lnTo>
                  <a:pt x="48820" y="34837"/>
                </a:lnTo>
                <a:lnTo>
                  <a:pt x="73886" y="53658"/>
                </a:lnTo>
                <a:lnTo>
                  <a:pt x="87987" y="52327"/>
                </a:lnTo>
                <a:lnTo>
                  <a:pt x="54201" y="26988"/>
                </a:lnTo>
                <a:lnTo>
                  <a:pt x="41168" y="18822"/>
                </a:lnTo>
                <a:lnTo>
                  <a:pt x="16101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10936" y="3571811"/>
            <a:ext cx="84455" cy="56515"/>
          </a:xfrm>
          <a:custGeom>
            <a:avLst/>
            <a:gdLst/>
            <a:ahLst/>
            <a:cxnLst/>
            <a:rect l="l" t="t" r="r" b="b"/>
            <a:pathLst>
              <a:path w="84454" h="56514">
                <a:moveTo>
                  <a:pt x="0" y="0"/>
                </a:moveTo>
                <a:lnTo>
                  <a:pt x="8440" y="14869"/>
                </a:lnTo>
                <a:lnTo>
                  <a:pt x="21140" y="21219"/>
                </a:lnTo>
                <a:lnTo>
                  <a:pt x="46145" y="36873"/>
                </a:lnTo>
                <a:lnTo>
                  <a:pt x="59240" y="43444"/>
                </a:lnTo>
                <a:lnTo>
                  <a:pt x="79316" y="56017"/>
                </a:lnTo>
                <a:lnTo>
                  <a:pt x="84365" y="47939"/>
                </a:lnTo>
                <a:lnTo>
                  <a:pt x="63894" y="35145"/>
                </a:lnTo>
                <a:lnTo>
                  <a:pt x="50800" y="28575"/>
                </a:lnTo>
                <a:lnTo>
                  <a:pt x="25794" y="1292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2944178" y="3848044"/>
            <a:ext cx="89535" cy="57150"/>
          </a:xfrm>
          <a:custGeom>
            <a:avLst/>
            <a:gdLst/>
            <a:ahLst/>
            <a:cxnLst/>
            <a:rect l="l" t="t" r="r" b="b"/>
            <a:pathLst>
              <a:path w="89535" h="57150">
                <a:moveTo>
                  <a:pt x="84830" y="0"/>
                </a:moveTo>
                <a:lnTo>
                  <a:pt x="7847" y="42950"/>
                </a:lnTo>
                <a:lnTo>
                  <a:pt x="0" y="57109"/>
                </a:lnTo>
                <a:lnTo>
                  <a:pt x="26760" y="43337"/>
                </a:lnTo>
                <a:lnTo>
                  <a:pt x="89475" y="8315"/>
                </a:lnTo>
                <a:lnTo>
                  <a:pt x="8483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2815938" y="3912635"/>
            <a:ext cx="92710" cy="38735"/>
          </a:xfrm>
          <a:custGeom>
            <a:avLst/>
            <a:gdLst/>
            <a:ahLst/>
            <a:cxnLst/>
            <a:rect l="l" t="t" r="r" b="b"/>
            <a:pathLst>
              <a:path w="92710" h="38735">
                <a:moveTo>
                  <a:pt x="89687" y="0"/>
                </a:moveTo>
                <a:lnTo>
                  <a:pt x="69894" y="8288"/>
                </a:lnTo>
                <a:lnTo>
                  <a:pt x="0" y="38469"/>
                </a:lnTo>
                <a:lnTo>
                  <a:pt x="37089" y="32936"/>
                </a:lnTo>
                <a:lnTo>
                  <a:pt x="73624" y="17051"/>
                </a:lnTo>
                <a:lnTo>
                  <a:pt x="92607" y="9142"/>
                </a:lnTo>
                <a:lnTo>
                  <a:pt x="89687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683846" y="3965239"/>
            <a:ext cx="95885" cy="41910"/>
          </a:xfrm>
          <a:custGeom>
            <a:avLst/>
            <a:gdLst/>
            <a:ahLst/>
            <a:cxnLst/>
            <a:rect l="l" t="t" r="r" b="b"/>
            <a:pathLst>
              <a:path w="95885" h="41910">
                <a:moveTo>
                  <a:pt x="92788" y="0"/>
                </a:moveTo>
                <a:lnTo>
                  <a:pt x="65707" y="9563"/>
                </a:lnTo>
                <a:lnTo>
                  <a:pt x="7085" y="28573"/>
                </a:lnTo>
                <a:lnTo>
                  <a:pt x="0" y="41497"/>
                </a:lnTo>
                <a:lnTo>
                  <a:pt x="68761" y="18583"/>
                </a:lnTo>
                <a:lnTo>
                  <a:pt x="95864" y="9019"/>
                </a:lnTo>
                <a:lnTo>
                  <a:pt x="92788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558017" y="4009543"/>
            <a:ext cx="89535" cy="28575"/>
          </a:xfrm>
          <a:custGeom>
            <a:avLst/>
            <a:gdLst/>
            <a:ahLst/>
            <a:cxnLst/>
            <a:rect l="l" t="t" r="r" b="b"/>
            <a:pathLst>
              <a:path w="89535" h="28575">
                <a:moveTo>
                  <a:pt x="86897" y="0"/>
                </a:moveTo>
                <a:lnTo>
                  <a:pt x="72988" y="3209"/>
                </a:lnTo>
                <a:lnTo>
                  <a:pt x="60203" y="6404"/>
                </a:lnTo>
                <a:lnTo>
                  <a:pt x="46986" y="11328"/>
                </a:lnTo>
                <a:lnTo>
                  <a:pt x="29944" y="15955"/>
                </a:lnTo>
                <a:lnTo>
                  <a:pt x="14387" y="19055"/>
                </a:lnTo>
                <a:lnTo>
                  <a:pt x="0" y="22250"/>
                </a:lnTo>
                <a:lnTo>
                  <a:pt x="16355" y="28374"/>
                </a:lnTo>
                <a:lnTo>
                  <a:pt x="32131" y="25219"/>
                </a:lnTo>
                <a:lnTo>
                  <a:pt x="49911" y="20382"/>
                </a:lnTo>
                <a:lnTo>
                  <a:pt x="63031" y="15483"/>
                </a:lnTo>
                <a:lnTo>
                  <a:pt x="89038" y="9281"/>
                </a:lnTo>
                <a:lnTo>
                  <a:pt x="86897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418459" y="4045219"/>
            <a:ext cx="94615" cy="21590"/>
          </a:xfrm>
          <a:custGeom>
            <a:avLst/>
            <a:gdLst/>
            <a:ahLst/>
            <a:cxnLst/>
            <a:rect l="l" t="t" r="r" b="b"/>
            <a:pathLst>
              <a:path w="94614" h="21589">
                <a:moveTo>
                  <a:pt x="90926" y="0"/>
                </a:moveTo>
                <a:lnTo>
                  <a:pt x="76500" y="2373"/>
                </a:lnTo>
                <a:lnTo>
                  <a:pt x="59847" y="7301"/>
                </a:lnTo>
                <a:lnTo>
                  <a:pt x="33196" y="11974"/>
                </a:lnTo>
                <a:lnTo>
                  <a:pt x="0" y="18295"/>
                </a:lnTo>
                <a:lnTo>
                  <a:pt x="35120" y="21302"/>
                </a:lnTo>
                <a:lnTo>
                  <a:pt x="78459" y="11661"/>
                </a:lnTo>
                <a:lnTo>
                  <a:pt x="94272" y="8919"/>
                </a:lnTo>
                <a:lnTo>
                  <a:pt x="90926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280808" y="4071639"/>
            <a:ext cx="94615" cy="22225"/>
          </a:xfrm>
          <a:custGeom>
            <a:avLst/>
            <a:gdLst/>
            <a:ahLst/>
            <a:cxnLst/>
            <a:rect l="l" t="t" r="r" b="b"/>
            <a:pathLst>
              <a:path w="94614" h="22225">
                <a:moveTo>
                  <a:pt x="92354" y="0"/>
                </a:moveTo>
                <a:lnTo>
                  <a:pt x="78773" y="3018"/>
                </a:lnTo>
                <a:lnTo>
                  <a:pt x="58444" y="6135"/>
                </a:lnTo>
                <a:lnTo>
                  <a:pt x="31591" y="9298"/>
                </a:lnTo>
                <a:lnTo>
                  <a:pt x="16859" y="12543"/>
                </a:lnTo>
                <a:lnTo>
                  <a:pt x="0" y="14037"/>
                </a:lnTo>
                <a:lnTo>
                  <a:pt x="18323" y="21935"/>
                </a:lnTo>
                <a:lnTo>
                  <a:pt x="33214" y="18666"/>
                </a:lnTo>
                <a:lnTo>
                  <a:pt x="46993" y="17162"/>
                </a:lnTo>
                <a:lnTo>
                  <a:pt x="59758" y="15568"/>
                </a:lnTo>
                <a:lnTo>
                  <a:pt x="80529" y="12374"/>
                </a:lnTo>
                <a:lnTo>
                  <a:pt x="94420" y="9298"/>
                </a:lnTo>
                <a:lnTo>
                  <a:pt x="92354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2136185" y="4091239"/>
            <a:ext cx="100965" cy="15240"/>
          </a:xfrm>
          <a:custGeom>
            <a:avLst/>
            <a:gdLst/>
            <a:ahLst/>
            <a:cxnLst/>
            <a:rect l="l" t="t" r="r" b="b"/>
            <a:pathLst>
              <a:path w="100964" h="15239">
                <a:moveTo>
                  <a:pt x="13290" y="5530"/>
                </a:moveTo>
                <a:lnTo>
                  <a:pt x="0" y="7153"/>
                </a:lnTo>
                <a:lnTo>
                  <a:pt x="13881" y="15019"/>
                </a:lnTo>
                <a:lnTo>
                  <a:pt x="29165" y="15055"/>
                </a:lnTo>
                <a:lnTo>
                  <a:pt x="42456" y="13430"/>
                </a:lnTo>
                <a:lnTo>
                  <a:pt x="67265" y="11880"/>
                </a:lnTo>
                <a:lnTo>
                  <a:pt x="80556" y="10255"/>
                </a:lnTo>
                <a:lnTo>
                  <a:pt x="100357" y="9466"/>
                </a:lnTo>
                <a:lnTo>
                  <a:pt x="99924" y="5567"/>
                </a:lnTo>
                <a:lnTo>
                  <a:pt x="28573" y="5567"/>
                </a:lnTo>
                <a:lnTo>
                  <a:pt x="13290" y="5530"/>
                </a:lnTo>
                <a:close/>
              </a:path>
              <a:path w="100964" h="15239">
                <a:moveTo>
                  <a:pt x="99306" y="0"/>
                </a:moveTo>
                <a:lnTo>
                  <a:pt x="79965" y="767"/>
                </a:lnTo>
                <a:lnTo>
                  <a:pt x="66673" y="2392"/>
                </a:lnTo>
                <a:lnTo>
                  <a:pt x="41275" y="3978"/>
                </a:lnTo>
                <a:lnTo>
                  <a:pt x="28573" y="5567"/>
                </a:lnTo>
                <a:lnTo>
                  <a:pt x="99924" y="5567"/>
                </a:lnTo>
                <a:lnTo>
                  <a:pt x="99306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995256" y="4102325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500" y="0"/>
                </a:lnTo>
              </a:path>
            </a:pathLst>
          </a:custGeom>
          <a:ln w="1111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865904" y="4093613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2015" y="0"/>
                </a:lnTo>
              </a:path>
            </a:pathLst>
          </a:custGeom>
          <a:ln w="1901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726769" y="4058811"/>
            <a:ext cx="93345" cy="27305"/>
          </a:xfrm>
          <a:custGeom>
            <a:avLst/>
            <a:gdLst/>
            <a:ahLst/>
            <a:cxnLst/>
            <a:rect l="l" t="t" r="r" b="b"/>
            <a:pathLst>
              <a:path w="93344" h="27304">
                <a:moveTo>
                  <a:pt x="0" y="0"/>
                </a:moveTo>
                <a:lnTo>
                  <a:pt x="23089" y="15590"/>
                </a:lnTo>
                <a:lnTo>
                  <a:pt x="36353" y="17282"/>
                </a:lnTo>
                <a:lnTo>
                  <a:pt x="87153" y="26807"/>
                </a:lnTo>
                <a:lnTo>
                  <a:pt x="92721" y="17904"/>
                </a:lnTo>
                <a:lnTo>
                  <a:pt x="75634" y="15769"/>
                </a:lnTo>
                <a:lnTo>
                  <a:pt x="24834" y="6244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587069" y="4023886"/>
            <a:ext cx="96520" cy="33655"/>
          </a:xfrm>
          <a:custGeom>
            <a:avLst/>
            <a:gdLst/>
            <a:ahLst/>
            <a:cxnLst/>
            <a:rect l="l" t="t" r="r" b="b"/>
            <a:pathLst>
              <a:path w="96519" h="33654">
                <a:moveTo>
                  <a:pt x="0" y="0"/>
                </a:moveTo>
                <a:lnTo>
                  <a:pt x="23089" y="15590"/>
                </a:lnTo>
                <a:lnTo>
                  <a:pt x="48489" y="23526"/>
                </a:lnTo>
                <a:lnTo>
                  <a:pt x="86589" y="33051"/>
                </a:lnTo>
                <a:lnTo>
                  <a:pt x="96225" y="25642"/>
                </a:lnTo>
                <a:lnTo>
                  <a:pt x="38100" y="11111"/>
                </a:lnTo>
                <a:lnTo>
                  <a:pt x="12700" y="3175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455251" y="3975313"/>
            <a:ext cx="95250" cy="43815"/>
          </a:xfrm>
          <a:custGeom>
            <a:avLst/>
            <a:gdLst/>
            <a:ahLst/>
            <a:cxnLst/>
            <a:rect l="l" t="t" r="r" b="b"/>
            <a:pathLst>
              <a:path w="95250" h="43814">
                <a:moveTo>
                  <a:pt x="0" y="0"/>
                </a:moveTo>
                <a:lnTo>
                  <a:pt x="14690" y="16377"/>
                </a:lnTo>
                <a:lnTo>
                  <a:pt x="78191" y="40189"/>
                </a:lnTo>
                <a:lnTo>
                  <a:pt x="91408" y="43525"/>
                </a:lnTo>
                <a:lnTo>
                  <a:pt x="94844" y="34674"/>
                </a:lnTo>
                <a:lnTo>
                  <a:pt x="81018" y="31109"/>
                </a:lnTo>
                <a:lnTo>
                  <a:pt x="18035" y="7458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328153" y="3918113"/>
            <a:ext cx="91440" cy="48260"/>
          </a:xfrm>
          <a:custGeom>
            <a:avLst/>
            <a:gdLst/>
            <a:ahLst/>
            <a:cxnLst/>
            <a:rect l="l" t="t" r="r" b="b"/>
            <a:pathLst>
              <a:path w="91440" h="48260">
                <a:moveTo>
                  <a:pt x="0" y="0"/>
                </a:moveTo>
                <a:lnTo>
                  <a:pt x="14330" y="17814"/>
                </a:lnTo>
                <a:lnTo>
                  <a:pt x="27487" y="22777"/>
                </a:lnTo>
                <a:lnTo>
                  <a:pt x="77830" y="47978"/>
                </a:lnTo>
                <a:lnTo>
                  <a:pt x="91290" y="42879"/>
                </a:lnTo>
                <a:lnTo>
                  <a:pt x="69390" y="33107"/>
                </a:lnTo>
                <a:lnTo>
                  <a:pt x="56690" y="26757"/>
                </a:lnTo>
                <a:lnTo>
                  <a:pt x="43533" y="21795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207043" y="3855971"/>
            <a:ext cx="87630" cy="48260"/>
          </a:xfrm>
          <a:custGeom>
            <a:avLst/>
            <a:gdLst/>
            <a:ahLst/>
            <a:cxnLst/>
            <a:rect l="l" t="t" r="r" b="b"/>
            <a:pathLst>
              <a:path w="87630" h="48260">
                <a:moveTo>
                  <a:pt x="0" y="0"/>
                </a:moveTo>
                <a:lnTo>
                  <a:pt x="8440" y="14870"/>
                </a:lnTo>
                <a:lnTo>
                  <a:pt x="33840" y="29156"/>
                </a:lnTo>
                <a:lnTo>
                  <a:pt x="71940" y="48206"/>
                </a:lnTo>
                <a:lnTo>
                  <a:pt x="87031" y="45104"/>
                </a:lnTo>
                <a:lnTo>
                  <a:pt x="25400" y="14287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076678" y="3794059"/>
            <a:ext cx="94615" cy="50165"/>
          </a:xfrm>
          <a:custGeom>
            <a:avLst/>
            <a:gdLst/>
            <a:ahLst/>
            <a:cxnLst/>
            <a:rect l="l" t="t" r="r" b="b"/>
            <a:pathLst>
              <a:path w="94615" h="50164">
                <a:moveTo>
                  <a:pt x="14477" y="0"/>
                </a:moveTo>
                <a:lnTo>
                  <a:pt x="0" y="2159"/>
                </a:lnTo>
                <a:lnTo>
                  <a:pt x="37022" y="22711"/>
                </a:lnTo>
                <a:lnTo>
                  <a:pt x="49905" y="29157"/>
                </a:lnTo>
                <a:lnTo>
                  <a:pt x="75305" y="43444"/>
                </a:lnTo>
                <a:lnTo>
                  <a:pt x="88005" y="49794"/>
                </a:lnTo>
                <a:lnTo>
                  <a:pt x="94269" y="42503"/>
                </a:lnTo>
                <a:lnTo>
                  <a:pt x="79565" y="34925"/>
                </a:lnTo>
                <a:lnTo>
                  <a:pt x="66865" y="28575"/>
                </a:lnTo>
                <a:lnTo>
                  <a:pt x="27360" y="6446"/>
                </a:lnTo>
                <a:lnTo>
                  <a:pt x="14477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964550" y="3722843"/>
            <a:ext cx="83185" cy="52705"/>
          </a:xfrm>
          <a:custGeom>
            <a:avLst/>
            <a:gdLst/>
            <a:ahLst/>
            <a:cxnLst/>
            <a:rect l="l" t="t" r="r" b="b"/>
            <a:pathLst>
              <a:path w="83184" h="52704">
                <a:moveTo>
                  <a:pt x="0" y="0"/>
                </a:moveTo>
                <a:lnTo>
                  <a:pt x="7652" y="16013"/>
                </a:lnTo>
                <a:lnTo>
                  <a:pt x="33446" y="30523"/>
                </a:lnTo>
                <a:lnTo>
                  <a:pt x="46146" y="36873"/>
                </a:lnTo>
                <a:lnTo>
                  <a:pt x="71151" y="52527"/>
                </a:lnTo>
                <a:lnTo>
                  <a:pt x="82862" y="47757"/>
                </a:lnTo>
                <a:lnTo>
                  <a:pt x="63500" y="36511"/>
                </a:lnTo>
                <a:lnTo>
                  <a:pt x="50800" y="28575"/>
                </a:lnTo>
                <a:lnTo>
                  <a:pt x="25005" y="1565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841084" y="3647685"/>
            <a:ext cx="86360" cy="61594"/>
          </a:xfrm>
          <a:custGeom>
            <a:avLst/>
            <a:gdLst/>
            <a:ahLst/>
            <a:cxnLst/>
            <a:rect l="l" t="t" r="r" b="b"/>
            <a:pathLst>
              <a:path w="86359" h="61595">
                <a:moveTo>
                  <a:pt x="0" y="0"/>
                </a:moveTo>
                <a:lnTo>
                  <a:pt x="3783" y="14743"/>
                </a:lnTo>
                <a:lnTo>
                  <a:pt x="54917" y="46722"/>
                </a:lnTo>
                <a:lnTo>
                  <a:pt x="80711" y="61231"/>
                </a:lnTo>
                <a:lnTo>
                  <a:pt x="85912" y="53275"/>
                </a:lnTo>
                <a:lnTo>
                  <a:pt x="72271" y="46361"/>
                </a:lnTo>
                <a:lnTo>
                  <a:pt x="21865" y="14833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36562" y="3567722"/>
            <a:ext cx="73660" cy="58419"/>
          </a:xfrm>
          <a:custGeom>
            <a:avLst/>
            <a:gdLst/>
            <a:ahLst/>
            <a:cxnLst/>
            <a:rect l="l" t="t" r="r" b="b"/>
            <a:pathLst>
              <a:path w="73659" h="58420">
                <a:moveTo>
                  <a:pt x="0" y="0"/>
                </a:moveTo>
                <a:lnTo>
                  <a:pt x="6427" y="18280"/>
                </a:lnTo>
                <a:lnTo>
                  <a:pt x="32106" y="39145"/>
                </a:lnTo>
                <a:lnTo>
                  <a:pt x="57839" y="58423"/>
                </a:lnTo>
                <a:lnTo>
                  <a:pt x="73323" y="58150"/>
                </a:lnTo>
                <a:lnTo>
                  <a:pt x="50188" y="42407"/>
                </a:lnTo>
                <a:lnTo>
                  <a:pt x="25121" y="2200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34591" y="3462267"/>
            <a:ext cx="68473" cy="8172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61024" y="3368424"/>
            <a:ext cx="50165" cy="69850"/>
          </a:xfrm>
          <a:custGeom>
            <a:avLst/>
            <a:gdLst/>
            <a:ahLst/>
            <a:cxnLst/>
            <a:rect l="l" t="t" r="r" b="b"/>
            <a:pathLst>
              <a:path w="50165" h="69850">
                <a:moveTo>
                  <a:pt x="0" y="0"/>
                </a:moveTo>
                <a:lnTo>
                  <a:pt x="1904" y="18414"/>
                </a:lnTo>
                <a:lnTo>
                  <a:pt x="30479" y="56514"/>
                </a:lnTo>
                <a:lnTo>
                  <a:pt x="41817" y="69493"/>
                </a:lnTo>
                <a:lnTo>
                  <a:pt x="50165" y="64770"/>
                </a:lnTo>
                <a:lnTo>
                  <a:pt x="37874" y="5052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64871" y="3459016"/>
            <a:ext cx="2466975" cy="796925"/>
          </a:xfrm>
          <a:custGeom>
            <a:avLst/>
            <a:gdLst/>
            <a:ahLst/>
            <a:cxnLst/>
            <a:rect l="l" t="t" r="r" b="b"/>
            <a:pathLst>
              <a:path w="2466975" h="796925">
                <a:moveTo>
                  <a:pt x="0" y="0"/>
                </a:moveTo>
                <a:lnTo>
                  <a:pt x="3720" y="24559"/>
                </a:lnTo>
                <a:lnTo>
                  <a:pt x="31083" y="48704"/>
                </a:lnTo>
                <a:lnTo>
                  <a:pt x="45355" y="59817"/>
                </a:lnTo>
                <a:lnTo>
                  <a:pt x="86191" y="95996"/>
                </a:lnTo>
                <a:lnTo>
                  <a:pt x="115138" y="118554"/>
                </a:lnTo>
                <a:lnTo>
                  <a:pt x="129013" y="130921"/>
                </a:lnTo>
                <a:lnTo>
                  <a:pt x="200781" y="186817"/>
                </a:lnTo>
                <a:lnTo>
                  <a:pt x="215525" y="196682"/>
                </a:lnTo>
                <a:lnTo>
                  <a:pt x="229328" y="207454"/>
                </a:lnTo>
                <a:lnTo>
                  <a:pt x="244073" y="217318"/>
                </a:lnTo>
                <a:lnTo>
                  <a:pt x="272150" y="239204"/>
                </a:lnTo>
                <a:lnTo>
                  <a:pt x="315441" y="268118"/>
                </a:lnTo>
                <a:lnTo>
                  <a:pt x="329245" y="278892"/>
                </a:lnTo>
                <a:lnTo>
                  <a:pt x="344537" y="287503"/>
                </a:lnTo>
                <a:lnTo>
                  <a:pt x="415358" y="334793"/>
                </a:lnTo>
                <a:lnTo>
                  <a:pt x="430179" y="343066"/>
                </a:lnTo>
                <a:lnTo>
                  <a:pt x="443905" y="352257"/>
                </a:lnTo>
                <a:lnTo>
                  <a:pt x="458727" y="360528"/>
                </a:lnTo>
                <a:lnTo>
                  <a:pt x="472453" y="369718"/>
                </a:lnTo>
                <a:lnTo>
                  <a:pt x="487274" y="377991"/>
                </a:lnTo>
                <a:lnTo>
                  <a:pt x="501000" y="387182"/>
                </a:lnTo>
                <a:lnTo>
                  <a:pt x="516453" y="394181"/>
                </a:lnTo>
                <a:lnTo>
                  <a:pt x="529548" y="403057"/>
                </a:lnTo>
                <a:lnTo>
                  <a:pt x="572917" y="427203"/>
                </a:lnTo>
                <a:lnTo>
                  <a:pt x="587822" y="433868"/>
                </a:lnTo>
                <a:lnTo>
                  <a:pt x="600916" y="442743"/>
                </a:lnTo>
                <a:lnTo>
                  <a:pt x="616370" y="449743"/>
                </a:lnTo>
                <a:lnTo>
                  <a:pt x="644286" y="465303"/>
                </a:lnTo>
                <a:lnTo>
                  <a:pt x="659190" y="471968"/>
                </a:lnTo>
                <a:lnTo>
                  <a:pt x="672833" y="479591"/>
                </a:lnTo>
                <a:lnTo>
                  <a:pt x="687738" y="486256"/>
                </a:lnTo>
                <a:lnTo>
                  <a:pt x="701381" y="493878"/>
                </a:lnTo>
                <a:lnTo>
                  <a:pt x="730560" y="506893"/>
                </a:lnTo>
                <a:lnTo>
                  <a:pt x="744201" y="514516"/>
                </a:lnTo>
                <a:lnTo>
                  <a:pt x="787654" y="533881"/>
                </a:lnTo>
                <a:lnTo>
                  <a:pt x="803791" y="540348"/>
                </a:lnTo>
                <a:lnTo>
                  <a:pt x="860609" y="565631"/>
                </a:lnTo>
                <a:lnTo>
                  <a:pt x="875597" y="570670"/>
                </a:lnTo>
                <a:lnTo>
                  <a:pt x="889156" y="576743"/>
                </a:lnTo>
                <a:lnTo>
                  <a:pt x="904144" y="581783"/>
                </a:lnTo>
                <a:lnTo>
                  <a:pt x="931977" y="594206"/>
                </a:lnTo>
                <a:lnTo>
                  <a:pt x="1004061" y="618295"/>
                </a:lnTo>
                <a:lnTo>
                  <a:pt x="1017619" y="624368"/>
                </a:lnTo>
                <a:lnTo>
                  <a:pt x="1061156" y="638934"/>
                </a:lnTo>
                <a:lnTo>
                  <a:pt x="1076218" y="642327"/>
                </a:lnTo>
                <a:lnTo>
                  <a:pt x="1089703" y="646870"/>
                </a:lnTo>
                <a:lnTo>
                  <a:pt x="1105792" y="651706"/>
                </a:lnTo>
                <a:lnTo>
                  <a:pt x="1134110" y="661159"/>
                </a:lnTo>
                <a:lnTo>
                  <a:pt x="1163447" y="667727"/>
                </a:lnTo>
                <a:lnTo>
                  <a:pt x="1176932" y="672270"/>
                </a:lnTo>
                <a:lnTo>
                  <a:pt x="1206268" y="678839"/>
                </a:lnTo>
                <a:lnTo>
                  <a:pt x="1221567" y="683456"/>
                </a:lnTo>
                <a:lnTo>
                  <a:pt x="1236401" y="686777"/>
                </a:lnTo>
                <a:lnTo>
                  <a:pt x="1252427" y="689987"/>
                </a:lnTo>
                <a:lnTo>
                  <a:pt x="1280809" y="696302"/>
                </a:lnTo>
                <a:lnTo>
                  <a:pt x="1296109" y="700918"/>
                </a:lnTo>
                <a:lnTo>
                  <a:pt x="1311787" y="702793"/>
                </a:lnTo>
                <a:lnTo>
                  <a:pt x="1353763" y="712177"/>
                </a:lnTo>
                <a:lnTo>
                  <a:pt x="1383157" y="715493"/>
                </a:lnTo>
                <a:lnTo>
                  <a:pt x="1398336" y="718562"/>
                </a:lnTo>
                <a:lnTo>
                  <a:pt x="1412443" y="721702"/>
                </a:lnTo>
                <a:lnTo>
                  <a:pt x="1441837" y="725018"/>
                </a:lnTo>
                <a:lnTo>
                  <a:pt x="1455265" y="728052"/>
                </a:lnTo>
                <a:lnTo>
                  <a:pt x="1484659" y="731368"/>
                </a:lnTo>
                <a:lnTo>
                  <a:pt x="1501561" y="734463"/>
                </a:lnTo>
                <a:lnTo>
                  <a:pt x="1516379" y="736130"/>
                </a:lnTo>
                <a:lnTo>
                  <a:pt x="1533981" y="737734"/>
                </a:lnTo>
                <a:lnTo>
                  <a:pt x="1547253" y="740752"/>
                </a:lnTo>
                <a:lnTo>
                  <a:pt x="1562372" y="742480"/>
                </a:lnTo>
                <a:lnTo>
                  <a:pt x="1611695" y="747259"/>
                </a:lnTo>
                <a:lnTo>
                  <a:pt x="1625811" y="748830"/>
                </a:lnTo>
                <a:lnTo>
                  <a:pt x="1648324" y="750446"/>
                </a:lnTo>
                <a:lnTo>
                  <a:pt x="1681478" y="753609"/>
                </a:lnTo>
                <a:lnTo>
                  <a:pt x="1695594" y="755180"/>
                </a:lnTo>
                <a:lnTo>
                  <a:pt x="1711540" y="756777"/>
                </a:lnTo>
                <a:lnTo>
                  <a:pt x="1726605" y="756817"/>
                </a:lnTo>
                <a:lnTo>
                  <a:pt x="1744976" y="758376"/>
                </a:lnTo>
                <a:lnTo>
                  <a:pt x="1760705" y="759952"/>
                </a:lnTo>
                <a:lnTo>
                  <a:pt x="1775769" y="759992"/>
                </a:lnTo>
                <a:lnTo>
                  <a:pt x="1795179" y="763074"/>
                </a:lnTo>
                <a:lnTo>
                  <a:pt x="1810661" y="763167"/>
                </a:lnTo>
                <a:lnTo>
                  <a:pt x="1825729" y="764713"/>
                </a:lnTo>
                <a:lnTo>
                  <a:pt x="1840904" y="764766"/>
                </a:lnTo>
                <a:lnTo>
                  <a:pt x="1854190" y="766293"/>
                </a:lnTo>
                <a:lnTo>
                  <a:pt x="1887996" y="767919"/>
                </a:lnTo>
                <a:lnTo>
                  <a:pt x="1924131" y="771071"/>
                </a:lnTo>
                <a:lnTo>
                  <a:pt x="1939234" y="771113"/>
                </a:lnTo>
                <a:lnTo>
                  <a:pt x="1955850" y="772659"/>
                </a:lnTo>
                <a:lnTo>
                  <a:pt x="1976579" y="774255"/>
                </a:lnTo>
                <a:lnTo>
                  <a:pt x="1994633" y="774278"/>
                </a:lnTo>
                <a:lnTo>
                  <a:pt x="2008030" y="775818"/>
                </a:lnTo>
                <a:lnTo>
                  <a:pt x="2024819" y="775870"/>
                </a:lnTo>
                <a:lnTo>
                  <a:pt x="2046404" y="777434"/>
                </a:lnTo>
                <a:lnTo>
                  <a:pt x="2067588" y="777453"/>
                </a:lnTo>
                <a:lnTo>
                  <a:pt x="2106578" y="780601"/>
                </a:lnTo>
                <a:lnTo>
                  <a:pt x="2127855" y="780628"/>
                </a:lnTo>
                <a:lnTo>
                  <a:pt x="2213030" y="785378"/>
                </a:lnTo>
                <a:lnTo>
                  <a:pt x="2233506" y="786955"/>
                </a:lnTo>
                <a:lnTo>
                  <a:pt x="2253147" y="786978"/>
                </a:lnTo>
                <a:lnTo>
                  <a:pt x="2322585" y="790147"/>
                </a:lnTo>
                <a:lnTo>
                  <a:pt x="2341301" y="791714"/>
                </a:lnTo>
                <a:lnTo>
                  <a:pt x="2389275" y="793324"/>
                </a:lnTo>
                <a:lnTo>
                  <a:pt x="2403813" y="793328"/>
                </a:lnTo>
                <a:lnTo>
                  <a:pt x="2466047" y="796575"/>
                </a:lnTo>
                <a:lnTo>
                  <a:pt x="2466871" y="780722"/>
                </a:lnTo>
                <a:lnTo>
                  <a:pt x="2404226" y="777464"/>
                </a:lnTo>
                <a:lnTo>
                  <a:pt x="2389541" y="777453"/>
                </a:lnTo>
                <a:lnTo>
                  <a:pt x="2342180" y="775867"/>
                </a:lnTo>
                <a:lnTo>
                  <a:pt x="2323590" y="774306"/>
                </a:lnTo>
                <a:lnTo>
                  <a:pt x="2253525" y="771113"/>
                </a:lnTo>
                <a:lnTo>
                  <a:pt x="2234116" y="771103"/>
                </a:lnTo>
                <a:lnTo>
                  <a:pt x="2214107" y="769539"/>
                </a:lnTo>
                <a:lnTo>
                  <a:pt x="2128284" y="764766"/>
                </a:lnTo>
                <a:lnTo>
                  <a:pt x="2107237" y="764753"/>
                </a:lnTo>
                <a:lnTo>
                  <a:pt x="2068198" y="761602"/>
                </a:lnTo>
                <a:lnTo>
                  <a:pt x="2046971" y="761578"/>
                </a:lnTo>
                <a:lnTo>
                  <a:pt x="2025333" y="760012"/>
                </a:lnTo>
                <a:lnTo>
                  <a:pt x="2008908" y="759992"/>
                </a:lnTo>
                <a:lnTo>
                  <a:pt x="1995510" y="758452"/>
                </a:lnTo>
                <a:lnTo>
                  <a:pt x="1977188" y="758403"/>
                </a:lnTo>
                <a:lnTo>
                  <a:pt x="1957179" y="756839"/>
                </a:lnTo>
                <a:lnTo>
                  <a:pt x="1939844" y="755261"/>
                </a:lnTo>
                <a:lnTo>
                  <a:pt x="1924850" y="755228"/>
                </a:lnTo>
                <a:lnTo>
                  <a:pt x="1889034" y="752081"/>
                </a:lnTo>
                <a:lnTo>
                  <a:pt x="1855445" y="750476"/>
                </a:lnTo>
                <a:lnTo>
                  <a:pt x="1841672" y="748927"/>
                </a:lnTo>
                <a:lnTo>
                  <a:pt x="1826520" y="748878"/>
                </a:lnTo>
                <a:lnTo>
                  <a:pt x="1811451" y="747331"/>
                </a:lnTo>
                <a:lnTo>
                  <a:pt x="1796387" y="747292"/>
                </a:lnTo>
                <a:lnTo>
                  <a:pt x="1776977" y="744209"/>
                </a:lnTo>
                <a:lnTo>
                  <a:pt x="1761495" y="744117"/>
                </a:lnTo>
                <a:lnTo>
                  <a:pt x="1746427" y="742569"/>
                </a:lnTo>
                <a:lnTo>
                  <a:pt x="1727264" y="740968"/>
                </a:lnTo>
                <a:lnTo>
                  <a:pt x="1712330" y="740942"/>
                </a:lnTo>
                <a:lnTo>
                  <a:pt x="1683074" y="737815"/>
                </a:lnTo>
                <a:lnTo>
                  <a:pt x="1649682" y="734631"/>
                </a:lnTo>
                <a:lnTo>
                  <a:pt x="1627254" y="733023"/>
                </a:lnTo>
                <a:lnTo>
                  <a:pt x="1613291" y="731465"/>
                </a:lnTo>
                <a:lnTo>
                  <a:pt x="1564039" y="726694"/>
                </a:lnTo>
                <a:lnTo>
                  <a:pt x="1549852" y="725115"/>
                </a:lnTo>
                <a:lnTo>
                  <a:pt x="1536425" y="722081"/>
                </a:lnTo>
                <a:lnTo>
                  <a:pt x="1517975" y="720336"/>
                </a:lnTo>
                <a:lnTo>
                  <a:pt x="1503859" y="718765"/>
                </a:lnTo>
                <a:lnTo>
                  <a:pt x="1486958" y="715670"/>
                </a:lnTo>
                <a:lnTo>
                  <a:pt x="1457866" y="712415"/>
                </a:lnTo>
                <a:lnTo>
                  <a:pt x="1444438" y="709381"/>
                </a:lnTo>
                <a:lnTo>
                  <a:pt x="1415044" y="706065"/>
                </a:lnTo>
                <a:lnTo>
                  <a:pt x="1401618" y="703031"/>
                </a:lnTo>
                <a:lnTo>
                  <a:pt x="1385593" y="699820"/>
                </a:lnTo>
                <a:lnTo>
                  <a:pt x="1356364" y="696540"/>
                </a:lnTo>
                <a:lnTo>
                  <a:pt x="1314388" y="687156"/>
                </a:lnTo>
                <a:lnTo>
                  <a:pt x="1299270" y="685427"/>
                </a:lnTo>
                <a:lnTo>
                  <a:pt x="1284815" y="680952"/>
                </a:lnTo>
                <a:lnTo>
                  <a:pt x="1255709" y="674456"/>
                </a:lnTo>
                <a:lnTo>
                  <a:pt x="1239683" y="671245"/>
                </a:lnTo>
                <a:lnTo>
                  <a:pt x="1225574" y="668106"/>
                </a:lnTo>
                <a:lnTo>
                  <a:pt x="1210275" y="663489"/>
                </a:lnTo>
                <a:lnTo>
                  <a:pt x="1181167" y="656993"/>
                </a:lnTo>
                <a:lnTo>
                  <a:pt x="1167683" y="652449"/>
                </a:lnTo>
                <a:lnTo>
                  <a:pt x="1138347" y="645881"/>
                </a:lnTo>
                <a:lnTo>
                  <a:pt x="1110587" y="636574"/>
                </a:lnTo>
                <a:lnTo>
                  <a:pt x="1094499" y="631739"/>
                </a:lnTo>
                <a:lnTo>
                  <a:pt x="1080453" y="627049"/>
                </a:lnTo>
                <a:lnTo>
                  <a:pt x="1065392" y="623656"/>
                </a:lnTo>
                <a:lnTo>
                  <a:pt x="1023359" y="609587"/>
                </a:lnTo>
                <a:lnTo>
                  <a:pt x="1009800" y="603514"/>
                </a:lnTo>
                <a:lnTo>
                  <a:pt x="937716" y="579424"/>
                </a:lnTo>
                <a:lnTo>
                  <a:pt x="909883" y="567001"/>
                </a:lnTo>
                <a:lnTo>
                  <a:pt x="894895" y="561962"/>
                </a:lnTo>
                <a:lnTo>
                  <a:pt x="881336" y="555889"/>
                </a:lnTo>
                <a:lnTo>
                  <a:pt x="866347" y="550849"/>
                </a:lnTo>
                <a:lnTo>
                  <a:pt x="809967" y="525726"/>
                </a:lnTo>
                <a:lnTo>
                  <a:pt x="793831" y="519261"/>
                </a:lnTo>
                <a:lnTo>
                  <a:pt x="751285" y="500326"/>
                </a:lnTo>
                <a:lnTo>
                  <a:pt x="737644" y="492704"/>
                </a:lnTo>
                <a:lnTo>
                  <a:pt x="708465" y="479689"/>
                </a:lnTo>
                <a:lnTo>
                  <a:pt x="694822" y="472066"/>
                </a:lnTo>
                <a:lnTo>
                  <a:pt x="679917" y="465401"/>
                </a:lnTo>
                <a:lnTo>
                  <a:pt x="666275" y="457779"/>
                </a:lnTo>
                <a:lnTo>
                  <a:pt x="651370" y="451114"/>
                </a:lnTo>
                <a:lnTo>
                  <a:pt x="623454" y="435554"/>
                </a:lnTo>
                <a:lnTo>
                  <a:pt x="608548" y="428889"/>
                </a:lnTo>
                <a:lnTo>
                  <a:pt x="595454" y="420014"/>
                </a:lnTo>
                <a:lnTo>
                  <a:pt x="580000" y="413014"/>
                </a:lnTo>
                <a:lnTo>
                  <a:pt x="537811" y="389517"/>
                </a:lnTo>
                <a:lnTo>
                  <a:pt x="524085" y="380326"/>
                </a:lnTo>
                <a:lnTo>
                  <a:pt x="508632" y="373326"/>
                </a:lnTo>
                <a:lnTo>
                  <a:pt x="495538" y="364451"/>
                </a:lnTo>
                <a:lnTo>
                  <a:pt x="480716" y="356179"/>
                </a:lnTo>
                <a:lnTo>
                  <a:pt x="466990" y="346989"/>
                </a:lnTo>
                <a:lnTo>
                  <a:pt x="452169" y="338717"/>
                </a:lnTo>
                <a:lnTo>
                  <a:pt x="438443" y="329526"/>
                </a:lnTo>
                <a:lnTo>
                  <a:pt x="423621" y="321254"/>
                </a:lnTo>
                <a:lnTo>
                  <a:pt x="352800" y="273964"/>
                </a:lnTo>
                <a:lnTo>
                  <a:pt x="337979" y="265692"/>
                </a:lnTo>
                <a:lnTo>
                  <a:pt x="324723" y="255253"/>
                </a:lnTo>
                <a:lnTo>
                  <a:pt x="281432" y="226339"/>
                </a:lnTo>
                <a:lnTo>
                  <a:pt x="253355" y="204453"/>
                </a:lnTo>
                <a:lnTo>
                  <a:pt x="238610" y="194589"/>
                </a:lnTo>
                <a:lnTo>
                  <a:pt x="224807" y="183815"/>
                </a:lnTo>
                <a:lnTo>
                  <a:pt x="210063" y="173951"/>
                </a:lnTo>
                <a:lnTo>
                  <a:pt x="139165" y="118728"/>
                </a:lnTo>
                <a:lnTo>
                  <a:pt x="125291" y="106361"/>
                </a:lnTo>
                <a:lnTo>
                  <a:pt x="96343" y="83803"/>
                </a:lnTo>
                <a:lnTo>
                  <a:pt x="82470" y="71436"/>
                </a:lnTo>
                <a:lnTo>
                  <a:pt x="67795" y="59990"/>
                </a:lnTo>
                <a:lnTo>
                  <a:pt x="40835" y="36178"/>
                </a:lnTo>
                <a:lnTo>
                  <a:pt x="26560" y="25065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 txBox="1"/>
          <p:nvPr/>
        </p:nvSpPr>
        <p:spPr>
          <a:xfrm>
            <a:off x="945619" y="4711191"/>
            <a:ext cx="1717039" cy="351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100"/>
              </a:spcBef>
              <a:tabLst>
                <a:tab pos="699135" algn="l"/>
                <a:tab pos="1310640" algn="l"/>
              </a:tabLst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100	200	300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AUC-Derived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Daily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Average EPA</a:t>
            </a:r>
            <a:r>
              <a:rPr sz="700" b="1" spc="-5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(µg/mL)</a:t>
            </a:r>
            <a:endParaRPr sz="700">
              <a:latin typeface="Arial"/>
              <a:cs typeface="Arial"/>
            </a:endParaRPr>
          </a:p>
        </p:txBody>
      </p:sp>
      <p:sp>
        <p:nvSpPr>
          <p:cNvPr id="226" name="object 226"/>
          <p:cNvSpPr txBox="1"/>
          <p:nvPr/>
        </p:nvSpPr>
        <p:spPr>
          <a:xfrm>
            <a:off x="2855589" y="4711191"/>
            <a:ext cx="1714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400</a:t>
            </a:r>
            <a:endParaRPr sz="700">
              <a:latin typeface="Arial"/>
              <a:cs typeface="Arial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592473" y="4711191"/>
            <a:ext cx="1225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endParaRPr sz="700">
              <a:latin typeface="Arial"/>
              <a:cs typeface="Arial"/>
            </a:endParaRPr>
          </a:p>
        </p:txBody>
      </p:sp>
      <p:sp>
        <p:nvSpPr>
          <p:cNvPr id="228" name="object 228"/>
          <p:cNvSpPr/>
          <p:nvPr/>
        </p:nvSpPr>
        <p:spPr>
          <a:xfrm>
            <a:off x="1106189" y="46506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717752" y="46506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2329308" y="465164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2940905" y="465164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653616" y="46506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653616" y="46506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106189" y="46506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717752" y="46506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329308" y="465164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940905" y="465164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 txBox="1"/>
          <p:nvPr/>
        </p:nvSpPr>
        <p:spPr>
          <a:xfrm>
            <a:off x="996536" y="5229352"/>
            <a:ext cx="2197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2400</a:t>
            </a:r>
            <a:endParaRPr sz="700">
              <a:latin typeface="Arial"/>
              <a:cs typeface="Arial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1632413" y="5229352"/>
            <a:ext cx="1714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756</a:t>
            </a:r>
            <a:endParaRPr sz="700">
              <a:latin typeface="Arial"/>
              <a:cs typeface="Arial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2268289" y="5229352"/>
            <a:ext cx="1225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87</a:t>
            </a:r>
            <a:endParaRPr sz="700">
              <a:latin typeface="Arial"/>
              <a:cs typeface="Arial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2879878" y="5229352"/>
            <a:ext cx="1225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10</a:t>
            </a:r>
            <a:endParaRPr sz="700">
              <a:latin typeface="Arial"/>
              <a:cs typeface="Arial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113721" y="5122671"/>
            <a:ext cx="6502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No.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of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50" b="1" spc="-15" baseline="3968" dirty="0">
                <a:solidFill>
                  <a:srgbClr val="221F1F"/>
                </a:solidFill>
                <a:latin typeface="Arial"/>
                <a:cs typeface="Arial"/>
              </a:rPr>
              <a:t>Patients</a:t>
            </a:r>
            <a:r>
              <a:rPr sz="1050" b="1" spc="104" baseline="3968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5196</a:t>
            </a:r>
            <a:endParaRPr sz="700">
              <a:latin typeface="Arial"/>
              <a:cs typeface="Arial"/>
            </a:endParaRPr>
          </a:p>
        </p:txBody>
      </p:sp>
      <p:sp>
        <p:nvSpPr>
          <p:cNvPr id="243" name="object 243"/>
          <p:cNvSpPr/>
          <p:nvPr/>
        </p:nvSpPr>
        <p:spPr>
          <a:xfrm>
            <a:off x="654379" y="2399732"/>
            <a:ext cx="0" cy="2244725"/>
          </a:xfrm>
          <a:custGeom>
            <a:avLst/>
            <a:gdLst/>
            <a:ahLst/>
            <a:cxnLst/>
            <a:rect l="l" t="t" r="r" b="b"/>
            <a:pathLst>
              <a:path h="2244725">
                <a:moveTo>
                  <a:pt x="0" y="2244644"/>
                </a:moveTo>
                <a:lnTo>
                  <a:pt x="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562970" y="3550724"/>
            <a:ext cx="2468880" cy="0"/>
          </a:xfrm>
          <a:custGeom>
            <a:avLst/>
            <a:gdLst/>
            <a:ahLst/>
            <a:cxnLst/>
            <a:rect l="l" t="t" r="r" b="b"/>
            <a:pathLst>
              <a:path w="2468880">
                <a:moveTo>
                  <a:pt x="0" y="0"/>
                </a:moveTo>
                <a:lnTo>
                  <a:pt x="2468512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 txBox="1"/>
          <p:nvPr/>
        </p:nvSpPr>
        <p:spPr>
          <a:xfrm>
            <a:off x="389008" y="2409641"/>
            <a:ext cx="125095" cy="14859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</a:t>
            </a:r>
            <a:r>
              <a:rPr sz="700" dirty="0">
                <a:solidFill>
                  <a:srgbClr val="221F1F"/>
                </a:solidFill>
                <a:latin typeface="Arial"/>
                <a:cs typeface="Arial"/>
              </a:rPr>
              <a:t>.0</a:t>
            </a:r>
            <a:endParaRPr sz="700">
              <a:latin typeface="Arial"/>
              <a:cs typeface="Arial"/>
            </a:endParaRPr>
          </a:p>
        </p:txBody>
      </p:sp>
      <p:sp>
        <p:nvSpPr>
          <p:cNvPr id="246" name="object 246"/>
          <p:cNvSpPr txBox="1"/>
          <p:nvPr/>
        </p:nvSpPr>
        <p:spPr>
          <a:xfrm>
            <a:off x="231693" y="2619953"/>
            <a:ext cx="282575" cy="185547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30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Hazard Ratio: Reference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to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EPA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=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r>
              <a:rPr sz="700" b="1" spc="-9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µg/mL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0.2    0.4    0.6    0.8    1.0    1.2    1.4    1.6</a:t>
            </a:r>
            <a:r>
              <a:rPr sz="700" spc="14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1.8</a:t>
            </a:r>
            <a:endParaRPr sz="700">
              <a:latin typeface="Arial"/>
              <a:cs typeface="Arial"/>
            </a:endParaRPr>
          </a:p>
        </p:txBody>
      </p:sp>
      <p:sp>
        <p:nvSpPr>
          <p:cNvPr id="247" name="object 247"/>
          <p:cNvSpPr/>
          <p:nvPr/>
        </p:nvSpPr>
        <p:spPr>
          <a:xfrm>
            <a:off x="562552" y="4647342"/>
            <a:ext cx="2466975" cy="0"/>
          </a:xfrm>
          <a:custGeom>
            <a:avLst/>
            <a:gdLst/>
            <a:ahLst/>
            <a:cxnLst/>
            <a:rect l="l" t="t" r="r" b="b"/>
            <a:pathLst>
              <a:path w="2466975">
                <a:moveTo>
                  <a:pt x="0" y="0"/>
                </a:moveTo>
                <a:lnTo>
                  <a:pt x="246697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561107" y="2397494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561479" y="2397495"/>
            <a:ext cx="2468245" cy="0"/>
          </a:xfrm>
          <a:custGeom>
            <a:avLst/>
            <a:gdLst/>
            <a:ahLst/>
            <a:cxnLst/>
            <a:rect l="l" t="t" r="r" b="b"/>
            <a:pathLst>
              <a:path w="2468245">
                <a:moveTo>
                  <a:pt x="0" y="0"/>
                </a:moveTo>
                <a:lnTo>
                  <a:pt x="246805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3029225" y="2397494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533079" y="419058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33079" y="3657000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533079" y="301670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533079" y="248312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33079" y="461744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33079" y="451072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533079" y="440401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533079" y="429729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533079" y="408386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533079" y="397714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533079" y="387043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533079" y="376371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533079" y="355028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533079" y="344356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33079" y="333685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33079" y="3123420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33079" y="290998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33079" y="280327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33079" y="269655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33079" y="258984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33079" y="323013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5302967" y="5794118"/>
            <a:ext cx="640080" cy="0"/>
          </a:xfrm>
          <a:custGeom>
            <a:avLst/>
            <a:gdLst/>
            <a:ahLst/>
            <a:cxnLst/>
            <a:rect l="l" t="t" r="r" b="b"/>
            <a:pathLst>
              <a:path w="640079">
                <a:moveTo>
                  <a:pt x="0" y="0"/>
                </a:moveTo>
                <a:lnTo>
                  <a:pt x="640080" y="1"/>
                </a:lnTo>
              </a:path>
            </a:pathLst>
          </a:custGeom>
          <a:ln w="158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438998" y="5794118"/>
            <a:ext cx="640080" cy="0"/>
          </a:xfrm>
          <a:custGeom>
            <a:avLst/>
            <a:gdLst/>
            <a:ahLst/>
            <a:cxnLst/>
            <a:rect l="l" t="t" r="r" b="b"/>
            <a:pathLst>
              <a:path w="640079">
                <a:moveTo>
                  <a:pt x="0" y="0"/>
                </a:moveTo>
                <a:lnTo>
                  <a:pt x="640080" y="1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4027715" y="5672156"/>
            <a:ext cx="4141470" cy="226695"/>
          </a:xfrm>
          <a:custGeom>
            <a:avLst/>
            <a:gdLst/>
            <a:ahLst/>
            <a:cxnLst/>
            <a:rect l="l" t="t" r="r" b="b"/>
            <a:pathLst>
              <a:path w="4141470" h="226695">
                <a:moveTo>
                  <a:pt x="0" y="0"/>
                </a:moveTo>
                <a:lnTo>
                  <a:pt x="4140925" y="0"/>
                </a:lnTo>
                <a:lnTo>
                  <a:pt x="4140925" y="226423"/>
                </a:lnTo>
                <a:lnTo>
                  <a:pt x="0" y="226423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 txBox="1"/>
          <p:nvPr/>
        </p:nvSpPr>
        <p:spPr>
          <a:xfrm>
            <a:off x="1019106" y="1997964"/>
            <a:ext cx="803846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tabLst>
                <a:tab pos="2712085" algn="l"/>
                <a:tab pos="5819140" algn="l"/>
              </a:tabLst>
            </a:pPr>
            <a:r>
              <a:rPr sz="1400" b="1" spc="-5" dirty="0">
                <a:solidFill>
                  <a:srgbClr val="221F1F"/>
                </a:solidFill>
                <a:latin typeface="Arial"/>
                <a:cs typeface="Arial"/>
              </a:rPr>
              <a:t>Primary</a:t>
            </a:r>
            <a:r>
              <a:rPr sz="1400" b="1" spc="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21F1F"/>
                </a:solidFill>
                <a:latin typeface="Arial"/>
                <a:cs typeface="Arial"/>
              </a:rPr>
              <a:t>Endpoint</a:t>
            </a:r>
            <a:r>
              <a:rPr sz="1400" b="1" spc="-26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500" spc="-7" baseline="36111" dirty="0">
                <a:latin typeface="Arial"/>
                <a:cs typeface="Arial"/>
              </a:rPr>
              <a:t>1-5	</a:t>
            </a:r>
            <a:r>
              <a:rPr sz="1400" b="1" spc="-5" dirty="0">
                <a:solidFill>
                  <a:srgbClr val="221F1F"/>
                </a:solidFill>
                <a:latin typeface="Arial"/>
                <a:cs typeface="Arial"/>
              </a:rPr>
              <a:t>Key Secondary</a:t>
            </a:r>
            <a:r>
              <a:rPr sz="1400" b="1" spc="1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21F1F"/>
                </a:solidFill>
                <a:latin typeface="Arial"/>
                <a:cs typeface="Arial"/>
              </a:rPr>
              <a:t>Endpoint</a:t>
            </a:r>
            <a:r>
              <a:rPr sz="1400" b="1" spc="-19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500" spc="-7" baseline="36111" dirty="0">
                <a:latin typeface="Arial"/>
                <a:cs typeface="Arial"/>
              </a:rPr>
              <a:t>1-5	</a:t>
            </a:r>
            <a:r>
              <a:rPr sz="1400" b="1" spc="-10" dirty="0">
                <a:solidFill>
                  <a:srgbClr val="221F1F"/>
                </a:solidFill>
                <a:latin typeface="Arial"/>
                <a:cs typeface="Arial"/>
              </a:rPr>
              <a:t>Cardiovascular</a:t>
            </a:r>
            <a:r>
              <a:rPr sz="1400" b="1" spc="-5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221F1F"/>
                </a:solidFill>
                <a:latin typeface="Arial"/>
                <a:cs typeface="Arial"/>
              </a:rPr>
              <a:t>Death</a:t>
            </a:r>
            <a:r>
              <a:rPr sz="1500" spc="-22" baseline="36111" dirty="0">
                <a:latin typeface="Arial"/>
                <a:cs typeface="Arial"/>
              </a:rPr>
              <a:t>1,2,4-6</a:t>
            </a:r>
            <a:endParaRPr sz="1500" baseline="36111">
              <a:latin typeface="Arial"/>
              <a:cs typeface="Arial"/>
            </a:endParaRPr>
          </a:p>
        </p:txBody>
      </p:sp>
      <p:sp>
        <p:nvSpPr>
          <p:cNvPr id="276" name="object 276"/>
          <p:cNvSpPr txBox="1"/>
          <p:nvPr/>
        </p:nvSpPr>
        <p:spPr>
          <a:xfrm>
            <a:off x="194456" y="5702886"/>
            <a:ext cx="129222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b="1" spc="-5" dirty="0">
                <a:latin typeface="Arial"/>
                <a:cs typeface="Arial"/>
              </a:rPr>
              <a:t>P*&lt;0.001 for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all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7" name="object 277"/>
          <p:cNvSpPr txBox="1"/>
          <p:nvPr/>
        </p:nvSpPr>
        <p:spPr>
          <a:xfrm>
            <a:off x="4139407" y="5725453"/>
            <a:ext cx="112268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5" dirty="0">
                <a:latin typeface="Arial"/>
                <a:cs typeface="Arial"/>
              </a:rPr>
              <a:t>Dose-response hazard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ratio</a:t>
            </a:r>
            <a:endParaRPr sz="700">
              <a:latin typeface="Arial"/>
              <a:cs typeface="Arial"/>
            </a:endParaRPr>
          </a:p>
        </p:txBody>
      </p:sp>
      <p:sp>
        <p:nvSpPr>
          <p:cNvPr id="278" name="object 278"/>
          <p:cNvSpPr txBox="1"/>
          <p:nvPr/>
        </p:nvSpPr>
        <p:spPr>
          <a:xfrm>
            <a:off x="6214328" y="5725453"/>
            <a:ext cx="116840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5" dirty="0">
                <a:latin typeface="Arial"/>
                <a:cs typeface="Arial"/>
              </a:rPr>
              <a:t>95% Confidence Interval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(CI)</a:t>
            </a:r>
            <a:endParaRPr sz="700">
              <a:latin typeface="Arial"/>
              <a:cs typeface="Arial"/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187924" y="5937850"/>
            <a:ext cx="11690350" cy="83693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9050" marR="5080" algn="just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latin typeface="Arial"/>
                <a:cs typeface="Arial"/>
              </a:rPr>
              <a:t>Note: Area </a:t>
            </a:r>
            <a:r>
              <a:rPr sz="1000" spc="-10" dirty="0">
                <a:latin typeface="Arial"/>
                <a:cs typeface="Arial"/>
              </a:rPr>
              <a:t>under </a:t>
            </a:r>
            <a:r>
              <a:rPr sz="1000" spc="-5" dirty="0">
                <a:latin typeface="Arial"/>
                <a:cs typeface="Arial"/>
              </a:rPr>
              <a:t>the curve (AUC)-derived daily </a:t>
            </a:r>
            <a:r>
              <a:rPr sz="1000" spc="-10" dirty="0">
                <a:latin typeface="Arial"/>
                <a:cs typeface="Arial"/>
              </a:rPr>
              <a:t>average </a:t>
            </a:r>
            <a:r>
              <a:rPr sz="1000" spc="-5" dirty="0">
                <a:latin typeface="Arial"/>
                <a:cs typeface="Arial"/>
              </a:rPr>
              <a:t>serum EPA (µg/mL) </a:t>
            </a:r>
            <a:r>
              <a:rPr sz="1000" dirty="0">
                <a:latin typeface="Arial"/>
                <a:cs typeface="Arial"/>
              </a:rPr>
              <a:t>is </a:t>
            </a:r>
            <a:r>
              <a:rPr sz="1000" spc="-5" dirty="0">
                <a:latin typeface="Arial"/>
                <a:cs typeface="Arial"/>
              </a:rPr>
              <a:t>the daily </a:t>
            </a:r>
            <a:r>
              <a:rPr sz="1000" spc="-10" dirty="0">
                <a:latin typeface="Arial"/>
                <a:cs typeface="Arial"/>
              </a:rPr>
              <a:t>average </a:t>
            </a:r>
            <a:r>
              <a:rPr sz="1000" spc="-5" dirty="0">
                <a:latin typeface="Arial"/>
                <a:cs typeface="Arial"/>
              </a:rPr>
              <a:t>of all available post baseline EPA </a:t>
            </a:r>
            <a:r>
              <a:rPr sz="1000" spc="-10" dirty="0">
                <a:latin typeface="Arial"/>
                <a:cs typeface="Arial"/>
              </a:rPr>
              <a:t>measurements </a:t>
            </a:r>
            <a:r>
              <a:rPr sz="1000" spc="-5" dirty="0">
                <a:latin typeface="Arial"/>
                <a:cs typeface="Arial"/>
              </a:rPr>
              <a:t>prior to the </a:t>
            </a:r>
            <a:r>
              <a:rPr sz="1000" spc="-10" dirty="0">
                <a:latin typeface="Arial"/>
                <a:cs typeface="Arial"/>
              </a:rPr>
              <a:t>event. </a:t>
            </a:r>
            <a:r>
              <a:rPr sz="1000" spc="-5" dirty="0">
                <a:latin typeface="Arial"/>
                <a:cs typeface="Arial"/>
              </a:rPr>
              <a:t>Dose-response hazard ratio (solid line) </a:t>
            </a:r>
            <a:r>
              <a:rPr sz="1000" spc="-10" dirty="0">
                <a:latin typeface="Arial"/>
                <a:cs typeface="Arial"/>
              </a:rPr>
              <a:t>and  95% </a:t>
            </a:r>
            <a:r>
              <a:rPr sz="1000" dirty="0">
                <a:latin typeface="Arial"/>
                <a:cs typeface="Arial"/>
              </a:rPr>
              <a:t>CI </a:t>
            </a:r>
            <a:r>
              <a:rPr sz="1000" spc="-10" dirty="0">
                <a:latin typeface="Arial"/>
                <a:cs typeface="Arial"/>
              </a:rPr>
              <a:t>(dotted </a:t>
            </a:r>
            <a:r>
              <a:rPr sz="1000" spc="-5" dirty="0">
                <a:latin typeface="Arial"/>
                <a:cs typeface="Arial"/>
              </a:rPr>
              <a:t>lines) are estimated from the Cox </a:t>
            </a:r>
            <a:r>
              <a:rPr sz="1000" spc="-10" dirty="0">
                <a:latin typeface="Arial"/>
                <a:cs typeface="Arial"/>
              </a:rPr>
              <a:t>proportional </a:t>
            </a:r>
            <a:r>
              <a:rPr sz="1000" spc="-5" dirty="0">
                <a:latin typeface="Arial"/>
                <a:cs typeface="Arial"/>
              </a:rPr>
              <a:t>hazard </a:t>
            </a:r>
            <a:r>
              <a:rPr sz="1000" spc="-10" dirty="0">
                <a:latin typeface="Arial"/>
                <a:cs typeface="Arial"/>
              </a:rPr>
              <a:t>model </a:t>
            </a:r>
            <a:r>
              <a:rPr sz="1000" spc="-5" dirty="0">
                <a:latin typeface="Arial"/>
                <a:cs typeface="Arial"/>
              </a:rPr>
              <a:t>with </a:t>
            </a:r>
            <a:r>
              <a:rPr sz="1000" dirty="0">
                <a:latin typeface="Arial"/>
                <a:cs typeface="Arial"/>
              </a:rPr>
              <a:t>a </a:t>
            </a:r>
            <a:r>
              <a:rPr sz="1000" spc="-5" dirty="0">
                <a:latin typeface="Arial"/>
                <a:cs typeface="Arial"/>
              </a:rPr>
              <a:t>spline term for EPA </a:t>
            </a:r>
            <a:r>
              <a:rPr sz="1000" spc="-10" dirty="0">
                <a:latin typeface="Arial"/>
                <a:cs typeface="Arial"/>
              </a:rPr>
              <a:t>and adjustment </a:t>
            </a:r>
            <a:r>
              <a:rPr sz="1000" spc="-5" dirty="0">
                <a:latin typeface="Arial"/>
                <a:cs typeface="Arial"/>
              </a:rPr>
              <a:t>for randomization factors </a:t>
            </a:r>
            <a:r>
              <a:rPr sz="1000" spc="-10" dirty="0">
                <a:latin typeface="Arial"/>
                <a:cs typeface="Arial"/>
              </a:rPr>
              <a:t>and </a:t>
            </a:r>
            <a:r>
              <a:rPr sz="1000" spc="-5" dirty="0">
                <a:latin typeface="Arial"/>
                <a:cs typeface="Arial"/>
              </a:rPr>
              <a:t>statin </a:t>
            </a:r>
            <a:r>
              <a:rPr sz="1000" spc="-10" dirty="0">
                <a:latin typeface="Arial"/>
                <a:cs typeface="Arial"/>
              </a:rPr>
              <a:t>compliance</a:t>
            </a:r>
            <a:r>
              <a:rPr sz="1050" spc="-15" baseline="23809" dirty="0">
                <a:latin typeface="Arial"/>
                <a:cs typeface="Arial"/>
              </a:rPr>
              <a:t>1</a:t>
            </a:r>
            <a:r>
              <a:rPr sz="1000" spc="-10" dirty="0">
                <a:latin typeface="Arial"/>
                <a:cs typeface="Arial"/>
              </a:rPr>
              <a:t>, age</a:t>
            </a:r>
            <a:r>
              <a:rPr sz="1050" spc="-15" baseline="23809" dirty="0">
                <a:latin typeface="Arial"/>
                <a:cs typeface="Arial"/>
              </a:rPr>
              <a:t>2</a:t>
            </a:r>
            <a:r>
              <a:rPr sz="1000" spc="-10" dirty="0">
                <a:latin typeface="Arial"/>
                <a:cs typeface="Arial"/>
              </a:rPr>
              <a:t>, sex</a:t>
            </a:r>
            <a:r>
              <a:rPr sz="1050" spc="-15" baseline="23809" dirty="0">
                <a:latin typeface="Arial"/>
                <a:cs typeface="Arial"/>
              </a:rPr>
              <a:t>3</a:t>
            </a:r>
            <a:r>
              <a:rPr sz="1000" spc="-10" dirty="0">
                <a:latin typeface="Arial"/>
                <a:cs typeface="Arial"/>
              </a:rPr>
              <a:t>, </a:t>
            </a:r>
            <a:r>
              <a:rPr sz="1000" spc="-5" dirty="0">
                <a:latin typeface="Arial"/>
                <a:cs typeface="Arial"/>
              </a:rPr>
              <a:t>baseline </a:t>
            </a:r>
            <a:r>
              <a:rPr sz="1000" spc="-10" dirty="0">
                <a:latin typeface="Arial"/>
                <a:cs typeface="Arial"/>
              </a:rPr>
              <a:t>diabetes</a:t>
            </a:r>
            <a:r>
              <a:rPr sz="1050" spc="-15" baseline="23809" dirty="0">
                <a:latin typeface="Arial"/>
                <a:cs typeface="Arial"/>
              </a:rPr>
              <a:t>4</a:t>
            </a:r>
            <a:r>
              <a:rPr sz="1000" spc="-10" dirty="0">
                <a:latin typeface="Arial"/>
                <a:cs typeface="Arial"/>
              </a:rPr>
              <a:t>, </a:t>
            </a:r>
            <a:r>
              <a:rPr sz="1000" spc="-5" dirty="0">
                <a:latin typeface="Arial"/>
                <a:cs typeface="Arial"/>
              </a:rPr>
              <a:t>hsCRP</a:t>
            </a:r>
            <a:r>
              <a:rPr sz="1050" spc="-7" baseline="23809" dirty="0">
                <a:latin typeface="Arial"/>
                <a:cs typeface="Arial"/>
              </a:rPr>
              <a:t>5</a:t>
            </a:r>
            <a:r>
              <a:rPr sz="1000" spc="-5" dirty="0">
                <a:latin typeface="Arial"/>
                <a:cs typeface="Arial"/>
              </a:rPr>
              <a:t>,  </a:t>
            </a:r>
            <a:r>
              <a:rPr sz="1000" spc="-10" dirty="0">
                <a:latin typeface="Arial"/>
                <a:cs typeface="Arial"/>
              </a:rPr>
              <a:t>treatment compliance</a:t>
            </a:r>
            <a:r>
              <a:rPr sz="1050" spc="-15" baseline="23809" dirty="0">
                <a:latin typeface="Arial"/>
                <a:cs typeface="Arial"/>
              </a:rPr>
              <a:t>6</a:t>
            </a:r>
            <a:r>
              <a:rPr sz="1000" spc="-10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9050" algn="just">
              <a:lnSpc>
                <a:spcPts val="1190"/>
              </a:lnSpc>
            </a:pPr>
            <a:r>
              <a:rPr sz="1000" b="1" spc="-5" dirty="0">
                <a:latin typeface="Arial"/>
                <a:cs typeface="Arial"/>
              </a:rPr>
              <a:t>*P value is </a:t>
            </a:r>
            <a:r>
              <a:rPr sz="1000" b="1" spc="-10" dirty="0">
                <a:latin typeface="Arial"/>
                <a:cs typeface="Arial"/>
              </a:rPr>
              <a:t>&lt;0.001 </a:t>
            </a:r>
            <a:r>
              <a:rPr sz="1000" b="1" dirty="0">
                <a:latin typeface="Arial"/>
                <a:cs typeface="Arial"/>
              </a:rPr>
              <a:t>for both </a:t>
            </a:r>
            <a:r>
              <a:rPr sz="1000" b="1" spc="-5" dirty="0">
                <a:latin typeface="Arial"/>
                <a:cs typeface="Arial"/>
              </a:rPr>
              <a:t>non-linear trend and </a:t>
            </a:r>
            <a:r>
              <a:rPr sz="1000" b="1" dirty="0">
                <a:latin typeface="Arial"/>
                <a:cs typeface="Arial"/>
              </a:rPr>
              <a:t>for </a:t>
            </a:r>
            <a:r>
              <a:rPr sz="1000" b="1" spc="-10" dirty="0">
                <a:latin typeface="Arial"/>
                <a:cs typeface="Arial"/>
              </a:rPr>
              <a:t>regression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slope.</a:t>
            </a:r>
            <a:endParaRPr sz="1000">
              <a:latin typeface="Arial"/>
              <a:cs typeface="Arial"/>
            </a:endParaRPr>
          </a:p>
          <a:p>
            <a:pPr marL="12700" algn="just">
              <a:lnSpc>
                <a:spcPts val="1670"/>
              </a:lnSpc>
            </a:pPr>
            <a:r>
              <a:rPr sz="1400" b="1" spc="-5" dirty="0">
                <a:latin typeface="Arial"/>
                <a:cs typeface="Arial"/>
              </a:rPr>
              <a:t>Bhatt DL. ACC/WCC 2020, Chicago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(virtual).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1" y="59436"/>
            <a:ext cx="9975215" cy="1644014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920750">
              <a:lnSpc>
                <a:spcPts val="4100"/>
              </a:lnSpc>
              <a:spcBef>
                <a:spcPts val="620"/>
              </a:spcBef>
            </a:pPr>
            <a:r>
              <a:rPr spc="-10" dirty="0"/>
              <a:t>Primary </a:t>
            </a:r>
            <a:r>
              <a:rPr spc="-5" dirty="0"/>
              <a:t>and </a:t>
            </a:r>
            <a:r>
              <a:rPr dirty="0"/>
              <a:t>Key </a:t>
            </a:r>
            <a:r>
              <a:rPr spc="-5" dirty="0"/>
              <a:t>Secondary Composite  Endpoints, Cardiovascular Death,</a:t>
            </a:r>
            <a:r>
              <a:rPr spc="-60" dirty="0"/>
              <a:t> </a:t>
            </a:r>
            <a:r>
              <a:rPr spc="-5" dirty="0"/>
              <a:t>and</a:t>
            </a:r>
          </a:p>
          <a:p>
            <a:pPr marL="12700">
              <a:lnSpc>
                <a:spcPts val="4025"/>
              </a:lnSpc>
            </a:pPr>
            <a:r>
              <a:rPr spc="-60" dirty="0"/>
              <a:t>Total </a:t>
            </a:r>
            <a:r>
              <a:rPr spc="-5" dirty="0"/>
              <a:t>Mortality </a:t>
            </a:r>
            <a:r>
              <a:rPr dirty="0"/>
              <a:t>by </a:t>
            </a:r>
            <a:r>
              <a:rPr spc="-25" dirty="0"/>
              <a:t>On-Treatment </a:t>
            </a:r>
            <a:r>
              <a:rPr spc="-5" dirty="0"/>
              <a:t>Serum</a:t>
            </a:r>
            <a:r>
              <a:rPr spc="5" dirty="0"/>
              <a:t> </a:t>
            </a:r>
            <a:r>
              <a:rPr spc="-95" dirty="0"/>
              <a:t>EPA</a:t>
            </a:r>
          </a:p>
        </p:txBody>
      </p:sp>
      <p:sp>
        <p:nvSpPr>
          <p:cNvPr id="3" name="object 3"/>
          <p:cNvSpPr/>
          <p:nvPr/>
        </p:nvSpPr>
        <p:spPr>
          <a:xfrm>
            <a:off x="3521018" y="3458745"/>
            <a:ext cx="2476500" cy="668020"/>
          </a:xfrm>
          <a:custGeom>
            <a:avLst/>
            <a:gdLst/>
            <a:ahLst/>
            <a:cxnLst/>
            <a:rect l="l" t="t" r="r" b="b"/>
            <a:pathLst>
              <a:path w="2476500" h="668020">
                <a:moveTo>
                  <a:pt x="0" y="0"/>
                </a:moveTo>
                <a:lnTo>
                  <a:pt x="12687" y="12700"/>
                </a:lnTo>
                <a:lnTo>
                  <a:pt x="27299" y="25720"/>
                </a:lnTo>
                <a:lnTo>
                  <a:pt x="50389" y="50413"/>
                </a:lnTo>
                <a:lnTo>
                  <a:pt x="65763" y="62566"/>
                </a:lnTo>
                <a:lnTo>
                  <a:pt x="92325" y="87633"/>
                </a:lnTo>
                <a:lnTo>
                  <a:pt x="133960" y="124479"/>
                </a:lnTo>
                <a:lnTo>
                  <a:pt x="159335" y="148291"/>
                </a:lnTo>
                <a:lnTo>
                  <a:pt x="187883" y="170516"/>
                </a:lnTo>
                <a:lnTo>
                  <a:pt x="214844" y="194327"/>
                </a:lnTo>
                <a:lnTo>
                  <a:pt x="300487" y="261002"/>
                </a:lnTo>
                <a:lnTo>
                  <a:pt x="329504" y="280391"/>
                </a:lnTo>
                <a:lnTo>
                  <a:pt x="343308" y="291166"/>
                </a:lnTo>
                <a:lnTo>
                  <a:pt x="372325" y="310555"/>
                </a:lnTo>
                <a:lnTo>
                  <a:pt x="386129" y="321327"/>
                </a:lnTo>
                <a:lnTo>
                  <a:pt x="401421" y="329939"/>
                </a:lnTo>
                <a:lnTo>
                  <a:pt x="414676" y="340377"/>
                </a:lnTo>
                <a:lnTo>
                  <a:pt x="431325" y="350445"/>
                </a:lnTo>
                <a:lnTo>
                  <a:pt x="445828" y="358514"/>
                </a:lnTo>
                <a:lnTo>
                  <a:pt x="459553" y="367705"/>
                </a:lnTo>
                <a:lnTo>
                  <a:pt x="474376" y="375977"/>
                </a:lnTo>
                <a:lnTo>
                  <a:pt x="488101" y="385166"/>
                </a:lnTo>
                <a:lnTo>
                  <a:pt x="531470" y="409314"/>
                </a:lnTo>
                <a:lnTo>
                  <a:pt x="545195" y="418505"/>
                </a:lnTo>
                <a:lnTo>
                  <a:pt x="560650" y="425505"/>
                </a:lnTo>
                <a:lnTo>
                  <a:pt x="602839" y="449002"/>
                </a:lnTo>
                <a:lnTo>
                  <a:pt x="617745" y="455667"/>
                </a:lnTo>
                <a:lnTo>
                  <a:pt x="631386" y="463289"/>
                </a:lnTo>
                <a:lnTo>
                  <a:pt x="674839" y="482655"/>
                </a:lnTo>
                <a:lnTo>
                  <a:pt x="688480" y="490278"/>
                </a:lnTo>
                <a:lnTo>
                  <a:pt x="731935" y="509643"/>
                </a:lnTo>
                <a:lnTo>
                  <a:pt x="746922" y="514682"/>
                </a:lnTo>
                <a:lnTo>
                  <a:pt x="789029" y="533455"/>
                </a:lnTo>
                <a:lnTo>
                  <a:pt x="818291" y="543257"/>
                </a:lnTo>
                <a:lnTo>
                  <a:pt x="831850" y="549330"/>
                </a:lnTo>
                <a:lnTo>
                  <a:pt x="875385" y="563895"/>
                </a:lnTo>
                <a:lnTo>
                  <a:pt x="888945" y="569968"/>
                </a:lnTo>
                <a:lnTo>
                  <a:pt x="903933" y="575007"/>
                </a:lnTo>
                <a:lnTo>
                  <a:pt x="918996" y="578401"/>
                </a:lnTo>
                <a:lnTo>
                  <a:pt x="934295" y="583017"/>
                </a:lnTo>
                <a:lnTo>
                  <a:pt x="976889" y="597232"/>
                </a:lnTo>
                <a:lnTo>
                  <a:pt x="1006224" y="603801"/>
                </a:lnTo>
                <a:lnTo>
                  <a:pt x="1019708" y="608345"/>
                </a:lnTo>
                <a:lnTo>
                  <a:pt x="1077592" y="621263"/>
                </a:lnTo>
                <a:lnTo>
                  <a:pt x="1091077" y="625807"/>
                </a:lnTo>
                <a:lnTo>
                  <a:pt x="1106986" y="627754"/>
                </a:lnTo>
                <a:lnTo>
                  <a:pt x="1148961" y="637138"/>
                </a:lnTo>
                <a:lnTo>
                  <a:pt x="1165809" y="638887"/>
                </a:lnTo>
                <a:lnTo>
                  <a:pt x="1180846" y="641936"/>
                </a:lnTo>
                <a:lnTo>
                  <a:pt x="1226732" y="650068"/>
                </a:lnTo>
                <a:lnTo>
                  <a:pt x="1256154" y="653163"/>
                </a:lnTo>
                <a:lnTo>
                  <a:pt x="1284688" y="656346"/>
                </a:lnTo>
                <a:lnTo>
                  <a:pt x="1298041" y="659363"/>
                </a:lnTo>
                <a:lnTo>
                  <a:pt x="1314039" y="659554"/>
                </a:lnTo>
                <a:lnTo>
                  <a:pt x="1327435" y="661092"/>
                </a:lnTo>
                <a:lnTo>
                  <a:pt x="1343381" y="662688"/>
                </a:lnTo>
                <a:lnTo>
                  <a:pt x="1358446" y="662729"/>
                </a:lnTo>
                <a:lnTo>
                  <a:pt x="1386117" y="665854"/>
                </a:lnTo>
                <a:lnTo>
                  <a:pt x="1401267" y="665904"/>
                </a:lnTo>
                <a:lnTo>
                  <a:pt x="1415541" y="665904"/>
                </a:lnTo>
                <a:lnTo>
                  <a:pt x="1430611" y="667451"/>
                </a:lnTo>
                <a:lnTo>
                  <a:pt x="1445675" y="667490"/>
                </a:lnTo>
                <a:lnTo>
                  <a:pt x="1577310" y="667490"/>
                </a:lnTo>
                <a:lnTo>
                  <a:pt x="1592460" y="665854"/>
                </a:lnTo>
                <a:lnTo>
                  <a:pt x="1620686" y="665854"/>
                </a:lnTo>
                <a:lnTo>
                  <a:pt x="1638297" y="664282"/>
                </a:lnTo>
                <a:lnTo>
                  <a:pt x="1652728" y="662679"/>
                </a:lnTo>
                <a:lnTo>
                  <a:pt x="1666584" y="662679"/>
                </a:lnTo>
                <a:lnTo>
                  <a:pt x="1681275" y="661092"/>
                </a:lnTo>
                <a:lnTo>
                  <a:pt x="1695119" y="661092"/>
                </a:lnTo>
                <a:lnTo>
                  <a:pt x="1709822" y="659504"/>
                </a:lnTo>
                <a:lnTo>
                  <a:pt x="1725264" y="659504"/>
                </a:lnTo>
                <a:lnTo>
                  <a:pt x="1739957" y="657917"/>
                </a:lnTo>
                <a:lnTo>
                  <a:pt x="1773175" y="654751"/>
                </a:lnTo>
                <a:lnTo>
                  <a:pt x="1787536" y="653154"/>
                </a:lnTo>
                <a:lnTo>
                  <a:pt x="1806959" y="651663"/>
                </a:lnTo>
                <a:lnTo>
                  <a:pt x="1576433" y="651663"/>
                </a:lnTo>
                <a:lnTo>
                  <a:pt x="1431401" y="651615"/>
                </a:lnTo>
                <a:lnTo>
                  <a:pt x="1416331" y="650068"/>
                </a:lnTo>
                <a:lnTo>
                  <a:pt x="1386994" y="650029"/>
                </a:lnTo>
                <a:lnTo>
                  <a:pt x="1359324" y="646902"/>
                </a:lnTo>
                <a:lnTo>
                  <a:pt x="1344173" y="646854"/>
                </a:lnTo>
                <a:lnTo>
                  <a:pt x="1329103" y="645304"/>
                </a:lnTo>
                <a:lnTo>
                  <a:pt x="1314917" y="643727"/>
                </a:lnTo>
                <a:lnTo>
                  <a:pt x="1299764" y="643679"/>
                </a:lnTo>
                <a:lnTo>
                  <a:pt x="1272095" y="638963"/>
                </a:lnTo>
                <a:lnTo>
                  <a:pt x="1257821" y="637377"/>
                </a:lnTo>
                <a:lnTo>
                  <a:pt x="1241875" y="635779"/>
                </a:lnTo>
                <a:lnTo>
                  <a:pt x="1213415" y="632613"/>
                </a:lnTo>
                <a:lnTo>
                  <a:pt x="1198236" y="629545"/>
                </a:lnTo>
                <a:lnTo>
                  <a:pt x="1184127" y="626404"/>
                </a:lnTo>
                <a:lnTo>
                  <a:pt x="1168101" y="623195"/>
                </a:lnTo>
                <a:lnTo>
                  <a:pt x="1151474" y="621493"/>
                </a:lnTo>
                <a:lnTo>
                  <a:pt x="1109587" y="612118"/>
                </a:lnTo>
                <a:lnTo>
                  <a:pt x="1094466" y="610388"/>
                </a:lnTo>
                <a:lnTo>
                  <a:pt x="1066765" y="602593"/>
                </a:lnTo>
                <a:lnTo>
                  <a:pt x="1023945" y="593068"/>
                </a:lnTo>
                <a:lnTo>
                  <a:pt x="1010460" y="588524"/>
                </a:lnTo>
                <a:lnTo>
                  <a:pt x="981124" y="581954"/>
                </a:lnTo>
                <a:lnTo>
                  <a:pt x="939091" y="567886"/>
                </a:lnTo>
                <a:lnTo>
                  <a:pt x="923001" y="563050"/>
                </a:lnTo>
                <a:lnTo>
                  <a:pt x="908169" y="559729"/>
                </a:lnTo>
                <a:lnTo>
                  <a:pt x="894683" y="555186"/>
                </a:lnTo>
                <a:lnTo>
                  <a:pt x="881124" y="549113"/>
                </a:lnTo>
                <a:lnTo>
                  <a:pt x="837589" y="534548"/>
                </a:lnTo>
                <a:lnTo>
                  <a:pt x="824030" y="528476"/>
                </a:lnTo>
                <a:lnTo>
                  <a:pt x="794768" y="518674"/>
                </a:lnTo>
                <a:lnTo>
                  <a:pt x="752660" y="499901"/>
                </a:lnTo>
                <a:lnTo>
                  <a:pt x="737673" y="494861"/>
                </a:lnTo>
                <a:lnTo>
                  <a:pt x="695566" y="476088"/>
                </a:lnTo>
                <a:lnTo>
                  <a:pt x="681923" y="468466"/>
                </a:lnTo>
                <a:lnTo>
                  <a:pt x="638470" y="449101"/>
                </a:lnTo>
                <a:lnTo>
                  <a:pt x="624829" y="441478"/>
                </a:lnTo>
                <a:lnTo>
                  <a:pt x="609923" y="434812"/>
                </a:lnTo>
                <a:lnTo>
                  <a:pt x="567734" y="411316"/>
                </a:lnTo>
                <a:lnTo>
                  <a:pt x="552828" y="404651"/>
                </a:lnTo>
                <a:lnTo>
                  <a:pt x="539734" y="395775"/>
                </a:lnTo>
                <a:lnTo>
                  <a:pt x="496365" y="371628"/>
                </a:lnTo>
                <a:lnTo>
                  <a:pt x="482640" y="362437"/>
                </a:lnTo>
                <a:lnTo>
                  <a:pt x="467817" y="354166"/>
                </a:lnTo>
                <a:lnTo>
                  <a:pt x="454092" y="344975"/>
                </a:lnTo>
                <a:lnTo>
                  <a:pt x="439270" y="336703"/>
                </a:lnTo>
                <a:lnTo>
                  <a:pt x="423638" y="327310"/>
                </a:lnTo>
                <a:lnTo>
                  <a:pt x="410155" y="316739"/>
                </a:lnTo>
                <a:lnTo>
                  <a:pt x="394863" y="308128"/>
                </a:lnTo>
                <a:lnTo>
                  <a:pt x="381608" y="297689"/>
                </a:lnTo>
                <a:lnTo>
                  <a:pt x="352590" y="278300"/>
                </a:lnTo>
                <a:lnTo>
                  <a:pt x="338786" y="267526"/>
                </a:lnTo>
                <a:lnTo>
                  <a:pt x="309768" y="248137"/>
                </a:lnTo>
                <a:lnTo>
                  <a:pt x="210323" y="170689"/>
                </a:lnTo>
                <a:lnTo>
                  <a:pt x="183361" y="146876"/>
                </a:lnTo>
                <a:lnTo>
                  <a:pt x="154814" y="124651"/>
                </a:lnTo>
                <a:lnTo>
                  <a:pt x="143711" y="111951"/>
                </a:lnTo>
                <a:lnTo>
                  <a:pt x="129438" y="100839"/>
                </a:lnTo>
                <a:lnTo>
                  <a:pt x="102877" y="75773"/>
                </a:lnTo>
                <a:lnTo>
                  <a:pt x="61241" y="38926"/>
                </a:lnTo>
                <a:lnTo>
                  <a:pt x="38191" y="14179"/>
                </a:lnTo>
                <a:lnTo>
                  <a:pt x="23578" y="1159"/>
                </a:lnTo>
                <a:lnTo>
                  <a:pt x="0" y="0"/>
                </a:lnTo>
                <a:close/>
              </a:path>
              <a:path w="2476500" h="668020">
                <a:moveTo>
                  <a:pt x="1620686" y="665854"/>
                </a:moveTo>
                <a:lnTo>
                  <a:pt x="1592460" y="665854"/>
                </a:lnTo>
                <a:lnTo>
                  <a:pt x="1605857" y="665904"/>
                </a:lnTo>
                <a:lnTo>
                  <a:pt x="1620131" y="665904"/>
                </a:lnTo>
                <a:lnTo>
                  <a:pt x="1620686" y="665854"/>
                </a:lnTo>
                <a:close/>
              </a:path>
              <a:path w="2476500" h="668020">
                <a:moveTo>
                  <a:pt x="1666584" y="662679"/>
                </a:moveTo>
                <a:lnTo>
                  <a:pt x="1652728" y="662679"/>
                </a:lnTo>
                <a:lnTo>
                  <a:pt x="1666125" y="662729"/>
                </a:lnTo>
                <a:lnTo>
                  <a:pt x="1666584" y="662679"/>
                </a:lnTo>
                <a:close/>
              </a:path>
              <a:path w="2476500" h="668020">
                <a:moveTo>
                  <a:pt x="1695119" y="661092"/>
                </a:moveTo>
                <a:lnTo>
                  <a:pt x="1681275" y="661092"/>
                </a:lnTo>
                <a:lnTo>
                  <a:pt x="1694672" y="661140"/>
                </a:lnTo>
                <a:lnTo>
                  <a:pt x="1695119" y="661092"/>
                </a:lnTo>
                <a:close/>
              </a:path>
              <a:path w="2476500" h="668020">
                <a:moveTo>
                  <a:pt x="1725264" y="659504"/>
                </a:moveTo>
                <a:lnTo>
                  <a:pt x="1709822" y="659504"/>
                </a:lnTo>
                <a:lnTo>
                  <a:pt x="1724806" y="659554"/>
                </a:lnTo>
                <a:lnTo>
                  <a:pt x="1725264" y="659504"/>
                </a:lnTo>
                <a:close/>
              </a:path>
              <a:path w="2476500" h="668020">
                <a:moveTo>
                  <a:pt x="1605857" y="650029"/>
                </a:moveTo>
                <a:lnTo>
                  <a:pt x="1591584" y="650029"/>
                </a:lnTo>
                <a:lnTo>
                  <a:pt x="1576433" y="651663"/>
                </a:lnTo>
                <a:lnTo>
                  <a:pt x="1806959" y="651663"/>
                </a:lnTo>
                <a:lnTo>
                  <a:pt x="1807885" y="651592"/>
                </a:lnTo>
                <a:lnTo>
                  <a:pt x="1823195" y="650060"/>
                </a:lnTo>
                <a:lnTo>
                  <a:pt x="1619412" y="650060"/>
                </a:lnTo>
                <a:lnTo>
                  <a:pt x="1605857" y="650029"/>
                </a:lnTo>
                <a:close/>
              </a:path>
              <a:path w="2476500" h="668020">
                <a:moveTo>
                  <a:pt x="1651850" y="646854"/>
                </a:moveTo>
                <a:lnTo>
                  <a:pt x="1636701" y="648488"/>
                </a:lnTo>
                <a:lnTo>
                  <a:pt x="1619412" y="650060"/>
                </a:lnTo>
                <a:lnTo>
                  <a:pt x="1823195" y="650060"/>
                </a:lnTo>
                <a:lnTo>
                  <a:pt x="1839786" y="648401"/>
                </a:lnTo>
                <a:lnTo>
                  <a:pt x="1853264" y="646902"/>
                </a:lnTo>
                <a:lnTo>
                  <a:pt x="1665246" y="646902"/>
                </a:lnTo>
                <a:lnTo>
                  <a:pt x="1651850" y="646854"/>
                </a:lnTo>
                <a:close/>
              </a:path>
              <a:path w="2476500" h="668020">
                <a:moveTo>
                  <a:pt x="1680397" y="645265"/>
                </a:moveTo>
                <a:lnTo>
                  <a:pt x="1665246" y="646902"/>
                </a:lnTo>
                <a:lnTo>
                  <a:pt x="1853264" y="646902"/>
                </a:lnTo>
                <a:lnTo>
                  <a:pt x="1867552" y="645313"/>
                </a:lnTo>
                <a:lnTo>
                  <a:pt x="1693795" y="645313"/>
                </a:lnTo>
                <a:lnTo>
                  <a:pt x="1680397" y="645265"/>
                </a:lnTo>
                <a:close/>
              </a:path>
              <a:path w="2476500" h="668020">
                <a:moveTo>
                  <a:pt x="1708946" y="643679"/>
                </a:moveTo>
                <a:lnTo>
                  <a:pt x="1693795" y="645313"/>
                </a:lnTo>
                <a:lnTo>
                  <a:pt x="1867632" y="645304"/>
                </a:lnTo>
                <a:lnTo>
                  <a:pt x="1868420" y="645217"/>
                </a:lnTo>
                <a:lnTo>
                  <a:pt x="1878848" y="643727"/>
                </a:lnTo>
                <a:lnTo>
                  <a:pt x="1723928" y="643727"/>
                </a:lnTo>
                <a:lnTo>
                  <a:pt x="1708946" y="643679"/>
                </a:lnTo>
                <a:close/>
              </a:path>
              <a:path w="2476500" h="668020">
                <a:moveTo>
                  <a:pt x="2473662" y="545096"/>
                </a:moveTo>
                <a:lnTo>
                  <a:pt x="2414982" y="554887"/>
                </a:lnTo>
                <a:lnTo>
                  <a:pt x="2399638" y="556404"/>
                </a:lnTo>
                <a:lnTo>
                  <a:pt x="2353350" y="562790"/>
                </a:lnTo>
                <a:lnTo>
                  <a:pt x="2334098" y="565998"/>
                </a:lnTo>
                <a:lnTo>
                  <a:pt x="2297898" y="570720"/>
                </a:lnTo>
                <a:lnTo>
                  <a:pt x="2264135" y="577143"/>
                </a:lnTo>
                <a:lnTo>
                  <a:pt x="2245930" y="578618"/>
                </a:lnTo>
                <a:lnTo>
                  <a:pt x="2224764" y="581858"/>
                </a:lnTo>
                <a:lnTo>
                  <a:pt x="2198082" y="584995"/>
                </a:lnTo>
                <a:lnTo>
                  <a:pt x="2170668" y="589824"/>
                </a:lnTo>
                <a:lnTo>
                  <a:pt x="2139151" y="594553"/>
                </a:lnTo>
                <a:lnTo>
                  <a:pt x="2119102" y="596077"/>
                </a:lnTo>
                <a:lnTo>
                  <a:pt x="2097886" y="599320"/>
                </a:lnTo>
                <a:lnTo>
                  <a:pt x="2078756" y="602512"/>
                </a:lnTo>
                <a:lnTo>
                  <a:pt x="2058238" y="605670"/>
                </a:lnTo>
                <a:lnTo>
                  <a:pt x="2036676" y="607185"/>
                </a:lnTo>
                <a:lnTo>
                  <a:pt x="2018375" y="610468"/>
                </a:lnTo>
                <a:lnTo>
                  <a:pt x="1996469" y="613595"/>
                </a:lnTo>
                <a:lnTo>
                  <a:pt x="1968167" y="616738"/>
                </a:lnTo>
                <a:lnTo>
                  <a:pt x="1950880" y="618310"/>
                </a:lnTo>
                <a:lnTo>
                  <a:pt x="1934182" y="621607"/>
                </a:lnTo>
                <a:lnTo>
                  <a:pt x="1919090" y="623079"/>
                </a:lnTo>
                <a:lnTo>
                  <a:pt x="1900189" y="624655"/>
                </a:lnTo>
                <a:lnTo>
                  <a:pt x="1866419" y="629470"/>
                </a:lnTo>
                <a:lnTo>
                  <a:pt x="1838117" y="632613"/>
                </a:lnTo>
                <a:lnTo>
                  <a:pt x="1806486" y="635779"/>
                </a:lnTo>
                <a:lnTo>
                  <a:pt x="1786049" y="637352"/>
                </a:lnTo>
                <a:lnTo>
                  <a:pt x="1771507" y="638963"/>
                </a:lnTo>
                <a:lnTo>
                  <a:pt x="1738360" y="642123"/>
                </a:lnTo>
                <a:lnTo>
                  <a:pt x="1723928" y="643727"/>
                </a:lnTo>
                <a:lnTo>
                  <a:pt x="1878848" y="643727"/>
                </a:lnTo>
                <a:lnTo>
                  <a:pt x="1901972" y="640424"/>
                </a:lnTo>
                <a:lnTo>
                  <a:pt x="1920655" y="638876"/>
                </a:lnTo>
                <a:lnTo>
                  <a:pt x="1936530" y="637288"/>
                </a:lnTo>
                <a:lnTo>
                  <a:pt x="1953158" y="633999"/>
                </a:lnTo>
                <a:lnTo>
                  <a:pt x="1969764" y="632532"/>
                </a:lnTo>
                <a:lnTo>
                  <a:pt x="1998469" y="629342"/>
                </a:lnTo>
                <a:lnTo>
                  <a:pt x="2020919" y="626135"/>
                </a:lnTo>
                <a:lnTo>
                  <a:pt x="2038663" y="622912"/>
                </a:lnTo>
                <a:lnTo>
                  <a:pt x="2060011" y="621433"/>
                </a:lnTo>
                <a:lnTo>
                  <a:pt x="2081270" y="618186"/>
                </a:lnTo>
                <a:lnTo>
                  <a:pt x="2100400" y="614994"/>
                </a:lnTo>
                <a:lnTo>
                  <a:pt x="2120920" y="611836"/>
                </a:lnTo>
                <a:lnTo>
                  <a:pt x="2140939" y="610317"/>
                </a:lnTo>
                <a:lnTo>
                  <a:pt x="2173227" y="605490"/>
                </a:lnTo>
                <a:lnTo>
                  <a:pt x="2200391" y="600694"/>
                </a:lnTo>
                <a:lnTo>
                  <a:pt x="2226900" y="597585"/>
                </a:lnTo>
                <a:lnTo>
                  <a:pt x="2247798" y="594372"/>
                </a:lnTo>
                <a:lnTo>
                  <a:pt x="2266281" y="592851"/>
                </a:lnTo>
                <a:lnTo>
                  <a:pt x="2300413" y="586388"/>
                </a:lnTo>
                <a:lnTo>
                  <a:pt x="2336432" y="581699"/>
                </a:lnTo>
                <a:lnTo>
                  <a:pt x="2355742" y="578482"/>
                </a:lnTo>
                <a:lnTo>
                  <a:pt x="2401514" y="572165"/>
                </a:lnTo>
                <a:lnTo>
                  <a:pt x="2417079" y="570613"/>
                </a:lnTo>
                <a:lnTo>
                  <a:pt x="2476275" y="560755"/>
                </a:lnTo>
                <a:lnTo>
                  <a:pt x="2473662" y="54509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896700" y="4317157"/>
            <a:ext cx="100330" cy="27305"/>
          </a:xfrm>
          <a:custGeom>
            <a:avLst/>
            <a:gdLst/>
            <a:ahLst/>
            <a:cxnLst/>
            <a:rect l="l" t="t" r="r" b="b"/>
            <a:pathLst>
              <a:path w="100329" h="27304">
                <a:moveTo>
                  <a:pt x="0" y="0"/>
                </a:moveTo>
                <a:lnTo>
                  <a:pt x="23936" y="13796"/>
                </a:lnTo>
                <a:lnTo>
                  <a:pt x="39670" y="16948"/>
                </a:lnTo>
                <a:lnTo>
                  <a:pt x="98502" y="26765"/>
                </a:lnTo>
                <a:lnTo>
                  <a:pt x="100070" y="17369"/>
                </a:lnTo>
                <a:lnTo>
                  <a:pt x="41389" y="7580"/>
                </a:lnTo>
                <a:lnTo>
                  <a:pt x="25681" y="4433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68392" y="4308776"/>
            <a:ext cx="90170" cy="0"/>
          </a:xfrm>
          <a:custGeom>
            <a:avLst/>
            <a:gdLst/>
            <a:ahLst/>
            <a:cxnLst/>
            <a:rect l="l" t="t" r="r" b="b"/>
            <a:pathLst>
              <a:path w="90170">
                <a:moveTo>
                  <a:pt x="0" y="0"/>
                </a:moveTo>
                <a:lnTo>
                  <a:pt x="90156" y="0"/>
                </a:lnTo>
              </a:path>
            </a:pathLst>
          </a:custGeom>
          <a:ln w="2522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20837" y="4287359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100060" y="0"/>
                </a:lnTo>
              </a:path>
            </a:pathLst>
          </a:custGeom>
          <a:ln w="2368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490589" y="4269895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130" y="0"/>
                </a:lnTo>
              </a:path>
            </a:pathLst>
          </a:custGeom>
          <a:ln w="2056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45088" y="4252480"/>
            <a:ext cx="99695" cy="0"/>
          </a:xfrm>
          <a:custGeom>
            <a:avLst/>
            <a:gdLst/>
            <a:ahLst/>
            <a:cxnLst/>
            <a:rect l="l" t="t" r="r" b="b"/>
            <a:pathLst>
              <a:path w="99695">
                <a:moveTo>
                  <a:pt x="0" y="0"/>
                </a:moveTo>
                <a:lnTo>
                  <a:pt x="99275" y="0"/>
                </a:lnTo>
              </a:path>
            </a:pathLst>
          </a:custGeom>
          <a:ln w="2052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16216" y="4237363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88692" y="0"/>
                </a:lnTo>
              </a:path>
            </a:pathLst>
          </a:custGeom>
          <a:ln w="1899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70307" y="4222255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834" y="0"/>
                </a:lnTo>
              </a:path>
            </a:pathLst>
          </a:custGeom>
          <a:ln w="2053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37033" y="4206402"/>
            <a:ext cx="91440" cy="0"/>
          </a:xfrm>
          <a:custGeom>
            <a:avLst/>
            <a:gdLst/>
            <a:ahLst/>
            <a:cxnLst/>
            <a:rect l="l" t="t" r="r" b="b"/>
            <a:pathLst>
              <a:path w="91439">
                <a:moveTo>
                  <a:pt x="0" y="0"/>
                </a:moveTo>
                <a:lnTo>
                  <a:pt x="90886" y="0"/>
                </a:lnTo>
              </a:path>
            </a:pathLst>
          </a:custGeom>
          <a:ln w="2058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93269" y="4172386"/>
            <a:ext cx="97155" cy="24130"/>
          </a:xfrm>
          <a:custGeom>
            <a:avLst/>
            <a:gdLst/>
            <a:ahLst/>
            <a:cxnLst/>
            <a:rect l="l" t="t" r="r" b="b"/>
            <a:pathLst>
              <a:path w="97154" h="24129">
                <a:moveTo>
                  <a:pt x="0" y="0"/>
                </a:moveTo>
                <a:lnTo>
                  <a:pt x="26479" y="15647"/>
                </a:lnTo>
                <a:lnTo>
                  <a:pt x="41261" y="17320"/>
                </a:lnTo>
                <a:lnTo>
                  <a:pt x="55027" y="20411"/>
                </a:lnTo>
                <a:lnTo>
                  <a:pt x="85669" y="23670"/>
                </a:lnTo>
                <a:lnTo>
                  <a:pt x="96898" y="16438"/>
                </a:lnTo>
                <a:lnTo>
                  <a:pt x="72447" y="12616"/>
                </a:lnTo>
                <a:lnTo>
                  <a:pt x="56535" y="11023"/>
                </a:lnTo>
                <a:lnTo>
                  <a:pt x="42821" y="7938"/>
                </a:lnTo>
                <a:lnTo>
                  <a:pt x="28040" y="6266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658936" y="4142356"/>
            <a:ext cx="93980" cy="30480"/>
          </a:xfrm>
          <a:custGeom>
            <a:avLst/>
            <a:gdLst/>
            <a:ahLst/>
            <a:cxnLst/>
            <a:rect l="l" t="t" r="r" b="b"/>
            <a:pathLst>
              <a:path w="93979" h="30479">
                <a:moveTo>
                  <a:pt x="0" y="0"/>
                </a:moveTo>
                <a:lnTo>
                  <a:pt x="11258" y="13797"/>
                </a:lnTo>
                <a:lnTo>
                  <a:pt x="43550" y="20299"/>
                </a:lnTo>
                <a:lnTo>
                  <a:pt x="57725" y="23453"/>
                </a:lnTo>
                <a:lnTo>
                  <a:pt x="73248" y="28129"/>
                </a:lnTo>
                <a:lnTo>
                  <a:pt x="88365" y="29888"/>
                </a:lnTo>
                <a:lnTo>
                  <a:pt x="93982" y="21408"/>
                </a:lnTo>
                <a:lnTo>
                  <a:pt x="75144" y="18834"/>
                </a:lnTo>
                <a:lnTo>
                  <a:pt x="60129" y="14243"/>
                </a:lnTo>
                <a:lnTo>
                  <a:pt x="45519" y="10980"/>
                </a:lnTo>
                <a:lnTo>
                  <a:pt x="13700" y="461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516874" y="4109018"/>
            <a:ext cx="100330" cy="33020"/>
          </a:xfrm>
          <a:custGeom>
            <a:avLst/>
            <a:gdLst/>
            <a:ahLst/>
            <a:cxnLst/>
            <a:rect l="l" t="t" r="r" b="b"/>
            <a:pathLst>
              <a:path w="100329" h="33020">
                <a:moveTo>
                  <a:pt x="13599" y="0"/>
                </a:moveTo>
                <a:lnTo>
                  <a:pt x="0" y="6706"/>
                </a:lnTo>
                <a:lnTo>
                  <a:pt x="24857" y="13797"/>
                </a:lnTo>
                <a:lnTo>
                  <a:pt x="39603" y="17104"/>
                </a:lnTo>
                <a:lnTo>
                  <a:pt x="53404" y="21734"/>
                </a:lnTo>
                <a:lnTo>
                  <a:pt x="68150" y="25040"/>
                </a:lnTo>
                <a:lnTo>
                  <a:pt x="81951" y="29672"/>
                </a:lnTo>
                <a:lnTo>
                  <a:pt x="96699" y="32979"/>
                </a:lnTo>
                <a:lnTo>
                  <a:pt x="99999" y="23954"/>
                </a:lnTo>
                <a:lnTo>
                  <a:pt x="84494" y="20506"/>
                </a:lnTo>
                <a:lnTo>
                  <a:pt x="70693" y="15875"/>
                </a:lnTo>
                <a:lnTo>
                  <a:pt x="55946" y="12567"/>
                </a:lnTo>
                <a:lnTo>
                  <a:pt x="42144" y="7937"/>
                </a:lnTo>
                <a:lnTo>
                  <a:pt x="27398" y="4631"/>
                </a:lnTo>
                <a:lnTo>
                  <a:pt x="13599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386939" y="4063244"/>
            <a:ext cx="96520" cy="38100"/>
          </a:xfrm>
          <a:custGeom>
            <a:avLst/>
            <a:gdLst/>
            <a:ahLst/>
            <a:cxnLst/>
            <a:rect l="l" t="t" r="r" b="b"/>
            <a:pathLst>
              <a:path w="96520" h="38100">
                <a:moveTo>
                  <a:pt x="0" y="0"/>
                </a:moveTo>
                <a:lnTo>
                  <a:pt x="10469" y="13534"/>
                </a:lnTo>
                <a:lnTo>
                  <a:pt x="24314" y="19718"/>
                </a:lnTo>
                <a:lnTo>
                  <a:pt x="39490" y="23190"/>
                </a:lnTo>
                <a:lnTo>
                  <a:pt x="52861" y="29243"/>
                </a:lnTo>
                <a:lnTo>
                  <a:pt x="69287" y="34216"/>
                </a:lnTo>
                <a:lnTo>
                  <a:pt x="83897" y="37478"/>
                </a:lnTo>
                <a:lnTo>
                  <a:pt x="96243" y="31583"/>
                </a:lnTo>
                <a:lnTo>
                  <a:pt x="71691" y="25006"/>
                </a:lnTo>
                <a:lnTo>
                  <a:pt x="56167" y="20330"/>
                </a:lnTo>
                <a:lnTo>
                  <a:pt x="42459" y="14189"/>
                </a:lnTo>
                <a:lnTo>
                  <a:pt x="27284" y="10717"/>
                </a:lnTo>
                <a:lnTo>
                  <a:pt x="13912" y="4664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257686" y="4016943"/>
            <a:ext cx="93980" cy="41275"/>
          </a:xfrm>
          <a:custGeom>
            <a:avLst/>
            <a:gdLst/>
            <a:ahLst/>
            <a:cxnLst/>
            <a:rect l="l" t="t" r="r" b="b"/>
            <a:pathLst>
              <a:path w="93979" h="41275">
                <a:moveTo>
                  <a:pt x="0" y="0"/>
                </a:moveTo>
                <a:lnTo>
                  <a:pt x="11258" y="13797"/>
                </a:lnTo>
                <a:lnTo>
                  <a:pt x="25104" y="19980"/>
                </a:lnTo>
                <a:lnTo>
                  <a:pt x="39805" y="24909"/>
                </a:lnTo>
                <a:lnTo>
                  <a:pt x="53652" y="31093"/>
                </a:lnTo>
                <a:lnTo>
                  <a:pt x="82627" y="40784"/>
                </a:lnTo>
                <a:lnTo>
                  <a:pt x="93403" y="35177"/>
                </a:lnTo>
                <a:lnTo>
                  <a:pt x="71367" y="26987"/>
                </a:lnTo>
                <a:lnTo>
                  <a:pt x="57095" y="22225"/>
                </a:lnTo>
                <a:lnTo>
                  <a:pt x="43248" y="16040"/>
                </a:lnTo>
                <a:lnTo>
                  <a:pt x="28547" y="11112"/>
                </a:lnTo>
                <a:lnTo>
                  <a:pt x="14701" y="4928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30306" y="3957127"/>
            <a:ext cx="90805" cy="51435"/>
          </a:xfrm>
          <a:custGeom>
            <a:avLst/>
            <a:gdLst/>
            <a:ahLst/>
            <a:cxnLst/>
            <a:rect l="l" t="t" r="r" b="b"/>
            <a:pathLst>
              <a:path w="90804" h="51435">
                <a:moveTo>
                  <a:pt x="0" y="0"/>
                </a:moveTo>
                <a:lnTo>
                  <a:pt x="9367" y="16108"/>
                </a:lnTo>
                <a:lnTo>
                  <a:pt x="23641" y="24046"/>
                </a:lnTo>
                <a:lnTo>
                  <a:pt x="66841" y="43285"/>
                </a:lnTo>
                <a:lnTo>
                  <a:pt x="80736" y="51033"/>
                </a:lnTo>
                <a:lnTo>
                  <a:pt x="90298" y="44269"/>
                </a:lnTo>
                <a:lnTo>
                  <a:pt x="71092" y="34771"/>
                </a:lnTo>
                <a:lnTo>
                  <a:pt x="27891" y="1553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16168" y="3890498"/>
            <a:ext cx="80645" cy="52705"/>
          </a:xfrm>
          <a:custGeom>
            <a:avLst/>
            <a:gdLst/>
            <a:ahLst/>
            <a:cxnLst/>
            <a:rect l="l" t="t" r="r" b="b"/>
            <a:pathLst>
              <a:path w="80645" h="52704">
                <a:moveTo>
                  <a:pt x="0" y="0"/>
                </a:moveTo>
                <a:lnTo>
                  <a:pt x="8987" y="17448"/>
                </a:lnTo>
                <a:lnTo>
                  <a:pt x="23288" y="26988"/>
                </a:lnTo>
                <a:lnTo>
                  <a:pt x="37863" y="35111"/>
                </a:lnTo>
                <a:lnTo>
                  <a:pt x="51808" y="44436"/>
                </a:lnTo>
                <a:lnTo>
                  <a:pt x="66412" y="52574"/>
                </a:lnTo>
                <a:lnTo>
                  <a:pt x="80219" y="49354"/>
                </a:lnTo>
                <a:lnTo>
                  <a:pt x="56766" y="36313"/>
                </a:lnTo>
                <a:lnTo>
                  <a:pt x="42794" y="26973"/>
                </a:lnTo>
                <a:lnTo>
                  <a:pt x="28219" y="18849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00675" y="3811328"/>
            <a:ext cx="78105" cy="59055"/>
          </a:xfrm>
          <a:custGeom>
            <a:avLst/>
            <a:gdLst/>
            <a:ahLst/>
            <a:cxnLst/>
            <a:rect l="l" t="t" r="r" b="b"/>
            <a:pathLst>
              <a:path w="78104" h="59054">
                <a:moveTo>
                  <a:pt x="0" y="0"/>
                </a:moveTo>
                <a:lnTo>
                  <a:pt x="8421" y="18628"/>
                </a:lnTo>
                <a:lnTo>
                  <a:pt x="22978" y="28356"/>
                </a:lnTo>
                <a:lnTo>
                  <a:pt x="36969" y="39265"/>
                </a:lnTo>
                <a:lnTo>
                  <a:pt x="53021" y="50520"/>
                </a:lnTo>
                <a:lnTo>
                  <a:pt x="67715" y="58719"/>
                </a:lnTo>
                <a:lnTo>
                  <a:pt x="78106" y="54810"/>
                </a:lnTo>
                <a:lnTo>
                  <a:pt x="58069" y="42458"/>
                </a:lnTo>
                <a:lnTo>
                  <a:pt x="42627" y="31607"/>
                </a:lnTo>
                <a:lnTo>
                  <a:pt x="28547" y="20637"/>
                </a:lnTo>
                <a:lnTo>
                  <a:pt x="13991" y="10909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786485" y="3722428"/>
            <a:ext cx="79375" cy="63500"/>
          </a:xfrm>
          <a:custGeom>
            <a:avLst/>
            <a:gdLst/>
            <a:ahLst/>
            <a:cxnLst/>
            <a:rect l="l" t="t" r="r" b="b"/>
            <a:pathLst>
              <a:path w="79375" h="63500">
                <a:moveTo>
                  <a:pt x="0" y="0"/>
                </a:moveTo>
                <a:lnTo>
                  <a:pt x="8421" y="18628"/>
                </a:lnTo>
                <a:lnTo>
                  <a:pt x="65516" y="63078"/>
                </a:lnTo>
                <a:lnTo>
                  <a:pt x="79364" y="61788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72013" y="3641262"/>
            <a:ext cx="83185" cy="58419"/>
          </a:xfrm>
          <a:custGeom>
            <a:avLst/>
            <a:gdLst/>
            <a:ahLst/>
            <a:cxnLst/>
            <a:rect l="l" t="t" r="r" b="b"/>
            <a:pathLst>
              <a:path w="83185" h="58420">
                <a:moveTo>
                  <a:pt x="0" y="0"/>
                </a:moveTo>
                <a:lnTo>
                  <a:pt x="8986" y="17447"/>
                </a:lnTo>
                <a:lnTo>
                  <a:pt x="37533" y="36497"/>
                </a:lnTo>
                <a:lnTo>
                  <a:pt x="51526" y="47406"/>
                </a:lnTo>
                <a:lnTo>
                  <a:pt x="66081" y="57134"/>
                </a:lnTo>
                <a:lnTo>
                  <a:pt x="82871" y="58150"/>
                </a:lnTo>
                <a:lnTo>
                  <a:pt x="57095" y="39686"/>
                </a:lnTo>
                <a:lnTo>
                  <a:pt x="43102" y="28778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557494" y="3574387"/>
            <a:ext cx="81915" cy="48260"/>
          </a:xfrm>
          <a:custGeom>
            <a:avLst/>
            <a:gdLst/>
            <a:ahLst/>
            <a:cxnLst/>
            <a:rect l="l" t="t" r="r" b="b"/>
            <a:pathLst>
              <a:path w="81914" h="48260">
                <a:moveTo>
                  <a:pt x="0" y="0"/>
                </a:moveTo>
                <a:lnTo>
                  <a:pt x="9644" y="16261"/>
                </a:lnTo>
                <a:lnTo>
                  <a:pt x="66738" y="48011"/>
                </a:lnTo>
                <a:lnTo>
                  <a:pt x="81597" y="46493"/>
                </a:lnTo>
                <a:lnTo>
                  <a:pt x="57095" y="3175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927023" y="3319156"/>
            <a:ext cx="66040" cy="83820"/>
          </a:xfrm>
          <a:custGeom>
            <a:avLst/>
            <a:gdLst/>
            <a:ahLst/>
            <a:cxnLst/>
            <a:rect l="l" t="t" r="r" b="b"/>
            <a:pathLst>
              <a:path w="66039" h="83820">
                <a:moveTo>
                  <a:pt x="57906" y="0"/>
                </a:moveTo>
                <a:lnTo>
                  <a:pt x="0" y="83482"/>
                </a:lnTo>
                <a:lnTo>
                  <a:pt x="65732" y="5429"/>
                </a:lnTo>
                <a:lnTo>
                  <a:pt x="57906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45718" y="3431372"/>
            <a:ext cx="64246" cy="848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742936" y="3538543"/>
            <a:ext cx="73726" cy="727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645391" y="3637491"/>
            <a:ext cx="71295" cy="74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531986" y="3728383"/>
            <a:ext cx="84455" cy="56515"/>
          </a:xfrm>
          <a:custGeom>
            <a:avLst/>
            <a:gdLst/>
            <a:ahLst/>
            <a:cxnLst/>
            <a:rect l="l" t="t" r="r" b="b"/>
            <a:pathLst>
              <a:path w="84454" h="56514">
                <a:moveTo>
                  <a:pt x="78251" y="0"/>
                </a:moveTo>
                <a:lnTo>
                  <a:pt x="59850" y="13840"/>
                </a:lnTo>
                <a:lnTo>
                  <a:pt x="39226" y="29751"/>
                </a:lnTo>
                <a:lnTo>
                  <a:pt x="17200" y="45524"/>
                </a:lnTo>
                <a:lnTo>
                  <a:pt x="0" y="56494"/>
                </a:lnTo>
                <a:lnTo>
                  <a:pt x="22537" y="53411"/>
                </a:lnTo>
                <a:lnTo>
                  <a:pt x="44908" y="37392"/>
                </a:lnTo>
                <a:lnTo>
                  <a:pt x="65622" y="21417"/>
                </a:lnTo>
                <a:lnTo>
                  <a:pt x="83977" y="7611"/>
                </a:lnTo>
                <a:lnTo>
                  <a:pt x="78251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413425" y="3809428"/>
            <a:ext cx="88900" cy="52069"/>
          </a:xfrm>
          <a:custGeom>
            <a:avLst/>
            <a:gdLst/>
            <a:ahLst/>
            <a:cxnLst/>
            <a:rect l="l" t="t" r="r" b="b"/>
            <a:pathLst>
              <a:path w="88900" h="52070">
                <a:moveTo>
                  <a:pt x="83423" y="0"/>
                </a:moveTo>
                <a:lnTo>
                  <a:pt x="67823" y="10430"/>
                </a:lnTo>
                <a:lnTo>
                  <a:pt x="50496" y="21487"/>
                </a:lnTo>
                <a:lnTo>
                  <a:pt x="18944" y="40471"/>
                </a:lnTo>
                <a:lnTo>
                  <a:pt x="0" y="51553"/>
                </a:lnTo>
                <a:lnTo>
                  <a:pt x="23804" y="48662"/>
                </a:lnTo>
                <a:lnTo>
                  <a:pt x="55514" y="29582"/>
                </a:lnTo>
                <a:lnTo>
                  <a:pt x="73031" y="18403"/>
                </a:lnTo>
                <a:lnTo>
                  <a:pt x="88717" y="7918"/>
                </a:lnTo>
                <a:lnTo>
                  <a:pt x="8342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86677" y="3881447"/>
            <a:ext cx="91440" cy="46990"/>
          </a:xfrm>
          <a:custGeom>
            <a:avLst/>
            <a:gdLst/>
            <a:ahLst/>
            <a:cxnLst/>
            <a:rect l="l" t="t" r="r" b="b"/>
            <a:pathLst>
              <a:path w="91439" h="46989">
                <a:moveTo>
                  <a:pt x="90963" y="0"/>
                </a:moveTo>
                <a:lnTo>
                  <a:pt x="65481" y="12632"/>
                </a:lnTo>
                <a:lnTo>
                  <a:pt x="49135" y="22426"/>
                </a:lnTo>
                <a:lnTo>
                  <a:pt x="33987" y="28436"/>
                </a:lnTo>
                <a:lnTo>
                  <a:pt x="13183" y="38060"/>
                </a:lnTo>
                <a:lnTo>
                  <a:pt x="0" y="43935"/>
                </a:lnTo>
                <a:lnTo>
                  <a:pt x="17123" y="46732"/>
                </a:lnTo>
                <a:lnTo>
                  <a:pt x="37762" y="37179"/>
                </a:lnTo>
                <a:lnTo>
                  <a:pt x="53364" y="30927"/>
                </a:lnTo>
                <a:lnTo>
                  <a:pt x="69875" y="21062"/>
                </a:lnTo>
                <a:lnTo>
                  <a:pt x="83605" y="14982"/>
                </a:lnTo>
                <a:lnTo>
                  <a:pt x="9096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165803" y="3941588"/>
            <a:ext cx="90170" cy="36195"/>
          </a:xfrm>
          <a:custGeom>
            <a:avLst/>
            <a:gdLst/>
            <a:ahLst/>
            <a:cxnLst/>
            <a:rect l="l" t="t" r="r" b="b"/>
            <a:pathLst>
              <a:path w="90170" h="36195">
                <a:moveTo>
                  <a:pt x="86908" y="0"/>
                </a:moveTo>
                <a:lnTo>
                  <a:pt x="72812" y="4712"/>
                </a:lnTo>
                <a:lnTo>
                  <a:pt x="56720" y="11159"/>
                </a:lnTo>
                <a:lnTo>
                  <a:pt x="42310" y="17579"/>
                </a:lnTo>
                <a:lnTo>
                  <a:pt x="0" y="31699"/>
                </a:lnTo>
                <a:lnTo>
                  <a:pt x="17265" y="35971"/>
                </a:lnTo>
                <a:lnTo>
                  <a:pt x="45758" y="26446"/>
                </a:lnTo>
                <a:lnTo>
                  <a:pt x="60432" y="19928"/>
                </a:lnTo>
                <a:lnTo>
                  <a:pt x="76097" y="13649"/>
                </a:lnTo>
                <a:lnTo>
                  <a:pt x="89928" y="9033"/>
                </a:lnTo>
                <a:lnTo>
                  <a:pt x="86908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031911" y="3987267"/>
            <a:ext cx="90805" cy="27305"/>
          </a:xfrm>
          <a:custGeom>
            <a:avLst/>
            <a:gdLst/>
            <a:ahLst/>
            <a:cxnLst/>
            <a:rect l="l" t="t" r="r" b="b"/>
            <a:pathLst>
              <a:path w="90804" h="27304">
                <a:moveTo>
                  <a:pt x="88908" y="0"/>
                </a:moveTo>
                <a:lnTo>
                  <a:pt x="59969" y="6526"/>
                </a:lnTo>
                <a:lnTo>
                  <a:pt x="45248" y="11419"/>
                </a:lnTo>
                <a:lnTo>
                  <a:pt x="17230" y="17639"/>
                </a:lnTo>
                <a:lnTo>
                  <a:pt x="0" y="20777"/>
                </a:lnTo>
                <a:lnTo>
                  <a:pt x="19121" y="26972"/>
                </a:lnTo>
                <a:lnTo>
                  <a:pt x="47795" y="20585"/>
                </a:lnTo>
                <a:lnTo>
                  <a:pt x="62515" y="15692"/>
                </a:lnTo>
                <a:lnTo>
                  <a:pt x="90533" y="9472"/>
                </a:lnTo>
                <a:lnTo>
                  <a:pt x="88908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4888763" y="4015379"/>
            <a:ext cx="96520" cy="19685"/>
          </a:xfrm>
          <a:custGeom>
            <a:avLst/>
            <a:gdLst/>
            <a:ahLst/>
            <a:cxnLst/>
            <a:rect l="l" t="t" r="r" b="b"/>
            <a:pathLst>
              <a:path w="96520" h="19685">
                <a:moveTo>
                  <a:pt x="95970" y="0"/>
                </a:moveTo>
                <a:lnTo>
                  <a:pt x="72243" y="3729"/>
                </a:lnTo>
                <a:lnTo>
                  <a:pt x="57997" y="5317"/>
                </a:lnTo>
                <a:lnTo>
                  <a:pt x="42220" y="6899"/>
                </a:lnTo>
                <a:lnTo>
                  <a:pt x="13676" y="10079"/>
                </a:lnTo>
                <a:lnTo>
                  <a:pt x="0" y="10079"/>
                </a:lnTo>
                <a:lnTo>
                  <a:pt x="14203" y="19575"/>
                </a:lnTo>
                <a:lnTo>
                  <a:pt x="43222" y="16371"/>
                </a:lnTo>
                <a:lnTo>
                  <a:pt x="58999" y="14789"/>
                </a:lnTo>
                <a:lnTo>
                  <a:pt x="87545" y="11609"/>
                </a:lnTo>
                <a:lnTo>
                  <a:pt x="88655" y="10079"/>
                </a:lnTo>
                <a:lnTo>
                  <a:pt x="13676" y="10079"/>
                </a:lnTo>
                <a:lnTo>
                  <a:pt x="88676" y="10050"/>
                </a:lnTo>
                <a:lnTo>
                  <a:pt x="9597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757339" y="4031780"/>
            <a:ext cx="89535" cy="0"/>
          </a:xfrm>
          <a:custGeom>
            <a:avLst/>
            <a:gdLst/>
            <a:ahLst/>
            <a:cxnLst/>
            <a:rect l="l" t="t" r="r" b="b"/>
            <a:pathLst>
              <a:path w="89535">
                <a:moveTo>
                  <a:pt x="0" y="0"/>
                </a:moveTo>
                <a:lnTo>
                  <a:pt x="89496" y="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11164" y="4011256"/>
            <a:ext cx="97155" cy="20955"/>
          </a:xfrm>
          <a:custGeom>
            <a:avLst/>
            <a:gdLst/>
            <a:ahLst/>
            <a:cxnLst/>
            <a:rect l="l" t="t" r="r" b="b"/>
            <a:pathLst>
              <a:path w="97154" h="20954">
                <a:moveTo>
                  <a:pt x="0" y="0"/>
                </a:moveTo>
                <a:lnTo>
                  <a:pt x="26929" y="14143"/>
                </a:lnTo>
                <a:lnTo>
                  <a:pt x="55421" y="17318"/>
                </a:lnTo>
                <a:lnTo>
                  <a:pt x="87132" y="20499"/>
                </a:lnTo>
                <a:lnTo>
                  <a:pt x="96701" y="11982"/>
                </a:lnTo>
                <a:lnTo>
                  <a:pt x="13738" y="3089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469579" y="3982812"/>
            <a:ext cx="100965" cy="30480"/>
          </a:xfrm>
          <a:custGeom>
            <a:avLst/>
            <a:gdLst/>
            <a:ahLst/>
            <a:cxnLst/>
            <a:rect l="l" t="t" r="r" b="b"/>
            <a:pathLst>
              <a:path w="100964" h="30479">
                <a:moveTo>
                  <a:pt x="13842" y="0"/>
                </a:moveTo>
                <a:lnTo>
                  <a:pt x="0" y="6647"/>
                </a:lnTo>
                <a:lnTo>
                  <a:pt x="25069" y="13797"/>
                </a:lnTo>
                <a:lnTo>
                  <a:pt x="68281" y="23453"/>
                </a:lnTo>
                <a:lnTo>
                  <a:pt x="82054" y="28083"/>
                </a:lnTo>
                <a:lnTo>
                  <a:pt x="97283" y="29888"/>
                </a:lnTo>
                <a:lnTo>
                  <a:pt x="100664" y="20911"/>
                </a:lnTo>
                <a:lnTo>
                  <a:pt x="84091" y="18834"/>
                </a:lnTo>
                <a:lnTo>
                  <a:pt x="70827" y="14288"/>
                </a:lnTo>
                <a:lnTo>
                  <a:pt x="27616" y="4631"/>
                </a:lnTo>
                <a:lnTo>
                  <a:pt x="13842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40087" y="3935425"/>
            <a:ext cx="95885" cy="39370"/>
          </a:xfrm>
          <a:custGeom>
            <a:avLst/>
            <a:gdLst/>
            <a:ahLst/>
            <a:cxnLst/>
            <a:rect l="l" t="t" r="r" b="b"/>
            <a:pathLst>
              <a:path w="95885" h="39370">
                <a:moveTo>
                  <a:pt x="0" y="0"/>
                </a:moveTo>
                <a:lnTo>
                  <a:pt x="10515" y="13559"/>
                </a:lnTo>
                <a:lnTo>
                  <a:pt x="24334" y="19742"/>
                </a:lnTo>
                <a:lnTo>
                  <a:pt x="53254" y="29434"/>
                </a:lnTo>
                <a:lnTo>
                  <a:pt x="67072" y="35617"/>
                </a:lnTo>
                <a:lnTo>
                  <a:pt x="82222" y="39090"/>
                </a:lnTo>
                <a:lnTo>
                  <a:pt x="95667" y="33569"/>
                </a:lnTo>
                <a:lnTo>
                  <a:pt x="70046" y="26619"/>
                </a:lnTo>
                <a:lnTo>
                  <a:pt x="56704" y="20567"/>
                </a:lnTo>
                <a:lnTo>
                  <a:pt x="27782" y="10876"/>
                </a:lnTo>
                <a:lnTo>
                  <a:pt x="13964" y="469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212221" y="3879980"/>
            <a:ext cx="93345" cy="46990"/>
          </a:xfrm>
          <a:custGeom>
            <a:avLst/>
            <a:gdLst/>
            <a:ahLst/>
            <a:cxnLst/>
            <a:rect l="l" t="t" r="r" b="b"/>
            <a:pathLst>
              <a:path w="93345" h="46989">
                <a:moveTo>
                  <a:pt x="0" y="0"/>
                </a:moveTo>
                <a:lnTo>
                  <a:pt x="10167" y="13440"/>
                </a:lnTo>
                <a:lnTo>
                  <a:pt x="23604" y="21022"/>
                </a:lnTo>
                <a:lnTo>
                  <a:pt x="38230" y="27561"/>
                </a:lnTo>
                <a:lnTo>
                  <a:pt x="52905" y="32490"/>
                </a:lnTo>
                <a:lnTo>
                  <a:pt x="66723" y="38674"/>
                </a:lnTo>
                <a:lnTo>
                  <a:pt x="80589" y="46422"/>
                </a:lnTo>
                <a:lnTo>
                  <a:pt x="92942" y="41520"/>
                </a:lnTo>
                <a:lnTo>
                  <a:pt x="70980" y="30163"/>
                </a:lnTo>
                <a:lnTo>
                  <a:pt x="56353" y="23624"/>
                </a:lnTo>
                <a:lnTo>
                  <a:pt x="41678" y="18695"/>
                </a:lnTo>
                <a:lnTo>
                  <a:pt x="27861" y="12512"/>
                </a:lnTo>
                <a:lnTo>
                  <a:pt x="13995" y="4763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084011" y="3822643"/>
            <a:ext cx="95250" cy="43815"/>
          </a:xfrm>
          <a:custGeom>
            <a:avLst/>
            <a:gdLst/>
            <a:ahLst/>
            <a:cxnLst/>
            <a:rect l="l" t="t" r="r" b="b"/>
            <a:pathLst>
              <a:path w="95250" h="43814">
                <a:moveTo>
                  <a:pt x="13610" y="0"/>
                </a:moveTo>
                <a:lnTo>
                  <a:pt x="0" y="3298"/>
                </a:lnTo>
                <a:lnTo>
                  <a:pt x="23978" y="15049"/>
                </a:lnTo>
                <a:lnTo>
                  <a:pt x="37846" y="22797"/>
                </a:lnTo>
                <a:lnTo>
                  <a:pt x="52471" y="29337"/>
                </a:lnTo>
                <a:lnTo>
                  <a:pt x="66337" y="37085"/>
                </a:lnTo>
                <a:lnTo>
                  <a:pt x="80963" y="43624"/>
                </a:lnTo>
                <a:lnTo>
                  <a:pt x="95252" y="40703"/>
                </a:lnTo>
                <a:lnTo>
                  <a:pt x="70594" y="28575"/>
                </a:lnTo>
                <a:lnTo>
                  <a:pt x="56728" y="20826"/>
                </a:lnTo>
                <a:lnTo>
                  <a:pt x="42101" y="14287"/>
                </a:lnTo>
                <a:lnTo>
                  <a:pt x="28235" y="6539"/>
                </a:lnTo>
                <a:lnTo>
                  <a:pt x="1361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970113" y="3753184"/>
            <a:ext cx="85090" cy="55880"/>
          </a:xfrm>
          <a:custGeom>
            <a:avLst/>
            <a:gdLst/>
            <a:ahLst/>
            <a:cxnLst/>
            <a:rect l="l" t="t" r="r" b="b"/>
            <a:pathLst>
              <a:path w="85089" h="55879">
                <a:moveTo>
                  <a:pt x="0" y="0"/>
                </a:moveTo>
                <a:lnTo>
                  <a:pt x="8952" y="17443"/>
                </a:lnTo>
                <a:lnTo>
                  <a:pt x="23906" y="24183"/>
                </a:lnTo>
                <a:lnTo>
                  <a:pt x="37444" y="33318"/>
                </a:lnTo>
                <a:lnTo>
                  <a:pt x="52398" y="40058"/>
                </a:lnTo>
                <a:lnTo>
                  <a:pt x="79993" y="55454"/>
                </a:lnTo>
                <a:lnTo>
                  <a:pt x="84628" y="47134"/>
                </a:lnTo>
                <a:lnTo>
                  <a:pt x="56655" y="31548"/>
                </a:lnTo>
                <a:lnTo>
                  <a:pt x="42030" y="25008"/>
                </a:lnTo>
                <a:lnTo>
                  <a:pt x="28492" y="15875"/>
                </a:lnTo>
                <a:lnTo>
                  <a:pt x="13538" y="9133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841384" y="3684920"/>
            <a:ext cx="91440" cy="52705"/>
          </a:xfrm>
          <a:custGeom>
            <a:avLst/>
            <a:gdLst/>
            <a:ahLst/>
            <a:cxnLst/>
            <a:rect l="l" t="t" r="r" b="b"/>
            <a:pathLst>
              <a:path w="91439" h="52704">
                <a:moveTo>
                  <a:pt x="13177" y="0"/>
                </a:moveTo>
                <a:lnTo>
                  <a:pt x="0" y="3544"/>
                </a:lnTo>
                <a:lnTo>
                  <a:pt x="22166" y="17463"/>
                </a:lnTo>
                <a:lnTo>
                  <a:pt x="36704" y="25582"/>
                </a:lnTo>
                <a:lnTo>
                  <a:pt x="50654" y="34924"/>
                </a:lnTo>
                <a:lnTo>
                  <a:pt x="65196" y="43045"/>
                </a:lnTo>
                <a:lnTo>
                  <a:pt x="79114" y="52368"/>
                </a:lnTo>
                <a:lnTo>
                  <a:pt x="91217" y="48226"/>
                </a:lnTo>
                <a:lnTo>
                  <a:pt x="70129" y="34907"/>
                </a:lnTo>
                <a:lnTo>
                  <a:pt x="55586" y="26786"/>
                </a:lnTo>
                <a:lnTo>
                  <a:pt x="41632" y="17443"/>
                </a:lnTo>
                <a:lnTo>
                  <a:pt x="27094" y="9324"/>
                </a:lnTo>
                <a:lnTo>
                  <a:pt x="13177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3741113" y="3599600"/>
            <a:ext cx="74295" cy="64769"/>
          </a:xfrm>
          <a:custGeom>
            <a:avLst/>
            <a:gdLst/>
            <a:ahLst/>
            <a:cxnLst/>
            <a:rect l="l" t="t" r="r" b="b"/>
            <a:pathLst>
              <a:path w="74295" h="64770">
                <a:moveTo>
                  <a:pt x="0" y="0"/>
                </a:moveTo>
                <a:lnTo>
                  <a:pt x="7908" y="19809"/>
                </a:lnTo>
                <a:lnTo>
                  <a:pt x="22393" y="31122"/>
                </a:lnTo>
                <a:lnTo>
                  <a:pt x="36400" y="43621"/>
                </a:lnTo>
                <a:lnTo>
                  <a:pt x="51168" y="53552"/>
                </a:lnTo>
                <a:lnTo>
                  <a:pt x="65133" y="64460"/>
                </a:lnTo>
                <a:lnTo>
                  <a:pt x="74043" y="58974"/>
                </a:lnTo>
                <a:lnTo>
                  <a:pt x="56744" y="45836"/>
                </a:lnTo>
                <a:lnTo>
                  <a:pt x="42217" y="36108"/>
                </a:lnTo>
                <a:lnTo>
                  <a:pt x="28492" y="23812"/>
                </a:lnTo>
                <a:lnTo>
                  <a:pt x="14006" y="12499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643392" y="3498423"/>
            <a:ext cx="66040" cy="71120"/>
          </a:xfrm>
          <a:custGeom>
            <a:avLst/>
            <a:gdLst/>
            <a:ahLst/>
            <a:cxnLst/>
            <a:rect l="l" t="t" r="r" b="b"/>
            <a:pathLst>
              <a:path w="66039" h="71120">
                <a:moveTo>
                  <a:pt x="0" y="0"/>
                </a:moveTo>
                <a:lnTo>
                  <a:pt x="3903" y="18962"/>
                </a:lnTo>
                <a:lnTo>
                  <a:pt x="26064" y="44362"/>
                </a:lnTo>
                <a:lnTo>
                  <a:pt x="51607" y="69994"/>
                </a:lnTo>
                <a:lnTo>
                  <a:pt x="65912" y="70852"/>
                </a:lnTo>
                <a:lnTo>
                  <a:pt x="33025" y="37868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58391" y="3382621"/>
            <a:ext cx="59055" cy="83820"/>
          </a:xfrm>
          <a:custGeom>
            <a:avLst/>
            <a:gdLst/>
            <a:ahLst/>
            <a:cxnLst/>
            <a:rect l="l" t="t" r="r" b="b"/>
            <a:pathLst>
              <a:path w="59054" h="83820">
                <a:moveTo>
                  <a:pt x="0" y="0"/>
                </a:moveTo>
                <a:lnTo>
                  <a:pt x="1390" y="19852"/>
                </a:lnTo>
                <a:lnTo>
                  <a:pt x="20613" y="45586"/>
                </a:lnTo>
                <a:lnTo>
                  <a:pt x="38026" y="70986"/>
                </a:lnTo>
                <a:lnTo>
                  <a:pt x="47523" y="83686"/>
                </a:lnTo>
                <a:lnTo>
                  <a:pt x="58752" y="82796"/>
                </a:lnTo>
                <a:lnTo>
                  <a:pt x="36156" y="52581"/>
                </a:lnTo>
                <a:lnTo>
                  <a:pt x="18743" y="27181"/>
                </a:lnTo>
                <a:lnTo>
                  <a:pt x="9246" y="14481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3910048" y="4711191"/>
            <a:ext cx="1717039" cy="351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100"/>
              </a:spcBef>
              <a:tabLst>
                <a:tab pos="699135" algn="l"/>
                <a:tab pos="1310640" algn="l"/>
              </a:tabLst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100	200	300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AUC-Derived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Daily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Average EPA</a:t>
            </a:r>
            <a:r>
              <a:rPr sz="700" b="1" spc="-5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(µg/mL)</a:t>
            </a:r>
            <a:endParaRPr sz="7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5820017" y="4711191"/>
            <a:ext cx="1714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400</a:t>
            </a:r>
            <a:endParaRPr sz="7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556901" y="4711191"/>
            <a:ext cx="1225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endParaRPr sz="7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4070617" y="46506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682180" y="46506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293735" y="465164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905333" y="465164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618044" y="46506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618044" y="46506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070617" y="46506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682180" y="46506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293735" y="465164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905333" y="465164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499888" y="419058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499888" y="3657000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499888" y="301670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499888" y="248312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499888" y="461744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499888" y="451072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499888" y="440401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499888" y="429729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499888" y="408386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499888" y="397714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499888" y="387043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499888" y="376371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499888" y="355028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499888" y="344356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499888" y="333685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499888" y="3123420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499888" y="290998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499888" y="280327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499888" y="269655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499888" y="258984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 txBox="1"/>
          <p:nvPr/>
        </p:nvSpPr>
        <p:spPr>
          <a:xfrm>
            <a:off x="3960964" y="5229352"/>
            <a:ext cx="2197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2442</a:t>
            </a:r>
            <a:endParaRPr sz="7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596841" y="5229352"/>
            <a:ext cx="1714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771</a:t>
            </a:r>
            <a:endParaRPr sz="7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5232718" y="5229352"/>
            <a:ext cx="1225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89</a:t>
            </a:r>
            <a:endParaRPr sz="7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5844306" y="5229352"/>
            <a:ext cx="1225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11</a:t>
            </a:r>
            <a:endParaRPr sz="7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508324" y="5229352"/>
            <a:ext cx="2197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5212</a:t>
            </a:r>
            <a:endParaRPr sz="700">
              <a:latin typeface="Arial"/>
              <a:cs typeface="Arial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3618807" y="2399732"/>
            <a:ext cx="0" cy="2244725"/>
          </a:xfrm>
          <a:custGeom>
            <a:avLst/>
            <a:gdLst/>
            <a:ahLst/>
            <a:cxnLst/>
            <a:rect l="l" t="t" r="r" b="b"/>
            <a:pathLst>
              <a:path h="2244725">
                <a:moveTo>
                  <a:pt x="0" y="2244644"/>
                </a:moveTo>
                <a:lnTo>
                  <a:pt x="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527398" y="3550724"/>
            <a:ext cx="2468880" cy="0"/>
          </a:xfrm>
          <a:custGeom>
            <a:avLst/>
            <a:gdLst/>
            <a:ahLst/>
            <a:cxnLst/>
            <a:rect l="l" t="t" r="r" b="b"/>
            <a:pathLst>
              <a:path w="2468879">
                <a:moveTo>
                  <a:pt x="0" y="0"/>
                </a:moveTo>
                <a:lnTo>
                  <a:pt x="2468512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499888" y="323013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3353437" y="2409641"/>
            <a:ext cx="125095" cy="14859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</a:t>
            </a:r>
            <a:r>
              <a:rPr sz="700" dirty="0">
                <a:solidFill>
                  <a:srgbClr val="221F1F"/>
                </a:solidFill>
                <a:latin typeface="Arial"/>
                <a:cs typeface="Arial"/>
              </a:rPr>
              <a:t>.0</a:t>
            </a:r>
            <a:endParaRPr sz="700">
              <a:latin typeface="Arial"/>
              <a:cs typeface="Arial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3526980" y="4647342"/>
            <a:ext cx="2466975" cy="0"/>
          </a:xfrm>
          <a:custGeom>
            <a:avLst/>
            <a:gdLst/>
            <a:ahLst/>
            <a:cxnLst/>
            <a:rect l="l" t="t" r="r" b="b"/>
            <a:pathLst>
              <a:path w="2466975">
                <a:moveTo>
                  <a:pt x="0" y="0"/>
                </a:moveTo>
                <a:lnTo>
                  <a:pt x="246697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525535" y="2397494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525907" y="2397495"/>
            <a:ext cx="2468245" cy="0"/>
          </a:xfrm>
          <a:custGeom>
            <a:avLst/>
            <a:gdLst/>
            <a:ahLst/>
            <a:cxnLst/>
            <a:rect l="l" t="t" r="r" b="b"/>
            <a:pathLst>
              <a:path w="2468245">
                <a:moveTo>
                  <a:pt x="0" y="0"/>
                </a:moveTo>
                <a:lnTo>
                  <a:pt x="246805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993653" y="2397494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3196121" y="2619953"/>
            <a:ext cx="282575" cy="185547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30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Hazard Ratio: Reference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to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EPA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=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r>
              <a:rPr sz="700" b="1" spc="-9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µg/mL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0.2    0.4    0.6    0.8    1.0    1.2    1.4    1.6</a:t>
            </a:r>
            <a:r>
              <a:rPr sz="700" spc="14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1.8</a:t>
            </a:r>
            <a:endParaRPr sz="700">
              <a:latin typeface="Arial"/>
              <a:cs typeface="Arial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6501220" y="3415496"/>
            <a:ext cx="2475865" cy="704850"/>
          </a:xfrm>
          <a:custGeom>
            <a:avLst/>
            <a:gdLst/>
            <a:ahLst/>
            <a:cxnLst/>
            <a:rect l="l" t="t" r="r" b="b"/>
            <a:pathLst>
              <a:path w="2475865" h="704850">
                <a:moveTo>
                  <a:pt x="13465" y="0"/>
                </a:moveTo>
                <a:lnTo>
                  <a:pt x="0" y="8408"/>
                </a:lnTo>
                <a:lnTo>
                  <a:pt x="7931" y="21108"/>
                </a:lnTo>
                <a:lnTo>
                  <a:pt x="60647" y="97863"/>
                </a:lnTo>
                <a:lnTo>
                  <a:pt x="79679" y="123263"/>
                </a:lnTo>
                <a:lnTo>
                  <a:pt x="100674" y="149128"/>
                </a:lnTo>
                <a:lnTo>
                  <a:pt x="119329" y="174063"/>
                </a:lnTo>
                <a:lnTo>
                  <a:pt x="130806" y="187228"/>
                </a:lnTo>
                <a:lnTo>
                  <a:pt x="151424" y="212628"/>
                </a:lnTo>
                <a:lnTo>
                  <a:pt x="173628" y="238028"/>
                </a:lnTo>
                <a:lnTo>
                  <a:pt x="197778" y="263814"/>
                </a:lnTo>
                <a:lnTo>
                  <a:pt x="248867" y="314934"/>
                </a:lnTo>
                <a:lnTo>
                  <a:pt x="302790" y="365734"/>
                </a:lnTo>
                <a:lnTo>
                  <a:pt x="331739" y="388292"/>
                </a:lnTo>
                <a:lnTo>
                  <a:pt x="358701" y="412106"/>
                </a:lnTo>
                <a:lnTo>
                  <a:pt x="373444" y="421970"/>
                </a:lnTo>
                <a:lnTo>
                  <a:pt x="401521" y="443856"/>
                </a:lnTo>
                <a:lnTo>
                  <a:pt x="444813" y="472770"/>
                </a:lnTo>
                <a:lnTo>
                  <a:pt x="459634" y="481041"/>
                </a:lnTo>
                <a:lnTo>
                  <a:pt x="487634" y="499756"/>
                </a:lnTo>
                <a:lnTo>
                  <a:pt x="545277" y="531841"/>
                </a:lnTo>
                <a:lnTo>
                  <a:pt x="560183" y="538506"/>
                </a:lnTo>
                <a:lnTo>
                  <a:pt x="573824" y="546129"/>
                </a:lnTo>
                <a:lnTo>
                  <a:pt x="617278" y="565495"/>
                </a:lnTo>
                <a:lnTo>
                  <a:pt x="630919" y="573116"/>
                </a:lnTo>
                <a:lnTo>
                  <a:pt x="646539" y="578472"/>
                </a:lnTo>
                <a:lnTo>
                  <a:pt x="674372" y="590895"/>
                </a:lnTo>
                <a:lnTo>
                  <a:pt x="689361" y="595934"/>
                </a:lnTo>
                <a:lnTo>
                  <a:pt x="702920" y="602006"/>
                </a:lnTo>
                <a:lnTo>
                  <a:pt x="717908" y="607047"/>
                </a:lnTo>
                <a:lnTo>
                  <a:pt x="732970" y="610440"/>
                </a:lnTo>
                <a:lnTo>
                  <a:pt x="745741" y="616295"/>
                </a:lnTo>
                <a:lnTo>
                  <a:pt x="760729" y="621334"/>
                </a:lnTo>
                <a:lnTo>
                  <a:pt x="775790" y="624728"/>
                </a:lnTo>
                <a:lnTo>
                  <a:pt x="789277" y="629272"/>
                </a:lnTo>
                <a:lnTo>
                  <a:pt x="804339" y="632665"/>
                </a:lnTo>
                <a:lnTo>
                  <a:pt x="832097" y="641972"/>
                </a:lnTo>
                <a:lnTo>
                  <a:pt x="862502" y="648778"/>
                </a:lnTo>
                <a:lnTo>
                  <a:pt x="932803" y="664415"/>
                </a:lnTo>
                <a:lnTo>
                  <a:pt x="947922" y="666142"/>
                </a:lnTo>
                <a:lnTo>
                  <a:pt x="989897" y="675528"/>
                </a:lnTo>
                <a:lnTo>
                  <a:pt x="1019291" y="678842"/>
                </a:lnTo>
                <a:lnTo>
                  <a:pt x="1032718" y="681878"/>
                </a:lnTo>
                <a:lnTo>
                  <a:pt x="1062982" y="685290"/>
                </a:lnTo>
                <a:lnTo>
                  <a:pt x="1147754" y="694717"/>
                </a:lnTo>
                <a:lnTo>
                  <a:pt x="1162905" y="694767"/>
                </a:lnTo>
                <a:lnTo>
                  <a:pt x="1176381" y="696315"/>
                </a:lnTo>
                <a:lnTo>
                  <a:pt x="1190576" y="697892"/>
                </a:lnTo>
                <a:lnTo>
                  <a:pt x="1205726" y="697942"/>
                </a:lnTo>
                <a:lnTo>
                  <a:pt x="1219123" y="699481"/>
                </a:lnTo>
                <a:lnTo>
                  <a:pt x="1234274" y="699529"/>
                </a:lnTo>
                <a:lnTo>
                  <a:pt x="1249343" y="701078"/>
                </a:lnTo>
                <a:lnTo>
                  <a:pt x="1264408" y="701117"/>
                </a:lnTo>
                <a:lnTo>
                  <a:pt x="1277804" y="702656"/>
                </a:lnTo>
                <a:lnTo>
                  <a:pt x="1292956" y="702704"/>
                </a:lnTo>
                <a:lnTo>
                  <a:pt x="1335777" y="702704"/>
                </a:lnTo>
                <a:lnTo>
                  <a:pt x="1349174" y="704242"/>
                </a:lnTo>
                <a:lnTo>
                  <a:pt x="1364324" y="704292"/>
                </a:lnTo>
                <a:lnTo>
                  <a:pt x="1407146" y="704292"/>
                </a:lnTo>
                <a:lnTo>
                  <a:pt x="1422295" y="702656"/>
                </a:lnTo>
                <a:lnTo>
                  <a:pt x="1478960" y="702656"/>
                </a:lnTo>
                <a:lnTo>
                  <a:pt x="1493666" y="701067"/>
                </a:lnTo>
                <a:lnTo>
                  <a:pt x="1507568" y="701067"/>
                </a:lnTo>
                <a:lnTo>
                  <a:pt x="1523711" y="699490"/>
                </a:lnTo>
                <a:lnTo>
                  <a:pt x="1537689" y="699481"/>
                </a:lnTo>
                <a:lnTo>
                  <a:pt x="1553846" y="697903"/>
                </a:lnTo>
                <a:lnTo>
                  <a:pt x="1567835" y="697892"/>
                </a:lnTo>
                <a:lnTo>
                  <a:pt x="1584058" y="696306"/>
                </a:lnTo>
                <a:lnTo>
                  <a:pt x="1598339" y="694717"/>
                </a:lnTo>
                <a:lnTo>
                  <a:pt x="1613780" y="694717"/>
                </a:lnTo>
                <a:lnTo>
                  <a:pt x="1628472" y="693131"/>
                </a:lnTo>
                <a:lnTo>
                  <a:pt x="1650364" y="691572"/>
                </a:lnTo>
                <a:lnTo>
                  <a:pt x="1665784" y="691572"/>
                </a:lnTo>
                <a:lnTo>
                  <a:pt x="1685028" y="688465"/>
                </a:lnTo>
                <a:lnTo>
                  <a:pt x="1406268" y="688465"/>
                </a:lnTo>
                <a:lnTo>
                  <a:pt x="1350050" y="688417"/>
                </a:lnTo>
                <a:lnTo>
                  <a:pt x="1336653" y="686878"/>
                </a:lnTo>
                <a:lnTo>
                  <a:pt x="1278681" y="686829"/>
                </a:lnTo>
                <a:lnTo>
                  <a:pt x="1265285" y="685290"/>
                </a:lnTo>
                <a:lnTo>
                  <a:pt x="1250134" y="685242"/>
                </a:lnTo>
                <a:lnTo>
                  <a:pt x="1235064" y="683694"/>
                </a:lnTo>
                <a:lnTo>
                  <a:pt x="1220001" y="683654"/>
                </a:lnTo>
                <a:lnTo>
                  <a:pt x="1206605" y="682115"/>
                </a:lnTo>
                <a:lnTo>
                  <a:pt x="1191454" y="682067"/>
                </a:lnTo>
                <a:lnTo>
                  <a:pt x="1163783" y="678940"/>
                </a:lnTo>
                <a:lnTo>
                  <a:pt x="1148632" y="678892"/>
                </a:lnTo>
                <a:lnTo>
                  <a:pt x="1035320" y="666240"/>
                </a:lnTo>
                <a:lnTo>
                  <a:pt x="1021892" y="663206"/>
                </a:lnTo>
                <a:lnTo>
                  <a:pt x="992459" y="659881"/>
                </a:lnTo>
                <a:lnTo>
                  <a:pt x="950523" y="650506"/>
                </a:lnTo>
                <a:lnTo>
                  <a:pt x="935335" y="648762"/>
                </a:lnTo>
                <a:lnTo>
                  <a:pt x="836333" y="626694"/>
                </a:lnTo>
                <a:lnTo>
                  <a:pt x="808574" y="617387"/>
                </a:lnTo>
                <a:lnTo>
                  <a:pt x="793512" y="613994"/>
                </a:lnTo>
                <a:lnTo>
                  <a:pt x="780027" y="609450"/>
                </a:lnTo>
                <a:lnTo>
                  <a:pt x="764965" y="606056"/>
                </a:lnTo>
                <a:lnTo>
                  <a:pt x="751479" y="601512"/>
                </a:lnTo>
                <a:lnTo>
                  <a:pt x="737920" y="595440"/>
                </a:lnTo>
                <a:lnTo>
                  <a:pt x="722143" y="591769"/>
                </a:lnTo>
                <a:lnTo>
                  <a:pt x="708658" y="587225"/>
                </a:lnTo>
                <a:lnTo>
                  <a:pt x="695098" y="581152"/>
                </a:lnTo>
                <a:lnTo>
                  <a:pt x="680111" y="576112"/>
                </a:lnTo>
                <a:lnTo>
                  <a:pt x="652278" y="563690"/>
                </a:lnTo>
                <a:lnTo>
                  <a:pt x="637289" y="558650"/>
                </a:lnTo>
                <a:lnTo>
                  <a:pt x="624362" y="551305"/>
                </a:lnTo>
                <a:lnTo>
                  <a:pt x="580909" y="531940"/>
                </a:lnTo>
                <a:lnTo>
                  <a:pt x="567267" y="524318"/>
                </a:lnTo>
                <a:lnTo>
                  <a:pt x="552361" y="517652"/>
                </a:lnTo>
                <a:lnTo>
                  <a:pt x="495898" y="486218"/>
                </a:lnTo>
                <a:lnTo>
                  <a:pt x="467898" y="467502"/>
                </a:lnTo>
                <a:lnTo>
                  <a:pt x="453077" y="459230"/>
                </a:lnTo>
                <a:lnTo>
                  <a:pt x="410803" y="430989"/>
                </a:lnTo>
                <a:lnTo>
                  <a:pt x="382725" y="409103"/>
                </a:lnTo>
                <a:lnTo>
                  <a:pt x="367982" y="399239"/>
                </a:lnTo>
                <a:lnTo>
                  <a:pt x="354178" y="388466"/>
                </a:lnTo>
                <a:lnTo>
                  <a:pt x="327218" y="364653"/>
                </a:lnTo>
                <a:lnTo>
                  <a:pt x="312943" y="353541"/>
                </a:lnTo>
                <a:lnTo>
                  <a:pt x="299071" y="341175"/>
                </a:lnTo>
                <a:lnTo>
                  <a:pt x="245148" y="290375"/>
                </a:lnTo>
                <a:lnTo>
                  <a:pt x="196321" y="239894"/>
                </a:lnTo>
                <a:lnTo>
                  <a:pt x="152274" y="189480"/>
                </a:lnTo>
                <a:lnTo>
                  <a:pt x="113002" y="139145"/>
                </a:lnTo>
                <a:lnTo>
                  <a:pt x="101523" y="125980"/>
                </a:lnTo>
                <a:lnTo>
                  <a:pt x="63836" y="75645"/>
                </a:lnTo>
                <a:lnTo>
                  <a:pt x="28944" y="24845"/>
                </a:lnTo>
                <a:lnTo>
                  <a:pt x="13465" y="0"/>
                </a:lnTo>
                <a:close/>
              </a:path>
              <a:path w="2475865" h="704850">
                <a:moveTo>
                  <a:pt x="1478960" y="702656"/>
                </a:moveTo>
                <a:lnTo>
                  <a:pt x="1422295" y="702656"/>
                </a:lnTo>
                <a:lnTo>
                  <a:pt x="1435693" y="702704"/>
                </a:lnTo>
                <a:lnTo>
                  <a:pt x="1478513" y="702704"/>
                </a:lnTo>
                <a:lnTo>
                  <a:pt x="1478960" y="702656"/>
                </a:lnTo>
                <a:close/>
              </a:path>
              <a:path w="2475865" h="704850">
                <a:moveTo>
                  <a:pt x="1507568" y="701067"/>
                </a:moveTo>
                <a:lnTo>
                  <a:pt x="1493666" y="701067"/>
                </a:lnTo>
                <a:lnTo>
                  <a:pt x="1507062" y="701117"/>
                </a:lnTo>
                <a:lnTo>
                  <a:pt x="1507568" y="701067"/>
                </a:lnTo>
                <a:close/>
              </a:path>
              <a:path w="2475865" h="704850">
                <a:moveTo>
                  <a:pt x="1537598" y="699490"/>
                </a:moveTo>
                <a:lnTo>
                  <a:pt x="1523711" y="699490"/>
                </a:lnTo>
                <a:lnTo>
                  <a:pt x="1537195" y="699529"/>
                </a:lnTo>
                <a:lnTo>
                  <a:pt x="1537598" y="699490"/>
                </a:lnTo>
                <a:close/>
              </a:path>
              <a:path w="2475865" h="704850">
                <a:moveTo>
                  <a:pt x="1567731" y="697903"/>
                </a:moveTo>
                <a:lnTo>
                  <a:pt x="1553846" y="697903"/>
                </a:lnTo>
                <a:lnTo>
                  <a:pt x="1567328" y="697942"/>
                </a:lnTo>
                <a:lnTo>
                  <a:pt x="1567731" y="697903"/>
                </a:lnTo>
                <a:close/>
              </a:path>
              <a:path w="2475865" h="704850">
                <a:moveTo>
                  <a:pt x="1613780" y="694717"/>
                </a:moveTo>
                <a:lnTo>
                  <a:pt x="1598339" y="694717"/>
                </a:lnTo>
                <a:lnTo>
                  <a:pt x="1613321" y="694767"/>
                </a:lnTo>
                <a:lnTo>
                  <a:pt x="1613780" y="694717"/>
                </a:lnTo>
                <a:close/>
              </a:path>
              <a:path w="2475865" h="704850">
                <a:moveTo>
                  <a:pt x="1665784" y="691572"/>
                </a:moveTo>
                <a:lnTo>
                  <a:pt x="1650364" y="691572"/>
                </a:lnTo>
                <a:lnTo>
                  <a:pt x="1665658" y="691592"/>
                </a:lnTo>
                <a:close/>
              </a:path>
              <a:path w="2475865" h="704850">
                <a:moveTo>
                  <a:pt x="1464241" y="686829"/>
                </a:moveTo>
                <a:lnTo>
                  <a:pt x="1421419" y="686829"/>
                </a:lnTo>
                <a:lnTo>
                  <a:pt x="1406268" y="688465"/>
                </a:lnTo>
                <a:lnTo>
                  <a:pt x="1685028" y="688465"/>
                </a:lnTo>
                <a:lnTo>
                  <a:pt x="1685996" y="688309"/>
                </a:lnTo>
                <a:lnTo>
                  <a:pt x="1700455" y="686878"/>
                </a:lnTo>
                <a:lnTo>
                  <a:pt x="1477636" y="686878"/>
                </a:lnTo>
                <a:lnTo>
                  <a:pt x="1464241" y="686829"/>
                </a:lnTo>
                <a:close/>
              </a:path>
              <a:path w="2475865" h="704850">
                <a:moveTo>
                  <a:pt x="1522921" y="683654"/>
                </a:moveTo>
                <a:lnTo>
                  <a:pt x="1506270" y="685281"/>
                </a:lnTo>
                <a:lnTo>
                  <a:pt x="1492341" y="685290"/>
                </a:lnTo>
                <a:lnTo>
                  <a:pt x="1477636" y="686878"/>
                </a:lnTo>
                <a:lnTo>
                  <a:pt x="1700455" y="686878"/>
                </a:lnTo>
                <a:lnTo>
                  <a:pt x="1701340" y="686790"/>
                </a:lnTo>
                <a:lnTo>
                  <a:pt x="1715029" y="686790"/>
                </a:lnTo>
                <a:lnTo>
                  <a:pt x="1722924" y="685281"/>
                </a:lnTo>
                <a:lnTo>
                  <a:pt x="1506270" y="685281"/>
                </a:lnTo>
                <a:lnTo>
                  <a:pt x="1723130" y="685242"/>
                </a:lnTo>
                <a:lnTo>
                  <a:pt x="1731231" y="683694"/>
                </a:lnTo>
                <a:lnTo>
                  <a:pt x="1536405" y="683694"/>
                </a:lnTo>
                <a:lnTo>
                  <a:pt x="1522921" y="683654"/>
                </a:lnTo>
                <a:close/>
              </a:path>
              <a:path w="2475865" h="704850">
                <a:moveTo>
                  <a:pt x="1715029" y="686790"/>
                </a:moveTo>
                <a:lnTo>
                  <a:pt x="1701340" y="686790"/>
                </a:lnTo>
                <a:lnTo>
                  <a:pt x="1714823" y="686829"/>
                </a:lnTo>
                <a:lnTo>
                  <a:pt x="1715029" y="686790"/>
                </a:lnTo>
                <a:close/>
              </a:path>
              <a:path w="2475865" h="704850">
                <a:moveTo>
                  <a:pt x="1597461" y="678892"/>
                </a:moveTo>
                <a:lnTo>
                  <a:pt x="1566538" y="682106"/>
                </a:lnTo>
                <a:lnTo>
                  <a:pt x="1552561" y="682115"/>
                </a:lnTo>
                <a:lnTo>
                  <a:pt x="1536405" y="683694"/>
                </a:lnTo>
                <a:lnTo>
                  <a:pt x="1731231" y="683694"/>
                </a:lnTo>
                <a:lnTo>
                  <a:pt x="1732241" y="683501"/>
                </a:lnTo>
                <a:lnTo>
                  <a:pt x="1748116" y="683501"/>
                </a:lnTo>
                <a:lnTo>
                  <a:pt x="1762388" y="682106"/>
                </a:lnTo>
                <a:lnTo>
                  <a:pt x="1566538" y="682106"/>
                </a:lnTo>
                <a:lnTo>
                  <a:pt x="1762791" y="682067"/>
                </a:lnTo>
                <a:lnTo>
                  <a:pt x="1777554" y="680431"/>
                </a:lnTo>
                <a:lnTo>
                  <a:pt x="1787255" y="678940"/>
                </a:lnTo>
                <a:lnTo>
                  <a:pt x="1612445" y="678940"/>
                </a:lnTo>
                <a:lnTo>
                  <a:pt x="1597461" y="678892"/>
                </a:lnTo>
                <a:close/>
              </a:path>
              <a:path w="2475865" h="704850">
                <a:moveTo>
                  <a:pt x="1748116" y="683501"/>
                </a:moveTo>
                <a:lnTo>
                  <a:pt x="1732241" y="683501"/>
                </a:lnTo>
                <a:lnTo>
                  <a:pt x="1746543" y="683654"/>
                </a:lnTo>
                <a:lnTo>
                  <a:pt x="1748116" y="683501"/>
                </a:lnTo>
                <a:close/>
              </a:path>
              <a:path w="2475865" h="704850">
                <a:moveTo>
                  <a:pt x="1649798" y="675717"/>
                </a:moveTo>
                <a:lnTo>
                  <a:pt x="1627028" y="677325"/>
                </a:lnTo>
                <a:lnTo>
                  <a:pt x="1612445" y="678940"/>
                </a:lnTo>
                <a:lnTo>
                  <a:pt x="1787255" y="678940"/>
                </a:lnTo>
                <a:lnTo>
                  <a:pt x="1798502" y="677212"/>
                </a:lnTo>
                <a:lnTo>
                  <a:pt x="1811024" y="675825"/>
                </a:lnTo>
                <a:lnTo>
                  <a:pt x="1664352" y="675825"/>
                </a:lnTo>
                <a:lnTo>
                  <a:pt x="1649798" y="675717"/>
                </a:lnTo>
                <a:close/>
              </a:path>
              <a:path w="2475865" h="704850">
                <a:moveTo>
                  <a:pt x="1700550" y="670954"/>
                </a:moveTo>
                <a:lnTo>
                  <a:pt x="1683900" y="672581"/>
                </a:lnTo>
                <a:lnTo>
                  <a:pt x="1664352" y="675825"/>
                </a:lnTo>
                <a:lnTo>
                  <a:pt x="1811024" y="675825"/>
                </a:lnTo>
                <a:lnTo>
                  <a:pt x="1812446" y="675667"/>
                </a:lnTo>
                <a:lnTo>
                  <a:pt x="1828218" y="674090"/>
                </a:lnTo>
                <a:lnTo>
                  <a:pt x="1855024" y="671109"/>
                </a:lnTo>
                <a:lnTo>
                  <a:pt x="1713265" y="671109"/>
                </a:lnTo>
                <a:lnTo>
                  <a:pt x="1700550" y="670954"/>
                </a:lnTo>
                <a:close/>
              </a:path>
              <a:path w="2475865" h="704850">
                <a:moveTo>
                  <a:pt x="1730683" y="667779"/>
                </a:moveTo>
                <a:lnTo>
                  <a:pt x="1713265" y="671109"/>
                </a:lnTo>
                <a:lnTo>
                  <a:pt x="1855024" y="671109"/>
                </a:lnTo>
                <a:lnTo>
                  <a:pt x="1856851" y="670906"/>
                </a:lnTo>
                <a:lnTo>
                  <a:pt x="1881534" y="667819"/>
                </a:lnTo>
                <a:lnTo>
                  <a:pt x="1745753" y="667819"/>
                </a:lnTo>
                <a:lnTo>
                  <a:pt x="1730683" y="667779"/>
                </a:lnTo>
                <a:close/>
              </a:path>
              <a:path w="2475865" h="704850">
                <a:moveTo>
                  <a:pt x="2472089" y="555134"/>
                </a:moveTo>
                <a:lnTo>
                  <a:pt x="2403100" y="569522"/>
                </a:lnTo>
                <a:lnTo>
                  <a:pt x="2389569" y="570990"/>
                </a:lnTo>
                <a:lnTo>
                  <a:pt x="2341311" y="580621"/>
                </a:lnTo>
                <a:lnTo>
                  <a:pt x="2323176" y="582082"/>
                </a:lnTo>
                <a:lnTo>
                  <a:pt x="2285998" y="588523"/>
                </a:lnTo>
                <a:lnTo>
                  <a:pt x="2252567" y="594895"/>
                </a:lnTo>
                <a:lnTo>
                  <a:pt x="2233716" y="598037"/>
                </a:lnTo>
                <a:lnTo>
                  <a:pt x="2212618" y="602895"/>
                </a:lnTo>
                <a:lnTo>
                  <a:pt x="2184980" y="605915"/>
                </a:lnTo>
                <a:lnTo>
                  <a:pt x="2159017" y="610765"/>
                </a:lnTo>
                <a:lnTo>
                  <a:pt x="2106937" y="618660"/>
                </a:lnTo>
                <a:lnTo>
                  <a:pt x="2087807" y="621850"/>
                </a:lnTo>
                <a:lnTo>
                  <a:pt x="2067286" y="625010"/>
                </a:lnTo>
                <a:lnTo>
                  <a:pt x="2042134" y="628153"/>
                </a:lnTo>
                <a:lnTo>
                  <a:pt x="2024252" y="631395"/>
                </a:lnTo>
                <a:lnTo>
                  <a:pt x="1994301" y="636127"/>
                </a:lnTo>
                <a:lnTo>
                  <a:pt x="1977376" y="637649"/>
                </a:lnTo>
                <a:lnTo>
                  <a:pt x="1955690" y="642584"/>
                </a:lnTo>
                <a:lnTo>
                  <a:pt x="1933158" y="643985"/>
                </a:lnTo>
                <a:lnTo>
                  <a:pt x="1914820" y="647270"/>
                </a:lnTo>
                <a:lnTo>
                  <a:pt x="1897992" y="648778"/>
                </a:lnTo>
                <a:lnTo>
                  <a:pt x="1879930" y="652033"/>
                </a:lnTo>
                <a:lnTo>
                  <a:pt x="1854989" y="655142"/>
                </a:lnTo>
                <a:lnTo>
                  <a:pt x="1826549" y="658303"/>
                </a:lnTo>
                <a:lnTo>
                  <a:pt x="1810697" y="659890"/>
                </a:lnTo>
                <a:lnTo>
                  <a:pt x="1796417" y="661478"/>
                </a:lnTo>
                <a:lnTo>
                  <a:pt x="1775468" y="664697"/>
                </a:lnTo>
                <a:lnTo>
                  <a:pt x="1761526" y="666240"/>
                </a:lnTo>
                <a:lnTo>
                  <a:pt x="1745753" y="667819"/>
                </a:lnTo>
                <a:lnTo>
                  <a:pt x="1881534" y="667819"/>
                </a:lnTo>
                <a:lnTo>
                  <a:pt x="1882336" y="667719"/>
                </a:lnTo>
                <a:lnTo>
                  <a:pt x="1900218" y="664476"/>
                </a:lnTo>
                <a:lnTo>
                  <a:pt x="1916962" y="662984"/>
                </a:lnTo>
                <a:lnTo>
                  <a:pt x="1935109" y="659714"/>
                </a:lnTo>
                <a:lnTo>
                  <a:pt x="1958005" y="658237"/>
                </a:lnTo>
                <a:lnTo>
                  <a:pt x="1979881" y="653288"/>
                </a:lnTo>
                <a:lnTo>
                  <a:pt x="1996259" y="651871"/>
                </a:lnTo>
                <a:lnTo>
                  <a:pt x="2026913" y="647044"/>
                </a:lnTo>
                <a:lnTo>
                  <a:pt x="2044541" y="643839"/>
                </a:lnTo>
                <a:lnTo>
                  <a:pt x="2069480" y="640730"/>
                </a:lnTo>
                <a:lnTo>
                  <a:pt x="2090320" y="637524"/>
                </a:lnTo>
                <a:lnTo>
                  <a:pt x="2109450" y="634334"/>
                </a:lnTo>
                <a:lnTo>
                  <a:pt x="2161660" y="626417"/>
                </a:lnTo>
                <a:lnTo>
                  <a:pt x="2187321" y="621605"/>
                </a:lnTo>
                <a:lnTo>
                  <a:pt x="2215282" y="618517"/>
                </a:lnTo>
                <a:lnTo>
                  <a:pt x="2236809" y="613601"/>
                </a:lnTo>
                <a:lnTo>
                  <a:pt x="2255359" y="610522"/>
                </a:lnTo>
                <a:lnTo>
                  <a:pt x="2288846" y="604140"/>
                </a:lnTo>
                <a:lnTo>
                  <a:pt x="2325198" y="597813"/>
                </a:lnTo>
                <a:lnTo>
                  <a:pt x="2343528" y="596314"/>
                </a:lnTo>
                <a:lnTo>
                  <a:pt x="2392005" y="586662"/>
                </a:lnTo>
                <a:lnTo>
                  <a:pt x="2405598" y="585181"/>
                </a:lnTo>
                <a:lnTo>
                  <a:pt x="2475330" y="570675"/>
                </a:lnTo>
                <a:lnTo>
                  <a:pt x="2472089" y="555134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876431" y="4416116"/>
            <a:ext cx="99695" cy="29209"/>
          </a:xfrm>
          <a:custGeom>
            <a:avLst/>
            <a:gdLst/>
            <a:ahLst/>
            <a:cxnLst/>
            <a:rect l="l" t="t" r="r" b="b"/>
            <a:pathLst>
              <a:path w="99695" h="29210">
                <a:moveTo>
                  <a:pt x="0" y="0"/>
                </a:moveTo>
                <a:lnTo>
                  <a:pt x="14232" y="13110"/>
                </a:lnTo>
                <a:lnTo>
                  <a:pt x="29051" y="14792"/>
                </a:lnTo>
                <a:lnTo>
                  <a:pt x="97525" y="29108"/>
                </a:lnTo>
                <a:lnTo>
                  <a:pt x="99472" y="19784"/>
                </a:lnTo>
                <a:lnTo>
                  <a:pt x="30551" y="5397"/>
                </a:lnTo>
                <a:lnTo>
                  <a:pt x="15843" y="3738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739553" y="4386936"/>
            <a:ext cx="99695" cy="30480"/>
          </a:xfrm>
          <a:custGeom>
            <a:avLst/>
            <a:gdLst/>
            <a:ahLst/>
            <a:cxnLst/>
            <a:rect l="l" t="t" r="r" b="b"/>
            <a:pathLst>
              <a:path w="99695" h="30479">
                <a:moveTo>
                  <a:pt x="0" y="0"/>
                </a:moveTo>
                <a:lnTo>
                  <a:pt x="15149" y="12186"/>
                </a:lnTo>
                <a:lnTo>
                  <a:pt x="48101" y="20059"/>
                </a:lnTo>
                <a:lnTo>
                  <a:pt x="84635" y="28017"/>
                </a:lnTo>
                <a:lnTo>
                  <a:pt x="97831" y="30227"/>
                </a:lnTo>
                <a:lnTo>
                  <a:pt x="99401" y="20831"/>
                </a:lnTo>
                <a:lnTo>
                  <a:pt x="86433" y="18666"/>
                </a:lnTo>
                <a:lnTo>
                  <a:pt x="50220" y="10773"/>
                </a:lnTo>
                <a:lnTo>
                  <a:pt x="17039" y="2856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610790" y="4359624"/>
            <a:ext cx="92075" cy="28575"/>
          </a:xfrm>
          <a:custGeom>
            <a:avLst/>
            <a:gdLst/>
            <a:ahLst/>
            <a:cxnLst/>
            <a:rect l="l" t="t" r="r" b="b"/>
            <a:pathLst>
              <a:path w="92075" h="28575">
                <a:moveTo>
                  <a:pt x="0" y="0"/>
                </a:moveTo>
                <a:lnTo>
                  <a:pt x="18451" y="14041"/>
                </a:lnTo>
                <a:lnTo>
                  <a:pt x="50278" y="20421"/>
                </a:lnTo>
                <a:lnTo>
                  <a:pt x="75685" y="25195"/>
                </a:lnTo>
                <a:lnTo>
                  <a:pt x="89768" y="28333"/>
                </a:lnTo>
                <a:lnTo>
                  <a:pt x="91838" y="19036"/>
                </a:lnTo>
                <a:lnTo>
                  <a:pt x="77599" y="15866"/>
                </a:lnTo>
                <a:lnTo>
                  <a:pt x="52092" y="11070"/>
                </a:lnTo>
                <a:lnTo>
                  <a:pt x="20460" y="473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465685" y="4331870"/>
            <a:ext cx="100330" cy="29845"/>
          </a:xfrm>
          <a:custGeom>
            <a:avLst/>
            <a:gdLst/>
            <a:ahLst/>
            <a:cxnLst/>
            <a:rect l="l" t="t" r="r" b="b"/>
            <a:pathLst>
              <a:path w="100329" h="29845">
                <a:moveTo>
                  <a:pt x="0" y="0"/>
                </a:moveTo>
                <a:lnTo>
                  <a:pt x="13381" y="11699"/>
                </a:lnTo>
                <a:lnTo>
                  <a:pt x="30683" y="14852"/>
                </a:lnTo>
                <a:lnTo>
                  <a:pt x="60659" y="21177"/>
                </a:lnTo>
                <a:lnTo>
                  <a:pt x="78216" y="24377"/>
                </a:lnTo>
                <a:lnTo>
                  <a:pt x="97696" y="29267"/>
                </a:lnTo>
                <a:lnTo>
                  <a:pt x="100009" y="20027"/>
                </a:lnTo>
                <a:lnTo>
                  <a:pt x="80227" y="15073"/>
                </a:lnTo>
                <a:lnTo>
                  <a:pt x="62495" y="11832"/>
                </a:lnTo>
                <a:lnTo>
                  <a:pt x="32519" y="5507"/>
                </a:lnTo>
                <a:lnTo>
                  <a:pt x="14960" y="2307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330306" y="4305640"/>
            <a:ext cx="99060" cy="25400"/>
          </a:xfrm>
          <a:custGeom>
            <a:avLst/>
            <a:gdLst/>
            <a:ahLst/>
            <a:cxnLst/>
            <a:rect l="l" t="t" r="r" b="b"/>
            <a:pathLst>
              <a:path w="99059" h="25400">
                <a:moveTo>
                  <a:pt x="0" y="0"/>
                </a:moveTo>
                <a:lnTo>
                  <a:pt x="26958" y="14143"/>
                </a:lnTo>
                <a:lnTo>
                  <a:pt x="51956" y="18854"/>
                </a:lnTo>
                <a:lnTo>
                  <a:pt x="69010" y="23529"/>
                </a:lnTo>
                <a:lnTo>
                  <a:pt x="87261" y="25266"/>
                </a:lnTo>
                <a:lnTo>
                  <a:pt x="98634" y="18575"/>
                </a:lnTo>
                <a:lnTo>
                  <a:pt x="70698" y="14192"/>
                </a:lnTo>
                <a:lnTo>
                  <a:pt x="54091" y="9579"/>
                </a:lnTo>
                <a:lnTo>
                  <a:pt x="28365" y="4729"/>
                </a:lnTo>
                <a:lnTo>
                  <a:pt x="13752" y="3089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190231" y="4293619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189" y="0"/>
                </a:lnTo>
              </a:path>
            </a:pathLst>
          </a:custGeom>
          <a:ln w="2358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8055689" y="4257930"/>
            <a:ext cx="98425" cy="25400"/>
          </a:xfrm>
          <a:custGeom>
            <a:avLst/>
            <a:gdLst/>
            <a:ahLst/>
            <a:cxnLst/>
            <a:rect l="l" t="t" r="r" b="b"/>
            <a:pathLst>
              <a:path w="98425" h="25400">
                <a:moveTo>
                  <a:pt x="0" y="0"/>
                </a:moveTo>
                <a:lnTo>
                  <a:pt x="13205" y="11054"/>
                </a:lnTo>
                <a:lnTo>
                  <a:pt x="28641" y="14165"/>
                </a:lnTo>
                <a:lnTo>
                  <a:pt x="42802" y="17318"/>
                </a:lnTo>
                <a:lnTo>
                  <a:pt x="59207" y="18996"/>
                </a:lnTo>
                <a:lnTo>
                  <a:pt x="72906" y="22082"/>
                </a:lnTo>
                <a:lnTo>
                  <a:pt x="95449" y="25322"/>
                </a:lnTo>
                <a:lnTo>
                  <a:pt x="98422" y="16211"/>
                </a:lnTo>
                <a:lnTo>
                  <a:pt x="74616" y="12719"/>
                </a:lnTo>
                <a:lnTo>
                  <a:pt x="60717" y="9610"/>
                </a:lnTo>
                <a:lnTo>
                  <a:pt x="44312" y="7931"/>
                </a:lnTo>
                <a:lnTo>
                  <a:pt x="30612" y="4846"/>
                </a:lnTo>
                <a:lnTo>
                  <a:pt x="14668" y="165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924179" y="4249921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1657" y="0"/>
                </a:lnTo>
              </a:path>
            </a:pathLst>
          </a:custGeom>
          <a:ln w="2208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781580" y="4229325"/>
            <a:ext cx="96520" cy="0"/>
          </a:xfrm>
          <a:custGeom>
            <a:avLst/>
            <a:gdLst/>
            <a:ahLst/>
            <a:cxnLst/>
            <a:rect l="l" t="t" r="r" b="b"/>
            <a:pathLst>
              <a:path w="96520">
                <a:moveTo>
                  <a:pt x="0" y="0"/>
                </a:moveTo>
                <a:lnTo>
                  <a:pt x="96238" y="0"/>
                </a:lnTo>
              </a:path>
            </a:pathLst>
          </a:custGeom>
          <a:ln w="2216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638447" y="4196101"/>
            <a:ext cx="101600" cy="25400"/>
          </a:xfrm>
          <a:custGeom>
            <a:avLst/>
            <a:gdLst/>
            <a:ahLst/>
            <a:cxnLst/>
            <a:rect l="l" t="t" r="r" b="b"/>
            <a:pathLst>
              <a:path w="101600" h="25400">
                <a:moveTo>
                  <a:pt x="13717" y="0"/>
                </a:moveTo>
                <a:lnTo>
                  <a:pt x="0" y="6704"/>
                </a:lnTo>
                <a:lnTo>
                  <a:pt x="40166" y="15647"/>
                </a:lnTo>
                <a:lnTo>
                  <a:pt x="54935" y="17320"/>
                </a:lnTo>
                <a:lnTo>
                  <a:pt x="68686" y="20411"/>
                </a:lnTo>
                <a:lnTo>
                  <a:pt x="83455" y="22082"/>
                </a:lnTo>
                <a:lnTo>
                  <a:pt x="97207" y="25172"/>
                </a:lnTo>
                <a:lnTo>
                  <a:pt x="101239" y="16038"/>
                </a:lnTo>
                <a:lnTo>
                  <a:pt x="85017" y="12700"/>
                </a:lnTo>
                <a:lnTo>
                  <a:pt x="70248" y="11028"/>
                </a:lnTo>
                <a:lnTo>
                  <a:pt x="56497" y="7938"/>
                </a:lnTo>
                <a:lnTo>
                  <a:pt x="41728" y="6266"/>
                </a:lnTo>
                <a:lnTo>
                  <a:pt x="13717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7509564" y="4169115"/>
            <a:ext cx="93345" cy="27305"/>
          </a:xfrm>
          <a:custGeom>
            <a:avLst/>
            <a:gdLst/>
            <a:ahLst/>
            <a:cxnLst/>
            <a:rect l="l" t="t" r="r" b="b"/>
            <a:pathLst>
              <a:path w="93345" h="27304">
                <a:moveTo>
                  <a:pt x="0" y="0"/>
                </a:moveTo>
                <a:lnTo>
                  <a:pt x="26450" y="15647"/>
                </a:lnTo>
                <a:lnTo>
                  <a:pt x="40711" y="18822"/>
                </a:lnTo>
                <a:lnTo>
                  <a:pt x="55478" y="20493"/>
                </a:lnTo>
                <a:lnTo>
                  <a:pt x="83489" y="26758"/>
                </a:lnTo>
                <a:lnTo>
                  <a:pt x="93254" y="19174"/>
                </a:lnTo>
                <a:lnTo>
                  <a:pt x="57040" y="11111"/>
                </a:lnTo>
                <a:lnTo>
                  <a:pt x="42271" y="9439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367191" y="4137416"/>
            <a:ext cx="99060" cy="31750"/>
          </a:xfrm>
          <a:custGeom>
            <a:avLst/>
            <a:gdLst/>
            <a:ahLst/>
            <a:cxnLst/>
            <a:rect l="l" t="t" r="r" b="b"/>
            <a:pathLst>
              <a:path w="99059" h="31750">
                <a:moveTo>
                  <a:pt x="0" y="0"/>
                </a:moveTo>
                <a:lnTo>
                  <a:pt x="25750" y="17052"/>
                </a:lnTo>
                <a:lnTo>
                  <a:pt x="40991" y="18855"/>
                </a:lnTo>
                <a:lnTo>
                  <a:pt x="96941" y="31342"/>
                </a:lnTo>
                <a:lnTo>
                  <a:pt x="99011" y="22044"/>
                </a:lnTo>
                <a:lnTo>
                  <a:pt x="42553" y="9474"/>
                </a:lnTo>
                <a:lnTo>
                  <a:pt x="27786" y="7801"/>
                </a:lnTo>
                <a:lnTo>
                  <a:pt x="14507" y="3255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239099" y="4102571"/>
            <a:ext cx="92075" cy="33020"/>
          </a:xfrm>
          <a:custGeom>
            <a:avLst/>
            <a:gdLst/>
            <a:ahLst/>
            <a:cxnLst/>
            <a:rect l="l" t="t" r="r" b="b"/>
            <a:pathLst>
              <a:path w="92075" h="33020">
                <a:moveTo>
                  <a:pt x="0" y="0"/>
                </a:moveTo>
                <a:lnTo>
                  <a:pt x="11242" y="13797"/>
                </a:lnTo>
                <a:lnTo>
                  <a:pt x="25502" y="18559"/>
                </a:lnTo>
                <a:lnTo>
                  <a:pt x="40236" y="21866"/>
                </a:lnTo>
                <a:lnTo>
                  <a:pt x="54023" y="26497"/>
                </a:lnTo>
                <a:lnTo>
                  <a:pt x="83016" y="32978"/>
                </a:lnTo>
                <a:lnTo>
                  <a:pt x="91616" y="25835"/>
                </a:lnTo>
                <a:lnTo>
                  <a:pt x="70825" y="20505"/>
                </a:lnTo>
                <a:lnTo>
                  <a:pt x="56567" y="17330"/>
                </a:lnTo>
                <a:lnTo>
                  <a:pt x="42779" y="12700"/>
                </a:lnTo>
                <a:lnTo>
                  <a:pt x="28046" y="9394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111186" y="4051937"/>
            <a:ext cx="86360" cy="45720"/>
          </a:xfrm>
          <a:custGeom>
            <a:avLst/>
            <a:gdLst/>
            <a:ahLst/>
            <a:cxnLst/>
            <a:rect l="l" t="t" r="r" b="b"/>
            <a:pathLst>
              <a:path w="86359" h="45720">
                <a:moveTo>
                  <a:pt x="0" y="0"/>
                </a:moveTo>
                <a:lnTo>
                  <a:pt x="10386" y="15050"/>
                </a:lnTo>
                <a:lnTo>
                  <a:pt x="24645" y="21400"/>
                </a:lnTo>
                <a:lnTo>
                  <a:pt x="38526" y="29149"/>
                </a:lnTo>
                <a:lnTo>
                  <a:pt x="53593" y="34267"/>
                </a:lnTo>
                <a:lnTo>
                  <a:pt x="67425" y="40450"/>
                </a:lnTo>
                <a:lnTo>
                  <a:pt x="82114" y="45380"/>
                </a:lnTo>
                <a:lnTo>
                  <a:pt x="85812" y="36573"/>
                </a:lnTo>
                <a:lnTo>
                  <a:pt x="70872" y="31583"/>
                </a:lnTo>
                <a:lnTo>
                  <a:pt x="57040" y="25399"/>
                </a:lnTo>
                <a:lnTo>
                  <a:pt x="42351" y="20471"/>
                </a:lnTo>
                <a:lnTo>
                  <a:pt x="28898" y="12889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984138" y="3979692"/>
            <a:ext cx="86360" cy="60325"/>
          </a:xfrm>
          <a:custGeom>
            <a:avLst/>
            <a:gdLst/>
            <a:ahLst/>
            <a:cxnLst/>
            <a:rect l="l" t="t" r="r" b="b"/>
            <a:pathLst>
              <a:path w="86359" h="60325">
                <a:moveTo>
                  <a:pt x="0" y="0"/>
                </a:moveTo>
                <a:lnTo>
                  <a:pt x="8385" y="17056"/>
                </a:lnTo>
                <a:lnTo>
                  <a:pt x="36906" y="36106"/>
                </a:lnTo>
                <a:lnTo>
                  <a:pt x="51874" y="42845"/>
                </a:lnTo>
                <a:lnTo>
                  <a:pt x="65425" y="51981"/>
                </a:lnTo>
                <a:lnTo>
                  <a:pt x="80015" y="60119"/>
                </a:lnTo>
                <a:lnTo>
                  <a:pt x="86199" y="52660"/>
                </a:lnTo>
                <a:lnTo>
                  <a:pt x="70387" y="43859"/>
                </a:lnTo>
                <a:lnTo>
                  <a:pt x="56456" y="34535"/>
                </a:lnTo>
                <a:lnTo>
                  <a:pt x="41488" y="27795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867678" y="3902648"/>
            <a:ext cx="85725" cy="62865"/>
          </a:xfrm>
          <a:custGeom>
            <a:avLst/>
            <a:gdLst/>
            <a:ahLst/>
            <a:cxnLst/>
            <a:rect l="l" t="t" r="r" b="b"/>
            <a:pathLst>
              <a:path w="85725" h="62864">
                <a:moveTo>
                  <a:pt x="0" y="0"/>
                </a:moveTo>
                <a:lnTo>
                  <a:pt x="24504" y="20670"/>
                </a:lnTo>
                <a:lnTo>
                  <a:pt x="67524" y="54208"/>
                </a:lnTo>
                <a:lnTo>
                  <a:pt x="80260" y="62730"/>
                </a:lnTo>
                <a:lnTo>
                  <a:pt x="85551" y="54809"/>
                </a:lnTo>
                <a:lnTo>
                  <a:pt x="59119" y="35582"/>
                </a:lnTo>
                <a:lnTo>
                  <a:pt x="30599" y="13357"/>
                </a:lnTo>
                <a:lnTo>
                  <a:pt x="16578" y="857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776515" y="3806668"/>
            <a:ext cx="68442" cy="708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668251" y="3712602"/>
            <a:ext cx="74930" cy="70485"/>
          </a:xfrm>
          <a:custGeom>
            <a:avLst/>
            <a:gdLst/>
            <a:ahLst/>
            <a:cxnLst/>
            <a:rect l="l" t="t" r="r" b="b"/>
            <a:pathLst>
              <a:path w="74929" h="70485">
                <a:moveTo>
                  <a:pt x="0" y="0"/>
                </a:moveTo>
                <a:lnTo>
                  <a:pt x="8970" y="17445"/>
                </a:lnTo>
                <a:lnTo>
                  <a:pt x="35622" y="41055"/>
                </a:lnTo>
                <a:lnTo>
                  <a:pt x="49883" y="52166"/>
                </a:lnTo>
                <a:lnTo>
                  <a:pt x="67750" y="70120"/>
                </a:lnTo>
                <a:lnTo>
                  <a:pt x="74491" y="63392"/>
                </a:lnTo>
                <a:lnTo>
                  <a:pt x="56180" y="45045"/>
                </a:lnTo>
                <a:lnTo>
                  <a:pt x="27217" y="22429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554453" y="3627080"/>
            <a:ext cx="81280" cy="60325"/>
          </a:xfrm>
          <a:custGeom>
            <a:avLst/>
            <a:gdLst/>
            <a:ahLst/>
            <a:cxnLst/>
            <a:rect l="l" t="t" r="r" b="b"/>
            <a:pathLst>
              <a:path w="81279" h="60325">
                <a:moveTo>
                  <a:pt x="0" y="0"/>
                </a:moveTo>
                <a:lnTo>
                  <a:pt x="8406" y="18627"/>
                </a:lnTo>
                <a:lnTo>
                  <a:pt x="22947" y="28355"/>
                </a:lnTo>
                <a:lnTo>
                  <a:pt x="36926" y="39263"/>
                </a:lnTo>
                <a:lnTo>
                  <a:pt x="51466" y="48992"/>
                </a:lnTo>
                <a:lnTo>
                  <a:pt x="65445" y="59902"/>
                </a:lnTo>
                <a:lnTo>
                  <a:pt x="80824" y="58734"/>
                </a:lnTo>
                <a:lnTo>
                  <a:pt x="57039" y="41275"/>
                </a:lnTo>
                <a:lnTo>
                  <a:pt x="42498" y="31546"/>
                </a:lnTo>
                <a:lnTo>
                  <a:pt x="28520" y="20638"/>
                </a:lnTo>
                <a:lnTo>
                  <a:pt x="13978" y="10909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922682" y="2398398"/>
            <a:ext cx="35560" cy="98425"/>
          </a:xfrm>
          <a:custGeom>
            <a:avLst/>
            <a:gdLst/>
            <a:ahLst/>
            <a:cxnLst/>
            <a:rect l="l" t="t" r="r" b="b"/>
            <a:pathLst>
              <a:path w="35559" h="98425">
                <a:moveTo>
                  <a:pt x="25848" y="0"/>
                </a:moveTo>
                <a:lnTo>
                  <a:pt x="0" y="98257"/>
                </a:lnTo>
                <a:lnTo>
                  <a:pt x="35060" y="2423"/>
                </a:lnTo>
                <a:lnTo>
                  <a:pt x="25848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887124" y="2533502"/>
            <a:ext cx="35560" cy="95250"/>
          </a:xfrm>
          <a:custGeom>
            <a:avLst/>
            <a:gdLst/>
            <a:ahLst/>
            <a:cxnLst/>
            <a:rect l="l" t="t" r="r" b="b"/>
            <a:pathLst>
              <a:path w="35559" h="95250">
                <a:moveTo>
                  <a:pt x="25863" y="0"/>
                </a:moveTo>
                <a:lnTo>
                  <a:pt x="14236" y="44193"/>
                </a:lnTo>
                <a:lnTo>
                  <a:pt x="0" y="94661"/>
                </a:lnTo>
                <a:lnTo>
                  <a:pt x="23426" y="46697"/>
                </a:lnTo>
                <a:lnTo>
                  <a:pt x="35074" y="2423"/>
                </a:lnTo>
                <a:lnTo>
                  <a:pt x="2586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8843131" y="2667457"/>
            <a:ext cx="40640" cy="97155"/>
          </a:xfrm>
          <a:custGeom>
            <a:avLst/>
            <a:gdLst/>
            <a:ahLst/>
            <a:cxnLst/>
            <a:rect l="l" t="t" r="r" b="b"/>
            <a:pathLst>
              <a:path w="40640" h="97155">
                <a:moveTo>
                  <a:pt x="31276" y="0"/>
                </a:moveTo>
                <a:lnTo>
                  <a:pt x="0" y="96666"/>
                </a:lnTo>
                <a:lnTo>
                  <a:pt x="40339" y="2932"/>
                </a:lnTo>
                <a:lnTo>
                  <a:pt x="31276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8796323" y="2800135"/>
            <a:ext cx="43815" cy="95885"/>
          </a:xfrm>
          <a:custGeom>
            <a:avLst/>
            <a:gdLst/>
            <a:ahLst/>
            <a:cxnLst/>
            <a:rect l="l" t="t" r="r" b="b"/>
            <a:pathLst>
              <a:path w="43815" h="95885">
                <a:moveTo>
                  <a:pt x="34643" y="0"/>
                </a:moveTo>
                <a:lnTo>
                  <a:pt x="24335" y="29974"/>
                </a:lnTo>
                <a:lnTo>
                  <a:pt x="0" y="95377"/>
                </a:lnTo>
                <a:lnTo>
                  <a:pt x="33303" y="33183"/>
                </a:lnTo>
                <a:lnTo>
                  <a:pt x="43651" y="3097"/>
                </a:lnTo>
                <a:lnTo>
                  <a:pt x="3464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8751011" y="2931132"/>
            <a:ext cx="41275" cy="98425"/>
          </a:xfrm>
          <a:custGeom>
            <a:avLst/>
            <a:gdLst/>
            <a:ahLst/>
            <a:cxnLst/>
            <a:rect l="l" t="t" r="r" b="b"/>
            <a:pathLst>
              <a:path w="41275" h="98425">
                <a:moveTo>
                  <a:pt x="32001" y="0"/>
                </a:moveTo>
                <a:lnTo>
                  <a:pt x="0" y="82040"/>
                </a:lnTo>
                <a:lnTo>
                  <a:pt x="2625" y="98008"/>
                </a:lnTo>
                <a:lnTo>
                  <a:pt x="40874" y="3460"/>
                </a:lnTo>
                <a:lnTo>
                  <a:pt x="32001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8688340" y="3060343"/>
            <a:ext cx="46355" cy="92710"/>
          </a:xfrm>
          <a:custGeom>
            <a:avLst/>
            <a:gdLst/>
            <a:ahLst/>
            <a:cxnLst/>
            <a:rect l="l" t="t" r="r" b="b"/>
            <a:pathLst>
              <a:path w="46354" h="92710">
                <a:moveTo>
                  <a:pt x="42341" y="0"/>
                </a:moveTo>
                <a:lnTo>
                  <a:pt x="23155" y="42642"/>
                </a:lnTo>
                <a:lnTo>
                  <a:pt x="15318" y="58263"/>
                </a:lnTo>
                <a:lnTo>
                  <a:pt x="0" y="92325"/>
                </a:lnTo>
                <a:lnTo>
                  <a:pt x="23919" y="62351"/>
                </a:lnTo>
                <a:lnTo>
                  <a:pt x="31755" y="46737"/>
                </a:lnTo>
                <a:lnTo>
                  <a:pt x="46098" y="14968"/>
                </a:lnTo>
                <a:lnTo>
                  <a:pt x="42341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8626093" y="3186723"/>
            <a:ext cx="53975" cy="88265"/>
          </a:xfrm>
          <a:custGeom>
            <a:avLst/>
            <a:gdLst/>
            <a:ahLst/>
            <a:cxnLst/>
            <a:rect l="l" t="t" r="r" b="b"/>
            <a:pathLst>
              <a:path w="53975" h="88264">
                <a:moveTo>
                  <a:pt x="45323" y="0"/>
                </a:moveTo>
                <a:lnTo>
                  <a:pt x="31546" y="29970"/>
                </a:lnTo>
                <a:lnTo>
                  <a:pt x="0" y="88139"/>
                </a:lnTo>
                <a:lnTo>
                  <a:pt x="40060" y="34230"/>
                </a:lnTo>
                <a:lnTo>
                  <a:pt x="53978" y="3978"/>
                </a:lnTo>
                <a:lnTo>
                  <a:pt x="4532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8556607" y="3309780"/>
            <a:ext cx="57785" cy="81915"/>
          </a:xfrm>
          <a:custGeom>
            <a:avLst/>
            <a:gdLst/>
            <a:ahLst/>
            <a:cxnLst/>
            <a:rect l="l" t="t" r="r" b="b"/>
            <a:pathLst>
              <a:path w="57784" h="81914">
                <a:moveTo>
                  <a:pt x="49690" y="0"/>
                </a:moveTo>
                <a:lnTo>
                  <a:pt x="29884" y="36153"/>
                </a:lnTo>
                <a:lnTo>
                  <a:pt x="9474" y="67431"/>
                </a:lnTo>
                <a:lnTo>
                  <a:pt x="0" y="81602"/>
                </a:lnTo>
                <a:lnTo>
                  <a:pt x="17423" y="72679"/>
                </a:lnTo>
                <a:lnTo>
                  <a:pt x="38051" y="41040"/>
                </a:lnTo>
                <a:lnTo>
                  <a:pt x="57252" y="5971"/>
                </a:lnTo>
                <a:lnTo>
                  <a:pt x="4969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8475924" y="3428513"/>
            <a:ext cx="65592" cy="8117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8387514" y="3541039"/>
            <a:ext cx="64112" cy="7567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8294433" y="3645665"/>
            <a:ext cx="66862" cy="7826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8183918" y="3741492"/>
            <a:ext cx="81915" cy="57785"/>
          </a:xfrm>
          <a:custGeom>
            <a:avLst/>
            <a:gdLst/>
            <a:ahLst/>
            <a:cxnLst/>
            <a:rect l="l" t="t" r="r" b="b"/>
            <a:pathLst>
              <a:path w="81915" h="57785">
                <a:moveTo>
                  <a:pt x="75068" y="0"/>
                </a:moveTo>
                <a:lnTo>
                  <a:pt x="61337" y="12322"/>
                </a:lnTo>
                <a:lnTo>
                  <a:pt x="29858" y="37419"/>
                </a:lnTo>
                <a:lnTo>
                  <a:pt x="15933" y="46653"/>
                </a:lnTo>
                <a:lnTo>
                  <a:pt x="0" y="57773"/>
                </a:lnTo>
                <a:lnTo>
                  <a:pt x="21295" y="54526"/>
                </a:lnTo>
                <a:lnTo>
                  <a:pt x="35466" y="45107"/>
                </a:lnTo>
                <a:lnTo>
                  <a:pt x="67486" y="19589"/>
                </a:lnTo>
                <a:lnTo>
                  <a:pt x="81429" y="7090"/>
                </a:lnTo>
                <a:lnTo>
                  <a:pt x="75068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063514" y="3823778"/>
            <a:ext cx="88900" cy="57785"/>
          </a:xfrm>
          <a:custGeom>
            <a:avLst/>
            <a:gdLst/>
            <a:ahLst/>
            <a:cxnLst/>
            <a:rect l="l" t="t" r="r" b="b"/>
            <a:pathLst>
              <a:path w="88900" h="57785">
                <a:moveTo>
                  <a:pt x="84070" y="0"/>
                </a:moveTo>
                <a:lnTo>
                  <a:pt x="63732" y="11587"/>
                </a:lnTo>
                <a:lnTo>
                  <a:pt x="49193" y="21236"/>
                </a:lnTo>
                <a:lnTo>
                  <a:pt x="33860" y="28840"/>
                </a:lnTo>
                <a:lnTo>
                  <a:pt x="19419" y="36833"/>
                </a:lnTo>
                <a:lnTo>
                  <a:pt x="3757" y="44636"/>
                </a:lnTo>
                <a:lnTo>
                  <a:pt x="0" y="57600"/>
                </a:lnTo>
                <a:lnTo>
                  <a:pt x="23851" y="45262"/>
                </a:lnTo>
                <a:lnTo>
                  <a:pt x="38293" y="37268"/>
                </a:lnTo>
                <a:lnTo>
                  <a:pt x="53954" y="29465"/>
                </a:lnTo>
                <a:lnTo>
                  <a:pt x="68726" y="19691"/>
                </a:lnTo>
                <a:lnTo>
                  <a:pt x="88785" y="8276"/>
                </a:lnTo>
                <a:lnTo>
                  <a:pt x="8407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936387" y="3889561"/>
            <a:ext cx="90805" cy="36830"/>
          </a:xfrm>
          <a:custGeom>
            <a:avLst/>
            <a:gdLst/>
            <a:ahLst/>
            <a:cxnLst/>
            <a:rect l="l" t="t" r="r" b="b"/>
            <a:pathLst>
              <a:path w="90804" h="36829">
                <a:moveTo>
                  <a:pt x="88261" y="0"/>
                </a:moveTo>
                <a:lnTo>
                  <a:pt x="71036" y="7125"/>
                </a:lnTo>
                <a:lnTo>
                  <a:pt x="57039" y="11769"/>
                </a:lnTo>
                <a:lnTo>
                  <a:pt x="42351" y="18253"/>
                </a:lnTo>
                <a:lnTo>
                  <a:pt x="0" y="32306"/>
                </a:lnTo>
                <a:lnTo>
                  <a:pt x="17264" y="36605"/>
                </a:lnTo>
                <a:lnTo>
                  <a:pt x="45783" y="27127"/>
                </a:lnTo>
                <a:lnTo>
                  <a:pt x="60471" y="20642"/>
                </a:lnTo>
                <a:lnTo>
                  <a:pt x="74302" y="16069"/>
                </a:lnTo>
                <a:lnTo>
                  <a:pt x="90408" y="9655"/>
                </a:lnTo>
                <a:lnTo>
                  <a:pt x="88261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808050" y="3934392"/>
            <a:ext cx="88265" cy="25400"/>
          </a:xfrm>
          <a:custGeom>
            <a:avLst/>
            <a:gdLst/>
            <a:ahLst/>
            <a:cxnLst/>
            <a:rect l="l" t="t" r="r" b="b"/>
            <a:pathLst>
              <a:path w="88265" h="25400">
                <a:moveTo>
                  <a:pt x="85951" y="0"/>
                </a:moveTo>
                <a:lnTo>
                  <a:pt x="57510" y="6300"/>
                </a:lnTo>
                <a:lnTo>
                  <a:pt x="42779" y="11169"/>
                </a:lnTo>
                <a:lnTo>
                  <a:pt x="29497" y="12536"/>
                </a:lnTo>
                <a:lnTo>
                  <a:pt x="14731" y="15779"/>
                </a:lnTo>
                <a:lnTo>
                  <a:pt x="0" y="20647"/>
                </a:lnTo>
                <a:lnTo>
                  <a:pt x="17263" y="24947"/>
                </a:lnTo>
                <a:lnTo>
                  <a:pt x="31051" y="21918"/>
                </a:lnTo>
                <a:lnTo>
                  <a:pt x="44805" y="20422"/>
                </a:lnTo>
                <a:lnTo>
                  <a:pt x="60043" y="15469"/>
                </a:lnTo>
                <a:lnTo>
                  <a:pt x="88011" y="9298"/>
                </a:lnTo>
                <a:lnTo>
                  <a:pt x="85951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665412" y="3962055"/>
            <a:ext cx="92710" cy="19685"/>
          </a:xfrm>
          <a:custGeom>
            <a:avLst/>
            <a:gdLst/>
            <a:ahLst/>
            <a:cxnLst/>
            <a:rect l="l" t="t" r="r" b="b"/>
            <a:pathLst>
              <a:path w="92709" h="19685">
                <a:moveTo>
                  <a:pt x="92621" y="0"/>
                </a:moveTo>
                <a:lnTo>
                  <a:pt x="70325" y="3892"/>
                </a:lnTo>
                <a:lnTo>
                  <a:pt x="13691" y="10147"/>
                </a:lnTo>
                <a:lnTo>
                  <a:pt x="0" y="10147"/>
                </a:lnTo>
                <a:lnTo>
                  <a:pt x="14216" y="19644"/>
                </a:lnTo>
                <a:lnTo>
                  <a:pt x="71780" y="13295"/>
                </a:lnTo>
                <a:lnTo>
                  <a:pt x="87659" y="10147"/>
                </a:lnTo>
                <a:lnTo>
                  <a:pt x="13691" y="10147"/>
                </a:lnTo>
                <a:lnTo>
                  <a:pt x="87800" y="10119"/>
                </a:lnTo>
                <a:lnTo>
                  <a:pt x="88031" y="10073"/>
                </a:lnTo>
                <a:lnTo>
                  <a:pt x="92621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522772" y="3973753"/>
            <a:ext cx="97155" cy="12700"/>
          </a:xfrm>
          <a:custGeom>
            <a:avLst/>
            <a:gdLst/>
            <a:ahLst/>
            <a:cxnLst/>
            <a:rect l="l" t="t" r="r" b="b"/>
            <a:pathLst>
              <a:path w="97154" h="12700">
                <a:moveTo>
                  <a:pt x="0" y="0"/>
                </a:moveTo>
                <a:lnTo>
                  <a:pt x="14259" y="9525"/>
                </a:lnTo>
                <a:lnTo>
                  <a:pt x="27995" y="11076"/>
                </a:lnTo>
                <a:lnTo>
                  <a:pt x="42778" y="11104"/>
                </a:lnTo>
                <a:lnTo>
                  <a:pt x="56515" y="12655"/>
                </a:lnTo>
                <a:lnTo>
                  <a:pt x="71299" y="12684"/>
                </a:lnTo>
                <a:lnTo>
                  <a:pt x="86083" y="11076"/>
                </a:lnTo>
                <a:lnTo>
                  <a:pt x="95115" y="3188"/>
                </a:lnTo>
                <a:lnTo>
                  <a:pt x="70774" y="3188"/>
                </a:lnTo>
                <a:lnTo>
                  <a:pt x="57039" y="3159"/>
                </a:lnTo>
                <a:lnTo>
                  <a:pt x="43303" y="1609"/>
                </a:lnTo>
                <a:lnTo>
                  <a:pt x="28520" y="1579"/>
                </a:lnTo>
                <a:lnTo>
                  <a:pt x="14784" y="29"/>
                </a:lnTo>
                <a:lnTo>
                  <a:pt x="0" y="0"/>
                </a:lnTo>
                <a:close/>
              </a:path>
              <a:path w="97154" h="12700">
                <a:moveTo>
                  <a:pt x="96958" y="1579"/>
                </a:moveTo>
                <a:lnTo>
                  <a:pt x="70774" y="3188"/>
                </a:lnTo>
                <a:lnTo>
                  <a:pt x="95115" y="3188"/>
                </a:lnTo>
                <a:lnTo>
                  <a:pt x="96958" y="1579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381701" y="3953441"/>
            <a:ext cx="100330" cy="25400"/>
          </a:xfrm>
          <a:custGeom>
            <a:avLst/>
            <a:gdLst/>
            <a:ahLst/>
            <a:cxnLst/>
            <a:rect l="l" t="t" r="r" b="b"/>
            <a:pathLst>
              <a:path w="100329" h="25400">
                <a:moveTo>
                  <a:pt x="0" y="0"/>
                </a:moveTo>
                <a:lnTo>
                  <a:pt x="25963" y="15507"/>
                </a:lnTo>
                <a:lnTo>
                  <a:pt x="40223" y="18667"/>
                </a:lnTo>
                <a:lnTo>
                  <a:pt x="54989" y="20330"/>
                </a:lnTo>
                <a:lnTo>
                  <a:pt x="68742" y="23406"/>
                </a:lnTo>
                <a:lnTo>
                  <a:pt x="83508" y="25069"/>
                </a:lnTo>
                <a:lnTo>
                  <a:pt x="98291" y="25099"/>
                </a:lnTo>
                <a:lnTo>
                  <a:pt x="100036" y="15844"/>
                </a:lnTo>
                <a:lnTo>
                  <a:pt x="84033" y="15574"/>
                </a:lnTo>
                <a:lnTo>
                  <a:pt x="70297" y="14023"/>
                </a:lnTo>
                <a:lnTo>
                  <a:pt x="56544" y="10947"/>
                </a:lnTo>
                <a:lnTo>
                  <a:pt x="41777" y="9283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253339" y="3917128"/>
            <a:ext cx="91440" cy="36195"/>
          </a:xfrm>
          <a:custGeom>
            <a:avLst/>
            <a:gdLst/>
            <a:ahLst/>
            <a:cxnLst/>
            <a:rect l="l" t="t" r="r" b="b"/>
            <a:pathLst>
              <a:path w="91440" h="36195">
                <a:moveTo>
                  <a:pt x="0" y="0"/>
                </a:moveTo>
                <a:lnTo>
                  <a:pt x="11256" y="13778"/>
                </a:lnTo>
                <a:lnTo>
                  <a:pt x="54034" y="27994"/>
                </a:lnTo>
                <a:lnTo>
                  <a:pt x="68766" y="31285"/>
                </a:lnTo>
                <a:lnTo>
                  <a:pt x="82553" y="35894"/>
                </a:lnTo>
                <a:lnTo>
                  <a:pt x="91163" y="28070"/>
                </a:lnTo>
                <a:lnTo>
                  <a:pt x="71299" y="22115"/>
                </a:lnTo>
                <a:lnTo>
                  <a:pt x="56567" y="18825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125428" y="3866743"/>
            <a:ext cx="87630" cy="43815"/>
          </a:xfrm>
          <a:custGeom>
            <a:avLst/>
            <a:gdLst/>
            <a:ahLst/>
            <a:cxnLst/>
            <a:rect l="l" t="t" r="r" b="b"/>
            <a:pathLst>
              <a:path w="87629" h="43814">
                <a:moveTo>
                  <a:pt x="0" y="0"/>
                </a:moveTo>
                <a:lnTo>
                  <a:pt x="10401" y="15026"/>
                </a:lnTo>
                <a:lnTo>
                  <a:pt x="24660" y="21344"/>
                </a:lnTo>
                <a:lnTo>
                  <a:pt x="39347" y="26249"/>
                </a:lnTo>
                <a:lnTo>
                  <a:pt x="67439" y="38722"/>
                </a:lnTo>
                <a:lnTo>
                  <a:pt x="82128" y="43627"/>
                </a:lnTo>
                <a:lnTo>
                  <a:pt x="87307" y="35528"/>
                </a:lnTo>
                <a:lnTo>
                  <a:pt x="70871" y="29848"/>
                </a:lnTo>
                <a:lnTo>
                  <a:pt x="42778" y="17376"/>
                </a:lnTo>
                <a:lnTo>
                  <a:pt x="28092" y="12471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997469" y="3808482"/>
            <a:ext cx="86995" cy="48260"/>
          </a:xfrm>
          <a:custGeom>
            <a:avLst/>
            <a:gdLst/>
            <a:ahLst/>
            <a:cxnLst/>
            <a:rect l="l" t="t" r="r" b="b"/>
            <a:pathLst>
              <a:path w="86995" h="48260">
                <a:moveTo>
                  <a:pt x="0" y="0"/>
                </a:moveTo>
                <a:lnTo>
                  <a:pt x="9645" y="16230"/>
                </a:lnTo>
                <a:lnTo>
                  <a:pt x="81321" y="48012"/>
                </a:lnTo>
                <a:lnTo>
                  <a:pt x="86940" y="40257"/>
                </a:lnTo>
                <a:lnTo>
                  <a:pt x="70921" y="32985"/>
                </a:lnTo>
                <a:lnTo>
                  <a:pt x="13882" y="771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866715" y="3743914"/>
            <a:ext cx="92075" cy="50800"/>
          </a:xfrm>
          <a:custGeom>
            <a:avLst/>
            <a:gdLst/>
            <a:ahLst/>
            <a:cxnLst/>
            <a:rect l="l" t="t" r="r" b="b"/>
            <a:pathLst>
              <a:path w="92075" h="50800">
                <a:moveTo>
                  <a:pt x="17004" y="0"/>
                </a:moveTo>
                <a:lnTo>
                  <a:pt x="0" y="134"/>
                </a:lnTo>
                <a:lnTo>
                  <a:pt x="25991" y="17411"/>
                </a:lnTo>
                <a:lnTo>
                  <a:pt x="54839" y="33408"/>
                </a:lnTo>
                <a:lnTo>
                  <a:pt x="68770" y="42685"/>
                </a:lnTo>
                <a:lnTo>
                  <a:pt x="83358" y="50784"/>
                </a:lnTo>
                <a:lnTo>
                  <a:pt x="91793" y="44568"/>
                </a:lnTo>
                <a:lnTo>
                  <a:pt x="73714" y="34554"/>
                </a:lnTo>
                <a:lnTo>
                  <a:pt x="59783" y="25275"/>
                </a:lnTo>
                <a:lnTo>
                  <a:pt x="30935" y="9278"/>
                </a:lnTo>
                <a:lnTo>
                  <a:pt x="17004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756802" y="3656710"/>
            <a:ext cx="83820" cy="66675"/>
          </a:xfrm>
          <a:custGeom>
            <a:avLst/>
            <a:gdLst/>
            <a:ahLst/>
            <a:cxnLst/>
            <a:rect l="l" t="t" r="r" b="b"/>
            <a:pathLst>
              <a:path w="83820" h="66675">
                <a:moveTo>
                  <a:pt x="0" y="0"/>
                </a:moveTo>
                <a:lnTo>
                  <a:pt x="21305" y="20488"/>
                </a:lnTo>
                <a:lnTo>
                  <a:pt x="35563" y="33126"/>
                </a:lnTo>
                <a:lnTo>
                  <a:pt x="50064" y="44383"/>
                </a:lnTo>
                <a:lnTo>
                  <a:pt x="64084" y="56821"/>
                </a:lnTo>
                <a:lnTo>
                  <a:pt x="78267" y="66304"/>
                </a:lnTo>
                <a:lnTo>
                  <a:pt x="83540" y="58371"/>
                </a:lnTo>
                <a:lnTo>
                  <a:pt x="69879" y="49291"/>
                </a:lnTo>
                <a:lnTo>
                  <a:pt x="56141" y="37056"/>
                </a:lnTo>
                <a:lnTo>
                  <a:pt x="41640" y="25798"/>
                </a:lnTo>
                <a:lnTo>
                  <a:pt x="13361" y="72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678872" y="3546521"/>
            <a:ext cx="59055" cy="76835"/>
          </a:xfrm>
          <a:custGeom>
            <a:avLst/>
            <a:gdLst/>
            <a:ahLst/>
            <a:cxnLst/>
            <a:rect l="l" t="t" r="r" b="b"/>
            <a:pathLst>
              <a:path w="59054" h="76835">
                <a:moveTo>
                  <a:pt x="397" y="0"/>
                </a:moveTo>
                <a:lnTo>
                  <a:pt x="0" y="18853"/>
                </a:lnTo>
                <a:lnTo>
                  <a:pt x="22586" y="47899"/>
                </a:lnTo>
                <a:lnTo>
                  <a:pt x="35462" y="62355"/>
                </a:lnTo>
                <a:lnTo>
                  <a:pt x="46352" y="76333"/>
                </a:lnTo>
                <a:lnTo>
                  <a:pt x="58808" y="76815"/>
                </a:lnTo>
                <a:lnTo>
                  <a:pt x="42772" y="56257"/>
                </a:lnTo>
                <a:lnTo>
                  <a:pt x="29895" y="41800"/>
                </a:lnTo>
                <a:lnTo>
                  <a:pt x="7914" y="13606"/>
                </a:lnTo>
                <a:lnTo>
                  <a:pt x="397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598629" y="3427055"/>
            <a:ext cx="57785" cy="84455"/>
          </a:xfrm>
          <a:custGeom>
            <a:avLst/>
            <a:gdLst/>
            <a:ahLst/>
            <a:cxnLst/>
            <a:rect l="l" t="t" r="r" b="b"/>
            <a:pathLst>
              <a:path w="57784" h="84454">
                <a:moveTo>
                  <a:pt x="0" y="0"/>
                </a:moveTo>
                <a:lnTo>
                  <a:pt x="11922" y="24202"/>
                </a:lnTo>
                <a:lnTo>
                  <a:pt x="35880" y="67233"/>
                </a:lnTo>
                <a:lnTo>
                  <a:pt x="45586" y="81780"/>
                </a:lnTo>
                <a:lnTo>
                  <a:pt x="57717" y="84013"/>
                </a:lnTo>
                <a:lnTo>
                  <a:pt x="43999" y="62268"/>
                </a:lnTo>
                <a:lnTo>
                  <a:pt x="20433" y="19945"/>
                </a:lnTo>
                <a:lnTo>
                  <a:pt x="14284" y="6107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550343" y="3305206"/>
            <a:ext cx="40005" cy="83820"/>
          </a:xfrm>
          <a:custGeom>
            <a:avLst/>
            <a:gdLst/>
            <a:ahLst/>
            <a:cxnLst/>
            <a:rect l="l" t="t" r="r" b="b"/>
            <a:pathLst>
              <a:path w="40004" h="83820">
                <a:moveTo>
                  <a:pt x="2362" y="0"/>
                </a:moveTo>
                <a:lnTo>
                  <a:pt x="0" y="18096"/>
                </a:lnTo>
                <a:lnTo>
                  <a:pt x="25351" y="74965"/>
                </a:lnTo>
                <a:lnTo>
                  <a:pt x="39636" y="83616"/>
                </a:lnTo>
                <a:lnTo>
                  <a:pt x="2362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505813" y="3190318"/>
            <a:ext cx="30480" cy="70485"/>
          </a:xfrm>
          <a:custGeom>
            <a:avLst/>
            <a:gdLst/>
            <a:ahLst/>
            <a:cxnLst/>
            <a:rect l="l" t="t" r="r" b="b"/>
            <a:pathLst>
              <a:path w="30479" h="70485">
                <a:moveTo>
                  <a:pt x="4281" y="0"/>
                </a:moveTo>
                <a:lnTo>
                  <a:pt x="0" y="17236"/>
                </a:lnTo>
                <a:lnTo>
                  <a:pt x="4753" y="31455"/>
                </a:lnTo>
                <a:lnTo>
                  <a:pt x="11188" y="47514"/>
                </a:lnTo>
                <a:lnTo>
                  <a:pt x="15844" y="61467"/>
                </a:lnTo>
                <a:lnTo>
                  <a:pt x="29988" y="69857"/>
                </a:lnTo>
                <a:lnTo>
                  <a:pt x="20124" y="44231"/>
                </a:lnTo>
                <a:lnTo>
                  <a:pt x="13690" y="28171"/>
                </a:lnTo>
                <a:lnTo>
                  <a:pt x="4281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 txBox="1"/>
          <p:nvPr/>
        </p:nvSpPr>
        <p:spPr>
          <a:xfrm>
            <a:off x="6888774" y="4711191"/>
            <a:ext cx="1717039" cy="351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100"/>
              </a:spcBef>
              <a:tabLst>
                <a:tab pos="699135" algn="l"/>
                <a:tab pos="1310640" algn="l"/>
              </a:tabLst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100	200	300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AUC-Derived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Daily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Average EPA</a:t>
            </a:r>
            <a:r>
              <a:rPr sz="700" b="1" spc="-5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(µg/mL)</a:t>
            </a:r>
            <a:endParaRPr sz="700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8798742" y="4711191"/>
            <a:ext cx="1714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400</a:t>
            </a:r>
            <a:endParaRPr sz="700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6535626" y="4711191"/>
            <a:ext cx="1225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endParaRPr sz="700">
              <a:latin typeface="Arial"/>
              <a:cs typeface="Arial"/>
            </a:endParaRPr>
          </a:p>
        </p:txBody>
      </p:sp>
      <p:sp>
        <p:nvSpPr>
          <p:cNvPr id="141" name="object 141"/>
          <p:cNvSpPr/>
          <p:nvPr/>
        </p:nvSpPr>
        <p:spPr>
          <a:xfrm>
            <a:off x="7049343" y="46506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660905" y="46506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272460" y="465164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884059" y="465164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596770" y="46506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596770" y="46506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049343" y="46506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660905" y="46506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272460" y="465164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884059" y="465164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478614" y="419058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478614" y="3657000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478614" y="301670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478614" y="248312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478614" y="461744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478614" y="451072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478614" y="440401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478614" y="429729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478614" y="408386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478614" y="397714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478614" y="387043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478614" y="376371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478614" y="355028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478614" y="344356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478614" y="333685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478614" y="3123420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478614" y="290998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478614" y="280327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478614" y="269655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478614" y="258984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 txBox="1"/>
          <p:nvPr/>
        </p:nvSpPr>
        <p:spPr>
          <a:xfrm>
            <a:off x="6939690" y="5229352"/>
            <a:ext cx="2197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2471</a:t>
            </a:r>
            <a:endParaRPr sz="700">
              <a:latin typeface="Arial"/>
              <a:cs typeface="Arial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7575567" y="5229352"/>
            <a:ext cx="1714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789</a:t>
            </a:r>
            <a:endParaRPr sz="700">
              <a:latin typeface="Arial"/>
              <a:cs typeface="Arial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8211443" y="5229352"/>
            <a:ext cx="1225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94</a:t>
            </a:r>
            <a:endParaRPr sz="700">
              <a:latin typeface="Arial"/>
              <a:cs typeface="Arial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8823031" y="5229352"/>
            <a:ext cx="1225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12</a:t>
            </a:r>
            <a:endParaRPr sz="700">
              <a:latin typeface="Arial"/>
              <a:cs typeface="Arial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6487049" y="5229352"/>
            <a:ext cx="2197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5226</a:t>
            </a:r>
            <a:endParaRPr sz="700">
              <a:latin typeface="Arial"/>
              <a:cs typeface="Arial"/>
            </a:endParaRPr>
          </a:p>
        </p:txBody>
      </p:sp>
      <p:sp>
        <p:nvSpPr>
          <p:cNvPr id="176" name="object 176"/>
          <p:cNvSpPr/>
          <p:nvPr/>
        </p:nvSpPr>
        <p:spPr>
          <a:xfrm>
            <a:off x="6597532" y="2399732"/>
            <a:ext cx="0" cy="2244725"/>
          </a:xfrm>
          <a:custGeom>
            <a:avLst/>
            <a:gdLst/>
            <a:ahLst/>
            <a:cxnLst/>
            <a:rect l="l" t="t" r="r" b="b"/>
            <a:pathLst>
              <a:path h="2244725">
                <a:moveTo>
                  <a:pt x="0" y="2244644"/>
                </a:moveTo>
                <a:lnTo>
                  <a:pt x="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506124" y="3550724"/>
            <a:ext cx="2468880" cy="0"/>
          </a:xfrm>
          <a:custGeom>
            <a:avLst/>
            <a:gdLst/>
            <a:ahLst/>
            <a:cxnLst/>
            <a:rect l="l" t="t" r="r" b="b"/>
            <a:pathLst>
              <a:path w="2468879">
                <a:moveTo>
                  <a:pt x="0" y="0"/>
                </a:moveTo>
                <a:lnTo>
                  <a:pt x="2468512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478614" y="323013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 txBox="1"/>
          <p:nvPr/>
        </p:nvSpPr>
        <p:spPr>
          <a:xfrm>
            <a:off x="6332157" y="2409641"/>
            <a:ext cx="125095" cy="14859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</a:t>
            </a:r>
            <a:r>
              <a:rPr sz="700" dirty="0">
                <a:solidFill>
                  <a:srgbClr val="221F1F"/>
                </a:solidFill>
                <a:latin typeface="Arial"/>
                <a:cs typeface="Arial"/>
              </a:rPr>
              <a:t>.0</a:t>
            </a:r>
            <a:endParaRPr sz="700">
              <a:latin typeface="Arial"/>
              <a:cs typeface="Arial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6505706" y="4647342"/>
            <a:ext cx="2466975" cy="0"/>
          </a:xfrm>
          <a:custGeom>
            <a:avLst/>
            <a:gdLst/>
            <a:ahLst/>
            <a:cxnLst/>
            <a:rect l="l" t="t" r="r" b="b"/>
            <a:pathLst>
              <a:path w="2466975">
                <a:moveTo>
                  <a:pt x="0" y="0"/>
                </a:moveTo>
                <a:lnTo>
                  <a:pt x="246697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504261" y="2397494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504633" y="2397495"/>
            <a:ext cx="2468245" cy="0"/>
          </a:xfrm>
          <a:custGeom>
            <a:avLst/>
            <a:gdLst/>
            <a:ahLst/>
            <a:cxnLst/>
            <a:rect l="l" t="t" r="r" b="b"/>
            <a:pathLst>
              <a:path w="2468245">
                <a:moveTo>
                  <a:pt x="0" y="0"/>
                </a:moveTo>
                <a:lnTo>
                  <a:pt x="246805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8972379" y="2397494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 txBox="1"/>
          <p:nvPr/>
        </p:nvSpPr>
        <p:spPr>
          <a:xfrm>
            <a:off x="6174842" y="2619953"/>
            <a:ext cx="282575" cy="185547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30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Hazard Ratio: Reference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to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EPA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=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r>
              <a:rPr sz="700" b="1" spc="-9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µg/mL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0.2    0.4    0.6    0.8    1.0    1.2    1.4    1.6</a:t>
            </a:r>
            <a:r>
              <a:rPr sz="700" spc="14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1.8</a:t>
            </a:r>
            <a:endParaRPr sz="700">
              <a:latin typeface="Arial"/>
              <a:cs typeface="Arial"/>
            </a:endParaRPr>
          </a:p>
        </p:txBody>
      </p:sp>
      <p:sp>
        <p:nvSpPr>
          <p:cNvPr id="185" name="object 185"/>
          <p:cNvSpPr/>
          <p:nvPr/>
        </p:nvSpPr>
        <p:spPr>
          <a:xfrm>
            <a:off x="9491333" y="3455796"/>
            <a:ext cx="2456815" cy="553720"/>
          </a:xfrm>
          <a:custGeom>
            <a:avLst/>
            <a:gdLst/>
            <a:ahLst/>
            <a:cxnLst/>
            <a:rect l="l" t="t" r="r" b="b"/>
            <a:pathLst>
              <a:path w="2456815" h="553720">
                <a:moveTo>
                  <a:pt x="0" y="0"/>
                </a:moveTo>
                <a:lnTo>
                  <a:pt x="2246" y="23059"/>
                </a:lnTo>
                <a:lnTo>
                  <a:pt x="51073" y="71911"/>
                </a:lnTo>
                <a:lnTo>
                  <a:pt x="114957" y="127834"/>
                </a:lnTo>
                <a:lnTo>
                  <a:pt x="128122" y="137736"/>
                </a:lnTo>
                <a:lnTo>
                  <a:pt x="153522" y="158372"/>
                </a:lnTo>
                <a:lnTo>
                  <a:pt x="178922" y="177422"/>
                </a:lnTo>
                <a:lnTo>
                  <a:pt x="192178" y="188917"/>
                </a:lnTo>
                <a:lnTo>
                  <a:pt x="204878" y="196853"/>
                </a:lnTo>
                <a:lnTo>
                  <a:pt x="229722" y="215522"/>
                </a:lnTo>
                <a:lnTo>
                  <a:pt x="242977" y="223841"/>
                </a:lnTo>
                <a:lnTo>
                  <a:pt x="256335" y="233735"/>
                </a:lnTo>
                <a:lnTo>
                  <a:pt x="269035" y="240085"/>
                </a:lnTo>
                <a:lnTo>
                  <a:pt x="293222" y="256797"/>
                </a:lnTo>
                <a:lnTo>
                  <a:pt x="319178" y="273053"/>
                </a:lnTo>
                <a:lnTo>
                  <a:pt x="332535" y="279772"/>
                </a:lnTo>
                <a:lnTo>
                  <a:pt x="397623" y="316285"/>
                </a:lnTo>
                <a:lnTo>
                  <a:pt x="473823" y="354385"/>
                </a:lnTo>
                <a:lnTo>
                  <a:pt x="487286" y="359479"/>
                </a:lnTo>
                <a:lnTo>
                  <a:pt x="563486" y="392818"/>
                </a:lnTo>
                <a:lnTo>
                  <a:pt x="652386" y="426154"/>
                </a:lnTo>
                <a:lnTo>
                  <a:pt x="665948" y="429599"/>
                </a:lnTo>
                <a:lnTo>
                  <a:pt x="716748" y="445474"/>
                </a:lnTo>
                <a:lnTo>
                  <a:pt x="743938" y="453459"/>
                </a:lnTo>
                <a:lnTo>
                  <a:pt x="769134" y="461349"/>
                </a:lnTo>
                <a:lnTo>
                  <a:pt x="845334" y="480399"/>
                </a:lnTo>
                <a:lnTo>
                  <a:pt x="859825" y="483621"/>
                </a:lnTo>
                <a:lnTo>
                  <a:pt x="911363" y="493274"/>
                </a:lnTo>
                <a:lnTo>
                  <a:pt x="948522" y="502624"/>
                </a:lnTo>
                <a:lnTo>
                  <a:pt x="974863" y="505974"/>
                </a:lnTo>
                <a:lnTo>
                  <a:pt x="1000262" y="510736"/>
                </a:lnTo>
                <a:lnTo>
                  <a:pt x="1012963" y="512324"/>
                </a:lnTo>
                <a:lnTo>
                  <a:pt x="1038362" y="517086"/>
                </a:lnTo>
                <a:lnTo>
                  <a:pt x="1101863" y="525024"/>
                </a:lnTo>
                <a:lnTo>
                  <a:pt x="1126322" y="529611"/>
                </a:lnTo>
                <a:lnTo>
                  <a:pt x="1140947" y="529849"/>
                </a:lnTo>
                <a:lnTo>
                  <a:pt x="1178063" y="534549"/>
                </a:lnTo>
                <a:lnTo>
                  <a:pt x="1204447" y="536199"/>
                </a:lnTo>
                <a:lnTo>
                  <a:pt x="1241563" y="540899"/>
                </a:lnTo>
                <a:lnTo>
                  <a:pt x="1255247" y="540960"/>
                </a:lnTo>
                <a:lnTo>
                  <a:pt x="1306047" y="544135"/>
                </a:lnTo>
                <a:lnTo>
                  <a:pt x="1330463" y="547249"/>
                </a:lnTo>
                <a:lnTo>
                  <a:pt x="1344147" y="547310"/>
                </a:lnTo>
                <a:lnTo>
                  <a:pt x="1356847" y="547310"/>
                </a:lnTo>
                <a:lnTo>
                  <a:pt x="1382247" y="548899"/>
                </a:lnTo>
                <a:lnTo>
                  <a:pt x="1394947" y="548899"/>
                </a:lnTo>
                <a:lnTo>
                  <a:pt x="1445747" y="552074"/>
                </a:lnTo>
                <a:lnTo>
                  <a:pt x="1498135" y="552074"/>
                </a:lnTo>
                <a:lnTo>
                  <a:pt x="1513220" y="553620"/>
                </a:lnTo>
                <a:lnTo>
                  <a:pt x="1526710" y="553660"/>
                </a:lnTo>
                <a:lnTo>
                  <a:pt x="1726735" y="553660"/>
                </a:lnTo>
                <a:lnTo>
                  <a:pt x="1743400" y="552034"/>
                </a:lnTo>
                <a:lnTo>
                  <a:pt x="1819213" y="552034"/>
                </a:lnTo>
                <a:lnTo>
                  <a:pt x="1835475" y="550445"/>
                </a:lnTo>
                <a:lnTo>
                  <a:pt x="1881101" y="548888"/>
                </a:lnTo>
                <a:lnTo>
                  <a:pt x="1925326" y="548888"/>
                </a:lnTo>
                <a:lnTo>
                  <a:pt x="1949513" y="547292"/>
                </a:lnTo>
                <a:lnTo>
                  <a:pt x="1987425" y="547292"/>
                </a:lnTo>
                <a:lnTo>
                  <a:pt x="2017664" y="545712"/>
                </a:lnTo>
                <a:lnTo>
                  <a:pt x="2047504" y="545712"/>
                </a:lnTo>
                <a:lnTo>
                  <a:pt x="2061094" y="544074"/>
                </a:lnTo>
                <a:lnTo>
                  <a:pt x="2121662" y="544074"/>
                </a:lnTo>
                <a:lnTo>
                  <a:pt x="2152581" y="542538"/>
                </a:lnTo>
                <a:lnTo>
                  <a:pt x="2177769" y="542538"/>
                </a:lnTo>
                <a:lnTo>
                  <a:pt x="2206600" y="540948"/>
                </a:lnTo>
                <a:lnTo>
                  <a:pt x="2279449" y="540948"/>
                </a:lnTo>
                <a:lnTo>
                  <a:pt x="2316041" y="539366"/>
                </a:lnTo>
                <a:lnTo>
                  <a:pt x="2334611" y="537824"/>
                </a:lnTo>
                <a:lnTo>
                  <a:pt x="1725945" y="537824"/>
                </a:lnTo>
                <a:lnTo>
                  <a:pt x="1514010" y="537785"/>
                </a:lnTo>
                <a:lnTo>
                  <a:pt x="1498925" y="536238"/>
                </a:lnTo>
                <a:lnTo>
                  <a:pt x="1433047" y="536199"/>
                </a:lnTo>
                <a:lnTo>
                  <a:pt x="1382247" y="533024"/>
                </a:lnTo>
                <a:lnTo>
                  <a:pt x="1369547" y="533024"/>
                </a:lnTo>
                <a:lnTo>
                  <a:pt x="1344147" y="531435"/>
                </a:lnTo>
                <a:lnTo>
                  <a:pt x="1331447" y="531435"/>
                </a:lnTo>
                <a:lnTo>
                  <a:pt x="1307031" y="528321"/>
                </a:lnTo>
                <a:lnTo>
                  <a:pt x="1293347" y="528260"/>
                </a:lnTo>
                <a:lnTo>
                  <a:pt x="1242547" y="525085"/>
                </a:lnTo>
                <a:lnTo>
                  <a:pt x="1217643" y="521910"/>
                </a:lnTo>
                <a:lnTo>
                  <a:pt x="1205431" y="520385"/>
                </a:lnTo>
                <a:lnTo>
                  <a:pt x="1191747" y="520324"/>
                </a:lnTo>
                <a:lnTo>
                  <a:pt x="1141931" y="514035"/>
                </a:lnTo>
                <a:lnTo>
                  <a:pt x="1128247" y="513974"/>
                </a:lnTo>
                <a:lnTo>
                  <a:pt x="1103831" y="509271"/>
                </a:lnTo>
                <a:lnTo>
                  <a:pt x="1040331" y="501335"/>
                </a:lnTo>
                <a:lnTo>
                  <a:pt x="1015871" y="496747"/>
                </a:lnTo>
                <a:lnTo>
                  <a:pt x="1002231" y="494985"/>
                </a:lnTo>
                <a:lnTo>
                  <a:pt x="977771" y="490397"/>
                </a:lnTo>
                <a:lnTo>
                  <a:pt x="964131" y="488635"/>
                </a:lnTo>
                <a:lnTo>
                  <a:pt x="939671" y="484047"/>
                </a:lnTo>
                <a:lnTo>
                  <a:pt x="914271" y="477697"/>
                </a:lnTo>
                <a:lnTo>
                  <a:pt x="900631" y="475935"/>
                </a:lnTo>
                <a:lnTo>
                  <a:pt x="848982" y="464949"/>
                </a:lnTo>
                <a:lnTo>
                  <a:pt x="760285" y="442772"/>
                </a:lnTo>
                <a:lnTo>
                  <a:pt x="657098" y="411022"/>
                </a:lnTo>
                <a:lnTo>
                  <a:pt x="569060" y="377953"/>
                </a:lnTo>
                <a:lnTo>
                  <a:pt x="544423" y="367173"/>
                </a:lnTo>
                <a:lnTo>
                  <a:pt x="530960" y="362078"/>
                </a:lnTo>
                <a:lnTo>
                  <a:pt x="480160" y="339853"/>
                </a:lnTo>
                <a:lnTo>
                  <a:pt x="392023" y="295736"/>
                </a:lnTo>
                <a:lnTo>
                  <a:pt x="365339" y="280022"/>
                </a:lnTo>
                <a:lnTo>
                  <a:pt x="352334" y="273511"/>
                </a:lnTo>
                <a:lnTo>
                  <a:pt x="326934" y="259223"/>
                </a:lnTo>
                <a:lnTo>
                  <a:pt x="302192" y="243716"/>
                </a:lnTo>
                <a:lnTo>
                  <a:pt x="276791" y="226254"/>
                </a:lnTo>
                <a:lnTo>
                  <a:pt x="263434" y="219536"/>
                </a:lnTo>
                <a:lnTo>
                  <a:pt x="238692" y="202441"/>
                </a:lnTo>
                <a:lnTo>
                  <a:pt x="213847" y="183772"/>
                </a:lnTo>
                <a:lnTo>
                  <a:pt x="200591" y="175454"/>
                </a:lnTo>
                <a:lnTo>
                  <a:pt x="175747" y="155197"/>
                </a:lnTo>
                <a:lnTo>
                  <a:pt x="150347" y="136147"/>
                </a:lnTo>
                <a:lnTo>
                  <a:pt x="124947" y="115511"/>
                </a:lnTo>
                <a:lnTo>
                  <a:pt x="61912" y="60325"/>
                </a:lnTo>
                <a:lnTo>
                  <a:pt x="36897" y="35286"/>
                </a:lnTo>
                <a:lnTo>
                  <a:pt x="23812" y="23812"/>
                </a:lnTo>
                <a:lnTo>
                  <a:pt x="0" y="0"/>
                </a:lnTo>
                <a:close/>
              </a:path>
              <a:path w="2456815" h="553720">
                <a:moveTo>
                  <a:pt x="1819213" y="552034"/>
                </a:moveTo>
                <a:lnTo>
                  <a:pt x="1743400" y="552034"/>
                </a:lnTo>
                <a:lnTo>
                  <a:pt x="1768010" y="552074"/>
                </a:lnTo>
                <a:lnTo>
                  <a:pt x="1818810" y="552074"/>
                </a:lnTo>
                <a:lnTo>
                  <a:pt x="1819213" y="552034"/>
                </a:lnTo>
                <a:close/>
              </a:path>
              <a:path w="2456815" h="553720">
                <a:moveTo>
                  <a:pt x="1987425" y="547292"/>
                </a:moveTo>
                <a:lnTo>
                  <a:pt x="1949513" y="547292"/>
                </a:lnTo>
                <a:lnTo>
                  <a:pt x="1969622" y="547310"/>
                </a:lnTo>
                <a:lnTo>
                  <a:pt x="1987085" y="547310"/>
                </a:lnTo>
                <a:lnTo>
                  <a:pt x="1987425" y="547292"/>
                </a:lnTo>
                <a:close/>
              </a:path>
              <a:path w="2456815" h="553720">
                <a:moveTo>
                  <a:pt x="2121662" y="544074"/>
                </a:moveTo>
                <a:lnTo>
                  <a:pt x="2061094" y="544074"/>
                </a:lnTo>
                <a:lnTo>
                  <a:pt x="2080747" y="544135"/>
                </a:lnTo>
                <a:lnTo>
                  <a:pt x="2120435" y="544135"/>
                </a:lnTo>
                <a:lnTo>
                  <a:pt x="2121662" y="544074"/>
                </a:lnTo>
                <a:close/>
              </a:path>
              <a:path w="2456815" h="553720">
                <a:moveTo>
                  <a:pt x="1802935" y="536199"/>
                </a:moveTo>
                <a:lnTo>
                  <a:pt x="1742610" y="536199"/>
                </a:lnTo>
                <a:lnTo>
                  <a:pt x="1725945" y="537824"/>
                </a:lnTo>
                <a:lnTo>
                  <a:pt x="2334611" y="537824"/>
                </a:lnTo>
                <a:lnTo>
                  <a:pt x="2335406" y="537758"/>
                </a:lnTo>
                <a:lnTo>
                  <a:pt x="2397942" y="537758"/>
                </a:lnTo>
                <a:lnTo>
                  <a:pt x="2456300" y="536544"/>
                </a:lnTo>
                <a:lnTo>
                  <a:pt x="2456294" y="536238"/>
                </a:lnTo>
                <a:lnTo>
                  <a:pt x="1818020" y="536238"/>
                </a:lnTo>
                <a:lnTo>
                  <a:pt x="1802935" y="536199"/>
                </a:lnTo>
                <a:close/>
              </a:path>
              <a:path w="2456815" h="553720">
                <a:moveTo>
                  <a:pt x="2397942" y="537758"/>
                </a:moveTo>
                <a:lnTo>
                  <a:pt x="2335406" y="537758"/>
                </a:lnTo>
                <a:lnTo>
                  <a:pt x="2382372" y="537785"/>
                </a:lnTo>
                <a:lnTo>
                  <a:pt x="2396660" y="537785"/>
                </a:lnTo>
                <a:lnTo>
                  <a:pt x="2397942" y="537758"/>
                </a:lnTo>
                <a:close/>
              </a:path>
              <a:path w="2456815" h="553720">
                <a:moveTo>
                  <a:pt x="1907710" y="533024"/>
                </a:moveTo>
                <a:lnTo>
                  <a:pt x="1880722" y="533024"/>
                </a:lnTo>
                <a:lnTo>
                  <a:pt x="1818020" y="536238"/>
                </a:lnTo>
                <a:lnTo>
                  <a:pt x="2456294" y="536238"/>
                </a:lnTo>
                <a:lnTo>
                  <a:pt x="2456227" y="533040"/>
                </a:lnTo>
                <a:lnTo>
                  <a:pt x="1924645" y="533040"/>
                </a:lnTo>
                <a:lnTo>
                  <a:pt x="1907710" y="533024"/>
                </a:lnTo>
                <a:close/>
              </a:path>
              <a:path w="2456815" h="553720">
                <a:moveTo>
                  <a:pt x="1969622" y="531435"/>
                </a:moveTo>
                <a:lnTo>
                  <a:pt x="1948985" y="531435"/>
                </a:lnTo>
                <a:lnTo>
                  <a:pt x="1924645" y="533040"/>
                </a:lnTo>
                <a:lnTo>
                  <a:pt x="2456227" y="533040"/>
                </a:lnTo>
                <a:lnTo>
                  <a:pt x="2456194" y="531446"/>
                </a:lnTo>
                <a:lnTo>
                  <a:pt x="1969622" y="531435"/>
                </a:lnTo>
                <a:close/>
              </a:path>
              <a:path w="2456815" h="553720">
                <a:moveTo>
                  <a:pt x="2017247" y="529849"/>
                </a:moveTo>
                <a:lnTo>
                  <a:pt x="1986668" y="531446"/>
                </a:lnTo>
                <a:lnTo>
                  <a:pt x="2456194" y="531446"/>
                </a:lnTo>
                <a:lnTo>
                  <a:pt x="2456162" y="529910"/>
                </a:lnTo>
                <a:lnTo>
                  <a:pt x="2046425" y="529910"/>
                </a:lnTo>
                <a:lnTo>
                  <a:pt x="2017247" y="529849"/>
                </a:lnTo>
                <a:close/>
              </a:path>
              <a:path w="2456815" h="553720">
                <a:moveTo>
                  <a:pt x="2099797" y="528260"/>
                </a:moveTo>
                <a:lnTo>
                  <a:pt x="2060025" y="528270"/>
                </a:lnTo>
                <a:lnTo>
                  <a:pt x="2046425" y="529910"/>
                </a:lnTo>
                <a:lnTo>
                  <a:pt x="2456162" y="529910"/>
                </a:lnTo>
                <a:lnTo>
                  <a:pt x="2456128" y="528270"/>
                </a:lnTo>
                <a:lnTo>
                  <a:pt x="2099797" y="528260"/>
                </a:lnTo>
                <a:close/>
              </a:path>
              <a:path w="2456815" h="553720">
                <a:moveTo>
                  <a:pt x="2152185" y="526674"/>
                </a:moveTo>
                <a:lnTo>
                  <a:pt x="2120038" y="528270"/>
                </a:lnTo>
                <a:lnTo>
                  <a:pt x="2456128" y="528270"/>
                </a:lnTo>
                <a:lnTo>
                  <a:pt x="2456095" y="526685"/>
                </a:lnTo>
                <a:lnTo>
                  <a:pt x="2152185" y="526674"/>
                </a:lnTo>
                <a:close/>
              </a:path>
              <a:path w="2456815" h="553720">
                <a:moveTo>
                  <a:pt x="2245847" y="525085"/>
                </a:moveTo>
                <a:lnTo>
                  <a:pt x="2206160" y="525085"/>
                </a:lnTo>
                <a:lnTo>
                  <a:pt x="2177144" y="526685"/>
                </a:lnTo>
                <a:lnTo>
                  <a:pt x="2456095" y="526685"/>
                </a:lnTo>
                <a:lnTo>
                  <a:pt x="2456062" y="525092"/>
                </a:lnTo>
                <a:lnTo>
                  <a:pt x="2245847" y="525085"/>
                </a:lnTo>
                <a:close/>
              </a:path>
              <a:path w="2456815" h="553720">
                <a:moveTo>
                  <a:pt x="2382372" y="521910"/>
                </a:moveTo>
                <a:lnTo>
                  <a:pt x="2334716" y="521912"/>
                </a:lnTo>
                <a:lnTo>
                  <a:pt x="2315037" y="523525"/>
                </a:lnTo>
                <a:lnTo>
                  <a:pt x="2278841" y="525092"/>
                </a:lnTo>
                <a:lnTo>
                  <a:pt x="2456062" y="525092"/>
                </a:lnTo>
                <a:lnTo>
                  <a:pt x="2455996" y="521912"/>
                </a:lnTo>
                <a:lnTo>
                  <a:pt x="2382372" y="521910"/>
                </a:lnTo>
                <a:close/>
              </a:path>
              <a:path w="2456815" h="553720">
                <a:moveTo>
                  <a:pt x="2455970" y="520673"/>
                </a:moveTo>
                <a:lnTo>
                  <a:pt x="2396495" y="521912"/>
                </a:lnTo>
                <a:lnTo>
                  <a:pt x="2455996" y="521912"/>
                </a:lnTo>
                <a:lnTo>
                  <a:pt x="2455970" y="520673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11844944" y="4364340"/>
            <a:ext cx="98425" cy="35560"/>
          </a:xfrm>
          <a:custGeom>
            <a:avLst/>
            <a:gdLst/>
            <a:ahLst/>
            <a:cxnLst/>
            <a:rect l="l" t="t" r="r" b="b"/>
            <a:pathLst>
              <a:path w="98425" h="35560">
                <a:moveTo>
                  <a:pt x="0" y="0"/>
                </a:moveTo>
                <a:lnTo>
                  <a:pt x="22058" y="15740"/>
                </a:lnTo>
                <a:lnTo>
                  <a:pt x="36535" y="18961"/>
                </a:lnTo>
                <a:lnTo>
                  <a:pt x="95780" y="35012"/>
                </a:lnTo>
                <a:lnTo>
                  <a:pt x="98270" y="25819"/>
                </a:lnTo>
                <a:lnTo>
                  <a:pt x="38813" y="9715"/>
                </a:lnTo>
                <a:lnTo>
                  <a:pt x="24319" y="6489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1713857" y="4326422"/>
            <a:ext cx="95250" cy="34925"/>
          </a:xfrm>
          <a:custGeom>
            <a:avLst/>
            <a:gdLst/>
            <a:ahLst/>
            <a:cxnLst/>
            <a:rect l="l" t="t" r="r" b="b"/>
            <a:pathLst>
              <a:path w="95250" h="34925">
                <a:moveTo>
                  <a:pt x="0" y="0"/>
                </a:moveTo>
                <a:lnTo>
                  <a:pt x="16733" y="14003"/>
                </a:lnTo>
                <a:lnTo>
                  <a:pt x="49710" y="25008"/>
                </a:lnTo>
                <a:lnTo>
                  <a:pt x="86514" y="34621"/>
                </a:lnTo>
                <a:lnTo>
                  <a:pt x="94800" y="27354"/>
                </a:lnTo>
                <a:lnTo>
                  <a:pt x="52417" y="15882"/>
                </a:lnTo>
                <a:lnTo>
                  <a:pt x="19394" y="4864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1573634" y="4291488"/>
            <a:ext cx="100330" cy="31750"/>
          </a:xfrm>
          <a:custGeom>
            <a:avLst/>
            <a:gdLst/>
            <a:ahLst/>
            <a:cxnLst/>
            <a:rect l="l" t="t" r="r" b="b"/>
            <a:pathLst>
              <a:path w="100329" h="31750">
                <a:moveTo>
                  <a:pt x="13177" y="0"/>
                </a:moveTo>
                <a:lnTo>
                  <a:pt x="0" y="5624"/>
                </a:lnTo>
                <a:lnTo>
                  <a:pt x="31667" y="14042"/>
                </a:lnTo>
                <a:lnTo>
                  <a:pt x="63110" y="23486"/>
                </a:lnTo>
                <a:lnTo>
                  <a:pt x="88450" y="31404"/>
                </a:lnTo>
                <a:lnTo>
                  <a:pt x="100187" y="24272"/>
                </a:lnTo>
                <a:lnTo>
                  <a:pt x="65899" y="14377"/>
                </a:lnTo>
                <a:lnTo>
                  <a:pt x="34107" y="4839"/>
                </a:lnTo>
                <a:lnTo>
                  <a:pt x="13177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1442045" y="4250472"/>
            <a:ext cx="97790" cy="36830"/>
          </a:xfrm>
          <a:custGeom>
            <a:avLst/>
            <a:gdLst/>
            <a:ahLst/>
            <a:cxnLst/>
            <a:rect l="l" t="t" r="r" b="b"/>
            <a:pathLst>
              <a:path w="97790" h="36829">
                <a:moveTo>
                  <a:pt x="0" y="0"/>
                </a:moveTo>
                <a:lnTo>
                  <a:pt x="12161" y="13707"/>
                </a:lnTo>
                <a:lnTo>
                  <a:pt x="77376" y="31206"/>
                </a:lnTo>
                <a:lnTo>
                  <a:pt x="94938" y="36699"/>
                </a:lnTo>
                <a:lnTo>
                  <a:pt x="97781" y="27607"/>
                </a:lnTo>
                <a:lnTo>
                  <a:pt x="80049" y="22066"/>
                </a:lnTo>
                <a:lnTo>
                  <a:pt x="14814" y="456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1306525" y="4215447"/>
            <a:ext cx="99060" cy="31750"/>
          </a:xfrm>
          <a:custGeom>
            <a:avLst/>
            <a:gdLst/>
            <a:ahLst/>
            <a:cxnLst/>
            <a:rect l="l" t="t" r="r" b="b"/>
            <a:pathLst>
              <a:path w="99059" h="31750">
                <a:moveTo>
                  <a:pt x="0" y="0"/>
                </a:moveTo>
                <a:lnTo>
                  <a:pt x="25847" y="15501"/>
                </a:lnTo>
                <a:lnTo>
                  <a:pt x="50852" y="23333"/>
                </a:lnTo>
                <a:lnTo>
                  <a:pt x="68877" y="26648"/>
                </a:lnTo>
                <a:lnTo>
                  <a:pt x="85934" y="31318"/>
                </a:lnTo>
                <a:lnTo>
                  <a:pt x="98632" y="24908"/>
                </a:lnTo>
                <a:lnTo>
                  <a:pt x="70982" y="17367"/>
                </a:lnTo>
                <a:lnTo>
                  <a:pt x="53124" y="14103"/>
                </a:lnTo>
                <a:lnTo>
                  <a:pt x="28300" y="6306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1179384" y="4182107"/>
            <a:ext cx="90805" cy="33655"/>
          </a:xfrm>
          <a:custGeom>
            <a:avLst/>
            <a:gdLst/>
            <a:ahLst/>
            <a:cxnLst/>
            <a:rect l="l" t="t" r="r" b="b"/>
            <a:pathLst>
              <a:path w="90804" h="33654">
                <a:moveTo>
                  <a:pt x="0" y="0"/>
                </a:moveTo>
                <a:lnTo>
                  <a:pt x="11271" y="13797"/>
                </a:lnTo>
                <a:lnTo>
                  <a:pt x="43582" y="20297"/>
                </a:lnTo>
                <a:lnTo>
                  <a:pt x="59019" y="24949"/>
                </a:lnTo>
                <a:lnTo>
                  <a:pt x="73164" y="29667"/>
                </a:lnTo>
                <a:lnTo>
                  <a:pt x="88158" y="33149"/>
                </a:lnTo>
                <a:lnTo>
                  <a:pt x="90300" y="23868"/>
                </a:lnTo>
                <a:lnTo>
                  <a:pt x="75741" y="20507"/>
                </a:lnTo>
                <a:lnTo>
                  <a:pt x="61893" y="15869"/>
                </a:lnTo>
                <a:lnTo>
                  <a:pt x="45885" y="11065"/>
                </a:lnTo>
                <a:lnTo>
                  <a:pt x="13710" y="4608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1045502" y="4151801"/>
            <a:ext cx="88900" cy="28575"/>
          </a:xfrm>
          <a:custGeom>
            <a:avLst/>
            <a:gdLst/>
            <a:ahLst/>
            <a:cxnLst/>
            <a:rect l="l" t="t" r="r" b="b"/>
            <a:pathLst>
              <a:path w="88900" h="28575">
                <a:moveTo>
                  <a:pt x="0" y="0"/>
                </a:moveTo>
                <a:lnTo>
                  <a:pt x="14003" y="12514"/>
                </a:lnTo>
                <a:lnTo>
                  <a:pt x="27713" y="17123"/>
                </a:lnTo>
                <a:lnTo>
                  <a:pt x="44155" y="20449"/>
                </a:lnTo>
                <a:lnTo>
                  <a:pt x="80594" y="28371"/>
                </a:lnTo>
                <a:lnTo>
                  <a:pt x="88694" y="20278"/>
                </a:lnTo>
                <a:lnTo>
                  <a:pt x="60370" y="14297"/>
                </a:lnTo>
                <a:lnTo>
                  <a:pt x="46122" y="11130"/>
                </a:lnTo>
                <a:lnTo>
                  <a:pt x="30154" y="7936"/>
                </a:lnTo>
                <a:lnTo>
                  <a:pt x="16442" y="3326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0899597" y="4123256"/>
            <a:ext cx="98425" cy="28575"/>
          </a:xfrm>
          <a:custGeom>
            <a:avLst/>
            <a:gdLst/>
            <a:ahLst/>
            <a:cxnLst/>
            <a:rect l="l" t="t" r="r" b="b"/>
            <a:pathLst>
              <a:path w="98425" h="28575">
                <a:moveTo>
                  <a:pt x="0" y="0"/>
                </a:moveTo>
                <a:lnTo>
                  <a:pt x="26499" y="15645"/>
                </a:lnTo>
                <a:lnTo>
                  <a:pt x="41290" y="17317"/>
                </a:lnTo>
                <a:lnTo>
                  <a:pt x="55065" y="20407"/>
                </a:lnTo>
                <a:lnTo>
                  <a:pt x="69856" y="22077"/>
                </a:lnTo>
                <a:lnTo>
                  <a:pt x="83159" y="26624"/>
                </a:lnTo>
                <a:lnTo>
                  <a:pt x="96894" y="28115"/>
                </a:lnTo>
                <a:lnTo>
                  <a:pt x="97842" y="18637"/>
                </a:lnTo>
                <a:lnTo>
                  <a:pt x="85139" y="17367"/>
                </a:lnTo>
                <a:lnTo>
                  <a:pt x="71888" y="12827"/>
                </a:lnTo>
                <a:lnTo>
                  <a:pt x="56625" y="11024"/>
                </a:lnTo>
                <a:lnTo>
                  <a:pt x="42849" y="7934"/>
                </a:lnTo>
                <a:lnTo>
                  <a:pt x="28059" y="6263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0771048" y="4099452"/>
            <a:ext cx="90170" cy="25400"/>
          </a:xfrm>
          <a:custGeom>
            <a:avLst/>
            <a:gdLst/>
            <a:ahLst/>
            <a:cxnLst/>
            <a:rect l="l" t="t" r="r" b="b"/>
            <a:pathLst>
              <a:path w="90170" h="25400">
                <a:moveTo>
                  <a:pt x="0" y="0"/>
                </a:moveTo>
                <a:lnTo>
                  <a:pt x="27006" y="14142"/>
                </a:lnTo>
                <a:lnTo>
                  <a:pt x="55065" y="20406"/>
                </a:lnTo>
                <a:lnTo>
                  <a:pt x="69856" y="22077"/>
                </a:lnTo>
                <a:lnTo>
                  <a:pt x="83632" y="25167"/>
                </a:lnTo>
                <a:lnTo>
                  <a:pt x="89987" y="16822"/>
                </a:lnTo>
                <a:lnTo>
                  <a:pt x="71414" y="12694"/>
                </a:lnTo>
                <a:lnTo>
                  <a:pt x="56625" y="11023"/>
                </a:lnTo>
                <a:lnTo>
                  <a:pt x="28564" y="4759"/>
                </a:lnTo>
                <a:lnTo>
                  <a:pt x="13775" y="3088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0626631" y="4070886"/>
            <a:ext cx="97155" cy="27305"/>
          </a:xfrm>
          <a:custGeom>
            <a:avLst/>
            <a:gdLst/>
            <a:ahLst/>
            <a:cxnLst/>
            <a:rect l="l" t="t" r="r" b="b"/>
            <a:pathLst>
              <a:path w="97154" h="27304">
                <a:moveTo>
                  <a:pt x="0" y="0"/>
                </a:moveTo>
                <a:lnTo>
                  <a:pt x="26499" y="15645"/>
                </a:lnTo>
                <a:lnTo>
                  <a:pt x="40783" y="18820"/>
                </a:lnTo>
                <a:lnTo>
                  <a:pt x="55572" y="20490"/>
                </a:lnTo>
                <a:lnTo>
                  <a:pt x="83632" y="26755"/>
                </a:lnTo>
                <a:lnTo>
                  <a:pt x="97149" y="19745"/>
                </a:lnTo>
                <a:lnTo>
                  <a:pt x="57130" y="11108"/>
                </a:lnTo>
                <a:lnTo>
                  <a:pt x="42341" y="9437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0498083" y="4043905"/>
            <a:ext cx="88900" cy="28575"/>
          </a:xfrm>
          <a:custGeom>
            <a:avLst/>
            <a:gdLst/>
            <a:ahLst/>
            <a:cxnLst/>
            <a:rect l="l" t="t" r="r" b="b"/>
            <a:pathLst>
              <a:path w="88900" h="28575">
                <a:moveTo>
                  <a:pt x="0" y="0"/>
                </a:moveTo>
                <a:lnTo>
                  <a:pt x="26498" y="15645"/>
                </a:lnTo>
                <a:lnTo>
                  <a:pt x="83630" y="28341"/>
                </a:lnTo>
                <a:lnTo>
                  <a:pt x="88413" y="19317"/>
                </a:lnTo>
                <a:lnTo>
                  <a:pt x="71414" y="15869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0355250" y="4012164"/>
            <a:ext cx="95885" cy="28575"/>
          </a:xfrm>
          <a:custGeom>
            <a:avLst/>
            <a:gdLst/>
            <a:ahLst/>
            <a:cxnLst/>
            <a:rect l="l" t="t" r="r" b="b"/>
            <a:pathLst>
              <a:path w="95884" h="28575">
                <a:moveTo>
                  <a:pt x="0" y="0"/>
                </a:moveTo>
                <a:lnTo>
                  <a:pt x="26501" y="15646"/>
                </a:lnTo>
                <a:lnTo>
                  <a:pt x="40311" y="20276"/>
                </a:lnTo>
                <a:lnTo>
                  <a:pt x="55573" y="22078"/>
                </a:lnTo>
                <a:lnTo>
                  <a:pt x="68877" y="26625"/>
                </a:lnTo>
                <a:lnTo>
                  <a:pt x="84141" y="28427"/>
                </a:lnTo>
                <a:lnTo>
                  <a:pt x="95323" y="21183"/>
                </a:lnTo>
                <a:lnTo>
                  <a:pt x="70909" y="17373"/>
                </a:lnTo>
                <a:lnTo>
                  <a:pt x="57605" y="12827"/>
                </a:lnTo>
                <a:lnTo>
                  <a:pt x="42343" y="11026"/>
                </a:lnTo>
                <a:lnTo>
                  <a:pt x="29039" y="6479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0213521" y="3982012"/>
            <a:ext cx="101600" cy="30480"/>
          </a:xfrm>
          <a:custGeom>
            <a:avLst/>
            <a:gdLst/>
            <a:ahLst/>
            <a:cxnLst/>
            <a:rect l="l" t="t" r="r" b="b"/>
            <a:pathLst>
              <a:path w="101600" h="30479">
                <a:moveTo>
                  <a:pt x="13181" y="0"/>
                </a:moveTo>
                <a:lnTo>
                  <a:pt x="0" y="5619"/>
                </a:lnTo>
                <a:lnTo>
                  <a:pt x="25397" y="12472"/>
                </a:lnTo>
                <a:lnTo>
                  <a:pt x="39207" y="17101"/>
                </a:lnTo>
                <a:lnTo>
                  <a:pt x="96813" y="29928"/>
                </a:lnTo>
                <a:lnTo>
                  <a:pt x="100998" y="21101"/>
                </a:lnTo>
                <a:lnTo>
                  <a:pt x="41746" y="7933"/>
                </a:lnTo>
                <a:lnTo>
                  <a:pt x="27936" y="3304"/>
                </a:lnTo>
                <a:lnTo>
                  <a:pt x="13181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0084343" y="3934532"/>
            <a:ext cx="95885" cy="39370"/>
          </a:xfrm>
          <a:custGeom>
            <a:avLst/>
            <a:gdLst/>
            <a:ahLst/>
            <a:cxnLst/>
            <a:rect l="l" t="t" r="r" b="b"/>
            <a:pathLst>
              <a:path w="95884" h="39370">
                <a:moveTo>
                  <a:pt x="0" y="0"/>
                </a:moveTo>
                <a:lnTo>
                  <a:pt x="11272" y="13797"/>
                </a:lnTo>
                <a:lnTo>
                  <a:pt x="25126" y="19979"/>
                </a:lnTo>
                <a:lnTo>
                  <a:pt x="54121" y="29667"/>
                </a:lnTo>
                <a:lnTo>
                  <a:pt x="67976" y="35849"/>
                </a:lnTo>
                <a:lnTo>
                  <a:pt x="83159" y="39320"/>
                </a:lnTo>
                <a:lnTo>
                  <a:pt x="95643" y="33468"/>
                </a:lnTo>
                <a:lnTo>
                  <a:pt x="70943" y="26847"/>
                </a:lnTo>
                <a:lnTo>
                  <a:pt x="57561" y="20797"/>
                </a:lnTo>
                <a:lnTo>
                  <a:pt x="28567" y="11109"/>
                </a:lnTo>
                <a:lnTo>
                  <a:pt x="14711" y="4927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9954635" y="3880929"/>
            <a:ext cx="95885" cy="43815"/>
          </a:xfrm>
          <a:custGeom>
            <a:avLst/>
            <a:gdLst/>
            <a:ahLst/>
            <a:cxnLst/>
            <a:rect l="l" t="t" r="r" b="b"/>
            <a:pathLst>
              <a:path w="95884" h="43814">
                <a:moveTo>
                  <a:pt x="16250" y="0"/>
                </a:moveTo>
                <a:lnTo>
                  <a:pt x="0" y="1868"/>
                </a:lnTo>
                <a:lnTo>
                  <a:pt x="25909" y="16261"/>
                </a:lnTo>
                <a:lnTo>
                  <a:pt x="40570" y="22797"/>
                </a:lnTo>
                <a:lnTo>
                  <a:pt x="54474" y="30544"/>
                </a:lnTo>
                <a:lnTo>
                  <a:pt x="83419" y="43430"/>
                </a:lnTo>
                <a:lnTo>
                  <a:pt x="95267" y="38271"/>
                </a:lnTo>
                <a:lnTo>
                  <a:pt x="58720" y="22029"/>
                </a:lnTo>
                <a:lnTo>
                  <a:pt x="44817" y="14282"/>
                </a:lnTo>
                <a:lnTo>
                  <a:pt x="30156" y="7745"/>
                </a:lnTo>
                <a:lnTo>
                  <a:pt x="1625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9842665" y="3801779"/>
            <a:ext cx="83820" cy="54610"/>
          </a:xfrm>
          <a:custGeom>
            <a:avLst/>
            <a:gdLst/>
            <a:ahLst/>
            <a:cxnLst/>
            <a:rect l="l" t="t" r="r" b="b"/>
            <a:pathLst>
              <a:path w="83820" h="54610">
                <a:moveTo>
                  <a:pt x="0" y="0"/>
                </a:moveTo>
                <a:lnTo>
                  <a:pt x="9000" y="17447"/>
                </a:lnTo>
                <a:lnTo>
                  <a:pt x="51850" y="46013"/>
                </a:lnTo>
                <a:lnTo>
                  <a:pt x="66461" y="54148"/>
                </a:lnTo>
                <a:lnTo>
                  <a:pt x="83719" y="54223"/>
                </a:lnTo>
                <a:lnTo>
                  <a:pt x="56804" y="37887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9728400" y="3722428"/>
            <a:ext cx="81915" cy="59055"/>
          </a:xfrm>
          <a:custGeom>
            <a:avLst/>
            <a:gdLst/>
            <a:ahLst/>
            <a:cxnLst/>
            <a:rect l="l" t="t" r="r" b="b"/>
            <a:pathLst>
              <a:path w="81915" h="59054">
                <a:moveTo>
                  <a:pt x="0" y="0"/>
                </a:moveTo>
                <a:lnTo>
                  <a:pt x="9000" y="17447"/>
                </a:lnTo>
                <a:lnTo>
                  <a:pt x="23284" y="26969"/>
                </a:lnTo>
                <a:lnTo>
                  <a:pt x="37284" y="37875"/>
                </a:lnTo>
                <a:lnTo>
                  <a:pt x="51849" y="47599"/>
                </a:lnTo>
                <a:lnTo>
                  <a:pt x="65850" y="58506"/>
                </a:lnTo>
                <a:lnTo>
                  <a:pt x="81306" y="56261"/>
                </a:lnTo>
                <a:lnTo>
                  <a:pt x="57415" y="39877"/>
                </a:lnTo>
                <a:lnTo>
                  <a:pt x="42849" y="30152"/>
                </a:lnTo>
                <a:lnTo>
                  <a:pt x="28849" y="19248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9613428" y="3655385"/>
            <a:ext cx="81915" cy="46990"/>
          </a:xfrm>
          <a:custGeom>
            <a:avLst/>
            <a:gdLst/>
            <a:ahLst/>
            <a:cxnLst/>
            <a:rect l="l" t="t" r="r" b="b"/>
            <a:pathLst>
              <a:path w="81915" h="46989">
                <a:moveTo>
                  <a:pt x="0" y="0"/>
                </a:moveTo>
                <a:lnTo>
                  <a:pt x="10414" y="15052"/>
                </a:lnTo>
                <a:lnTo>
                  <a:pt x="67169" y="46602"/>
                </a:lnTo>
                <a:lnTo>
                  <a:pt x="81422" y="44677"/>
                </a:lnTo>
                <a:lnTo>
                  <a:pt x="57510" y="30341"/>
                </a:lnTo>
                <a:lnTo>
                  <a:pt x="14660" y="6536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9481188" y="3604422"/>
            <a:ext cx="89535" cy="39370"/>
          </a:xfrm>
          <a:custGeom>
            <a:avLst/>
            <a:gdLst/>
            <a:ahLst/>
            <a:cxnLst/>
            <a:rect l="l" t="t" r="r" b="b"/>
            <a:pathLst>
              <a:path w="89534" h="39370">
                <a:moveTo>
                  <a:pt x="0" y="0"/>
                </a:moveTo>
                <a:lnTo>
                  <a:pt x="57457" y="28115"/>
                </a:lnTo>
                <a:lnTo>
                  <a:pt x="71666" y="32852"/>
                </a:lnTo>
                <a:lnTo>
                  <a:pt x="85521" y="39034"/>
                </a:lnTo>
                <a:lnTo>
                  <a:pt x="89448" y="30356"/>
                </a:lnTo>
                <a:lnTo>
                  <a:pt x="75106" y="23982"/>
                </a:lnTo>
                <a:lnTo>
                  <a:pt x="60396" y="19055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1901103" y="2802140"/>
            <a:ext cx="50165" cy="93345"/>
          </a:xfrm>
          <a:custGeom>
            <a:avLst/>
            <a:gdLst/>
            <a:ahLst/>
            <a:cxnLst/>
            <a:rect l="l" t="t" r="r" b="b"/>
            <a:pathLst>
              <a:path w="50165" h="93344">
                <a:moveTo>
                  <a:pt x="41276" y="0"/>
                </a:moveTo>
                <a:lnTo>
                  <a:pt x="0" y="92838"/>
                </a:lnTo>
                <a:lnTo>
                  <a:pt x="49979" y="3869"/>
                </a:lnTo>
                <a:lnTo>
                  <a:pt x="41276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1840088" y="2929792"/>
            <a:ext cx="52069" cy="90805"/>
          </a:xfrm>
          <a:custGeom>
            <a:avLst/>
            <a:gdLst/>
            <a:ahLst/>
            <a:cxnLst/>
            <a:rect l="l" t="t" r="r" b="b"/>
            <a:pathLst>
              <a:path w="52070" h="90805">
                <a:moveTo>
                  <a:pt x="45535" y="0"/>
                </a:moveTo>
                <a:lnTo>
                  <a:pt x="28549" y="36226"/>
                </a:lnTo>
                <a:lnTo>
                  <a:pt x="0" y="90440"/>
                </a:lnTo>
                <a:lnTo>
                  <a:pt x="37067" y="40485"/>
                </a:lnTo>
                <a:lnTo>
                  <a:pt x="51448" y="10142"/>
                </a:lnTo>
                <a:lnTo>
                  <a:pt x="45535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1770827" y="3053944"/>
            <a:ext cx="59055" cy="87630"/>
          </a:xfrm>
          <a:custGeom>
            <a:avLst/>
            <a:gdLst/>
            <a:ahLst/>
            <a:cxnLst/>
            <a:rect l="l" t="t" r="r" b="b"/>
            <a:pathLst>
              <a:path w="59054" h="87630">
                <a:moveTo>
                  <a:pt x="51509" y="0"/>
                </a:moveTo>
                <a:lnTo>
                  <a:pt x="31278" y="35573"/>
                </a:lnTo>
                <a:lnTo>
                  <a:pt x="0" y="87232"/>
                </a:lnTo>
                <a:lnTo>
                  <a:pt x="39488" y="40405"/>
                </a:lnTo>
                <a:lnTo>
                  <a:pt x="58605" y="6963"/>
                </a:lnTo>
                <a:lnTo>
                  <a:pt x="51509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1695363" y="3173599"/>
            <a:ext cx="63638" cy="8478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1610523" y="3288812"/>
            <a:ext cx="62865" cy="80645"/>
          </a:xfrm>
          <a:custGeom>
            <a:avLst/>
            <a:gdLst/>
            <a:ahLst/>
            <a:cxnLst/>
            <a:rect l="l" t="t" r="r" b="b"/>
            <a:pathLst>
              <a:path w="62865" h="80645">
                <a:moveTo>
                  <a:pt x="62260" y="0"/>
                </a:moveTo>
                <a:lnTo>
                  <a:pt x="28357" y="44658"/>
                </a:lnTo>
                <a:lnTo>
                  <a:pt x="0" y="80090"/>
                </a:lnTo>
                <a:lnTo>
                  <a:pt x="35863" y="50521"/>
                </a:lnTo>
                <a:lnTo>
                  <a:pt x="61342" y="17094"/>
                </a:lnTo>
                <a:lnTo>
                  <a:pt x="6226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1521591" y="3397703"/>
            <a:ext cx="71474" cy="70426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1415187" y="3498744"/>
            <a:ext cx="81570" cy="68182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1306440" y="3591442"/>
            <a:ext cx="81915" cy="59055"/>
          </a:xfrm>
          <a:custGeom>
            <a:avLst/>
            <a:gdLst/>
            <a:ahLst/>
            <a:cxnLst/>
            <a:rect l="l" t="t" r="r" b="b"/>
            <a:pathLst>
              <a:path w="81915" h="59054">
                <a:moveTo>
                  <a:pt x="79559" y="0"/>
                </a:moveTo>
                <a:lnTo>
                  <a:pt x="61742" y="14206"/>
                </a:lnTo>
                <a:lnTo>
                  <a:pt x="28548" y="37901"/>
                </a:lnTo>
                <a:lnTo>
                  <a:pt x="15754" y="47492"/>
                </a:lnTo>
                <a:lnTo>
                  <a:pt x="0" y="58513"/>
                </a:lnTo>
                <a:lnTo>
                  <a:pt x="21341" y="55204"/>
                </a:lnTo>
                <a:lnTo>
                  <a:pt x="34173" y="45587"/>
                </a:lnTo>
                <a:lnTo>
                  <a:pt x="67433" y="21841"/>
                </a:lnTo>
                <a:lnTo>
                  <a:pt x="81881" y="10612"/>
                </a:lnTo>
                <a:lnTo>
                  <a:pt x="79559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1191146" y="3673535"/>
            <a:ext cx="88265" cy="60325"/>
          </a:xfrm>
          <a:custGeom>
            <a:avLst/>
            <a:gdLst/>
            <a:ahLst/>
            <a:cxnLst/>
            <a:rect l="l" t="t" r="r" b="b"/>
            <a:pathLst>
              <a:path w="88265" h="60325">
                <a:moveTo>
                  <a:pt x="82901" y="0"/>
                </a:moveTo>
                <a:lnTo>
                  <a:pt x="39272" y="27082"/>
                </a:lnTo>
                <a:lnTo>
                  <a:pt x="23785" y="34799"/>
                </a:lnTo>
                <a:lnTo>
                  <a:pt x="5890" y="46153"/>
                </a:lnTo>
                <a:lnTo>
                  <a:pt x="0" y="59717"/>
                </a:lnTo>
                <a:lnTo>
                  <a:pt x="28472" y="43077"/>
                </a:lnTo>
                <a:lnTo>
                  <a:pt x="43925" y="35382"/>
                </a:lnTo>
                <a:lnTo>
                  <a:pt x="87892" y="8112"/>
                </a:lnTo>
                <a:lnTo>
                  <a:pt x="82901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1066012" y="3742646"/>
            <a:ext cx="87630" cy="41275"/>
          </a:xfrm>
          <a:custGeom>
            <a:avLst/>
            <a:gdLst/>
            <a:ahLst/>
            <a:cxnLst/>
            <a:rect l="l" t="t" r="r" b="b"/>
            <a:pathLst>
              <a:path w="87629" h="41275">
                <a:moveTo>
                  <a:pt x="87558" y="0"/>
                </a:moveTo>
                <a:lnTo>
                  <a:pt x="66338" y="10138"/>
                </a:lnTo>
                <a:lnTo>
                  <a:pt x="53634" y="16488"/>
                </a:lnTo>
                <a:lnTo>
                  <a:pt x="28682" y="25814"/>
                </a:lnTo>
                <a:lnTo>
                  <a:pt x="15520" y="32363"/>
                </a:lnTo>
                <a:lnTo>
                  <a:pt x="0" y="38550"/>
                </a:lnTo>
                <a:lnTo>
                  <a:pt x="19417" y="41045"/>
                </a:lnTo>
                <a:lnTo>
                  <a:pt x="32482" y="34532"/>
                </a:lnTo>
                <a:lnTo>
                  <a:pt x="57435" y="25206"/>
                </a:lnTo>
                <a:lnTo>
                  <a:pt x="83301" y="12307"/>
                </a:lnTo>
                <a:lnTo>
                  <a:pt x="87558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0934298" y="3796024"/>
            <a:ext cx="91440" cy="31115"/>
          </a:xfrm>
          <a:custGeom>
            <a:avLst/>
            <a:gdLst/>
            <a:ahLst/>
            <a:cxnLst/>
            <a:rect l="l" t="t" r="r" b="b"/>
            <a:pathLst>
              <a:path w="91440" h="31114">
                <a:moveTo>
                  <a:pt x="91260" y="0"/>
                </a:moveTo>
                <a:lnTo>
                  <a:pt x="68287" y="7360"/>
                </a:lnTo>
                <a:lnTo>
                  <a:pt x="52710" y="12020"/>
                </a:lnTo>
                <a:lnTo>
                  <a:pt x="26047" y="18284"/>
                </a:lnTo>
                <a:lnTo>
                  <a:pt x="13220" y="21487"/>
                </a:lnTo>
                <a:lnTo>
                  <a:pt x="0" y="26410"/>
                </a:lnTo>
                <a:lnTo>
                  <a:pt x="16047" y="30567"/>
                </a:lnTo>
                <a:lnTo>
                  <a:pt x="42406" y="24406"/>
                </a:lnTo>
                <a:lnTo>
                  <a:pt x="55233" y="21203"/>
                </a:lnTo>
                <a:lnTo>
                  <a:pt x="71327" y="16381"/>
                </a:lnTo>
                <a:lnTo>
                  <a:pt x="84335" y="11517"/>
                </a:lnTo>
                <a:lnTo>
                  <a:pt x="9126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0795063" y="3830175"/>
            <a:ext cx="95885" cy="22225"/>
          </a:xfrm>
          <a:custGeom>
            <a:avLst/>
            <a:gdLst/>
            <a:ahLst/>
            <a:cxnLst/>
            <a:rect l="l" t="t" r="r" b="b"/>
            <a:pathLst>
              <a:path w="95884" h="22225">
                <a:moveTo>
                  <a:pt x="95430" y="0"/>
                </a:moveTo>
                <a:lnTo>
                  <a:pt x="76227" y="4799"/>
                </a:lnTo>
                <a:lnTo>
                  <a:pt x="13268" y="12631"/>
                </a:lnTo>
                <a:lnTo>
                  <a:pt x="0" y="15911"/>
                </a:lnTo>
                <a:lnTo>
                  <a:pt x="15013" y="21978"/>
                </a:lnTo>
                <a:lnTo>
                  <a:pt x="77974" y="14145"/>
                </a:lnTo>
                <a:lnTo>
                  <a:pt x="91241" y="10864"/>
                </a:lnTo>
                <a:lnTo>
                  <a:pt x="9543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0651858" y="3849713"/>
            <a:ext cx="102870" cy="15875"/>
          </a:xfrm>
          <a:custGeom>
            <a:avLst/>
            <a:gdLst/>
            <a:ahLst/>
            <a:cxnLst/>
            <a:rect l="l" t="t" r="r" b="b"/>
            <a:pathLst>
              <a:path w="102870" h="15875">
                <a:moveTo>
                  <a:pt x="101207" y="0"/>
                </a:moveTo>
                <a:lnTo>
                  <a:pt x="80836" y="994"/>
                </a:lnTo>
                <a:lnTo>
                  <a:pt x="67541" y="2618"/>
                </a:lnTo>
                <a:lnTo>
                  <a:pt x="16722" y="5793"/>
                </a:lnTo>
                <a:lnTo>
                  <a:pt x="0" y="6296"/>
                </a:lnTo>
                <a:lnTo>
                  <a:pt x="17312" y="15281"/>
                </a:lnTo>
                <a:lnTo>
                  <a:pt x="30608" y="13657"/>
                </a:lnTo>
                <a:lnTo>
                  <a:pt x="81427" y="10482"/>
                </a:lnTo>
                <a:lnTo>
                  <a:pt x="102388" y="9451"/>
                </a:lnTo>
                <a:lnTo>
                  <a:pt x="101207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0516715" y="3860232"/>
            <a:ext cx="97790" cy="0"/>
          </a:xfrm>
          <a:custGeom>
            <a:avLst/>
            <a:gdLst/>
            <a:ahLst/>
            <a:cxnLst/>
            <a:rect l="l" t="t" r="r" b="b"/>
            <a:pathLst>
              <a:path w="97790">
                <a:moveTo>
                  <a:pt x="0" y="0"/>
                </a:moveTo>
                <a:lnTo>
                  <a:pt x="97701" y="0"/>
                </a:lnTo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0377554" y="3834869"/>
            <a:ext cx="99060" cy="22225"/>
          </a:xfrm>
          <a:custGeom>
            <a:avLst/>
            <a:gdLst/>
            <a:ahLst/>
            <a:cxnLst/>
            <a:rect l="l" t="t" r="r" b="b"/>
            <a:pathLst>
              <a:path w="99059" h="22225">
                <a:moveTo>
                  <a:pt x="0" y="0"/>
                </a:moveTo>
                <a:lnTo>
                  <a:pt x="23663" y="14109"/>
                </a:lnTo>
                <a:lnTo>
                  <a:pt x="49636" y="17388"/>
                </a:lnTo>
                <a:lnTo>
                  <a:pt x="75046" y="22151"/>
                </a:lnTo>
                <a:lnTo>
                  <a:pt x="88341" y="22188"/>
                </a:lnTo>
                <a:lnTo>
                  <a:pt x="98814" y="15134"/>
                </a:lnTo>
                <a:lnTo>
                  <a:pt x="75637" y="12663"/>
                </a:lnTo>
                <a:lnTo>
                  <a:pt x="51381" y="8042"/>
                </a:lnTo>
                <a:lnTo>
                  <a:pt x="25408" y="476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0241477" y="3799636"/>
            <a:ext cx="97790" cy="35560"/>
          </a:xfrm>
          <a:custGeom>
            <a:avLst/>
            <a:gdLst/>
            <a:ahLst/>
            <a:cxnLst/>
            <a:rect l="l" t="t" r="r" b="b"/>
            <a:pathLst>
              <a:path w="97790" h="35560">
                <a:moveTo>
                  <a:pt x="0" y="0"/>
                </a:moveTo>
                <a:lnTo>
                  <a:pt x="17884" y="15841"/>
                </a:lnTo>
                <a:lnTo>
                  <a:pt x="95194" y="35158"/>
                </a:lnTo>
                <a:lnTo>
                  <a:pt x="97642" y="25967"/>
                </a:lnTo>
                <a:lnTo>
                  <a:pt x="83670" y="24119"/>
                </a:lnTo>
                <a:lnTo>
                  <a:pt x="58259" y="17769"/>
                </a:lnTo>
                <a:lnTo>
                  <a:pt x="33414" y="9937"/>
                </a:lnTo>
                <a:lnTo>
                  <a:pt x="20709" y="676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0109110" y="3757515"/>
            <a:ext cx="96520" cy="38100"/>
          </a:xfrm>
          <a:custGeom>
            <a:avLst/>
            <a:gdLst/>
            <a:ahLst/>
            <a:cxnLst/>
            <a:rect l="l" t="t" r="r" b="b"/>
            <a:pathLst>
              <a:path w="96520" h="38100">
                <a:moveTo>
                  <a:pt x="0" y="0"/>
                </a:moveTo>
                <a:lnTo>
                  <a:pt x="8912" y="13512"/>
                </a:lnTo>
                <a:lnTo>
                  <a:pt x="21617" y="18276"/>
                </a:lnTo>
                <a:lnTo>
                  <a:pt x="34839" y="21612"/>
                </a:lnTo>
                <a:lnTo>
                  <a:pt x="59731" y="30976"/>
                </a:lnTo>
                <a:lnTo>
                  <a:pt x="85658" y="37487"/>
                </a:lnTo>
                <a:lnTo>
                  <a:pt x="96462" y="31398"/>
                </a:lnTo>
                <a:lnTo>
                  <a:pt x="75262" y="25071"/>
                </a:lnTo>
                <a:lnTo>
                  <a:pt x="62558" y="21896"/>
                </a:lnTo>
                <a:lnTo>
                  <a:pt x="37665" y="12532"/>
                </a:lnTo>
                <a:lnTo>
                  <a:pt x="24443" y="9196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9981614" y="3714485"/>
            <a:ext cx="91440" cy="40005"/>
          </a:xfrm>
          <a:custGeom>
            <a:avLst/>
            <a:gdLst/>
            <a:ahLst/>
            <a:cxnLst/>
            <a:rect l="l" t="t" r="r" b="b"/>
            <a:pathLst>
              <a:path w="91440" h="40004">
                <a:moveTo>
                  <a:pt x="0" y="0"/>
                </a:moveTo>
                <a:lnTo>
                  <a:pt x="9361" y="13681"/>
                </a:lnTo>
                <a:lnTo>
                  <a:pt x="22066" y="18442"/>
                </a:lnTo>
                <a:lnTo>
                  <a:pt x="35288" y="21779"/>
                </a:lnTo>
                <a:lnTo>
                  <a:pt x="60180" y="31142"/>
                </a:lnTo>
                <a:lnTo>
                  <a:pt x="73402" y="34479"/>
                </a:lnTo>
                <a:lnTo>
                  <a:pt x="88033" y="39997"/>
                </a:lnTo>
                <a:lnTo>
                  <a:pt x="91376" y="31078"/>
                </a:lnTo>
                <a:lnTo>
                  <a:pt x="76229" y="25400"/>
                </a:lnTo>
                <a:lnTo>
                  <a:pt x="63007" y="22063"/>
                </a:lnTo>
                <a:lnTo>
                  <a:pt x="38113" y="12700"/>
                </a:lnTo>
                <a:lnTo>
                  <a:pt x="24893" y="9363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9853620" y="3663981"/>
            <a:ext cx="88265" cy="40640"/>
          </a:xfrm>
          <a:custGeom>
            <a:avLst/>
            <a:gdLst/>
            <a:ahLst/>
            <a:cxnLst/>
            <a:rect l="l" t="t" r="r" b="b"/>
            <a:pathLst>
              <a:path w="88265" h="40639">
                <a:moveTo>
                  <a:pt x="0" y="0"/>
                </a:moveTo>
                <a:lnTo>
                  <a:pt x="9668" y="16264"/>
                </a:lnTo>
                <a:lnTo>
                  <a:pt x="73832" y="40372"/>
                </a:lnTo>
                <a:lnTo>
                  <a:pt x="87674" y="35389"/>
                </a:lnTo>
                <a:lnTo>
                  <a:pt x="13652" y="7641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9726083" y="3595406"/>
            <a:ext cx="86995" cy="55244"/>
          </a:xfrm>
          <a:custGeom>
            <a:avLst/>
            <a:gdLst/>
            <a:ahLst/>
            <a:cxnLst/>
            <a:rect l="l" t="t" r="r" b="b"/>
            <a:pathLst>
              <a:path w="86995" h="55245">
                <a:moveTo>
                  <a:pt x="0" y="0"/>
                </a:moveTo>
                <a:lnTo>
                  <a:pt x="8025" y="17811"/>
                </a:lnTo>
                <a:lnTo>
                  <a:pt x="46471" y="41851"/>
                </a:lnTo>
                <a:lnTo>
                  <a:pt x="72275" y="54772"/>
                </a:lnTo>
                <a:lnTo>
                  <a:pt x="86864" y="51415"/>
                </a:lnTo>
                <a:lnTo>
                  <a:pt x="51125" y="33553"/>
                </a:lnTo>
                <a:lnTo>
                  <a:pt x="13404" y="9961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9625283" y="3501574"/>
            <a:ext cx="70632" cy="7912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9547121" y="3392570"/>
            <a:ext cx="55244" cy="85725"/>
          </a:xfrm>
          <a:custGeom>
            <a:avLst/>
            <a:gdLst/>
            <a:ahLst/>
            <a:cxnLst/>
            <a:rect l="l" t="t" r="r" b="b"/>
            <a:pathLst>
              <a:path w="55245" h="85725">
                <a:moveTo>
                  <a:pt x="135" y="0"/>
                </a:moveTo>
                <a:lnTo>
                  <a:pt x="0" y="17749"/>
                </a:lnTo>
                <a:lnTo>
                  <a:pt x="7941" y="30449"/>
                </a:lnTo>
                <a:lnTo>
                  <a:pt x="17698" y="43483"/>
                </a:lnTo>
                <a:lnTo>
                  <a:pt x="35167" y="68883"/>
                </a:lnTo>
                <a:lnTo>
                  <a:pt x="47825" y="85180"/>
                </a:lnTo>
                <a:lnTo>
                  <a:pt x="54993" y="78906"/>
                </a:lnTo>
                <a:lnTo>
                  <a:pt x="42786" y="63167"/>
                </a:lnTo>
                <a:lnTo>
                  <a:pt x="33257" y="50465"/>
                </a:lnTo>
                <a:lnTo>
                  <a:pt x="15788" y="25065"/>
                </a:lnTo>
                <a:lnTo>
                  <a:pt x="135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9486774" y="3289382"/>
            <a:ext cx="38100" cy="72390"/>
          </a:xfrm>
          <a:custGeom>
            <a:avLst/>
            <a:gdLst/>
            <a:ahLst/>
            <a:cxnLst/>
            <a:rect l="l" t="t" r="r" b="b"/>
            <a:pathLst>
              <a:path w="38100" h="72389">
                <a:moveTo>
                  <a:pt x="135" y="0"/>
                </a:moveTo>
                <a:lnTo>
                  <a:pt x="0" y="17750"/>
                </a:lnTo>
                <a:lnTo>
                  <a:pt x="6038" y="31447"/>
                </a:lnTo>
                <a:lnTo>
                  <a:pt x="14292" y="44737"/>
                </a:lnTo>
                <a:lnTo>
                  <a:pt x="22232" y="57437"/>
                </a:lnTo>
                <a:lnTo>
                  <a:pt x="29406" y="71827"/>
                </a:lnTo>
                <a:lnTo>
                  <a:pt x="37924" y="67566"/>
                </a:lnTo>
                <a:lnTo>
                  <a:pt x="30529" y="52781"/>
                </a:lnTo>
                <a:lnTo>
                  <a:pt x="14428" y="26987"/>
                </a:lnTo>
                <a:lnTo>
                  <a:pt x="8389" y="13290"/>
                </a:lnTo>
                <a:lnTo>
                  <a:pt x="135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9452287" y="3039564"/>
            <a:ext cx="1619250" cy="279400"/>
          </a:xfrm>
          <a:custGeom>
            <a:avLst/>
            <a:gdLst/>
            <a:ahLst/>
            <a:cxnLst/>
            <a:rect l="l" t="t" r="r" b="b"/>
            <a:pathLst>
              <a:path w="1619250" h="279400">
                <a:moveTo>
                  <a:pt x="0" y="279343"/>
                </a:moveTo>
                <a:lnTo>
                  <a:pt x="1619250" y="279343"/>
                </a:lnTo>
                <a:lnTo>
                  <a:pt x="1619250" y="0"/>
                </a:lnTo>
                <a:lnTo>
                  <a:pt x="0" y="0"/>
                </a:lnTo>
                <a:lnTo>
                  <a:pt x="0" y="27934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9452725" y="419058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9452725" y="3657000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9452725" y="301670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9452725" y="248312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9452725" y="461744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9452725" y="451072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9452725" y="440401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9452725" y="429729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9452725" y="408386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9452725" y="397714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9452725" y="387043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9452725" y="376371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9452725" y="355028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9452725" y="344356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9452725" y="333685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9452725" y="3123420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9452725" y="290998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9452725" y="280327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9452725" y="269655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9452725" y="258984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 txBox="1"/>
          <p:nvPr/>
        </p:nvSpPr>
        <p:spPr>
          <a:xfrm>
            <a:off x="9913800" y="5229352"/>
            <a:ext cx="2197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2471</a:t>
            </a:r>
            <a:endParaRPr sz="700">
              <a:latin typeface="Arial"/>
              <a:cs typeface="Arial"/>
            </a:endParaRPr>
          </a:p>
        </p:txBody>
      </p:sp>
      <p:sp>
        <p:nvSpPr>
          <p:cNvPr id="250" name="object 250"/>
          <p:cNvSpPr txBox="1"/>
          <p:nvPr/>
        </p:nvSpPr>
        <p:spPr>
          <a:xfrm>
            <a:off x="10549676" y="5229352"/>
            <a:ext cx="1714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789</a:t>
            </a:r>
            <a:endParaRPr sz="700">
              <a:latin typeface="Arial"/>
              <a:cs typeface="Arial"/>
            </a:endParaRPr>
          </a:p>
        </p:txBody>
      </p:sp>
      <p:sp>
        <p:nvSpPr>
          <p:cNvPr id="251" name="object 251"/>
          <p:cNvSpPr txBox="1"/>
          <p:nvPr/>
        </p:nvSpPr>
        <p:spPr>
          <a:xfrm>
            <a:off x="11185554" y="5229352"/>
            <a:ext cx="1225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94</a:t>
            </a:r>
            <a:endParaRPr sz="700">
              <a:latin typeface="Arial"/>
              <a:cs typeface="Arial"/>
            </a:endParaRPr>
          </a:p>
        </p:txBody>
      </p:sp>
      <p:sp>
        <p:nvSpPr>
          <p:cNvPr id="252" name="object 252"/>
          <p:cNvSpPr txBox="1"/>
          <p:nvPr/>
        </p:nvSpPr>
        <p:spPr>
          <a:xfrm>
            <a:off x="11797142" y="5229352"/>
            <a:ext cx="1225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12</a:t>
            </a:r>
            <a:endParaRPr sz="700">
              <a:latin typeface="Arial"/>
              <a:cs typeface="Arial"/>
            </a:endParaRPr>
          </a:p>
        </p:txBody>
      </p:sp>
      <p:sp>
        <p:nvSpPr>
          <p:cNvPr id="253" name="object 253"/>
          <p:cNvSpPr txBox="1"/>
          <p:nvPr/>
        </p:nvSpPr>
        <p:spPr>
          <a:xfrm>
            <a:off x="9461159" y="5229352"/>
            <a:ext cx="2197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5225</a:t>
            </a:r>
            <a:endParaRPr sz="700">
              <a:latin typeface="Arial"/>
              <a:cs typeface="Arial"/>
            </a:endParaRPr>
          </a:p>
        </p:txBody>
      </p:sp>
      <p:sp>
        <p:nvSpPr>
          <p:cNvPr id="254" name="object 254"/>
          <p:cNvSpPr/>
          <p:nvPr/>
        </p:nvSpPr>
        <p:spPr>
          <a:xfrm>
            <a:off x="9571644" y="2399732"/>
            <a:ext cx="0" cy="2244725"/>
          </a:xfrm>
          <a:custGeom>
            <a:avLst/>
            <a:gdLst/>
            <a:ahLst/>
            <a:cxnLst/>
            <a:rect l="l" t="t" r="r" b="b"/>
            <a:pathLst>
              <a:path h="2244725">
                <a:moveTo>
                  <a:pt x="0" y="2244644"/>
                </a:moveTo>
                <a:lnTo>
                  <a:pt x="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9480235" y="3550724"/>
            <a:ext cx="2468880" cy="0"/>
          </a:xfrm>
          <a:custGeom>
            <a:avLst/>
            <a:gdLst/>
            <a:ahLst/>
            <a:cxnLst/>
            <a:rect l="l" t="t" r="r" b="b"/>
            <a:pathLst>
              <a:path w="2468879">
                <a:moveTo>
                  <a:pt x="0" y="0"/>
                </a:moveTo>
                <a:lnTo>
                  <a:pt x="2468512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9452725" y="323013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 txBox="1"/>
          <p:nvPr/>
        </p:nvSpPr>
        <p:spPr>
          <a:xfrm>
            <a:off x="9306269" y="2409641"/>
            <a:ext cx="125095" cy="14859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</a:t>
            </a:r>
            <a:r>
              <a:rPr sz="700" dirty="0">
                <a:solidFill>
                  <a:srgbClr val="221F1F"/>
                </a:solidFill>
                <a:latin typeface="Arial"/>
                <a:cs typeface="Arial"/>
              </a:rPr>
              <a:t>.0</a:t>
            </a:r>
            <a:endParaRPr sz="700">
              <a:latin typeface="Arial"/>
              <a:cs typeface="Arial"/>
            </a:endParaRPr>
          </a:p>
        </p:txBody>
      </p:sp>
      <p:sp>
        <p:nvSpPr>
          <p:cNvPr id="258" name="object 258"/>
          <p:cNvSpPr txBox="1"/>
          <p:nvPr/>
        </p:nvSpPr>
        <p:spPr>
          <a:xfrm>
            <a:off x="9148953" y="2619953"/>
            <a:ext cx="282575" cy="185547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30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Hazard Ratio: Reference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to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EPA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=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r>
              <a:rPr sz="700" b="1" spc="-9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µg/mL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0.2    0.4    0.6    0.8    1.0    1.2    1.4    1.6</a:t>
            </a:r>
            <a:r>
              <a:rPr sz="700" spc="14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1.8</a:t>
            </a:r>
            <a:endParaRPr sz="700">
              <a:latin typeface="Arial"/>
              <a:cs typeface="Arial"/>
            </a:endParaRPr>
          </a:p>
        </p:txBody>
      </p:sp>
      <p:sp>
        <p:nvSpPr>
          <p:cNvPr id="259" name="object 259"/>
          <p:cNvSpPr/>
          <p:nvPr/>
        </p:nvSpPr>
        <p:spPr>
          <a:xfrm>
            <a:off x="9479817" y="4647342"/>
            <a:ext cx="2466975" cy="0"/>
          </a:xfrm>
          <a:custGeom>
            <a:avLst/>
            <a:gdLst/>
            <a:ahLst/>
            <a:cxnLst/>
            <a:rect l="l" t="t" r="r" b="b"/>
            <a:pathLst>
              <a:path w="2466975">
                <a:moveTo>
                  <a:pt x="0" y="0"/>
                </a:moveTo>
                <a:lnTo>
                  <a:pt x="246697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9478371" y="2397494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9478743" y="2397495"/>
            <a:ext cx="2468245" cy="0"/>
          </a:xfrm>
          <a:custGeom>
            <a:avLst/>
            <a:gdLst/>
            <a:ahLst/>
            <a:cxnLst/>
            <a:rect l="l" t="t" r="r" b="b"/>
            <a:pathLst>
              <a:path w="2468245">
                <a:moveTo>
                  <a:pt x="0" y="0"/>
                </a:moveTo>
                <a:lnTo>
                  <a:pt x="246805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1946490" y="2397494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 txBox="1"/>
          <p:nvPr/>
        </p:nvSpPr>
        <p:spPr>
          <a:xfrm>
            <a:off x="9862884" y="4711191"/>
            <a:ext cx="1717039" cy="351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100"/>
              </a:spcBef>
              <a:tabLst>
                <a:tab pos="699135" algn="l"/>
                <a:tab pos="1310640" algn="l"/>
              </a:tabLst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100	200	300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AUC-Derived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Daily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Average EPA</a:t>
            </a:r>
            <a:r>
              <a:rPr sz="700" b="1" spc="-5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(µg/mL)</a:t>
            </a:r>
            <a:endParaRPr sz="700">
              <a:latin typeface="Arial"/>
              <a:cs typeface="Arial"/>
            </a:endParaRPr>
          </a:p>
        </p:txBody>
      </p:sp>
      <p:sp>
        <p:nvSpPr>
          <p:cNvPr id="264" name="object 264"/>
          <p:cNvSpPr txBox="1"/>
          <p:nvPr/>
        </p:nvSpPr>
        <p:spPr>
          <a:xfrm>
            <a:off x="11772852" y="4711191"/>
            <a:ext cx="1714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400</a:t>
            </a:r>
            <a:endParaRPr sz="700">
              <a:latin typeface="Arial"/>
              <a:cs typeface="Arial"/>
            </a:endParaRPr>
          </a:p>
        </p:txBody>
      </p:sp>
      <p:sp>
        <p:nvSpPr>
          <p:cNvPr id="265" name="object 265"/>
          <p:cNvSpPr txBox="1"/>
          <p:nvPr/>
        </p:nvSpPr>
        <p:spPr>
          <a:xfrm>
            <a:off x="9509737" y="4711191"/>
            <a:ext cx="1225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endParaRPr sz="700">
              <a:latin typeface="Arial"/>
              <a:cs typeface="Arial"/>
            </a:endParaRPr>
          </a:p>
        </p:txBody>
      </p:sp>
      <p:sp>
        <p:nvSpPr>
          <p:cNvPr id="266" name="object 266"/>
          <p:cNvSpPr/>
          <p:nvPr/>
        </p:nvSpPr>
        <p:spPr>
          <a:xfrm>
            <a:off x="10023453" y="46506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0635015" y="46506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1246572" y="465164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1858169" y="465164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9570880" y="46506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9570880" y="46506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0023453" y="46506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0635015" y="46506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1246572" y="465164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1858169" y="465164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934449" y="4416842"/>
            <a:ext cx="100330" cy="27305"/>
          </a:xfrm>
          <a:custGeom>
            <a:avLst/>
            <a:gdLst/>
            <a:ahLst/>
            <a:cxnLst/>
            <a:rect l="l" t="t" r="r" b="b"/>
            <a:pathLst>
              <a:path w="100330" h="27304">
                <a:moveTo>
                  <a:pt x="0" y="0"/>
                </a:moveTo>
                <a:lnTo>
                  <a:pt x="21487" y="13237"/>
                </a:lnTo>
                <a:lnTo>
                  <a:pt x="35524" y="16363"/>
                </a:lnTo>
                <a:lnTo>
                  <a:pt x="98470" y="26997"/>
                </a:lnTo>
                <a:lnTo>
                  <a:pt x="100056" y="17606"/>
                </a:lnTo>
                <a:lnTo>
                  <a:pt x="37350" y="7019"/>
                </a:lnTo>
                <a:lnTo>
                  <a:pt x="23303" y="3891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2801927" y="4406311"/>
            <a:ext cx="95250" cy="0"/>
          </a:xfrm>
          <a:custGeom>
            <a:avLst/>
            <a:gdLst/>
            <a:ahLst/>
            <a:cxnLst/>
            <a:rect l="l" t="t" r="r" b="b"/>
            <a:pathLst>
              <a:path w="95250">
                <a:moveTo>
                  <a:pt x="0" y="0"/>
                </a:moveTo>
                <a:lnTo>
                  <a:pt x="94941" y="0"/>
                </a:lnTo>
              </a:path>
            </a:pathLst>
          </a:custGeom>
          <a:ln w="2522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2659857" y="4365786"/>
            <a:ext cx="100330" cy="27940"/>
          </a:xfrm>
          <a:custGeom>
            <a:avLst/>
            <a:gdLst/>
            <a:ahLst/>
            <a:cxnLst/>
            <a:rect l="l" t="t" r="r" b="b"/>
            <a:pathLst>
              <a:path w="100330" h="27939">
                <a:moveTo>
                  <a:pt x="0" y="0"/>
                </a:moveTo>
                <a:lnTo>
                  <a:pt x="13503" y="11907"/>
                </a:lnTo>
                <a:lnTo>
                  <a:pt x="33853" y="16611"/>
                </a:lnTo>
                <a:lnTo>
                  <a:pt x="92777" y="27763"/>
                </a:lnTo>
                <a:lnTo>
                  <a:pt x="99769" y="19326"/>
                </a:lnTo>
                <a:lnTo>
                  <a:pt x="35810" y="7292"/>
                </a:lnTo>
                <a:lnTo>
                  <a:pt x="15358" y="2569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2524056" y="4353934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8480" y="0"/>
                </a:lnTo>
              </a:path>
            </a:pathLst>
          </a:custGeom>
          <a:ln w="2526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2394090" y="4315937"/>
            <a:ext cx="91440" cy="27305"/>
          </a:xfrm>
          <a:custGeom>
            <a:avLst/>
            <a:gdLst/>
            <a:ahLst/>
            <a:cxnLst/>
            <a:rect l="l" t="t" r="r" b="b"/>
            <a:pathLst>
              <a:path w="91439" h="27304">
                <a:moveTo>
                  <a:pt x="0" y="0"/>
                </a:moveTo>
                <a:lnTo>
                  <a:pt x="14006" y="12515"/>
                </a:lnTo>
                <a:lnTo>
                  <a:pt x="60087" y="22048"/>
                </a:lnTo>
                <a:lnTo>
                  <a:pt x="74739" y="23691"/>
                </a:lnTo>
                <a:lnTo>
                  <a:pt x="89363" y="27269"/>
                </a:lnTo>
                <a:lnTo>
                  <a:pt x="91231" y="17929"/>
                </a:lnTo>
                <a:lnTo>
                  <a:pt x="76420" y="14338"/>
                </a:lnTo>
                <a:lnTo>
                  <a:pt x="61504" y="12636"/>
                </a:lnTo>
                <a:lnTo>
                  <a:pt x="28531" y="634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2248451" y="4287599"/>
            <a:ext cx="99695" cy="29209"/>
          </a:xfrm>
          <a:custGeom>
            <a:avLst/>
            <a:gdLst/>
            <a:ahLst/>
            <a:cxnLst/>
            <a:rect l="l" t="t" r="r" b="b"/>
            <a:pathLst>
              <a:path w="99694" h="29210">
                <a:moveTo>
                  <a:pt x="0" y="0"/>
                </a:moveTo>
                <a:lnTo>
                  <a:pt x="21313" y="13816"/>
                </a:lnTo>
                <a:lnTo>
                  <a:pt x="34578" y="15509"/>
                </a:lnTo>
                <a:lnTo>
                  <a:pt x="51377" y="20140"/>
                </a:lnTo>
                <a:lnTo>
                  <a:pt x="66393" y="21866"/>
                </a:lnTo>
                <a:lnTo>
                  <a:pt x="98190" y="28961"/>
                </a:lnTo>
                <a:lnTo>
                  <a:pt x="99637" y="19546"/>
                </a:lnTo>
                <a:lnTo>
                  <a:pt x="67951" y="12484"/>
                </a:lnTo>
                <a:lnTo>
                  <a:pt x="53157" y="10812"/>
                </a:lnTo>
                <a:lnTo>
                  <a:pt x="36422" y="6188"/>
                </a:lnTo>
                <a:lnTo>
                  <a:pt x="23059" y="447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2114911" y="4258836"/>
            <a:ext cx="97155" cy="28575"/>
          </a:xfrm>
          <a:custGeom>
            <a:avLst/>
            <a:gdLst/>
            <a:ahLst/>
            <a:cxnLst/>
            <a:rect l="l" t="t" r="r" b="b"/>
            <a:pathLst>
              <a:path w="97155" h="28575">
                <a:moveTo>
                  <a:pt x="0" y="0"/>
                </a:moveTo>
                <a:lnTo>
                  <a:pt x="23089" y="15590"/>
                </a:lnTo>
                <a:lnTo>
                  <a:pt x="36353" y="17284"/>
                </a:lnTo>
                <a:lnTo>
                  <a:pt x="51451" y="21882"/>
                </a:lnTo>
                <a:lnTo>
                  <a:pt x="64928" y="23634"/>
                </a:lnTo>
                <a:lnTo>
                  <a:pt x="90330" y="28397"/>
                </a:lnTo>
                <a:lnTo>
                  <a:pt x="97000" y="20281"/>
                </a:lnTo>
                <a:lnTo>
                  <a:pt x="78811" y="17358"/>
                </a:lnTo>
                <a:lnTo>
                  <a:pt x="53411" y="12594"/>
                </a:lnTo>
                <a:lnTo>
                  <a:pt x="38313" y="7997"/>
                </a:lnTo>
                <a:lnTo>
                  <a:pt x="24836" y="6244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976346" y="4228561"/>
            <a:ext cx="99060" cy="32384"/>
          </a:xfrm>
          <a:custGeom>
            <a:avLst/>
            <a:gdLst/>
            <a:ahLst/>
            <a:cxnLst/>
            <a:rect l="l" t="t" r="r" b="b"/>
            <a:pathLst>
              <a:path w="99060" h="32385">
                <a:moveTo>
                  <a:pt x="0" y="0"/>
                </a:moveTo>
                <a:lnTo>
                  <a:pt x="17193" y="14116"/>
                </a:lnTo>
                <a:lnTo>
                  <a:pt x="30458" y="15810"/>
                </a:lnTo>
                <a:lnTo>
                  <a:pt x="67993" y="25229"/>
                </a:lnTo>
                <a:lnTo>
                  <a:pt x="82402" y="28434"/>
                </a:lnTo>
                <a:lnTo>
                  <a:pt x="96866" y="31962"/>
                </a:lnTo>
                <a:lnTo>
                  <a:pt x="98734" y="22622"/>
                </a:lnTo>
                <a:lnTo>
                  <a:pt x="84590" y="19164"/>
                </a:lnTo>
                <a:lnTo>
                  <a:pt x="70181" y="15960"/>
                </a:lnTo>
                <a:lnTo>
                  <a:pt x="32203" y="6464"/>
                </a:lnTo>
                <a:lnTo>
                  <a:pt x="18939" y="477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841168" y="4194766"/>
            <a:ext cx="99060" cy="32384"/>
          </a:xfrm>
          <a:custGeom>
            <a:avLst/>
            <a:gdLst/>
            <a:ahLst/>
            <a:cxnLst/>
            <a:rect l="l" t="t" r="r" b="b"/>
            <a:pathLst>
              <a:path w="99060" h="32385">
                <a:moveTo>
                  <a:pt x="0" y="0"/>
                </a:moveTo>
                <a:lnTo>
                  <a:pt x="12153" y="14413"/>
                </a:lnTo>
                <a:lnTo>
                  <a:pt x="76170" y="30449"/>
                </a:lnTo>
                <a:lnTo>
                  <a:pt x="89435" y="32142"/>
                </a:lnTo>
                <a:lnTo>
                  <a:pt x="98656" y="25566"/>
                </a:lnTo>
                <a:lnTo>
                  <a:pt x="77917" y="21103"/>
                </a:lnTo>
                <a:lnTo>
                  <a:pt x="14980" y="5333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716449" y="4158825"/>
            <a:ext cx="88265" cy="36195"/>
          </a:xfrm>
          <a:custGeom>
            <a:avLst/>
            <a:gdLst/>
            <a:ahLst/>
            <a:cxnLst/>
            <a:rect l="l" t="t" r="r" b="b"/>
            <a:pathLst>
              <a:path w="88264" h="36195">
                <a:moveTo>
                  <a:pt x="0" y="0"/>
                </a:moveTo>
                <a:lnTo>
                  <a:pt x="22572" y="17016"/>
                </a:lnTo>
                <a:lnTo>
                  <a:pt x="48489" y="25115"/>
                </a:lnTo>
                <a:lnTo>
                  <a:pt x="61189" y="28290"/>
                </a:lnTo>
                <a:lnTo>
                  <a:pt x="85446" y="35941"/>
                </a:lnTo>
                <a:lnTo>
                  <a:pt x="87756" y="26700"/>
                </a:lnTo>
                <a:lnTo>
                  <a:pt x="64018" y="19211"/>
                </a:lnTo>
                <a:lnTo>
                  <a:pt x="38100" y="12700"/>
                </a:lnTo>
                <a:lnTo>
                  <a:pt x="13218" y="3336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577267" y="4111362"/>
            <a:ext cx="93980" cy="41275"/>
          </a:xfrm>
          <a:custGeom>
            <a:avLst/>
            <a:gdLst/>
            <a:ahLst/>
            <a:cxnLst/>
            <a:rect l="l" t="t" r="r" b="b"/>
            <a:pathLst>
              <a:path w="93980" h="41275">
                <a:moveTo>
                  <a:pt x="0" y="0"/>
                </a:moveTo>
                <a:lnTo>
                  <a:pt x="9354" y="13680"/>
                </a:lnTo>
                <a:lnTo>
                  <a:pt x="34754" y="23205"/>
                </a:lnTo>
                <a:lnTo>
                  <a:pt x="60671" y="31304"/>
                </a:lnTo>
                <a:lnTo>
                  <a:pt x="85554" y="40667"/>
                </a:lnTo>
                <a:lnTo>
                  <a:pt x="93701" y="32918"/>
                </a:lnTo>
                <a:lnTo>
                  <a:pt x="76200" y="26986"/>
                </a:lnTo>
                <a:lnTo>
                  <a:pt x="63500" y="22225"/>
                </a:lnTo>
                <a:lnTo>
                  <a:pt x="50281" y="18888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445379" y="4061903"/>
            <a:ext cx="95250" cy="44450"/>
          </a:xfrm>
          <a:custGeom>
            <a:avLst/>
            <a:gdLst/>
            <a:ahLst/>
            <a:cxnLst/>
            <a:rect l="l" t="t" r="r" b="b"/>
            <a:pathLst>
              <a:path w="95250" h="44450">
                <a:moveTo>
                  <a:pt x="0" y="0"/>
                </a:moveTo>
                <a:lnTo>
                  <a:pt x="13785" y="16902"/>
                </a:lnTo>
                <a:lnTo>
                  <a:pt x="27459" y="20438"/>
                </a:lnTo>
                <a:lnTo>
                  <a:pt x="90959" y="44249"/>
                </a:lnTo>
                <a:lnTo>
                  <a:pt x="95238" y="35866"/>
                </a:lnTo>
                <a:lnTo>
                  <a:pt x="80570" y="31833"/>
                </a:lnTo>
                <a:lnTo>
                  <a:pt x="55688" y="20883"/>
                </a:lnTo>
                <a:lnTo>
                  <a:pt x="30288" y="11358"/>
                </a:lnTo>
                <a:lnTo>
                  <a:pt x="17070" y="802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323724" y="4011547"/>
            <a:ext cx="86995" cy="40640"/>
          </a:xfrm>
          <a:custGeom>
            <a:avLst/>
            <a:gdLst/>
            <a:ahLst/>
            <a:cxnLst/>
            <a:rect l="l" t="t" r="r" b="b"/>
            <a:pathLst>
              <a:path w="86994" h="40639">
                <a:moveTo>
                  <a:pt x="0" y="0"/>
                </a:moveTo>
                <a:lnTo>
                  <a:pt x="8440" y="14870"/>
                </a:lnTo>
                <a:lnTo>
                  <a:pt x="34297" y="24594"/>
                </a:lnTo>
                <a:lnTo>
                  <a:pt x="59697" y="35707"/>
                </a:lnTo>
                <a:lnTo>
                  <a:pt x="72397" y="40469"/>
                </a:lnTo>
                <a:lnTo>
                  <a:pt x="86549" y="36925"/>
                </a:lnTo>
                <a:lnTo>
                  <a:pt x="38100" y="15874"/>
                </a:lnTo>
                <a:lnTo>
                  <a:pt x="24942" y="10914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1196724" y="3952811"/>
            <a:ext cx="85725" cy="45085"/>
          </a:xfrm>
          <a:custGeom>
            <a:avLst/>
            <a:gdLst/>
            <a:ahLst/>
            <a:cxnLst/>
            <a:rect l="l" t="t" r="r" b="b"/>
            <a:pathLst>
              <a:path w="85725" h="45085">
                <a:moveTo>
                  <a:pt x="0" y="0"/>
                </a:moveTo>
                <a:lnTo>
                  <a:pt x="8440" y="14869"/>
                </a:lnTo>
                <a:lnTo>
                  <a:pt x="33840" y="27569"/>
                </a:lnTo>
                <a:lnTo>
                  <a:pt x="46998" y="32531"/>
                </a:lnTo>
                <a:lnTo>
                  <a:pt x="71940" y="45031"/>
                </a:lnTo>
                <a:lnTo>
                  <a:pt x="85150" y="39841"/>
                </a:lnTo>
                <a:lnTo>
                  <a:pt x="63500" y="30161"/>
                </a:lnTo>
                <a:lnTo>
                  <a:pt x="50800" y="23811"/>
                </a:lnTo>
                <a:lnTo>
                  <a:pt x="37642" y="1885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069434" y="3880435"/>
            <a:ext cx="88265" cy="53975"/>
          </a:xfrm>
          <a:custGeom>
            <a:avLst/>
            <a:gdLst/>
            <a:ahLst/>
            <a:cxnLst/>
            <a:rect l="l" t="t" r="r" b="b"/>
            <a:pathLst>
              <a:path w="88265" h="53975">
                <a:moveTo>
                  <a:pt x="0" y="0"/>
                </a:moveTo>
                <a:lnTo>
                  <a:pt x="7142" y="14220"/>
                </a:lnTo>
                <a:lnTo>
                  <a:pt x="32542" y="30095"/>
                </a:lnTo>
                <a:lnTo>
                  <a:pt x="46647" y="37936"/>
                </a:lnTo>
                <a:lnTo>
                  <a:pt x="71836" y="53685"/>
                </a:lnTo>
                <a:lnTo>
                  <a:pt x="87653" y="50968"/>
                </a:lnTo>
                <a:lnTo>
                  <a:pt x="64184" y="37672"/>
                </a:lnTo>
                <a:lnTo>
                  <a:pt x="36985" y="21672"/>
                </a:lnTo>
                <a:lnTo>
                  <a:pt x="24102" y="15226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954564" y="3804036"/>
            <a:ext cx="82991" cy="6468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836033" y="3728630"/>
            <a:ext cx="86995" cy="56515"/>
          </a:xfrm>
          <a:custGeom>
            <a:avLst/>
            <a:gdLst/>
            <a:ahLst/>
            <a:cxnLst/>
            <a:rect l="l" t="t" r="r" b="b"/>
            <a:pathLst>
              <a:path w="86994" h="56514">
                <a:moveTo>
                  <a:pt x="0" y="0"/>
                </a:moveTo>
                <a:lnTo>
                  <a:pt x="23636" y="19298"/>
                </a:lnTo>
                <a:lnTo>
                  <a:pt x="36615" y="29049"/>
                </a:lnTo>
                <a:lnTo>
                  <a:pt x="49649" y="37216"/>
                </a:lnTo>
                <a:lnTo>
                  <a:pt x="74715" y="56036"/>
                </a:lnTo>
                <a:lnTo>
                  <a:pt x="86913" y="53279"/>
                </a:lnTo>
                <a:lnTo>
                  <a:pt x="55030" y="29366"/>
                </a:lnTo>
                <a:lnTo>
                  <a:pt x="41997" y="21201"/>
                </a:lnTo>
                <a:lnTo>
                  <a:pt x="17209" y="1017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22562" y="3646872"/>
            <a:ext cx="88265" cy="53975"/>
          </a:xfrm>
          <a:custGeom>
            <a:avLst/>
            <a:gdLst/>
            <a:ahLst/>
            <a:cxnLst/>
            <a:rect l="l" t="t" r="r" b="b"/>
            <a:pathLst>
              <a:path w="88265" h="53975">
                <a:moveTo>
                  <a:pt x="16101" y="0"/>
                </a:moveTo>
                <a:lnTo>
                  <a:pt x="0" y="1149"/>
                </a:lnTo>
                <a:lnTo>
                  <a:pt x="23086" y="17144"/>
                </a:lnTo>
                <a:lnTo>
                  <a:pt x="35786" y="26669"/>
                </a:lnTo>
                <a:lnTo>
                  <a:pt x="48820" y="34837"/>
                </a:lnTo>
                <a:lnTo>
                  <a:pt x="73886" y="53658"/>
                </a:lnTo>
                <a:lnTo>
                  <a:pt x="87987" y="52327"/>
                </a:lnTo>
                <a:lnTo>
                  <a:pt x="54201" y="26988"/>
                </a:lnTo>
                <a:lnTo>
                  <a:pt x="41168" y="18822"/>
                </a:lnTo>
                <a:lnTo>
                  <a:pt x="16101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610936" y="3571811"/>
            <a:ext cx="84455" cy="56515"/>
          </a:xfrm>
          <a:custGeom>
            <a:avLst/>
            <a:gdLst/>
            <a:ahLst/>
            <a:cxnLst/>
            <a:rect l="l" t="t" r="r" b="b"/>
            <a:pathLst>
              <a:path w="84454" h="56514">
                <a:moveTo>
                  <a:pt x="0" y="0"/>
                </a:moveTo>
                <a:lnTo>
                  <a:pt x="8440" y="14869"/>
                </a:lnTo>
                <a:lnTo>
                  <a:pt x="21140" y="21219"/>
                </a:lnTo>
                <a:lnTo>
                  <a:pt x="46145" y="36873"/>
                </a:lnTo>
                <a:lnTo>
                  <a:pt x="59240" y="43444"/>
                </a:lnTo>
                <a:lnTo>
                  <a:pt x="79316" y="56017"/>
                </a:lnTo>
                <a:lnTo>
                  <a:pt x="84365" y="47939"/>
                </a:lnTo>
                <a:lnTo>
                  <a:pt x="63894" y="35145"/>
                </a:lnTo>
                <a:lnTo>
                  <a:pt x="50800" y="28575"/>
                </a:lnTo>
                <a:lnTo>
                  <a:pt x="25794" y="1292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944178" y="3848044"/>
            <a:ext cx="89535" cy="57150"/>
          </a:xfrm>
          <a:custGeom>
            <a:avLst/>
            <a:gdLst/>
            <a:ahLst/>
            <a:cxnLst/>
            <a:rect l="l" t="t" r="r" b="b"/>
            <a:pathLst>
              <a:path w="89535" h="57150">
                <a:moveTo>
                  <a:pt x="84830" y="0"/>
                </a:moveTo>
                <a:lnTo>
                  <a:pt x="7847" y="42950"/>
                </a:lnTo>
                <a:lnTo>
                  <a:pt x="0" y="57109"/>
                </a:lnTo>
                <a:lnTo>
                  <a:pt x="26760" y="43337"/>
                </a:lnTo>
                <a:lnTo>
                  <a:pt x="89475" y="8315"/>
                </a:lnTo>
                <a:lnTo>
                  <a:pt x="8483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815938" y="3912635"/>
            <a:ext cx="92710" cy="38735"/>
          </a:xfrm>
          <a:custGeom>
            <a:avLst/>
            <a:gdLst/>
            <a:ahLst/>
            <a:cxnLst/>
            <a:rect l="l" t="t" r="r" b="b"/>
            <a:pathLst>
              <a:path w="92710" h="38735">
                <a:moveTo>
                  <a:pt x="89687" y="0"/>
                </a:moveTo>
                <a:lnTo>
                  <a:pt x="69894" y="8288"/>
                </a:lnTo>
                <a:lnTo>
                  <a:pt x="0" y="38469"/>
                </a:lnTo>
                <a:lnTo>
                  <a:pt x="37089" y="32936"/>
                </a:lnTo>
                <a:lnTo>
                  <a:pt x="73624" y="17051"/>
                </a:lnTo>
                <a:lnTo>
                  <a:pt x="92607" y="9142"/>
                </a:lnTo>
                <a:lnTo>
                  <a:pt x="89687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683846" y="3965239"/>
            <a:ext cx="95885" cy="41910"/>
          </a:xfrm>
          <a:custGeom>
            <a:avLst/>
            <a:gdLst/>
            <a:ahLst/>
            <a:cxnLst/>
            <a:rect l="l" t="t" r="r" b="b"/>
            <a:pathLst>
              <a:path w="95885" h="41910">
                <a:moveTo>
                  <a:pt x="92788" y="0"/>
                </a:moveTo>
                <a:lnTo>
                  <a:pt x="65707" y="9563"/>
                </a:lnTo>
                <a:lnTo>
                  <a:pt x="7085" y="28573"/>
                </a:lnTo>
                <a:lnTo>
                  <a:pt x="0" y="41497"/>
                </a:lnTo>
                <a:lnTo>
                  <a:pt x="68761" y="18583"/>
                </a:lnTo>
                <a:lnTo>
                  <a:pt x="95864" y="9019"/>
                </a:lnTo>
                <a:lnTo>
                  <a:pt x="92788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558017" y="4009543"/>
            <a:ext cx="89535" cy="28575"/>
          </a:xfrm>
          <a:custGeom>
            <a:avLst/>
            <a:gdLst/>
            <a:ahLst/>
            <a:cxnLst/>
            <a:rect l="l" t="t" r="r" b="b"/>
            <a:pathLst>
              <a:path w="89535" h="28575">
                <a:moveTo>
                  <a:pt x="86897" y="0"/>
                </a:moveTo>
                <a:lnTo>
                  <a:pt x="72988" y="3209"/>
                </a:lnTo>
                <a:lnTo>
                  <a:pt x="60203" y="6404"/>
                </a:lnTo>
                <a:lnTo>
                  <a:pt x="46986" y="11328"/>
                </a:lnTo>
                <a:lnTo>
                  <a:pt x="29944" y="15955"/>
                </a:lnTo>
                <a:lnTo>
                  <a:pt x="14387" y="19055"/>
                </a:lnTo>
                <a:lnTo>
                  <a:pt x="0" y="22250"/>
                </a:lnTo>
                <a:lnTo>
                  <a:pt x="16355" y="28374"/>
                </a:lnTo>
                <a:lnTo>
                  <a:pt x="32131" y="25219"/>
                </a:lnTo>
                <a:lnTo>
                  <a:pt x="49911" y="20382"/>
                </a:lnTo>
                <a:lnTo>
                  <a:pt x="63031" y="15483"/>
                </a:lnTo>
                <a:lnTo>
                  <a:pt x="89038" y="9281"/>
                </a:lnTo>
                <a:lnTo>
                  <a:pt x="86897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418459" y="4045219"/>
            <a:ext cx="94615" cy="21590"/>
          </a:xfrm>
          <a:custGeom>
            <a:avLst/>
            <a:gdLst/>
            <a:ahLst/>
            <a:cxnLst/>
            <a:rect l="l" t="t" r="r" b="b"/>
            <a:pathLst>
              <a:path w="94614" h="21589">
                <a:moveTo>
                  <a:pt x="90926" y="0"/>
                </a:moveTo>
                <a:lnTo>
                  <a:pt x="76500" y="2373"/>
                </a:lnTo>
                <a:lnTo>
                  <a:pt x="59847" y="7301"/>
                </a:lnTo>
                <a:lnTo>
                  <a:pt x="33196" y="11974"/>
                </a:lnTo>
                <a:lnTo>
                  <a:pt x="0" y="18295"/>
                </a:lnTo>
                <a:lnTo>
                  <a:pt x="35120" y="21302"/>
                </a:lnTo>
                <a:lnTo>
                  <a:pt x="78459" y="11661"/>
                </a:lnTo>
                <a:lnTo>
                  <a:pt x="94272" y="8919"/>
                </a:lnTo>
                <a:lnTo>
                  <a:pt x="90926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280808" y="4071639"/>
            <a:ext cx="94615" cy="22225"/>
          </a:xfrm>
          <a:custGeom>
            <a:avLst/>
            <a:gdLst/>
            <a:ahLst/>
            <a:cxnLst/>
            <a:rect l="l" t="t" r="r" b="b"/>
            <a:pathLst>
              <a:path w="94614" h="22225">
                <a:moveTo>
                  <a:pt x="92354" y="0"/>
                </a:moveTo>
                <a:lnTo>
                  <a:pt x="78773" y="3018"/>
                </a:lnTo>
                <a:lnTo>
                  <a:pt x="58444" y="6135"/>
                </a:lnTo>
                <a:lnTo>
                  <a:pt x="31591" y="9298"/>
                </a:lnTo>
                <a:lnTo>
                  <a:pt x="16859" y="12543"/>
                </a:lnTo>
                <a:lnTo>
                  <a:pt x="0" y="14037"/>
                </a:lnTo>
                <a:lnTo>
                  <a:pt x="18323" y="21935"/>
                </a:lnTo>
                <a:lnTo>
                  <a:pt x="33214" y="18666"/>
                </a:lnTo>
                <a:lnTo>
                  <a:pt x="46993" y="17162"/>
                </a:lnTo>
                <a:lnTo>
                  <a:pt x="59758" y="15568"/>
                </a:lnTo>
                <a:lnTo>
                  <a:pt x="80529" y="12374"/>
                </a:lnTo>
                <a:lnTo>
                  <a:pt x="94420" y="9298"/>
                </a:lnTo>
                <a:lnTo>
                  <a:pt x="92354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136185" y="4091239"/>
            <a:ext cx="100965" cy="15240"/>
          </a:xfrm>
          <a:custGeom>
            <a:avLst/>
            <a:gdLst/>
            <a:ahLst/>
            <a:cxnLst/>
            <a:rect l="l" t="t" r="r" b="b"/>
            <a:pathLst>
              <a:path w="100964" h="15239">
                <a:moveTo>
                  <a:pt x="13290" y="5530"/>
                </a:moveTo>
                <a:lnTo>
                  <a:pt x="0" y="7153"/>
                </a:lnTo>
                <a:lnTo>
                  <a:pt x="13881" y="15019"/>
                </a:lnTo>
                <a:lnTo>
                  <a:pt x="29165" y="15055"/>
                </a:lnTo>
                <a:lnTo>
                  <a:pt x="42456" y="13430"/>
                </a:lnTo>
                <a:lnTo>
                  <a:pt x="67265" y="11880"/>
                </a:lnTo>
                <a:lnTo>
                  <a:pt x="80556" y="10255"/>
                </a:lnTo>
                <a:lnTo>
                  <a:pt x="100357" y="9466"/>
                </a:lnTo>
                <a:lnTo>
                  <a:pt x="99924" y="5567"/>
                </a:lnTo>
                <a:lnTo>
                  <a:pt x="28573" y="5567"/>
                </a:lnTo>
                <a:lnTo>
                  <a:pt x="13290" y="5530"/>
                </a:lnTo>
                <a:close/>
              </a:path>
              <a:path w="100964" h="15239">
                <a:moveTo>
                  <a:pt x="99306" y="0"/>
                </a:moveTo>
                <a:lnTo>
                  <a:pt x="79965" y="767"/>
                </a:lnTo>
                <a:lnTo>
                  <a:pt x="66673" y="2392"/>
                </a:lnTo>
                <a:lnTo>
                  <a:pt x="41275" y="3978"/>
                </a:lnTo>
                <a:lnTo>
                  <a:pt x="28573" y="5567"/>
                </a:lnTo>
                <a:lnTo>
                  <a:pt x="99924" y="5567"/>
                </a:lnTo>
                <a:lnTo>
                  <a:pt x="99306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1995256" y="4102325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500" y="0"/>
                </a:lnTo>
              </a:path>
            </a:pathLst>
          </a:custGeom>
          <a:ln w="11111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865904" y="4093613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2015" y="0"/>
                </a:lnTo>
              </a:path>
            </a:pathLst>
          </a:custGeom>
          <a:ln w="1901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726769" y="4058811"/>
            <a:ext cx="93345" cy="27305"/>
          </a:xfrm>
          <a:custGeom>
            <a:avLst/>
            <a:gdLst/>
            <a:ahLst/>
            <a:cxnLst/>
            <a:rect l="l" t="t" r="r" b="b"/>
            <a:pathLst>
              <a:path w="93344" h="27304">
                <a:moveTo>
                  <a:pt x="0" y="0"/>
                </a:moveTo>
                <a:lnTo>
                  <a:pt x="23089" y="15590"/>
                </a:lnTo>
                <a:lnTo>
                  <a:pt x="36353" y="17282"/>
                </a:lnTo>
                <a:lnTo>
                  <a:pt x="87153" y="26807"/>
                </a:lnTo>
                <a:lnTo>
                  <a:pt x="92721" y="17904"/>
                </a:lnTo>
                <a:lnTo>
                  <a:pt x="75634" y="15769"/>
                </a:lnTo>
                <a:lnTo>
                  <a:pt x="24834" y="6244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1587069" y="4023886"/>
            <a:ext cx="96520" cy="33655"/>
          </a:xfrm>
          <a:custGeom>
            <a:avLst/>
            <a:gdLst/>
            <a:ahLst/>
            <a:cxnLst/>
            <a:rect l="l" t="t" r="r" b="b"/>
            <a:pathLst>
              <a:path w="96519" h="33654">
                <a:moveTo>
                  <a:pt x="0" y="0"/>
                </a:moveTo>
                <a:lnTo>
                  <a:pt x="23089" y="15590"/>
                </a:lnTo>
                <a:lnTo>
                  <a:pt x="48489" y="23526"/>
                </a:lnTo>
                <a:lnTo>
                  <a:pt x="86589" y="33051"/>
                </a:lnTo>
                <a:lnTo>
                  <a:pt x="96225" y="25642"/>
                </a:lnTo>
                <a:lnTo>
                  <a:pt x="38100" y="11111"/>
                </a:lnTo>
                <a:lnTo>
                  <a:pt x="12700" y="3175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1455251" y="3975313"/>
            <a:ext cx="95250" cy="43815"/>
          </a:xfrm>
          <a:custGeom>
            <a:avLst/>
            <a:gdLst/>
            <a:ahLst/>
            <a:cxnLst/>
            <a:rect l="l" t="t" r="r" b="b"/>
            <a:pathLst>
              <a:path w="95250" h="43814">
                <a:moveTo>
                  <a:pt x="0" y="0"/>
                </a:moveTo>
                <a:lnTo>
                  <a:pt x="14690" y="16377"/>
                </a:lnTo>
                <a:lnTo>
                  <a:pt x="78191" y="40189"/>
                </a:lnTo>
                <a:lnTo>
                  <a:pt x="91408" y="43525"/>
                </a:lnTo>
                <a:lnTo>
                  <a:pt x="94844" y="34674"/>
                </a:lnTo>
                <a:lnTo>
                  <a:pt x="81018" y="31109"/>
                </a:lnTo>
                <a:lnTo>
                  <a:pt x="18035" y="7458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1328153" y="3918113"/>
            <a:ext cx="91440" cy="48260"/>
          </a:xfrm>
          <a:custGeom>
            <a:avLst/>
            <a:gdLst/>
            <a:ahLst/>
            <a:cxnLst/>
            <a:rect l="l" t="t" r="r" b="b"/>
            <a:pathLst>
              <a:path w="91440" h="48260">
                <a:moveTo>
                  <a:pt x="0" y="0"/>
                </a:moveTo>
                <a:lnTo>
                  <a:pt x="14330" y="17814"/>
                </a:lnTo>
                <a:lnTo>
                  <a:pt x="27487" y="22777"/>
                </a:lnTo>
                <a:lnTo>
                  <a:pt x="77830" y="47978"/>
                </a:lnTo>
                <a:lnTo>
                  <a:pt x="91290" y="42879"/>
                </a:lnTo>
                <a:lnTo>
                  <a:pt x="69390" y="33107"/>
                </a:lnTo>
                <a:lnTo>
                  <a:pt x="56690" y="26757"/>
                </a:lnTo>
                <a:lnTo>
                  <a:pt x="43533" y="21795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1207043" y="3855971"/>
            <a:ext cx="87630" cy="48260"/>
          </a:xfrm>
          <a:custGeom>
            <a:avLst/>
            <a:gdLst/>
            <a:ahLst/>
            <a:cxnLst/>
            <a:rect l="l" t="t" r="r" b="b"/>
            <a:pathLst>
              <a:path w="87630" h="48260">
                <a:moveTo>
                  <a:pt x="0" y="0"/>
                </a:moveTo>
                <a:lnTo>
                  <a:pt x="8440" y="14870"/>
                </a:lnTo>
                <a:lnTo>
                  <a:pt x="33840" y="29156"/>
                </a:lnTo>
                <a:lnTo>
                  <a:pt x="71940" y="48206"/>
                </a:lnTo>
                <a:lnTo>
                  <a:pt x="87031" y="45104"/>
                </a:lnTo>
                <a:lnTo>
                  <a:pt x="25400" y="14287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1076678" y="3794059"/>
            <a:ext cx="94615" cy="50165"/>
          </a:xfrm>
          <a:custGeom>
            <a:avLst/>
            <a:gdLst/>
            <a:ahLst/>
            <a:cxnLst/>
            <a:rect l="l" t="t" r="r" b="b"/>
            <a:pathLst>
              <a:path w="94615" h="50164">
                <a:moveTo>
                  <a:pt x="14477" y="0"/>
                </a:moveTo>
                <a:lnTo>
                  <a:pt x="0" y="2159"/>
                </a:lnTo>
                <a:lnTo>
                  <a:pt x="37022" y="22711"/>
                </a:lnTo>
                <a:lnTo>
                  <a:pt x="49905" y="29157"/>
                </a:lnTo>
                <a:lnTo>
                  <a:pt x="75305" y="43444"/>
                </a:lnTo>
                <a:lnTo>
                  <a:pt x="88005" y="49794"/>
                </a:lnTo>
                <a:lnTo>
                  <a:pt x="94269" y="42503"/>
                </a:lnTo>
                <a:lnTo>
                  <a:pt x="79565" y="34925"/>
                </a:lnTo>
                <a:lnTo>
                  <a:pt x="66865" y="28575"/>
                </a:lnTo>
                <a:lnTo>
                  <a:pt x="27360" y="6446"/>
                </a:lnTo>
                <a:lnTo>
                  <a:pt x="14477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964550" y="3722843"/>
            <a:ext cx="83185" cy="52705"/>
          </a:xfrm>
          <a:custGeom>
            <a:avLst/>
            <a:gdLst/>
            <a:ahLst/>
            <a:cxnLst/>
            <a:rect l="l" t="t" r="r" b="b"/>
            <a:pathLst>
              <a:path w="83184" h="52704">
                <a:moveTo>
                  <a:pt x="0" y="0"/>
                </a:moveTo>
                <a:lnTo>
                  <a:pt x="7652" y="16013"/>
                </a:lnTo>
                <a:lnTo>
                  <a:pt x="33446" y="30523"/>
                </a:lnTo>
                <a:lnTo>
                  <a:pt x="46146" y="36873"/>
                </a:lnTo>
                <a:lnTo>
                  <a:pt x="71151" y="52527"/>
                </a:lnTo>
                <a:lnTo>
                  <a:pt x="82862" y="47757"/>
                </a:lnTo>
                <a:lnTo>
                  <a:pt x="63500" y="36511"/>
                </a:lnTo>
                <a:lnTo>
                  <a:pt x="50800" y="28575"/>
                </a:lnTo>
                <a:lnTo>
                  <a:pt x="25005" y="1565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841084" y="3647685"/>
            <a:ext cx="86360" cy="61594"/>
          </a:xfrm>
          <a:custGeom>
            <a:avLst/>
            <a:gdLst/>
            <a:ahLst/>
            <a:cxnLst/>
            <a:rect l="l" t="t" r="r" b="b"/>
            <a:pathLst>
              <a:path w="86359" h="61595">
                <a:moveTo>
                  <a:pt x="0" y="0"/>
                </a:moveTo>
                <a:lnTo>
                  <a:pt x="3783" y="14743"/>
                </a:lnTo>
                <a:lnTo>
                  <a:pt x="54917" y="46722"/>
                </a:lnTo>
                <a:lnTo>
                  <a:pt x="80711" y="61231"/>
                </a:lnTo>
                <a:lnTo>
                  <a:pt x="85912" y="53275"/>
                </a:lnTo>
                <a:lnTo>
                  <a:pt x="72271" y="46361"/>
                </a:lnTo>
                <a:lnTo>
                  <a:pt x="21865" y="14833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736562" y="3567722"/>
            <a:ext cx="73660" cy="58419"/>
          </a:xfrm>
          <a:custGeom>
            <a:avLst/>
            <a:gdLst/>
            <a:ahLst/>
            <a:cxnLst/>
            <a:rect l="l" t="t" r="r" b="b"/>
            <a:pathLst>
              <a:path w="73659" h="58420">
                <a:moveTo>
                  <a:pt x="0" y="0"/>
                </a:moveTo>
                <a:lnTo>
                  <a:pt x="6427" y="18280"/>
                </a:lnTo>
                <a:lnTo>
                  <a:pt x="32106" y="39145"/>
                </a:lnTo>
                <a:lnTo>
                  <a:pt x="57839" y="58423"/>
                </a:lnTo>
                <a:lnTo>
                  <a:pt x="73323" y="58150"/>
                </a:lnTo>
                <a:lnTo>
                  <a:pt x="50188" y="42407"/>
                </a:lnTo>
                <a:lnTo>
                  <a:pt x="25121" y="2200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634591" y="3462267"/>
            <a:ext cx="68473" cy="8172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561024" y="3368424"/>
            <a:ext cx="50165" cy="69850"/>
          </a:xfrm>
          <a:custGeom>
            <a:avLst/>
            <a:gdLst/>
            <a:ahLst/>
            <a:cxnLst/>
            <a:rect l="l" t="t" r="r" b="b"/>
            <a:pathLst>
              <a:path w="50165" h="69850">
                <a:moveTo>
                  <a:pt x="0" y="0"/>
                </a:moveTo>
                <a:lnTo>
                  <a:pt x="1904" y="18414"/>
                </a:lnTo>
                <a:lnTo>
                  <a:pt x="30479" y="56514"/>
                </a:lnTo>
                <a:lnTo>
                  <a:pt x="41817" y="69493"/>
                </a:lnTo>
                <a:lnTo>
                  <a:pt x="50165" y="64770"/>
                </a:lnTo>
                <a:lnTo>
                  <a:pt x="37874" y="5052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564871" y="3459016"/>
            <a:ext cx="2466975" cy="796925"/>
          </a:xfrm>
          <a:custGeom>
            <a:avLst/>
            <a:gdLst/>
            <a:ahLst/>
            <a:cxnLst/>
            <a:rect l="l" t="t" r="r" b="b"/>
            <a:pathLst>
              <a:path w="2466975" h="796925">
                <a:moveTo>
                  <a:pt x="0" y="0"/>
                </a:moveTo>
                <a:lnTo>
                  <a:pt x="3720" y="24559"/>
                </a:lnTo>
                <a:lnTo>
                  <a:pt x="31083" y="48704"/>
                </a:lnTo>
                <a:lnTo>
                  <a:pt x="45355" y="59817"/>
                </a:lnTo>
                <a:lnTo>
                  <a:pt x="86191" y="95996"/>
                </a:lnTo>
                <a:lnTo>
                  <a:pt x="115138" y="118554"/>
                </a:lnTo>
                <a:lnTo>
                  <a:pt x="129013" y="130921"/>
                </a:lnTo>
                <a:lnTo>
                  <a:pt x="200781" y="186817"/>
                </a:lnTo>
                <a:lnTo>
                  <a:pt x="215525" y="196682"/>
                </a:lnTo>
                <a:lnTo>
                  <a:pt x="229328" y="207454"/>
                </a:lnTo>
                <a:lnTo>
                  <a:pt x="244073" y="217318"/>
                </a:lnTo>
                <a:lnTo>
                  <a:pt x="272150" y="239204"/>
                </a:lnTo>
                <a:lnTo>
                  <a:pt x="315441" y="268118"/>
                </a:lnTo>
                <a:lnTo>
                  <a:pt x="329245" y="278892"/>
                </a:lnTo>
                <a:lnTo>
                  <a:pt x="344537" y="287503"/>
                </a:lnTo>
                <a:lnTo>
                  <a:pt x="415358" y="334793"/>
                </a:lnTo>
                <a:lnTo>
                  <a:pt x="430179" y="343066"/>
                </a:lnTo>
                <a:lnTo>
                  <a:pt x="443905" y="352257"/>
                </a:lnTo>
                <a:lnTo>
                  <a:pt x="458727" y="360528"/>
                </a:lnTo>
                <a:lnTo>
                  <a:pt x="472453" y="369718"/>
                </a:lnTo>
                <a:lnTo>
                  <a:pt x="487274" y="377991"/>
                </a:lnTo>
                <a:lnTo>
                  <a:pt x="501000" y="387182"/>
                </a:lnTo>
                <a:lnTo>
                  <a:pt x="516453" y="394181"/>
                </a:lnTo>
                <a:lnTo>
                  <a:pt x="529548" y="403057"/>
                </a:lnTo>
                <a:lnTo>
                  <a:pt x="572917" y="427203"/>
                </a:lnTo>
                <a:lnTo>
                  <a:pt x="587822" y="433868"/>
                </a:lnTo>
                <a:lnTo>
                  <a:pt x="600916" y="442743"/>
                </a:lnTo>
                <a:lnTo>
                  <a:pt x="616370" y="449743"/>
                </a:lnTo>
                <a:lnTo>
                  <a:pt x="644286" y="465303"/>
                </a:lnTo>
                <a:lnTo>
                  <a:pt x="659190" y="471968"/>
                </a:lnTo>
                <a:lnTo>
                  <a:pt x="672833" y="479591"/>
                </a:lnTo>
                <a:lnTo>
                  <a:pt x="687738" y="486256"/>
                </a:lnTo>
                <a:lnTo>
                  <a:pt x="701381" y="493878"/>
                </a:lnTo>
                <a:lnTo>
                  <a:pt x="730560" y="506893"/>
                </a:lnTo>
                <a:lnTo>
                  <a:pt x="744201" y="514516"/>
                </a:lnTo>
                <a:lnTo>
                  <a:pt x="787654" y="533881"/>
                </a:lnTo>
                <a:lnTo>
                  <a:pt x="803791" y="540348"/>
                </a:lnTo>
                <a:lnTo>
                  <a:pt x="860609" y="565631"/>
                </a:lnTo>
                <a:lnTo>
                  <a:pt x="875597" y="570670"/>
                </a:lnTo>
                <a:lnTo>
                  <a:pt x="889156" y="576743"/>
                </a:lnTo>
                <a:lnTo>
                  <a:pt x="904144" y="581783"/>
                </a:lnTo>
                <a:lnTo>
                  <a:pt x="931977" y="594206"/>
                </a:lnTo>
                <a:lnTo>
                  <a:pt x="1004061" y="618295"/>
                </a:lnTo>
                <a:lnTo>
                  <a:pt x="1017619" y="624368"/>
                </a:lnTo>
                <a:lnTo>
                  <a:pt x="1061156" y="638934"/>
                </a:lnTo>
                <a:lnTo>
                  <a:pt x="1076218" y="642327"/>
                </a:lnTo>
                <a:lnTo>
                  <a:pt x="1089703" y="646870"/>
                </a:lnTo>
                <a:lnTo>
                  <a:pt x="1105792" y="651706"/>
                </a:lnTo>
                <a:lnTo>
                  <a:pt x="1134110" y="661159"/>
                </a:lnTo>
                <a:lnTo>
                  <a:pt x="1163447" y="667727"/>
                </a:lnTo>
                <a:lnTo>
                  <a:pt x="1176932" y="672270"/>
                </a:lnTo>
                <a:lnTo>
                  <a:pt x="1206268" y="678839"/>
                </a:lnTo>
                <a:lnTo>
                  <a:pt x="1221567" y="683456"/>
                </a:lnTo>
                <a:lnTo>
                  <a:pt x="1236401" y="686777"/>
                </a:lnTo>
                <a:lnTo>
                  <a:pt x="1252427" y="689987"/>
                </a:lnTo>
                <a:lnTo>
                  <a:pt x="1280809" y="696302"/>
                </a:lnTo>
                <a:lnTo>
                  <a:pt x="1296109" y="700918"/>
                </a:lnTo>
                <a:lnTo>
                  <a:pt x="1311787" y="702793"/>
                </a:lnTo>
                <a:lnTo>
                  <a:pt x="1353763" y="712177"/>
                </a:lnTo>
                <a:lnTo>
                  <a:pt x="1383157" y="715493"/>
                </a:lnTo>
                <a:lnTo>
                  <a:pt x="1398336" y="718562"/>
                </a:lnTo>
                <a:lnTo>
                  <a:pt x="1412443" y="721702"/>
                </a:lnTo>
                <a:lnTo>
                  <a:pt x="1441837" y="725018"/>
                </a:lnTo>
                <a:lnTo>
                  <a:pt x="1455265" y="728052"/>
                </a:lnTo>
                <a:lnTo>
                  <a:pt x="1484659" y="731368"/>
                </a:lnTo>
                <a:lnTo>
                  <a:pt x="1501561" y="734463"/>
                </a:lnTo>
                <a:lnTo>
                  <a:pt x="1516379" y="736130"/>
                </a:lnTo>
                <a:lnTo>
                  <a:pt x="1533981" y="737734"/>
                </a:lnTo>
                <a:lnTo>
                  <a:pt x="1547253" y="740752"/>
                </a:lnTo>
                <a:lnTo>
                  <a:pt x="1562372" y="742480"/>
                </a:lnTo>
                <a:lnTo>
                  <a:pt x="1611695" y="747259"/>
                </a:lnTo>
                <a:lnTo>
                  <a:pt x="1625811" y="748830"/>
                </a:lnTo>
                <a:lnTo>
                  <a:pt x="1648324" y="750446"/>
                </a:lnTo>
                <a:lnTo>
                  <a:pt x="1681478" y="753609"/>
                </a:lnTo>
                <a:lnTo>
                  <a:pt x="1695594" y="755180"/>
                </a:lnTo>
                <a:lnTo>
                  <a:pt x="1711540" y="756777"/>
                </a:lnTo>
                <a:lnTo>
                  <a:pt x="1726605" y="756817"/>
                </a:lnTo>
                <a:lnTo>
                  <a:pt x="1744976" y="758376"/>
                </a:lnTo>
                <a:lnTo>
                  <a:pt x="1760705" y="759952"/>
                </a:lnTo>
                <a:lnTo>
                  <a:pt x="1775769" y="759992"/>
                </a:lnTo>
                <a:lnTo>
                  <a:pt x="1795179" y="763074"/>
                </a:lnTo>
                <a:lnTo>
                  <a:pt x="1810661" y="763167"/>
                </a:lnTo>
                <a:lnTo>
                  <a:pt x="1825729" y="764713"/>
                </a:lnTo>
                <a:lnTo>
                  <a:pt x="1840904" y="764766"/>
                </a:lnTo>
                <a:lnTo>
                  <a:pt x="1854190" y="766293"/>
                </a:lnTo>
                <a:lnTo>
                  <a:pt x="1887996" y="767919"/>
                </a:lnTo>
                <a:lnTo>
                  <a:pt x="1924131" y="771071"/>
                </a:lnTo>
                <a:lnTo>
                  <a:pt x="1939234" y="771113"/>
                </a:lnTo>
                <a:lnTo>
                  <a:pt x="1955850" y="772659"/>
                </a:lnTo>
                <a:lnTo>
                  <a:pt x="1976579" y="774255"/>
                </a:lnTo>
                <a:lnTo>
                  <a:pt x="1994633" y="774278"/>
                </a:lnTo>
                <a:lnTo>
                  <a:pt x="2008030" y="775818"/>
                </a:lnTo>
                <a:lnTo>
                  <a:pt x="2024819" y="775870"/>
                </a:lnTo>
                <a:lnTo>
                  <a:pt x="2046404" y="777434"/>
                </a:lnTo>
                <a:lnTo>
                  <a:pt x="2067588" y="777453"/>
                </a:lnTo>
                <a:lnTo>
                  <a:pt x="2106578" y="780601"/>
                </a:lnTo>
                <a:lnTo>
                  <a:pt x="2127855" y="780628"/>
                </a:lnTo>
                <a:lnTo>
                  <a:pt x="2213030" y="785378"/>
                </a:lnTo>
                <a:lnTo>
                  <a:pt x="2233506" y="786955"/>
                </a:lnTo>
                <a:lnTo>
                  <a:pt x="2253147" y="786978"/>
                </a:lnTo>
                <a:lnTo>
                  <a:pt x="2322585" y="790147"/>
                </a:lnTo>
                <a:lnTo>
                  <a:pt x="2341301" y="791714"/>
                </a:lnTo>
                <a:lnTo>
                  <a:pt x="2389275" y="793324"/>
                </a:lnTo>
                <a:lnTo>
                  <a:pt x="2403813" y="793328"/>
                </a:lnTo>
                <a:lnTo>
                  <a:pt x="2466047" y="796575"/>
                </a:lnTo>
                <a:lnTo>
                  <a:pt x="2466871" y="780722"/>
                </a:lnTo>
                <a:lnTo>
                  <a:pt x="2404226" y="777464"/>
                </a:lnTo>
                <a:lnTo>
                  <a:pt x="2389541" y="777453"/>
                </a:lnTo>
                <a:lnTo>
                  <a:pt x="2342180" y="775867"/>
                </a:lnTo>
                <a:lnTo>
                  <a:pt x="2323590" y="774306"/>
                </a:lnTo>
                <a:lnTo>
                  <a:pt x="2253525" y="771113"/>
                </a:lnTo>
                <a:lnTo>
                  <a:pt x="2234116" y="771103"/>
                </a:lnTo>
                <a:lnTo>
                  <a:pt x="2214107" y="769539"/>
                </a:lnTo>
                <a:lnTo>
                  <a:pt x="2128284" y="764766"/>
                </a:lnTo>
                <a:lnTo>
                  <a:pt x="2107237" y="764753"/>
                </a:lnTo>
                <a:lnTo>
                  <a:pt x="2068198" y="761602"/>
                </a:lnTo>
                <a:lnTo>
                  <a:pt x="2046971" y="761578"/>
                </a:lnTo>
                <a:lnTo>
                  <a:pt x="2025333" y="760012"/>
                </a:lnTo>
                <a:lnTo>
                  <a:pt x="2008908" y="759992"/>
                </a:lnTo>
                <a:lnTo>
                  <a:pt x="1995510" y="758452"/>
                </a:lnTo>
                <a:lnTo>
                  <a:pt x="1977188" y="758403"/>
                </a:lnTo>
                <a:lnTo>
                  <a:pt x="1957179" y="756839"/>
                </a:lnTo>
                <a:lnTo>
                  <a:pt x="1939844" y="755261"/>
                </a:lnTo>
                <a:lnTo>
                  <a:pt x="1924850" y="755228"/>
                </a:lnTo>
                <a:lnTo>
                  <a:pt x="1889034" y="752081"/>
                </a:lnTo>
                <a:lnTo>
                  <a:pt x="1855445" y="750476"/>
                </a:lnTo>
                <a:lnTo>
                  <a:pt x="1841672" y="748927"/>
                </a:lnTo>
                <a:lnTo>
                  <a:pt x="1826520" y="748878"/>
                </a:lnTo>
                <a:lnTo>
                  <a:pt x="1811451" y="747331"/>
                </a:lnTo>
                <a:lnTo>
                  <a:pt x="1796387" y="747292"/>
                </a:lnTo>
                <a:lnTo>
                  <a:pt x="1776977" y="744209"/>
                </a:lnTo>
                <a:lnTo>
                  <a:pt x="1761495" y="744117"/>
                </a:lnTo>
                <a:lnTo>
                  <a:pt x="1746427" y="742569"/>
                </a:lnTo>
                <a:lnTo>
                  <a:pt x="1727264" y="740968"/>
                </a:lnTo>
                <a:lnTo>
                  <a:pt x="1712330" y="740942"/>
                </a:lnTo>
                <a:lnTo>
                  <a:pt x="1683074" y="737815"/>
                </a:lnTo>
                <a:lnTo>
                  <a:pt x="1649682" y="734631"/>
                </a:lnTo>
                <a:lnTo>
                  <a:pt x="1627254" y="733023"/>
                </a:lnTo>
                <a:lnTo>
                  <a:pt x="1613291" y="731465"/>
                </a:lnTo>
                <a:lnTo>
                  <a:pt x="1564039" y="726694"/>
                </a:lnTo>
                <a:lnTo>
                  <a:pt x="1549852" y="725115"/>
                </a:lnTo>
                <a:lnTo>
                  <a:pt x="1536425" y="722081"/>
                </a:lnTo>
                <a:lnTo>
                  <a:pt x="1517975" y="720336"/>
                </a:lnTo>
                <a:lnTo>
                  <a:pt x="1503859" y="718765"/>
                </a:lnTo>
                <a:lnTo>
                  <a:pt x="1486958" y="715670"/>
                </a:lnTo>
                <a:lnTo>
                  <a:pt x="1457866" y="712415"/>
                </a:lnTo>
                <a:lnTo>
                  <a:pt x="1444438" y="709381"/>
                </a:lnTo>
                <a:lnTo>
                  <a:pt x="1415044" y="706065"/>
                </a:lnTo>
                <a:lnTo>
                  <a:pt x="1401618" y="703031"/>
                </a:lnTo>
                <a:lnTo>
                  <a:pt x="1385593" y="699820"/>
                </a:lnTo>
                <a:lnTo>
                  <a:pt x="1356364" y="696540"/>
                </a:lnTo>
                <a:lnTo>
                  <a:pt x="1314388" y="687156"/>
                </a:lnTo>
                <a:lnTo>
                  <a:pt x="1299270" y="685427"/>
                </a:lnTo>
                <a:lnTo>
                  <a:pt x="1284815" y="680952"/>
                </a:lnTo>
                <a:lnTo>
                  <a:pt x="1255709" y="674456"/>
                </a:lnTo>
                <a:lnTo>
                  <a:pt x="1239683" y="671245"/>
                </a:lnTo>
                <a:lnTo>
                  <a:pt x="1225574" y="668106"/>
                </a:lnTo>
                <a:lnTo>
                  <a:pt x="1210275" y="663489"/>
                </a:lnTo>
                <a:lnTo>
                  <a:pt x="1181167" y="656993"/>
                </a:lnTo>
                <a:lnTo>
                  <a:pt x="1167683" y="652449"/>
                </a:lnTo>
                <a:lnTo>
                  <a:pt x="1138347" y="645881"/>
                </a:lnTo>
                <a:lnTo>
                  <a:pt x="1110587" y="636574"/>
                </a:lnTo>
                <a:lnTo>
                  <a:pt x="1094499" y="631739"/>
                </a:lnTo>
                <a:lnTo>
                  <a:pt x="1080453" y="627049"/>
                </a:lnTo>
                <a:lnTo>
                  <a:pt x="1065392" y="623656"/>
                </a:lnTo>
                <a:lnTo>
                  <a:pt x="1023359" y="609587"/>
                </a:lnTo>
                <a:lnTo>
                  <a:pt x="1009800" y="603514"/>
                </a:lnTo>
                <a:lnTo>
                  <a:pt x="937716" y="579424"/>
                </a:lnTo>
                <a:lnTo>
                  <a:pt x="909883" y="567001"/>
                </a:lnTo>
                <a:lnTo>
                  <a:pt x="894895" y="561962"/>
                </a:lnTo>
                <a:lnTo>
                  <a:pt x="881336" y="555889"/>
                </a:lnTo>
                <a:lnTo>
                  <a:pt x="866347" y="550849"/>
                </a:lnTo>
                <a:lnTo>
                  <a:pt x="809967" y="525726"/>
                </a:lnTo>
                <a:lnTo>
                  <a:pt x="793831" y="519261"/>
                </a:lnTo>
                <a:lnTo>
                  <a:pt x="751285" y="500326"/>
                </a:lnTo>
                <a:lnTo>
                  <a:pt x="737644" y="492704"/>
                </a:lnTo>
                <a:lnTo>
                  <a:pt x="708465" y="479689"/>
                </a:lnTo>
                <a:lnTo>
                  <a:pt x="694822" y="472066"/>
                </a:lnTo>
                <a:lnTo>
                  <a:pt x="679917" y="465401"/>
                </a:lnTo>
                <a:lnTo>
                  <a:pt x="666275" y="457779"/>
                </a:lnTo>
                <a:lnTo>
                  <a:pt x="651370" y="451114"/>
                </a:lnTo>
                <a:lnTo>
                  <a:pt x="623454" y="435554"/>
                </a:lnTo>
                <a:lnTo>
                  <a:pt x="608548" y="428889"/>
                </a:lnTo>
                <a:lnTo>
                  <a:pt x="595454" y="420014"/>
                </a:lnTo>
                <a:lnTo>
                  <a:pt x="580000" y="413014"/>
                </a:lnTo>
                <a:lnTo>
                  <a:pt x="537811" y="389517"/>
                </a:lnTo>
                <a:lnTo>
                  <a:pt x="524085" y="380326"/>
                </a:lnTo>
                <a:lnTo>
                  <a:pt x="508632" y="373326"/>
                </a:lnTo>
                <a:lnTo>
                  <a:pt x="495538" y="364451"/>
                </a:lnTo>
                <a:lnTo>
                  <a:pt x="480716" y="356179"/>
                </a:lnTo>
                <a:lnTo>
                  <a:pt x="466990" y="346989"/>
                </a:lnTo>
                <a:lnTo>
                  <a:pt x="452169" y="338717"/>
                </a:lnTo>
                <a:lnTo>
                  <a:pt x="438443" y="329526"/>
                </a:lnTo>
                <a:lnTo>
                  <a:pt x="423621" y="321254"/>
                </a:lnTo>
                <a:lnTo>
                  <a:pt x="352800" y="273964"/>
                </a:lnTo>
                <a:lnTo>
                  <a:pt x="337979" y="265692"/>
                </a:lnTo>
                <a:lnTo>
                  <a:pt x="324723" y="255253"/>
                </a:lnTo>
                <a:lnTo>
                  <a:pt x="281432" y="226339"/>
                </a:lnTo>
                <a:lnTo>
                  <a:pt x="253355" y="204453"/>
                </a:lnTo>
                <a:lnTo>
                  <a:pt x="238610" y="194589"/>
                </a:lnTo>
                <a:lnTo>
                  <a:pt x="224807" y="183815"/>
                </a:lnTo>
                <a:lnTo>
                  <a:pt x="210063" y="173951"/>
                </a:lnTo>
                <a:lnTo>
                  <a:pt x="139165" y="118728"/>
                </a:lnTo>
                <a:lnTo>
                  <a:pt x="125291" y="106361"/>
                </a:lnTo>
                <a:lnTo>
                  <a:pt x="96343" y="83803"/>
                </a:lnTo>
                <a:lnTo>
                  <a:pt x="82470" y="71436"/>
                </a:lnTo>
                <a:lnTo>
                  <a:pt x="67795" y="59990"/>
                </a:lnTo>
                <a:lnTo>
                  <a:pt x="40835" y="36178"/>
                </a:lnTo>
                <a:lnTo>
                  <a:pt x="26560" y="25065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 txBox="1"/>
          <p:nvPr/>
        </p:nvSpPr>
        <p:spPr>
          <a:xfrm>
            <a:off x="945619" y="4711191"/>
            <a:ext cx="1717039" cy="351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100"/>
              </a:spcBef>
              <a:tabLst>
                <a:tab pos="699135" algn="l"/>
                <a:tab pos="1310640" algn="l"/>
              </a:tabLst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100	200	300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AUC-Derived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Daily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Average EPA</a:t>
            </a:r>
            <a:r>
              <a:rPr sz="700" b="1" spc="-5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(µg/mL)</a:t>
            </a:r>
            <a:endParaRPr sz="700">
              <a:latin typeface="Arial"/>
              <a:cs typeface="Arial"/>
            </a:endParaRPr>
          </a:p>
        </p:txBody>
      </p:sp>
      <p:sp>
        <p:nvSpPr>
          <p:cNvPr id="317" name="object 317"/>
          <p:cNvSpPr txBox="1"/>
          <p:nvPr/>
        </p:nvSpPr>
        <p:spPr>
          <a:xfrm>
            <a:off x="2855589" y="4711191"/>
            <a:ext cx="1714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400</a:t>
            </a:r>
            <a:endParaRPr sz="700">
              <a:latin typeface="Arial"/>
              <a:cs typeface="Arial"/>
            </a:endParaRPr>
          </a:p>
        </p:txBody>
      </p:sp>
      <p:sp>
        <p:nvSpPr>
          <p:cNvPr id="318" name="object 318"/>
          <p:cNvSpPr txBox="1"/>
          <p:nvPr/>
        </p:nvSpPr>
        <p:spPr>
          <a:xfrm>
            <a:off x="592473" y="4711191"/>
            <a:ext cx="1225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endParaRPr sz="700">
              <a:latin typeface="Arial"/>
              <a:cs typeface="Arial"/>
            </a:endParaRPr>
          </a:p>
        </p:txBody>
      </p:sp>
      <p:sp>
        <p:nvSpPr>
          <p:cNvPr id="319" name="object 319"/>
          <p:cNvSpPr/>
          <p:nvPr/>
        </p:nvSpPr>
        <p:spPr>
          <a:xfrm>
            <a:off x="1106189" y="46506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1717752" y="46506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329308" y="465164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940905" y="465164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653616" y="46506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653616" y="46506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1106189" y="46506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1717752" y="4650613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329308" y="465164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940905" y="4651641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 txBox="1"/>
          <p:nvPr/>
        </p:nvSpPr>
        <p:spPr>
          <a:xfrm>
            <a:off x="996536" y="5229352"/>
            <a:ext cx="2197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2400</a:t>
            </a:r>
            <a:endParaRPr sz="700">
              <a:latin typeface="Arial"/>
              <a:cs typeface="Arial"/>
            </a:endParaRPr>
          </a:p>
        </p:txBody>
      </p:sp>
      <p:sp>
        <p:nvSpPr>
          <p:cNvPr id="330" name="object 330"/>
          <p:cNvSpPr txBox="1"/>
          <p:nvPr/>
        </p:nvSpPr>
        <p:spPr>
          <a:xfrm>
            <a:off x="1632413" y="5229352"/>
            <a:ext cx="1714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756</a:t>
            </a:r>
            <a:endParaRPr sz="700">
              <a:latin typeface="Arial"/>
              <a:cs typeface="Arial"/>
            </a:endParaRPr>
          </a:p>
        </p:txBody>
      </p:sp>
      <p:sp>
        <p:nvSpPr>
          <p:cNvPr id="331" name="object 331"/>
          <p:cNvSpPr txBox="1"/>
          <p:nvPr/>
        </p:nvSpPr>
        <p:spPr>
          <a:xfrm>
            <a:off x="2268289" y="5229352"/>
            <a:ext cx="1225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87</a:t>
            </a:r>
            <a:endParaRPr sz="700">
              <a:latin typeface="Arial"/>
              <a:cs typeface="Arial"/>
            </a:endParaRPr>
          </a:p>
        </p:txBody>
      </p:sp>
      <p:sp>
        <p:nvSpPr>
          <p:cNvPr id="332" name="object 332"/>
          <p:cNvSpPr txBox="1"/>
          <p:nvPr/>
        </p:nvSpPr>
        <p:spPr>
          <a:xfrm>
            <a:off x="2879878" y="5229352"/>
            <a:ext cx="1225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10</a:t>
            </a:r>
            <a:endParaRPr sz="700">
              <a:latin typeface="Arial"/>
              <a:cs typeface="Arial"/>
            </a:endParaRPr>
          </a:p>
        </p:txBody>
      </p:sp>
      <p:sp>
        <p:nvSpPr>
          <p:cNvPr id="333" name="object 333"/>
          <p:cNvSpPr txBox="1"/>
          <p:nvPr/>
        </p:nvSpPr>
        <p:spPr>
          <a:xfrm>
            <a:off x="113721" y="5122671"/>
            <a:ext cx="6502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No.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of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50" b="1" spc="-15" baseline="3968" dirty="0">
                <a:solidFill>
                  <a:srgbClr val="221F1F"/>
                </a:solidFill>
                <a:latin typeface="Arial"/>
                <a:cs typeface="Arial"/>
              </a:rPr>
              <a:t>Patients</a:t>
            </a:r>
            <a:r>
              <a:rPr sz="1050" b="1" spc="104" baseline="3968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5196</a:t>
            </a:r>
            <a:endParaRPr sz="700">
              <a:latin typeface="Arial"/>
              <a:cs typeface="Arial"/>
            </a:endParaRPr>
          </a:p>
        </p:txBody>
      </p:sp>
      <p:sp>
        <p:nvSpPr>
          <p:cNvPr id="334" name="object 334"/>
          <p:cNvSpPr/>
          <p:nvPr/>
        </p:nvSpPr>
        <p:spPr>
          <a:xfrm>
            <a:off x="654379" y="2399732"/>
            <a:ext cx="0" cy="2244725"/>
          </a:xfrm>
          <a:custGeom>
            <a:avLst/>
            <a:gdLst/>
            <a:ahLst/>
            <a:cxnLst/>
            <a:rect l="l" t="t" r="r" b="b"/>
            <a:pathLst>
              <a:path h="2244725">
                <a:moveTo>
                  <a:pt x="0" y="2244644"/>
                </a:moveTo>
                <a:lnTo>
                  <a:pt x="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562970" y="3550724"/>
            <a:ext cx="2468880" cy="0"/>
          </a:xfrm>
          <a:custGeom>
            <a:avLst/>
            <a:gdLst/>
            <a:ahLst/>
            <a:cxnLst/>
            <a:rect l="l" t="t" r="r" b="b"/>
            <a:pathLst>
              <a:path w="2468880">
                <a:moveTo>
                  <a:pt x="0" y="0"/>
                </a:moveTo>
                <a:lnTo>
                  <a:pt x="2468512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 txBox="1"/>
          <p:nvPr/>
        </p:nvSpPr>
        <p:spPr>
          <a:xfrm>
            <a:off x="389008" y="2409641"/>
            <a:ext cx="125095" cy="14859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</a:t>
            </a:r>
            <a:r>
              <a:rPr sz="700" dirty="0">
                <a:solidFill>
                  <a:srgbClr val="221F1F"/>
                </a:solidFill>
                <a:latin typeface="Arial"/>
                <a:cs typeface="Arial"/>
              </a:rPr>
              <a:t>.0</a:t>
            </a:r>
            <a:endParaRPr sz="700">
              <a:latin typeface="Arial"/>
              <a:cs typeface="Arial"/>
            </a:endParaRPr>
          </a:p>
        </p:txBody>
      </p:sp>
      <p:sp>
        <p:nvSpPr>
          <p:cNvPr id="337" name="object 337"/>
          <p:cNvSpPr txBox="1"/>
          <p:nvPr/>
        </p:nvSpPr>
        <p:spPr>
          <a:xfrm>
            <a:off x="231693" y="2619953"/>
            <a:ext cx="282575" cy="185547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30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Hazard Ratio: Reference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to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EPA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=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r>
              <a:rPr sz="700" b="1" spc="-9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µg/mL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0.2    0.4    0.6    0.8    1.0    1.2    1.4    1.6</a:t>
            </a:r>
            <a:r>
              <a:rPr sz="700" spc="14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1.8</a:t>
            </a:r>
            <a:endParaRPr sz="700">
              <a:latin typeface="Arial"/>
              <a:cs typeface="Arial"/>
            </a:endParaRPr>
          </a:p>
        </p:txBody>
      </p:sp>
      <p:sp>
        <p:nvSpPr>
          <p:cNvPr id="338" name="object 338"/>
          <p:cNvSpPr/>
          <p:nvPr/>
        </p:nvSpPr>
        <p:spPr>
          <a:xfrm>
            <a:off x="562552" y="4647342"/>
            <a:ext cx="2466975" cy="0"/>
          </a:xfrm>
          <a:custGeom>
            <a:avLst/>
            <a:gdLst/>
            <a:ahLst/>
            <a:cxnLst/>
            <a:rect l="l" t="t" r="r" b="b"/>
            <a:pathLst>
              <a:path w="2466975">
                <a:moveTo>
                  <a:pt x="0" y="0"/>
                </a:moveTo>
                <a:lnTo>
                  <a:pt x="246697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561107" y="2397494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561479" y="2397495"/>
            <a:ext cx="2468245" cy="0"/>
          </a:xfrm>
          <a:custGeom>
            <a:avLst/>
            <a:gdLst/>
            <a:ahLst/>
            <a:cxnLst/>
            <a:rect l="l" t="t" r="r" b="b"/>
            <a:pathLst>
              <a:path w="2468245">
                <a:moveTo>
                  <a:pt x="0" y="0"/>
                </a:moveTo>
                <a:lnTo>
                  <a:pt x="246805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3029225" y="2397494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533079" y="419058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533079" y="3657000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533079" y="301670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533079" y="248312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533079" y="461744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533079" y="451072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533079" y="440401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533079" y="429729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533079" y="408386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533079" y="397714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533079" y="387043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533079" y="376371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533079" y="355028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533079" y="344356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533079" y="333685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533079" y="3123420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533079" y="290998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533079" y="280327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533079" y="269655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533079" y="258984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533079" y="323013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5302967" y="5794118"/>
            <a:ext cx="640080" cy="0"/>
          </a:xfrm>
          <a:custGeom>
            <a:avLst/>
            <a:gdLst/>
            <a:ahLst/>
            <a:cxnLst/>
            <a:rect l="l" t="t" r="r" b="b"/>
            <a:pathLst>
              <a:path w="640079">
                <a:moveTo>
                  <a:pt x="0" y="0"/>
                </a:moveTo>
                <a:lnTo>
                  <a:pt x="640080" y="1"/>
                </a:lnTo>
              </a:path>
            </a:pathLst>
          </a:custGeom>
          <a:ln w="158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7438998" y="5794118"/>
            <a:ext cx="640080" cy="0"/>
          </a:xfrm>
          <a:custGeom>
            <a:avLst/>
            <a:gdLst/>
            <a:ahLst/>
            <a:cxnLst/>
            <a:rect l="l" t="t" r="r" b="b"/>
            <a:pathLst>
              <a:path w="640079">
                <a:moveTo>
                  <a:pt x="0" y="0"/>
                </a:moveTo>
                <a:lnTo>
                  <a:pt x="640080" y="1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4027715" y="5672156"/>
            <a:ext cx="4141470" cy="226695"/>
          </a:xfrm>
          <a:custGeom>
            <a:avLst/>
            <a:gdLst/>
            <a:ahLst/>
            <a:cxnLst/>
            <a:rect l="l" t="t" r="r" b="b"/>
            <a:pathLst>
              <a:path w="4141470" h="226695">
                <a:moveTo>
                  <a:pt x="0" y="0"/>
                </a:moveTo>
                <a:lnTo>
                  <a:pt x="4140925" y="0"/>
                </a:lnTo>
                <a:lnTo>
                  <a:pt x="4140925" y="226423"/>
                </a:lnTo>
                <a:lnTo>
                  <a:pt x="0" y="226423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 txBox="1"/>
          <p:nvPr/>
        </p:nvSpPr>
        <p:spPr>
          <a:xfrm>
            <a:off x="1019106" y="1997964"/>
            <a:ext cx="106775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  <a:tabLst>
                <a:tab pos="2712085" algn="l"/>
                <a:tab pos="5819140" algn="l"/>
                <a:tab pos="9121775" algn="l"/>
              </a:tabLst>
            </a:pPr>
            <a:r>
              <a:rPr sz="1400" b="1" spc="-5" dirty="0">
                <a:solidFill>
                  <a:srgbClr val="221F1F"/>
                </a:solidFill>
                <a:latin typeface="Arial"/>
                <a:cs typeface="Arial"/>
              </a:rPr>
              <a:t>Primary</a:t>
            </a:r>
            <a:r>
              <a:rPr sz="1400" b="1" spc="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21F1F"/>
                </a:solidFill>
                <a:latin typeface="Arial"/>
                <a:cs typeface="Arial"/>
              </a:rPr>
              <a:t>Endpoint</a:t>
            </a:r>
            <a:r>
              <a:rPr sz="1400" b="1" spc="-26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500" spc="-7" baseline="36111" dirty="0">
                <a:latin typeface="Arial"/>
                <a:cs typeface="Arial"/>
              </a:rPr>
              <a:t>1-5	</a:t>
            </a:r>
            <a:r>
              <a:rPr sz="1400" b="1" spc="-5" dirty="0">
                <a:solidFill>
                  <a:srgbClr val="221F1F"/>
                </a:solidFill>
                <a:latin typeface="Arial"/>
                <a:cs typeface="Arial"/>
              </a:rPr>
              <a:t>Key Secondary</a:t>
            </a:r>
            <a:r>
              <a:rPr sz="1400" b="1" spc="1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21F1F"/>
                </a:solidFill>
                <a:latin typeface="Arial"/>
                <a:cs typeface="Arial"/>
              </a:rPr>
              <a:t>Endpoint</a:t>
            </a:r>
            <a:r>
              <a:rPr sz="1400" b="1" spc="-19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500" spc="-7" baseline="36111" dirty="0">
                <a:latin typeface="Arial"/>
                <a:cs typeface="Arial"/>
              </a:rPr>
              <a:t>1-5	</a:t>
            </a:r>
            <a:r>
              <a:rPr sz="1400" b="1" spc="-10" dirty="0">
                <a:solidFill>
                  <a:srgbClr val="221F1F"/>
                </a:solidFill>
                <a:latin typeface="Arial"/>
                <a:cs typeface="Arial"/>
              </a:rPr>
              <a:t>Cardiovascular</a:t>
            </a:r>
            <a:r>
              <a:rPr sz="1400" b="1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b="1" spc="-15" dirty="0">
                <a:solidFill>
                  <a:srgbClr val="221F1F"/>
                </a:solidFill>
                <a:latin typeface="Arial"/>
                <a:cs typeface="Arial"/>
              </a:rPr>
              <a:t>Death</a:t>
            </a:r>
            <a:r>
              <a:rPr sz="1500" spc="-22" baseline="36111" dirty="0">
                <a:latin typeface="Arial"/>
                <a:cs typeface="Arial"/>
              </a:rPr>
              <a:t>1,2,4-6	</a:t>
            </a:r>
            <a:r>
              <a:rPr sz="1400" b="1" spc="-55" dirty="0">
                <a:solidFill>
                  <a:srgbClr val="221F1F"/>
                </a:solidFill>
                <a:latin typeface="Arial"/>
                <a:cs typeface="Arial"/>
              </a:rPr>
              <a:t>Total</a:t>
            </a:r>
            <a:r>
              <a:rPr sz="1400" b="1" spc="-9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221F1F"/>
                </a:solidFill>
                <a:latin typeface="Arial"/>
                <a:cs typeface="Arial"/>
              </a:rPr>
              <a:t>Mortality</a:t>
            </a:r>
            <a:r>
              <a:rPr sz="1500" spc="-37" baseline="36111" dirty="0">
                <a:latin typeface="Arial"/>
                <a:cs typeface="Arial"/>
              </a:rPr>
              <a:t>1,2,4-6</a:t>
            </a:r>
            <a:endParaRPr sz="1500" baseline="36111">
              <a:latin typeface="Arial"/>
              <a:cs typeface="Arial"/>
            </a:endParaRPr>
          </a:p>
        </p:txBody>
      </p:sp>
      <p:sp>
        <p:nvSpPr>
          <p:cNvPr id="367" name="object 367"/>
          <p:cNvSpPr txBox="1"/>
          <p:nvPr/>
        </p:nvSpPr>
        <p:spPr>
          <a:xfrm>
            <a:off x="194456" y="5702886"/>
            <a:ext cx="129222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b="1" spc="-5" dirty="0">
                <a:latin typeface="Arial"/>
                <a:cs typeface="Arial"/>
              </a:rPr>
              <a:t>P*&lt;0.001 for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all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8" name="object 368"/>
          <p:cNvSpPr txBox="1"/>
          <p:nvPr/>
        </p:nvSpPr>
        <p:spPr>
          <a:xfrm>
            <a:off x="4139407" y="5725453"/>
            <a:ext cx="112268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5" dirty="0">
                <a:latin typeface="Arial"/>
                <a:cs typeface="Arial"/>
              </a:rPr>
              <a:t>Dose-response hazard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ratio</a:t>
            </a:r>
            <a:endParaRPr sz="700">
              <a:latin typeface="Arial"/>
              <a:cs typeface="Arial"/>
            </a:endParaRPr>
          </a:p>
        </p:txBody>
      </p:sp>
      <p:sp>
        <p:nvSpPr>
          <p:cNvPr id="369" name="object 369"/>
          <p:cNvSpPr txBox="1"/>
          <p:nvPr/>
        </p:nvSpPr>
        <p:spPr>
          <a:xfrm>
            <a:off x="6214328" y="5725453"/>
            <a:ext cx="116840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5" dirty="0">
                <a:latin typeface="Arial"/>
                <a:cs typeface="Arial"/>
              </a:rPr>
              <a:t>95% Confidence Interval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(CI)</a:t>
            </a:r>
            <a:endParaRPr sz="700">
              <a:latin typeface="Arial"/>
              <a:cs typeface="Arial"/>
            </a:endParaRPr>
          </a:p>
        </p:txBody>
      </p:sp>
      <p:sp>
        <p:nvSpPr>
          <p:cNvPr id="370" name="object 370"/>
          <p:cNvSpPr txBox="1"/>
          <p:nvPr/>
        </p:nvSpPr>
        <p:spPr>
          <a:xfrm>
            <a:off x="187924" y="5937850"/>
            <a:ext cx="11690350" cy="83693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9050" marR="5080" algn="just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latin typeface="Arial"/>
                <a:cs typeface="Arial"/>
              </a:rPr>
              <a:t>Note: Area </a:t>
            </a:r>
            <a:r>
              <a:rPr sz="1000" spc="-10" dirty="0">
                <a:latin typeface="Arial"/>
                <a:cs typeface="Arial"/>
              </a:rPr>
              <a:t>under </a:t>
            </a:r>
            <a:r>
              <a:rPr sz="1000" spc="-5" dirty="0">
                <a:latin typeface="Arial"/>
                <a:cs typeface="Arial"/>
              </a:rPr>
              <a:t>the curve (AUC)-derived daily </a:t>
            </a:r>
            <a:r>
              <a:rPr sz="1000" spc="-10" dirty="0">
                <a:latin typeface="Arial"/>
                <a:cs typeface="Arial"/>
              </a:rPr>
              <a:t>average </a:t>
            </a:r>
            <a:r>
              <a:rPr sz="1000" spc="-5" dirty="0">
                <a:latin typeface="Arial"/>
                <a:cs typeface="Arial"/>
              </a:rPr>
              <a:t>serum EPA (µg/mL) </a:t>
            </a:r>
            <a:r>
              <a:rPr sz="1000" dirty="0">
                <a:latin typeface="Arial"/>
                <a:cs typeface="Arial"/>
              </a:rPr>
              <a:t>is </a:t>
            </a:r>
            <a:r>
              <a:rPr sz="1000" spc="-5" dirty="0">
                <a:latin typeface="Arial"/>
                <a:cs typeface="Arial"/>
              </a:rPr>
              <a:t>the daily </a:t>
            </a:r>
            <a:r>
              <a:rPr sz="1000" spc="-10" dirty="0">
                <a:latin typeface="Arial"/>
                <a:cs typeface="Arial"/>
              </a:rPr>
              <a:t>average </a:t>
            </a:r>
            <a:r>
              <a:rPr sz="1000" spc="-5" dirty="0">
                <a:latin typeface="Arial"/>
                <a:cs typeface="Arial"/>
              </a:rPr>
              <a:t>of all available post baseline EPA </a:t>
            </a:r>
            <a:r>
              <a:rPr sz="1000" spc="-10" dirty="0">
                <a:latin typeface="Arial"/>
                <a:cs typeface="Arial"/>
              </a:rPr>
              <a:t>measurements </a:t>
            </a:r>
            <a:r>
              <a:rPr sz="1000" spc="-5" dirty="0">
                <a:latin typeface="Arial"/>
                <a:cs typeface="Arial"/>
              </a:rPr>
              <a:t>prior to the </a:t>
            </a:r>
            <a:r>
              <a:rPr sz="1000" spc="-10" dirty="0">
                <a:latin typeface="Arial"/>
                <a:cs typeface="Arial"/>
              </a:rPr>
              <a:t>event. </a:t>
            </a:r>
            <a:r>
              <a:rPr sz="1000" spc="-5" dirty="0">
                <a:latin typeface="Arial"/>
                <a:cs typeface="Arial"/>
              </a:rPr>
              <a:t>Dose-response hazard ratio (solid line) </a:t>
            </a:r>
            <a:r>
              <a:rPr sz="1000" spc="-10" dirty="0">
                <a:latin typeface="Arial"/>
                <a:cs typeface="Arial"/>
              </a:rPr>
              <a:t>and  95% </a:t>
            </a:r>
            <a:r>
              <a:rPr sz="1000" dirty="0">
                <a:latin typeface="Arial"/>
                <a:cs typeface="Arial"/>
              </a:rPr>
              <a:t>CI </a:t>
            </a:r>
            <a:r>
              <a:rPr sz="1000" spc="-10" dirty="0">
                <a:latin typeface="Arial"/>
                <a:cs typeface="Arial"/>
              </a:rPr>
              <a:t>(dotted </a:t>
            </a:r>
            <a:r>
              <a:rPr sz="1000" spc="-5" dirty="0">
                <a:latin typeface="Arial"/>
                <a:cs typeface="Arial"/>
              </a:rPr>
              <a:t>lines) are estimated from the Cox </a:t>
            </a:r>
            <a:r>
              <a:rPr sz="1000" spc="-10" dirty="0">
                <a:latin typeface="Arial"/>
                <a:cs typeface="Arial"/>
              </a:rPr>
              <a:t>proportional </a:t>
            </a:r>
            <a:r>
              <a:rPr sz="1000" spc="-5" dirty="0">
                <a:latin typeface="Arial"/>
                <a:cs typeface="Arial"/>
              </a:rPr>
              <a:t>hazard </a:t>
            </a:r>
            <a:r>
              <a:rPr sz="1000" spc="-10" dirty="0">
                <a:latin typeface="Arial"/>
                <a:cs typeface="Arial"/>
              </a:rPr>
              <a:t>model </a:t>
            </a:r>
            <a:r>
              <a:rPr sz="1000" spc="-5" dirty="0">
                <a:latin typeface="Arial"/>
                <a:cs typeface="Arial"/>
              </a:rPr>
              <a:t>with </a:t>
            </a:r>
            <a:r>
              <a:rPr sz="1000" dirty="0">
                <a:latin typeface="Arial"/>
                <a:cs typeface="Arial"/>
              </a:rPr>
              <a:t>a </a:t>
            </a:r>
            <a:r>
              <a:rPr sz="1000" spc="-5" dirty="0">
                <a:latin typeface="Arial"/>
                <a:cs typeface="Arial"/>
              </a:rPr>
              <a:t>spline term for EPA </a:t>
            </a:r>
            <a:r>
              <a:rPr sz="1000" spc="-10" dirty="0">
                <a:latin typeface="Arial"/>
                <a:cs typeface="Arial"/>
              </a:rPr>
              <a:t>and adjustment </a:t>
            </a:r>
            <a:r>
              <a:rPr sz="1000" spc="-5" dirty="0">
                <a:latin typeface="Arial"/>
                <a:cs typeface="Arial"/>
              </a:rPr>
              <a:t>for randomization factors </a:t>
            </a:r>
            <a:r>
              <a:rPr sz="1000" spc="-10" dirty="0">
                <a:latin typeface="Arial"/>
                <a:cs typeface="Arial"/>
              </a:rPr>
              <a:t>and </a:t>
            </a:r>
            <a:r>
              <a:rPr sz="1000" spc="-5" dirty="0">
                <a:latin typeface="Arial"/>
                <a:cs typeface="Arial"/>
              </a:rPr>
              <a:t>statin </a:t>
            </a:r>
            <a:r>
              <a:rPr sz="1000" spc="-10" dirty="0">
                <a:latin typeface="Arial"/>
                <a:cs typeface="Arial"/>
              </a:rPr>
              <a:t>compliance</a:t>
            </a:r>
            <a:r>
              <a:rPr sz="1050" spc="-15" baseline="23809" dirty="0">
                <a:latin typeface="Arial"/>
                <a:cs typeface="Arial"/>
              </a:rPr>
              <a:t>1</a:t>
            </a:r>
            <a:r>
              <a:rPr sz="1000" spc="-10" dirty="0">
                <a:latin typeface="Arial"/>
                <a:cs typeface="Arial"/>
              </a:rPr>
              <a:t>, age</a:t>
            </a:r>
            <a:r>
              <a:rPr sz="1050" spc="-15" baseline="23809" dirty="0">
                <a:latin typeface="Arial"/>
                <a:cs typeface="Arial"/>
              </a:rPr>
              <a:t>2</a:t>
            </a:r>
            <a:r>
              <a:rPr sz="1000" spc="-10" dirty="0">
                <a:latin typeface="Arial"/>
                <a:cs typeface="Arial"/>
              </a:rPr>
              <a:t>, sex</a:t>
            </a:r>
            <a:r>
              <a:rPr sz="1050" spc="-15" baseline="23809" dirty="0">
                <a:latin typeface="Arial"/>
                <a:cs typeface="Arial"/>
              </a:rPr>
              <a:t>3</a:t>
            </a:r>
            <a:r>
              <a:rPr sz="1000" spc="-10" dirty="0">
                <a:latin typeface="Arial"/>
                <a:cs typeface="Arial"/>
              </a:rPr>
              <a:t>, </a:t>
            </a:r>
            <a:r>
              <a:rPr sz="1000" spc="-5" dirty="0">
                <a:latin typeface="Arial"/>
                <a:cs typeface="Arial"/>
              </a:rPr>
              <a:t>baseline </a:t>
            </a:r>
            <a:r>
              <a:rPr sz="1000" spc="-10" dirty="0">
                <a:latin typeface="Arial"/>
                <a:cs typeface="Arial"/>
              </a:rPr>
              <a:t>diabetes</a:t>
            </a:r>
            <a:r>
              <a:rPr sz="1050" spc="-15" baseline="23809" dirty="0">
                <a:latin typeface="Arial"/>
                <a:cs typeface="Arial"/>
              </a:rPr>
              <a:t>4</a:t>
            </a:r>
            <a:r>
              <a:rPr sz="1000" spc="-10" dirty="0">
                <a:latin typeface="Arial"/>
                <a:cs typeface="Arial"/>
              </a:rPr>
              <a:t>, </a:t>
            </a:r>
            <a:r>
              <a:rPr sz="1000" spc="-5" dirty="0">
                <a:latin typeface="Arial"/>
                <a:cs typeface="Arial"/>
              </a:rPr>
              <a:t>hsCRP</a:t>
            </a:r>
            <a:r>
              <a:rPr sz="1050" spc="-7" baseline="23809" dirty="0">
                <a:latin typeface="Arial"/>
                <a:cs typeface="Arial"/>
              </a:rPr>
              <a:t>5</a:t>
            </a:r>
            <a:r>
              <a:rPr sz="1000" spc="-5" dirty="0">
                <a:latin typeface="Arial"/>
                <a:cs typeface="Arial"/>
              </a:rPr>
              <a:t>,  </a:t>
            </a:r>
            <a:r>
              <a:rPr sz="1000" spc="-10" dirty="0">
                <a:latin typeface="Arial"/>
                <a:cs typeface="Arial"/>
              </a:rPr>
              <a:t>treatment compliance</a:t>
            </a:r>
            <a:r>
              <a:rPr sz="1050" spc="-15" baseline="23809" dirty="0">
                <a:latin typeface="Arial"/>
                <a:cs typeface="Arial"/>
              </a:rPr>
              <a:t>6</a:t>
            </a:r>
            <a:r>
              <a:rPr sz="1000" spc="-10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9050" algn="just">
              <a:lnSpc>
                <a:spcPts val="1190"/>
              </a:lnSpc>
            </a:pPr>
            <a:r>
              <a:rPr sz="1000" b="1" spc="-5" dirty="0">
                <a:latin typeface="Arial"/>
                <a:cs typeface="Arial"/>
              </a:rPr>
              <a:t>*P value is </a:t>
            </a:r>
            <a:r>
              <a:rPr sz="1000" b="1" spc="-10" dirty="0">
                <a:latin typeface="Arial"/>
                <a:cs typeface="Arial"/>
              </a:rPr>
              <a:t>&lt;0.001 </a:t>
            </a:r>
            <a:r>
              <a:rPr sz="1000" b="1" dirty="0">
                <a:latin typeface="Arial"/>
                <a:cs typeface="Arial"/>
              </a:rPr>
              <a:t>for both </a:t>
            </a:r>
            <a:r>
              <a:rPr sz="1000" b="1" spc="-5" dirty="0">
                <a:latin typeface="Arial"/>
                <a:cs typeface="Arial"/>
              </a:rPr>
              <a:t>non-linear trend and </a:t>
            </a:r>
            <a:r>
              <a:rPr sz="1000" b="1" dirty="0">
                <a:latin typeface="Arial"/>
                <a:cs typeface="Arial"/>
              </a:rPr>
              <a:t>for </a:t>
            </a:r>
            <a:r>
              <a:rPr sz="1000" b="1" spc="-10" dirty="0">
                <a:latin typeface="Arial"/>
                <a:cs typeface="Arial"/>
              </a:rPr>
              <a:t>regression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slope.</a:t>
            </a:r>
            <a:endParaRPr sz="1000">
              <a:latin typeface="Arial"/>
              <a:cs typeface="Arial"/>
            </a:endParaRPr>
          </a:p>
          <a:p>
            <a:pPr marL="12700" algn="just">
              <a:lnSpc>
                <a:spcPts val="1670"/>
              </a:lnSpc>
            </a:pPr>
            <a:r>
              <a:rPr sz="1400" b="1" spc="-5" dirty="0">
                <a:latin typeface="Arial"/>
                <a:cs typeface="Arial"/>
              </a:rPr>
              <a:t>Bhatt DL. ACC/WCC 2020, Chicago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(virtual).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1" y="59436"/>
            <a:ext cx="10464800" cy="1644014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1086485">
              <a:lnSpc>
                <a:spcPts val="4100"/>
              </a:lnSpc>
              <a:spcBef>
                <a:spcPts val="620"/>
              </a:spcBef>
            </a:pPr>
            <a:r>
              <a:rPr spc="-5" dirty="0"/>
              <a:t>Dose-Response </a:t>
            </a:r>
            <a:r>
              <a:rPr dirty="0"/>
              <a:t>of </a:t>
            </a:r>
            <a:r>
              <a:rPr spc="-5" dirty="0"/>
              <a:t>Hazard Ratio (95% CI)  </a:t>
            </a:r>
            <a:r>
              <a:rPr dirty="0"/>
              <a:t>Any </a:t>
            </a:r>
            <a:r>
              <a:rPr spc="-5" dirty="0"/>
              <a:t>Myocardial Infarction, </a:t>
            </a:r>
            <a:r>
              <a:rPr dirty="0"/>
              <a:t>Any</a:t>
            </a:r>
            <a:r>
              <a:rPr spc="-204" dirty="0"/>
              <a:t> </a:t>
            </a:r>
            <a:r>
              <a:rPr spc="-5" dirty="0"/>
              <a:t>Stroke,</a:t>
            </a:r>
          </a:p>
          <a:p>
            <a:pPr marL="12700">
              <a:lnSpc>
                <a:spcPts val="4025"/>
              </a:lnSpc>
            </a:pPr>
            <a:r>
              <a:rPr spc="-5" dirty="0"/>
              <a:t>Coronary Revascularization, Unstable</a:t>
            </a:r>
            <a:r>
              <a:rPr spc="-170" dirty="0"/>
              <a:t> </a:t>
            </a:r>
            <a:r>
              <a:rPr spc="-5" dirty="0"/>
              <a:t>Angina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55589" y="4988559"/>
            <a:ext cx="1714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400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2473" y="4988559"/>
            <a:ext cx="1225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endParaRPr sz="7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06189" y="492742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717752" y="492742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329308" y="492845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940905" y="492845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53616" y="492742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53616" y="492742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06189" y="492742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17752" y="492742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329308" y="492845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940905" y="492845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945619" y="4988559"/>
            <a:ext cx="1717039" cy="580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100"/>
              </a:spcBef>
              <a:tabLst>
                <a:tab pos="699135" algn="l"/>
                <a:tab pos="1310640" algn="l"/>
              </a:tabLst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100	200	300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AUC-Derived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Daily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Average EPA</a:t>
            </a:r>
            <a:r>
              <a:rPr sz="700" b="1" spc="-5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(µg/mL)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0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tabLst>
                <a:tab pos="699135" algn="l"/>
                <a:tab pos="1334770" algn="l"/>
              </a:tabLst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2449	773	88</a:t>
            </a:r>
            <a:endParaRPr sz="7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79878" y="5436615"/>
            <a:ext cx="1225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11</a:t>
            </a:r>
            <a:endParaRPr sz="7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3721" y="5329935"/>
            <a:ext cx="6502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No.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of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50" b="1" spc="-15" baseline="3968" dirty="0">
                <a:solidFill>
                  <a:srgbClr val="221F1F"/>
                </a:solidFill>
                <a:latin typeface="Arial"/>
                <a:cs typeface="Arial"/>
              </a:rPr>
              <a:t>Patients</a:t>
            </a:r>
            <a:r>
              <a:rPr sz="1050" b="1" spc="104" baseline="3968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5214</a:t>
            </a:r>
            <a:endParaRPr sz="7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54379" y="2676547"/>
            <a:ext cx="0" cy="2244725"/>
          </a:xfrm>
          <a:custGeom>
            <a:avLst/>
            <a:gdLst/>
            <a:ahLst/>
            <a:cxnLst/>
            <a:rect l="l" t="t" r="r" b="b"/>
            <a:pathLst>
              <a:path h="2244725">
                <a:moveTo>
                  <a:pt x="0" y="2244644"/>
                </a:moveTo>
                <a:lnTo>
                  <a:pt x="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2970" y="3827538"/>
            <a:ext cx="2468880" cy="0"/>
          </a:xfrm>
          <a:custGeom>
            <a:avLst/>
            <a:gdLst/>
            <a:ahLst/>
            <a:cxnLst/>
            <a:rect l="l" t="t" r="r" b="b"/>
            <a:pathLst>
              <a:path w="2468880">
                <a:moveTo>
                  <a:pt x="0" y="0"/>
                </a:moveTo>
                <a:lnTo>
                  <a:pt x="2468512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31693" y="2683961"/>
            <a:ext cx="282575" cy="206883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30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Hazard Ratio: Reference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to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EPA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=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r>
              <a:rPr sz="700" b="1" spc="-6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µg/mL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0.2 0.4 0.6 0.8 1.0 1.2 1.4 1.6 1.8</a:t>
            </a:r>
            <a:r>
              <a:rPr sz="700" spc="10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2.0</a:t>
            </a:r>
            <a:endParaRPr sz="7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62552" y="4924158"/>
            <a:ext cx="2466975" cy="0"/>
          </a:xfrm>
          <a:custGeom>
            <a:avLst/>
            <a:gdLst/>
            <a:ahLst/>
            <a:cxnLst/>
            <a:rect l="l" t="t" r="r" b="b"/>
            <a:pathLst>
              <a:path w="2466975">
                <a:moveTo>
                  <a:pt x="0" y="0"/>
                </a:moveTo>
                <a:lnTo>
                  <a:pt x="246697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1107" y="2674308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1479" y="2674311"/>
            <a:ext cx="2468245" cy="0"/>
          </a:xfrm>
          <a:custGeom>
            <a:avLst/>
            <a:gdLst/>
            <a:ahLst/>
            <a:cxnLst/>
            <a:rect l="l" t="t" r="r" b="b"/>
            <a:pathLst>
              <a:path w="2468245">
                <a:moveTo>
                  <a:pt x="0" y="0"/>
                </a:moveTo>
                <a:lnTo>
                  <a:pt x="246805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29225" y="2674308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3079" y="446739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3079" y="393381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3079" y="3293520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3079" y="275993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3079" y="489426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3079" y="478754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3079" y="468082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3079" y="457411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3079" y="436067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3079" y="425396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3079" y="414724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33079" y="404053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33079" y="382709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3079" y="372038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33079" y="361366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3079" y="340023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33079" y="318680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3079" y="308008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33079" y="297337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33079" y="286665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33079" y="350695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65945" y="3753431"/>
            <a:ext cx="2465705" cy="703580"/>
          </a:xfrm>
          <a:custGeom>
            <a:avLst/>
            <a:gdLst/>
            <a:ahLst/>
            <a:cxnLst/>
            <a:rect l="l" t="t" r="r" b="b"/>
            <a:pathLst>
              <a:path w="2465705" h="703579">
                <a:moveTo>
                  <a:pt x="9525" y="0"/>
                </a:moveTo>
                <a:lnTo>
                  <a:pt x="0" y="12700"/>
                </a:lnTo>
                <a:lnTo>
                  <a:pt x="38100" y="41275"/>
                </a:lnTo>
                <a:lnTo>
                  <a:pt x="63500" y="61913"/>
                </a:lnTo>
                <a:lnTo>
                  <a:pt x="127000" y="109538"/>
                </a:lnTo>
                <a:lnTo>
                  <a:pt x="140255" y="117856"/>
                </a:lnTo>
                <a:lnTo>
                  <a:pt x="165100" y="138113"/>
                </a:lnTo>
                <a:lnTo>
                  <a:pt x="177800" y="147638"/>
                </a:lnTo>
                <a:lnTo>
                  <a:pt x="191055" y="155956"/>
                </a:lnTo>
                <a:lnTo>
                  <a:pt x="203755" y="167069"/>
                </a:lnTo>
                <a:lnTo>
                  <a:pt x="216455" y="175006"/>
                </a:lnTo>
                <a:lnTo>
                  <a:pt x="241300" y="193675"/>
                </a:lnTo>
                <a:lnTo>
                  <a:pt x="254555" y="201993"/>
                </a:lnTo>
                <a:lnTo>
                  <a:pt x="279400" y="220663"/>
                </a:lnTo>
                <a:lnTo>
                  <a:pt x="292655" y="228981"/>
                </a:lnTo>
                <a:lnTo>
                  <a:pt x="318055" y="246443"/>
                </a:lnTo>
                <a:lnTo>
                  <a:pt x="342900" y="265113"/>
                </a:lnTo>
                <a:lnTo>
                  <a:pt x="381555" y="289306"/>
                </a:lnTo>
                <a:lnTo>
                  <a:pt x="406955" y="306768"/>
                </a:lnTo>
                <a:lnTo>
                  <a:pt x="521255" y="378206"/>
                </a:lnTo>
                <a:lnTo>
                  <a:pt x="534612" y="384924"/>
                </a:lnTo>
                <a:lnTo>
                  <a:pt x="559355" y="400431"/>
                </a:lnTo>
                <a:lnTo>
                  <a:pt x="572712" y="407149"/>
                </a:lnTo>
                <a:lnTo>
                  <a:pt x="598112" y="421438"/>
                </a:lnTo>
                <a:lnTo>
                  <a:pt x="623512" y="434138"/>
                </a:lnTo>
                <a:lnTo>
                  <a:pt x="648255" y="449643"/>
                </a:lnTo>
                <a:lnTo>
                  <a:pt x="737812" y="494463"/>
                </a:lnTo>
                <a:lnTo>
                  <a:pt x="751275" y="499557"/>
                </a:lnTo>
                <a:lnTo>
                  <a:pt x="775255" y="513143"/>
                </a:lnTo>
                <a:lnTo>
                  <a:pt x="789375" y="518607"/>
                </a:lnTo>
                <a:lnTo>
                  <a:pt x="840175" y="540832"/>
                </a:lnTo>
                <a:lnTo>
                  <a:pt x="853737" y="547451"/>
                </a:lnTo>
                <a:lnTo>
                  <a:pt x="866437" y="550626"/>
                </a:lnTo>
                <a:lnTo>
                  <a:pt x="890975" y="561470"/>
                </a:lnTo>
                <a:lnTo>
                  <a:pt x="954475" y="585282"/>
                </a:lnTo>
                <a:lnTo>
                  <a:pt x="980737" y="593488"/>
                </a:lnTo>
                <a:lnTo>
                  <a:pt x="1005275" y="602745"/>
                </a:lnTo>
                <a:lnTo>
                  <a:pt x="1018837" y="606188"/>
                </a:lnTo>
                <a:lnTo>
                  <a:pt x="1043375" y="615445"/>
                </a:lnTo>
                <a:lnTo>
                  <a:pt x="1069637" y="622063"/>
                </a:lnTo>
                <a:lnTo>
                  <a:pt x="1083339" y="626654"/>
                </a:lnTo>
                <a:lnTo>
                  <a:pt x="1097565" y="631764"/>
                </a:lnTo>
                <a:lnTo>
                  <a:pt x="1110265" y="633351"/>
                </a:lnTo>
                <a:lnTo>
                  <a:pt x="1134724" y="641113"/>
                </a:lnTo>
                <a:lnTo>
                  <a:pt x="1149216" y="644337"/>
                </a:lnTo>
                <a:lnTo>
                  <a:pt x="1187112" y="653813"/>
                </a:lnTo>
                <a:lnTo>
                  <a:pt x="1200752" y="655576"/>
                </a:lnTo>
                <a:lnTo>
                  <a:pt x="1225212" y="661751"/>
                </a:lnTo>
                <a:lnTo>
                  <a:pt x="1239702" y="664973"/>
                </a:lnTo>
                <a:lnTo>
                  <a:pt x="1253140" y="666689"/>
                </a:lnTo>
                <a:lnTo>
                  <a:pt x="1278540" y="671451"/>
                </a:lnTo>
                <a:lnTo>
                  <a:pt x="1307559" y="676282"/>
                </a:lnTo>
                <a:lnTo>
                  <a:pt x="1331574" y="680801"/>
                </a:lnTo>
                <a:lnTo>
                  <a:pt x="1357915" y="684151"/>
                </a:lnTo>
                <a:lnTo>
                  <a:pt x="1386290" y="687396"/>
                </a:lnTo>
                <a:lnTo>
                  <a:pt x="1399694" y="688976"/>
                </a:lnTo>
                <a:lnTo>
                  <a:pt x="1424590" y="692089"/>
                </a:lnTo>
                <a:lnTo>
                  <a:pt x="1438274" y="692151"/>
                </a:lnTo>
                <a:lnTo>
                  <a:pt x="1475390" y="696851"/>
                </a:lnTo>
                <a:lnTo>
                  <a:pt x="1490661" y="696912"/>
                </a:lnTo>
                <a:lnTo>
                  <a:pt x="1516061" y="698501"/>
                </a:lnTo>
                <a:lnTo>
                  <a:pt x="1528761" y="698501"/>
                </a:lnTo>
                <a:lnTo>
                  <a:pt x="1557336" y="700087"/>
                </a:lnTo>
                <a:lnTo>
                  <a:pt x="1570748" y="701626"/>
                </a:lnTo>
                <a:lnTo>
                  <a:pt x="1584324" y="701676"/>
                </a:lnTo>
                <a:lnTo>
                  <a:pt x="1601069" y="703229"/>
                </a:lnTo>
                <a:lnTo>
                  <a:pt x="1614486" y="703262"/>
                </a:lnTo>
                <a:lnTo>
                  <a:pt x="1855786" y="703262"/>
                </a:lnTo>
                <a:lnTo>
                  <a:pt x="1889501" y="701666"/>
                </a:lnTo>
                <a:lnTo>
                  <a:pt x="1904289" y="700039"/>
                </a:lnTo>
                <a:lnTo>
                  <a:pt x="1958023" y="700039"/>
                </a:lnTo>
                <a:lnTo>
                  <a:pt x="1978632" y="698477"/>
                </a:lnTo>
                <a:lnTo>
                  <a:pt x="2025920" y="698477"/>
                </a:lnTo>
                <a:lnTo>
                  <a:pt x="2043830" y="696879"/>
                </a:lnTo>
                <a:lnTo>
                  <a:pt x="2089552" y="696879"/>
                </a:lnTo>
                <a:lnTo>
                  <a:pt x="2108858" y="695298"/>
                </a:lnTo>
                <a:lnTo>
                  <a:pt x="2130958" y="695298"/>
                </a:lnTo>
                <a:lnTo>
                  <a:pt x="2161004" y="693726"/>
                </a:lnTo>
                <a:lnTo>
                  <a:pt x="2214712" y="693726"/>
                </a:lnTo>
                <a:lnTo>
                  <a:pt x="2235807" y="692127"/>
                </a:lnTo>
                <a:lnTo>
                  <a:pt x="2289731" y="692127"/>
                </a:lnTo>
                <a:lnTo>
                  <a:pt x="2326032" y="690554"/>
                </a:lnTo>
                <a:lnTo>
                  <a:pt x="2343378" y="690554"/>
                </a:lnTo>
                <a:lnTo>
                  <a:pt x="2391038" y="688971"/>
                </a:lnTo>
                <a:lnTo>
                  <a:pt x="2406893" y="688971"/>
                </a:lnTo>
                <a:lnTo>
                  <a:pt x="2465547" y="687749"/>
                </a:lnTo>
                <a:lnTo>
                  <a:pt x="2465539" y="687396"/>
                </a:lnTo>
                <a:lnTo>
                  <a:pt x="1601786" y="687387"/>
                </a:lnTo>
                <a:lnTo>
                  <a:pt x="1585043" y="685833"/>
                </a:lnTo>
                <a:lnTo>
                  <a:pt x="1571624" y="685801"/>
                </a:lnTo>
                <a:lnTo>
                  <a:pt x="1558214" y="684260"/>
                </a:lnTo>
                <a:lnTo>
                  <a:pt x="1541461" y="684212"/>
                </a:lnTo>
                <a:lnTo>
                  <a:pt x="1516061" y="682626"/>
                </a:lnTo>
                <a:lnTo>
                  <a:pt x="1503361" y="682626"/>
                </a:lnTo>
                <a:lnTo>
                  <a:pt x="1476374" y="681037"/>
                </a:lnTo>
                <a:lnTo>
                  <a:pt x="1439258" y="676337"/>
                </a:lnTo>
                <a:lnTo>
                  <a:pt x="1425574" y="676276"/>
                </a:lnTo>
                <a:lnTo>
                  <a:pt x="1400610" y="673101"/>
                </a:lnTo>
                <a:lnTo>
                  <a:pt x="1334483" y="665223"/>
                </a:lnTo>
                <a:lnTo>
                  <a:pt x="1309083" y="660462"/>
                </a:lnTo>
                <a:lnTo>
                  <a:pt x="1293014" y="658851"/>
                </a:lnTo>
                <a:lnTo>
                  <a:pt x="1242408" y="649348"/>
                </a:lnTo>
                <a:lnTo>
                  <a:pt x="1228859" y="646301"/>
                </a:lnTo>
                <a:lnTo>
                  <a:pt x="1203662" y="639999"/>
                </a:lnTo>
                <a:lnTo>
                  <a:pt x="1190021" y="638237"/>
                </a:lnTo>
                <a:lnTo>
                  <a:pt x="1152862" y="628887"/>
                </a:lnTo>
                <a:lnTo>
                  <a:pt x="1138371" y="625664"/>
                </a:lnTo>
                <a:lnTo>
                  <a:pt x="1114037" y="618042"/>
                </a:lnTo>
                <a:lnTo>
                  <a:pt x="1099533" y="616012"/>
                </a:lnTo>
                <a:lnTo>
                  <a:pt x="1074072" y="606832"/>
                </a:lnTo>
                <a:lnTo>
                  <a:pt x="1048087" y="600312"/>
                </a:lnTo>
                <a:lnTo>
                  <a:pt x="1023549" y="591055"/>
                </a:lnTo>
                <a:lnTo>
                  <a:pt x="1009987" y="587612"/>
                </a:lnTo>
                <a:lnTo>
                  <a:pt x="985449" y="578355"/>
                </a:lnTo>
                <a:lnTo>
                  <a:pt x="971887" y="574912"/>
                </a:lnTo>
                <a:lnTo>
                  <a:pt x="896549" y="546605"/>
                </a:lnTo>
                <a:lnTo>
                  <a:pt x="871911" y="535825"/>
                </a:lnTo>
                <a:lnTo>
                  <a:pt x="857587" y="532049"/>
                </a:lnTo>
                <a:lnTo>
                  <a:pt x="782249" y="498980"/>
                </a:lnTo>
                <a:lnTo>
                  <a:pt x="757611" y="485025"/>
                </a:lnTo>
                <a:lnTo>
                  <a:pt x="744149" y="479930"/>
                </a:lnTo>
                <a:lnTo>
                  <a:pt x="656012" y="435813"/>
                </a:lnTo>
                <a:lnTo>
                  <a:pt x="631269" y="420306"/>
                </a:lnTo>
                <a:lnTo>
                  <a:pt x="592512" y="400888"/>
                </a:lnTo>
                <a:lnTo>
                  <a:pt x="567112" y="386600"/>
                </a:lnTo>
                <a:lnTo>
                  <a:pt x="542369" y="371094"/>
                </a:lnTo>
                <a:lnTo>
                  <a:pt x="529012" y="364375"/>
                </a:lnTo>
                <a:lnTo>
                  <a:pt x="415369" y="293306"/>
                </a:lnTo>
                <a:lnTo>
                  <a:pt x="390525" y="276225"/>
                </a:lnTo>
                <a:lnTo>
                  <a:pt x="351869" y="252031"/>
                </a:lnTo>
                <a:lnTo>
                  <a:pt x="327025" y="233363"/>
                </a:lnTo>
                <a:lnTo>
                  <a:pt x="313769" y="225044"/>
                </a:lnTo>
                <a:lnTo>
                  <a:pt x="288369" y="207581"/>
                </a:lnTo>
                <a:lnTo>
                  <a:pt x="263525" y="188913"/>
                </a:lnTo>
                <a:lnTo>
                  <a:pt x="250269" y="180594"/>
                </a:lnTo>
                <a:lnTo>
                  <a:pt x="225425" y="161925"/>
                </a:lnTo>
                <a:lnTo>
                  <a:pt x="212169" y="153606"/>
                </a:lnTo>
                <a:lnTo>
                  <a:pt x="199469" y="142494"/>
                </a:lnTo>
                <a:lnTo>
                  <a:pt x="186769" y="134556"/>
                </a:lnTo>
                <a:lnTo>
                  <a:pt x="161925" y="115888"/>
                </a:lnTo>
                <a:lnTo>
                  <a:pt x="148669" y="104394"/>
                </a:lnTo>
                <a:lnTo>
                  <a:pt x="135969" y="96456"/>
                </a:lnTo>
                <a:lnTo>
                  <a:pt x="60325" y="39688"/>
                </a:lnTo>
                <a:lnTo>
                  <a:pt x="34925" y="19050"/>
                </a:lnTo>
                <a:lnTo>
                  <a:pt x="9525" y="0"/>
                </a:lnTo>
                <a:close/>
              </a:path>
              <a:path w="2465705" h="703579">
                <a:moveTo>
                  <a:pt x="1958023" y="700039"/>
                </a:moveTo>
                <a:lnTo>
                  <a:pt x="1904289" y="700039"/>
                </a:lnTo>
                <a:lnTo>
                  <a:pt x="1931986" y="700087"/>
                </a:lnTo>
                <a:lnTo>
                  <a:pt x="1957386" y="700087"/>
                </a:lnTo>
                <a:lnTo>
                  <a:pt x="1958023" y="700039"/>
                </a:lnTo>
                <a:close/>
              </a:path>
              <a:path w="2465705" h="703579">
                <a:moveTo>
                  <a:pt x="2025920" y="698477"/>
                </a:moveTo>
                <a:lnTo>
                  <a:pt x="1978632" y="698477"/>
                </a:lnTo>
                <a:lnTo>
                  <a:pt x="1995486" y="698501"/>
                </a:lnTo>
                <a:lnTo>
                  <a:pt x="2025649" y="698501"/>
                </a:lnTo>
                <a:lnTo>
                  <a:pt x="2025920" y="698477"/>
                </a:lnTo>
                <a:close/>
              </a:path>
              <a:path w="2465705" h="703579">
                <a:moveTo>
                  <a:pt x="2089552" y="696879"/>
                </a:moveTo>
                <a:lnTo>
                  <a:pt x="2043830" y="696879"/>
                </a:lnTo>
                <a:lnTo>
                  <a:pt x="2070099" y="696912"/>
                </a:lnTo>
                <a:lnTo>
                  <a:pt x="2089149" y="696912"/>
                </a:lnTo>
                <a:lnTo>
                  <a:pt x="2089552" y="696879"/>
                </a:lnTo>
                <a:close/>
              </a:path>
              <a:path w="2465705" h="703579">
                <a:moveTo>
                  <a:pt x="2130958" y="695298"/>
                </a:moveTo>
                <a:lnTo>
                  <a:pt x="2108858" y="695298"/>
                </a:lnTo>
                <a:lnTo>
                  <a:pt x="2130424" y="695326"/>
                </a:lnTo>
                <a:lnTo>
                  <a:pt x="2130958" y="695298"/>
                </a:lnTo>
                <a:close/>
              </a:path>
              <a:path w="2465705" h="703579">
                <a:moveTo>
                  <a:pt x="2289731" y="692127"/>
                </a:moveTo>
                <a:lnTo>
                  <a:pt x="2235807" y="692127"/>
                </a:lnTo>
                <a:lnTo>
                  <a:pt x="2254249" y="692151"/>
                </a:lnTo>
                <a:lnTo>
                  <a:pt x="2289174" y="692151"/>
                </a:lnTo>
                <a:lnTo>
                  <a:pt x="2289731" y="692127"/>
                </a:lnTo>
                <a:close/>
              </a:path>
              <a:path w="2465705" h="703579">
                <a:moveTo>
                  <a:pt x="1931986" y="684212"/>
                </a:moveTo>
                <a:lnTo>
                  <a:pt x="1903411" y="684212"/>
                </a:lnTo>
                <a:lnTo>
                  <a:pt x="1888248" y="685849"/>
                </a:lnTo>
                <a:lnTo>
                  <a:pt x="1855409" y="687396"/>
                </a:lnTo>
                <a:lnTo>
                  <a:pt x="2465539" y="687396"/>
                </a:lnTo>
                <a:lnTo>
                  <a:pt x="2465473" y="684236"/>
                </a:lnTo>
                <a:lnTo>
                  <a:pt x="1956778" y="684236"/>
                </a:lnTo>
                <a:lnTo>
                  <a:pt x="1931986" y="684212"/>
                </a:lnTo>
                <a:close/>
              </a:path>
              <a:path w="2465705" h="703579">
                <a:moveTo>
                  <a:pt x="2009774" y="682626"/>
                </a:moveTo>
                <a:lnTo>
                  <a:pt x="1978024" y="682626"/>
                </a:lnTo>
                <a:lnTo>
                  <a:pt x="1956778" y="684236"/>
                </a:lnTo>
                <a:lnTo>
                  <a:pt x="2465473" y="684236"/>
                </a:lnTo>
                <a:lnTo>
                  <a:pt x="2465440" y="682658"/>
                </a:lnTo>
                <a:lnTo>
                  <a:pt x="2024930" y="682658"/>
                </a:lnTo>
                <a:lnTo>
                  <a:pt x="2009774" y="682626"/>
                </a:lnTo>
                <a:close/>
              </a:path>
              <a:path w="2465705" h="703579">
                <a:moveTo>
                  <a:pt x="2070099" y="681037"/>
                </a:moveTo>
                <a:lnTo>
                  <a:pt x="2043111" y="681037"/>
                </a:lnTo>
                <a:lnTo>
                  <a:pt x="2024930" y="682658"/>
                </a:lnTo>
                <a:lnTo>
                  <a:pt x="2465440" y="682658"/>
                </a:lnTo>
                <a:lnTo>
                  <a:pt x="2465407" y="681065"/>
                </a:lnTo>
                <a:lnTo>
                  <a:pt x="2088490" y="681065"/>
                </a:lnTo>
                <a:lnTo>
                  <a:pt x="2070099" y="681037"/>
                </a:lnTo>
                <a:close/>
              </a:path>
              <a:path w="2465705" h="703579">
                <a:moveTo>
                  <a:pt x="2187574" y="677862"/>
                </a:moveTo>
                <a:lnTo>
                  <a:pt x="2160586" y="677862"/>
                </a:lnTo>
                <a:lnTo>
                  <a:pt x="2130006" y="679461"/>
                </a:lnTo>
                <a:lnTo>
                  <a:pt x="2108075" y="679461"/>
                </a:lnTo>
                <a:lnTo>
                  <a:pt x="2088490" y="681065"/>
                </a:lnTo>
                <a:lnTo>
                  <a:pt x="2465407" y="681065"/>
                </a:lnTo>
                <a:lnTo>
                  <a:pt x="2465373" y="679461"/>
                </a:lnTo>
                <a:lnTo>
                  <a:pt x="2130006" y="679461"/>
                </a:lnTo>
                <a:lnTo>
                  <a:pt x="2465373" y="679451"/>
                </a:lnTo>
                <a:lnTo>
                  <a:pt x="2465341" y="677886"/>
                </a:lnTo>
                <a:lnTo>
                  <a:pt x="2213953" y="677886"/>
                </a:lnTo>
                <a:lnTo>
                  <a:pt x="2187574" y="677862"/>
                </a:lnTo>
                <a:close/>
              </a:path>
              <a:path w="2465705" h="703579">
                <a:moveTo>
                  <a:pt x="2254249" y="676276"/>
                </a:moveTo>
                <a:lnTo>
                  <a:pt x="2235115" y="676282"/>
                </a:lnTo>
                <a:lnTo>
                  <a:pt x="2213953" y="677886"/>
                </a:lnTo>
                <a:lnTo>
                  <a:pt x="2465341" y="677886"/>
                </a:lnTo>
                <a:lnTo>
                  <a:pt x="2465307" y="676282"/>
                </a:lnTo>
                <a:lnTo>
                  <a:pt x="2254249" y="676276"/>
                </a:lnTo>
                <a:close/>
              </a:path>
              <a:path w="2465705" h="703579">
                <a:moveTo>
                  <a:pt x="2465215" y="671878"/>
                </a:moveTo>
                <a:lnTo>
                  <a:pt x="2406484" y="673102"/>
                </a:lnTo>
                <a:lnTo>
                  <a:pt x="2390736" y="673102"/>
                </a:lnTo>
                <a:lnTo>
                  <a:pt x="2342885" y="674692"/>
                </a:lnTo>
                <a:lnTo>
                  <a:pt x="2325569" y="674692"/>
                </a:lnTo>
                <a:lnTo>
                  <a:pt x="2288829" y="676282"/>
                </a:lnTo>
                <a:lnTo>
                  <a:pt x="2465307" y="676282"/>
                </a:lnTo>
                <a:lnTo>
                  <a:pt x="2465274" y="674692"/>
                </a:lnTo>
                <a:lnTo>
                  <a:pt x="2342885" y="674692"/>
                </a:lnTo>
                <a:lnTo>
                  <a:pt x="2465274" y="674687"/>
                </a:lnTo>
                <a:lnTo>
                  <a:pt x="2465241" y="673102"/>
                </a:lnTo>
                <a:lnTo>
                  <a:pt x="2406484" y="673102"/>
                </a:lnTo>
                <a:lnTo>
                  <a:pt x="2465241" y="673101"/>
                </a:lnTo>
                <a:lnTo>
                  <a:pt x="2465215" y="67187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72299" y="3492535"/>
            <a:ext cx="58419" cy="88900"/>
          </a:xfrm>
          <a:custGeom>
            <a:avLst/>
            <a:gdLst/>
            <a:ahLst/>
            <a:cxnLst/>
            <a:rect l="l" t="t" r="r" b="b"/>
            <a:pathLst>
              <a:path w="58419" h="88900">
                <a:moveTo>
                  <a:pt x="50128" y="0"/>
                </a:moveTo>
                <a:lnTo>
                  <a:pt x="0" y="88372"/>
                </a:lnTo>
                <a:lnTo>
                  <a:pt x="58413" y="4700"/>
                </a:lnTo>
                <a:lnTo>
                  <a:pt x="50128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897405" y="3614049"/>
            <a:ext cx="61594" cy="84455"/>
          </a:xfrm>
          <a:custGeom>
            <a:avLst/>
            <a:gdLst/>
            <a:ahLst/>
            <a:cxnLst/>
            <a:rect l="l" t="t" r="r" b="b"/>
            <a:pathLst>
              <a:path w="61594" h="84454">
                <a:moveTo>
                  <a:pt x="56095" y="0"/>
                </a:moveTo>
                <a:lnTo>
                  <a:pt x="37518" y="28804"/>
                </a:lnTo>
                <a:lnTo>
                  <a:pt x="0" y="84237"/>
                </a:lnTo>
                <a:lnTo>
                  <a:pt x="45432" y="34103"/>
                </a:lnTo>
                <a:lnTo>
                  <a:pt x="61219" y="10248"/>
                </a:lnTo>
                <a:lnTo>
                  <a:pt x="56095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814420" y="3730209"/>
            <a:ext cx="64135" cy="80010"/>
          </a:xfrm>
          <a:custGeom>
            <a:avLst/>
            <a:gdLst/>
            <a:ahLst/>
            <a:cxnLst/>
            <a:rect l="l" t="t" r="r" b="b"/>
            <a:pathLst>
              <a:path w="64135" h="80010">
                <a:moveTo>
                  <a:pt x="61983" y="0"/>
                </a:moveTo>
                <a:lnTo>
                  <a:pt x="19879" y="55201"/>
                </a:lnTo>
                <a:lnTo>
                  <a:pt x="0" y="79778"/>
                </a:lnTo>
                <a:lnTo>
                  <a:pt x="27324" y="61142"/>
                </a:lnTo>
                <a:lnTo>
                  <a:pt x="63607" y="15055"/>
                </a:lnTo>
                <a:lnTo>
                  <a:pt x="6198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729388" y="3839287"/>
            <a:ext cx="60960" cy="81915"/>
          </a:xfrm>
          <a:custGeom>
            <a:avLst/>
            <a:gdLst/>
            <a:ahLst/>
            <a:cxnLst/>
            <a:rect l="l" t="t" r="r" b="b"/>
            <a:pathLst>
              <a:path w="60960" h="81914">
                <a:moveTo>
                  <a:pt x="60866" y="0"/>
                </a:moveTo>
                <a:lnTo>
                  <a:pt x="30976" y="34864"/>
                </a:lnTo>
                <a:lnTo>
                  <a:pt x="4324" y="63287"/>
                </a:lnTo>
                <a:lnTo>
                  <a:pt x="0" y="81827"/>
                </a:lnTo>
                <a:lnTo>
                  <a:pt x="38061" y="41228"/>
                </a:lnTo>
                <a:lnTo>
                  <a:pt x="58684" y="17263"/>
                </a:lnTo>
                <a:lnTo>
                  <a:pt x="60866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621834" y="3941991"/>
            <a:ext cx="81084" cy="68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12423" y="4035427"/>
            <a:ext cx="82550" cy="61594"/>
          </a:xfrm>
          <a:custGeom>
            <a:avLst/>
            <a:gdLst/>
            <a:ahLst/>
            <a:cxnLst/>
            <a:rect l="l" t="t" r="r" b="b"/>
            <a:pathLst>
              <a:path w="82550" h="61595">
                <a:moveTo>
                  <a:pt x="80385" y="0"/>
                </a:moveTo>
                <a:lnTo>
                  <a:pt x="61282" y="14151"/>
                </a:lnTo>
                <a:lnTo>
                  <a:pt x="45280" y="27034"/>
                </a:lnTo>
                <a:lnTo>
                  <a:pt x="31149" y="38106"/>
                </a:lnTo>
                <a:lnTo>
                  <a:pt x="13936" y="50713"/>
                </a:lnTo>
                <a:lnTo>
                  <a:pt x="0" y="61511"/>
                </a:lnTo>
                <a:lnTo>
                  <a:pt x="19668" y="58319"/>
                </a:lnTo>
                <a:lnTo>
                  <a:pt x="36901" y="45697"/>
                </a:lnTo>
                <a:lnTo>
                  <a:pt x="51206" y="34491"/>
                </a:lnTo>
                <a:lnTo>
                  <a:pt x="67015" y="21751"/>
                </a:lnTo>
                <a:lnTo>
                  <a:pt x="82530" y="10821"/>
                </a:lnTo>
                <a:lnTo>
                  <a:pt x="80385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400428" y="4118829"/>
            <a:ext cx="81280" cy="62230"/>
          </a:xfrm>
          <a:custGeom>
            <a:avLst/>
            <a:gdLst/>
            <a:ahLst/>
            <a:cxnLst/>
            <a:rect l="l" t="t" r="r" b="b"/>
            <a:pathLst>
              <a:path w="81280" h="62229">
                <a:moveTo>
                  <a:pt x="80830" y="0"/>
                </a:moveTo>
                <a:lnTo>
                  <a:pt x="56838" y="16356"/>
                </a:lnTo>
                <a:lnTo>
                  <a:pt x="38086" y="27372"/>
                </a:lnTo>
                <a:lnTo>
                  <a:pt x="4885" y="48074"/>
                </a:lnTo>
                <a:lnTo>
                  <a:pt x="0" y="61718"/>
                </a:lnTo>
                <a:lnTo>
                  <a:pt x="43019" y="35519"/>
                </a:lnTo>
                <a:lnTo>
                  <a:pt x="61822" y="24471"/>
                </a:lnTo>
                <a:lnTo>
                  <a:pt x="79314" y="13262"/>
                </a:lnTo>
                <a:lnTo>
                  <a:pt x="8083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78208" y="4191402"/>
            <a:ext cx="87630" cy="41275"/>
          </a:xfrm>
          <a:custGeom>
            <a:avLst/>
            <a:gdLst/>
            <a:ahLst/>
            <a:cxnLst/>
            <a:rect l="l" t="t" r="r" b="b"/>
            <a:pathLst>
              <a:path w="87630" h="41275">
                <a:moveTo>
                  <a:pt x="84246" y="0"/>
                </a:moveTo>
                <a:lnTo>
                  <a:pt x="67964" y="6875"/>
                </a:lnTo>
                <a:lnTo>
                  <a:pt x="48420" y="18299"/>
                </a:lnTo>
                <a:lnTo>
                  <a:pt x="34704" y="24408"/>
                </a:lnTo>
                <a:lnTo>
                  <a:pt x="0" y="40299"/>
                </a:lnTo>
                <a:lnTo>
                  <a:pt x="21299" y="41023"/>
                </a:lnTo>
                <a:lnTo>
                  <a:pt x="38633" y="33084"/>
                </a:lnTo>
                <a:lnTo>
                  <a:pt x="52778" y="26751"/>
                </a:lnTo>
                <a:lnTo>
                  <a:pt x="72156" y="15398"/>
                </a:lnTo>
                <a:lnTo>
                  <a:pt x="87282" y="9359"/>
                </a:lnTo>
                <a:lnTo>
                  <a:pt x="84246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46303" y="4249567"/>
            <a:ext cx="91440" cy="34290"/>
          </a:xfrm>
          <a:custGeom>
            <a:avLst/>
            <a:gdLst/>
            <a:ahLst/>
            <a:cxnLst/>
            <a:rect l="l" t="t" r="r" b="b"/>
            <a:pathLst>
              <a:path w="91439" h="34289">
                <a:moveTo>
                  <a:pt x="90427" y="0"/>
                </a:moveTo>
                <a:lnTo>
                  <a:pt x="74065" y="5763"/>
                </a:lnTo>
                <a:lnTo>
                  <a:pt x="58042" y="12211"/>
                </a:lnTo>
                <a:lnTo>
                  <a:pt x="44123" y="16875"/>
                </a:lnTo>
                <a:lnTo>
                  <a:pt x="30416" y="19917"/>
                </a:lnTo>
                <a:lnTo>
                  <a:pt x="14320" y="24770"/>
                </a:lnTo>
                <a:lnTo>
                  <a:pt x="0" y="29575"/>
                </a:lnTo>
                <a:lnTo>
                  <a:pt x="17214" y="33842"/>
                </a:lnTo>
                <a:lnTo>
                  <a:pt x="32834" y="29123"/>
                </a:lnTo>
                <a:lnTo>
                  <a:pt x="46680" y="26037"/>
                </a:lnTo>
                <a:lnTo>
                  <a:pt x="61338" y="21142"/>
                </a:lnTo>
                <a:lnTo>
                  <a:pt x="77360" y="14695"/>
                </a:lnTo>
                <a:lnTo>
                  <a:pt x="91279" y="10030"/>
                </a:lnTo>
                <a:lnTo>
                  <a:pt x="90427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015982" y="4290110"/>
            <a:ext cx="90805" cy="22225"/>
          </a:xfrm>
          <a:custGeom>
            <a:avLst/>
            <a:gdLst/>
            <a:ahLst/>
            <a:cxnLst/>
            <a:rect l="l" t="t" r="r" b="b"/>
            <a:pathLst>
              <a:path w="90805" h="22225">
                <a:moveTo>
                  <a:pt x="88304" y="0"/>
                </a:moveTo>
                <a:lnTo>
                  <a:pt x="72589" y="3166"/>
                </a:lnTo>
                <a:lnTo>
                  <a:pt x="58306" y="6362"/>
                </a:lnTo>
                <a:lnTo>
                  <a:pt x="42649" y="9516"/>
                </a:lnTo>
                <a:lnTo>
                  <a:pt x="14693" y="12627"/>
                </a:lnTo>
                <a:lnTo>
                  <a:pt x="0" y="15887"/>
                </a:lnTo>
                <a:lnTo>
                  <a:pt x="16263" y="22007"/>
                </a:lnTo>
                <a:lnTo>
                  <a:pt x="44118" y="18917"/>
                </a:lnTo>
                <a:lnTo>
                  <a:pt x="60288" y="15678"/>
                </a:lnTo>
                <a:lnTo>
                  <a:pt x="74570" y="12482"/>
                </a:lnTo>
                <a:lnTo>
                  <a:pt x="90229" y="9328"/>
                </a:lnTo>
                <a:lnTo>
                  <a:pt x="88304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872046" y="4311378"/>
            <a:ext cx="95250" cy="12065"/>
          </a:xfrm>
          <a:custGeom>
            <a:avLst/>
            <a:gdLst/>
            <a:ahLst/>
            <a:cxnLst/>
            <a:rect l="l" t="t" r="r" b="b"/>
            <a:pathLst>
              <a:path w="95250" h="12064">
                <a:moveTo>
                  <a:pt x="42547" y="2442"/>
                </a:moveTo>
                <a:lnTo>
                  <a:pt x="0" y="2442"/>
                </a:lnTo>
                <a:lnTo>
                  <a:pt x="14182" y="11967"/>
                </a:lnTo>
                <a:lnTo>
                  <a:pt x="58305" y="11967"/>
                </a:lnTo>
                <a:lnTo>
                  <a:pt x="73018" y="10350"/>
                </a:lnTo>
                <a:lnTo>
                  <a:pt x="86694" y="10350"/>
                </a:lnTo>
                <a:lnTo>
                  <a:pt x="92955" y="2471"/>
                </a:lnTo>
                <a:lnTo>
                  <a:pt x="57776" y="2471"/>
                </a:lnTo>
                <a:lnTo>
                  <a:pt x="42547" y="2442"/>
                </a:lnTo>
                <a:close/>
              </a:path>
              <a:path w="95250" h="12064">
                <a:moveTo>
                  <a:pt x="86694" y="10350"/>
                </a:moveTo>
                <a:lnTo>
                  <a:pt x="73018" y="10350"/>
                </a:lnTo>
                <a:lnTo>
                  <a:pt x="86671" y="10379"/>
                </a:lnTo>
                <a:close/>
              </a:path>
              <a:path w="95250" h="12064">
                <a:moveTo>
                  <a:pt x="94919" y="0"/>
                </a:moveTo>
                <a:lnTo>
                  <a:pt x="72489" y="854"/>
                </a:lnTo>
                <a:lnTo>
                  <a:pt x="57776" y="2471"/>
                </a:lnTo>
                <a:lnTo>
                  <a:pt x="92955" y="2471"/>
                </a:lnTo>
                <a:lnTo>
                  <a:pt x="94919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29120" y="4312244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8844" y="0"/>
                </a:lnTo>
              </a:path>
            </a:pathLst>
          </a:custGeom>
          <a:ln w="190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588886" y="4277423"/>
            <a:ext cx="102235" cy="27305"/>
          </a:xfrm>
          <a:custGeom>
            <a:avLst/>
            <a:gdLst/>
            <a:ahLst/>
            <a:cxnLst/>
            <a:rect l="l" t="t" r="r" b="b"/>
            <a:pathLst>
              <a:path w="102235" h="27304">
                <a:moveTo>
                  <a:pt x="13153" y="0"/>
                </a:moveTo>
                <a:lnTo>
                  <a:pt x="0" y="5603"/>
                </a:lnTo>
                <a:lnTo>
                  <a:pt x="25255" y="12470"/>
                </a:lnTo>
                <a:lnTo>
                  <a:pt x="67802" y="21995"/>
                </a:lnTo>
                <a:lnTo>
                  <a:pt x="82496" y="23667"/>
                </a:lnTo>
                <a:lnTo>
                  <a:pt x="96168" y="26756"/>
                </a:lnTo>
                <a:lnTo>
                  <a:pt x="101646" y="18221"/>
                </a:lnTo>
                <a:lnTo>
                  <a:pt x="84066" y="14286"/>
                </a:lnTo>
                <a:lnTo>
                  <a:pt x="69373" y="12614"/>
                </a:lnTo>
                <a:lnTo>
                  <a:pt x="1315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61119" y="4230099"/>
            <a:ext cx="95250" cy="39370"/>
          </a:xfrm>
          <a:custGeom>
            <a:avLst/>
            <a:gdLst/>
            <a:ahLst/>
            <a:cxnLst/>
            <a:rect l="l" t="t" r="r" b="b"/>
            <a:pathLst>
              <a:path w="95250" h="39370">
                <a:moveTo>
                  <a:pt x="0" y="0"/>
                </a:moveTo>
                <a:lnTo>
                  <a:pt x="10289" y="15043"/>
                </a:lnTo>
                <a:lnTo>
                  <a:pt x="53267" y="29498"/>
                </a:lnTo>
                <a:lnTo>
                  <a:pt x="67020" y="35679"/>
                </a:lnTo>
                <a:lnTo>
                  <a:pt x="82108" y="39155"/>
                </a:lnTo>
                <a:lnTo>
                  <a:pt x="94636" y="34433"/>
                </a:lnTo>
                <a:lnTo>
                  <a:pt x="70006" y="26685"/>
                </a:lnTo>
                <a:lnTo>
                  <a:pt x="56729" y="20636"/>
                </a:lnTo>
                <a:lnTo>
                  <a:pt x="13751" y="6181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333795" y="4171504"/>
            <a:ext cx="91440" cy="50165"/>
          </a:xfrm>
          <a:custGeom>
            <a:avLst/>
            <a:gdLst/>
            <a:ahLst/>
            <a:cxnLst/>
            <a:rect l="l" t="t" r="r" b="b"/>
            <a:pathLst>
              <a:path w="91440" h="50164">
                <a:moveTo>
                  <a:pt x="0" y="0"/>
                </a:moveTo>
                <a:lnTo>
                  <a:pt x="9970" y="14899"/>
                </a:lnTo>
                <a:lnTo>
                  <a:pt x="23773" y="22647"/>
                </a:lnTo>
                <a:lnTo>
                  <a:pt x="52518" y="35538"/>
                </a:lnTo>
                <a:lnTo>
                  <a:pt x="66320" y="43284"/>
                </a:lnTo>
                <a:lnTo>
                  <a:pt x="80883" y="49824"/>
                </a:lnTo>
                <a:lnTo>
                  <a:pt x="91427" y="44109"/>
                </a:lnTo>
                <a:lnTo>
                  <a:pt x="70592" y="34781"/>
                </a:lnTo>
                <a:lnTo>
                  <a:pt x="56790" y="27035"/>
                </a:lnTo>
                <a:lnTo>
                  <a:pt x="28045" y="14145"/>
                </a:lnTo>
                <a:lnTo>
                  <a:pt x="14243" y="6398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207064" y="4109639"/>
            <a:ext cx="93345" cy="48260"/>
          </a:xfrm>
          <a:custGeom>
            <a:avLst/>
            <a:gdLst/>
            <a:ahLst/>
            <a:cxnLst/>
            <a:rect l="l" t="t" r="r" b="b"/>
            <a:pathLst>
              <a:path w="93344" h="48260">
                <a:moveTo>
                  <a:pt x="13330" y="0"/>
                </a:moveTo>
                <a:lnTo>
                  <a:pt x="0" y="3944"/>
                </a:lnTo>
                <a:lnTo>
                  <a:pt x="22861" y="16248"/>
                </a:lnTo>
                <a:lnTo>
                  <a:pt x="37044" y="24187"/>
                </a:lnTo>
                <a:lnTo>
                  <a:pt x="51606" y="30727"/>
                </a:lnTo>
                <a:lnTo>
                  <a:pt x="65079" y="39858"/>
                </a:lnTo>
                <a:lnTo>
                  <a:pt x="79592" y="47998"/>
                </a:lnTo>
                <a:lnTo>
                  <a:pt x="93228" y="44715"/>
                </a:lnTo>
                <a:lnTo>
                  <a:pt x="70060" y="31750"/>
                </a:lnTo>
                <a:lnTo>
                  <a:pt x="56208" y="22426"/>
                </a:lnTo>
                <a:lnTo>
                  <a:pt x="41316" y="15684"/>
                </a:lnTo>
                <a:lnTo>
                  <a:pt x="1333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91503" y="4036816"/>
            <a:ext cx="86995" cy="57150"/>
          </a:xfrm>
          <a:custGeom>
            <a:avLst/>
            <a:gdLst/>
            <a:ahLst/>
            <a:cxnLst/>
            <a:rect l="l" t="t" r="r" b="b"/>
            <a:pathLst>
              <a:path w="86994" h="57150">
                <a:moveTo>
                  <a:pt x="0" y="0"/>
                </a:moveTo>
                <a:lnTo>
                  <a:pt x="8872" y="17432"/>
                </a:lnTo>
                <a:lnTo>
                  <a:pt x="23763" y="24175"/>
                </a:lnTo>
                <a:lnTo>
                  <a:pt x="65931" y="47796"/>
                </a:lnTo>
                <a:lnTo>
                  <a:pt x="79786" y="57119"/>
                </a:lnTo>
                <a:lnTo>
                  <a:pt x="86436" y="49737"/>
                </a:lnTo>
                <a:lnTo>
                  <a:pt x="70912" y="39687"/>
                </a:lnTo>
                <a:lnTo>
                  <a:pt x="28035" y="15673"/>
                </a:lnTo>
                <a:lnTo>
                  <a:pt x="13473" y="913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63564" y="3974510"/>
            <a:ext cx="93980" cy="46990"/>
          </a:xfrm>
          <a:custGeom>
            <a:avLst/>
            <a:gdLst/>
            <a:ahLst/>
            <a:cxnLst/>
            <a:rect l="l" t="t" r="r" b="b"/>
            <a:pathLst>
              <a:path w="93980" h="46989">
                <a:moveTo>
                  <a:pt x="13769" y="0"/>
                </a:moveTo>
                <a:lnTo>
                  <a:pt x="0" y="2143"/>
                </a:lnTo>
                <a:lnTo>
                  <a:pt x="24059" y="15043"/>
                </a:lnTo>
                <a:lnTo>
                  <a:pt x="37862" y="22791"/>
                </a:lnTo>
                <a:lnTo>
                  <a:pt x="51715" y="32113"/>
                </a:lnTo>
                <a:lnTo>
                  <a:pt x="66607" y="38856"/>
                </a:lnTo>
                <a:lnTo>
                  <a:pt x="80410" y="46602"/>
                </a:lnTo>
                <a:lnTo>
                  <a:pt x="93690" y="43120"/>
                </a:lnTo>
                <a:lnTo>
                  <a:pt x="70879" y="30354"/>
                </a:lnTo>
                <a:lnTo>
                  <a:pt x="56317" y="23813"/>
                </a:lnTo>
                <a:lnTo>
                  <a:pt x="42843" y="14681"/>
                </a:lnTo>
                <a:lnTo>
                  <a:pt x="28331" y="6541"/>
                </a:lnTo>
                <a:lnTo>
                  <a:pt x="13769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50399" y="3900290"/>
            <a:ext cx="85090" cy="59055"/>
          </a:xfrm>
          <a:custGeom>
            <a:avLst/>
            <a:gdLst/>
            <a:ahLst/>
            <a:cxnLst/>
            <a:rect l="l" t="t" r="r" b="b"/>
            <a:pathLst>
              <a:path w="85090" h="59054">
                <a:moveTo>
                  <a:pt x="0" y="0"/>
                </a:moveTo>
                <a:lnTo>
                  <a:pt x="8872" y="17433"/>
                </a:lnTo>
                <a:lnTo>
                  <a:pt x="51749" y="41447"/>
                </a:lnTo>
                <a:lnTo>
                  <a:pt x="65602" y="50770"/>
                </a:lnTo>
                <a:lnTo>
                  <a:pt x="79881" y="58779"/>
                </a:lnTo>
                <a:lnTo>
                  <a:pt x="84532" y="50467"/>
                </a:lnTo>
                <a:lnTo>
                  <a:pt x="70583" y="42660"/>
                </a:lnTo>
                <a:lnTo>
                  <a:pt x="56730" y="33338"/>
                </a:lnTo>
                <a:lnTo>
                  <a:pt x="13853" y="9323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38795" y="3816358"/>
            <a:ext cx="78105" cy="63500"/>
          </a:xfrm>
          <a:custGeom>
            <a:avLst/>
            <a:gdLst/>
            <a:ahLst/>
            <a:cxnLst/>
            <a:rect l="l" t="t" r="r" b="b"/>
            <a:pathLst>
              <a:path w="78105" h="63500">
                <a:moveTo>
                  <a:pt x="0" y="0"/>
                </a:moveTo>
                <a:lnTo>
                  <a:pt x="8308" y="18609"/>
                </a:lnTo>
                <a:lnTo>
                  <a:pt x="35097" y="42423"/>
                </a:lnTo>
                <a:lnTo>
                  <a:pt x="49280" y="53534"/>
                </a:lnTo>
                <a:lnTo>
                  <a:pt x="63744" y="63265"/>
                </a:lnTo>
                <a:lnTo>
                  <a:pt x="77827" y="61248"/>
                </a:lnTo>
                <a:lnTo>
                  <a:pt x="54872" y="45831"/>
                </a:lnTo>
                <a:lnTo>
                  <a:pt x="26789" y="2381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44419" y="3712596"/>
            <a:ext cx="66567" cy="75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72651" y="3614397"/>
            <a:ext cx="48260" cy="69215"/>
          </a:xfrm>
          <a:custGeom>
            <a:avLst/>
            <a:gdLst/>
            <a:ahLst/>
            <a:cxnLst/>
            <a:rect l="l" t="t" r="r" b="b"/>
            <a:pathLst>
              <a:path w="48259" h="69214">
                <a:moveTo>
                  <a:pt x="213" y="0"/>
                </a:moveTo>
                <a:lnTo>
                  <a:pt x="0" y="17721"/>
                </a:lnTo>
                <a:lnTo>
                  <a:pt x="19137" y="43454"/>
                </a:lnTo>
                <a:lnTo>
                  <a:pt x="36470" y="68854"/>
                </a:lnTo>
                <a:lnTo>
                  <a:pt x="48190" y="67843"/>
                </a:lnTo>
                <a:lnTo>
                  <a:pt x="34656" y="50467"/>
                </a:lnTo>
                <a:lnTo>
                  <a:pt x="21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930127" y="4715957"/>
            <a:ext cx="98425" cy="35560"/>
          </a:xfrm>
          <a:custGeom>
            <a:avLst/>
            <a:gdLst/>
            <a:ahLst/>
            <a:cxnLst/>
            <a:rect l="l" t="t" r="r" b="b"/>
            <a:pathLst>
              <a:path w="98425" h="35560">
                <a:moveTo>
                  <a:pt x="0" y="0"/>
                </a:moveTo>
                <a:lnTo>
                  <a:pt x="27886" y="15278"/>
                </a:lnTo>
                <a:lnTo>
                  <a:pt x="52537" y="23338"/>
                </a:lnTo>
                <a:lnTo>
                  <a:pt x="73124" y="29211"/>
                </a:lnTo>
                <a:lnTo>
                  <a:pt x="96057" y="35065"/>
                </a:lnTo>
                <a:lnTo>
                  <a:pt x="98413" y="25835"/>
                </a:lnTo>
                <a:lnTo>
                  <a:pt x="75606" y="20017"/>
                </a:lnTo>
                <a:lnTo>
                  <a:pt x="55317" y="14230"/>
                </a:lnTo>
                <a:lnTo>
                  <a:pt x="30293" y="6079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804172" y="4690193"/>
            <a:ext cx="88900" cy="27940"/>
          </a:xfrm>
          <a:custGeom>
            <a:avLst/>
            <a:gdLst/>
            <a:ahLst/>
            <a:cxnLst/>
            <a:rect l="l" t="t" r="r" b="b"/>
            <a:pathLst>
              <a:path w="88900" h="27939">
                <a:moveTo>
                  <a:pt x="0" y="0"/>
                </a:moveTo>
                <a:lnTo>
                  <a:pt x="16788" y="14004"/>
                </a:lnTo>
                <a:lnTo>
                  <a:pt x="52094" y="20419"/>
                </a:lnTo>
                <a:lnTo>
                  <a:pt x="86598" y="27905"/>
                </a:lnTo>
                <a:lnTo>
                  <a:pt x="88618" y="18597"/>
                </a:lnTo>
                <a:lnTo>
                  <a:pt x="53953" y="11078"/>
                </a:lnTo>
                <a:lnTo>
                  <a:pt x="18789" y="4696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657792" y="4660031"/>
            <a:ext cx="98425" cy="30480"/>
          </a:xfrm>
          <a:custGeom>
            <a:avLst/>
            <a:gdLst/>
            <a:ahLst/>
            <a:cxnLst/>
            <a:rect l="l" t="t" r="r" b="b"/>
            <a:pathLst>
              <a:path w="98425" h="30479">
                <a:moveTo>
                  <a:pt x="0" y="0"/>
                </a:moveTo>
                <a:lnTo>
                  <a:pt x="16786" y="14004"/>
                </a:lnTo>
                <a:lnTo>
                  <a:pt x="69467" y="25156"/>
                </a:lnTo>
                <a:lnTo>
                  <a:pt x="96405" y="29902"/>
                </a:lnTo>
                <a:lnTo>
                  <a:pt x="98057" y="20521"/>
                </a:lnTo>
                <a:lnTo>
                  <a:pt x="71272" y="15805"/>
                </a:lnTo>
                <a:lnTo>
                  <a:pt x="18935" y="4725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525302" y="4634545"/>
            <a:ext cx="94615" cy="25400"/>
          </a:xfrm>
          <a:custGeom>
            <a:avLst/>
            <a:gdLst/>
            <a:ahLst/>
            <a:cxnLst/>
            <a:rect l="l" t="t" r="r" b="b"/>
            <a:pathLst>
              <a:path w="94614" h="25400">
                <a:moveTo>
                  <a:pt x="0" y="0"/>
                </a:moveTo>
                <a:lnTo>
                  <a:pt x="19237" y="12589"/>
                </a:lnTo>
                <a:lnTo>
                  <a:pt x="36212" y="17240"/>
                </a:lnTo>
                <a:lnTo>
                  <a:pt x="51258" y="18964"/>
                </a:lnTo>
                <a:lnTo>
                  <a:pt x="66327" y="23557"/>
                </a:lnTo>
                <a:lnTo>
                  <a:pt x="84766" y="25325"/>
                </a:lnTo>
                <a:lnTo>
                  <a:pt x="94098" y="17894"/>
                </a:lnTo>
                <a:lnTo>
                  <a:pt x="68124" y="14251"/>
                </a:lnTo>
                <a:lnTo>
                  <a:pt x="53148" y="9669"/>
                </a:lnTo>
                <a:lnTo>
                  <a:pt x="37988" y="7910"/>
                </a:lnTo>
                <a:lnTo>
                  <a:pt x="21211" y="3286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380823" y="4609181"/>
            <a:ext cx="101600" cy="25400"/>
          </a:xfrm>
          <a:custGeom>
            <a:avLst/>
            <a:gdLst/>
            <a:ahLst/>
            <a:cxnLst/>
            <a:rect l="l" t="t" r="r" b="b"/>
            <a:pathLst>
              <a:path w="101600" h="25400">
                <a:moveTo>
                  <a:pt x="14218" y="0"/>
                </a:moveTo>
                <a:lnTo>
                  <a:pt x="0" y="6874"/>
                </a:lnTo>
                <a:lnTo>
                  <a:pt x="28265" y="12515"/>
                </a:lnTo>
                <a:lnTo>
                  <a:pt x="41337" y="14159"/>
                </a:lnTo>
                <a:lnTo>
                  <a:pt x="74237" y="22004"/>
                </a:lnTo>
                <a:lnTo>
                  <a:pt x="88628" y="25194"/>
                </a:lnTo>
                <a:lnTo>
                  <a:pt x="101103" y="17172"/>
                </a:lnTo>
                <a:lnTo>
                  <a:pt x="76370" y="12720"/>
                </a:lnTo>
                <a:lnTo>
                  <a:pt x="43027" y="4799"/>
                </a:lnTo>
                <a:lnTo>
                  <a:pt x="29786" y="3119"/>
                </a:lnTo>
                <a:lnTo>
                  <a:pt x="14218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46727" y="4580551"/>
            <a:ext cx="98425" cy="28575"/>
          </a:xfrm>
          <a:custGeom>
            <a:avLst/>
            <a:gdLst/>
            <a:ahLst/>
            <a:cxnLst/>
            <a:rect l="l" t="t" r="r" b="b"/>
            <a:pathLst>
              <a:path w="98425" h="28575">
                <a:moveTo>
                  <a:pt x="0" y="0"/>
                </a:moveTo>
                <a:lnTo>
                  <a:pt x="23714" y="14109"/>
                </a:lnTo>
                <a:lnTo>
                  <a:pt x="37007" y="15801"/>
                </a:lnTo>
                <a:lnTo>
                  <a:pt x="52141" y="20401"/>
                </a:lnTo>
                <a:lnTo>
                  <a:pt x="68945" y="22165"/>
                </a:lnTo>
                <a:lnTo>
                  <a:pt x="95436" y="28425"/>
                </a:lnTo>
                <a:lnTo>
                  <a:pt x="98339" y="19259"/>
                </a:lnTo>
                <a:lnTo>
                  <a:pt x="83177" y="15951"/>
                </a:lnTo>
                <a:lnTo>
                  <a:pt x="53980" y="11099"/>
                </a:lnTo>
                <a:lnTo>
                  <a:pt x="38962" y="6513"/>
                </a:lnTo>
                <a:lnTo>
                  <a:pt x="25457" y="476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108391" y="4553570"/>
            <a:ext cx="100330" cy="28575"/>
          </a:xfrm>
          <a:custGeom>
            <a:avLst/>
            <a:gdLst/>
            <a:ahLst/>
            <a:cxnLst/>
            <a:rect l="l" t="t" r="r" b="b"/>
            <a:pathLst>
              <a:path w="100330" h="28575">
                <a:moveTo>
                  <a:pt x="0" y="0"/>
                </a:moveTo>
                <a:lnTo>
                  <a:pt x="14759" y="11045"/>
                </a:lnTo>
                <a:lnTo>
                  <a:pt x="28521" y="14130"/>
                </a:lnTo>
                <a:lnTo>
                  <a:pt x="58933" y="20516"/>
                </a:lnTo>
                <a:lnTo>
                  <a:pt x="71922" y="22144"/>
                </a:lnTo>
                <a:lnTo>
                  <a:pt x="96817" y="28389"/>
                </a:lnTo>
                <a:lnTo>
                  <a:pt x="99728" y="19188"/>
                </a:lnTo>
                <a:lnTo>
                  <a:pt x="73665" y="12797"/>
                </a:lnTo>
                <a:lnTo>
                  <a:pt x="60373" y="11104"/>
                </a:lnTo>
                <a:lnTo>
                  <a:pt x="43130" y="7969"/>
                </a:lnTo>
                <a:lnTo>
                  <a:pt x="16263" y="1656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972583" y="4524833"/>
            <a:ext cx="99060" cy="30480"/>
          </a:xfrm>
          <a:custGeom>
            <a:avLst/>
            <a:gdLst/>
            <a:ahLst/>
            <a:cxnLst/>
            <a:rect l="l" t="t" r="r" b="b"/>
            <a:pathLst>
              <a:path w="99060" h="30479">
                <a:moveTo>
                  <a:pt x="0" y="0"/>
                </a:moveTo>
                <a:lnTo>
                  <a:pt x="17828" y="14264"/>
                </a:lnTo>
                <a:lnTo>
                  <a:pt x="31120" y="15957"/>
                </a:lnTo>
                <a:lnTo>
                  <a:pt x="56014" y="22202"/>
                </a:lnTo>
                <a:lnTo>
                  <a:pt x="69306" y="23893"/>
                </a:lnTo>
                <a:lnTo>
                  <a:pt x="83185" y="26992"/>
                </a:lnTo>
                <a:lnTo>
                  <a:pt x="97516" y="30389"/>
                </a:lnTo>
                <a:lnTo>
                  <a:pt x="98696" y="20937"/>
                </a:lnTo>
                <a:lnTo>
                  <a:pt x="85368" y="17722"/>
                </a:lnTo>
                <a:lnTo>
                  <a:pt x="70925" y="14518"/>
                </a:lnTo>
                <a:lnTo>
                  <a:pt x="57755" y="12854"/>
                </a:lnTo>
                <a:lnTo>
                  <a:pt x="32862" y="6610"/>
                </a:lnTo>
                <a:lnTo>
                  <a:pt x="19570" y="4917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836118" y="4493621"/>
            <a:ext cx="99060" cy="31750"/>
          </a:xfrm>
          <a:custGeom>
            <a:avLst/>
            <a:gdLst/>
            <a:ahLst/>
            <a:cxnLst/>
            <a:rect l="l" t="t" r="r" b="b"/>
            <a:pathLst>
              <a:path w="99060" h="31750">
                <a:moveTo>
                  <a:pt x="0" y="0"/>
                </a:moveTo>
                <a:lnTo>
                  <a:pt x="20124" y="15153"/>
                </a:lnTo>
                <a:lnTo>
                  <a:pt x="36771" y="18538"/>
                </a:lnTo>
                <a:lnTo>
                  <a:pt x="87466" y="31188"/>
                </a:lnTo>
                <a:lnTo>
                  <a:pt x="98666" y="22889"/>
                </a:lnTo>
                <a:lnTo>
                  <a:pt x="77043" y="18771"/>
                </a:lnTo>
                <a:lnTo>
                  <a:pt x="38856" y="9246"/>
                </a:lnTo>
                <a:lnTo>
                  <a:pt x="22725" y="602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703487" y="4455345"/>
            <a:ext cx="96520" cy="36195"/>
          </a:xfrm>
          <a:custGeom>
            <a:avLst/>
            <a:gdLst/>
            <a:ahLst/>
            <a:cxnLst/>
            <a:rect l="l" t="t" r="r" b="b"/>
            <a:pathLst>
              <a:path w="96519" h="36195">
                <a:moveTo>
                  <a:pt x="0" y="0"/>
                </a:moveTo>
                <a:lnTo>
                  <a:pt x="11314" y="13801"/>
                </a:lnTo>
                <a:lnTo>
                  <a:pt x="37122" y="20252"/>
                </a:lnTo>
                <a:lnTo>
                  <a:pt x="88037" y="36127"/>
                </a:lnTo>
                <a:lnTo>
                  <a:pt x="96445" y="28237"/>
                </a:lnTo>
                <a:lnTo>
                  <a:pt x="77613" y="23710"/>
                </a:lnTo>
                <a:lnTo>
                  <a:pt x="26699" y="7835"/>
                </a:lnTo>
                <a:lnTo>
                  <a:pt x="13969" y="466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570949" y="4411110"/>
            <a:ext cx="95885" cy="41275"/>
          </a:xfrm>
          <a:custGeom>
            <a:avLst/>
            <a:gdLst/>
            <a:ahLst/>
            <a:cxnLst/>
            <a:rect l="l" t="t" r="r" b="b"/>
            <a:pathLst>
              <a:path w="95885" h="41275">
                <a:moveTo>
                  <a:pt x="0" y="0"/>
                </a:moveTo>
                <a:lnTo>
                  <a:pt x="13218" y="15115"/>
                </a:lnTo>
                <a:lnTo>
                  <a:pt x="26462" y="18450"/>
                </a:lnTo>
                <a:lnTo>
                  <a:pt x="51403" y="27815"/>
                </a:lnTo>
                <a:lnTo>
                  <a:pt x="64649" y="31150"/>
                </a:lnTo>
                <a:lnTo>
                  <a:pt x="78190" y="37233"/>
                </a:lnTo>
                <a:lnTo>
                  <a:pt x="91696" y="40675"/>
                </a:lnTo>
                <a:lnTo>
                  <a:pt x="95672" y="31850"/>
                </a:lnTo>
                <a:lnTo>
                  <a:pt x="81273" y="28258"/>
                </a:lnTo>
                <a:lnTo>
                  <a:pt x="67732" y="22176"/>
                </a:lnTo>
                <a:lnTo>
                  <a:pt x="54225" y="18733"/>
                </a:lnTo>
                <a:lnTo>
                  <a:pt x="29283" y="9368"/>
                </a:lnTo>
                <a:lnTo>
                  <a:pt x="16038" y="6033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447488" y="4364916"/>
            <a:ext cx="88265" cy="38100"/>
          </a:xfrm>
          <a:custGeom>
            <a:avLst/>
            <a:gdLst/>
            <a:ahLst/>
            <a:cxnLst/>
            <a:rect l="l" t="t" r="r" b="b"/>
            <a:pathLst>
              <a:path w="88265" h="38100">
                <a:moveTo>
                  <a:pt x="0" y="0"/>
                </a:moveTo>
                <a:lnTo>
                  <a:pt x="9390" y="13684"/>
                </a:lnTo>
                <a:lnTo>
                  <a:pt x="73035" y="37495"/>
                </a:lnTo>
                <a:lnTo>
                  <a:pt x="87777" y="3284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307094" y="4314116"/>
            <a:ext cx="97790" cy="43815"/>
          </a:xfrm>
          <a:custGeom>
            <a:avLst/>
            <a:gdLst/>
            <a:ahLst/>
            <a:cxnLst/>
            <a:rect l="l" t="t" r="r" b="b"/>
            <a:pathLst>
              <a:path w="97790" h="43814">
                <a:moveTo>
                  <a:pt x="13107" y="0"/>
                </a:moveTo>
                <a:lnTo>
                  <a:pt x="0" y="4076"/>
                </a:lnTo>
                <a:lnTo>
                  <a:pt x="47956" y="24795"/>
                </a:lnTo>
                <a:lnTo>
                  <a:pt x="73413" y="34320"/>
                </a:lnTo>
                <a:lnTo>
                  <a:pt x="93991" y="43607"/>
                </a:lnTo>
                <a:lnTo>
                  <a:pt x="97330" y="34687"/>
                </a:lnTo>
                <a:lnTo>
                  <a:pt x="77208" y="25599"/>
                </a:lnTo>
                <a:lnTo>
                  <a:pt x="38564" y="11112"/>
                </a:lnTo>
                <a:lnTo>
                  <a:pt x="13107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193371" y="4253990"/>
            <a:ext cx="83820" cy="45720"/>
          </a:xfrm>
          <a:custGeom>
            <a:avLst/>
            <a:gdLst/>
            <a:ahLst/>
            <a:cxnLst/>
            <a:rect l="l" t="t" r="r" b="b"/>
            <a:pathLst>
              <a:path w="83819" h="45720">
                <a:moveTo>
                  <a:pt x="0" y="0"/>
                </a:moveTo>
                <a:lnTo>
                  <a:pt x="8476" y="14872"/>
                </a:lnTo>
                <a:lnTo>
                  <a:pt x="59391" y="40272"/>
                </a:lnTo>
                <a:lnTo>
                  <a:pt x="72577" y="45234"/>
                </a:lnTo>
                <a:lnTo>
                  <a:pt x="83313" y="39975"/>
                </a:lnTo>
                <a:lnTo>
                  <a:pt x="63186" y="31550"/>
                </a:lnTo>
                <a:lnTo>
                  <a:pt x="38186" y="19050"/>
                </a:lnTo>
                <a:lnTo>
                  <a:pt x="25000" y="14088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66478" y="4179599"/>
            <a:ext cx="86360" cy="54610"/>
          </a:xfrm>
          <a:custGeom>
            <a:avLst/>
            <a:gdLst/>
            <a:ahLst/>
            <a:cxnLst/>
            <a:rect l="l" t="t" r="r" b="b"/>
            <a:pathLst>
              <a:path w="86359" h="54610">
                <a:moveTo>
                  <a:pt x="0" y="0"/>
                </a:moveTo>
                <a:lnTo>
                  <a:pt x="7688" y="16018"/>
                </a:lnTo>
                <a:lnTo>
                  <a:pt x="58603" y="47768"/>
                </a:lnTo>
                <a:lnTo>
                  <a:pt x="71726" y="54339"/>
                </a:lnTo>
                <a:lnTo>
                  <a:pt x="86015" y="52050"/>
                </a:lnTo>
                <a:lnTo>
                  <a:pt x="63249" y="39466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52253" y="4100451"/>
            <a:ext cx="81915" cy="62230"/>
          </a:xfrm>
          <a:custGeom>
            <a:avLst/>
            <a:gdLst/>
            <a:ahLst/>
            <a:cxnLst/>
            <a:rect l="l" t="t" r="r" b="b"/>
            <a:pathLst>
              <a:path w="81915" h="62229">
                <a:moveTo>
                  <a:pt x="0" y="0"/>
                </a:moveTo>
                <a:lnTo>
                  <a:pt x="7022" y="17151"/>
                </a:lnTo>
                <a:lnTo>
                  <a:pt x="19750" y="26676"/>
                </a:lnTo>
                <a:lnTo>
                  <a:pt x="32812" y="34841"/>
                </a:lnTo>
                <a:lnTo>
                  <a:pt x="57936" y="53663"/>
                </a:lnTo>
                <a:lnTo>
                  <a:pt x="70998" y="61829"/>
                </a:lnTo>
                <a:lnTo>
                  <a:pt x="81802" y="57341"/>
                </a:lnTo>
                <a:lnTo>
                  <a:pt x="63310" y="45808"/>
                </a:lnTo>
                <a:lnTo>
                  <a:pt x="38186" y="26987"/>
                </a:lnTo>
                <a:lnTo>
                  <a:pt x="25124" y="1882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34454" y="4022664"/>
            <a:ext cx="86360" cy="62230"/>
          </a:xfrm>
          <a:custGeom>
            <a:avLst/>
            <a:gdLst/>
            <a:ahLst/>
            <a:cxnLst/>
            <a:rect l="l" t="t" r="r" b="b"/>
            <a:pathLst>
              <a:path w="86359" h="62229">
                <a:moveTo>
                  <a:pt x="15968" y="0"/>
                </a:moveTo>
                <a:lnTo>
                  <a:pt x="0" y="494"/>
                </a:lnTo>
                <a:lnTo>
                  <a:pt x="22990" y="17151"/>
                </a:lnTo>
                <a:lnTo>
                  <a:pt x="61510" y="45953"/>
                </a:lnTo>
                <a:lnTo>
                  <a:pt x="80615" y="61860"/>
                </a:lnTo>
                <a:lnTo>
                  <a:pt x="86321" y="54234"/>
                </a:lnTo>
                <a:lnTo>
                  <a:pt x="67162" y="38324"/>
                </a:lnTo>
                <a:lnTo>
                  <a:pt x="53821" y="29935"/>
                </a:lnTo>
                <a:lnTo>
                  <a:pt x="28697" y="9525"/>
                </a:lnTo>
                <a:lnTo>
                  <a:pt x="15968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25122" y="3935022"/>
            <a:ext cx="84190" cy="640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93916" y="3883978"/>
            <a:ext cx="97155" cy="42545"/>
          </a:xfrm>
          <a:custGeom>
            <a:avLst/>
            <a:gdLst/>
            <a:ahLst/>
            <a:cxnLst/>
            <a:rect l="l" t="t" r="r" b="b"/>
            <a:pathLst>
              <a:path w="97154" h="42545">
                <a:moveTo>
                  <a:pt x="0" y="0"/>
                </a:moveTo>
                <a:lnTo>
                  <a:pt x="24971" y="12524"/>
                </a:lnTo>
                <a:lnTo>
                  <a:pt x="48791" y="23101"/>
                </a:lnTo>
                <a:lnTo>
                  <a:pt x="71442" y="32634"/>
                </a:lnTo>
                <a:lnTo>
                  <a:pt x="92903" y="42025"/>
                </a:lnTo>
                <a:lnTo>
                  <a:pt x="96892" y="33375"/>
                </a:lnTo>
                <a:lnTo>
                  <a:pt x="74981" y="23950"/>
                </a:lnTo>
                <a:lnTo>
                  <a:pt x="51662" y="15270"/>
                </a:lnTo>
                <a:lnTo>
                  <a:pt x="26734" y="7299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302967" y="5794118"/>
            <a:ext cx="640080" cy="0"/>
          </a:xfrm>
          <a:custGeom>
            <a:avLst/>
            <a:gdLst/>
            <a:ahLst/>
            <a:cxnLst/>
            <a:rect l="l" t="t" r="r" b="b"/>
            <a:pathLst>
              <a:path w="640079">
                <a:moveTo>
                  <a:pt x="0" y="0"/>
                </a:moveTo>
                <a:lnTo>
                  <a:pt x="640080" y="1"/>
                </a:lnTo>
              </a:path>
            </a:pathLst>
          </a:custGeom>
          <a:ln w="158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438998" y="5794118"/>
            <a:ext cx="640080" cy="0"/>
          </a:xfrm>
          <a:custGeom>
            <a:avLst/>
            <a:gdLst/>
            <a:ahLst/>
            <a:cxnLst/>
            <a:rect l="l" t="t" r="r" b="b"/>
            <a:pathLst>
              <a:path w="640079">
                <a:moveTo>
                  <a:pt x="0" y="0"/>
                </a:moveTo>
                <a:lnTo>
                  <a:pt x="640080" y="1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027715" y="5672156"/>
            <a:ext cx="4141470" cy="226695"/>
          </a:xfrm>
          <a:custGeom>
            <a:avLst/>
            <a:gdLst/>
            <a:ahLst/>
            <a:cxnLst/>
            <a:rect l="l" t="t" r="r" b="b"/>
            <a:pathLst>
              <a:path w="4141470" h="226695">
                <a:moveTo>
                  <a:pt x="0" y="0"/>
                </a:moveTo>
                <a:lnTo>
                  <a:pt x="4140925" y="0"/>
                </a:lnTo>
                <a:lnTo>
                  <a:pt x="4140925" y="226423"/>
                </a:lnTo>
                <a:lnTo>
                  <a:pt x="0" y="226423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523241" y="1293004"/>
            <a:ext cx="6610984" cy="1282065"/>
          </a:xfrm>
          <a:prstGeom prst="rect">
            <a:avLst/>
          </a:prstGeom>
        </p:spPr>
        <p:txBody>
          <a:bodyPr vert="horz" wrap="square" lIns="0" tIns="35179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770"/>
              </a:spcBef>
            </a:pPr>
            <a:r>
              <a:rPr sz="3800" b="1" dirty="0">
                <a:latin typeface="Arial"/>
                <a:cs typeface="Arial"/>
              </a:rPr>
              <a:t>by </a:t>
            </a:r>
            <a:r>
              <a:rPr sz="3800" b="1" spc="-25" dirty="0">
                <a:latin typeface="Arial"/>
                <a:cs typeface="Arial"/>
              </a:rPr>
              <a:t>On-Treatment </a:t>
            </a:r>
            <a:r>
              <a:rPr sz="3800" b="1" spc="-5" dirty="0">
                <a:latin typeface="Arial"/>
                <a:cs typeface="Arial"/>
              </a:rPr>
              <a:t>Serum</a:t>
            </a:r>
            <a:r>
              <a:rPr sz="3800" b="1" spc="-35" dirty="0">
                <a:latin typeface="Arial"/>
                <a:cs typeface="Arial"/>
              </a:rPr>
              <a:t> </a:t>
            </a:r>
            <a:r>
              <a:rPr sz="3800" b="1" spc="-95" dirty="0">
                <a:latin typeface="Arial"/>
                <a:cs typeface="Arial"/>
              </a:rPr>
              <a:t>EPA</a:t>
            </a:r>
            <a:endParaRPr sz="3800">
              <a:latin typeface="Arial"/>
              <a:cs typeface="Arial"/>
            </a:endParaRPr>
          </a:p>
          <a:p>
            <a:pPr marL="177800">
              <a:lnSpc>
                <a:spcPct val="100000"/>
              </a:lnSpc>
              <a:spcBef>
                <a:spcPts val="985"/>
              </a:spcBef>
            </a:pPr>
            <a:r>
              <a:rPr sz="1400" b="1" spc="-5" dirty="0">
                <a:solidFill>
                  <a:srgbClr val="221F1F"/>
                </a:solidFill>
                <a:latin typeface="Arial"/>
                <a:cs typeface="Arial"/>
              </a:rPr>
              <a:t>Any Myocardial</a:t>
            </a:r>
            <a:r>
              <a:rPr sz="1400" b="1" spc="-1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21F1F"/>
                </a:solidFill>
                <a:latin typeface="Arial"/>
                <a:cs typeface="Arial"/>
              </a:rPr>
              <a:t>Infarction</a:t>
            </a:r>
            <a:r>
              <a:rPr sz="1500" baseline="50000" dirty="0">
                <a:latin typeface="Arial"/>
                <a:cs typeface="Arial"/>
              </a:rPr>
              <a:t>1-3</a:t>
            </a:r>
            <a:endParaRPr sz="1500" baseline="500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194456" y="5702886"/>
            <a:ext cx="76136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b="1" dirty="0">
                <a:latin typeface="Arial"/>
                <a:cs typeface="Arial"/>
              </a:rPr>
              <a:t>P</a:t>
            </a:r>
            <a:r>
              <a:rPr sz="1400" b="1" spc="5" dirty="0">
                <a:latin typeface="Arial"/>
                <a:cs typeface="Arial"/>
              </a:rPr>
              <a:t>*</a:t>
            </a:r>
            <a:r>
              <a:rPr sz="1400" b="1" spc="-5" dirty="0">
                <a:latin typeface="Arial"/>
                <a:cs typeface="Arial"/>
              </a:rPr>
              <a:t>&lt;0.00</a:t>
            </a:r>
            <a:r>
              <a:rPr sz="1400" b="1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4139407" y="5725453"/>
            <a:ext cx="112268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5" dirty="0">
                <a:latin typeface="Arial"/>
                <a:cs typeface="Arial"/>
              </a:rPr>
              <a:t>Dose-response hazard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ratio</a:t>
            </a:r>
            <a:endParaRPr sz="7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6214328" y="5725453"/>
            <a:ext cx="116840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5" dirty="0">
                <a:latin typeface="Arial"/>
                <a:cs typeface="Arial"/>
              </a:rPr>
              <a:t>95% Confidence Interval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(CI)</a:t>
            </a:r>
            <a:endParaRPr sz="7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87924" y="6014050"/>
            <a:ext cx="11725275" cy="76073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9050" marR="5080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latin typeface="Arial"/>
                <a:cs typeface="Arial"/>
              </a:rPr>
              <a:t>Note: Area </a:t>
            </a:r>
            <a:r>
              <a:rPr sz="1000" spc="-10" dirty="0">
                <a:latin typeface="Arial"/>
                <a:cs typeface="Arial"/>
              </a:rPr>
              <a:t>under </a:t>
            </a:r>
            <a:r>
              <a:rPr sz="1000" spc="-5" dirty="0">
                <a:latin typeface="Arial"/>
                <a:cs typeface="Arial"/>
              </a:rPr>
              <a:t>the curve (AUC) -derived daily </a:t>
            </a:r>
            <a:r>
              <a:rPr sz="1000" spc="-10" dirty="0">
                <a:latin typeface="Arial"/>
                <a:cs typeface="Arial"/>
              </a:rPr>
              <a:t>average </a:t>
            </a:r>
            <a:r>
              <a:rPr sz="1000" spc="-5" dirty="0">
                <a:latin typeface="Arial"/>
                <a:cs typeface="Arial"/>
              </a:rPr>
              <a:t>serum EPA (µg/mL) </a:t>
            </a:r>
            <a:r>
              <a:rPr sz="1000" dirty="0">
                <a:latin typeface="Arial"/>
                <a:cs typeface="Arial"/>
              </a:rPr>
              <a:t>is </a:t>
            </a:r>
            <a:r>
              <a:rPr sz="1000" spc="-5" dirty="0">
                <a:latin typeface="Arial"/>
                <a:cs typeface="Arial"/>
              </a:rPr>
              <a:t>the daily </a:t>
            </a:r>
            <a:r>
              <a:rPr sz="1000" spc="-10" dirty="0">
                <a:latin typeface="Arial"/>
                <a:cs typeface="Arial"/>
              </a:rPr>
              <a:t>average </a:t>
            </a:r>
            <a:r>
              <a:rPr sz="1000" spc="-5" dirty="0">
                <a:latin typeface="Arial"/>
                <a:cs typeface="Arial"/>
              </a:rPr>
              <a:t>of all available post baseline EPA </a:t>
            </a:r>
            <a:r>
              <a:rPr sz="1000" spc="-10" dirty="0">
                <a:latin typeface="Arial"/>
                <a:cs typeface="Arial"/>
              </a:rPr>
              <a:t>measurements </a:t>
            </a:r>
            <a:r>
              <a:rPr sz="1000" spc="-5" dirty="0">
                <a:latin typeface="Arial"/>
                <a:cs typeface="Arial"/>
              </a:rPr>
              <a:t>prior to the </a:t>
            </a:r>
            <a:r>
              <a:rPr sz="1000" spc="-10" dirty="0">
                <a:latin typeface="Arial"/>
                <a:cs typeface="Arial"/>
              </a:rPr>
              <a:t>event. </a:t>
            </a:r>
            <a:r>
              <a:rPr sz="1000" spc="-5" dirty="0">
                <a:latin typeface="Arial"/>
                <a:cs typeface="Arial"/>
              </a:rPr>
              <a:t>Dose-response hazard ratio (solid line) </a:t>
            </a:r>
            <a:r>
              <a:rPr sz="1000" spc="-10" dirty="0">
                <a:latin typeface="Arial"/>
                <a:cs typeface="Arial"/>
              </a:rPr>
              <a:t>and  95% </a:t>
            </a:r>
            <a:r>
              <a:rPr sz="1000" dirty="0">
                <a:latin typeface="Arial"/>
                <a:cs typeface="Arial"/>
              </a:rPr>
              <a:t>CI </a:t>
            </a:r>
            <a:r>
              <a:rPr sz="1000" spc="-10" dirty="0">
                <a:latin typeface="Arial"/>
                <a:cs typeface="Arial"/>
              </a:rPr>
              <a:t>(dotted </a:t>
            </a:r>
            <a:r>
              <a:rPr sz="1000" spc="-5" dirty="0">
                <a:latin typeface="Arial"/>
                <a:cs typeface="Arial"/>
              </a:rPr>
              <a:t>lines) are estimated from the Cox </a:t>
            </a:r>
            <a:r>
              <a:rPr sz="1000" spc="-10" dirty="0">
                <a:latin typeface="Arial"/>
                <a:cs typeface="Arial"/>
              </a:rPr>
              <a:t>proportional </a:t>
            </a:r>
            <a:r>
              <a:rPr sz="1000" spc="-5" dirty="0">
                <a:latin typeface="Arial"/>
                <a:cs typeface="Arial"/>
              </a:rPr>
              <a:t>hazard </a:t>
            </a:r>
            <a:r>
              <a:rPr sz="1000" spc="-10" dirty="0">
                <a:latin typeface="Arial"/>
                <a:cs typeface="Arial"/>
              </a:rPr>
              <a:t>model </a:t>
            </a:r>
            <a:r>
              <a:rPr sz="1000" spc="-5" dirty="0">
                <a:latin typeface="Arial"/>
                <a:cs typeface="Arial"/>
              </a:rPr>
              <a:t>with </a:t>
            </a:r>
            <a:r>
              <a:rPr sz="1000" dirty="0">
                <a:latin typeface="Arial"/>
                <a:cs typeface="Arial"/>
              </a:rPr>
              <a:t>a </a:t>
            </a:r>
            <a:r>
              <a:rPr sz="1000" spc="-5" dirty="0">
                <a:latin typeface="Arial"/>
                <a:cs typeface="Arial"/>
              </a:rPr>
              <a:t>spline term for EPA </a:t>
            </a:r>
            <a:r>
              <a:rPr sz="1000" spc="-10" dirty="0">
                <a:latin typeface="Arial"/>
                <a:cs typeface="Arial"/>
              </a:rPr>
              <a:t>and adjustment </a:t>
            </a:r>
            <a:r>
              <a:rPr sz="1000" spc="-5" dirty="0">
                <a:latin typeface="Arial"/>
                <a:cs typeface="Arial"/>
              </a:rPr>
              <a:t>for randomization factors </a:t>
            </a:r>
            <a:r>
              <a:rPr sz="1000" spc="-10" dirty="0">
                <a:latin typeface="Arial"/>
                <a:cs typeface="Arial"/>
              </a:rPr>
              <a:t>and sex</a:t>
            </a:r>
            <a:r>
              <a:rPr sz="1050" spc="-15" baseline="23809" dirty="0">
                <a:latin typeface="Arial"/>
                <a:cs typeface="Arial"/>
              </a:rPr>
              <a:t>1</a:t>
            </a:r>
            <a:r>
              <a:rPr sz="1000" spc="-10" dirty="0">
                <a:latin typeface="Arial"/>
                <a:cs typeface="Arial"/>
              </a:rPr>
              <a:t>, </a:t>
            </a:r>
            <a:r>
              <a:rPr sz="1000" spc="-5" dirty="0">
                <a:latin typeface="Arial"/>
                <a:cs typeface="Arial"/>
              </a:rPr>
              <a:t>baseline </a:t>
            </a:r>
            <a:r>
              <a:rPr sz="1000" spc="-10" dirty="0">
                <a:latin typeface="Arial"/>
                <a:cs typeface="Arial"/>
              </a:rPr>
              <a:t>diabetes</a:t>
            </a:r>
            <a:r>
              <a:rPr sz="1050" spc="-15" baseline="23809" dirty="0">
                <a:latin typeface="Arial"/>
                <a:cs typeface="Arial"/>
              </a:rPr>
              <a:t>2</a:t>
            </a:r>
            <a:r>
              <a:rPr sz="1000" spc="-10" dirty="0">
                <a:latin typeface="Arial"/>
                <a:cs typeface="Arial"/>
              </a:rPr>
              <a:t>, </a:t>
            </a:r>
            <a:r>
              <a:rPr sz="1000" spc="-5" dirty="0">
                <a:latin typeface="Arial"/>
                <a:cs typeface="Arial"/>
              </a:rPr>
              <a:t>hsCRP</a:t>
            </a:r>
            <a:r>
              <a:rPr sz="1050" spc="-7" baseline="23809" dirty="0">
                <a:latin typeface="Arial"/>
                <a:cs typeface="Arial"/>
              </a:rPr>
              <a:t>3</a:t>
            </a:r>
            <a:r>
              <a:rPr sz="1000" spc="-5" dirty="0">
                <a:latin typeface="Arial"/>
                <a:cs typeface="Arial"/>
              </a:rPr>
              <a:t>, statin </a:t>
            </a:r>
            <a:r>
              <a:rPr sz="1000" spc="-10" dirty="0">
                <a:latin typeface="Arial"/>
                <a:cs typeface="Arial"/>
              </a:rPr>
              <a:t>compliance</a:t>
            </a:r>
            <a:r>
              <a:rPr sz="1050" spc="-15" baseline="23809" dirty="0">
                <a:latin typeface="Arial"/>
                <a:cs typeface="Arial"/>
              </a:rPr>
              <a:t>4</a:t>
            </a:r>
            <a:r>
              <a:rPr sz="1000" spc="-10" dirty="0">
                <a:latin typeface="Arial"/>
                <a:cs typeface="Arial"/>
              </a:rPr>
              <a:t>,</a:t>
            </a:r>
            <a:r>
              <a:rPr sz="1000" spc="2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age</a:t>
            </a:r>
            <a:r>
              <a:rPr sz="1050" spc="-15" baseline="23809" dirty="0">
                <a:latin typeface="Arial"/>
                <a:cs typeface="Arial"/>
              </a:rPr>
              <a:t>5</a:t>
            </a:r>
            <a:r>
              <a:rPr sz="1000" spc="-10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9050">
              <a:lnSpc>
                <a:spcPct val="100000"/>
              </a:lnSpc>
            </a:pPr>
            <a:r>
              <a:rPr sz="1000" b="1" spc="-5" dirty="0">
                <a:latin typeface="Arial"/>
                <a:cs typeface="Arial"/>
              </a:rPr>
              <a:t>*P value is </a:t>
            </a:r>
            <a:r>
              <a:rPr sz="1000" b="1" spc="-10" dirty="0">
                <a:latin typeface="Arial"/>
                <a:cs typeface="Arial"/>
              </a:rPr>
              <a:t>&lt;0.001 </a:t>
            </a:r>
            <a:r>
              <a:rPr sz="1000" b="1" dirty="0">
                <a:latin typeface="Arial"/>
                <a:cs typeface="Arial"/>
              </a:rPr>
              <a:t>for both </a:t>
            </a:r>
            <a:r>
              <a:rPr sz="1000" b="1" spc="-5" dirty="0">
                <a:latin typeface="Arial"/>
                <a:cs typeface="Arial"/>
              </a:rPr>
              <a:t>non-linear trend and </a:t>
            </a:r>
            <a:r>
              <a:rPr sz="1000" b="1" dirty="0">
                <a:latin typeface="Arial"/>
                <a:cs typeface="Arial"/>
              </a:rPr>
              <a:t>for </a:t>
            </a:r>
            <a:r>
              <a:rPr sz="1000" b="1" spc="-10" dirty="0">
                <a:latin typeface="Arial"/>
                <a:cs typeface="Arial"/>
              </a:rPr>
              <a:t>regression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slope.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1400" b="1" spc="-5" dirty="0">
                <a:latin typeface="Arial"/>
                <a:cs typeface="Arial"/>
              </a:rPr>
              <a:t>Bhatt DL. ACC/WCC 2020, Chicago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(virtual).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1" y="59436"/>
            <a:ext cx="10464800" cy="1644014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1086485">
              <a:lnSpc>
                <a:spcPts val="4100"/>
              </a:lnSpc>
              <a:spcBef>
                <a:spcPts val="620"/>
              </a:spcBef>
            </a:pPr>
            <a:r>
              <a:rPr spc="-5" dirty="0"/>
              <a:t>Dose-Response </a:t>
            </a:r>
            <a:r>
              <a:rPr dirty="0"/>
              <a:t>of </a:t>
            </a:r>
            <a:r>
              <a:rPr spc="-5" dirty="0"/>
              <a:t>Hazard Ratio (95% CI)  </a:t>
            </a:r>
            <a:r>
              <a:rPr dirty="0"/>
              <a:t>Any </a:t>
            </a:r>
            <a:r>
              <a:rPr spc="-5" dirty="0"/>
              <a:t>Myocardial Infarction, </a:t>
            </a:r>
            <a:r>
              <a:rPr dirty="0"/>
              <a:t>Any</a:t>
            </a:r>
            <a:r>
              <a:rPr spc="-204" dirty="0"/>
              <a:t> </a:t>
            </a:r>
            <a:r>
              <a:rPr spc="-5" dirty="0"/>
              <a:t>Stroke,</a:t>
            </a:r>
          </a:p>
          <a:p>
            <a:pPr marL="12700">
              <a:lnSpc>
                <a:spcPts val="4025"/>
              </a:lnSpc>
            </a:pPr>
            <a:r>
              <a:rPr spc="-5" dirty="0"/>
              <a:t>Coronary Revascularization, Unstable</a:t>
            </a:r>
            <a:r>
              <a:rPr spc="-170" dirty="0"/>
              <a:t> </a:t>
            </a:r>
            <a:r>
              <a:rPr spc="-5" dirty="0"/>
              <a:t>Angina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20825" y="4988559"/>
            <a:ext cx="1714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100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632413" y="4988559"/>
            <a:ext cx="1714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200</a:t>
            </a:r>
            <a:endParaRPr sz="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44001" y="4988559"/>
            <a:ext cx="1714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300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55589" y="4988559"/>
            <a:ext cx="1714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400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2473" y="4988559"/>
            <a:ext cx="1225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endParaRPr sz="7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06189" y="492742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717752" y="492742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329308" y="492845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940905" y="492845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3616" y="492742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3616" y="492742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06189" y="492742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717752" y="492742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329308" y="492845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40905" y="492845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54379" y="2676547"/>
            <a:ext cx="0" cy="2244725"/>
          </a:xfrm>
          <a:custGeom>
            <a:avLst/>
            <a:gdLst/>
            <a:ahLst/>
            <a:cxnLst/>
            <a:rect l="l" t="t" r="r" b="b"/>
            <a:pathLst>
              <a:path h="2244725">
                <a:moveTo>
                  <a:pt x="0" y="2244644"/>
                </a:moveTo>
                <a:lnTo>
                  <a:pt x="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2970" y="3827538"/>
            <a:ext cx="2468880" cy="0"/>
          </a:xfrm>
          <a:custGeom>
            <a:avLst/>
            <a:gdLst/>
            <a:ahLst/>
            <a:cxnLst/>
            <a:rect l="l" t="t" r="r" b="b"/>
            <a:pathLst>
              <a:path w="2468880">
                <a:moveTo>
                  <a:pt x="0" y="0"/>
                </a:moveTo>
                <a:lnTo>
                  <a:pt x="2468512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31693" y="2683961"/>
            <a:ext cx="282575" cy="206883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30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Hazard Ratio: Reference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to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EPA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=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r>
              <a:rPr sz="700" b="1" spc="-6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µg/mL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0.2 0.4 0.6 0.8 1.0 1.2 1.4 1.6 1.8</a:t>
            </a:r>
            <a:r>
              <a:rPr sz="700" spc="10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2.0</a:t>
            </a:r>
            <a:endParaRPr sz="7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62552" y="4924158"/>
            <a:ext cx="2466975" cy="0"/>
          </a:xfrm>
          <a:custGeom>
            <a:avLst/>
            <a:gdLst/>
            <a:ahLst/>
            <a:cxnLst/>
            <a:rect l="l" t="t" r="r" b="b"/>
            <a:pathLst>
              <a:path w="2466975">
                <a:moveTo>
                  <a:pt x="0" y="0"/>
                </a:moveTo>
                <a:lnTo>
                  <a:pt x="246697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61107" y="2674308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1479" y="2674311"/>
            <a:ext cx="2468245" cy="0"/>
          </a:xfrm>
          <a:custGeom>
            <a:avLst/>
            <a:gdLst/>
            <a:ahLst/>
            <a:cxnLst/>
            <a:rect l="l" t="t" r="r" b="b"/>
            <a:pathLst>
              <a:path w="2468245">
                <a:moveTo>
                  <a:pt x="0" y="0"/>
                </a:moveTo>
                <a:lnTo>
                  <a:pt x="246805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29225" y="2674308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3079" y="446739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3079" y="393381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3079" y="3293520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3079" y="275993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3079" y="489426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3079" y="478754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3079" y="468082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3079" y="457411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3079" y="436067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3079" y="425396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3079" y="414724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33079" y="404053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33079" y="382709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3079" y="372038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33079" y="361366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3079" y="340023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33079" y="318680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3079" y="308008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33079" y="297337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33079" y="286665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33079" y="350695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65945" y="3753431"/>
            <a:ext cx="2465705" cy="703580"/>
          </a:xfrm>
          <a:custGeom>
            <a:avLst/>
            <a:gdLst/>
            <a:ahLst/>
            <a:cxnLst/>
            <a:rect l="l" t="t" r="r" b="b"/>
            <a:pathLst>
              <a:path w="2465705" h="703579">
                <a:moveTo>
                  <a:pt x="9525" y="0"/>
                </a:moveTo>
                <a:lnTo>
                  <a:pt x="0" y="12700"/>
                </a:lnTo>
                <a:lnTo>
                  <a:pt x="38100" y="41275"/>
                </a:lnTo>
                <a:lnTo>
                  <a:pt x="63500" y="61913"/>
                </a:lnTo>
                <a:lnTo>
                  <a:pt x="127000" y="109538"/>
                </a:lnTo>
                <a:lnTo>
                  <a:pt x="140255" y="117856"/>
                </a:lnTo>
                <a:lnTo>
                  <a:pt x="165100" y="138113"/>
                </a:lnTo>
                <a:lnTo>
                  <a:pt x="177800" y="147638"/>
                </a:lnTo>
                <a:lnTo>
                  <a:pt x="191055" y="155956"/>
                </a:lnTo>
                <a:lnTo>
                  <a:pt x="203755" y="167069"/>
                </a:lnTo>
                <a:lnTo>
                  <a:pt x="216455" y="175006"/>
                </a:lnTo>
                <a:lnTo>
                  <a:pt x="241300" y="193675"/>
                </a:lnTo>
                <a:lnTo>
                  <a:pt x="254555" y="201993"/>
                </a:lnTo>
                <a:lnTo>
                  <a:pt x="279400" y="220663"/>
                </a:lnTo>
                <a:lnTo>
                  <a:pt x="292655" y="228981"/>
                </a:lnTo>
                <a:lnTo>
                  <a:pt x="318055" y="246443"/>
                </a:lnTo>
                <a:lnTo>
                  <a:pt x="342900" y="265113"/>
                </a:lnTo>
                <a:lnTo>
                  <a:pt x="381555" y="289306"/>
                </a:lnTo>
                <a:lnTo>
                  <a:pt x="406955" y="306768"/>
                </a:lnTo>
                <a:lnTo>
                  <a:pt x="521255" y="378206"/>
                </a:lnTo>
                <a:lnTo>
                  <a:pt x="534612" y="384924"/>
                </a:lnTo>
                <a:lnTo>
                  <a:pt x="559355" y="400431"/>
                </a:lnTo>
                <a:lnTo>
                  <a:pt x="572712" y="407149"/>
                </a:lnTo>
                <a:lnTo>
                  <a:pt x="598112" y="421438"/>
                </a:lnTo>
                <a:lnTo>
                  <a:pt x="623512" y="434138"/>
                </a:lnTo>
                <a:lnTo>
                  <a:pt x="648255" y="449643"/>
                </a:lnTo>
                <a:lnTo>
                  <a:pt x="737812" y="494463"/>
                </a:lnTo>
                <a:lnTo>
                  <a:pt x="751275" y="499557"/>
                </a:lnTo>
                <a:lnTo>
                  <a:pt x="775255" y="513143"/>
                </a:lnTo>
                <a:lnTo>
                  <a:pt x="789375" y="518607"/>
                </a:lnTo>
                <a:lnTo>
                  <a:pt x="840175" y="540832"/>
                </a:lnTo>
                <a:lnTo>
                  <a:pt x="853737" y="547451"/>
                </a:lnTo>
                <a:lnTo>
                  <a:pt x="866437" y="550626"/>
                </a:lnTo>
                <a:lnTo>
                  <a:pt x="890975" y="561470"/>
                </a:lnTo>
                <a:lnTo>
                  <a:pt x="954475" y="585282"/>
                </a:lnTo>
                <a:lnTo>
                  <a:pt x="980737" y="593488"/>
                </a:lnTo>
                <a:lnTo>
                  <a:pt x="1005275" y="602745"/>
                </a:lnTo>
                <a:lnTo>
                  <a:pt x="1018837" y="606188"/>
                </a:lnTo>
                <a:lnTo>
                  <a:pt x="1043375" y="615445"/>
                </a:lnTo>
                <a:lnTo>
                  <a:pt x="1069637" y="622063"/>
                </a:lnTo>
                <a:lnTo>
                  <a:pt x="1083339" y="626654"/>
                </a:lnTo>
                <a:lnTo>
                  <a:pt x="1097565" y="631764"/>
                </a:lnTo>
                <a:lnTo>
                  <a:pt x="1110265" y="633351"/>
                </a:lnTo>
                <a:lnTo>
                  <a:pt x="1134724" y="641113"/>
                </a:lnTo>
                <a:lnTo>
                  <a:pt x="1149216" y="644337"/>
                </a:lnTo>
                <a:lnTo>
                  <a:pt x="1187112" y="653813"/>
                </a:lnTo>
                <a:lnTo>
                  <a:pt x="1200752" y="655576"/>
                </a:lnTo>
                <a:lnTo>
                  <a:pt x="1225212" y="661751"/>
                </a:lnTo>
                <a:lnTo>
                  <a:pt x="1239702" y="664973"/>
                </a:lnTo>
                <a:lnTo>
                  <a:pt x="1253140" y="666689"/>
                </a:lnTo>
                <a:lnTo>
                  <a:pt x="1278540" y="671451"/>
                </a:lnTo>
                <a:lnTo>
                  <a:pt x="1307559" y="676282"/>
                </a:lnTo>
                <a:lnTo>
                  <a:pt x="1331574" y="680801"/>
                </a:lnTo>
                <a:lnTo>
                  <a:pt x="1357915" y="684151"/>
                </a:lnTo>
                <a:lnTo>
                  <a:pt x="1386290" y="687396"/>
                </a:lnTo>
                <a:lnTo>
                  <a:pt x="1399694" y="688976"/>
                </a:lnTo>
                <a:lnTo>
                  <a:pt x="1424590" y="692089"/>
                </a:lnTo>
                <a:lnTo>
                  <a:pt x="1438274" y="692151"/>
                </a:lnTo>
                <a:lnTo>
                  <a:pt x="1475390" y="696851"/>
                </a:lnTo>
                <a:lnTo>
                  <a:pt x="1490661" y="696912"/>
                </a:lnTo>
                <a:lnTo>
                  <a:pt x="1516061" y="698501"/>
                </a:lnTo>
                <a:lnTo>
                  <a:pt x="1528761" y="698501"/>
                </a:lnTo>
                <a:lnTo>
                  <a:pt x="1557336" y="700087"/>
                </a:lnTo>
                <a:lnTo>
                  <a:pt x="1570748" y="701626"/>
                </a:lnTo>
                <a:lnTo>
                  <a:pt x="1584324" y="701676"/>
                </a:lnTo>
                <a:lnTo>
                  <a:pt x="1601069" y="703229"/>
                </a:lnTo>
                <a:lnTo>
                  <a:pt x="1614486" y="703262"/>
                </a:lnTo>
                <a:lnTo>
                  <a:pt x="1855786" y="703262"/>
                </a:lnTo>
                <a:lnTo>
                  <a:pt x="1889501" y="701666"/>
                </a:lnTo>
                <a:lnTo>
                  <a:pt x="1904289" y="700039"/>
                </a:lnTo>
                <a:lnTo>
                  <a:pt x="1958023" y="700039"/>
                </a:lnTo>
                <a:lnTo>
                  <a:pt x="1978632" y="698477"/>
                </a:lnTo>
                <a:lnTo>
                  <a:pt x="2025920" y="698477"/>
                </a:lnTo>
                <a:lnTo>
                  <a:pt x="2043830" y="696879"/>
                </a:lnTo>
                <a:lnTo>
                  <a:pt x="2089552" y="696879"/>
                </a:lnTo>
                <a:lnTo>
                  <a:pt x="2108858" y="695298"/>
                </a:lnTo>
                <a:lnTo>
                  <a:pt x="2130958" y="695298"/>
                </a:lnTo>
                <a:lnTo>
                  <a:pt x="2161004" y="693726"/>
                </a:lnTo>
                <a:lnTo>
                  <a:pt x="2214712" y="693726"/>
                </a:lnTo>
                <a:lnTo>
                  <a:pt x="2235807" y="692127"/>
                </a:lnTo>
                <a:lnTo>
                  <a:pt x="2289731" y="692127"/>
                </a:lnTo>
                <a:lnTo>
                  <a:pt x="2326032" y="690554"/>
                </a:lnTo>
                <a:lnTo>
                  <a:pt x="2343378" y="690554"/>
                </a:lnTo>
                <a:lnTo>
                  <a:pt x="2391038" y="688971"/>
                </a:lnTo>
                <a:lnTo>
                  <a:pt x="2406893" y="688971"/>
                </a:lnTo>
                <a:lnTo>
                  <a:pt x="2465547" y="687749"/>
                </a:lnTo>
                <a:lnTo>
                  <a:pt x="2465539" y="687396"/>
                </a:lnTo>
                <a:lnTo>
                  <a:pt x="1601786" y="687387"/>
                </a:lnTo>
                <a:lnTo>
                  <a:pt x="1585043" y="685833"/>
                </a:lnTo>
                <a:lnTo>
                  <a:pt x="1571624" y="685801"/>
                </a:lnTo>
                <a:lnTo>
                  <a:pt x="1558214" y="684260"/>
                </a:lnTo>
                <a:lnTo>
                  <a:pt x="1541461" y="684212"/>
                </a:lnTo>
                <a:lnTo>
                  <a:pt x="1516061" y="682626"/>
                </a:lnTo>
                <a:lnTo>
                  <a:pt x="1503361" y="682626"/>
                </a:lnTo>
                <a:lnTo>
                  <a:pt x="1476374" y="681037"/>
                </a:lnTo>
                <a:lnTo>
                  <a:pt x="1439258" y="676337"/>
                </a:lnTo>
                <a:lnTo>
                  <a:pt x="1425574" y="676276"/>
                </a:lnTo>
                <a:lnTo>
                  <a:pt x="1400610" y="673101"/>
                </a:lnTo>
                <a:lnTo>
                  <a:pt x="1334483" y="665223"/>
                </a:lnTo>
                <a:lnTo>
                  <a:pt x="1309083" y="660462"/>
                </a:lnTo>
                <a:lnTo>
                  <a:pt x="1293014" y="658851"/>
                </a:lnTo>
                <a:lnTo>
                  <a:pt x="1242408" y="649348"/>
                </a:lnTo>
                <a:lnTo>
                  <a:pt x="1228859" y="646301"/>
                </a:lnTo>
                <a:lnTo>
                  <a:pt x="1203662" y="639999"/>
                </a:lnTo>
                <a:lnTo>
                  <a:pt x="1190021" y="638237"/>
                </a:lnTo>
                <a:lnTo>
                  <a:pt x="1152862" y="628887"/>
                </a:lnTo>
                <a:lnTo>
                  <a:pt x="1138371" y="625664"/>
                </a:lnTo>
                <a:lnTo>
                  <a:pt x="1114037" y="618042"/>
                </a:lnTo>
                <a:lnTo>
                  <a:pt x="1099533" y="616012"/>
                </a:lnTo>
                <a:lnTo>
                  <a:pt x="1074072" y="606832"/>
                </a:lnTo>
                <a:lnTo>
                  <a:pt x="1048087" y="600312"/>
                </a:lnTo>
                <a:lnTo>
                  <a:pt x="1023549" y="591055"/>
                </a:lnTo>
                <a:lnTo>
                  <a:pt x="1009987" y="587612"/>
                </a:lnTo>
                <a:lnTo>
                  <a:pt x="985449" y="578355"/>
                </a:lnTo>
                <a:lnTo>
                  <a:pt x="971887" y="574912"/>
                </a:lnTo>
                <a:lnTo>
                  <a:pt x="896549" y="546605"/>
                </a:lnTo>
                <a:lnTo>
                  <a:pt x="871911" y="535825"/>
                </a:lnTo>
                <a:lnTo>
                  <a:pt x="857587" y="532049"/>
                </a:lnTo>
                <a:lnTo>
                  <a:pt x="782249" y="498980"/>
                </a:lnTo>
                <a:lnTo>
                  <a:pt x="757611" y="485025"/>
                </a:lnTo>
                <a:lnTo>
                  <a:pt x="744149" y="479930"/>
                </a:lnTo>
                <a:lnTo>
                  <a:pt x="656012" y="435813"/>
                </a:lnTo>
                <a:lnTo>
                  <a:pt x="631269" y="420306"/>
                </a:lnTo>
                <a:lnTo>
                  <a:pt x="592512" y="400888"/>
                </a:lnTo>
                <a:lnTo>
                  <a:pt x="567112" y="386600"/>
                </a:lnTo>
                <a:lnTo>
                  <a:pt x="542369" y="371094"/>
                </a:lnTo>
                <a:lnTo>
                  <a:pt x="529012" y="364375"/>
                </a:lnTo>
                <a:lnTo>
                  <a:pt x="415369" y="293306"/>
                </a:lnTo>
                <a:lnTo>
                  <a:pt x="390525" y="276225"/>
                </a:lnTo>
                <a:lnTo>
                  <a:pt x="351869" y="252031"/>
                </a:lnTo>
                <a:lnTo>
                  <a:pt x="327025" y="233363"/>
                </a:lnTo>
                <a:lnTo>
                  <a:pt x="313769" y="225044"/>
                </a:lnTo>
                <a:lnTo>
                  <a:pt x="288369" y="207581"/>
                </a:lnTo>
                <a:lnTo>
                  <a:pt x="263525" y="188913"/>
                </a:lnTo>
                <a:lnTo>
                  <a:pt x="250269" y="180594"/>
                </a:lnTo>
                <a:lnTo>
                  <a:pt x="225425" y="161925"/>
                </a:lnTo>
                <a:lnTo>
                  <a:pt x="212169" y="153606"/>
                </a:lnTo>
                <a:lnTo>
                  <a:pt x="199469" y="142494"/>
                </a:lnTo>
                <a:lnTo>
                  <a:pt x="186769" y="134556"/>
                </a:lnTo>
                <a:lnTo>
                  <a:pt x="161925" y="115888"/>
                </a:lnTo>
                <a:lnTo>
                  <a:pt x="148669" y="104394"/>
                </a:lnTo>
                <a:lnTo>
                  <a:pt x="135969" y="96456"/>
                </a:lnTo>
                <a:lnTo>
                  <a:pt x="60325" y="39688"/>
                </a:lnTo>
                <a:lnTo>
                  <a:pt x="34925" y="19050"/>
                </a:lnTo>
                <a:lnTo>
                  <a:pt x="9525" y="0"/>
                </a:lnTo>
                <a:close/>
              </a:path>
              <a:path w="2465705" h="703579">
                <a:moveTo>
                  <a:pt x="1958023" y="700039"/>
                </a:moveTo>
                <a:lnTo>
                  <a:pt x="1904289" y="700039"/>
                </a:lnTo>
                <a:lnTo>
                  <a:pt x="1931986" y="700087"/>
                </a:lnTo>
                <a:lnTo>
                  <a:pt x="1957386" y="700087"/>
                </a:lnTo>
                <a:lnTo>
                  <a:pt x="1958023" y="700039"/>
                </a:lnTo>
                <a:close/>
              </a:path>
              <a:path w="2465705" h="703579">
                <a:moveTo>
                  <a:pt x="2025920" y="698477"/>
                </a:moveTo>
                <a:lnTo>
                  <a:pt x="1978632" y="698477"/>
                </a:lnTo>
                <a:lnTo>
                  <a:pt x="1995486" y="698501"/>
                </a:lnTo>
                <a:lnTo>
                  <a:pt x="2025649" y="698501"/>
                </a:lnTo>
                <a:lnTo>
                  <a:pt x="2025920" y="698477"/>
                </a:lnTo>
                <a:close/>
              </a:path>
              <a:path w="2465705" h="703579">
                <a:moveTo>
                  <a:pt x="2089552" y="696879"/>
                </a:moveTo>
                <a:lnTo>
                  <a:pt x="2043830" y="696879"/>
                </a:lnTo>
                <a:lnTo>
                  <a:pt x="2070099" y="696912"/>
                </a:lnTo>
                <a:lnTo>
                  <a:pt x="2089149" y="696912"/>
                </a:lnTo>
                <a:lnTo>
                  <a:pt x="2089552" y="696879"/>
                </a:lnTo>
                <a:close/>
              </a:path>
              <a:path w="2465705" h="703579">
                <a:moveTo>
                  <a:pt x="2130958" y="695298"/>
                </a:moveTo>
                <a:lnTo>
                  <a:pt x="2108858" y="695298"/>
                </a:lnTo>
                <a:lnTo>
                  <a:pt x="2130424" y="695326"/>
                </a:lnTo>
                <a:lnTo>
                  <a:pt x="2130958" y="695298"/>
                </a:lnTo>
                <a:close/>
              </a:path>
              <a:path w="2465705" h="703579">
                <a:moveTo>
                  <a:pt x="2289731" y="692127"/>
                </a:moveTo>
                <a:lnTo>
                  <a:pt x="2235807" y="692127"/>
                </a:lnTo>
                <a:lnTo>
                  <a:pt x="2254249" y="692151"/>
                </a:lnTo>
                <a:lnTo>
                  <a:pt x="2289174" y="692151"/>
                </a:lnTo>
                <a:lnTo>
                  <a:pt x="2289731" y="692127"/>
                </a:lnTo>
                <a:close/>
              </a:path>
              <a:path w="2465705" h="703579">
                <a:moveTo>
                  <a:pt x="1931986" y="684212"/>
                </a:moveTo>
                <a:lnTo>
                  <a:pt x="1903411" y="684212"/>
                </a:lnTo>
                <a:lnTo>
                  <a:pt x="1888248" y="685849"/>
                </a:lnTo>
                <a:lnTo>
                  <a:pt x="1855409" y="687396"/>
                </a:lnTo>
                <a:lnTo>
                  <a:pt x="2465539" y="687396"/>
                </a:lnTo>
                <a:lnTo>
                  <a:pt x="2465473" y="684236"/>
                </a:lnTo>
                <a:lnTo>
                  <a:pt x="1956778" y="684236"/>
                </a:lnTo>
                <a:lnTo>
                  <a:pt x="1931986" y="684212"/>
                </a:lnTo>
                <a:close/>
              </a:path>
              <a:path w="2465705" h="703579">
                <a:moveTo>
                  <a:pt x="2009774" y="682626"/>
                </a:moveTo>
                <a:lnTo>
                  <a:pt x="1978024" y="682626"/>
                </a:lnTo>
                <a:lnTo>
                  <a:pt x="1956778" y="684236"/>
                </a:lnTo>
                <a:lnTo>
                  <a:pt x="2465473" y="684236"/>
                </a:lnTo>
                <a:lnTo>
                  <a:pt x="2465440" y="682658"/>
                </a:lnTo>
                <a:lnTo>
                  <a:pt x="2024930" y="682658"/>
                </a:lnTo>
                <a:lnTo>
                  <a:pt x="2009774" y="682626"/>
                </a:lnTo>
                <a:close/>
              </a:path>
              <a:path w="2465705" h="703579">
                <a:moveTo>
                  <a:pt x="2070099" y="681037"/>
                </a:moveTo>
                <a:lnTo>
                  <a:pt x="2043111" y="681037"/>
                </a:lnTo>
                <a:lnTo>
                  <a:pt x="2024930" y="682658"/>
                </a:lnTo>
                <a:lnTo>
                  <a:pt x="2465440" y="682658"/>
                </a:lnTo>
                <a:lnTo>
                  <a:pt x="2465407" y="681065"/>
                </a:lnTo>
                <a:lnTo>
                  <a:pt x="2088490" y="681065"/>
                </a:lnTo>
                <a:lnTo>
                  <a:pt x="2070099" y="681037"/>
                </a:lnTo>
                <a:close/>
              </a:path>
              <a:path w="2465705" h="703579">
                <a:moveTo>
                  <a:pt x="2187574" y="677862"/>
                </a:moveTo>
                <a:lnTo>
                  <a:pt x="2160586" y="677862"/>
                </a:lnTo>
                <a:lnTo>
                  <a:pt x="2130006" y="679461"/>
                </a:lnTo>
                <a:lnTo>
                  <a:pt x="2108075" y="679461"/>
                </a:lnTo>
                <a:lnTo>
                  <a:pt x="2088490" y="681065"/>
                </a:lnTo>
                <a:lnTo>
                  <a:pt x="2465407" y="681065"/>
                </a:lnTo>
                <a:lnTo>
                  <a:pt x="2465373" y="679461"/>
                </a:lnTo>
                <a:lnTo>
                  <a:pt x="2130006" y="679461"/>
                </a:lnTo>
                <a:lnTo>
                  <a:pt x="2465373" y="679451"/>
                </a:lnTo>
                <a:lnTo>
                  <a:pt x="2465341" y="677886"/>
                </a:lnTo>
                <a:lnTo>
                  <a:pt x="2213953" y="677886"/>
                </a:lnTo>
                <a:lnTo>
                  <a:pt x="2187574" y="677862"/>
                </a:lnTo>
                <a:close/>
              </a:path>
              <a:path w="2465705" h="703579">
                <a:moveTo>
                  <a:pt x="2254249" y="676276"/>
                </a:moveTo>
                <a:lnTo>
                  <a:pt x="2235115" y="676282"/>
                </a:lnTo>
                <a:lnTo>
                  <a:pt x="2213953" y="677886"/>
                </a:lnTo>
                <a:lnTo>
                  <a:pt x="2465341" y="677886"/>
                </a:lnTo>
                <a:lnTo>
                  <a:pt x="2465307" y="676282"/>
                </a:lnTo>
                <a:lnTo>
                  <a:pt x="2254249" y="676276"/>
                </a:lnTo>
                <a:close/>
              </a:path>
              <a:path w="2465705" h="703579">
                <a:moveTo>
                  <a:pt x="2465215" y="671878"/>
                </a:moveTo>
                <a:lnTo>
                  <a:pt x="2406484" y="673102"/>
                </a:lnTo>
                <a:lnTo>
                  <a:pt x="2390736" y="673102"/>
                </a:lnTo>
                <a:lnTo>
                  <a:pt x="2342885" y="674692"/>
                </a:lnTo>
                <a:lnTo>
                  <a:pt x="2325569" y="674692"/>
                </a:lnTo>
                <a:lnTo>
                  <a:pt x="2288829" y="676282"/>
                </a:lnTo>
                <a:lnTo>
                  <a:pt x="2465307" y="676282"/>
                </a:lnTo>
                <a:lnTo>
                  <a:pt x="2465274" y="674692"/>
                </a:lnTo>
                <a:lnTo>
                  <a:pt x="2342885" y="674692"/>
                </a:lnTo>
                <a:lnTo>
                  <a:pt x="2465274" y="674687"/>
                </a:lnTo>
                <a:lnTo>
                  <a:pt x="2465241" y="673102"/>
                </a:lnTo>
                <a:lnTo>
                  <a:pt x="2406484" y="673102"/>
                </a:lnTo>
                <a:lnTo>
                  <a:pt x="2465241" y="673101"/>
                </a:lnTo>
                <a:lnTo>
                  <a:pt x="2465215" y="67187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972299" y="3492535"/>
            <a:ext cx="58419" cy="88900"/>
          </a:xfrm>
          <a:custGeom>
            <a:avLst/>
            <a:gdLst/>
            <a:ahLst/>
            <a:cxnLst/>
            <a:rect l="l" t="t" r="r" b="b"/>
            <a:pathLst>
              <a:path w="58419" h="88900">
                <a:moveTo>
                  <a:pt x="50128" y="0"/>
                </a:moveTo>
                <a:lnTo>
                  <a:pt x="0" y="88372"/>
                </a:lnTo>
                <a:lnTo>
                  <a:pt x="58413" y="4700"/>
                </a:lnTo>
                <a:lnTo>
                  <a:pt x="50128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897405" y="3614049"/>
            <a:ext cx="61594" cy="84455"/>
          </a:xfrm>
          <a:custGeom>
            <a:avLst/>
            <a:gdLst/>
            <a:ahLst/>
            <a:cxnLst/>
            <a:rect l="l" t="t" r="r" b="b"/>
            <a:pathLst>
              <a:path w="61594" h="84454">
                <a:moveTo>
                  <a:pt x="56095" y="0"/>
                </a:moveTo>
                <a:lnTo>
                  <a:pt x="37518" y="28804"/>
                </a:lnTo>
                <a:lnTo>
                  <a:pt x="0" y="84237"/>
                </a:lnTo>
                <a:lnTo>
                  <a:pt x="45432" y="34103"/>
                </a:lnTo>
                <a:lnTo>
                  <a:pt x="61219" y="10248"/>
                </a:lnTo>
                <a:lnTo>
                  <a:pt x="56095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814420" y="3730209"/>
            <a:ext cx="64135" cy="80010"/>
          </a:xfrm>
          <a:custGeom>
            <a:avLst/>
            <a:gdLst/>
            <a:ahLst/>
            <a:cxnLst/>
            <a:rect l="l" t="t" r="r" b="b"/>
            <a:pathLst>
              <a:path w="64135" h="80010">
                <a:moveTo>
                  <a:pt x="61983" y="0"/>
                </a:moveTo>
                <a:lnTo>
                  <a:pt x="19879" y="55201"/>
                </a:lnTo>
                <a:lnTo>
                  <a:pt x="0" y="79778"/>
                </a:lnTo>
                <a:lnTo>
                  <a:pt x="27324" y="61142"/>
                </a:lnTo>
                <a:lnTo>
                  <a:pt x="63607" y="15055"/>
                </a:lnTo>
                <a:lnTo>
                  <a:pt x="6198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729388" y="3839287"/>
            <a:ext cx="60960" cy="81915"/>
          </a:xfrm>
          <a:custGeom>
            <a:avLst/>
            <a:gdLst/>
            <a:ahLst/>
            <a:cxnLst/>
            <a:rect l="l" t="t" r="r" b="b"/>
            <a:pathLst>
              <a:path w="60960" h="81914">
                <a:moveTo>
                  <a:pt x="60866" y="0"/>
                </a:moveTo>
                <a:lnTo>
                  <a:pt x="30976" y="34864"/>
                </a:lnTo>
                <a:lnTo>
                  <a:pt x="4324" y="63287"/>
                </a:lnTo>
                <a:lnTo>
                  <a:pt x="0" y="81827"/>
                </a:lnTo>
                <a:lnTo>
                  <a:pt x="38061" y="41228"/>
                </a:lnTo>
                <a:lnTo>
                  <a:pt x="58684" y="17263"/>
                </a:lnTo>
                <a:lnTo>
                  <a:pt x="60866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621834" y="3941991"/>
            <a:ext cx="81084" cy="68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512423" y="4035427"/>
            <a:ext cx="82550" cy="61594"/>
          </a:xfrm>
          <a:custGeom>
            <a:avLst/>
            <a:gdLst/>
            <a:ahLst/>
            <a:cxnLst/>
            <a:rect l="l" t="t" r="r" b="b"/>
            <a:pathLst>
              <a:path w="82550" h="61595">
                <a:moveTo>
                  <a:pt x="80385" y="0"/>
                </a:moveTo>
                <a:lnTo>
                  <a:pt x="61282" y="14151"/>
                </a:lnTo>
                <a:lnTo>
                  <a:pt x="45280" y="27034"/>
                </a:lnTo>
                <a:lnTo>
                  <a:pt x="31149" y="38106"/>
                </a:lnTo>
                <a:lnTo>
                  <a:pt x="13936" y="50713"/>
                </a:lnTo>
                <a:lnTo>
                  <a:pt x="0" y="61511"/>
                </a:lnTo>
                <a:lnTo>
                  <a:pt x="19668" y="58319"/>
                </a:lnTo>
                <a:lnTo>
                  <a:pt x="36901" y="45697"/>
                </a:lnTo>
                <a:lnTo>
                  <a:pt x="51206" y="34491"/>
                </a:lnTo>
                <a:lnTo>
                  <a:pt x="67015" y="21751"/>
                </a:lnTo>
                <a:lnTo>
                  <a:pt x="82530" y="10821"/>
                </a:lnTo>
                <a:lnTo>
                  <a:pt x="80385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400428" y="4118829"/>
            <a:ext cx="81280" cy="62230"/>
          </a:xfrm>
          <a:custGeom>
            <a:avLst/>
            <a:gdLst/>
            <a:ahLst/>
            <a:cxnLst/>
            <a:rect l="l" t="t" r="r" b="b"/>
            <a:pathLst>
              <a:path w="81280" h="62229">
                <a:moveTo>
                  <a:pt x="80830" y="0"/>
                </a:moveTo>
                <a:lnTo>
                  <a:pt x="56838" y="16356"/>
                </a:lnTo>
                <a:lnTo>
                  <a:pt x="38086" y="27372"/>
                </a:lnTo>
                <a:lnTo>
                  <a:pt x="4885" y="48074"/>
                </a:lnTo>
                <a:lnTo>
                  <a:pt x="0" y="61718"/>
                </a:lnTo>
                <a:lnTo>
                  <a:pt x="43019" y="35519"/>
                </a:lnTo>
                <a:lnTo>
                  <a:pt x="61822" y="24471"/>
                </a:lnTo>
                <a:lnTo>
                  <a:pt x="79314" y="13262"/>
                </a:lnTo>
                <a:lnTo>
                  <a:pt x="8083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78208" y="4191402"/>
            <a:ext cx="87630" cy="41275"/>
          </a:xfrm>
          <a:custGeom>
            <a:avLst/>
            <a:gdLst/>
            <a:ahLst/>
            <a:cxnLst/>
            <a:rect l="l" t="t" r="r" b="b"/>
            <a:pathLst>
              <a:path w="87630" h="41275">
                <a:moveTo>
                  <a:pt x="84246" y="0"/>
                </a:moveTo>
                <a:lnTo>
                  <a:pt x="67964" y="6875"/>
                </a:lnTo>
                <a:lnTo>
                  <a:pt x="48420" y="18299"/>
                </a:lnTo>
                <a:lnTo>
                  <a:pt x="34704" y="24408"/>
                </a:lnTo>
                <a:lnTo>
                  <a:pt x="0" y="40299"/>
                </a:lnTo>
                <a:lnTo>
                  <a:pt x="21299" y="41023"/>
                </a:lnTo>
                <a:lnTo>
                  <a:pt x="38633" y="33084"/>
                </a:lnTo>
                <a:lnTo>
                  <a:pt x="52778" y="26751"/>
                </a:lnTo>
                <a:lnTo>
                  <a:pt x="72156" y="15398"/>
                </a:lnTo>
                <a:lnTo>
                  <a:pt x="87282" y="9359"/>
                </a:lnTo>
                <a:lnTo>
                  <a:pt x="84246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146303" y="4249567"/>
            <a:ext cx="91440" cy="34290"/>
          </a:xfrm>
          <a:custGeom>
            <a:avLst/>
            <a:gdLst/>
            <a:ahLst/>
            <a:cxnLst/>
            <a:rect l="l" t="t" r="r" b="b"/>
            <a:pathLst>
              <a:path w="91439" h="34289">
                <a:moveTo>
                  <a:pt x="90427" y="0"/>
                </a:moveTo>
                <a:lnTo>
                  <a:pt x="74065" y="5763"/>
                </a:lnTo>
                <a:lnTo>
                  <a:pt x="58042" y="12211"/>
                </a:lnTo>
                <a:lnTo>
                  <a:pt x="44123" y="16875"/>
                </a:lnTo>
                <a:lnTo>
                  <a:pt x="30416" y="19917"/>
                </a:lnTo>
                <a:lnTo>
                  <a:pt x="14320" y="24770"/>
                </a:lnTo>
                <a:lnTo>
                  <a:pt x="0" y="29575"/>
                </a:lnTo>
                <a:lnTo>
                  <a:pt x="17214" y="33842"/>
                </a:lnTo>
                <a:lnTo>
                  <a:pt x="32834" y="29123"/>
                </a:lnTo>
                <a:lnTo>
                  <a:pt x="46680" y="26037"/>
                </a:lnTo>
                <a:lnTo>
                  <a:pt x="61338" y="21142"/>
                </a:lnTo>
                <a:lnTo>
                  <a:pt x="77360" y="14695"/>
                </a:lnTo>
                <a:lnTo>
                  <a:pt x="91279" y="10030"/>
                </a:lnTo>
                <a:lnTo>
                  <a:pt x="90427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015982" y="4290110"/>
            <a:ext cx="90805" cy="22225"/>
          </a:xfrm>
          <a:custGeom>
            <a:avLst/>
            <a:gdLst/>
            <a:ahLst/>
            <a:cxnLst/>
            <a:rect l="l" t="t" r="r" b="b"/>
            <a:pathLst>
              <a:path w="90805" h="22225">
                <a:moveTo>
                  <a:pt x="88304" y="0"/>
                </a:moveTo>
                <a:lnTo>
                  <a:pt x="72589" y="3166"/>
                </a:lnTo>
                <a:lnTo>
                  <a:pt x="58306" y="6362"/>
                </a:lnTo>
                <a:lnTo>
                  <a:pt x="42649" y="9516"/>
                </a:lnTo>
                <a:lnTo>
                  <a:pt x="14693" y="12627"/>
                </a:lnTo>
                <a:lnTo>
                  <a:pt x="0" y="15887"/>
                </a:lnTo>
                <a:lnTo>
                  <a:pt x="16263" y="22007"/>
                </a:lnTo>
                <a:lnTo>
                  <a:pt x="44118" y="18917"/>
                </a:lnTo>
                <a:lnTo>
                  <a:pt x="60288" y="15678"/>
                </a:lnTo>
                <a:lnTo>
                  <a:pt x="74570" y="12482"/>
                </a:lnTo>
                <a:lnTo>
                  <a:pt x="90229" y="9328"/>
                </a:lnTo>
                <a:lnTo>
                  <a:pt x="88304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872046" y="4311378"/>
            <a:ext cx="95250" cy="12065"/>
          </a:xfrm>
          <a:custGeom>
            <a:avLst/>
            <a:gdLst/>
            <a:ahLst/>
            <a:cxnLst/>
            <a:rect l="l" t="t" r="r" b="b"/>
            <a:pathLst>
              <a:path w="95250" h="12064">
                <a:moveTo>
                  <a:pt x="42547" y="2442"/>
                </a:moveTo>
                <a:lnTo>
                  <a:pt x="0" y="2442"/>
                </a:lnTo>
                <a:lnTo>
                  <a:pt x="14182" y="11967"/>
                </a:lnTo>
                <a:lnTo>
                  <a:pt x="58305" y="11967"/>
                </a:lnTo>
                <a:lnTo>
                  <a:pt x="73018" y="10350"/>
                </a:lnTo>
                <a:lnTo>
                  <a:pt x="86694" y="10350"/>
                </a:lnTo>
                <a:lnTo>
                  <a:pt x="92955" y="2471"/>
                </a:lnTo>
                <a:lnTo>
                  <a:pt x="57776" y="2471"/>
                </a:lnTo>
                <a:lnTo>
                  <a:pt x="42547" y="2442"/>
                </a:lnTo>
                <a:close/>
              </a:path>
              <a:path w="95250" h="12064">
                <a:moveTo>
                  <a:pt x="86694" y="10350"/>
                </a:moveTo>
                <a:lnTo>
                  <a:pt x="73018" y="10350"/>
                </a:lnTo>
                <a:lnTo>
                  <a:pt x="86671" y="10379"/>
                </a:lnTo>
                <a:close/>
              </a:path>
              <a:path w="95250" h="12064">
                <a:moveTo>
                  <a:pt x="94919" y="0"/>
                </a:moveTo>
                <a:lnTo>
                  <a:pt x="72489" y="854"/>
                </a:lnTo>
                <a:lnTo>
                  <a:pt x="57776" y="2471"/>
                </a:lnTo>
                <a:lnTo>
                  <a:pt x="92955" y="2471"/>
                </a:lnTo>
                <a:lnTo>
                  <a:pt x="94919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729120" y="4312244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8844" y="0"/>
                </a:lnTo>
              </a:path>
            </a:pathLst>
          </a:custGeom>
          <a:ln w="190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588886" y="4277423"/>
            <a:ext cx="102235" cy="27305"/>
          </a:xfrm>
          <a:custGeom>
            <a:avLst/>
            <a:gdLst/>
            <a:ahLst/>
            <a:cxnLst/>
            <a:rect l="l" t="t" r="r" b="b"/>
            <a:pathLst>
              <a:path w="102235" h="27304">
                <a:moveTo>
                  <a:pt x="13153" y="0"/>
                </a:moveTo>
                <a:lnTo>
                  <a:pt x="0" y="5603"/>
                </a:lnTo>
                <a:lnTo>
                  <a:pt x="25255" y="12470"/>
                </a:lnTo>
                <a:lnTo>
                  <a:pt x="67802" y="21995"/>
                </a:lnTo>
                <a:lnTo>
                  <a:pt x="82496" y="23667"/>
                </a:lnTo>
                <a:lnTo>
                  <a:pt x="96168" y="26756"/>
                </a:lnTo>
                <a:lnTo>
                  <a:pt x="101646" y="18221"/>
                </a:lnTo>
                <a:lnTo>
                  <a:pt x="84066" y="14286"/>
                </a:lnTo>
                <a:lnTo>
                  <a:pt x="69373" y="12614"/>
                </a:lnTo>
                <a:lnTo>
                  <a:pt x="1315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461119" y="4230099"/>
            <a:ext cx="95250" cy="39370"/>
          </a:xfrm>
          <a:custGeom>
            <a:avLst/>
            <a:gdLst/>
            <a:ahLst/>
            <a:cxnLst/>
            <a:rect l="l" t="t" r="r" b="b"/>
            <a:pathLst>
              <a:path w="95250" h="39370">
                <a:moveTo>
                  <a:pt x="0" y="0"/>
                </a:moveTo>
                <a:lnTo>
                  <a:pt x="10289" y="15043"/>
                </a:lnTo>
                <a:lnTo>
                  <a:pt x="53267" y="29498"/>
                </a:lnTo>
                <a:lnTo>
                  <a:pt x="67020" y="35679"/>
                </a:lnTo>
                <a:lnTo>
                  <a:pt x="82108" y="39155"/>
                </a:lnTo>
                <a:lnTo>
                  <a:pt x="94636" y="34433"/>
                </a:lnTo>
                <a:lnTo>
                  <a:pt x="70006" y="26685"/>
                </a:lnTo>
                <a:lnTo>
                  <a:pt x="56729" y="20636"/>
                </a:lnTo>
                <a:lnTo>
                  <a:pt x="13751" y="6181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333795" y="4171504"/>
            <a:ext cx="91440" cy="50165"/>
          </a:xfrm>
          <a:custGeom>
            <a:avLst/>
            <a:gdLst/>
            <a:ahLst/>
            <a:cxnLst/>
            <a:rect l="l" t="t" r="r" b="b"/>
            <a:pathLst>
              <a:path w="91440" h="50164">
                <a:moveTo>
                  <a:pt x="0" y="0"/>
                </a:moveTo>
                <a:lnTo>
                  <a:pt x="9970" y="14899"/>
                </a:lnTo>
                <a:lnTo>
                  <a:pt x="23773" y="22647"/>
                </a:lnTo>
                <a:lnTo>
                  <a:pt x="52518" y="35538"/>
                </a:lnTo>
                <a:lnTo>
                  <a:pt x="66320" y="43284"/>
                </a:lnTo>
                <a:lnTo>
                  <a:pt x="80883" y="49824"/>
                </a:lnTo>
                <a:lnTo>
                  <a:pt x="91427" y="44109"/>
                </a:lnTo>
                <a:lnTo>
                  <a:pt x="70592" y="34781"/>
                </a:lnTo>
                <a:lnTo>
                  <a:pt x="56790" y="27035"/>
                </a:lnTo>
                <a:lnTo>
                  <a:pt x="28045" y="14145"/>
                </a:lnTo>
                <a:lnTo>
                  <a:pt x="14243" y="6398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207064" y="4109639"/>
            <a:ext cx="93345" cy="48260"/>
          </a:xfrm>
          <a:custGeom>
            <a:avLst/>
            <a:gdLst/>
            <a:ahLst/>
            <a:cxnLst/>
            <a:rect l="l" t="t" r="r" b="b"/>
            <a:pathLst>
              <a:path w="93344" h="48260">
                <a:moveTo>
                  <a:pt x="13330" y="0"/>
                </a:moveTo>
                <a:lnTo>
                  <a:pt x="0" y="3944"/>
                </a:lnTo>
                <a:lnTo>
                  <a:pt x="22861" y="16248"/>
                </a:lnTo>
                <a:lnTo>
                  <a:pt x="37044" y="24187"/>
                </a:lnTo>
                <a:lnTo>
                  <a:pt x="51606" y="30727"/>
                </a:lnTo>
                <a:lnTo>
                  <a:pt x="65079" y="39858"/>
                </a:lnTo>
                <a:lnTo>
                  <a:pt x="79592" y="47998"/>
                </a:lnTo>
                <a:lnTo>
                  <a:pt x="93228" y="44715"/>
                </a:lnTo>
                <a:lnTo>
                  <a:pt x="70060" y="31750"/>
                </a:lnTo>
                <a:lnTo>
                  <a:pt x="56208" y="22426"/>
                </a:lnTo>
                <a:lnTo>
                  <a:pt x="41316" y="15684"/>
                </a:lnTo>
                <a:lnTo>
                  <a:pt x="1333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91503" y="4036816"/>
            <a:ext cx="86995" cy="57150"/>
          </a:xfrm>
          <a:custGeom>
            <a:avLst/>
            <a:gdLst/>
            <a:ahLst/>
            <a:cxnLst/>
            <a:rect l="l" t="t" r="r" b="b"/>
            <a:pathLst>
              <a:path w="86994" h="57150">
                <a:moveTo>
                  <a:pt x="0" y="0"/>
                </a:moveTo>
                <a:lnTo>
                  <a:pt x="8872" y="17432"/>
                </a:lnTo>
                <a:lnTo>
                  <a:pt x="23763" y="24175"/>
                </a:lnTo>
                <a:lnTo>
                  <a:pt x="65931" y="47796"/>
                </a:lnTo>
                <a:lnTo>
                  <a:pt x="79786" y="57119"/>
                </a:lnTo>
                <a:lnTo>
                  <a:pt x="86436" y="49737"/>
                </a:lnTo>
                <a:lnTo>
                  <a:pt x="70912" y="39687"/>
                </a:lnTo>
                <a:lnTo>
                  <a:pt x="28035" y="15673"/>
                </a:lnTo>
                <a:lnTo>
                  <a:pt x="13473" y="913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63564" y="3974510"/>
            <a:ext cx="93980" cy="46990"/>
          </a:xfrm>
          <a:custGeom>
            <a:avLst/>
            <a:gdLst/>
            <a:ahLst/>
            <a:cxnLst/>
            <a:rect l="l" t="t" r="r" b="b"/>
            <a:pathLst>
              <a:path w="93980" h="46989">
                <a:moveTo>
                  <a:pt x="13769" y="0"/>
                </a:moveTo>
                <a:lnTo>
                  <a:pt x="0" y="2143"/>
                </a:lnTo>
                <a:lnTo>
                  <a:pt x="24059" y="15043"/>
                </a:lnTo>
                <a:lnTo>
                  <a:pt x="37862" y="22791"/>
                </a:lnTo>
                <a:lnTo>
                  <a:pt x="51715" y="32113"/>
                </a:lnTo>
                <a:lnTo>
                  <a:pt x="66607" y="38856"/>
                </a:lnTo>
                <a:lnTo>
                  <a:pt x="80410" y="46602"/>
                </a:lnTo>
                <a:lnTo>
                  <a:pt x="93690" y="43120"/>
                </a:lnTo>
                <a:lnTo>
                  <a:pt x="70879" y="30354"/>
                </a:lnTo>
                <a:lnTo>
                  <a:pt x="56317" y="23813"/>
                </a:lnTo>
                <a:lnTo>
                  <a:pt x="42843" y="14681"/>
                </a:lnTo>
                <a:lnTo>
                  <a:pt x="28331" y="6541"/>
                </a:lnTo>
                <a:lnTo>
                  <a:pt x="13769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50399" y="3900290"/>
            <a:ext cx="85090" cy="59055"/>
          </a:xfrm>
          <a:custGeom>
            <a:avLst/>
            <a:gdLst/>
            <a:ahLst/>
            <a:cxnLst/>
            <a:rect l="l" t="t" r="r" b="b"/>
            <a:pathLst>
              <a:path w="85090" h="59054">
                <a:moveTo>
                  <a:pt x="0" y="0"/>
                </a:moveTo>
                <a:lnTo>
                  <a:pt x="8872" y="17433"/>
                </a:lnTo>
                <a:lnTo>
                  <a:pt x="51749" y="41447"/>
                </a:lnTo>
                <a:lnTo>
                  <a:pt x="65602" y="50770"/>
                </a:lnTo>
                <a:lnTo>
                  <a:pt x="79881" y="58779"/>
                </a:lnTo>
                <a:lnTo>
                  <a:pt x="84532" y="50467"/>
                </a:lnTo>
                <a:lnTo>
                  <a:pt x="70583" y="42660"/>
                </a:lnTo>
                <a:lnTo>
                  <a:pt x="56730" y="33338"/>
                </a:lnTo>
                <a:lnTo>
                  <a:pt x="13853" y="9323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38795" y="3816358"/>
            <a:ext cx="78105" cy="63500"/>
          </a:xfrm>
          <a:custGeom>
            <a:avLst/>
            <a:gdLst/>
            <a:ahLst/>
            <a:cxnLst/>
            <a:rect l="l" t="t" r="r" b="b"/>
            <a:pathLst>
              <a:path w="78105" h="63500">
                <a:moveTo>
                  <a:pt x="0" y="0"/>
                </a:moveTo>
                <a:lnTo>
                  <a:pt x="8308" y="18609"/>
                </a:lnTo>
                <a:lnTo>
                  <a:pt x="35097" y="42423"/>
                </a:lnTo>
                <a:lnTo>
                  <a:pt x="49280" y="53534"/>
                </a:lnTo>
                <a:lnTo>
                  <a:pt x="63744" y="63265"/>
                </a:lnTo>
                <a:lnTo>
                  <a:pt x="77827" y="61248"/>
                </a:lnTo>
                <a:lnTo>
                  <a:pt x="54872" y="45831"/>
                </a:lnTo>
                <a:lnTo>
                  <a:pt x="26789" y="2381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44419" y="3712596"/>
            <a:ext cx="66567" cy="75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72651" y="3614397"/>
            <a:ext cx="48260" cy="69215"/>
          </a:xfrm>
          <a:custGeom>
            <a:avLst/>
            <a:gdLst/>
            <a:ahLst/>
            <a:cxnLst/>
            <a:rect l="l" t="t" r="r" b="b"/>
            <a:pathLst>
              <a:path w="48259" h="69214">
                <a:moveTo>
                  <a:pt x="213" y="0"/>
                </a:moveTo>
                <a:lnTo>
                  <a:pt x="0" y="17721"/>
                </a:lnTo>
                <a:lnTo>
                  <a:pt x="19137" y="43454"/>
                </a:lnTo>
                <a:lnTo>
                  <a:pt x="36470" y="68854"/>
                </a:lnTo>
                <a:lnTo>
                  <a:pt x="48190" y="67843"/>
                </a:lnTo>
                <a:lnTo>
                  <a:pt x="34656" y="50467"/>
                </a:lnTo>
                <a:lnTo>
                  <a:pt x="21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930127" y="4715957"/>
            <a:ext cx="98425" cy="35560"/>
          </a:xfrm>
          <a:custGeom>
            <a:avLst/>
            <a:gdLst/>
            <a:ahLst/>
            <a:cxnLst/>
            <a:rect l="l" t="t" r="r" b="b"/>
            <a:pathLst>
              <a:path w="98425" h="35560">
                <a:moveTo>
                  <a:pt x="0" y="0"/>
                </a:moveTo>
                <a:lnTo>
                  <a:pt x="27886" y="15278"/>
                </a:lnTo>
                <a:lnTo>
                  <a:pt x="52537" y="23338"/>
                </a:lnTo>
                <a:lnTo>
                  <a:pt x="73124" y="29211"/>
                </a:lnTo>
                <a:lnTo>
                  <a:pt x="96057" y="35065"/>
                </a:lnTo>
                <a:lnTo>
                  <a:pt x="98413" y="25835"/>
                </a:lnTo>
                <a:lnTo>
                  <a:pt x="75606" y="20017"/>
                </a:lnTo>
                <a:lnTo>
                  <a:pt x="55317" y="14230"/>
                </a:lnTo>
                <a:lnTo>
                  <a:pt x="30293" y="6079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804172" y="4690193"/>
            <a:ext cx="88900" cy="27940"/>
          </a:xfrm>
          <a:custGeom>
            <a:avLst/>
            <a:gdLst/>
            <a:ahLst/>
            <a:cxnLst/>
            <a:rect l="l" t="t" r="r" b="b"/>
            <a:pathLst>
              <a:path w="88900" h="27939">
                <a:moveTo>
                  <a:pt x="0" y="0"/>
                </a:moveTo>
                <a:lnTo>
                  <a:pt x="16788" y="14004"/>
                </a:lnTo>
                <a:lnTo>
                  <a:pt x="52094" y="20419"/>
                </a:lnTo>
                <a:lnTo>
                  <a:pt x="86598" y="27905"/>
                </a:lnTo>
                <a:lnTo>
                  <a:pt x="88618" y="18597"/>
                </a:lnTo>
                <a:lnTo>
                  <a:pt x="53953" y="11078"/>
                </a:lnTo>
                <a:lnTo>
                  <a:pt x="18789" y="4696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657792" y="4660031"/>
            <a:ext cx="98425" cy="30480"/>
          </a:xfrm>
          <a:custGeom>
            <a:avLst/>
            <a:gdLst/>
            <a:ahLst/>
            <a:cxnLst/>
            <a:rect l="l" t="t" r="r" b="b"/>
            <a:pathLst>
              <a:path w="98425" h="30479">
                <a:moveTo>
                  <a:pt x="0" y="0"/>
                </a:moveTo>
                <a:lnTo>
                  <a:pt x="16786" y="14004"/>
                </a:lnTo>
                <a:lnTo>
                  <a:pt x="69467" y="25156"/>
                </a:lnTo>
                <a:lnTo>
                  <a:pt x="96405" y="29902"/>
                </a:lnTo>
                <a:lnTo>
                  <a:pt x="98057" y="20521"/>
                </a:lnTo>
                <a:lnTo>
                  <a:pt x="71272" y="15805"/>
                </a:lnTo>
                <a:lnTo>
                  <a:pt x="18935" y="4725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525302" y="4634545"/>
            <a:ext cx="94615" cy="25400"/>
          </a:xfrm>
          <a:custGeom>
            <a:avLst/>
            <a:gdLst/>
            <a:ahLst/>
            <a:cxnLst/>
            <a:rect l="l" t="t" r="r" b="b"/>
            <a:pathLst>
              <a:path w="94614" h="25400">
                <a:moveTo>
                  <a:pt x="0" y="0"/>
                </a:moveTo>
                <a:lnTo>
                  <a:pt x="19237" y="12589"/>
                </a:lnTo>
                <a:lnTo>
                  <a:pt x="36212" y="17240"/>
                </a:lnTo>
                <a:lnTo>
                  <a:pt x="51258" y="18964"/>
                </a:lnTo>
                <a:lnTo>
                  <a:pt x="66327" y="23557"/>
                </a:lnTo>
                <a:lnTo>
                  <a:pt x="84766" y="25325"/>
                </a:lnTo>
                <a:lnTo>
                  <a:pt x="94098" y="17894"/>
                </a:lnTo>
                <a:lnTo>
                  <a:pt x="68124" y="14251"/>
                </a:lnTo>
                <a:lnTo>
                  <a:pt x="53148" y="9669"/>
                </a:lnTo>
                <a:lnTo>
                  <a:pt x="37988" y="7910"/>
                </a:lnTo>
                <a:lnTo>
                  <a:pt x="21211" y="3286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380823" y="4609181"/>
            <a:ext cx="101600" cy="25400"/>
          </a:xfrm>
          <a:custGeom>
            <a:avLst/>
            <a:gdLst/>
            <a:ahLst/>
            <a:cxnLst/>
            <a:rect l="l" t="t" r="r" b="b"/>
            <a:pathLst>
              <a:path w="101600" h="25400">
                <a:moveTo>
                  <a:pt x="14218" y="0"/>
                </a:moveTo>
                <a:lnTo>
                  <a:pt x="0" y="6874"/>
                </a:lnTo>
                <a:lnTo>
                  <a:pt x="28265" y="12515"/>
                </a:lnTo>
                <a:lnTo>
                  <a:pt x="41337" y="14159"/>
                </a:lnTo>
                <a:lnTo>
                  <a:pt x="74237" y="22004"/>
                </a:lnTo>
                <a:lnTo>
                  <a:pt x="88628" y="25194"/>
                </a:lnTo>
                <a:lnTo>
                  <a:pt x="101103" y="17172"/>
                </a:lnTo>
                <a:lnTo>
                  <a:pt x="76370" y="12720"/>
                </a:lnTo>
                <a:lnTo>
                  <a:pt x="43027" y="4799"/>
                </a:lnTo>
                <a:lnTo>
                  <a:pt x="29786" y="3119"/>
                </a:lnTo>
                <a:lnTo>
                  <a:pt x="14218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246727" y="4580551"/>
            <a:ext cx="98425" cy="28575"/>
          </a:xfrm>
          <a:custGeom>
            <a:avLst/>
            <a:gdLst/>
            <a:ahLst/>
            <a:cxnLst/>
            <a:rect l="l" t="t" r="r" b="b"/>
            <a:pathLst>
              <a:path w="98425" h="28575">
                <a:moveTo>
                  <a:pt x="0" y="0"/>
                </a:moveTo>
                <a:lnTo>
                  <a:pt x="23714" y="14109"/>
                </a:lnTo>
                <a:lnTo>
                  <a:pt x="37007" y="15801"/>
                </a:lnTo>
                <a:lnTo>
                  <a:pt x="52141" y="20401"/>
                </a:lnTo>
                <a:lnTo>
                  <a:pt x="68945" y="22165"/>
                </a:lnTo>
                <a:lnTo>
                  <a:pt x="95436" y="28425"/>
                </a:lnTo>
                <a:lnTo>
                  <a:pt x="98339" y="19259"/>
                </a:lnTo>
                <a:lnTo>
                  <a:pt x="83177" y="15951"/>
                </a:lnTo>
                <a:lnTo>
                  <a:pt x="53980" y="11099"/>
                </a:lnTo>
                <a:lnTo>
                  <a:pt x="38962" y="6513"/>
                </a:lnTo>
                <a:lnTo>
                  <a:pt x="25457" y="476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108391" y="4553570"/>
            <a:ext cx="100330" cy="28575"/>
          </a:xfrm>
          <a:custGeom>
            <a:avLst/>
            <a:gdLst/>
            <a:ahLst/>
            <a:cxnLst/>
            <a:rect l="l" t="t" r="r" b="b"/>
            <a:pathLst>
              <a:path w="100330" h="28575">
                <a:moveTo>
                  <a:pt x="0" y="0"/>
                </a:moveTo>
                <a:lnTo>
                  <a:pt x="14759" y="11045"/>
                </a:lnTo>
                <a:lnTo>
                  <a:pt x="28521" y="14130"/>
                </a:lnTo>
                <a:lnTo>
                  <a:pt x="58933" y="20516"/>
                </a:lnTo>
                <a:lnTo>
                  <a:pt x="71922" y="22144"/>
                </a:lnTo>
                <a:lnTo>
                  <a:pt x="96817" y="28389"/>
                </a:lnTo>
                <a:lnTo>
                  <a:pt x="99728" y="19188"/>
                </a:lnTo>
                <a:lnTo>
                  <a:pt x="73665" y="12797"/>
                </a:lnTo>
                <a:lnTo>
                  <a:pt x="60373" y="11104"/>
                </a:lnTo>
                <a:lnTo>
                  <a:pt x="43130" y="7969"/>
                </a:lnTo>
                <a:lnTo>
                  <a:pt x="16263" y="1656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972583" y="4524833"/>
            <a:ext cx="99060" cy="30480"/>
          </a:xfrm>
          <a:custGeom>
            <a:avLst/>
            <a:gdLst/>
            <a:ahLst/>
            <a:cxnLst/>
            <a:rect l="l" t="t" r="r" b="b"/>
            <a:pathLst>
              <a:path w="99060" h="30479">
                <a:moveTo>
                  <a:pt x="0" y="0"/>
                </a:moveTo>
                <a:lnTo>
                  <a:pt x="17828" y="14264"/>
                </a:lnTo>
                <a:lnTo>
                  <a:pt x="31120" y="15957"/>
                </a:lnTo>
                <a:lnTo>
                  <a:pt x="56014" y="22202"/>
                </a:lnTo>
                <a:lnTo>
                  <a:pt x="69306" y="23893"/>
                </a:lnTo>
                <a:lnTo>
                  <a:pt x="83185" y="26992"/>
                </a:lnTo>
                <a:lnTo>
                  <a:pt x="97516" y="30389"/>
                </a:lnTo>
                <a:lnTo>
                  <a:pt x="98696" y="20937"/>
                </a:lnTo>
                <a:lnTo>
                  <a:pt x="85368" y="17722"/>
                </a:lnTo>
                <a:lnTo>
                  <a:pt x="70925" y="14518"/>
                </a:lnTo>
                <a:lnTo>
                  <a:pt x="57755" y="12854"/>
                </a:lnTo>
                <a:lnTo>
                  <a:pt x="32862" y="6610"/>
                </a:lnTo>
                <a:lnTo>
                  <a:pt x="19570" y="4917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836118" y="4493621"/>
            <a:ext cx="99060" cy="31750"/>
          </a:xfrm>
          <a:custGeom>
            <a:avLst/>
            <a:gdLst/>
            <a:ahLst/>
            <a:cxnLst/>
            <a:rect l="l" t="t" r="r" b="b"/>
            <a:pathLst>
              <a:path w="99060" h="31750">
                <a:moveTo>
                  <a:pt x="0" y="0"/>
                </a:moveTo>
                <a:lnTo>
                  <a:pt x="20124" y="15153"/>
                </a:lnTo>
                <a:lnTo>
                  <a:pt x="36771" y="18538"/>
                </a:lnTo>
                <a:lnTo>
                  <a:pt x="87466" y="31188"/>
                </a:lnTo>
                <a:lnTo>
                  <a:pt x="98666" y="22889"/>
                </a:lnTo>
                <a:lnTo>
                  <a:pt x="77043" y="18771"/>
                </a:lnTo>
                <a:lnTo>
                  <a:pt x="38856" y="9246"/>
                </a:lnTo>
                <a:lnTo>
                  <a:pt x="22725" y="602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703487" y="4455345"/>
            <a:ext cx="96520" cy="36195"/>
          </a:xfrm>
          <a:custGeom>
            <a:avLst/>
            <a:gdLst/>
            <a:ahLst/>
            <a:cxnLst/>
            <a:rect l="l" t="t" r="r" b="b"/>
            <a:pathLst>
              <a:path w="96519" h="36195">
                <a:moveTo>
                  <a:pt x="0" y="0"/>
                </a:moveTo>
                <a:lnTo>
                  <a:pt x="11314" y="13801"/>
                </a:lnTo>
                <a:lnTo>
                  <a:pt x="37122" y="20252"/>
                </a:lnTo>
                <a:lnTo>
                  <a:pt x="88037" y="36127"/>
                </a:lnTo>
                <a:lnTo>
                  <a:pt x="96445" y="28237"/>
                </a:lnTo>
                <a:lnTo>
                  <a:pt x="77613" y="23710"/>
                </a:lnTo>
                <a:lnTo>
                  <a:pt x="26699" y="7835"/>
                </a:lnTo>
                <a:lnTo>
                  <a:pt x="13969" y="466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570949" y="4411110"/>
            <a:ext cx="95885" cy="41275"/>
          </a:xfrm>
          <a:custGeom>
            <a:avLst/>
            <a:gdLst/>
            <a:ahLst/>
            <a:cxnLst/>
            <a:rect l="l" t="t" r="r" b="b"/>
            <a:pathLst>
              <a:path w="95885" h="41275">
                <a:moveTo>
                  <a:pt x="0" y="0"/>
                </a:moveTo>
                <a:lnTo>
                  <a:pt x="13218" y="15115"/>
                </a:lnTo>
                <a:lnTo>
                  <a:pt x="26462" y="18450"/>
                </a:lnTo>
                <a:lnTo>
                  <a:pt x="51403" y="27815"/>
                </a:lnTo>
                <a:lnTo>
                  <a:pt x="64649" y="31150"/>
                </a:lnTo>
                <a:lnTo>
                  <a:pt x="78190" y="37233"/>
                </a:lnTo>
                <a:lnTo>
                  <a:pt x="91696" y="40675"/>
                </a:lnTo>
                <a:lnTo>
                  <a:pt x="95672" y="31850"/>
                </a:lnTo>
                <a:lnTo>
                  <a:pt x="81273" y="28258"/>
                </a:lnTo>
                <a:lnTo>
                  <a:pt x="67732" y="22176"/>
                </a:lnTo>
                <a:lnTo>
                  <a:pt x="54225" y="18733"/>
                </a:lnTo>
                <a:lnTo>
                  <a:pt x="29283" y="9368"/>
                </a:lnTo>
                <a:lnTo>
                  <a:pt x="16038" y="6033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447488" y="4364916"/>
            <a:ext cx="88265" cy="38100"/>
          </a:xfrm>
          <a:custGeom>
            <a:avLst/>
            <a:gdLst/>
            <a:ahLst/>
            <a:cxnLst/>
            <a:rect l="l" t="t" r="r" b="b"/>
            <a:pathLst>
              <a:path w="88265" h="38100">
                <a:moveTo>
                  <a:pt x="0" y="0"/>
                </a:moveTo>
                <a:lnTo>
                  <a:pt x="9390" y="13684"/>
                </a:lnTo>
                <a:lnTo>
                  <a:pt x="73035" y="37495"/>
                </a:lnTo>
                <a:lnTo>
                  <a:pt x="87777" y="3284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307094" y="4314116"/>
            <a:ext cx="97790" cy="43815"/>
          </a:xfrm>
          <a:custGeom>
            <a:avLst/>
            <a:gdLst/>
            <a:ahLst/>
            <a:cxnLst/>
            <a:rect l="l" t="t" r="r" b="b"/>
            <a:pathLst>
              <a:path w="97790" h="43814">
                <a:moveTo>
                  <a:pt x="13107" y="0"/>
                </a:moveTo>
                <a:lnTo>
                  <a:pt x="0" y="4076"/>
                </a:lnTo>
                <a:lnTo>
                  <a:pt x="47956" y="24795"/>
                </a:lnTo>
                <a:lnTo>
                  <a:pt x="73413" y="34320"/>
                </a:lnTo>
                <a:lnTo>
                  <a:pt x="93991" y="43607"/>
                </a:lnTo>
                <a:lnTo>
                  <a:pt x="97330" y="34687"/>
                </a:lnTo>
                <a:lnTo>
                  <a:pt x="77208" y="25599"/>
                </a:lnTo>
                <a:lnTo>
                  <a:pt x="38564" y="11112"/>
                </a:lnTo>
                <a:lnTo>
                  <a:pt x="13107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193371" y="4253990"/>
            <a:ext cx="83820" cy="45720"/>
          </a:xfrm>
          <a:custGeom>
            <a:avLst/>
            <a:gdLst/>
            <a:ahLst/>
            <a:cxnLst/>
            <a:rect l="l" t="t" r="r" b="b"/>
            <a:pathLst>
              <a:path w="83819" h="45720">
                <a:moveTo>
                  <a:pt x="0" y="0"/>
                </a:moveTo>
                <a:lnTo>
                  <a:pt x="8476" y="14872"/>
                </a:lnTo>
                <a:lnTo>
                  <a:pt x="59391" y="40272"/>
                </a:lnTo>
                <a:lnTo>
                  <a:pt x="72577" y="45234"/>
                </a:lnTo>
                <a:lnTo>
                  <a:pt x="83313" y="39975"/>
                </a:lnTo>
                <a:lnTo>
                  <a:pt x="63186" y="31550"/>
                </a:lnTo>
                <a:lnTo>
                  <a:pt x="38186" y="19050"/>
                </a:lnTo>
                <a:lnTo>
                  <a:pt x="25000" y="14088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66478" y="4179599"/>
            <a:ext cx="86360" cy="54610"/>
          </a:xfrm>
          <a:custGeom>
            <a:avLst/>
            <a:gdLst/>
            <a:ahLst/>
            <a:cxnLst/>
            <a:rect l="l" t="t" r="r" b="b"/>
            <a:pathLst>
              <a:path w="86359" h="54610">
                <a:moveTo>
                  <a:pt x="0" y="0"/>
                </a:moveTo>
                <a:lnTo>
                  <a:pt x="7688" y="16018"/>
                </a:lnTo>
                <a:lnTo>
                  <a:pt x="58603" y="47768"/>
                </a:lnTo>
                <a:lnTo>
                  <a:pt x="71726" y="54339"/>
                </a:lnTo>
                <a:lnTo>
                  <a:pt x="86015" y="52050"/>
                </a:lnTo>
                <a:lnTo>
                  <a:pt x="63249" y="39466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52253" y="4100451"/>
            <a:ext cx="81915" cy="62230"/>
          </a:xfrm>
          <a:custGeom>
            <a:avLst/>
            <a:gdLst/>
            <a:ahLst/>
            <a:cxnLst/>
            <a:rect l="l" t="t" r="r" b="b"/>
            <a:pathLst>
              <a:path w="81915" h="62229">
                <a:moveTo>
                  <a:pt x="0" y="0"/>
                </a:moveTo>
                <a:lnTo>
                  <a:pt x="7022" y="17151"/>
                </a:lnTo>
                <a:lnTo>
                  <a:pt x="19750" y="26676"/>
                </a:lnTo>
                <a:lnTo>
                  <a:pt x="32812" y="34841"/>
                </a:lnTo>
                <a:lnTo>
                  <a:pt x="57936" y="53663"/>
                </a:lnTo>
                <a:lnTo>
                  <a:pt x="70998" y="61829"/>
                </a:lnTo>
                <a:lnTo>
                  <a:pt x="81802" y="57341"/>
                </a:lnTo>
                <a:lnTo>
                  <a:pt x="63310" y="45808"/>
                </a:lnTo>
                <a:lnTo>
                  <a:pt x="38186" y="26987"/>
                </a:lnTo>
                <a:lnTo>
                  <a:pt x="25124" y="1882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834454" y="4022664"/>
            <a:ext cx="86360" cy="62230"/>
          </a:xfrm>
          <a:custGeom>
            <a:avLst/>
            <a:gdLst/>
            <a:ahLst/>
            <a:cxnLst/>
            <a:rect l="l" t="t" r="r" b="b"/>
            <a:pathLst>
              <a:path w="86359" h="62229">
                <a:moveTo>
                  <a:pt x="15968" y="0"/>
                </a:moveTo>
                <a:lnTo>
                  <a:pt x="0" y="494"/>
                </a:lnTo>
                <a:lnTo>
                  <a:pt x="22990" y="17151"/>
                </a:lnTo>
                <a:lnTo>
                  <a:pt x="61510" y="45953"/>
                </a:lnTo>
                <a:lnTo>
                  <a:pt x="80615" y="61860"/>
                </a:lnTo>
                <a:lnTo>
                  <a:pt x="86321" y="54234"/>
                </a:lnTo>
                <a:lnTo>
                  <a:pt x="67162" y="38324"/>
                </a:lnTo>
                <a:lnTo>
                  <a:pt x="53821" y="29935"/>
                </a:lnTo>
                <a:lnTo>
                  <a:pt x="28697" y="9525"/>
                </a:lnTo>
                <a:lnTo>
                  <a:pt x="15968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25122" y="3935022"/>
            <a:ext cx="84190" cy="640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93916" y="3883978"/>
            <a:ext cx="97155" cy="42545"/>
          </a:xfrm>
          <a:custGeom>
            <a:avLst/>
            <a:gdLst/>
            <a:ahLst/>
            <a:cxnLst/>
            <a:rect l="l" t="t" r="r" b="b"/>
            <a:pathLst>
              <a:path w="97154" h="42545">
                <a:moveTo>
                  <a:pt x="0" y="0"/>
                </a:moveTo>
                <a:lnTo>
                  <a:pt x="24971" y="12524"/>
                </a:lnTo>
                <a:lnTo>
                  <a:pt x="48791" y="23101"/>
                </a:lnTo>
                <a:lnTo>
                  <a:pt x="71442" y="32634"/>
                </a:lnTo>
                <a:lnTo>
                  <a:pt x="92903" y="42025"/>
                </a:lnTo>
                <a:lnTo>
                  <a:pt x="96892" y="33375"/>
                </a:lnTo>
                <a:lnTo>
                  <a:pt x="74981" y="23950"/>
                </a:lnTo>
                <a:lnTo>
                  <a:pt x="51662" y="15270"/>
                </a:lnTo>
                <a:lnTo>
                  <a:pt x="26734" y="7299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3985253" y="4988559"/>
            <a:ext cx="1714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100</a:t>
            </a:r>
            <a:endParaRPr sz="7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4596841" y="4988559"/>
            <a:ext cx="1714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200</a:t>
            </a:r>
            <a:endParaRPr sz="7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208428" y="4988559"/>
            <a:ext cx="1714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300</a:t>
            </a:r>
            <a:endParaRPr sz="7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5820017" y="4988559"/>
            <a:ext cx="1714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400</a:t>
            </a:r>
            <a:endParaRPr sz="7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556901" y="4988559"/>
            <a:ext cx="1225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endParaRPr sz="700">
              <a:latin typeface="Arial"/>
              <a:cs typeface="Arial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4070617" y="492742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682180" y="492742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293735" y="492845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905333" y="492845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618044" y="492742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618044" y="492742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070617" y="492742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682180" y="492742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293735" y="492845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905333" y="492845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499888" y="446739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499888" y="393381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499888" y="3293520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499888" y="275993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499888" y="489426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499888" y="478754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499888" y="468082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499888" y="457411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499888" y="436067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499888" y="425396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499888" y="414724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499888" y="404053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499888" y="382709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499888" y="372038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499888" y="361366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499888" y="340023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499888" y="318680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499888" y="308008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499888" y="297337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499888" y="286665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618807" y="2676547"/>
            <a:ext cx="0" cy="2244725"/>
          </a:xfrm>
          <a:custGeom>
            <a:avLst/>
            <a:gdLst/>
            <a:ahLst/>
            <a:cxnLst/>
            <a:rect l="l" t="t" r="r" b="b"/>
            <a:pathLst>
              <a:path h="2244725">
                <a:moveTo>
                  <a:pt x="0" y="2244644"/>
                </a:moveTo>
                <a:lnTo>
                  <a:pt x="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527398" y="3827538"/>
            <a:ext cx="2468880" cy="0"/>
          </a:xfrm>
          <a:custGeom>
            <a:avLst/>
            <a:gdLst/>
            <a:ahLst/>
            <a:cxnLst/>
            <a:rect l="l" t="t" r="r" b="b"/>
            <a:pathLst>
              <a:path w="2468879">
                <a:moveTo>
                  <a:pt x="0" y="0"/>
                </a:moveTo>
                <a:lnTo>
                  <a:pt x="2468512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499888" y="350695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 txBox="1"/>
          <p:nvPr/>
        </p:nvSpPr>
        <p:spPr>
          <a:xfrm>
            <a:off x="3196121" y="2683961"/>
            <a:ext cx="282575" cy="206883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30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Hazard Ratio: Reference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to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EPA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=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r>
              <a:rPr sz="700" b="1" spc="-6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µg/mL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0.2 0.4 0.6 0.8 1.0 1.2 1.4 1.6 1.8</a:t>
            </a:r>
            <a:r>
              <a:rPr sz="700" spc="10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2.0</a:t>
            </a:r>
            <a:endParaRPr sz="700">
              <a:latin typeface="Arial"/>
              <a:cs typeface="Arial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3526980" y="4924158"/>
            <a:ext cx="2466975" cy="0"/>
          </a:xfrm>
          <a:custGeom>
            <a:avLst/>
            <a:gdLst/>
            <a:ahLst/>
            <a:cxnLst/>
            <a:rect l="l" t="t" r="r" b="b"/>
            <a:pathLst>
              <a:path w="2466975">
                <a:moveTo>
                  <a:pt x="0" y="0"/>
                </a:moveTo>
                <a:lnTo>
                  <a:pt x="246697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525535" y="2674308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525907" y="2674311"/>
            <a:ext cx="2468245" cy="0"/>
          </a:xfrm>
          <a:custGeom>
            <a:avLst/>
            <a:gdLst/>
            <a:ahLst/>
            <a:cxnLst/>
            <a:rect l="l" t="t" r="r" b="b"/>
            <a:pathLst>
              <a:path w="2468245">
                <a:moveTo>
                  <a:pt x="0" y="0"/>
                </a:moveTo>
                <a:lnTo>
                  <a:pt x="246805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993653" y="2674308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530600" y="3776496"/>
            <a:ext cx="2461895" cy="656590"/>
          </a:xfrm>
          <a:custGeom>
            <a:avLst/>
            <a:gdLst/>
            <a:ahLst/>
            <a:cxnLst/>
            <a:rect l="l" t="t" r="r" b="b"/>
            <a:pathLst>
              <a:path w="2461895" h="656589">
                <a:moveTo>
                  <a:pt x="21012" y="0"/>
                </a:moveTo>
                <a:lnTo>
                  <a:pt x="0" y="3924"/>
                </a:lnTo>
                <a:lnTo>
                  <a:pt x="12700" y="13449"/>
                </a:lnTo>
                <a:lnTo>
                  <a:pt x="26612" y="20548"/>
                </a:lnTo>
                <a:lnTo>
                  <a:pt x="39312" y="30073"/>
                </a:lnTo>
                <a:lnTo>
                  <a:pt x="52012" y="36423"/>
                </a:lnTo>
                <a:lnTo>
                  <a:pt x="76200" y="53136"/>
                </a:lnTo>
                <a:lnTo>
                  <a:pt x="165656" y="109080"/>
                </a:lnTo>
                <a:lnTo>
                  <a:pt x="190500" y="126161"/>
                </a:lnTo>
                <a:lnTo>
                  <a:pt x="203756" y="134480"/>
                </a:lnTo>
                <a:lnTo>
                  <a:pt x="217112" y="141198"/>
                </a:lnTo>
                <a:lnTo>
                  <a:pt x="241856" y="156705"/>
                </a:lnTo>
                <a:lnTo>
                  <a:pt x="267256" y="174167"/>
                </a:lnTo>
                <a:lnTo>
                  <a:pt x="280612" y="180886"/>
                </a:lnTo>
                <a:lnTo>
                  <a:pt x="368856" y="236080"/>
                </a:lnTo>
                <a:lnTo>
                  <a:pt x="382212" y="242798"/>
                </a:lnTo>
                <a:lnTo>
                  <a:pt x="406956" y="258305"/>
                </a:lnTo>
                <a:lnTo>
                  <a:pt x="433012" y="272961"/>
                </a:lnTo>
                <a:lnTo>
                  <a:pt x="457756" y="288467"/>
                </a:lnTo>
                <a:lnTo>
                  <a:pt x="471112" y="295186"/>
                </a:lnTo>
                <a:lnTo>
                  <a:pt x="495856" y="310692"/>
                </a:lnTo>
                <a:lnTo>
                  <a:pt x="509212" y="317411"/>
                </a:lnTo>
                <a:lnTo>
                  <a:pt x="560012" y="345986"/>
                </a:lnTo>
                <a:lnTo>
                  <a:pt x="572712" y="352336"/>
                </a:lnTo>
                <a:lnTo>
                  <a:pt x="598112" y="366623"/>
                </a:lnTo>
                <a:lnTo>
                  <a:pt x="622856" y="382130"/>
                </a:lnTo>
                <a:lnTo>
                  <a:pt x="699712" y="420598"/>
                </a:lnTo>
                <a:lnTo>
                  <a:pt x="725112" y="434886"/>
                </a:lnTo>
                <a:lnTo>
                  <a:pt x="750512" y="447586"/>
                </a:lnTo>
                <a:lnTo>
                  <a:pt x="763976" y="452681"/>
                </a:lnTo>
                <a:lnTo>
                  <a:pt x="801312" y="471398"/>
                </a:lnTo>
                <a:lnTo>
                  <a:pt x="814776" y="476493"/>
                </a:lnTo>
                <a:lnTo>
                  <a:pt x="839412" y="488861"/>
                </a:lnTo>
                <a:lnTo>
                  <a:pt x="852876" y="493956"/>
                </a:lnTo>
                <a:lnTo>
                  <a:pt x="877512" y="506323"/>
                </a:lnTo>
                <a:lnTo>
                  <a:pt x="903676" y="516181"/>
                </a:lnTo>
                <a:lnTo>
                  <a:pt x="929076" y="527293"/>
                </a:lnTo>
                <a:lnTo>
                  <a:pt x="1017976" y="560631"/>
                </a:lnTo>
                <a:lnTo>
                  <a:pt x="1044237" y="568838"/>
                </a:lnTo>
                <a:lnTo>
                  <a:pt x="1068776" y="578093"/>
                </a:lnTo>
                <a:lnTo>
                  <a:pt x="1095037" y="584713"/>
                </a:lnTo>
                <a:lnTo>
                  <a:pt x="1120437" y="592649"/>
                </a:lnTo>
                <a:lnTo>
                  <a:pt x="1133137" y="595824"/>
                </a:lnTo>
                <a:lnTo>
                  <a:pt x="1158537" y="603763"/>
                </a:lnTo>
                <a:lnTo>
                  <a:pt x="1171237" y="606938"/>
                </a:lnTo>
                <a:lnTo>
                  <a:pt x="1184878" y="608699"/>
                </a:lnTo>
                <a:lnTo>
                  <a:pt x="1209337" y="616463"/>
                </a:lnTo>
                <a:lnTo>
                  <a:pt x="1222978" y="618224"/>
                </a:lnTo>
                <a:lnTo>
                  <a:pt x="1260137" y="627574"/>
                </a:lnTo>
                <a:lnTo>
                  <a:pt x="1274754" y="629460"/>
                </a:lnTo>
                <a:lnTo>
                  <a:pt x="1286478" y="630924"/>
                </a:lnTo>
                <a:lnTo>
                  <a:pt x="1311878" y="635688"/>
                </a:lnTo>
                <a:lnTo>
                  <a:pt x="1324578" y="637274"/>
                </a:lnTo>
                <a:lnTo>
                  <a:pt x="1338972" y="638876"/>
                </a:lnTo>
                <a:lnTo>
                  <a:pt x="1364264" y="642038"/>
                </a:lnTo>
                <a:lnTo>
                  <a:pt x="1377816" y="645085"/>
                </a:lnTo>
                <a:lnTo>
                  <a:pt x="1392237" y="645274"/>
                </a:lnTo>
                <a:lnTo>
                  <a:pt x="1416653" y="648388"/>
                </a:lnTo>
                <a:lnTo>
                  <a:pt x="1430337" y="648449"/>
                </a:lnTo>
                <a:lnTo>
                  <a:pt x="1454753" y="651563"/>
                </a:lnTo>
                <a:lnTo>
                  <a:pt x="1468437" y="651624"/>
                </a:lnTo>
                <a:lnTo>
                  <a:pt x="1481848" y="653163"/>
                </a:lnTo>
                <a:lnTo>
                  <a:pt x="1495425" y="653211"/>
                </a:lnTo>
                <a:lnTo>
                  <a:pt x="1509712" y="653211"/>
                </a:lnTo>
                <a:lnTo>
                  <a:pt x="1535112" y="654799"/>
                </a:lnTo>
                <a:lnTo>
                  <a:pt x="1547812" y="654799"/>
                </a:lnTo>
                <a:lnTo>
                  <a:pt x="1573212" y="656386"/>
                </a:lnTo>
                <a:lnTo>
                  <a:pt x="1647826" y="656386"/>
                </a:lnTo>
                <a:lnTo>
                  <a:pt x="1666006" y="654766"/>
                </a:lnTo>
                <a:lnTo>
                  <a:pt x="1692550" y="654766"/>
                </a:lnTo>
                <a:lnTo>
                  <a:pt x="1705960" y="653149"/>
                </a:lnTo>
                <a:lnTo>
                  <a:pt x="1738829" y="653149"/>
                </a:lnTo>
                <a:lnTo>
                  <a:pt x="1751996" y="651563"/>
                </a:lnTo>
                <a:lnTo>
                  <a:pt x="1784959" y="650012"/>
                </a:lnTo>
                <a:lnTo>
                  <a:pt x="1799513" y="648401"/>
                </a:lnTo>
                <a:lnTo>
                  <a:pt x="1815006" y="648401"/>
                </a:lnTo>
                <a:lnTo>
                  <a:pt x="1831177" y="646822"/>
                </a:lnTo>
                <a:lnTo>
                  <a:pt x="1876803" y="645265"/>
                </a:lnTo>
                <a:lnTo>
                  <a:pt x="1891590" y="643637"/>
                </a:lnTo>
                <a:lnTo>
                  <a:pt x="1904396" y="642038"/>
                </a:lnTo>
                <a:lnTo>
                  <a:pt x="1920880" y="640543"/>
                </a:lnTo>
                <a:lnTo>
                  <a:pt x="1647107" y="640543"/>
                </a:lnTo>
                <a:lnTo>
                  <a:pt x="1560512" y="640511"/>
                </a:lnTo>
                <a:lnTo>
                  <a:pt x="1535112" y="638924"/>
                </a:lnTo>
                <a:lnTo>
                  <a:pt x="1522412" y="638924"/>
                </a:lnTo>
                <a:lnTo>
                  <a:pt x="1495425" y="637336"/>
                </a:lnTo>
                <a:lnTo>
                  <a:pt x="1482725" y="637336"/>
                </a:lnTo>
                <a:lnTo>
                  <a:pt x="1469313" y="635797"/>
                </a:lnTo>
                <a:lnTo>
                  <a:pt x="1455737" y="635749"/>
                </a:lnTo>
                <a:lnTo>
                  <a:pt x="1431321" y="632635"/>
                </a:lnTo>
                <a:lnTo>
                  <a:pt x="1417637" y="632574"/>
                </a:lnTo>
                <a:lnTo>
                  <a:pt x="1393221" y="629460"/>
                </a:lnTo>
                <a:lnTo>
                  <a:pt x="1379537" y="629399"/>
                </a:lnTo>
                <a:lnTo>
                  <a:pt x="1353534" y="624697"/>
                </a:lnTo>
                <a:lnTo>
                  <a:pt x="1340834" y="623110"/>
                </a:lnTo>
                <a:lnTo>
                  <a:pt x="1326440" y="621510"/>
                </a:lnTo>
                <a:lnTo>
                  <a:pt x="1301148" y="618347"/>
                </a:lnTo>
                <a:lnTo>
                  <a:pt x="1251287" y="608998"/>
                </a:lnTo>
                <a:lnTo>
                  <a:pt x="1225887" y="602648"/>
                </a:lnTo>
                <a:lnTo>
                  <a:pt x="1212246" y="600885"/>
                </a:lnTo>
                <a:lnTo>
                  <a:pt x="1188650" y="593392"/>
                </a:lnTo>
                <a:lnTo>
                  <a:pt x="1174036" y="591332"/>
                </a:lnTo>
                <a:lnTo>
                  <a:pt x="1149687" y="585186"/>
                </a:lnTo>
                <a:lnTo>
                  <a:pt x="1124287" y="577248"/>
                </a:lnTo>
                <a:lnTo>
                  <a:pt x="1111587" y="574073"/>
                </a:lnTo>
                <a:lnTo>
                  <a:pt x="1086187" y="566136"/>
                </a:lnTo>
                <a:lnTo>
                  <a:pt x="1073487" y="562961"/>
                </a:lnTo>
                <a:lnTo>
                  <a:pt x="1048950" y="553704"/>
                </a:lnTo>
                <a:lnTo>
                  <a:pt x="1035387" y="550261"/>
                </a:lnTo>
                <a:lnTo>
                  <a:pt x="934650" y="512429"/>
                </a:lnTo>
                <a:lnTo>
                  <a:pt x="910012" y="501650"/>
                </a:lnTo>
                <a:lnTo>
                  <a:pt x="896550" y="496554"/>
                </a:lnTo>
                <a:lnTo>
                  <a:pt x="871912" y="485775"/>
                </a:lnTo>
                <a:lnTo>
                  <a:pt x="859212" y="479425"/>
                </a:lnTo>
                <a:lnTo>
                  <a:pt x="845750" y="474329"/>
                </a:lnTo>
                <a:lnTo>
                  <a:pt x="821112" y="461962"/>
                </a:lnTo>
                <a:lnTo>
                  <a:pt x="807650" y="456867"/>
                </a:lnTo>
                <a:lnTo>
                  <a:pt x="770312" y="438150"/>
                </a:lnTo>
                <a:lnTo>
                  <a:pt x="756850" y="433054"/>
                </a:lnTo>
                <a:lnTo>
                  <a:pt x="719512" y="414337"/>
                </a:lnTo>
                <a:lnTo>
                  <a:pt x="694112" y="400050"/>
                </a:lnTo>
                <a:lnTo>
                  <a:pt x="630612" y="368300"/>
                </a:lnTo>
                <a:lnTo>
                  <a:pt x="605870" y="352793"/>
                </a:lnTo>
                <a:lnTo>
                  <a:pt x="592512" y="346075"/>
                </a:lnTo>
                <a:lnTo>
                  <a:pt x="567112" y="331787"/>
                </a:lnTo>
                <a:lnTo>
                  <a:pt x="554412" y="325437"/>
                </a:lnTo>
                <a:lnTo>
                  <a:pt x="503612" y="296862"/>
                </a:lnTo>
                <a:lnTo>
                  <a:pt x="478870" y="281355"/>
                </a:lnTo>
                <a:lnTo>
                  <a:pt x="465512" y="274637"/>
                </a:lnTo>
                <a:lnTo>
                  <a:pt x="440770" y="259130"/>
                </a:lnTo>
                <a:lnTo>
                  <a:pt x="427412" y="252412"/>
                </a:lnTo>
                <a:lnTo>
                  <a:pt x="402670" y="236905"/>
                </a:lnTo>
                <a:lnTo>
                  <a:pt x="376612" y="222250"/>
                </a:lnTo>
                <a:lnTo>
                  <a:pt x="288370" y="167055"/>
                </a:lnTo>
                <a:lnTo>
                  <a:pt x="275012" y="160337"/>
                </a:lnTo>
                <a:lnTo>
                  <a:pt x="250825" y="143624"/>
                </a:lnTo>
                <a:lnTo>
                  <a:pt x="237570" y="135305"/>
                </a:lnTo>
                <a:lnTo>
                  <a:pt x="211512" y="120650"/>
                </a:lnTo>
                <a:lnTo>
                  <a:pt x="187325" y="103936"/>
                </a:lnTo>
                <a:lnTo>
                  <a:pt x="85170" y="40055"/>
                </a:lnTo>
                <a:lnTo>
                  <a:pt x="59770" y="22593"/>
                </a:lnTo>
                <a:lnTo>
                  <a:pt x="46412" y="15875"/>
                </a:lnTo>
                <a:lnTo>
                  <a:pt x="33712" y="6350"/>
                </a:lnTo>
                <a:lnTo>
                  <a:pt x="21012" y="0"/>
                </a:lnTo>
                <a:close/>
              </a:path>
              <a:path w="2461895" h="656589">
                <a:moveTo>
                  <a:pt x="1692550" y="654766"/>
                </a:moveTo>
                <a:lnTo>
                  <a:pt x="1666006" y="654766"/>
                </a:lnTo>
                <a:lnTo>
                  <a:pt x="1679576" y="654799"/>
                </a:lnTo>
                <a:lnTo>
                  <a:pt x="1692276" y="654799"/>
                </a:lnTo>
                <a:lnTo>
                  <a:pt x="1692550" y="654766"/>
                </a:lnTo>
                <a:close/>
              </a:path>
              <a:path w="2461895" h="656589">
                <a:moveTo>
                  <a:pt x="1738829" y="653149"/>
                </a:moveTo>
                <a:lnTo>
                  <a:pt x="1705960" y="653149"/>
                </a:lnTo>
                <a:lnTo>
                  <a:pt x="1722437" y="653211"/>
                </a:lnTo>
                <a:lnTo>
                  <a:pt x="1738312" y="653211"/>
                </a:lnTo>
                <a:lnTo>
                  <a:pt x="1738829" y="653149"/>
                </a:lnTo>
                <a:close/>
              </a:path>
              <a:path w="2461895" h="656589">
                <a:moveTo>
                  <a:pt x="1815006" y="648401"/>
                </a:moveTo>
                <a:lnTo>
                  <a:pt x="1799513" y="648401"/>
                </a:lnTo>
                <a:lnTo>
                  <a:pt x="1814512" y="648449"/>
                </a:lnTo>
                <a:lnTo>
                  <a:pt x="1815006" y="648401"/>
                </a:lnTo>
                <a:close/>
              </a:path>
              <a:path w="2461895" h="656589">
                <a:moveTo>
                  <a:pt x="1665287" y="638924"/>
                </a:moveTo>
                <a:lnTo>
                  <a:pt x="1647107" y="640543"/>
                </a:lnTo>
                <a:lnTo>
                  <a:pt x="1920880" y="640543"/>
                </a:lnTo>
                <a:lnTo>
                  <a:pt x="1921595" y="640478"/>
                </a:lnTo>
                <a:lnTo>
                  <a:pt x="1944032" y="638985"/>
                </a:lnTo>
                <a:lnTo>
                  <a:pt x="1691290" y="638985"/>
                </a:lnTo>
                <a:lnTo>
                  <a:pt x="1665287" y="638924"/>
                </a:lnTo>
                <a:close/>
              </a:path>
              <a:path w="2461895" h="656589">
                <a:moveTo>
                  <a:pt x="1722437" y="637336"/>
                </a:moveTo>
                <a:lnTo>
                  <a:pt x="1704976" y="637336"/>
                </a:lnTo>
                <a:lnTo>
                  <a:pt x="1691290" y="638985"/>
                </a:lnTo>
                <a:lnTo>
                  <a:pt x="1944032" y="638985"/>
                </a:lnTo>
                <a:lnTo>
                  <a:pt x="1945215" y="638906"/>
                </a:lnTo>
                <a:lnTo>
                  <a:pt x="1963329" y="637397"/>
                </a:lnTo>
                <a:lnTo>
                  <a:pt x="1737328" y="637397"/>
                </a:lnTo>
                <a:lnTo>
                  <a:pt x="1722437" y="637336"/>
                </a:lnTo>
                <a:close/>
              </a:path>
              <a:path w="2461895" h="656589">
                <a:moveTo>
                  <a:pt x="1798637" y="632574"/>
                </a:moveTo>
                <a:lnTo>
                  <a:pt x="1783474" y="634210"/>
                </a:lnTo>
                <a:lnTo>
                  <a:pt x="1763104" y="635773"/>
                </a:lnTo>
                <a:lnTo>
                  <a:pt x="1737328" y="637397"/>
                </a:lnTo>
                <a:lnTo>
                  <a:pt x="1963329" y="637397"/>
                </a:lnTo>
                <a:lnTo>
                  <a:pt x="1981918" y="635716"/>
                </a:lnTo>
                <a:lnTo>
                  <a:pt x="2013347" y="634151"/>
                </a:lnTo>
                <a:lnTo>
                  <a:pt x="2021239" y="632613"/>
                </a:lnTo>
                <a:lnTo>
                  <a:pt x="1813722" y="632613"/>
                </a:lnTo>
                <a:lnTo>
                  <a:pt x="1798637" y="632574"/>
                </a:lnTo>
                <a:close/>
              </a:path>
              <a:path w="2461895" h="656589">
                <a:moveTo>
                  <a:pt x="2028826" y="615111"/>
                </a:moveTo>
                <a:lnTo>
                  <a:pt x="2011394" y="618440"/>
                </a:lnTo>
                <a:lnTo>
                  <a:pt x="1980803" y="619884"/>
                </a:lnTo>
                <a:lnTo>
                  <a:pt x="1944028" y="623077"/>
                </a:lnTo>
                <a:lnTo>
                  <a:pt x="1920347" y="624654"/>
                </a:lnTo>
                <a:lnTo>
                  <a:pt x="1902693" y="626257"/>
                </a:lnTo>
                <a:lnTo>
                  <a:pt x="1889728" y="627872"/>
                </a:lnTo>
                <a:lnTo>
                  <a:pt x="1875548" y="629447"/>
                </a:lnTo>
                <a:lnTo>
                  <a:pt x="1813722" y="632613"/>
                </a:lnTo>
                <a:lnTo>
                  <a:pt x="2021239" y="632613"/>
                </a:lnTo>
                <a:lnTo>
                  <a:pt x="2030382" y="630831"/>
                </a:lnTo>
                <a:lnTo>
                  <a:pt x="2044398" y="630831"/>
                </a:lnTo>
                <a:lnTo>
                  <a:pt x="2056796" y="629338"/>
                </a:lnTo>
                <a:lnTo>
                  <a:pt x="2094571" y="626197"/>
                </a:lnTo>
                <a:lnTo>
                  <a:pt x="2116703" y="624616"/>
                </a:lnTo>
                <a:lnTo>
                  <a:pt x="2147131" y="621417"/>
                </a:lnTo>
                <a:lnTo>
                  <a:pt x="2172195" y="619859"/>
                </a:lnTo>
                <a:lnTo>
                  <a:pt x="2201152" y="616651"/>
                </a:lnTo>
                <a:lnTo>
                  <a:pt x="2220413" y="615172"/>
                </a:lnTo>
                <a:lnTo>
                  <a:pt x="2042128" y="615172"/>
                </a:lnTo>
                <a:lnTo>
                  <a:pt x="2028826" y="615111"/>
                </a:lnTo>
                <a:close/>
              </a:path>
              <a:path w="2461895" h="656589">
                <a:moveTo>
                  <a:pt x="2044398" y="630831"/>
                </a:moveTo>
                <a:lnTo>
                  <a:pt x="2030382" y="630831"/>
                </a:lnTo>
                <a:lnTo>
                  <a:pt x="2043112" y="630986"/>
                </a:lnTo>
                <a:lnTo>
                  <a:pt x="2044398" y="630831"/>
                </a:lnTo>
                <a:close/>
              </a:path>
              <a:path w="2461895" h="656589">
                <a:moveTo>
                  <a:pt x="2459799" y="575962"/>
                </a:moveTo>
                <a:lnTo>
                  <a:pt x="2374023" y="584997"/>
                </a:lnTo>
                <a:lnTo>
                  <a:pt x="2309093" y="591332"/>
                </a:lnTo>
                <a:lnTo>
                  <a:pt x="2272955" y="592894"/>
                </a:lnTo>
                <a:lnTo>
                  <a:pt x="2238839" y="597729"/>
                </a:lnTo>
                <a:lnTo>
                  <a:pt x="2199666" y="600848"/>
                </a:lnTo>
                <a:lnTo>
                  <a:pt x="2170823" y="604047"/>
                </a:lnTo>
                <a:lnTo>
                  <a:pt x="2145805" y="605602"/>
                </a:lnTo>
                <a:lnTo>
                  <a:pt x="2115306" y="608804"/>
                </a:lnTo>
                <a:lnTo>
                  <a:pt x="2093347" y="610369"/>
                </a:lnTo>
                <a:lnTo>
                  <a:pt x="2055153" y="613552"/>
                </a:lnTo>
                <a:lnTo>
                  <a:pt x="2042128" y="615172"/>
                </a:lnTo>
                <a:lnTo>
                  <a:pt x="2220413" y="615172"/>
                </a:lnTo>
                <a:lnTo>
                  <a:pt x="2240621" y="613497"/>
                </a:lnTo>
                <a:lnTo>
                  <a:pt x="2274423" y="608681"/>
                </a:lnTo>
                <a:lnTo>
                  <a:pt x="2310157" y="607166"/>
                </a:lnTo>
                <a:lnTo>
                  <a:pt x="2375691" y="600784"/>
                </a:lnTo>
                <a:lnTo>
                  <a:pt x="2461444" y="591752"/>
                </a:lnTo>
                <a:lnTo>
                  <a:pt x="2459799" y="575962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859252" y="2675985"/>
            <a:ext cx="33655" cy="99060"/>
          </a:xfrm>
          <a:custGeom>
            <a:avLst/>
            <a:gdLst/>
            <a:ahLst/>
            <a:cxnLst/>
            <a:rect l="l" t="t" r="r" b="b"/>
            <a:pathLst>
              <a:path w="33654" h="99060">
                <a:moveTo>
                  <a:pt x="23950" y="0"/>
                </a:moveTo>
                <a:lnTo>
                  <a:pt x="0" y="98736"/>
                </a:lnTo>
                <a:lnTo>
                  <a:pt x="33207" y="2245"/>
                </a:lnTo>
                <a:lnTo>
                  <a:pt x="2395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824762" y="2811838"/>
            <a:ext cx="35560" cy="98425"/>
          </a:xfrm>
          <a:custGeom>
            <a:avLst/>
            <a:gdLst/>
            <a:ahLst/>
            <a:cxnLst/>
            <a:rect l="l" t="t" r="r" b="b"/>
            <a:pathLst>
              <a:path w="35560" h="98425">
                <a:moveTo>
                  <a:pt x="25734" y="0"/>
                </a:moveTo>
                <a:lnTo>
                  <a:pt x="15510" y="43568"/>
                </a:lnTo>
                <a:lnTo>
                  <a:pt x="0" y="98027"/>
                </a:lnTo>
                <a:lnTo>
                  <a:pt x="24726" y="45960"/>
                </a:lnTo>
                <a:lnTo>
                  <a:pt x="35006" y="2175"/>
                </a:lnTo>
                <a:lnTo>
                  <a:pt x="25734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785863" y="2946509"/>
            <a:ext cx="38100" cy="97790"/>
          </a:xfrm>
          <a:custGeom>
            <a:avLst/>
            <a:gdLst/>
            <a:ahLst/>
            <a:cxnLst/>
            <a:rect l="l" t="t" r="r" b="b"/>
            <a:pathLst>
              <a:path w="38100" h="97789">
                <a:moveTo>
                  <a:pt x="28465" y="0"/>
                </a:moveTo>
                <a:lnTo>
                  <a:pt x="17856" y="37268"/>
                </a:lnTo>
                <a:lnTo>
                  <a:pt x="0" y="97476"/>
                </a:lnTo>
                <a:lnTo>
                  <a:pt x="27002" y="39926"/>
                </a:lnTo>
                <a:lnTo>
                  <a:pt x="37627" y="2608"/>
                </a:lnTo>
                <a:lnTo>
                  <a:pt x="28465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744890" y="3080511"/>
            <a:ext cx="39370" cy="92075"/>
          </a:xfrm>
          <a:custGeom>
            <a:avLst/>
            <a:gdLst/>
            <a:ahLst/>
            <a:cxnLst/>
            <a:rect l="l" t="t" r="r" b="b"/>
            <a:pathLst>
              <a:path w="39370" h="92075">
                <a:moveTo>
                  <a:pt x="30140" y="0"/>
                </a:moveTo>
                <a:lnTo>
                  <a:pt x="25416" y="15928"/>
                </a:lnTo>
                <a:lnTo>
                  <a:pt x="17541" y="37901"/>
                </a:lnTo>
                <a:lnTo>
                  <a:pt x="6346" y="72985"/>
                </a:lnTo>
                <a:lnTo>
                  <a:pt x="0" y="91973"/>
                </a:lnTo>
                <a:lnTo>
                  <a:pt x="15400" y="75942"/>
                </a:lnTo>
                <a:lnTo>
                  <a:pt x="26562" y="40954"/>
                </a:lnTo>
                <a:lnTo>
                  <a:pt x="34466" y="18888"/>
                </a:lnTo>
                <a:lnTo>
                  <a:pt x="39272" y="2708"/>
                </a:lnTo>
                <a:lnTo>
                  <a:pt x="3014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695359" y="3212805"/>
            <a:ext cx="44450" cy="95250"/>
          </a:xfrm>
          <a:custGeom>
            <a:avLst/>
            <a:gdLst/>
            <a:ahLst/>
            <a:cxnLst/>
            <a:rect l="l" t="t" r="r" b="b"/>
            <a:pathLst>
              <a:path w="44450" h="95250">
                <a:moveTo>
                  <a:pt x="35537" y="0"/>
                </a:moveTo>
                <a:lnTo>
                  <a:pt x="27320" y="21388"/>
                </a:lnTo>
                <a:lnTo>
                  <a:pt x="6581" y="80257"/>
                </a:lnTo>
                <a:lnTo>
                  <a:pt x="0" y="94650"/>
                </a:lnTo>
                <a:lnTo>
                  <a:pt x="15406" y="83814"/>
                </a:lnTo>
                <a:lnTo>
                  <a:pt x="36255" y="24683"/>
                </a:lnTo>
                <a:lnTo>
                  <a:pt x="44165" y="4178"/>
                </a:lnTo>
                <a:lnTo>
                  <a:pt x="35537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646309" y="3343464"/>
            <a:ext cx="45085" cy="89535"/>
          </a:xfrm>
          <a:custGeom>
            <a:avLst/>
            <a:gdLst/>
            <a:ahLst/>
            <a:cxnLst/>
            <a:rect l="l" t="t" r="r" b="b"/>
            <a:pathLst>
              <a:path w="45085" h="89535">
                <a:moveTo>
                  <a:pt x="35562" y="0"/>
                </a:moveTo>
                <a:lnTo>
                  <a:pt x="30186" y="14624"/>
                </a:lnTo>
                <a:lnTo>
                  <a:pt x="0" y="89091"/>
                </a:lnTo>
                <a:lnTo>
                  <a:pt x="39070" y="18056"/>
                </a:lnTo>
                <a:lnTo>
                  <a:pt x="44502" y="3286"/>
                </a:lnTo>
                <a:lnTo>
                  <a:pt x="35562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585947" y="3471523"/>
            <a:ext cx="46990" cy="89535"/>
          </a:xfrm>
          <a:custGeom>
            <a:avLst/>
            <a:gdLst/>
            <a:ahLst/>
            <a:cxnLst/>
            <a:rect l="l" t="t" r="r" b="b"/>
            <a:pathLst>
              <a:path w="46989" h="89535">
                <a:moveTo>
                  <a:pt x="41489" y="0"/>
                </a:moveTo>
                <a:lnTo>
                  <a:pt x="31705" y="22960"/>
                </a:lnTo>
                <a:lnTo>
                  <a:pt x="19084" y="49688"/>
                </a:lnTo>
                <a:lnTo>
                  <a:pt x="0" y="89344"/>
                </a:lnTo>
                <a:lnTo>
                  <a:pt x="27683" y="53787"/>
                </a:lnTo>
                <a:lnTo>
                  <a:pt x="40432" y="26765"/>
                </a:lnTo>
                <a:lnTo>
                  <a:pt x="46912" y="10631"/>
                </a:lnTo>
                <a:lnTo>
                  <a:pt x="41489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518166" y="3596863"/>
            <a:ext cx="54610" cy="89535"/>
          </a:xfrm>
          <a:custGeom>
            <a:avLst/>
            <a:gdLst/>
            <a:ahLst/>
            <a:cxnLst/>
            <a:rect l="l" t="t" r="r" b="b"/>
            <a:pathLst>
              <a:path w="54610" h="89535">
                <a:moveTo>
                  <a:pt x="48463" y="0"/>
                </a:moveTo>
                <a:lnTo>
                  <a:pt x="39002" y="21446"/>
                </a:lnTo>
                <a:lnTo>
                  <a:pt x="24890" y="47972"/>
                </a:lnTo>
                <a:lnTo>
                  <a:pt x="0" y="88921"/>
                </a:lnTo>
                <a:lnTo>
                  <a:pt x="33167" y="52679"/>
                </a:lnTo>
                <a:lnTo>
                  <a:pt x="47630" y="25452"/>
                </a:lnTo>
                <a:lnTo>
                  <a:pt x="54209" y="9117"/>
                </a:lnTo>
                <a:lnTo>
                  <a:pt x="4846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451099" y="3718278"/>
            <a:ext cx="51435" cy="90805"/>
          </a:xfrm>
          <a:custGeom>
            <a:avLst/>
            <a:gdLst/>
            <a:ahLst/>
            <a:cxnLst/>
            <a:rect l="l" t="t" r="r" b="b"/>
            <a:pathLst>
              <a:path w="51435" h="90804">
                <a:moveTo>
                  <a:pt x="47133" y="0"/>
                </a:moveTo>
                <a:lnTo>
                  <a:pt x="23590" y="40723"/>
                </a:lnTo>
                <a:lnTo>
                  <a:pt x="12565" y="57993"/>
                </a:lnTo>
                <a:lnTo>
                  <a:pt x="0" y="75210"/>
                </a:lnTo>
                <a:lnTo>
                  <a:pt x="241" y="90736"/>
                </a:lnTo>
                <a:lnTo>
                  <a:pt x="20429" y="63360"/>
                </a:lnTo>
                <a:lnTo>
                  <a:pt x="31737" y="45653"/>
                </a:lnTo>
                <a:lnTo>
                  <a:pt x="50954" y="12122"/>
                </a:lnTo>
                <a:lnTo>
                  <a:pt x="4713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360115" y="3835184"/>
            <a:ext cx="63620" cy="799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268540" y="3943939"/>
            <a:ext cx="67678" cy="696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163182" y="4041820"/>
            <a:ext cx="78427" cy="700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035500" y="4123202"/>
            <a:ext cx="91440" cy="47625"/>
          </a:xfrm>
          <a:custGeom>
            <a:avLst/>
            <a:gdLst/>
            <a:ahLst/>
            <a:cxnLst/>
            <a:rect l="l" t="t" r="r" b="b"/>
            <a:pathLst>
              <a:path w="91439" h="47625">
                <a:moveTo>
                  <a:pt x="89749" y="0"/>
                </a:moveTo>
                <a:lnTo>
                  <a:pt x="68315" y="13559"/>
                </a:lnTo>
                <a:lnTo>
                  <a:pt x="17809" y="38718"/>
                </a:lnTo>
                <a:lnTo>
                  <a:pt x="0" y="45725"/>
                </a:lnTo>
                <a:lnTo>
                  <a:pt x="21602" y="47440"/>
                </a:lnTo>
                <a:lnTo>
                  <a:pt x="72993" y="21842"/>
                </a:lnTo>
                <a:lnTo>
                  <a:pt x="90929" y="10488"/>
                </a:lnTo>
                <a:lnTo>
                  <a:pt x="89749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911030" y="4182144"/>
            <a:ext cx="92710" cy="30480"/>
          </a:xfrm>
          <a:custGeom>
            <a:avLst/>
            <a:gdLst/>
            <a:ahLst/>
            <a:cxnLst/>
            <a:rect l="l" t="t" r="r" b="b"/>
            <a:pathLst>
              <a:path w="92710" h="30479">
                <a:moveTo>
                  <a:pt x="89254" y="0"/>
                </a:moveTo>
                <a:lnTo>
                  <a:pt x="76401" y="3229"/>
                </a:lnTo>
                <a:lnTo>
                  <a:pt x="63152" y="8153"/>
                </a:lnTo>
                <a:lnTo>
                  <a:pt x="0" y="23867"/>
                </a:lnTo>
                <a:lnTo>
                  <a:pt x="15038" y="29935"/>
                </a:lnTo>
                <a:lnTo>
                  <a:pt x="65972" y="17235"/>
                </a:lnTo>
                <a:lnTo>
                  <a:pt x="79222" y="12311"/>
                </a:lnTo>
                <a:lnTo>
                  <a:pt x="92259" y="9038"/>
                </a:lnTo>
                <a:lnTo>
                  <a:pt x="89254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768932" y="4211409"/>
            <a:ext cx="96520" cy="15240"/>
          </a:xfrm>
          <a:custGeom>
            <a:avLst/>
            <a:gdLst/>
            <a:ahLst/>
            <a:cxnLst/>
            <a:rect l="l" t="t" r="r" b="b"/>
            <a:pathLst>
              <a:path w="96520" h="15239">
                <a:moveTo>
                  <a:pt x="12733" y="5572"/>
                </a:moveTo>
                <a:lnTo>
                  <a:pt x="0" y="5572"/>
                </a:lnTo>
                <a:lnTo>
                  <a:pt x="12733" y="15097"/>
                </a:lnTo>
                <a:lnTo>
                  <a:pt x="38200" y="15097"/>
                </a:lnTo>
                <a:lnTo>
                  <a:pt x="51522" y="13473"/>
                </a:lnTo>
                <a:lnTo>
                  <a:pt x="76988" y="11885"/>
                </a:lnTo>
                <a:lnTo>
                  <a:pt x="89722" y="10298"/>
                </a:lnTo>
                <a:lnTo>
                  <a:pt x="92664" y="5608"/>
                </a:lnTo>
                <a:lnTo>
                  <a:pt x="37611" y="5608"/>
                </a:lnTo>
                <a:lnTo>
                  <a:pt x="12733" y="5572"/>
                </a:lnTo>
                <a:close/>
              </a:path>
              <a:path w="96520" h="15239">
                <a:moveTo>
                  <a:pt x="96182" y="0"/>
                </a:moveTo>
                <a:lnTo>
                  <a:pt x="63077" y="4022"/>
                </a:lnTo>
                <a:lnTo>
                  <a:pt x="37611" y="5608"/>
                </a:lnTo>
                <a:lnTo>
                  <a:pt x="92664" y="5608"/>
                </a:lnTo>
                <a:lnTo>
                  <a:pt x="96182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629453" y="4214600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>
                <a:moveTo>
                  <a:pt x="0" y="0"/>
                </a:moveTo>
                <a:lnTo>
                  <a:pt x="96926" y="0"/>
                </a:lnTo>
              </a:path>
            </a:pathLst>
          </a:custGeom>
          <a:ln w="2056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491992" y="4168421"/>
            <a:ext cx="97790" cy="34290"/>
          </a:xfrm>
          <a:custGeom>
            <a:avLst/>
            <a:gdLst/>
            <a:ahLst/>
            <a:cxnLst/>
            <a:rect l="l" t="t" r="r" b="b"/>
            <a:pathLst>
              <a:path w="97789" h="34289">
                <a:moveTo>
                  <a:pt x="0" y="0"/>
                </a:moveTo>
                <a:lnTo>
                  <a:pt x="20601" y="16508"/>
                </a:lnTo>
                <a:lnTo>
                  <a:pt x="33851" y="19843"/>
                </a:lnTo>
                <a:lnTo>
                  <a:pt x="59319" y="27782"/>
                </a:lnTo>
                <a:lnTo>
                  <a:pt x="84785" y="34132"/>
                </a:lnTo>
                <a:lnTo>
                  <a:pt x="97666" y="27527"/>
                </a:lnTo>
                <a:lnTo>
                  <a:pt x="48888" y="15364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361541" y="4117691"/>
            <a:ext cx="95250" cy="46990"/>
          </a:xfrm>
          <a:custGeom>
            <a:avLst/>
            <a:gdLst/>
            <a:ahLst/>
            <a:cxnLst/>
            <a:rect l="l" t="t" r="r" b="b"/>
            <a:pathLst>
              <a:path w="95250" h="46989">
                <a:moveTo>
                  <a:pt x="15172" y="0"/>
                </a:moveTo>
                <a:lnTo>
                  <a:pt x="0" y="3053"/>
                </a:lnTo>
                <a:lnTo>
                  <a:pt x="22867" y="16019"/>
                </a:lnTo>
                <a:lnTo>
                  <a:pt x="35994" y="22589"/>
                </a:lnTo>
                <a:lnTo>
                  <a:pt x="49184" y="27551"/>
                </a:lnTo>
                <a:lnTo>
                  <a:pt x="92708" y="46372"/>
                </a:lnTo>
                <a:lnTo>
                  <a:pt x="95012" y="37130"/>
                </a:lnTo>
                <a:lnTo>
                  <a:pt x="78445" y="29941"/>
                </a:lnTo>
                <a:lnTo>
                  <a:pt x="65255" y="24980"/>
                </a:lnTo>
                <a:lnTo>
                  <a:pt x="39789" y="13867"/>
                </a:lnTo>
                <a:lnTo>
                  <a:pt x="15172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242858" y="4046152"/>
            <a:ext cx="88900" cy="54610"/>
          </a:xfrm>
          <a:custGeom>
            <a:avLst/>
            <a:gdLst/>
            <a:ahLst/>
            <a:cxnLst/>
            <a:rect l="l" t="t" r="r" b="b"/>
            <a:pathLst>
              <a:path w="88900" h="54610">
                <a:moveTo>
                  <a:pt x="0" y="0"/>
                </a:moveTo>
                <a:lnTo>
                  <a:pt x="14216" y="19296"/>
                </a:lnTo>
                <a:lnTo>
                  <a:pt x="27344" y="25867"/>
                </a:lnTo>
                <a:lnTo>
                  <a:pt x="78277" y="54442"/>
                </a:lnTo>
                <a:lnTo>
                  <a:pt x="88839" y="49065"/>
                </a:lnTo>
                <a:lnTo>
                  <a:pt x="69795" y="39568"/>
                </a:lnTo>
                <a:lnTo>
                  <a:pt x="18862" y="10993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121651" y="3979358"/>
            <a:ext cx="88265" cy="50165"/>
          </a:xfrm>
          <a:custGeom>
            <a:avLst/>
            <a:gdLst/>
            <a:ahLst/>
            <a:cxnLst/>
            <a:rect l="l" t="t" r="r" b="b"/>
            <a:pathLst>
              <a:path w="88264" h="50164">
                <a:moveTo>
                  <a:pt x="0" y="0"/>
                </a:moveTo>
                <a:lnTo>
                  <a:pt x="8482" y="14872"/>
                </a:lnTo>
                <a:lnTo>
                  <a:pt x="21216" y="21224"/>
                </a:lnTo>
                <a:lnTo>
                  <a:pt x="72149" y="49797"/>
                </a:lnTo>
                <a:lnTo>
                  <a:pt x="88267" y="48647"/>
                </a:lnTo>
                <a:lnTo>
                  <a:pt x="12733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994016" y="3918893"/>
            <a:ext cx="92710" cy="50165"/>
          </a:xfrm>
          <a:custGeom>
            <a:avLst/>
            <a:gdLst/>
            <a:ahLst/>
            <a:cxnLst/>
            <a:rect l="l" t="t" r="r" b="b"/>
            <a:pathLst>
              <a:path w="92710" h="50164">
                <a:moveTo>
                  <a:pt x="0" y="0"/>
                </a:moveTo>
                <a:lnTo>
                  <a:pt x="9239" y="13624"/>
                </a:lnTo>
                <a:lnTo>
                  <a:pt x="34249" y="26126"/>
                </a:lnTo>
                <a:lnTo>
                  <a:pt x="47440" y="31087"/>
                </a:lnTo>
                <a:lnTo>
                  <a:pt x="85183" y="49937"/>
                </a:lnTo>
                <a:lnTo>
                  <a:pt x="92506" y="42946"/>
                </a:lnTo>
                <a:lnTo>
                  <a:pt x="51234" y="22364"/>
                </a:lnTo>
                <a:lnTo>
                  <a:pt x="38042" y="17404"/>
                </a:lnTo>
                <a:lnTo>
                  <a:pt x="13034" y="490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864950" y="3865858"/>
            <a:ext cx="93980" cy="46355"/>
          </a:xfrm>
          <a:custGeom>
            <a:avLst/>
            <a:gdLst/>
            <a:ahLst/>
            <a:cxnLst/>
            <a:rect l="l" t="t" r="r" b="b"/>
            <a:pathLst>
              <a:path w="93979" h="46354">
                <a:moveTo>
                  <a:pt x="0" y="0"/>
                </a:moveTo>
                <a:lnTo>
                  <a:pt x="10514" y="15661"/>
                </a:lnTo>
                <a:lnTo>
                  <a:pt x="49171" y="30147"/>
                </a:lnTo>
                <a:lnTo>
                  <a:pt x="74639" y="41259"/>
                </a:lnTo>
                <a:lnTo>
                  <a:pt x="87373" y="46022"/>
                </a:lnTo>
                <a:lnTo>
                  <a:pt x="93974" y="38322"/>
                </a:lnTo>
                <a:lnTo>
                  <a:pt x="65242" y="27575"/>
                </a:lnTo>
                <a:lnTo>
                  <a:pt x="39775" y="16464"/>
                </a:lnTo>
                <a:lnTo>
                  <a:pt x="14309" y="6939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737682" y="3807908"/>
            <a:ext cx="93345" cy="50165"/>
          </a:xfrm>
          <a:custGeom>
            <a:avLst/>
            <a:gdLst/>
            <a:ahLst/>
            <a:cxnLst/>
            <a:rect l="l" t="t" r="r" b="b"/>
            <a:pathLst>
              <a:path w="93345" h="50164">
                <a:moveTo>
                  <a:pt x="14698" y="0"/>
                </a:moveTo>
                <a:lnTo>
                  <a:pt x="0" y="803"/>
                </a:lnTo>
                <a:lnTo>
                  <a:pt x="23182" y="14872"/>
                </a:lnTo>
                <a:lnTo>
                  <a:pt x="48648" y="30747"/>
                </a:lnTo>
                <a:lnTo>
                  <a:pt x="74114" y="45036"/>
                </a:lnTo>
                <a:lnTo>
                  <a:pt x="87306" y="49997"/>
                </a:lnTo>
                <a:lnTo>
                  <a:pt x="93132" y="42288"/>
                </a:lnTo>
                <a:lnTo>
                  <a:pt x="77909" y="36314"/>
                </a:lnTo>
                <a:lnTo>
                  <a:pt x="53293" y="22444"/>
                </a:lnTo>
                <a:lnTo>
                  <a:pt x="40166" y="15875"/>
                </a:lnTo>
                <a:lnTo>
                  <a:pt x="14698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646074" y="3703274"/>
            <a:ext cx="68707" cy="732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567951" y="3588979"/>
            <a:ext cx="55244" cy="90170"/>
          </a:xfrm>
          <a:custGeom>
            <a:avLst/>
            <a:gdLst/>
            <a:ahLst/>
            <a:cxnLst/>
            <a:rect l="l" t="t" r="r" b="b"/>
            <a:pathLst>
              <a:path w="55245" h="90170">
                <a:moveTo>
                  <a:pt x="113" y="0"/>
                </a:moveTo>
                <a:lnTo>
                  <a:pt x="0" y="17757"/>
                </a:lnTo>
                <a:lnTo>
                  <a:pt x="23875" y="55857"/>
                </a:lnTo>
                <a:lnTo>
                  <a:pt x="33653" y="68891"/>
                </a:lnTo>
                <a:lnTo>
                  <a:pt x="47612" y="89568"/>
                </a:lnTo>
                <a:lnTo>
                  <a:pt x="55224" y="83844"/>
                </a:lnTo>
                <a:lnTo>
                  <a:pt x="41495" y="63500"/>
                </a:lnTo>
                <a:lnTo>
                  <a:pt x="31718" y="50465"/>
                </a:lnTo>
                <a:lnTo>
                  <a:pt x="11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524755" y="3530141"/>
            <a:ext cx="24130" cy="26034"/>
          </a:xfrm>
          <a:custGeom>
            <a:avLst/>
            <a:gdLst/>
            <a:ahLst/>
            <a:cxnLst/>
            <a:rect l="l" t="t" r="r" b="b"/>
            <a:pathLst>
              <a:path w="24129" h="26035">
                <a:moveTo>
                  <a:pt x="0" y="0"/>
                </a:moveTo>
                <a:lnTo>
                  <a:pt x="12733" y="25400"/>
                </a:lnTo>
                <a:lnTo>
                  <a:pt x="23619" y="25861"/>
                </a:lnTo>
                <a:lnTo>
                  <a:pt x="14880" y="8431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524250" y="3965549"/>
            <a:ext cx="2472055" cy="824230"/>
          </a:xfrm>
          <a:custGeom>
            <a:avLst/>
            <a:gdLst/>
            <a:ahLst/>
            <a:cxnLst/>
            <a:rect l="l" t="t" r="r" b="b"/>
            <a:pathLst>
              <a:path w="2472054" h="824229">
                <a:moveTo>
                  <a:pt x="0" y="2195"/>
                </a:moveTo>
                <a:lnTo>
                  <a:pt x="64554" y="0"/>
                </a:lnTo>
                <a:lnTo>
                  <a:pt x="119956" y="2492"/>
                </a:lnTo>
                <a:lnTo>
                  <a:pt x="164195" y="9003"/>
                </a:lnTo>
                <a:lnTo>
                  <a:pt x="244706" y="47339"/>
                </a:lnTo>
                <a:lnTo>
                  <a:pt x="289983" y="77600"/>
                </a:lnTo>
                <a:lnTo>
                  <a:pt x="332482" y="109053"/>
                </a:lnTo>
                <a:lnTo>
                  <a:pt x="373591" y="141100"/>
                </a:lnTo>
                <a:lnTo>
                  <a:pt x="414701" y="173148"/>
                </a:lnTo>
                <a:lnTo>
                  <a:pt x="457200" y="204601"/>
                </a:lnTo>
                <a:lnTo>
                  <a:pt x="507359" y="238778"/>
                </a:lnTo>
                <a:lnTo>
                  <a:pt x="556976" y="268957"/>
                </a:lnTo>
                <a:lnTo>
                  <a:pt x="605802" y="295803"/>
                </a:lnTo>
                <a:lnTo>
                  <a:pt x="653587" y="319984"/>
                </a:lnTo>
                <a:lnTo>
                  <a:pt x="700080" y="342165"/>
                </a:lnTo>
                <a:lnTo>
                  <a:pt x="745032" y="363012"/>
                </a:lnTo>
                <a:lnTo>
                  <a:pt x="788194" y="383194"/>
                </a:lnTo>
                <a:lnTo>
                  <a:pt x="833721" y="401244"/>
                </a:lnTo>
                <a:lnTo>
                  <a:pt x="880504" y="419991"/>
                </a:lnTo>
                <a:lnTo>
                  <a:pt x="927789" y="439018"/>
                </a:lnTo>
                <a:lnTo>
                  <a:pt x="974824" y="457905"/>
                </a:lnTo>
                <a:lnTo>
                  <a:pt x="1020853" y="476235"/>
                </a:lnTo>
                <a:lnTo>
                  <a:pt x="1065125" y="493587"/>
                </a:lnTo>
                <a:lnTo>
                  <a:pt x="1106885" y="509544"/>
                </a:lnTo>
                <a:lnTo>
                  <a:pt x="1145381" y="523688"/>
                </a:lnTo>
                <a:lnTo>
                  <a:pt x="1186110" y="535818"/>
                </a:lnTo>
                <a:lnTo>
                  <a:pt x="1230812" y="548345"/>
                </a:lnTo>
                <a:lnTo>
                  <a:pt x="1278852" y="561194"/>
                </a:lnTo>
                <a:lnTo>
                  <a:pt x="1329597" y="574290"/>
                </a:lnTo>
                <a:lnTo>
                  <a:pt x="1382414" y="587558"/>
                </a:lnTo>
                <a:lnTo>
                  <a:pt x="1436669" y="600922"/>
                </a:lnTo>
                <a:lnTo>
                  <a:pt x="1491730" y="614308"/>
                </a:lnTo>
                <a:lnTo>
                  <a:pt x="1546962" y="627640"/>
                </a:lnTo>
                <a:lnTo>
                  <a:pt x="1601733" y="640843"/>
                </a:lnTo>
                <a:lnTo>
                  <a:pt x="1655408" y="653842"/>
                </a:lnTo>
                <a:lnTo>
                  <a:pt x="1707356" y="666563"/>
                </a:lnTo>
                <a:lnTo>
                  <a:pt x="2216944" y="780863"/>
                </a:lnTo>
                <a:lnTo>
                  <a:pt x="2267216" y="790350"/>
                </a:lnTo>
                <a:lnTo>
                  <a:pt x="2313375" y="799037"/>
                </a:lnTo>
                <a:lnTo>
                  <a:pt x="2359876" y="807266"/>
                </a:lnTo>
                <a:lnTo>
                  <a:pt x="2411178" y="815382"/>
                </a:lnTo>
                <a:lnTo>
                  <a:pt x="2471738" y="823726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5302967" y="5794118"/>
            <a:ext cx="640080" cy="0"/>
          </a:xfrm>
          <a:custGeom>
            <a:avLst/>
            <a:gdLst/>
            <a:ahLst/>
            <a:cxnLst/>
            <a:rect l="l" t="t" r="r" b="b"/>
            <a:pathLst>
              <a:path w="640079">
                <a:moveTo>
                  <a:pt x="0" y="0"/>
                </a:moveTo>
                <a:lnTo>
                  <a:pt x="640080" y="1"/>
                </a:lnTo>
              </a:path>
            </a:pathLst>
          </a:custGeom>
          <a:ln w="158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438998" y="5794118"/>
            <a:ext cx="640080" cy="0"/>
          </a:xfrm>
          <a:custGeom>
            <a:avLst/>
            <a:gdLst/>
            <a:ahLst/>
            <a:cxnLst/>
            <a:rect l="l" t="t" r="r" b="b"/>
            <a:pathLst>
              <a:path w="640079">
                <a:moveTo>
                  <a:pt x="0" y="0"/>
                </a:moveTo>
                <a:lnTo>
                  <a:pt x="640080" y="1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027715" y="5672156"/>
            <a:ext cx="4141470" cy="226695"/>
          </a:xfrm>
          <a:custGeom>
            <a:avLst/>
            <a:gdLst/>
            <a:ahLst/>
            <a:cxnLst/>
            <a:rect l="l" t="t" r="r" b="b"/>
            <a:pathLst>
              <a:path w="4141470" h="226695">
                <a:moveTo>
                  <a:pt x="0" y="0"/>
                </a:moveTo>
                <a:lnTo>
                  <a:pt x="4140925" y="0"/>
                </a:lnTo>
                <a:lnTo>
                  <a:pt x="4140925" y="226423"/>
                </a:lnTo>
                <a:lnTo>
                  <a:pt x="0" y="226423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 txBox="1"/>
          <p:nvPr/>
        </p:nvSpPr>
        <p:spPr>
          <a:xfrm>
            <a:off x="523241" y="1293004"/>
            <a:ext cx="6610984" cy="1282065"/>
          </a:xfrm>
          <a:prstGeom prst="rect">
            <a:avLst/>
          </a:prstGeom>
        </p:spPr>
        <p:txBody>
          <a:bodyPr vert="horz" wrap="square" lIns="0" tIns="35179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770"/>
              </a:spcBef>
            </a:pPr>
            <a:r>
              <a:rPr sz="3800" b="1" dirty="0">
                <a:latin typeface="Arial"/>
                <a:cs typeface="Arial"/>
              </a:rPr>
              <a:t>by </a:t>
            </a:r>
            <a:r>
              <a:rPr sz="3800" b="1" spc="-25" dirty="0">
                <a:latin typeface="Arial"/>
                <a:cs typeface="Arial"/>
              </a:rPr>
              <a:t>On-Treatment </a:t>
            </a:r>
            <a:r>
              <a:rPr sz="3800" b="1" spc="-5" dirty="0">
                <a:latin typeface="Arial"/>
                <a:cs typeface="Arial"/>
              </a:rPr>
              <a:t>Serum</a:t>
            </a:r>
            <a:r>
              <a:rPr sz="3800" b="1" spc="-35" dirty="0">
                <a:latin typeface="Arial"/>
                <a:cs typeface="Arial"/>
              </a:rPr>
              <a:t> </a:t>
            </a:r>
            <a:r>
              <a:rPr sz="3800" b="1" spc="-95" dirty="0">
                <a:latin typeface="Arial"/>
                <a:cs typeface="Arial"/>
              </a:rPr>
              <a:t>EPA</a:t>
            </a:r>
            <a:endParaRPr sz="3800">
              <a:latin typeface="Arial"/>
              <a:cs typeface="Arial"/>
            </a:endParaRPr>
          </a:p>
          <a:p>
            <a:pPr marL="177800">
              <a:lnSpc>
                <a:spcPct val="100000"/>
              </a:lnSpc>
              <a:spcBef>
                <a:spcPts val="985"/>
              </a:spcBef>
              <a:tabLst>
                <a:tab pos="3787775" algn="l"/>
              </a:tabLst>
            </a:pPr>
            <a:r>
              <a:rPr sz="1400" b="1" spc="-5" dirty="0">
                <a:solidFill>
                  <a:srgbClr val="221F1F"/>
                </a:solidFill>
                <a:latin typeface="Arial"/>
                <a:cs typeface="Arial"/>
              </a:rPr>
              <a:t>Any</a:t>
            </a:r>
            <a:r>
              <a:rPr sz="1400" b="1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221F1F"/>
                </a:solidFill>
                <a:latin typeface="Arial"/>
                <a:cs typeface="Arial"/>
              </a:rPr>
              <a:t>Myocardial</a:t>
            </a:r>
            <a:r>
              <a:rPr sz="1400" b="1" dirty="0">
                <a:solidFill>
                  <a:srgbClr val="221F1F"/>
                </a:solidFill>
                <a:latin typeface="Arial"/>
                <a:cs typeface="Arial"/>
              </a:rPr>
              <a:t> Infarction</a:t>
            </a:r>
            <a:r>
              <a:rPr sz="1500" baseline="50000" dirty="0">
                <a:latin typeface="Arial"/>
                <a:cs typeface="Arial"/>
              </a:rPr>
              <a:t>1-3	</a:t>
            </a:r>
            <a:r>
              <a:rPr sz="1400" b="1" spc="-5" dirty="0">
                <a:solidFill>
                  <a:srgbClr val="221F1F"/>
                </a:solidFill>
                <a:latin typeface="Arial"/>
                <a:cs typeface="Arial"/>
              </a:rPr>
              <a:t>Any Stroke</a:t>
            </a:r>
            <a:r>
              <a:rPr sz="1400" b="1" spc="-11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500" spc="-15" baseline="50000" dirty="0">
                <a:latin typeface="Arial"/>
                <a:cs typeface="Arial"/>
              </a:rPr>
              <a:t>2,4,5</a:t>
            </a:r>
            <a:endParaRPr sz="1500" baseline="50000">
              <a:latin typeface="Arial"/>
              <a:cs typeface="Arial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945619" y="5189005"/>
            <a:ext cx="1717039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AUC-Derived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Daily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Average EPA</a:t>
            </a:r>
            <a:r>
              <a:rPr sz="700" b="1" spc="-5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(µg/mL)</a:t>
            </a:r>
            <a:endParaRPr sz="700">
              <a:latin typeface="Arial"/>
              <a:cs typeface="Arial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3910048" y="5189005"/>
            <a:ext cx="1717039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AUC-Derived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Daily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Average EPA</a:t>
            </a:r>
            <a:r>
              <a:rPr sz="700" b="1" spc="-5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(µg/mL)</a:t>
            </a:r>
            <a:endParaRPr sz="700">
              <a:latin typeface="Arial"/>
              <a:cs typeface="Arial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113721" y="5338357"/>
            <a:ext cx="650240" cy="23177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No.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of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50" b="1" spc="-15" baseline="3968" dirty="0">
                <a:solidFill>
                  <a:srgbClr val="221F1F"/>
                </a:solidFill>
                <a:latin typeface="Arial"/>
                <a:cs typeface="Arial"/>
              </a:rPr>
              <a:t>Patients</a:t>
            </a:r>
            <a:r>
              <a:rPr sz="1050" b="1" spc="104" baseline="3968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5214</a:t>
            </a:r>
            <a:endParaRPr sz="700">
              <a:latin typeface="Arial"/>
              <a:cs typeface="Arial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996536" y="5445037"/>
            <a:ext cx="21971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2449</a:t>
            </a:r>
            <a:endParaRPr sz="700">
              <a:latin typeface="Arial"/>
              <a:cs typeface="Arial"/>
            </a:endParaRPr>
          </a:p>
        </p:txBody>
      </p:sp>
      <p:sp>
        <p:nvSpPr>
          <p:cNvPr id="167" name="object 167"/>
          <p:cNvSpPr txBox="1"/>
          <p:nvPr/>
        </p:nvSpPr>
        <p:spPr>
          <a:xfrm>
            <a:off x="1632413" y="5445037"/>
            <a:ext cx="17145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773</a:t>
            </a:r>
            <a:endParaRPr sz="700">
              <a:latin typeface="Arial"/>
              <a:cs typeface="Arial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2268289" y="5445037"/>
            <a:ext cx="122555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88</a:t>
            </a:r>
            <a:endParaRPr sz="700">
              <a:latin typeface="Arial"/>
              <a:cs typeface="Arial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2879878" y="5445037"/>
            <a:ext cx="122555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11</a:t>
            </a:r>
            <a:endParaRPr sz="700">
              <a:latin typeface="Arial"/>
              <a:cs typeface="Arial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3508324" y="5445037"/>
            <a:ext cx="21971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5224</a:t>
            </a:r>
            <a:endParaRPr sz="700">
              <a:latin typeface="Arial"/>
              <a:cs typeface="Arial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3960964" y="5445037"/>
            <a:ext cx="21971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2464</a:t>
            </a:r>
            <a:endParaRPr sz="700">
              <a:latin typeface="Arial"/>
              <a:cs typeface="Arial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4596841" y="5445037"/>
            <a:ext cx="17145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787</a:t>
            </a:r>
            <a:endParaRPr sz="700">
              <a:latin typeface="Arial"/>
              <a:cs typeface="Arial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5232718" y="5445037"/>
            <a:ext cx="122555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95</a:t>
            </a:r>
            <a:endParaRPr sz="700">
              <a:latin typeface="Arial"/>
              <a:cs typeface="Arial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5844306" y="5445037"/>
            <a:ext cx="122555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12</a:t>
            </a:r>
            <a:endParaRPr sz="700">
              <a:latin typeface="Arial"/>
              <a:cs typeface="Arial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194456" y="5702886"/>
            <a:ext cx="129222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b="1" spc="-5" dirty="0">
                <a:latin typeface="Arial"/>
                <a:cs typeface="Arial"/>
              </a:rPr>
              <a:t>P*&lt;0.001 for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all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4139407" y="5725453"/>
            <a:ext cx="112268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5" dirty="0">
                <a:latin typeface="Arial"/>
                <a:cs typeface="Arial"/>
              </a:rPr>
              <a:t>Dose-response hazard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ratio</a:t>
            </a:r>
            <a:endParaRPr sz="700">
              <a:latin typeface="Arial"/>
              <a:cs typeface="Arial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6214328" y="5725453"/>
            <a:ext cx="116840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5" dirty="0">
                <a:latin typeface="Arial"/>
                <a:cs typeface="Arial"/>
              </a:rPr>
              <a:t>95% Confidence Interval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(CI)</a:t>
            </a:r>
            <a:endParaRPr sz="700">
              <a:latin typeface="Arial"/>
              <a:cs typeface="Arial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187924" y="6014050"/>
            <a:ext cx="11725275" cy="76073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9050" marR="5080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latin typeface="Arial"/>
                <a:cs typeface="Arial"/>
              </a:rPr>
              <a:t>Note: Area </a:t>
            </a:r>
            <a:r>
              <a:rPr sz="1000" spc="-10" dirty="0">
                <a:latin typeface="Arial"/>
                <a:cs typeface="Arial"/>
              </a:rPr>
              <a:t>under </a:t>
            </a:r>
            <a:r>
              <a:rPr sz="1000" spc="-5" dirty="0">
                <a:latin typeface="Arial"/>
                <a:cs typeface="Arial"/>
              </a:rPr>
              <a:t>the curve (AUC) -derived daily </a:t>
            </a:r>
            <a:r>
              <a:rPr sz="1000" spc="-10" dirty="0">
                <a:latin typeface="Arial"/>
                <a:cs typeface="Arial"/>
              </a:rPr>
              <a:t>average </a:t>
            </a:r>
            <a:r>
              <a:rPr sz="1000" spc="-5" dirty="0">
                <a:latin typeface="Arial"/>
                <a:cs typeface="Arial"/>
              </a:rPr>
              <a:t>serum EPA (µg/mL) </a:t>
            </a:r>
            <a:r>
              <a:rPr sz="1000" dirty="0">
                <a:latin typeface="Arial"/>
                <a:cs typeface="Arial"/>
              </a:rPr>
              <a:t>is </a:t>
            </a:r>
            <a:r>
              <a:rPr sz="1000" spc="-5" dirty="0">
                <a:latin typeface="Arial"/>
                <a:cs typeface="Arial"/>
              </a:rPr>
              <a:t>the daily </a:t>
            </a:r>
            <a:r>
              <a:rPr sz="1000" spc="-10" dirty="0">
                <a:latin typeface="Arial"/>
                <a:cs typeface="Arial"/>
              </a:rPr>
              <a:t>average </a:t>
            </a:r>
            <a:r>
              <a:rPr sz="1000" spc="-5" dirty="0">
                <a:latin typeface="Arial"/>
                <a:cs typeface="Arial"/>
              </a:rPr>
              <a:t>of all available post baseline EPA </a:t>
            </a:r>
            <a:r>
              <a:rPr sz="1000" spc="-10" dirty="0">
                <a:latin typeface="Arial"/>
                <a:cs typeface="Arial"/>
              </a:rPr>
              <a:t>measurements </a:t>
            </a:r>
            <a:r>
              <a:rPr sz="1000" spc="-5" dirty="0">
                <a:latin typeface="Arial"/>
                <a:cs typeface="Arial"/>
              </a:rPr>
              <a:t>prior to the </a:t>
            </a:r>
            <a:r>
              <a:rPr sz="1000" spc="-10" dirty="0">
                <a:latin typeface="Arial"/>
                <a:cs typeface="Arial"/>
              </a:rPr>
              <a:t>event. </a:t>
            </a:r>
            <a:r>
              <a:rPr sz="1000" spc="-5" dirty="0">
                <a:latin typeface="Arial"/>
                <a:cs typeface="Arial"/>
              </a:rPr>
              <a:t>Dose-response hazard ratio (solid line) </a:t>
            </a:r>
            <a:r>
              <a:rPr sz="1000" spc="-10" dirty="0">
                <a:latin typeface="Arial"/>
                <a:cs typeface="Arial"/>
              </a:rPr>
              <a:t>and  95% </a:t>
            </a:r>
            <a:r>
              <a:rPr sz="1000" dirty="0">
                <a:latin typeface="Arial"/>
                <a:cs typeface="Arial"/>
              </a:rPr>
              <a:t>CI </a:t>
            </a:r>
            <a:r>
              <a:rPr sz="1000" spc="-10" dirty="0">
                <a:latin typeface="Arial"/>
                <a:cs typeface="Arial"/>
              </a:rPr>
              <a:t>(dotted </a:t>
            </a:r>
            <a:r>
              <a:rPr sz="1000" spc="-5" dirty="0">
                <a:latin typeface="Arial"/>
                <a:cs typeface="Arial"/>
              </a:rPr>
              <a:t>lines) are estimated from the Cox </a:t>
            </a:r>
            <a:r>
              <a:rPr sz="1000" spc="-10" dirty="0">
                <a:latin typeface="Arial"/>
                <a:cs typeface="Arial"/>
              </a:rPr>
              <a:t>proportional </a:t>
            </a:r>
            <a:r>
              <a:rPr sz="1000" spc="-5" dirty="0">
                <a:latin typeface="Arial"/>
                <a:cs typeface="Arial"/>
              </a:rPr>
              <a:t>hazard </a:t>
            </a:r>
            <a:r>
              <a:rPr sz="1000" spc="-10" dirty="0">
                <a:latin typeface="Arial"/>
                <a:cs typeface="Arial"/>
              </a:rPr>
              <a:t>model </a:t>
            </a:r>
            <a:r>
              <a:rPr sz="1000" spc="-5" dirty="0">
                <a:latin typeface="Arial"/>
                <a:cs typeface="Arial"/>
              </a:rPr>
              <a:t>with </a:t>
            </a:r>
            <a:r>
              <a:rPr sz="1000" dirty="0">
                <a:latin typeface="Arial"/>
                <a:cs typeface="Arial"/>
              </a:rPr>
              <a:t>a </a:t>
            </a:r>
            <a:r>
              <a:rPr sz="1000" spc="-5" dirty="0">
                <a:latin typeface="Arial"/>
                <a:cs typeface="Arial"/>
              </a:rPr>
              <a:t>spline term for EPA </a:t>
            </a:r>
            <a:r>
              <a:rPr sz="1000" spc="-10" dirty="0">
                <a:latin typeface="Arial"/>
                <a:cs typeface="Arial"/>
              </a:rPr>
              <a:t>and adjustment </a:t>
            </a:r>
            <a:r>
              <a:rPr sz="1000" spc="-5" dirty="0">
                <a:latin typeface="Arial"/>
                <a:cs typeface="Arial"/>
              </a:rPr>
              <a:t>for randomization factors </a:t>
            </a:r>
            <a:r>
              <a:rPr sz="1000" spc="-10" dirty="0">
                <a:latin typeface="Arial"/>
                <a:cs typeface="Arial"/>
              </a:rPr>
              <a:t>and sex</a:t>
            </a:r>
            <a:r>
              <a:rPr sz="1050" spc="-15" baseline="23809" dirty="0">
                <a:latin typeface="Arial"/>
                <a:cs typeface="Arial"/>
              </a:rPr>
              <a:t>1</a:t>
            </a:r>
            <a:r>
              <a:rPr sz="1000" spc="-10" dirty="0">
                <a:latin typeface="Arial"/>
                <a:cs typeface="Arial"/>
              </a:rPr>
              <a:t>, </a:t>
            </a:r>
            <a:r>
              <a:rPr sz="1000" spc="-5" dirty="0">
                <a:latin typeface="Arial"/>
                <a:cs typeface="Arial"/>
              </a:rPr>
              <a:t>baseline </a:t>
            </a:r>
            <a:r>
              <a:rPr sz="1000" spc="-10" dirty="0">
                <a:latin typeface="Arial"/>
                <a:cs typeface="Arial"/>
              </a:rPr>
              <a:t>diabetes</a:t>
            </a:r>
            <a:r>
              <a:rPr sz="1050" spc="-15" baseline="23809" dirty="0">
                <a:latin typeface="Arial"/>
                <a:cs typeface="Arial"/>
              </a:rPr>
              <a:t>2</a:t>
            </a:r>
            <a:r>
              <a:rPr sz="1000" spc="-10" dirty="0">
                <a:latin typeface="Arial"/>
                <a:cs typeface="Arial"/>
              </a:rPr>
              <a:t>, </a:t>
            </a:r>
            <a:r>
              <a:rPr sz="1000" spc="-5" dirty="0">
                <a:latin typeface="Arial"/>
                <a:cs typeface="Arial"/>
              </a:rPr>
              <a:t>hsCRP</a:t>
            </a:r>
            <a:r>
              <a:rPr sz="1050" spc="-7" baseline="23809" dirty="0">
                <a:latin typeface="Arial"/>
                <a:cs typeface="Arial"/>
              </a:rPr>
              <a:t>3</a:t>
            </a:r>
            <a:r>
              <a:rPr sz="1000" spc="-5" dirty="0">
                <a:latin typeface="Arial"/>
                <a:cs typeface="Arial"/>
              </a:rPr>
              <a:t>, statin </a:t>
            </a:r>
            <a:r>
              <a:rPr sz="1000" spc="-10" dirty="0">
                <a:latin typeface="Arial"/>
                <a:cs typeface="Arial"/>
              </a:rPr>
              <a:t>compliance</a:t>
            </a:r>
            <a:r>
              <a:rPr sz="1050" spc="-15" baseline="23809" dirty="0">
                <a:latin typeface="Arial"/>
                <a:cs typeface="Arial"/>
              </a:rPr>
              <a:t>4</a:t>
            </a:r>
            <a:r>
              <a:rPr sz="1000" spc="-10" dirty="0">
                <a:latin typeface="Arial"/>
                <a:cs typeface="Arial"/>
              </a:rPr>
              <a:t>,</a:t>
            </a:r>
            <a:r>
              <a:rPr sz="1000" spc="2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age</a:t>
            </a:r>
            <a:r>
              <a:rPr sz="1050" spc="-15" baseline="23809" dirty="0">
                <a:latin typeface="Arial"/>
                <a:cs typeface="Arial"/>
              </a:rPr>
              <a:t>5</a:t>
            </a:r>
            <a:r>
              <a:rPr sz="1000" spc="-10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9050">
              <a:lnSpc>
                <a:spcPct val="100000"/>
              </a:lnSpc>
            </a:pPr>
            <a:r>
              <a:rPr sz="1000" b="1" spc="-5" dirty="0">
                <a:latin typeface="Arial"/>
                <a:cs typeface="Arial"/>
              </a:rPr>
              <a:t>*P value is </a:t>
            </a:r>
            <a:r>
              <a:rPr sz="1000" b="1" spc="-10" dirty="0">
                <a:latin typeface="Arial"/>
                <a:cs typeface="Arial"/>
              </a:rPr>
              <a:t>&lt;0.001 </a:t>
            </a:r>
            <a:r>
              <a:rPr sz="1000" b="1" dirty="0">
                <a:latin typeface="Arial"/>
                <a:cs typeface="Arial"/>
              </a:rPr>
              <a:t>for both </a:t>
            </a:r>
            <a:r>
              <a:rPr sz="1000" b="1" spc="-5" dirty="0">
                <a:latin typeface="Arial"/>
                <a:cs typeface="Arial"/>
              </a:rPr>
              <a:t>non-linear trend and </a:t>
            </a:r>
            <a:r>
              <a:rPr sz="1000" b="1" dirty="0">
                <a:latin typeface="Arial"/>
                <a:cs typeface="Arial"/>
              </a:rPr>
              <a:t>for </a:t>
            </a:r>
            <a:r>
              <a:rPr sz="1000" b="1" spc="-10" dirty="0">
                <a:latin typeface="Arial"/>
                <a:cs typeface="Arial"/>
              </a:rPr>
              <a:t>regression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slope.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1400" b="1" spc="-5" dirty="0">
                <a:latin typeface="Arial"/>
                <a:cs typeface="Arial"/>
              </a:rPr>
              <a:t>Bhatt DL. ACC/WCC 2020, Chicago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(virtual).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1" y="59436"/>
            <a:ext cx="10464800" cy="1644014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1086485">
              <a:lnSpc>
                <a:spcPts val="4100"/>
              </a:lnSpc>
              <a:spcBef>
                <a:spcPts val="620"/>
              </a:spcBef>
            </a:pPr>
            <a:r>
              <a:rPr spc="-5" dirty="0"/>
              <a:t>Dose-Response </a:t>
            </a:r>
            <a:r>
              <a:rPr dirty="0"/>
              <a:t>of </a:t>
            </a:r>
            <a:r>
              <a:rPr spc="-5" dirty="0"/>
              <a:t>Hazard Ratio (95% CI)  </a:t>
            </a:r>
            <a:r>
              <a:rPr dirty="0"/>
              <a:t>Any </a:t>
            </a:r>
            <a:r>
              <a:rPr spc="-5" dirty="0"/>
              <a:t>Myocardial Infarction, </a:t>
            </a:r>
            <a:r>
              <a:rPr dirty="0"/>
              <a:t>Any</a:t>
            </a:r>
            <a:r>
              <a:rPr spc="-204" dirty="0"/>
              <a:t> </a:t>
            </a:r>
            <a:r>
              <a:rPr spc="-5" dirty="0"/>
              <a:t>Stroke,</a:t>
            </a:r>
          </a:p>
          <a:p>
            <a:pPr marL="12700">
              <a:lnSpc>
                <a:spcPts val="4025"/>
              </a:lnSpc>
            </a:pPr>
            <a:r>
              <a:rPr spc="-5" dirty="0"/>
              <a:t>Coronary Revascularization, Unstable</a:t>
            </a:r>
            <a:r>
              <a:rPr spc="-170" dirty="0"/>
              <a:t> </a:t>
            </a:r>
            <a:r>
              <a:rPr spc="-5" dirty="0"/>
              <a:t>Angina</a:t>
            </a:r>
          </a:p>
        </p:txBody>
      </p:sp>
      <p:sp>
        <p:nvSpPr>
          <p:cNvPr id="3" name="object 3"/>
          <p:cNvSpPr/>
          <p:nvPr/>
        </p:nvSpPr>
        <p:spPr>
          <a:xfrm>
            <a:off x="1106189" y="492742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17752" y="492742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29308" y="492845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40905" y="492845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3616" y="492742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3616" y="492742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06189" y="492742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17752" y="492742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29308" y="492845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40905" y="492845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4379" y="2676547"/>
            <a:ext cx="0" cy="2244725"/>
          </a:xfrm>
          <a:custGeom>
            <a:avLst/>
            <a:gdLst/>
            <a:ahLst/>
            <a:cxnLst/>
            <a:rect l="l" t="t" r="r" b="b"/>
            <a:pathLst>
              <a:path h="2244725">
                <a:moveTo>
                  <a:pt x="0" y="2244644"/>
                </a:moveTo>
                <a:lnTo>
                  <a:pt x="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2970" y="3827538"/>
            <a:ext cx="2468880" cy="0"/>
          </a:xfrm>
          <a:custGeom>
            <a:avLst/>
            <a:gdLst/>
            <a:ahLst/>
            <a:cxnLst/>
            <a:rect l="l" t="t" r="r" b="b"/>
            <a:pathLst>
              <a:path w="2468880">
                <a:moveTo>
                  <a:pt x="0" y="0"/>
                </a:moveTo>
                <a:lnTo>
                  <a:pt x="2468512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89008" y="2683961"/>
            <a:ext cx="125095" cy="14859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</a:t>
            </a:r>
            <a:r>
              <a:rPr sz="700" dirty="0">
                <a:solidFill>
                  <a:srgbClr val="221F1F"/>
                </a:solidFill>
                <a:latin typeface="Arial"/>
                <a:cs typeface="Arial"/>
              </a:rPr>
              <a:t>.0</a:t>
            </a:r>
            <a:endParaRPr sz="7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1693" y="2897321"/>
            <a:ext cx="282575" cy="185547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30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Hazard Ratio: Reference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to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EPA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=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r>
              <a:rPr sz="700" b="1" spc="-9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µg/mL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0.2    0.4    0.6    0.8    1.0    1.2    1.4    1.6</a:t>
            </a:r>
            <a:r>
              <a:rPr sz="700" spc="14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1.8</a:t>
            </a:r>
            <a:endParaRPr sz="7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62552" y="4924158"/>
            <a:ext cx="2466975" cy="0"/>
          </a:xfrm>
          <a:custGeom>
            <a:avLst/>
            <a:gdLst/>
            <a:ahLst/>
            <a:cxnLst/>
            <a:rect l="l" t="t" r="r" b="b"/>
            <a:pathLst>
              <a:path w="2466975">
                <a:moveTo>
                  <a:pt x="0" y="0"/>
                </a:moveTo>
                <a:lnTo>
                  <a:pt x="246697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1107" y="2674308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1479" y="2674311"/>
            <a:ext cx="2468245" cy="0"/>
          </a:xfrm>
          <a:custGeom>
            <a:avLst/>
            <a:gdLst/>
            <a:ahLst/>
            <a:cxnLst/>
            <a:rect l="l" t="t" r="r" b="b"/>
            <a:pathLst>
              <a:path w="2468245">
                <a:moveTo>
                  <a:pt x="0" y="0"/>
                </a:moveTo>
                <a:lnTo>
                  <a:pt x="246805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29225" y="2674308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3079" y="446739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3079" y="393381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3079" y="3293520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3079" y="275993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3079" y="489426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3079" y="478754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3079" y="468082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3079" y="457411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3079" y="436067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3079" y="425396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3079" y="414724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3079" y="404053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3079" y="382709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3079" y="372038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3079" y="361366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33079" y="340023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33079" y="318680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3079" y="308008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33079" y="297337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3079" y="286665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33079" y="350695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65945" y="3753431"/>
            <a:ext cx="2465705" cy="703580"/>
          </a:xfrm>
          <a:custGeom>
            <a:avLst/>
            <a:gdLst/>
            <a:ahLst/>
            <a:cxnLst/>
            <a:rect l="l" t="t" r="r" b="b"/>
            <a:pathLst>
              <a:path w="2465705" h="703579">
                <a:moveTo>
                  <a:pt x="9525" y="0"/>
                </a:moveTo>
                <a:lnTo>
                  <a:pt x="0" y="12700"/>
                </a:lnTo>
                <a:lnTo>
                  <a:pt x="38100" y="41275"/>
                </a:lnTo>
                <a:lnTo>
                  <a:pt x="63500" y="61913"/>
                </a:lnTo>
                <a:lnTo>
                  <a:pt x="127000" y="109538"/>
                </a:lnTo>
                <a:lnTo>
                  <a:pt x="140255" y="117856"/>
                </a:lnTo>
                <a:lnTo>
                  <a:pt x="165100" y="138113"/>
                </a:lnTo>
                <a:lnTo>
                  <a:pt x="177800" y="147638"/>
                </a:lnTo>
                <a:lnTo>
                  <a:pt x="191055" y="155956"/>
                </a:lnTo>
                <a:lnTo>
                  <a:pt x="203755" y="167069"/>
                </a:lnTo>
                <a:lnTo>
                  <a:pt x="216455" y="175006"/>
                </a:lnTo>
                <a:lnTo>
                  <a:pt x="241300" y="193675"/>
                </a:lnTo>
                <a:lnTo>
                  <a:pt x="254555" y="201993"/>
                </a:lnTo>
                <a:lnTo>
                  <a:pt x="279400" y="220663"/>
                </a:lnTo>
                <a:lnTo>
                  <a:pt x="292655" y="228981"/>
                </a:lnTo>
                <a:lnTo>
                  <a:pt x="318055" y="246443"/>
                </a:lnTo>
                <a:lnTo>
                  <a:pt x="342900" y="265113"/>
                </a:lnTo>
                <a:lnTo>
                  <a:pt x="381555" y="289306"/>
                </a:lnTo>
                <a:lnTo>
                  <a:pt x="406955" y="306768"/>
                </a:lnTo>
                <a:lnTo>
                  <a:pt x="521255" y="378206"/>
                </a:lnTo>
                <a:lnTo>
                  <a:pt x="534612" y="384924"/>
                </a:lnTo>
                <a:lnTo>
                  <a:pt x="559355" y="400431"/>
                </a:lnTo>
                <a:lnTo>
                  <a:pt x="572712" y="407149"/>
                </a:lnTo>
                <a:lnTo>
                  <a:pt x="598112" y="421438"/>
                </a:lnTo>
                <a:lnTo>
                  <a:pt x="623512" y="434138"/>
                </a:lnTo>
                <a:lnTo>
                  <a:pt x="648255" y="449643"/>
                </a:lnTo>
                <a:lnTo>
                  <a:pt x="737812" y="494463"/>
                </a:lnTo>
                <a:lnTo>
                  <a:pt x="751275" y="499557"/>
                </a:lnTo>
                <a:lnTo>
                  <a:pt x="775255" y="513143"/>
                </a:lnTo>
                <a:lnTo>
                  <a:pt x="789375" y="518607"/>
                </a:lnTo>
                <a:lnTo>
                  <a:pt x="840175" y="540832"/>
                </a:lnTo>
                <a:lnTo>
                  <a:pt x="853737" y="547451"/>
                </a:lnTo>
                <a:lnTo>
                  <a:pt x="866437" y="550626"/>
                </a:lnTo>
                <a:lnTo>
                  <a:pt x="890975" y="561470"/>
                </a:lnTo>
                <a:lnTo>
                  <a:pt x="954475" y="585282"/>
                </a:lnTo>
                <a:lnTo>
                  <a:pt x="980737" y="593488"/>
                </a:lnTo>
                <a:lnTo>
                  <a:pt x="1005275" y="602745"/>
                </a:lnTo>
                <a:lnTo>
                  <a:pt x="1018837" y="606188"/>
                </a:lnTo>
                <a:lnTo>
                  <a:pt x="1043375" y="615445"/>
                </a:lnTo>
                <a:lnTo>
                  <a:pt x="1069637" y="622063"/>
                </a:lnTo>
                <a:lnTo>
                  <a:pt x="1083339" y="626654"/>
                </a:lnTo>
                <a:lnTo>
                  <a:pt x="1097565" y="631764"/>
                </a:lnTo>
                <a:lnTo>
                  <a:pt x="1110265" y="633351"/>
                </a:lnTo>
                <a:lnTo>
                  <a:pt x="1134724" y="641113"/>
                </a:lnTo>
                <a:lnTo>
                  <a:pt x="1149216" y="644337"/>
                </a:lnTo>
                <a:lnTo>
                  <a:pt x="1187112" y="653813"/>
                </a:lnTo>
                <a:lnTo>
                  <a:pt x="1200752" y="655576"/>
                </a:lnTo>
                <a:lnTo>
                  <a:pt x="1225212" y="661751"/>
                </a:lnTo>
                <a:lnTo>
                  <a:pt x="1239702" y="664973"/>
                </a:lnTo>
                <a:lnTo>
                  <a:pt x="1253140" y="666689"/>
                </a:lnTo>
                <a:lnTo>
                  <a:pt x="1278540" y="671451"/>
                </a:lnTo>
                <a:lnTo>
                  <a:pt x="1307559" y="676282"/>
                </a:lnTo>
                <a:lnTo>
                  <a:pt x="1331574" y="680801"/>
                </a:lnTo>
                <a:lnTo>
                  <a:pt x="1357915" y="684151"/>
                </a:lnTo>
                <a:lnTo>
                  <a:pt x="1386290" y="687396"/>
                </a:lnTo>
                <a:lnTo>
                  <a:pt x="1399694" y="688976"/>
                </a:lnTo>
                <a:lnTo>
                  <a:pt x="1424590" y="692089"/>
                </a:lnTo>
                <a:lnTo>
                  <a:pt x="1438274" y="692151"/>
                </a:lnTo>
                <a:lnTo>
                  <a:pt x="1475390" y="696851"/>
                </a:lnTo>
                <a:lnTo>
                  <a:pt x="1490661" y="696912"/>
                </a:lnTo>
                <a:lnTo>
                  <a:pt x="1516061" y="698501"/>
                </a:lnTo>
                <a:lnTo>
                  <a:pt x="1528761" y="698501"/>
                </a:lnTo>
                <a:lnTo>
                  <a:pt x="1557336" y="700087"/>
                </a:lnTo>
                <a:lnTo>
                  <a:pt x="1570748" y="701626"/>
                </a:lnTo>
                <a:lnTo>
                  <a:pt x="1584324" y="701676"/>
                </a:lnTo>
                <a:lnTo>
                  <a:pt x="1601069" y="703229"/>
                </a:lnTo>
                <a:lnTo>
                  <a:pt x="1614486" y="703262"/>
                </a:lnTo>
                <a:lnTo>
                  <a:pt x="1855786" y="703262"/>
                </a:lnTo>
                <a:lnTo>
                  <a:pt x="1889501" y="701666"/>
                </a:lnTo>
                <a:lnTo>
                  <a:pt x="1904289" y="700039"/>
                </a:lnTo>
                <a:lnTo>
                  <a:pt x="1958023" y="700039"/>
                </a:lnTo>
                <a:lnTo>
                  <a:pt x="1978632" y="698477"/>
                </a:lnTo>
                <a:lnTo>
                  <a:pt x="2025920" y="698477"/>
                </a:lnTo>
                <a:lnTo>
                  <a:pt x="2043830" y="696879"/>
                </a:lnTo>
                <a:lnTo>
                  <a:pt x="2089552" y="696879"/>
                </a:lnTo>
                <a:lnTo>
                  <a:pt x="2108858" y="695298"/>
                </a:lnTo>
                <a:lnTo>
                  <a:pt x="2130958" y="695298"/>
                </a:lnTo>
                <a:lnTo>
                  <a:pt x="2161004" y="693726"/>
                </a:lnTo>
                <a:lnTo>
                  <a:pt x="2214712" y="693726"/>
                </a:lnTo>
                <a:lnTo>
                  <a:pt x="2235807" y="692127"/>
                </a:lnTo>
                <a:lnTo>
                  <a:pt x="2289731" y="692127"/>
                </a:lnTo>
                <a:lnTo>
                  <a:pt x="2326032" y="690554"/>
                </a:lnTo>
                <a:lnTo>
                  <a:pt x="2343378" y="690554"/>
                </a:lnTo>
                <a:lnTo>
                  <a:pt x="2391038" y="688971"/>
                </a:lnTo>
                <a:lnTo>
                  <a:pt x="2406893" y="688971"/>
                </a:lnTo>
                <a:lnTo>
                  <a:pt x="2465547" y="687749"/>
                </a:lnTo>
                <a:lnTo>
                  <a:pt x="2465539" y="687396"/>
                </a:lnTo>
                <a:lnTo>
                  <a:pt x="1601786" y="687387"/>
                </a:lnTo>
                <a:lnTo>
                  <a:pt x="1585043" y="685833"/>
                </a:lnTo>
                <a:lnTo>
                  <a:pt x="1571624" y="685801"/>
                </a:lnTo>
                <a:lnTo>
                  <a:pt x="1558214" y="684260"/>
                </a:lnTo>
                <a:lnTo>
                  <a:pt x="1541461" y="684212"/>
                </a:lnTo>
                <a:lnTo>
                  <a:pt x="1516061" y="682626"/>
                </a:lnTo>
                <a:lnTo>
                  <a:pt x="1503361" y="682626"/>
                </a:lnTo>
                <a:lnTo>
                  <a:pt x="1476374" y="681037"/>
                </a:lnTo>
                <a:lnTo>
                  <a:pt x="1439258" y="676337"/>
                </a:lnTo>
                <a:lnTo>
                  <a:pt x="1425574" y="676276"/>
                </a:lnTo>
                <a:lnTo>
                  <a:pt x="1400610" y="673101"/>
                </a:lnTo>
                <a:lnTo>
                  <a:pt x="1334483" y="665223"/>
                </a:lnTo>
                <a:lnTo>
                  <a:pt x="1309083" y="660462"/>
                </a:lnTo>
                <a:lnTo>
                  <a:pt x="1293014" y="658851"/>
                </a:lnTo>
                <a:lnTo>
                  <a:pt x="1242408" y="649348"/>
                </a:lnTo>
                <a:lnTo>
                  <a:pt x="1228859" y="646301"/>
                </a:lnTo>
                <a:lnTo>
                  <a:pt x="1203662" y="639999"/>
                </a:lnTo>
                <a:lnTo>
                  <a:pt x="1190021" y="638237"/>
                </a:lnTo>
                <a:lnTo>
                  <a:pt x="1152862" y="628887"/>
                </a:lnTo>
                <a:lnTo>
                  <a:pt x="1138371" y="625664"/>
                </a:lnTo>
                <a:lnTo>
                  <a:pt x="1114037" y="618042"/>
                </a:lnTo>
                <a:lnTo>
                  <a:pt x="1099533" y="616012"/>
                </a:lnTo>
                <a:lnTo>
                  <a:pt x="1074072" y="606832"/>
                </a:lnTo>
                <a:lnTo>
                  <a:pt x="1048087" y="600312"/>
                </a:lnTo>
                <a:lnTo>
                  <a:pt x="1023549" y="591055"/>
                </a:lnTo>
                <a:lnTo>
                  <a:pt x="1009987" y="587612"/>
                </a:lnTo>
                <a:lnTo>
                  <a:pt x="985449" y="578355"/>
                </a:lnTo>
                <a:lnTo>
                  <a:pt x="971887" y="574912"/>
                </a:lnTo>
                <a:lnTo>
                  <a:pt x="896549" y="546605"/>
                </a:lnTo>
                <a:lnTo>
                  <a:pt x="871911" y="535825"/>
                </a:lnTo>
                <a:lnTo>
                  <a:pt x="857587" y="532049"/>
                </a:lnTo>
                <a:lnTo>
                  <a:pt x="782249" y="498980"/>
                </a:lnTo>
                <a:lnTo>
                  <a:pt x="757611" y="485025"/>
                </a:lnTo>
                <a:lnTo>
                  <a:pt x="744149" y="479930"/>
                </a:lnTo>
                <a:lnTo>
                  <a:pt x="656012" y="435813"/>
                </a:lnTo>
                <a:lnTo>
                  <a:pt x="631269" y="420306"/>
                </a:lnTo>
                <a:lnTo>
                  <a:pt x="592512" y="400888"/>
                </a:lnTo>
                <a:lnTo>
                  <a:pt x="567112" y="386600"/>
                </a:lnTo>
                <a:lnTo>
                  <a:pt x="542369" y="371094"/>
                </a:lnTo>
                <a:lnTo>
                  <a:pt x="529012" y="364375"/>
                </a:lnTo>
                <a:lnTo>
                  <a:pt x="415369" y="293306"/>
                </a:lnTo>
                <a:lnTo>
                  <a:pt x="390525" y="276225"/>
                </a:lnTo>
                <a:lnTo>
                  <a:pt x="351869" y="252031"/>
                </a:lnTo>
                <a:lnTo>
                  <a:pt x="327025" y="233363"/>
                </a:lnTo>
                <a:lnTo>
                  <a:pt x="313769" y="225044"/>
                </a:lnTo>
                <a:lnTo>
                  <a:pt x="288369" y="207581"/>
                </a:lnTo>
                <a:lnTo>
                  <a:pt x="263525" y="188913"/>
                </a:lnTo>
                <a:lnTo>
                  <a:pt x="250269" y="180594"/>
                </a:lnTo>
                <a:lnTo>
                  <a:pt x="225425" y="161925"/>
                </a:lnTo>
                <a:lnTo>
                  <a:pt x="212169" y="153606"/>
                </a:lnTo>
                <a:lnTo>
                  <a:pt x="199469" y="142494"/>
                </a:lnTo>
                <a:lnTo>
                  <a:pt x="186769" y="134556"/>
                </a:lnTo>
                <a:lnTo>
                  <a:pt x="161925" y="115888"/>
                </a:lnTo>
                <a:lnTo>
                  <a:pt x="148669" y="104394"/>
                </a:lnTo>
                <a:lnTo>
                  <a:pt x="135969" y="96456"/>
                </a:lnTo>
                <a:lnTo>
                  <a:pt x="60325" y="39688"/>
                </a:lnTo>
                <a:lnTo>
                  <a:pt x="34925" y="19050"/>
                </a:lnTo>
                <a:lnTo>
                  <a:pt x="9525" y="0"/>
                </a:lnTo>
                <a:close/>
              </a:path>
              <a:path w="2465705" h="703579">
                <a:moveTo>
                  <a:pt x="1958023" y="700039"/>
                </a:moveTo>
                <a:lnTo>
                  <a:pt x="1904289" y="700039"/>
                </a:lnTo>
                <a:lnTo>
                  <a:pt x="1931986" y="700087"/>
                </a:lnTo>
                <a:lnTo>
                  <a:pt x="1957386" y="700087"/>
                </a:lnTo>
                <a:lnTo>
                  <a:pt x="1958023" y="700039"/>
                </a:lnTo>
                <a:close/>
              </a:path>
              <a:path w="2465705" h="703579">
                <a:moveTo>
                  <a:pt x="2025920" y="698477"/>
                </a:moveTo>
                <a:lnTo>
                  <a:pt x="1978632" y="698477"/>
                </a:lnTo>
                <a:lnTo>
                  <a:pt x="1995486" y="698501"/>
                </a:lnTo>
                <a:lnTo>
                  <a:pt x="2025649" y="698501"/>
                </a:lnTo>
                <a:lnTo>
                  <a:pt x="2025920" y="698477"/>
                </a:lnTo>
                <a:close/>
              </a:path>
              <a:path w="2465705" h="703579">
                <a:moveTo>
                  <a:pt x="2089552" y="696879"/>
                </a:moveTo>
                <a:lnTo>
                  <a:pt x="2043830" y="696879"/>
                </a:lnTo>
                <a:lnTo>
                  <a:pt x="2070099" y="696912"/>
                </a:lnTo>
                <a:lnTo>
                  <a:pt x="2089149" y="696912"/>
                </a:lnTo>
                <a:lnTo>
                  <a:pt x="2089552" y="696879"/>
                </a:lnTo>
                <a:close/>
              </a:path>
              <a:path w="2465705" h="703579">
                <a:moveTo>
                  <a:pt x="2130958" y="695298"/>
                </a:moveTo>
                <a:lnTo>
                  <a:pt x="2108858" y="695298"/>
                </a:lnTo>
                <a:lnTo>
                  <a:pt x="2130424" y="695326"/>
                </a:lnTo>
                <a:lnTo>
                  <a:pt x="2130958" y="695298"/>
                </a:lnTo>
                <a:close/>
              </a:path>
              <a:path w="2465705" h="703579">
                <a:moveTo>
                  <a:pt x="2289731" y="692127"/>
                </a:moveTo>
                <a:lnTo>
                  <a:pt x="2235807" y="692127"/>
                </a:lnTo>
                <a:lnTo>
                  <a:pt x="2254249" y="692151"/>
                </a:lnTo>
                <a:lnTo>
                  <a:pt x="2289174" y="692151"/>
                </a:lnTo>
                <a:lnTo>
                  <a:pt x="2289731" y="692127"/>
                </a:lnTo>
                <a:close/>
              </a:path>
              <a:path w="2465705" h="703579">
                <a:moveTo>
                  <a:pt x="1931986" y="684212"/>
                </a:moveTo>
                <a:lnTo>
                  <a:pt x="1903411" y="684212"/>
                </a:lnTo>
                <a:lnTo>
                  <a:pt x="1888248" y="685849"/>
                </a:lnTo>
                <a:lnTo>
                  <a:pt x="1855409" y="687396"/>
                </a:lnTo>
                <a:lnTo>
                  <a:pt x="2465539" y="687396"/>
                </a:lnTo>
                <a:lnTo>
                  <a:pt x="2465473" y="684236"/>
                </a:lnTo>
                <a:lnTo>
                  <a:pt x="1956778" y="684236"/>
                </a:lnTo>
                <a:lnTo>
                  <a:pt x="1931986" y="684212"/>
                </a:lnTo>
                <a:close/>
              </a:path>
              <a:path w="2465705" h="703579">
                <a:moveTo>
                  <a:pt x="2009774" y="682626"/>
                </a:moveTo>
                <a:lnTo>
                  <a:pt x="1978024" y="682626"/>
                </a:lnTo>
                <a:lnTo>
                  <a:pt x="1956778" y="684236"/>
                </a:lnTo>
                <a:lnTo>
                  <a:pt x="2465473" y="684236"/>
                </a:lnTo>
                <a:lnTo>
                  <a:pt x="2465440" y="682658"/>
                </a:lnTo>
                <a:lnTo>
                  <a:pt x="2024930" y="682658"/>
                </a:lnTo>
                <a:lnTo>
                  <a:pt x="2009774" y="682626"/>
                </a:lnTo>
                <a:close/>
              </a:path>
              <a:path w="2465705" h="703579">
                <a:moveTo>
                  <a:pt x="2070099" y="681037"/>
                </a:moveTo>
                <a:lnTo>
                  <a:pt x="2043111" y="681037"/>
                </a:lnTo>
                <a:lnTo>
                  <a:pt x="2024930" y="682658"/>
                </a:lnTo>
                <a:lnTo>
                  <a:pt x="2465440" y="682658"/>
                </a:lnTo>
                <a:lnTo>
                  <a:pt x="2465407" y="681065"/>
                </a:lnTo>
                <a:lnTo>
                  <a:pt x="2088490" y="681065"/>
                </a:lnTo>
                <a:lnTo>
                  <a:pt x="2070099" y="681037"/>
                </a:lnTo>
                <a:close/>
              </a:path>
              <a:path w="2465705" h="703579">
                <a:moveTo>
                  <a:pt x="2187574" y="677862"/>
                </a:moveTo>
                <a:lnTo>
                  <a:pt x="2160586" y="677862"/>
                </a:lnTo>
                <a:lnTo>
                  <a:pt x="2130006" y="679461"/>
                </a:lnTo>
                <a:lnTo>
                  <a:pt x="2108075" y="679461"/>
                </a:lnTo>
                <a:lnTo>
                  <a:pt x="2088490" y="681065"/>
                </a:lnTo>
                <a:lnTo>
                  <a:pt x="2465407" y="681065"/>
                </a:lnTo>
                <a:lnTo>
                  <a:pt x="2465373" y="679461"/>
                </a:lnTo>
                <a:lnTo>
                  <a:pt x="2130006" y="679461"/>
                </a:lnTo>
                <a:lnTo>
                  <a:pt x="2465373" y="679451"/>
                </a:lnTo>
                <a:lnTo>
                  <a:pt x="2465341" y="677886"/>
                </a:lnTo>
                <a:lnTo>
                  <a:pt x="2213953" y="677886"/>
                </a:lnTo>
                <a:lnTo>
                  <a:pt x="2187574" y="677862"/>
                </a:lnTo>
                <a:close/>
              </a:path>
              <a:path w="2465705" h="703579">
                <a:moveTo>
                  <a:pt x="2254249" y="676276"/>
                </a:moveTo>
                <a:lnTo>
                  <a:pt x="2235115" y="676282"/>
                </a:lnTo>
                <a:lnTo>
                  <a:pt x="2213953" y="677886"/>
                </a:lnTo>
                <a:lnTo>
                  <a:pt x="2465341" y="677886"/>
                </a:lnTo>
                <a:lnTo>
                  <a:pt x="2465307" y="676282"/>
                </a:lnTo>
                <a:lnTo>
                  <a:pt x="2254249" y="676276"/>
                </a:lnTo>
                <a:close/>
              </a:path>
              <a:path w="2465705" h="703579">
                <a:moveTo>
                  <a:pt x="2465215" y="671878"/>
                </a:moveTo>
                <a:lnTo>
                  <a:pt x="2406484" y="673102"/>
                </a:lnTo>
                <a:lnTo>
                  <a:pt x="2390736" y="673102"/>
                </a:lnTo>
                <a:lnTo>
                  <a:pt x="2342885" y="674692"/>
                </a:lnTo>
                <a:lnTo>
                  <a:pt x="2325569" y="674692"/>
                </a:lnTo>
                <a:lnTo>
                  <a:pt x="2288829" y="676282"/>
                </a:lnTo>
                <a:lnTo>
                  <a:pt x="2465307" y="676282"/>
                </a:lnTo>
                <a:lnTo>
                  <a:pt x="2465274" y="674692"/>
                </a:lnTo>
                <a:lnTo>
                  <a:pt x="2342885" y="674692"/>
                </a:lnTo>
                <a:lnTo>
                  <a:pt x="2465274" y="674687"/>
                </a:lnTo>
                <a:lnTo>
                  <a:pt x="2465241" y="673102"/>
                </a:lnTo>
                <a:lnTo>
                  <a:pt x="2406484" y="673102"/>
                </a:lnTo>
                <a:lnTo>
                  <a:pt x="2465241" y="673101"/>
                </a:lnTo>
                <a:lnTo>
                  <a:pt x="2465215" y="67187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972299" y="3492535"/>
            <a:ext cx="58419" cy="88900"/>
          </a:xfrm>
          <a:custGeom>
            <a:avLst/>
            <a:gdLst/>
            <a:ahLst/>
            <a:cxnLst/>
            <a:rect l="l" t="t" r="r" b="b"/>
            <a:pathLst>
              <a:path w="58419" h="88900">
                <a:moveTo>
                  <a:pt x="50128" y="0"/>
                </a:moveTo>
                <a:lnTo>
                  <a:pt x="0" y="88372"/>
                </a:lnTo>
                <a:lnTo>
                  <a:pt x="58413" y="4700"/>
                </a:lnTo>
                <a:lnTo>
                  <a:pt x="50128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897405" y="3614049"/>
            <a:ext cx="61594" cy="84455"/>
          </a:xfrm>
          <a:custGeom>
            <a:avLst/>
            <a:gdLst/>
            <a:ahLst/>
            <a:cxnLst/>
            <a:rect l="l" t="t" r="r" b="b"/>
            <a:pathLst>
              <a:path w="61594" h="84454">
                <a:moveTo>
                  <a:pt x="56095" y="0"/>
                </a:moveTo>
                <a:lnTo>
                  <a:pt x="37518" y="28804"/>
                </a:lnTo>
                <a:lnTo>
                  <a:pt x="0" y="84237"/>
                </a:lnTo>
                <a:lnTo>
                  <a:pt x="45432" y="34103"/>
                </a:lnTo>
                <a:lnTo>
                  <a:pt x="61219" y="10248"/>
                </a:lnTo>
                <a:lnTo>
                  <a:pt x="56095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814420" y="3730209"/>
            <a:ext cx="64135" cy="80010"/>
          </a:xfrm>
          <a:custGeom>
            <a:avLst/>
            <a:gdLst/>
            <a:ahLst/>
            <a:cxnLst/>
            <a:rect l="l" t="t" r="r" b="b"/>
            <a:pathLst>
              <a:path w="64135" h="80010">
                <a:moveTo>
                  <a:pt x="61983" y="0"/>
                </a:moveTo>
                <a:lnTo>
                  <a:pt x="19879" y="55201"/>
                </a:lnTo>
                <a:lnTo>
                  <a:pt x="0" y="79778"/>
                </a:lnTo>
                <a:lnTo>
                  <a:pt x="27324" y="61142"/>
                </a:lnTo>
                <a:lnTo>
                  <a:pt x="63607" y="15055"/>
                </a:lnTo>
                <a:lnTo>
                  <a:pt x="6198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729388" y="3839287"/>
            <a:ext cx="60960" cy="81915"/>
          </a:xfrm>
          <a:custGeom>
            <a:avLst/>
            <a:gdLst/>
            <a:ahLst/>
            <a:cxnLst/>
            <a:rect l="l" t="t" r="r" b="b"/>
            <a:pathLst>
              <a:path w="60960" h="81914">
                <a:moveTo>
                  <a:pt x="60866" y="0"/>
                </a:moveTo>
                <a:lnTo>
                  <a:pt x="30976" y="34864"/>
                </a:lnTo>
                <a:lnTo>
                  <a:pt x="4324" y="63287"/>
                </a:lnTo>
                <a:lnTo>
                  <a:pt x="0" y="81827"/>
                </a:lnTo>
                <a:lnTo>
                  <a:pt x="38061" y="41228"/>
                </a:lnTo>
                <a:lnTo>
                  <a:pt x="58684" y="17263"/>
                </a:lnTo>
                <a:lnTo>
                  <a:pt x="60866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621834" y="3941991"/>
            <a:ext cx="81084" cy="68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12423" y="4035427"/>
            <a:ext cx="82550" cy="61594"/>
          </a:xfrm>
          <a:custGeom>
            <a:avLst/>
            <a:gdLst/>
            <a:ahLst/>
            <a:cxnLst/>
            <a:rect l="l" t="t" r="r" b="b"/>
            <a:pathLst>
              <a:path w="82550" h="61595">
                <a:moveTo>
                  <a:pt x="80385" y="0"/>
                </a:moveTo>
                <a:lnTo>
                  <a:pt x="61282" y="14151"/>
                </a:lnTo>
                <a:lnTo>
                  <a:pt x="45280" y="27034"/>
                </a:lnTo>
                <a:lnTo>
                  <a:pt x="31149" y="38106"/>
                </a:lnTo>
                <a:lnTo>
                  <a:pt x="13936" y="50713"/>
                </a:lnTo>
                <a:lnTo>
                  <a:pt x="0" y="61511"/>
                </a:lnTo>
                <a:lnTo>
                  <a:pt x="19668" y="58319"/>
                </a:lnTo>
                <a:lnTo>
                  <a:pt x="36901" y="45697"/>
                </a:lnTo>
                <a:lnTo>
                  <a:pt x="51206" y="34491"/>
                </a:lnTo>
                <a:lnTo>
                  <a:pt x="67015" y="21751"/>
                </a:lnTo>
                <a:lnTo>
                  <a:pt x="82530" y="10821"/>
                </a:lnTo>
                <a:lnTo>
                  <a:pt x="80385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400428" y="4118829"/>
            <a:ext cx="81280" cy="62230"/>
          </a:xfrm>
          <a:custGeom>
            <a:avLst/>
            <a:gdLst/>
            <a:ahLst/>
            <a:cxnLst/>
            <a:rect l="l" t="t" r="r" b="b"/>
            <a:pathLst>
              <a:path w="81280" h="62229">
                <a:moveTo>
                  <a:pt x="80830" y="0"/>
                </a:moveTo>
                <a:lnTo>
                  <a:pt x="56838" y="16356"/>
                </a:lnTo>
                <a:lnTo>
                  <a:pt x="38086" y="27372"/>
                </a:lnTo>
                <a:lnTo>
                  <a:pt x="4885" y="48074"/>
                </a:lnTo>
                <a:lnTo>
                  <a:pt x="0" y="61718"/>
                </a:lnTo>
                <a:lnTo>
                  <a:pt x="43019" y="35519"/>
                </a:lnTo>
                <a:lnTo>
                  <a:pt x="61822" y="24471"/>
                </a:lnTo>
                <a:lnTo>
                  <a:pt x="79314" y="13262"/>
                </a:lnTo>
                <a:lnTo>
                  <a:pt x="8083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278208" y="4191402"/>
            <a:ext cx="87630" cy="41275"/>
          </a:xfrm>
          <a:custGeom>
            <a:avLst/>
            <a:gdLst/>
            <a:ahLst/>
            <a:cxnLst/>
            <a:rect l="l" t="t" r="r" b="b"/>
            <a:pathLst>
              <a:path w="87630" h="41275">
                <a:moveTo>
                  <a:pt x="84246" y="0"/>
                </a:moveTo>
                <a:lnTo>
                  <a:pt x="67964" y="6875"/>
                </a:lnTo>
                <a:lnTo>
                  <a:pt x="48420" y="18299"/>
                </a:lnTo>
                <a:lnTo>
                  <a:pt x="34704" y="24408"/>
                </a:lnTo>
                <a:lnTo>
                  <a:pt x="0" y="40299"/>
                </a:lnTo>
                <a:lnTo>
                  <a:pt x="21299" y="41023"/>
                </a:lnTo>
                <a:lnTo>
                  <a:pt x="38633" y="33084"/>
                </a:lnTo>
                <a:lnTo>
                  <a:pt x="52778" y="26751"/>
                </a:lnTo>
                <a:lnTo>
                  <a:pt x="72156" y="15398"/>
                </a:lnTo>
                <a:lnTo>
                  <a:pt x="87282" y="9359"/>
                </a:lnTo>
                <a:lnTo>
                  <a:pt x="84246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146303" y="4249567"/>
            <a:ext cx="91440" cy="34290"/>
          </a:xfrm>
          <a:custGeom>
            <a:avLst/>
            <a:gdLst/>
            <a:ahLst/>
            <a:cxnLst/>
            <a:rect l="l" t="t" r="r" b="b"/>
            <a:pathLst>
              <a:path w="91439" h="34289">
                <a:moveTo>
                  <a:pt x="90427" y="0"/>
                </a:moveTo>
                <a:lnTo>
                  <a:pt x="74065" y="5763"/>
                </a:lnTo>
                <a:lnTo>
                  <a:pt x="58042" y="12211"/>
                </a:lnTo>
                <a:lnTo>
                  <a:pt x="44123" y="16875"/>
                </a:lnTo>
                <a:lnTo>
                  <a:pt x="30416" y="19917"/>
                </a:lnTo>
                <a:lnTo>
                  <a:pt x="14320" y="24770"/>
                </a:lnTo>
                <a:lnTo>
                  <a:pt x="0" y="29575"/>
                </a:lnTo>
                <a:lnTo>
                  <a:pt x="17214" y="33842"/>
                </a:lnTo>
                <a:lnTo>
                  <a:pt x="32834" y="29123"/>
                </a:lnTo>
                <a:lnTo>
                  <a:pt x="46680" y="26037"/>
                </a:lnTo>
                <a:lnTo>
                  <a:pt x="61338" y="21142"/>
                </a:lnTo>
                <a:lnTo>
                  <a:pt x="77360" y="14695"/>
                </a:lnTo>
                <a:lnTo>
                  <a:pt x="91279" y="10030"/>
                </a:lnTo>
                <a:lnTo>
                  <a:pt x="90427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015982" y="4290110"/>
            <a:ext cx="90805" cy="22225"/>
          </a:xfrm>
          <a:custGeom>
            <a:avLst/>
            <a:gdLst/>
            <a:ahLst/>
            <a:cxnLst/>
            <a:rect l="l" t="t" r="r" b="b"/>
            <a:pathLst>
              <a:path w="90805" h="22225">
                <a:moveTo>
                  <a:pt x="88304" y="0"/>
                </a:moveTo>
                <a:lnTo>
                  <a:pt x="72589" y="3166"/>
                </a:lnTo>
                <a:lnTo>
                  <a:pt x="58306" y="6362"/>
                </a:lnTo>
                <a:lnTo>
                  <a:pt x="42649" y="9516"/>
                </a:lnTo>
                <a:lnTo>
                  <a:pt x="14693" y="12627"/>
                </a:lnTo>
                <a:lnTo>
                  <a:pt x="0" y="15887"/>
                </a:lnTo>
                <a:lnTo>
                  <a:pt x="16263" y="22007"/>
                </a:lnTo>
                <a:lnTo>
                  <a:pt x="44118" y="18917"/>
                </a:lnTo>
                <a:lnTo>
                  <a:pt x="60288" y="15678"/>
                </a:lnTo>
                <a:lnTo>
                  <a:pt x="74570" y="12482"/>
                </a:lnTo>
                <a:lnTo>
                  <a:pt x="90229" y="9328"/>
                </a:lnTo>
                <a:lnTo>
                  <a:pt x="88304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72046" y="4311378"/>
            <a:ext cx="95250" cy="12065"/>
          </a:xfrm>
          <a:custGeom>
            <a:avLst/>
            <a:gdLst/>
            <a:ahLst/>
            <a:cxnLst/>
            <a:rect l="l" t="t" r="r" b="b"/>
            <a:pathLst>
              <a:path w="95250" h="12064">
                <a:moveTo>
                  <a:pt x="42547" y="2442"/>
                </a:moveTo>
                <a:lnTo>
                  <a:pt x="0" y="2442"/>
                </a:lnTo>
                <a:lnTo>
                  <a:pt x="14182" y="11967"/>
                </a:lnTo>
                <a:lnTo>
                  <a:pt x="58305" y="11967"/>
                </a:lnTo>
                <a:lnTo>
                  <a:pt x="73018" y="10350"/>
                </a:lnTo>
                <a:lnTo>
                  <a:pt x="86694" y="10350"/>
                </a:lnTo>
                <a:lnTo>
                  <a:pt x="92955" y="2471"/>
                </a:lnTo>
                <a:lnTo>
                  <a:pt x="57776" y="2471"/>
                </a:lnTo>
                <a:lnTo>
                  <a:pt x="42547" y="2442"/>
                </a:lnTo>
                <a:close/>
              </a:path>
              <a:path w="95250" h="12064">
                <a:moveTo>
                  <a:pt x="86694" y="10350"/>
                </a:moveTo>
                <a:lnTo>
                  <a:pt x="73018" y="10350"/>
                </a:lnTo>
                <a:lnTo>
                  <a:pt x="86671" y="10379"/>
                </a:lnTo>
                <a:close/>
              </a:path>
              <a:path w="95250" h="12064">
                <a:moveTo>
                  <a:pt x="94919" y="0"/>
                </a:moveTo>
                <a:lnTo>
                  <a:pt x="72489" y="854"/>
                </a:lnTo>
                <a:lnTo>
                  <a:pt x="57776" y="2471"/>
                </a:lnTo>
                <a:lnTo>
                  <a:pt x="92955" y="2471"/>
                </a:lnTo>
                <a:lnTo>
                  <a:pt x="94919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729120" y="4312244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8844" y="0"/>
                </a:lnTo>
              </a:path>
            </a:pathLst>
          </a:custGeom>
          <a:ln w="190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588886" y="4277423"/>
            <a:ext cx="102235" cy="27305"/>
          </a:xfrm>
          <a:custGeom>
            <a:avLst/>
            <a:gdLst/>
            <a:ahLst/>
            <a:cxnLst/>
            <a:rect l="l" t="t" r="r" b="b"/>
            <a:pathLst>
              <a:path w="102235" h="27304">
                <a:moveTo>
                  <a:pt x="13153" y="0"/>
                </a:moveTo>
                <a:lnTo>
                  <a:pt x="0" y="5603"/>
                </a:lnTo>
                <a:lnTo>
                  <a:pt x="25255" y="12470"/>
                </a:lnTo>
                <a:lnTo>
                  <a:pt x="67802" y="21995"/>
                </a:lnTo>
                <a:lnTo>
                  <a:pt x="82496" y="23667"/>
                </a:lnTo>
                <a:lnTo>
                  <a:pt x="96168" y="26756"/>
                </a:lnTo>
                <a:lnTo>
                  <a:pt x="101646" y="18221"/>
                </a:lnTo>
                <a:lnTo>
                  <a:pt x="84066" y="14286"/>
                </a:lnTo>
                <a:lnTo>
                  <a:pt x="69373" y="12614"/>
                </a:lnTo>
                <a:lnTo>
                  <a:pt x="1315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461119" y="4230099"/>
            <a:ext cx="95250" cy="39370"/>
          </a:xfrm>
          <a:custGeom>
            <a:avLst/>
            <a:gdLst/>
            <a:ahLst/>
            <a:cxnLst/>
            <a:rect l="l" t="t" r="r" b="b"/>
            <a:pathLst>
              <a:path w="95250" h="39370">
                <a:moveTo>
                  <a:pt x="0" y="0"/>
                </a:moveTo>
                <a:lnTo>
                  <a:pt x="10289" y="15043"/>
                </a:lnTo>
                <a:lnTo>
                  <a:pt x="53267" y="29498"/>
                </a:lnTo>
                <a:lnTo>
                  <a:pt x="67020" y="35679"/>
                </a:lnTo>
                <a:lnTo>
                  <a:pt x="82108" y="39155"/>
                </a:lnTo>
                <a:lnTo>
                  <a:pt x="94636" y="34433"/>
                </a:lnTo>
                <a:lnTo>
                  <a:pt x="70006" y="26685"/>
                </a:lnTo>
                <a:lnTo>
                  <a:pt x="56729" y="20636"/>
                </a:lnTo>
                <a:lnTo>
                  <a:pt x="13751" y="6181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33795" y="4171504"/>
            <a:ext cx="91440" cy="50165"/>
          </a:xfrm>
          <a:custGeom>
            <a:avLst/>
            <a:gdLst/>
            <a:ahLst/>
            <a:cxnLst/>
            <a:rect l="l" t="t" r="r" b="b"/>
            <a:pathLst>
              <a:path w="91440" h="50164">
                <a:moveTo>
                  <a:pt x="0" y="0"/>
                </a:moveTo>
                <a:lnTo>
                  <a:pt x="9970" y="14899"/>
                </a:lnTo>
                <a:lnTo>
                  <a:pt x="23773" y="22647"/>
                </a:lnTo>
                <a:lnTo>
                  <a:pt x="52518" y="35538"/>
                </a:lnTo>
                <a:lnTo>
                  <a:pt x="66320" y="43284"/>
                </a:lnTo>
                <a:lnTo>
                  <a:pt x="80883" y="49824"/>
                </a:lnTo>
                <a:lnTo>
                  <a:pt x="91427" y="44109"/>
                </a:lnTo>
                <a:lnTo>
                  <a:pt x="70592" y="34781"/>
                </a:lnTo>
                <a:lnTo>
                  <a:pt x="56790" y="27035"/>
                </a:lnTo>
                <a:lnTo>
                  <a:pt x="28045" y="14145"/>
                </a:lnTo>
                <a:lnTo>
                  <a:pt x="14243" y="6398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207064" y="4109639"/>
            <a:ext cx="93345" cy="48260"/>
          </a:xfrm>
          <a:custGeom>
            <a:avLst/>
            <a:gdLst/>
            <a:ahLst/>
            <a:cxnLst/>
            <a:rect l="l" t="t" r="r" b="b"/>
            <a:pathLst>
              <a:path w="93344" h="48260">
                <a:moveTo>
                  <a:pt x="13330" y="0"/>
                </a:moveTo>
                <a:lnTo>
                  <a:pt x="0" y="3944"/>
                </a:lnTo>
                <a:lnTo>
                  <a:pt x="22861" y="16248"/>
                </a:lnTo>
                <a:lnTo>
                  <a:pt x="37044" y="24187"/>
                </a:lnTo>
                <a:lnTo>
                  <a:pt x="51606" y="30727"/>
                </a:lnTo>
                <a:lnTo>
                  <a:pt x="65079" y="39858"/>
                </a:lnTo>
                <a:lnTo>
                  <a:pt x="79592" y="47998"/>
                </a:lnTo>
                <a:lnTo>
                  <a:pt x="93228" y="44715"/>
                </a:lnTo>
                <a:lnTo>
                  <a:pt x="70060" y="31750"/>
                </a:lnTo>
                <a:lnTo>
                  <a:pt x="56208" y="22426"/>
                </a:lnTo>
                <a:lnTo>
                  <a:pt x="41316" y="15684"/>
                </a:lnTo>
                <a:lnTo>
                  <a:pt x="1333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91503" y="4036816"/>
            <a:ext cx="86995" cy="57150"/>
          </a:xfrm>
          <a:custGeom>
            <a:avLst/>
            <a:gdLst/>
            <a:ahLst/>
            <a:cxnLst/>
            <a:rect l="l" t="t" r="r" b="b"/>
            <a:pathLst>
              <a:path w="86994" h="57150">
                <a:moveTo>
                  <a:pt x="0" y="0"/>
                </a:moveTo>
                <a:lnTo>
                  <a:pt x="8872" y="17432"/>
                </a:lnTo>
                <a:lnTo>
                  <a:pt x="23763" y="24175"/>
                </a:lnTo>
                <a:lnTo>
                  <a:pt x="65931" y="47796"/>
                </a:lnTo>
                <a:lnTo>
                  <a:pt x="79786" y="57119"/>
                </a:lnTo>
                <a:lnTo>
                  <a:pt x="86436" y="49737"/>
                </a:lnTo>
                <a:lnTo>
                  <a:pt x="70912" y="39687"/>
                </a:lnTo>
                <a:lnTo>
                  <a:pt x="28035" y="15673"/>
                </a:lnTo>
                <a:lnTo>
                  <a:pt x="13473" y="913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63564" y="3974510"/>
            <a:ext cx="93980" cy="46990"/>
          </a:xfrm>
          <a:custGeom>
            <a:avLst/>
            <a:gdLst/>
            <a:ahLst/>
            <a:cxnLst/>
            <a:rect l="l" t="t" r="r" b="b"/>
            <a:pathLst>
              <a:path w="93980" h="46989">
                <a:moveTo>
                  <a:pt x="13769" y="0"/>
                </a:moveTo>
                <a:lnTo>
                  <a:pt x="0" y="2143"/>
                </a:lnTo>
                <a:lnTo>
                  <a:pt x="24059" y="15043"/>
                </a:lnTo>
                <a:lnTo>
                  <a:pt x="37862" y="22791"/>
                </a:lnTo>
                <a:lnTo>
                  <a:pt x="51715" y="32113"/>
                </a:lnTo>
                <a:lnTo>
                  <a:pt x="66607" y="38856"/>
                </a:lnTo>
                <a:lnTo>
                  <a:pt x="80410" y="46602"/>
                </a:lnTo>
                <a:lnTo>
                  <a:pt x="93690" y="43120"/>
                </a:lnTo>
                <a:lnTo>
                  <a:pt x="70879" y="30354"/>
                </a:lnTo>
                <a:lnTo>
                  <a:pt x="56317" y="23813"/>
                </a:lnTo>
                <a:lnTo>
                  <a:pt x="42843" y="14681"/>
                </a:lnTo>
                <a:lnTo>
                  <a:pt x="28331" y="6541"/>
                </a:lnTo>
                <a:lnTo>
                  <a:pt x="13769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50399" y="3900290"/>
            <a:ext cx="85090" cy="59055"/>
          </a:xfrm>
          <a:custGeom>
            <a:avLst/>
            <a:gdLst/>
            <a:ahLst/>
            <a:cxnLst/>
            <a:rect l="l" t="t" r="r" b="b"/>
            <a:pathLst>
              <a:path w="85090" h="59054">
                <a:moveTo>
                  <a:pt x="0" y="0"/>
                </a:moveTo>
                <a:lnTo>
                  <a:pt x="8872" y="17433"/>
                </a:lnTo>
                <a:lnTo>
                  <a:pt x="51749" y="41447"/>
                </a:lnTo>
                <a:lnTo>
                  <a:pt x="65602" y="50770"/>
                </a:lnTo>
                <a:lnTo>
                  <a:pt x="79881" y="58779"/>
                </a:lnTo>
                <a:lnTo>
                  <a:pt x="84532" y="50467"/>
                </a:lnTo>
                <a:lnTo>
                  <a:pt x="70583" y="42660"/>
                </a:lnTo>
                <a:lnTo>
                  <a:pt x="56730" y="33338"/>
                </a:lnTo>
                <a:lnTo>
                  <a:pt x="13853" y="9323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8795" y="3816358"/>
            <a:ext cx="78105" cy="63500"/>
          </a:xfrm>
          <a:custGeom>
            <a:avLst/>
            <a:gdLst/>
            <a:ahLst/>
            <a:cxnLst/>
            <a:rect l="l" t="t" r="r" b="b"/>
            <a:pathLst>
              <a:path w="78105" h="63500">
                <a:moveTo>
                  <a:pt x="0" y="0"/>
                </a:moveTo>
                <a:lnTo>
                  <a:pt x="8308" y="18609"/>
                </a:lnTo>
                <a:lnTo>
                  <a:pt x="35097" y="42423"/>
                </a:lnTo>
                <a:lnTo>
                  <a:pt x="49280" y="53534"/>
                </a:lnTo>
                <a:lnTo>
                  <a:pt x="63744" y="63265"/>
                </a:lnTo>
                <a:lnTo>
                  <a:pt x="77827" y="61248"/>
                </a:lnTo>
                <a:lnTo>
                  <a:pt x="54872" y="45831"/>
                </a:lnTo>
                <a:lnTo>
                  <a:pt x="26789" y="2381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44419" y="3712596"/>
            <a:ext cx="66567" cy="75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72651" y="3614397"/>
            <a:ext cx="48260" cy="69215"/>
          </a:xfrm>
          <a:custGeom>
            <a:avLst/>
            <a:gdLst/>
            <a:ahLst/>
            <a:cxnLst/>
            <a:rect l="l" t="t" r="r" b="b"/>
            <a:pathLst>
              <a:path w="48259" h="69214">
                <a:moveTo>
                  <a:pt x="213" y="0"/>
                </a:moveTo>
                <a:lnTo>
                  <a:pt x="0" y="17721"/>
                </a:lnTo>
                <a:lnTo>
                  <a:pt x="19137" y="43454"/>
                </a:lnTo>
                <a:lnTo>
                  <a:pt x="36470" y="68854"/>
                </a:lnTo>
                <a:lnTo>
                  <a:pt x="48190" y="67843"/>
                </a:lnTo>
                <a:lnTo>
                  <a:pt x="34656" y="50467"/>
                </a:lnTo>
                <a:lnTo>
                  <a:pt x="21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930127" y="4715957"/>
            <a:ext cx="98425" cy="35560"/>
          </a:xfrm>
          <a:custGeom>
            <a:avLst/>
            <a:gdLst/>
            <a:ahLst/>
            <a:cxnLst/>
            <a:rect l="l" t="t" r="r" b="b"/>
            <a:pathLst>
              <a:path w="98425" h="35560">
                <a:moveTo>
                  <a:pt x="0" y="0"/>
                </a:moveTo>
                <a:lnTo>
                  <a:pt x="27886" y="15278"/>
                </a:lnTo>
                <a:lnTo>
                  <a:pt x="52537" y="23338"/>
                </a:lnTo>
                <a:lnTo>
                  <a:pt x="73124" y="29211"/>
                </a:lnTo>
                <a:lnTo>
                  <a:pt x="96057" y="35065"/>
                </a:lnTo>
                <a:lnTo>
                  <a:pt x="98413" y="25835"/>
                </a:lnTo>
                <a:lnTo>
                  <a:pt x="75606" y="20017"/>
                </a:lnTo>
                <a:lnTo>
                  <a:pt x="55317" y="14230"/>
                </a:lnTo>
                <a:lnTo>
                  <a:pt x="30293" y="6079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804172" y="4690193"/>
            <a:ext cx="88900" cy="27940"/>
          </a:xfrm>
          <a:custGeom>
            <a:avLst/>
            <a:gdLst/>
            <a:ahLst/>
            <a:cxnLst/>
            <a:rect l="l" t="t" r="r" b="b"/>
            <a:pathLst>
              <a:path w="88900" h="27939">
                <a:moveTo>
                  <a:pt x="0" y="0"/>
                </a:moveTo>
                <a:lnTo>
                  <a:pt x="16788" y="14004"/>
                </a:lnTo>
                <a:lnTo>
                  <a:pt x="52094" y="20419"/>
                </a:lnTo>
                <a:lnTo>
                  <a:pt x="86598" y="27905"/>
                </a:lnTo>
                <a:lnTo>
                  <a:pt x="88618" y="18597"/>
                </a:lnTo>
                <a:lnTo>
                  <a:pt x="53953" y="11078"/>
                </a:lnTo>
                <a:lnTo>
                  <a:pt x="18789" y="4696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657792" y="4660031"/>
            <a:ext cx="98425" cy="30480"/>
          </a:xfrm>
          <a:custGeom>
            <a:avLst/>
            <a:gdLst/>
            <a:ahLst/>
            <a:cxnLst/>
            <a:rect l="l" t="t" r="r" b="b"/>
            <a:pathLst>
              <a:path w="98425" h="30479">
                <a:moveTo>
                  <a:pt x="0" y="0"/>
                </a:moveTo>
                <a:lnTo>
                  <a:pt x="16786" y="14004"/>
                </a:lnTo>
                <a:lnTo>
                  <a:pt x="69467" y="25156"/>
                </a:lnTo>
                <a:lnTo>
                  <a:pt x="96405" y="29902"/>
                </a:lnTo>
                <a:lnTo>
                  <a:pt x="98057" y="20521"/>
                </a:lnTo>
                <a:lnTo>
                  <a:pt x="71272" y="15805"/>
                </a:lnTo>
                <a:lnTo>
                  <a:pt x="18935" y="4725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525302" y="4634545"/>
            <a:ext cx="94615" cy="25400"/>
          </a:xfrm>
          <a:custGeom>
            <a:avLst/>
            <a:gdLst/>
            <a:ahLst/>
            <a:cxnLst/>
            <a:rect l="l" t="t" r="r" b="b"/>
            <a:pathLst>
              <a:path w="94614" h="25400">
                <a:moveTo>
                  <a:pt x="0" y="0"/>
                </a:moveTo>
                <a:lnTo>
                  <a:pt x="19237" y="12589"/>
                </a:lnTo>
                <a:lnTo>
                  <a:pt x="36212" y="17240"/>
                </a:lnTo>
                <a:lnTo>
                  <a:pt x="51258" y="18964"/>
                </a:lnTo>
                <a:lnTo>
                  <a:pt x="66327" y="23557"/>
                </a:lnTo>
                <a:lnTo>
                  <a:pt x="84766" y="25325"/>
                </a:lnTo>
                <a:lnTo>
                  <a:pt x="94098" y="17894"/>
                </a:lnTo>
                <a:lnTo>
                  <a:pt x="68124" y="14251"/>
                </a:lnTo>
                <a:lnTo>
                  <a:pt x="53148" y="9669"/>
                </a:lnTo>
                <a:lnTo>
                  <a:pt x="37988" y="7910"/>
                </a:lnTo>
                <a:lnTo>
                  <a:pt x="21211" y="3286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80823" y="4609181"/>
            <a:ext cx="101600" cy="25400"/>
          </a:xfrm>
          <a:custGeom>
            <a:avLst/>
            <a:gdLst/>
            <a:ahLst/>
            <a:cxnLst/>
            <a:rect l="l" t="t" r="r" b="b"/>
            <a:pathLst>
              <a:path w="101600" h="25400">
                <a:moveTo>
                  <a:pt x="14218" y="0"/>
                </a:moveTo>
                <a:lnTo>
                  <a:pt x="0" y="6874"/>
                </a:lnTo>
                <a:lnTo>
                  <a:pt x="28265" y="12515"/>
                </a:lnTo>
                <a:lnTo>
                  <a:pt x="41337" y="14159"/>
                </a:lnTo>
                <a:lnTo>
                  <a:pt x="74237" y="22004"/>
                </a:lnTo>
                <a:lnTo>
                  <a:pt x="88628" y="25194"/>
                </a:lnTo>
                <a:lnTo>
                  <a:pt x="101103" y="17172"/>
                </a:lnTo>
                <a:lnTo>
                  <a:pt x="76370" y="12720"/>
                </a:lnTo>
                <a:lnTo>
                  <a:pt x="43027" y="4799"/>
                </a:lnTo>
                <a:lnTo>
                  <a:pt x="29786" y="3119"/>
                </a:lnTo>
                <a:lnTo>
                  <a:pt x="14218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246727" y="4580551"/>
            <a:ext cx="98425" cy="28575"/>
          </a:xfrm>
          <a:custGeom>
            <a:avLst/>
            <a:gdLst/>
            <a:ahLst/>
            <a:cxnLst/>
            <a:rect l="l" t="t" r="r" b="b"/>
            <a:pathLst>
              <a:path w="98425" h="28575">
                <a:moveTo>
                  <a:pt x="0" y="0"/>
                </a:moveTo>
                <a:lnTo>
                  <a:pt x="23714" y="14109"/>
                </a:lnTo>
                <a:lnTo>
                  <a:pt x="37007" y="15801"/>
                </a:lnTo>
                <a:lnTo>
                  <a:pt x="52141" y="20401"/>
                </a:lnTo>
                <a:lnTo>
                  <a:pt x="68945" y="22165"/>
                </a:lnTo>
                <a:lnTo>
                  <a:pt x="95436" y="28425"/>
                </a:lnTo>
                <a:lnTo>
                  <a:pt x="98339" y="19259"/>
                </a:lnTo>
                <a:lnTo>
                  <a:pt x="83177" y="15951"/>
                </a:lnTo>
                <a:lnTo>
                  <a:pt x="53980" y="11099"/>
                </a:lnTo>
                <a:lnTo>
                  <a:pt x="38962" y="6513"/>
                </a:lnTo>
                <a:lnTo>
                  <a:pt x="25457" y="476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08391" y="4553570"/>
            <a:ext cx="100330" cy="28575"/>
          </a:xfrm>
          <a:custGeom>
            <a:avLst/>
            <a:gdLst/>
            <a:ahLst/>
            <a:cxnLst/>
            <a:rect l="l" t="t" r="r" b="b"/>
            <a:pathLst>
              <a:path w="100330" h="28575">
                <a:moveTo>
                  <a:pt x="0" y="0"/>
                </a:moveTo>
                <a:lnTo>
                  <a:pt x="14759" y="11045"/>
                </a:lnTo>
                <a:lnTo>
                  <a:pt x="28521" y="14130"/>
                </a:lnTo>
                <a:lnTo>
                  <a:pt x="58933" y="20516"/>
                </a:lnTo>
                <a:lnTo>
                  <a:pt x="71922" y="22144"/>
                </a:lnTo>
                <a:lnTo>
                  <a:pt x="96817" y="28389"/>
                </a:lnTo>
                <a:lnTo>
                  <a:pt x="99728" y="19188"/>
                </a:lnTo>
                <a:lnTo>
                  <a:pt x="73665" y="12797"/>
                </a:lnTo>
                <a:lnTo>
                  <a:pt x="60373" y="11104"/>
                </a:lnTo>
                <a:lnTo>
                  <a:pt x="43130" y="7969"/>
                </a:lnTo>
                <a:lnTo>
                  <a:pt x="16263" y="1656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972583" y="4524833"/>
            <a:ext cx="99060" cy="30480"/>
          </a:xfrm>
          <a:custGeom>
            <a:avLst/>
            <a:gdLst/>
            <a:ahLst/>
            <a:cxnLst/>
            <a:rect l="l" t="t" r="r" b="b"/>
            <a:pathLst>
              <a:path w="99060" h="30479">
                <a:moveTo>
                  <a:pt x="0" y="0"/>
                </a:moveTo>
                <a:lnTo>
                  <a:pt x="17828" y="14264"/>
                </a:lnTo>
                <a:lnTo>
                  <a:pt x="31120" y="15957"/>
                </a:lnTo>
                <a:lnTo>
                  <a:pt x="56014" y="22202"/>
                </a:lnTo>
                <a:lnTo>
                  <a:pt x="69306" y="23893"/>
                </a:lnTo>
                <a:lnTo>
                  <a:pt x="83185" y="26992"/>
                </a:lnTo>
                <a:lnTo>
                  <a:pt x="97516" y="30389"/>
                </a:lnTo>
                <a:lnTo>
                  <a:pt x="98696" y="20937"/>
                </a:lnTo>
                <a:lnTo>
                  <a:pt x="85368" y="17722"/>
                </a:lnTo>
                <a:lnTo>
                  <a:pt x="70925" y="14518"/>
                </a:lnTo>
                <a:lnTo>
                  <a:pt x="57755" y="12854"/>
                </a:lnTo>
                <a:lnTo>
                  <a:pt x="32862" y="6610"/>
                </a:lnTo>
                <a:lnTo>
                  <a:pt x="19570" y="4917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836118" y="4493621"/>
            <a:ext cx="99060" cy="31750"/>
          </a:xfrm>
          <a:custGeom>
            <a:avLst/>
            <a:gdLst/>
            <a:ahLst/>
            <a:cxnLst/>
            <a:rect l="l" t="t" r="r" b="b"/>
            <a:pathLst>
              <a:path w="99060" h="31750">
                <a:moveTo>
                  <a:pt x="0" y="0"/>
                </a:moveTo>
                <a:lnTo>
                  <a:pt x="20124" y="15153"/>
                </a:lnTo>
                <a:lnTo>
                  <a:pt x="36771" y="18538"/>
                </a:lnTo>
                <a:lnTo>
                  <a:pt x="87466" y="31188"/>
                </a:lnTo>
                <a:lnTo>
                  <a:pt x="98666" y="22889"/>
                </a:lnTo>
                <a:lnTo>
                  <a:pt x="77043" y="18771"/>
                </a:lnTo>
                <a:lnTo>
                  <a:pt x="38856" y="9246"/>
                </a:lnTo>
                <a:lnTo>
                  <a:pt x="22725" y="602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703487" y="4455345"/>
            <a:ext cx="96520" cy="36195"/>
          </a:xfrm>
          <a:custGeom>
            <a:avLst/>
            <a:gdLst/>
            <a:ahLst/>
            <a:cxnLst/>
            <a:rect l="l" t="t" r="r" b="b"/>
            <a:pathLst>
              <a:path w="96519" h="36195">
                <a:moveTo>
                  <a:pt x="0" y="0"/>
                </a:moveTo>
                <a:lnTo>
                  <a:pt x="11314" y="13801"/>
                </a:lnTo>
                <a:lnTo>
                  <a:pt x="37122" y="20252"/>
                </a:lnTo>
                <a:lnTo>
                  <a:pt x="88037" y="36127"/>
                </a:lnTo>
                <a:lnTo>
                  <a:pt x="96445" y="28237"/>
                </a:lnTo>
                <a:lnTo>
                  <a:pt x="77613" y="23710"/>
                </a:lnTo>
                <a:lnTo>
                  <a:pt x="26699" y="7835"/>
                </a:lnTo>
                <a:lnTo>
                  <a:pt x="13969" y="466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570949" y="4411110"/>
            <a:ext cx="95885" cy="41275"/>
          </a:xfrm>
          <a:custGeom>
            <a:avLst/>
            <a:gdLst/>
            <a:ahLst/>
            <a:cxnLst/>
            <a:rect l="l" t="t" r="r" b="b"/>
            <a:pathLst>
              <a:path w="95885" h="41275">
                <a:moveTo>
                  <a:pt x="0" y="0"/>
                </a:moveTo>
                <a:lnTo>
                  <a:pt x="13218" y="15115"/>
                </a:lnTo>
                <a:lnTo>
                  <a:pt x="26462" y="18450"/>
                </a:lnTo>
                <a:lnTo>
                  <a:pt x="51403" y="27815"/>
                </a:lnTo>
                <a:lnTo>
                  <a:pt x="64649" y="31150"/>
                </a:lnTo>
                <a:lnTo>
                  <a:pt x="78190" y="37233"/>
                </a:lnTo>
                <a:lnTo>
                  <a:pt x="91696" y="40675"/>
                </a:lnTo>
                <a:lnTo>
                  <a:pt x="95672" y="31850"/>
                </a:lnTo>
                <a:lnTo>
                  <a:pt x="81273" y="28258"/>
                </a:lnTo>
                <a:lnTo>
                  <a:pt x="67732" y="22176"/>
                </a:lnTo>
                <a:lnTo>
                  <a:pt x="54225" y="18733"/>
                </a:lnTo>
                <a:lnTo>
                  <a:pt x="29283" y="9368"/>
                </a:lnTo>
                <a:lnTo>
                  <a:pt x="16038" y="6033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447488" y="4364916"/>
            <a:ext cx="88265" cy="38100"/>
          </a:xfrm>
          <a:custGeom>
            <a:avLst/>
            <a:gdLst/>
            <a:ahLst/>
            <a:cxnLst/>
            <a:rect l="l" t="t" r="r" b="b"/>
            <a:pathLst>
              <a:path w="88265" h="38100">
                <a:moveTo>
                  <a:pt x="0" y="0"/>
                </a:moveTo>
                <a:lnTo>
                  <a:pt x="9390" y="13684"/>
                </a:lnTo>
                <a:lnTo>
                  <a:pt x="73035" y="37495"/>
                </a:lnTo>
                <a:lnTo>
                  <a:pt x="87777" y="3284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307094" y="4314116"/>
            <a:ext cx="97790" cy="43815"/>
          </a:xfrm>
          <a:custGeom>
            <a:avLst/>
            <a:gdLst/>
            <a:ahLst/>
            <a:cxnLst/>
            <a:rect l="l" t="t" r="r" b="b"/>
            <a:pathLst>
              <a:path w="97790" h="43814">
                <a:moveTo>
                  <a:pt x="13107" y="0"/>
                </a:moveTo>
                <a:lnTo>
                  <a:pt x="0" y="4076"/>
                </a:lnTo>
                <a:lnTo>
                  <a:pt x="47956" y="24795"/>
                </a:lnTo>
                <a:lnTo>
                  <a:pt x="73413" y="34320"/>
                </a:lnTo>
                <a:lnTo>
                  <a:pt x="93991" y="43607"/>
                </a:lnTo>
                <a:lnTo>
                  <a:pt x="97330" y="34687"/>
                </a:lnTo>
                <a:lnTo>
                  <a:pt x="77208" y="25599"/>
                </a:lnTo>
                <a:lnTo>
                  <a:pt x="38564" y="11112"/>
                </a:lnTo>
                <a:lnTo>
                  <a:pt x="13107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93371" y="4253990"/>
            <a:ext cx="83820" cy="45720"/>
          </a:xfrm>
          <a:custGeom>
            <a:avLst/>
            <a:gdLst/>
            <a:ahLst/>
            <a:cxnLst/>
            <a:rect l="l" t="t" r="r" b="b"/>
            <a:pathLst>
              <a:path w="83819" h="45720">
                <a:moveTo>
                  <a:pt x="0" y="0"/>
                </a:moveTo>
                <a:lnTo>
                  <a:pt x="8476" y="14872"/>
                </a:lnTo>
                <a:lnTo>
                  <a:pt x="59391" y="40272"/>
                </a:lnTo>
                <a:lnTo>
                  <a:pt x="72577" y="45234"/>
                </a:lnTo>
                <a:lnTo>
                  <a:pt x="83313" y="39975"/>
                </a:lnTo>
                <a:lnTo>
                  <a:pt x="63186" y="31550"/>
                </a:lnTo>
                <a:lnTo>
                  <a:pt x="38186" y="19050"/>
                </a:lnTo>
                <a:lnTo>
                  <a:pt x="25000" y="14088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066478" y="4179599"/>
            <a:ext cx="86360" cy="54610"/>
          </a:xfrm>
          <a:custGeom>
            <a:avLst/>
            <a:gdLst/>
            <a:ahLst/>
            <a:cxnLst/>
            <a:rect l="l" t="t" r="r" b="b"/>
            <a:pathLst>
              <a:path w="86359" h="54610">
                <a:moveTo>
                  <a:pt x="0" y="0"/>
                </a:moveTo>
                <a:lnTo>
                  <a:pt x="7688" y="16018"/>
                </a:lnTo>
                <a:lnTo>
                  <a:pt x="58603" y="47768"/>
                </a:lnTo>
                <a:lnTo>
                  <a:pt x="71726" y="54339"/>
                </a:lnTo>
                <a:lnTo>
                  <a:pt x="86015" y="52050"/>
                </a:lnTo>
                <a:lnTo>
                  <a:pt x="63249" y="39466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52253" y="4100451"/>
            <a:ext cx="81915" cy="62230"/>
          </a:xfrm>
          <a:custGeom>
            <a:avLst/>
            <a:gdLst/>
            <a:ahLst/>
            <a:cxnLst/>
            <a:rect l="l" t="t" r="r" b="b"/>
            <a:pathLst>
              <a:path w="81915" h="62229">
                <a:moveTo>
                  <a:pt x="0" y="0"/>
                </a:moveTo>
                <a:lnTo>
                  <a:pt x="7022" y="17151"/>
                </a:lnTo>
                <a:lnTo>
                  <a:pt x="19750" y="26676"/>
                </a:lnTo>
                <a:lnTo>
                  <a:pt x="32812" y="34841"/>
                </a:lnTo>
                <a:lnTo>
                  <a:pt x="57936" y="53663"/>
                </a:lnTo>
                <a:lnTo>
                  <a:pt x="70998" y="61829"/>
                </a:lnTo>
                <a:lnTo>
                  <a:pt x="81802" y="57341"/>
                </a:lnTo>
                <a:lnTo>
                  <a:pt x="63310" y="45808"/>
                </a:lnTo>
                <a:lnTo>
                  <a:pt x="38186" y="26987"/>
                </a:lnTo>
                <a:lnTo>
                  <a:pt x="25124" y="1882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34454" y="4022664"/>
            <a:ext cx="86360" cy="62230"/>
          </a:xfrm>
          <a:custGeom>
            <a:avLst/>
            <a:gdLst/>
            <a:ahLst/>
            <a:cxnLst/>
            <a:rect l="l" t="t" r="r" b="b"/>
            <a:pathLst>
              <a:path w="86359" h="62229">
                <a:moveTo>
                  <a:pt x="15968" y="0"/>
                </a:moveTo>
                <a:lnTo>
                  <a:pt x="0" y="494"/>
                </a:lnTo>
                <a:lnTo>
                  <a:pt x="22990" y="17151"/>
                </a:lnTo>
                <a:lnTo>
                  <a:pt x="61510" y="45953"/>
                </a:lnTo>
                <a:lnTo>
                  <a:pt x="80615" y="61860"/>
                </a:lnTo>
                <a:lnTo>
                  <a:pt x="86321" y="54234"/>
                </a:lnTo>
                <a:lnTo>
                  <a:pt x="67162" y="38324"/>
                </a:lnTo>
                <a:lnTo>
                  <a:pt x="53821" y="29935"/>
                </a:lnTo>
                <a:lnTo>
                  <a:pt x="28697" y="9525"/>
                </a:lnTo>
                <a:lnTo>
                  <a:pt x="15968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25122" y="3935022"/>
            <a:ext cx="84190" cy="640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93916" y="3883978"/>
            <a:ext cx="97155" cy="42545"/>
          </a:xfrm>
          <a:custGeom>
            <a:avLst/>
            <a:gdLst/>
            <a:ahLst/>
            <a:cxnLst/>
            <a:rect l="l" t="t" r="r" b="b"/>
            <a:pathLst>
              <a:path w="97154" h="42545">
                <a:moveTo>
                  <a:pt x="0" y="0"/>
                </a:moveTo>
                <a:lnTo>
                  <a:pt x="24971" y="12524"/>
                </a:lnTo>
                <a:lnTo>
                  <a:pt x="48791" y="23101"/>
                </a:lnTo>
                <a:lnTo>
                  <a:pt x="71442" y="32634"/>
                </a:lnTo>
                <a:lnTo>
                  <a:pt x="92903" y="42025"/>
                </a:lnTo>
                <a:lnTo>
                  <a:pt x="96892" y="33375"/>
                </a:lnTo>
                <a:lnTo>
                  <a:pt x="74981" y="23950"/>
                </a:lnTo>
                <a:lnTo>
                  <a:pt x="51662" y="15270"/>
                </a:lnTo>
                <a:lnTo>
                  <a:pt x="26734" y="7299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070617" y="492742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682180" y="492742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293735" y="492845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905333" y="492845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618044" y="492742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618044" y="492742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070617" y="492742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682180" y="492742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293735" y="492845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905333" y="492845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499888" y="446739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499888" y="393381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499888" y="3293520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499888" y="275993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499888" y="489426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499888" y="478754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499888" y="468082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499888" y="457411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499888" y="436067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499888" y="425396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499888" y="414724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499888" y="404053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499888" y="382709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499888" y="372038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499888" y="361366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499888" y="340023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499888" y="318680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499888" y="308008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499888" y="297337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499888" y="286665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618807" y="2676547"/>
            <a:ext cx="0" cy="2244725"/>
          </a:xfrm>
          <a:custGeom>
            <a:avLst/>
            <a:gdLst/>
            <a:ahLst/>
            <a:cxnLst/>
            <a:rect l="l" t="t" r="r" b="b"/>
            <a:pathLst>
              <a:path h="2244725">
                <a:moveTo>
                  <a:pt x="0" y="2244644"/>
                </a:moveTo>
                <a:lnTo>
                  <a:pt x="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527398" y="3827538"/>
            <a:ext cx="2468880" cy="0"/>
          </a:xfrm>
          <a:custGeom>
            <a:avLst/>
            <a:gdLst/>
            <a:ahLst/>
            <a:cxnLst/>
            <a:rect l="l" t="t" r="r" b="b"/>
            <a:pathLst>
              <a:path w="2468879">
                <a:moveTo>
                  <a:pt x="0" y="0"/>
                </a:moveTo>
                <a:lnTo>
                  <a:pt x="2468512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499888" y="350695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 txBox="1"/>
          <p:nvPr/>
        </p:nvSpPr>
        <p:spPr>
          <a:xfrm>
            <a:off x="3353437" y="2683961"/>
            <a:ext cx="125095" cy="14859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</a:t>
            </a:r>
            <a:r>
              <a:rPr sz="700" dirty="0">
                <a:solidFill>
                  <a:srgbClr val="221F1F"/>
                </a:solidFill>
                <a:latin typeface="Arial"/>
                <a:cs typeface="Arial"/>
              </a:rPr>
              <a:t>.0</a:t>
            </a:r>
            <a:endParaRPr sz="7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3196121" y="2897321"/>
            <a:ext cx="282575" cy="185547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30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Hazard Ratio: Reference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to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EPA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=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r>
              <a:rPr sz="700" b="1" spc="-9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µg/mL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0.2    0.4    0.6    0.8    1.0    1.2    1.4    1.6</a:t>
            </a:r>
            <a:r>
              <a:rPr sz="700" spc="14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1.8</a:t>
            </a:r>
            <a:endParaRPr sz="700">
              <a:latin typeface="Arial"/>
              <a:cs typeface="Arial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3526980" y="4924158"/>
            <a:ext cx="2466975" cy="0"/>
          </a:xfrm>
          <a:custGeom>
            <a:avLst/>
            <a:gdLst/>
            <a:ahLst/>
            <a:cxnLst/>
            <a:rect l="l" t="t" r="r" b="b"/>
            <a:pathLst>
              <a:path w="2466975">
                <a:moveTo>
                  <a:pt x="0" y="0"/>
                </a:moveTo>
                <a:lnTo>
                  <a:pt x="246697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525535" y="2674308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525907" y="2674311"/>
            <a:ext cx="2468245" cy="0"/>
          </a:xfrm>
          <a:custGeom>
            <a:avLst/>
            <a:gdLst/>
            <a:ahLst/>
            <a:cxnLst/>
            <a:rect l="l" t="t" r="r" b="b"/>
            <a:pathLst>
              <a:path w="2468245">
                <a:moveTo>
                  <a:pt x="0" y="0"/>
                </a:moveTo>
                <a:lnTo>
                  <a:pt x="246805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993653" y="2674308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530600" y="3776496"/>
            <a:ext cx="2461895" cy="656590"/>
          </a:xfrm>
          <a:custGeom>
            <a:avLst/>
            <a:gdLst/>
            <a:ahLst/>
            <a:cxnLst/>
            <a:rect l="l" t="t" r="r" b="b"/>
            <a:pathLst>
              <a:path w="2461895" h="656589">
                <a:moveTo>
                  <a:pt x="21012" y="0"/>
                </a:moveTo>
                <a:lnTo>
                  <a:pt x="0" y="3924"/>
                </a:lnTo>
                <a:lnTo>
                  <a:pt x="12700" y="13449"/>
                </a:lnTo>
                <a:lnTo>
                  <a:pt x="26612" y="20548"/>
                </a:lnTo>
                <a:lnTo>
                  <a:pt x="39312" y="30073"/>
                </a:lnTo>
                <a:lnTo>
                  <a:pt x="52012" y="36423"/>
                </a:lnTo>
                <a:lnTo>
                  <a:pt x="76200" y="53136"/>
                </a:lnTo>
                <a:lnTo>
                  <a:pt x="165656" y="109080"/>
                </a:lnTo>
                <a:lnTo>
                  <a:pt x="190500" y="126161"/>
                </a:lnTo>
                <a:lnTo>
                  <a:pt x="203756" y="134480"/>
                </a:lnTo>
                <a:lnTo>
                  <a:pt x="217112" y="141198"/>
                </a:lnTo>
                <a:lnTo>
                  <a:pt x="241856" y="156705"/>
                </a:lnTo>
                <a:lnTo>
                  <a:pt x="267256" y="174167"/>
                </a:lnTo>
                <a:lnTo>
                  <a:pt x="280612" y="180886"/>
                </a:lnTo>
                <a:lnTo>
                  <a:pt x="368856" y="236080"/>
                </a:lnTo>
                <a:lnTo>
                  <a:pt x="382212" y="242798"/>
                </a:lnTo>
                <a:lnTo>
                  <a:pt x="406956" y="258305"/>
                </a:lnTo>
                <a:lnTo>
                  <a:pt x="433012" y="272961"/>
                </a:lnTo>
                <a:lnTo>
                  <a:pt x="457756" y="288467"/>
                </a:lnTo>
                <a:lnTo>
                  <a:pt x="471112" y="295186"/>
                </a:lnTo>
                <a:lnTo>
                  <a:pt x="495856" y="310692"/>
                </a:lnTo>
                <a:lnTo>
                  <a:pt x="509212" y="317411"/>
                </a:lnTo>
                <a:lnTo>
                  <a:pt x="560012" y="345986"/>
                </a:lnTo>
                <a:lnTo>
                  <a:pt x="572712" y="352336"/>
                </a:lnTo>
                <a:lnTo>
                  <a:pt x="598112" y="366623"/>
                </a:lnTo>
                <a:lnTo>
                  <a:pt x="622856" y="382130"/>
                </a:lnTo>
                <a:lnTo>
                  <a:pt x="699712" y="420598"/>
                </a:lnTo>
                <a:lnTo>
                  <a:pt x="725112" y="434886"/>
                </a:lnTo>
                <a:lnTo>
                  <a:pt x="750512" y="447586"/>
                </a:lnTo>
                <a:lnTo>
                  <a:pt x="763976" y="452681"/>
                </a:lnTo>
                <a:lnTo>
                  <a:pt x="801312" y="471398"/>
                </a:lnTo>
                <a:lnTo>
                  <a:pt x="814776" y="476493"/>
                </a:lnTo>
                <a:lnTo>
                  <a:pt x="839412" y="488861"/>
                </a:lnTo>
                <a:lnTo>
                  <a:pt x="852876" y="493956"/>
                </a:lnTo>
                <a:lnTo>
                  <a:pt x="877512" y="506323"/>
                </a:lnTo>
                <a:lnTo>
                  <a:pt x="903676" y="516181"/>
                </a:lnTo>
                <a:lnTo>
                  <a:pt x="929076" y="527293"/>
                </a:lnTo>
                <a:lnTo>
                  <a:pt x="1017976" y="560631"/>
                </a:lnTo>
                <a:lnTo>
                  <a:pt x="1044237" y="568838"/>
                </a:lnTo>
                <a:lnTo>
                  <a:pt x="1068776" y="578093"/>
                </a:lnTo>
                <a:lnTo>
                  <a:pt x="1095037" y="584713"/>
                </a:lnTo>
                <a:lnTo>
                  <a:pt x="1120437" y="592649"/>
                </a:lnTo>
                <a:lnTo>
                  <a:pt x="1133137" y="595824"/>
                </a:lnTo>
                <a:lnTo>
                  <a:pt x="1158537" y="603763"/>
                </a:lnTo>
                <a:lnTo>
                  <a:pt x="1171237" y="606938"/>
                </a:lnTo>
                <a:lnTo>
                  <a:pt x="1184878" y="608699"/>
                </a:lnTo>
                <a:lnTo>
                  <a:pt x="1209337" y="616463"/>
                </a:lnTo>
                <a:lnTo>
                  <a:pt x="1222978" y="618224"/>
                </a:lnTo>
                <a:lnTo>
                  <a:pt x="1260137" y="627574"/>
                </a:lnTo>
                <a:lnTo>
                  <a:pt x="1274754" y="629460"/>
                </a:lnTo>
                <a:lnTo>
                  <a:pt x="1286478" y="630924"/>
                </a:lnTo>
                <a:lnTo>
                  <a:pt x="1311878" y="635688"/>
                </a:lnTo>
                <a:lnTo>
                  <a:pt x="1324578" y="637274"/>
                </a:lnTo>
                <a:lnTo>
                  <a:pt x="1338972" y="638876"/>
                </a:lnTo>
                <a:lnTo>
                  <a:pt x="1364264" y="642038"/>
                </a:lnTo>
                <a:lnTo>
                  <a:pt x="1377816" y="645085"/>
                </a:lnTo>
                <a:lnTo>
                  <a:pt x="1392237" y="645274"/>
                </a:lnTo>
                <a:lnTo>
                  <a:pt x="1416653" y="648388"/>
                </a:lnTo>
                <a:lnTo>
                  <a:pt x="1430337" y="648449"/>
                </a:lnTo>
                <a:lnTo>
                  <a:pt x="1454753" y="651563"/>
                </a:lnTo>
                <a:lnTo>
                  <a:pt x="1468437" y="651624"/>
                </a:lnTo>
                <a:lnTo>
                  <a:pt x="1481848" y="653163"/>
                </a:lnTo>
                <a:lnTo>
                  <a:pt x="1495425" y="653211"/>
                </a:lnTo>
                <a:lnTo>
                  <a:pt x="1509712" y="653211"/>
                </a:lnTo>
                <a:lnTo>
                  <a:pt x="1535112" y="654799"/>
                </a:lnTo>
                <a:lnTo>
                  <a:pt x="1547812" y="654799"/>
                </a:lnTo>
                <a:lnTo>
                  <a:pt x="1573212" y="656386"/>
                </a:lnTo>
                <a:lnTo>
                  <a:pt x="1647826" y="656386"/>
                </a:lnTo>
                <a:lnTo>
                  <a:pt x="1666006" y="654766"/>
                </a:lnTo>
                <a:lnTo>
                  <a:pt x="1692550" y="654766"/>
                </a:lnTo>
                <a:lnTo>
                  <a:pt x="1705960" y="653149"/>
                </a:lnTo>
                <a:lnTo>
                  <a:pt x="1738829" y="653149"/>
                </a:lnTo>
                <a:lnTo>
                  <a:pt x="1751996" y="651563"/>
                </a:lnTo>
                <a:lnTo>
                  <a:pt x="1784959" y="650012"/>
                </a:lnTo>
                <a:lnTo>
                  <a:pt x="1799513" y="648401"/>
                </a:lnTo>
                <a:lnTo>
                  <a:pt x="1815006" y="648401"/>
                </a:lnTo>
                <a:lnTo>
                  <a:pt x="1831177" y="646822"/>
                </a:lnTo>
                <a:lnTo>
                  <a:pt x="1876803" y="645265"/>
                </a:lnTo>
                <a:lnTo>
                  <a:pt x="1891590" y="643637"/>
                </a:lnTo>
                <a:lnTo>
                  <a:pt x="1904396" y="642038"/>
                </a:lnTo>
                <a:lnTo>
                  <a:pt x="1920880" y="640543"/>
                </a:lnTo>
                <a:lnTo>
                  <a:pt x="1647107" y="640543"/>
                </a:lnTo>
                <a:lnTo>
                  <a:pt x="1560512" y="640511"/>
                </a:lnTo>
                <a:lnTo>
                  <a:pt x="1535112" y="638924"/>
                </a:lnTo>
                <a:lnTo>
                  <a:pt x="1522412" y="638924"/>
                </a:lnTo>
                <a:lnTo>
                  <a:pt x="1495425" y="637336"/>
                </a:lnTo>
                <a:lnTo>
                  <a:pt x="1482725" y="637336"/>
                </a:lnTo>
                <a:lnTo>
                  <a:pt x="1469313" y="635797"/>
                </a:lnTo>
                <a:lnTo>
                  <a:pt x="1455737" y="635749"/>
                </a:lnTo>
                <a:lnTo>
                  <a:pt x="1431321" y="632635"/>
                </a:lnTo>
                <a:lnTo>
                  <a:pt x="1417637" y="632574"/>
                </a:lnTo>
                <a:lnTo>
                  <a:pt x="1393221" y="629460"/>
                </a:lnTo>
                <a:lnTo>
                  <a:pt x="1379537" y="629399"/>
                </a:lnTo>
                <a:lnTo>
                  <a:pt x="1353534" y="624697"/>
                </a:lnTo>
                <a:lnTo>
                  <a:pt x="1340834" y="623110"/>
                </a:lnTo>
                <a:lnTo>
                  <a:pt x="1326440" y="621510"/>
                </a:lnTo>
                <a:lnTo>
                  <a:pt x="1301148" y="618347"/>
                </a:lnTo>
                <a:lnTo>
                  <a:pt x="1251287" y="608998"/>
                </a:lnTo>
                <a:lnTo>
                  <a:pt x="1225887" y="602648"/>
                </a:lnTo>
                <a:lnTo>
                  <a:pt x="1212246" y="600885"/>
                </a:lnTo>
                <a:lnTo>
                  <a:pt x="1188650" y="593392"/>
                </a:lnTo>
                <a:lnTo>
                  <a:pt x="1174036" y="591332"/>
                </a:lnTo>
                <a:lnTo>
                  <a:pt x="1149687" y="585186"/>
                </a:lnTo>
                <a:lnTo>
                  <a:pt x="1124287" y="577248"/>
                </a:lnTo>
                <a:lnTo>
                  <a:pt x="1111587" y="574073"/>
                </a:lnTo>
                <a:lnTo>
                  <a:pt x="1086187" y="566136"/>
                </a:lnTo>
                <a:lnTo>
                  <a:pt x="1073487" y="562961"/>
                </a:lnTo>
                <a:lnTo>
                  <a:pt x="1048950" y="553704"/>
                </a:lnTo>
                <a:lnTo>
                  <a:pt x="1035387" y="550261"/>
                </a:lnTo>
                <a:lnTo>
                  <a:pt x="934650" y="512429"/>
                </a:lnTo>
                <a:lnTo>
                  <a:pt x="910012" y="501650"/>
                </a:lnTo>
                <a:lnTo>
                  <a:pt x="896550" y="496554"/>
                </a:lnTo>
                <a:lnTo>
                  <a:pt x="871912" y="485775"/>
                </a:lnTo>
                <a:lnTo>
                  <a:pt x="859212" y="479425"/>
                </a:lnTo>
                <a:lnTo>
                  <a:pt x="845750" y="474329"/>
                </a:lnTo>
                <a:lnTo>
                  <a:pt x="821112" y="461962"/>
                </a:lnTo>
                <a:lnTo>
                  <a:pt x="807650" y="456867"/>
                </a:lnTo>
                <a:lnTo>
                  <a:pt x="770312" y="438150"/>
                </a:lnTo>
                <a:lnTo>
                  <a:pt x="756850" y="433054"/>
                </a:lnTo>
                <a:lnTo>
                  <a:pt x="719512" y="414337"/>
                </a:lnTo>
                <a:lnTo>
                  <a:pt x="694112" y="400050"/>
                </a:lnTo>
                <a:lnTo>
                  <a:pt x="630612" y="368300"/>
                </a:lnTo>
                <a:lnTo>
                  <a:pt x="605870" y="352793"/>
                </a:lnTo>
                <a:lnTo>
                  <a:pt x="592512" y="346075"/>
                </a:lnTo>
                <a:lnTo>
                  <a:pt x="567112" y="331787"/>
                </a:lnTo>
                <a:lnTo>
                  <a:pt x="554412" y="325437"/>
                </a:lnTo>
                <a:lnTo>
                  <a:pt x="503612" y="296862"/>
                </a:lnTo>
                <a:lnTo>
                  <a:pt x="478870" y="281355"/>
                </a:lnTo>
                <a:lnTo>
                  <a:pt x="465512" y="274637"/>
                </a:lnTo>
                <a:lnTo>
                  <a:pt x="440770" y="259130"/>
                </a:lnTo>
                <a:lnTo>
                  <a:pt x="427412" y="252412"/>
                </a:lnTo>
                <a:lnTo>
                  <a:pt x="402670" y="236905"/>
                </a:lnTo>
                <a:lnTo>
                  <a:pt x="376612" y="222250"/>
                </a:lnTo>
                <a:lnTo>
                  <a:pt x="288370" y="167055"/>
                </a:lnTo>
                <a:lnTo>
                  <a:pt x="275012" y="160337"/>
                </a:lnTo>
                <a:lnTo>
                  <a:pt x="250825" y="143624"/>
                </a:lnTo>
                <a:lnTo>
                  <a:pt x="237570" y="135305"/>
                </a:lnTo>
                <a:lnTo>
                  <a:pt x="211512" y="120650"/>
                </a:lnTo>
                <a:lnTo>
                  <a:pt x="187325" y="103936"/>
                </a:lnTo>
                <a:lnTo>
                  <a:pt x="85170" y="40055"/>
                </a:lnTo>
                <a:lnTo>
                  <a:pt x="59770" y="22593"/>
                </a:lnTo>
                <a:lnTo>
                  <a:pt x="46412" y="15875"/>
                </a:lnTo>
                <a:lnTo>
                  <a:pt x="33712" y="6350"/>
                </a:lnTo>
                <a:lnTo>
                  <a:pt x="21012" y="0"/>
                </a:lnTo>
                <a:close/>
              </a:path>
              <a:path w="2461895" h="656589">
                <a:moveTo>
                  <a:pt x="1692550" y="654766"/>
                </a:moveTo>
                <a:lnTo>
                  <a:pt x="1666006" y="654766"/>
                </a:lnTo>
                <a:lnTo>
                  <a:pt x="1679576" y="654799"/>
                </a:lnTo>
                <a:lnTo>
                  <a:pt x="1692276" y="654799"/>
                </a:lnTo>
                <a:lnTo>
                  <a:pt x="1692550" y="654766"/>
                </a:lnTo>
                <a:close/>
              </a:path>
              <a:path w="2461895" h="656589">
                <a:moveTo>
                  <a:pt x="1738829" y="653149"/>
                </a:moveTo>
                <a:lnTo>
                  <a:pt x="1705960" y="653149"/>
                </a:lnTo>
                <a:lnTo>
                  <a:pt x="1722437" y="653211"/>
                </a:lnTo>
                <a:lnTo>
                  <a:pt x="1738312" y="653211"/>
                </a:lnTo>
                <a:lnTo>
                  <a:pt x="1738829" y="653149"/>
                </a:lnTo>
                <a:close/>
              </a:path>
              <a:path w="2461895" h="656589">
                <a:moveTo>
                  <a:pt x="1815006" y="648401"/>
                </a:moveTo>
                <a:lnTo>
                  <a:pt x="1799513" y="648401"/>
                </a:lnTo>
                <a:lnTo>
                  <a:pt x="1814512" y="648449"/>
                </a:lnTo>
                <a:lnTo>
                  <a:pt x="1815006" y="648401"/>
                </a:lnTo>
                <a:close/>
              </a:path>
              <a:path w="2461895" h="656589">
                <a:moveTo>
                  <a:pt x="1665287" y="638924"/>
                </a:moveTo>
                <a:lnTo>
                  <a:pt x="1647107" y="640543"/>
                </a:lnTo>
                <a:lnTo>
                  <a:pt x="1920880" y="640543"/>
                </a:lnTo>
                <a:lnTo>
                  <a:pt x="1921595" y="640478"/>
                </a:lnTo>
                <a:lnTo>
                  <a:pt x="1944032" y="638985"/>
                </a:lnTo>
                <a:lnTo>
                  <a:pt x="1691290" y="638985"/>
                </a:lnTo>
                <a:lnTo>
                  <a:pt x="1665287" y="638924"/>
                </a:lnTo>
                <a:close/>
              </a:path>
              <a:path w="2461895" h="656589">
                <a:moveTo>
                  <a:pt x="1722437" y="637336"/>
                </a:moveTo>
                <a:lnTo>
                  <a:pt x="1704976" y="637336"/>
                </a:lnTo>
                <a:lnTo>
                  <a:pt x="1691290" y="638985"/>
                </a:lnTo>
                <a:lnTo>
                  <a:pt x="1944032" y="638985"/>
                </a:lnTo>
                <a:lnTo>
                  <a:pt x="1945215" y="638906"/>
                </a:lnTo>
                <a:lnTo>
                  <a:pt x="1963329" y="637397"/>
                </a:lnTo>
                <a:lnTo>
                  <a:pt x="1737328" y="637397"/>
                </a:lnTo>
                <a:lnTo>
                  <a:pt x="1722437" y="637336"/>
                </a:lnTo>
                <a:close/>
              </a:path>
              <a:path w="2461895" h="656589">
                <a:moveTo>
                  <a:pt x="1798637" y="632574"/>
                </a:moveTo>
                <a:lnTo>
                  <a:pt x="1783474" y="634210"/>
                </a:lnTo>
                <a:lnTo>
                  <a:pt x="1763104" y="635773"/>
                </a:lnTo>
                <a:lnTo>
                  <a:pt x="1737328" y="637397"/>
                </a:lnTo>
                <a:lnTo>
                  <a:pt x="1963329" y="637397"/>
                </a:lnTo>
                <a:lnTo>
                  <a:pt x="1981918" y="635716"/>
                </a:lnTo>
                <a:lnTo>
                  <a:pt x="2013347" y="634151"/>
                </a:lnTo>
                <a:lnTo>
                  <a:pt x="2021239" y="632613"/>
                </a:lnTo>
                <a:lnTo>
                  <a:pt x="1813722" y="632613"/>
                </a:lnTo>
                <a:lnTo>
                  <a:pt x="1798637" y="632574"/>
                </a:lnTo>
                <a:close/>
              </a:path>
              <a:path w="2461895" h="656589">
                <a:moveTo>
                  <a:pt x="2028826" y="615111"/>
                </a:moveTo>
                <a:lnTo>
                  <a:pt x="2011394" y="618440"/>
                </a:lnTo>
                <a:lnTo>
                  <a:pt x="1980803" y="619884"/>
                </a:lnTo>
                <a:lnTo>
                  <a:pt x="1944028" y="623077"/>
                </a:lnTo>
                <a:lnTo>
                  <a:pt x="1920347" y="624654"/>
                </a:lnTo>
                <a:lnTo>
                  <a:pt x="1902693" y="626257"/>
                </a:lnTo>
                <a:lnTo>
                  <a:pt x="1889728" y="627872"/>
                </a:lnTo>
                <a:lnTo>
                  <a:pt x="1875548" y="629447"/>
                </a:lnTo>
                <a:lnTo>
                  <a:pt x="1813722" y="632613"/>
                </a:lnTo>
                <a:lnTo>
                  <a:pt x="2021239" y="632613"/>
                </a:lnTo>
                <a:lnTo>
                  <a:pt x="2030382" y="630831"/>
                </a:lnTo>
                <a:lnTo>
                  <a:pt x="2044398" y="630831"/>
                </a:lnTo>
                <a:lnTo>
                  <a:pt x="2056796" y="629338"/>
                </a:lnTo>
                <a:lnTo>
                  <a:pt x="2094571" y="626197"/>
                </a:lnTo>
                <a:lnTo>
                  <a:pt x="2116703" y="624616"/>
                </a:lnTo>
                <a:lnTo>
                  <a:pt x="2147131" y="621417"/>
                </a:lnTo>
                <a:lnTo>
                  <a:pt x="2172195" y="619859"/>
                </a:lnTo>
                <a:lnTo>
                  <a:pt x="2201152" y="616651"/>
                </a:lnTo>
                <a:lnTo>
                  <a:pt x="2220413" y="615172"/>
                </a:lnTo>
                <a:lnTo>
                  <a:pt x="2042128" y="615172"/>
                </a:lnTo>
                <a:lnTo>
                  <a:pt x="2028826" y="615111"/>
                </a:lnTo>
                <a:close/>
              </a:path>
              <a:path w="2461895" h="656589">
                <a:moveTo>
                  <a:pt x="2044398" y="630831"/>
                </a:moveTo>
                <a:lnTo>
                  <a:pt x="2030382" y="630831"/>
                </a:lnTo>
                <a:lnTo>
                  <a:pt x="2043112" y="630986"/>
                </a:lnTo>
                <a:lnTo>
                  <a:pt x="2044398" y="630831"/>
                </a:lnTo>
                <a:close/>
              </a:path>
              <a:path w="2461895" h="656589">
                <a:moveTo>
                  <a:pt x="2459799" y="575962"/>
                </a:moveTo>
                <a:lnTo>
                  <a:pt x="2374023" y="584997"/>
                </a:lnTo>
                <a:lnTo>
                  <a:pt x="2309093" y="591332"/>
                </a:lnTo>
                <a:lnTo>
                  <a:pt x="2272955" y="592894"/>
                </a:lnTo>
                <a:lnTo>
                  <a:pt x="2238839" y="597729"/>
                </a:lnTo>
                <a:lnTo>
                  <a:pt x="2199666" y="600848"/>
                </a:lnTo>
                <a:lnTo>
                  <a:pt x="2170823" y="604047"/>
                </a:lnTo>
                <a:lnTo>
                  <a:pt x="2145805" y="605602"/>
                </a:lnTo>
                <a:lnTo>
                  <a:pt x="2115306" y="608804"/>
                </a:lnTo>
                <a:lnTo>
                  <a:pt x="2093347" y="610369"/>
                </a:lnTo>
                <a:lnTo>
                  <a:pt x="2055153" y="613552"/>
                </a:lnTo>
                <a:lnTo>
                  <a:pt x="2042128" y="615172"/>
                </a:lnTo>
                <a:lnTo>
                  <a:pt x="2220413" y="615172"/>
                </a:lnTo>
                <a:lnTo>
                  <a:pt x="2240621" y="613497"/>
                </a:lnTo>
                <a:lnTo>
                  <a:pt x="2274423" y="608681"/>
                </a:lnTo>
                <a:lnTo>
                  <a:pt x="2310157" y="607166"/>
                </a:lnTo>
                <a:lnTo>
                  <a:pt x="2375691" y="600784"/>
                </a:lnTo>
                <a:lnTo>
                  <a:pt x="2461444" y="591752"/>
                </a:lnTo>
                <a:lnTo>
                  <a:pt x="2459799" y="575962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859252" y="2675985"/>
            <a:ext cx="33655" cy="99060"/>
          </a:xfrm>
          <a:custGeom>
            <a:avLst/>
            <a:gdLst/>
            <a:ahLst/>
            <a:cxnLst/>
            <a:rect l="l" t="t" r="r" b="b"/>
            <a:pathLst>
              <a:path w="33654" h="99060">
                <a:moveTo>
                  <a:pt x="23950" y="0"/>
                </a:moveTo>
                <a:lnTo>
                  <a:pt x="0" y="98736"/>
                </a:lnTo>
                <a:lnTo>
                  <a:pt x="33207" y="2245"/>
                </a:lnTo>
                <a:lnTo>
                  <a:pt x="2395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824762" y="2811838"/>
            <a:ext cx="35560" cy="98425"/>
          </a:xfrm>
          <a:custGeom>
            <a:avLst/>
            <a:gdLst/>
            <a:ahLst/>
            <a:cxnLst/>
            <a:rect l="l" t="t" r="r" b="b"/>
            <a:pathLst>
              <a:path w="35560" h="98425">
                <a:moveTo>
                  <a:pt x="25734" y="0"/>
                </a:moveTo>
                <a:lnTo>
                  <a:pt x="15510" y="43568"/>
                </a:lnTo>
                <a:lnTo>
                  <a:pt x="0" y="98027"/>
                </a:lnTo>
                <a:lnTo>
                  <a:pt x="24726" y="45960"/>
                </a:lnTo>
                <a:lnTo>
                  <a:pt x="35006" y="2175"/>
                </a:lnTo>
                <a:lnTo>
                  <a:pt x="25734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785863" y="2946509"/>
            <a:ext cx="38100" cy="97790"/>
          </a:xfrm>
          <a:custGeom>
            <a:avLst/>
            <a:gdLst/>
            <a:ahLst/>
            <a:cxnLst/>
            <a:rect l="l" t="t" r="r" b="b"/>
            <a:pathLst>
              <a:path w="38100" h="97789">
                <a:moveTo>
                  <a:pt x="28465" y="0"/>
                </a:moveTo>
                <a:lnTo>
                  <a:pt x="17856" y="37268"/>
                </a:lnTo>
                <a:lnTo>
                  <a:pt x="0" y="97476"/>
                </a:lnTo>
                <a:lnTo>
                  <a:pt x="27002" y="39926"/>
                </a:lnTo>
                <a:lnTo>
                  <a:pt x="37627" y="2608"/>
                </a:lnTo>
                <a:lnTo>
                  <a:pt x="28465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744890" y="3080511"/>
            <a:ext cx="39370" cy="92075"/>
          </a:xfrm>
          <a:custGeom>
            <a:avLst/>
            <a:gdLst/>
            <a:ahLst/>
            <a:cxnLst/>
            <a:rect l="l" t="t" r="r" b="b"/>
            <a:pathLst>
              <a:path w="39370" h="92075">
                <a:moveTo>
                  <a:pt x="30140" y="0"/>
                </a:moveTo>
                <a:lnTo>
                  <a:pt x="25416" y="15928"/>
                </a:lnTo>
                <a:lnTo>
                  <a:pt x="17541" y="37901"/>
                </a:lnTo>
                <a:lnTo>
                  <a:pt x="6346" y="72985"/>
                </a:lnTo>
                <a:lnTo>
                  <a:pt x="0" y="91973"/>
                </a:lnTo>
                <a:lnTo>
                  <a:pt x="15400" y="75942"/>
                </a:lnTo>
                <a:lnTo>
                  <a:pt x="26562" y="40954"/>
                </a:lnTo>
                <a:lnTo>
                  <a:pt x="34466" y="18888"/>
                </a:lnTo>
                <a:lnTo>
                  <a:pt x="39272" y="2708"/>
                </a:lnTo>
                <a:lnTo>
                  <a:pt x="3014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695359" y="3212805"/>
            <a:ext cx="44450" cy="95250"/>
          </a:xfrm>
          <a:custGeom>
            <a:avLst/>
            <a:gdLst/>
            <a:ahLst/>
            <a:cxnLst/>
            <a:rect l="l" t="t" r="r" b="b"/>
            <a:pathLst>
              <a:path w="44450" h="95250">
                <a:moveTo>
                  <a:pt x="35537" y="0"/>
                </a:moveTo>
                <a:lnTo>
                  <a:pt x="27320" y="21388"/>
                </a:lnTo>
                <a:lnTo>
                  <a:pt x="6581" y="80257"/>
                </a:lnTo>
                <a:lnTo>
                  <a:pt x="0" y="94650"/>
                </a:lnTo>
                <a:lnTo>
                  <a:pt x="15406" y="83814"/>
                </a:lnTo>
                <a:lnTo>
                  <a:pt x="36255" y="24683"/>
                </a:lnTo>
                <a:lnTo>
                  <a:pt x="44165" y="4178"/>
                </a:lnTo>
                <a:lnTo>
                  <a:pt x="35537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646309" y="3343464"/>
            <a:ext cx="45085" cy="89535"/>
          </a:xfrm>
          <a:custGeom>
            <a:avLst/>
            <a:gdLst/>
            <a:ahLst/>
            <a:cxnLst/>
            <a:rect l="l" t="t" r="r" b="b"/>
            <a:pathLst>
              <a:path w="45085" h="89535">
                <a:moveTo>
                  <a:pt x="35562" y="0"/>
                </a:moveTo>
                <a:lnTo>
                  <a:pt x="30186" y="14624"/>
                </a:lnTo>
                <a:lnTo>
                  <a:pt x="0" y="89091"/>
                </a:lnTo>
                <a:lnTo>
                  <a:pt x="39070" y="18056"/>
                </a:lnTo>
                <a:lnTo>
                  <a:pt x="44502" y="3286"/>
                </a:lnTo>
                <a:lnTo>
                  <a:pt x="35562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585947" y="3471523"/>
            <a:ext cx="46990" cy="89535"/>
          </a:xfrm>
          <a:custGeom>
            <a:avLst/>
            <a:gdLst/>
            <a:ahLst/>
            <a:cxnLst/>
            <a:rect l="l" t="t" r="r" b="b"/>
            <a:pathLst>
              <a:path w="46989" h="89535">
                <a:moveTo>
                  <a:pt x="41489" y="0"/>
                </a:moveTo>
                <a:lnTo>
                  <a:pt x="31705" y="22960"/>
                </a:lnTo>
                <a:lnTo>
                  <a:pt x="19084" y="49688"/>
                </a:lnTo>
                <a:lnTo>
                  <a:pt x="0" y="89344"/>
                </a:lnTo>
                <a:lnTo>
                  <a:pt x="27683" y="53787"/>
                </a:lnTo>
                <a:lnTo>
                  <a:pt x="40432" y="26765"/>
                </a:lnTo>
                <a:lnTo>
                  <a:pt x="46912" y="10631"/>
                </a:lnTo>
                <a:lnTo>
                  <a:pt x="41489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518166" y="3596863"/>
            <a:ext cx="54610" cy="89535"/>
          </a:xfrm>
          <a:custGeom>
            <a:avLst/>
            <a:gdLst/>
            <a:ahLst/>
            <a:cxnLst/>
            <a:rect l="l" t="t" r="r" b="b"/>
            <a:pathLst>
              <a:path w="54610" h="89535">
                <a:moveTo>
                  <a:pt x="48463" y="0"/>
                </a:moveTo>
                <a:lnTo>
                  <a:pt x="39002" y="21446"/>
                </a:lnTo>
                <a:lnTo>
                  <a:pt x="24890" y="47972"/>
                </a:lnTo>
                <a:lnTo>
                  <a:pt x="0" y="88921"/>
                </a:lnTo>
                <a:lnTo>
                  <a:pt x="33167" y="52679"/>
                </a:lnTo>
                <a:lnTo>
                  <a:pt x="47630" y="25452"/>
                </a:lnTo>
                <a:lnTo>
                  <a:pt x="54209" y="9117"/>
                </a:lnTo>
                <a:lnTo>
                  <a:pt x="4846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451099" y="3718278"/>
            <a:ext cx="51435" cy="90805"/>
          </a:xfrm>
          <a:custGeom>
            <a:avLst/>
            <a:gdLst/>
            <a:ahLst/>
            <a:cxnLst/>
            <a:rect l="l" t="t" r="r" b="b"/>
            <a:pathLst>
              <a:path w="51435" h="90804">
                <a:moveTo>
                  <a:pt x="47133" y="0"/>
                </a:moveTo>
                <a:lnTo>
                  <a:pt x="23590" y="40723"/>
                </a:lnTo>
                <a:lnTo>
                  <a:pt x="12565" y="57993"/>
                </a:lnTo>
                <a:lnTo>
                  <a:pt x="0" y="75210"/>
                </a:lnTo>
                <a:lnTo>
                  <a:pt x="241" y="90736"/>
                </a:lnTo>
                <a:lnTo>
                  <a:pt x="20429" y="63360"/>
                </a:lnTo>
                <a:lnTo>
                  <a:pt x="31737" y="45653"/>
                </a:lnTo>
                <a:lnTo>
                  <a:pt x="50954" y="12122"/>
                </a:lnTo>
                <a:lnTo>
                  <a:pt x="4713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360115" y="3835184"/>
            <a:ext cx="63620" cy="799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268540" y="3943939"/>
            <a:ext cx="67678" cy="696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163182" y="4041820"/>
            <a:ext cx="78427" cy="700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035500" y="4123202"/>
            <a:ext cx="91440" cy="47625"/>
          </a:xfrm>
          <a:custGeom>
            <a:avLst/>
            <a:gdLst/>
            <a:ahLst/>
            <a:cxnLst/>
            <a:rect l="l" t="t" r="r" b="b"/>
            <a:pathLst>
              <a:path w="91439" h="47625">
                <a:moveTo>
                  <a:pt x="89749" y="0"/>
                </a:moveTo>
                <a:lnTo>
                  <a:pt x="68315" y="13559"/>
                </a:lnTo>
                <a:lnTo>
                  <a:pt x="17809" y="38718"/>
                </a:lnTo>
                <a:lnTo>
                  <a:pt x="0" y="45725"/>
                </a:lnTo>
                <a:lnTo>
                  <a:pt x="21602" y="47440"/>
                </a:lnTo>
                <a:lnTo>
                  <a:pt x="72993" y="21842"/>
                </a:lnTo>
                <a:lnTo>
                  <a:pt x="90929" y="10488"/>
                </a:lnTo>
                <a:lnTo>
                  <a:pt x="89749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911030" y="4182144"/>
            <a:ext cx="92710" cy="30480"/>
          </a:xfrm>
          <a:custGeom>
            <a:avLst/>
            <a:gdLst/>
            <a:ahLst/>
            <a:cxnLst/>
            <a:rect l="l" t="t" r="r" b="b"/>
            <a:pathLst>
              <a:path w="92710" h="30479">
                <a:moveTo>
                  <a:pt x="89254" y="0"/>
                </a:moveTo>
                <a:lnTo>
                  <a:pt x="76401" y="3229"/>
                </a:lnTo>
                <a:lnTo>
                  <a:pt x="63152" y="8153"/>
                </a:lnTo>
                <a:lnTo>
                  <a:pt x="0" y="23867"/>
                </a:lnTo>
                <a:lnTo>
                  <a:pt x="15038" y="29935"/>
                </a:lnTo>
                <a:lnTo>
                  <a:pt x="65972" y="17235"/>
                </a:lnTo>
                <a:lnTo>
                  <a:pt x="79222" y="12311"/>
                </a:lnTo>
                <a:lnTo>
                  <a:pt x="92259" y="9038"/>
                </a:lnTo>
                <a:lnTo>
                  <a:pt x="89254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768932" y="4211409"/>
            <a:ext cx="96520" cy="15240"/>
          </a:xfrm>
          <a:custGeom>
            <a:avLst/>
            <a:gdLst/>
            <a:ahLst/>
            <a:cxnLst/>
            <a:rect l="l" t="t" r="r" b="b"/>
            <a:pathLst>
              <a:path w="96520" h="15239">
                <a:moveTo>
                  <a:pt x="12733" y="5572"/>
                </a:moveTo>
                <a:lnTo>
                  <a:pt x="0" y="5572"/>
                </a:lnTo>
                <a:lnTo>
                  <a:pt x="12733" y="15097"/>
                </a:lnTo>
                <a:lnTo>
                  <a:pt x="38200" y="15097"/>
                </a:lnTo>
                <a:lnTo>
                  <a:pt x="51522" y="13473"/>
                </a:lnTo>
                <a:lnTo>
                  <a:pt x="76988" y="11885"/>
                </a:lnTo>
                <a:lnTo>
                  <a:pt x="89722" y="10298"/>
                </a:lnTo>
                <a:lnTo>
                  <a:pt x="92664" y="5608"/>
                </a:lnTo>
                <a:lnTo>
                  <a:pt x="37611" y="5608"/>
                </a:lnTo>
                <a:lnTo>
                  <a:pt x="12733" y="5572"/>
                </a:lnTo>
                <a:close/>
              </a:path>
              <a:path w="96520" h="15239">
                <a:moveTo>
                  <a:pt x="96182" y="0"/>
                </a:moveTo>
                <a:lnTo>
                  <a:pt x="63077" y="4022"/>
                </a:lnTo>
                <a:lnTo>
                  <a:pt x="37611" y="5608"/>
                </a:lnTo>
                <a:lnTo>
                  <a:pt x="92664" y="5608"/>
                </a:lnTo>
                <a:lnTo>
                  <a:pt x="96182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629453" y="4214600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>
                <a:moveTo>
                  <a:pt x="0" y="0"/>
                </a:moveTo>
                <a:lnTo>
                  <a:pt x="96926" y="0"/>
                </a:lnTo>
              </a:path>
            </a:pathLst>
          </a:custGeom>
          <a:ln w="2056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491992" y="4168421"/>
            <a:ext cx="97790" cy="34290"/>
          </a:xfrm>
          <a:custGeom>
            <a:avLst/>
            <a:gdLst/>
            <a:ahLst/>
            <a:cxnLst/>
            <a:rect l="l" t="t" r="r" b="b"/>
            <a:pathLst>
              <a:path w="97789" h="34289">
                <a:moveTo>
                  <a:pt x="0" y="0"/>
                </a:moveTo>
                <a:lnTo>
                  <a:pt x="20601" y="16508"/>
                </a:lnTo>
                <a:lnTo>
                  <a:pt x="33851" y="19843"/>
                </a:lnTo>
                <a:lnTo>
                  <a:pt x="59319" y="27782"/>
                </a:lnTo>
                <a:lnTo>
                  <a:pt x="84785" y="34132"/>
                </a:lnTo>
                <a:lnTo>
                  <a:pt x="97666" y="27527"/>
                </a:lnTo>
                <a:lnTo>
                  <a:pt x="48888" y="15364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361541" y="4117691"/>
            <a:ext cx="95250" cy="46990"/>
          </a:xfrm>
          <a:custGeom>
            <a:avLst/>
            <a:gdLst/>
            <a:ahLst/>
            <a:cxnLst/>
            <a:rect l="l" t="t" r="r" b="b"/>
            <a:pathLst>
              <a:path w="95250" h="46989">
                <a:moveTo>
                  <a:pt x="15172" y="0"/>
                </a:moveTo>
                <a:lnTo>
                  <a:pt x="0" y="3053"/>
                </a:lnTo>
                <a:lnTo>
                  <a:pt x="22867" y="16019"/>
                </a:lnTo>
                <a:lnTo>
                  <a:pt x="35994" y="22589"/>
                </a:lnTo>
                <a:lnTo>
                  <a:pt x="49184" y="27551"/>
                </a:lnTo>
                <a:lnTo>
                  <a:pt x="92708" y="46372"/>
                </a:lnTo>
                <a:lnTo>
                  <a:pt x="95012" y="37130"/>
                </a:lnTo>
                <a:lnTo>
                  <a:pt x="78445" y="29941"/>
                </a:lnTo>
                <a:lnTo>
                  <a:pt x="65255" y="24980"/>
                </a:lnTo>
                <a:lnTo>
                  <a:pt x="39789" y="13867"/>
                </a:lnTo>
                <a:lnTo>
                  <a:pt x="15172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242858" y="4046152"/>
            <a:ext cx="88900" cy="54610"/>
          </a:xfrm>
          <a:custGeom>
            <a:avLst/>
            <a:gdLst/>
            <a:ahLst/>
            <a:cxnLst/>
            <a:rect l="l" t="t" r="r" b="b"/>
            <a:pathLst>
              <a:path w="88900" h="54610">
                <a:moveTo>
                  <a:pt x="0" y="0"/>
                </a:moveTo>
                <a:lnTo>
                  <a:pt x="14216" y="19296"/>
                </a:lnTo>
                <a:lnTo>
                  <a:pt x="27344" y="25867"/>
                </a:lnTo>
                <a:lnTo>
                  <a:pt x="78277" y="54442"/>
                </a:lnTo>
                <a:lnTo>
                  <a:pt x="88839" y="49065"/>
                </a:lnTo>
                <a:lnTo>
                  <a:pt x="69795" y="39568"/>
                </a:lnTo>
                <a:lnTo>
                  <a:pt x="18862" y="10993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121651" y="3979358"/>
            <a:ext cx="88265" cy="50165"/>
          </a:xfrm>
          <a:custGeom>
            <a:avLst/>
            <a:gdLst/>
            <a:ahLst/>
            <a:cxnLst/>
            <a:rect l="l" t="t" r="r" b="b"/>
            <a:pathLst>
              <a:path w="88264" h="50164">
                <a:moveTo>
                  <a:pt x="0" y="0"/>
                </a:moveTo>
                <a:lnTo>
                  <a:pt x="8482" y="14872"/>
                </a:lnTo>
                <a:lnTo>
                  <a:pt x="21216" y="21224"/>
                </a:lnTo>
                <a:lnTo>
                  <a:pt x="72149" y="49797"/>
                </a:lnTo>
                <a:lnTo>
                  <a:pt x="88267" y="48647"/>
                </a:lnTo>
                <a:lnTo>
                  <a:pt x="12733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994016" y="3918893"/>
            <a:ext cx="92710" cy="50165"/>
          </a:xfrm>
          <a:custGeom>
            <a:avLst/>
            <a:gdLst/>
            <a:ahLst/>
            <a:cxnLst/>
            <a:rect l="l" t="t" r="r" b="b"/>
            <a:pathLst>
              <a:path w="92710" h="50164">
                <a:moveTo>
                  <a:pt x="0" y="0"/>
                </a:moveTo>
                <a:lnTo>
                  <a:pt x="9239" y="13624"/>
                </a:lnTo>
                <a:lnTo>
                  <a:pt x="34249" y="26126"/>
                </a:lnTo>
                <a:lnTo>
                  <a:pt x="47440" y="31087"/>
                </a:lnTo>
                <a:lnTo>
                  <a:pt x="85183" y="49937"/>
                </a:lnTo>
                <a:lnTo>
                  <a:pt x="92506" y="42946"/>
                </a:lnTo>
                <a:lnTo>
                  <a:pt x="51234" y="22364"/>
                </a:lnTo>
                <a:lnTo>
                  <a:pt x="38042" y="17404"/>
                </a:lnTo>
                <a:lnTo>
                  <a:pt x="13034" y="490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864950" y="3865858"/>
            <a:ext cx="93980" cy="46355"/>
          </a:xfrm>
          <a:custGeom>
            <a:avLst/>
            <a:gdLst/>
            <a:ahLst/>
            <a:cxnLst/>
            <a:rect l="l" t="t" r="r" b="b"/>
            <a:pathLst>
              <a:path w="93979" h="46354">
                <a:moveTo>
                  <a:pt x="0" y="0"/>
                </a:moveTo>
                <a:lnTo>
                  <a:pt x="10514" y="15661"/>
                </a:lnTo>
                <a:lnTo>
                  <a:pt x="49171" y="30147"/>
                </a:lnTo>
                <a:lnTo>
                  <a:pt x="74639" y="41259"/>
                </a:lnTo>
                <a:lnTo>
                  <a:pt x="87373" y="46022"/>
                </a:lnTo>
                <a:lnTo>
                  <a:pt x="93974" y="38322"/>
                </a:lnTo>
                <a:lnTo>
                  <a:pt x="65242" y="27575"/>
                </a:lnTo>
                <a:lnTo>
                  <a:pt x="39775" y="16464"/>
                </a:lnTo>
                <a:lnTo>
                  <a:pt x="14309" y="6939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737682" y="3807908"/>
            <a:ext cx="93345" cy="50165"/>
          </a:xfrm>
          <a:custGeom>
            <a:avLst/>
            <a:gdLst/>
            <a:ahLst/>
            <a:cxnLst/>
            <a:rect l="l" t="t" r="r" b="b"/>
            <a:pathLst>
              <a:path w="93345" h="50164">
                <a:moveTo>
                  <a:pt x="14698" y="0"/>
                </a:moveTo>
                <a:lnTo>
                  <a:pt x="0" y="803"/>
                </a:lnTo>
                <a:lnTo>
                  <a:pt x="23182" y="14872"/>
                </a:lnTo>
                <a:lnTo>
                  <a:pt x="48648" y="30747"/>
                </a:lnTo>
                <a:lnTo>
                  <a:pt x="74114" y="45036"/>
                </a:lnTo>
                <a:lnTo>
                  <a:pt x="87306" y="49997"/>
                </a:lnTo>
                <a:lnTo>
                  <a:pt x="93132" y="42288"/>
                </a:lnTo>
                <a:lnTo>
                  <a:pt x="77909" y="36314"/>
                </a:lnTo>
                <a:lnTo>
                  <a:pt x="53293" y="22444"/>
                </a:lnTo>
                <a:lnTo>
                  <a:pt x="40166" y="15875"/>
                </a:lnTo>
                <a:lnTo>
                  <a:pt x="14698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646074" y="3703274"/>
            <a:ext cx="68707" cy="732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567951" y="3588979"/>
            <a:ext cx="55244" cy="90170"/>
          </a:xfrm>
          <a:custGeom>
            <a:avLst/>
            <a:gdLst/>
            <a:ahLst/>
            <a:cxnLst/>
            <a:rect l="l" t="t" r="r" b="b"/>
            <a:pathLst>
              <a:path w="55245" h="90170">
                <a:moveTo>
                  <a:pt x="113" y="0"/>
                </a:moveTo>
                <a:lnTo>
                  <a:pt x="0" y="17757"/>
                </a:lnTo>
                <a:lnTo>
                  <a:pt x="23875" y="55857"/>
                </a:lnTo>
                <a:lnTo>
                  <a:pt x="33653" y="68891"/>
                </a:lnTo>
                <a:lnTo>
                  <a:pt x="47612" y="89568"/>
                </a:lnTo>
                <a:lnTo>
                  <a:pt x="55224" y="83844"/>
                </a:lnTo>
                <a:lnTo>
                  <a:pt x="41495" y="63500"/>
                </a:lnTo>
                <a:lnTo>
                  <a:pt x="31718" y="50465"/>
                </a:lnTo>
                <a:lnTo>
                  <a:pt x="11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524755" y="3530141"/>
            <a:ext cx="24130" cy="26034"/>
          </a:xfrm>
          <a:custGeom>
            <a:avLst/>
            <a:gdLst/>
            <a:ahLst/>
            <a:cxnLst/>
            <a:rect l="l" t="t" r="r" b="b"/>
            <a:pathLst>
              <a:path w="24129" h="26035">
                <a:moveTo>
                  <a:pt x="0" y="0"/>
                </a:moveTo>
                <a:lnTo>
                  <a:pt x="12733" y="25400"/>
                </a:lnTo>
                <a:lnTo>
                  <a:pt x="23619" y="25861"/>
                </a:lnTo>
                <a:lnTo>
                  <a:pt x="14880" y="8431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524250" y="3965549"/>
            <a:ext cx="2472055" cy="824230"/>
          </a:xfrm>
          <a:custGeom>
            <a:avLst/>
            <a:gdLst/>
            <a:ahLst/>
            <a:cxnLst/>
            <a:rect l="l" t="t" r="r" b="b"/>
            <a:pathLst>
              <a:path w="2472054" h="824229">
                <a:moveTo>
                  <a:pt x="0" y="2195"/>
                </a:moveTo>
                <a:lnTo>
                  <a:pt x="64554" y="0"/>
                </a:lnTo>
                <a:lnTo>
                  <a:pt x="119956" y="2492"/>
                </a:lnTo>
                <a:lnTo>
                  <a:pt x="164195" y="9003"/>
                </a:lnTo>
                <a:lnTo>
                  <a:pt x="244706" y="47339"/>
                </a:lnTo>
                <a:lnTo>
                  <a:pt x="289983" y="77600"/>
                </a:lnTo>
                <a:lnTo>
                  <a:pt x="332482" y="109053"/>
                </a:lnTo>
                <a:lnTo>
                  <a:pt x="373591" y="141100"/>
                </a:lnTo>
                <a:lnTo>
                  <a:pt x="414701" y="173148"/>
                </a:lnTo>
                <a:lnTo>
                  <a:pt x="457200" y="204601"/>
                </a:lnTo>
                <a:lnTo>
                  <a:pt x="507359" y="238778"/>
                </a:lnTo>
                <a:lnTo>
                  <a:pt x="556976" y="268957"/>
                </a:lnTo>
                <a:lnTo>
                  <a:pt x="605802" y="295803"/>
                </a:lnTo>
                <a:lnTo>
                  <a:pt x="653587" y="319984"/>
                </a:lnTo>
                <a:lnTo>
                  <a:pt x="700080" y="342165"/>
                </a:lnTo>
                <a:lnTo>
                  <a:pt x="745032" y="363012"/>
                </a:lnTo>
                <a:lnTo>
                  <a:pt x="788194" y="383194"/>
                </a:lnTo>
                <a:lnTo>
                  <a:pt x="833721" y="401244"/>
                </a:lnTo>
                <a:lnTo>
                  <a:pt x="880504" y="419991"/>
                </a:lnTo>
                <a:lnTo>
                  <a:pt x="927789" y="439018"/>
                </a:lnTo>
                <a:lnTo>
                  <a:pt x="974824" y="457905"/>
                </a:lnTo>
                <a:lnTo>
                  <a:pt x="1020853" y="476235"/>
                </a:lnTo>
                <a:lnTo>
                  <a:pt x="1065125" y="493587"/>
                </a:lnTo>
                <a:lnTo>
                  <a:pt x="1106885" y="509544"/>
                </a:lnTo>
                <a:lnTo>
                  <a:pt x="1145381" y="523688"/>
                </a:lnTo>
                <a:lnTo>
                  <a:pt x="1186110" y="535818"/>
                </a:lnTo>
                <a:lnTo>
                  <a:pt x="1230812" y="548345"/>
                </a:lnTo>
                <a:lnTo>
                  <a:pt x="1278852" y="561194"/>
                </a:lnTo>
                <a:lnTo>
                  <a:pt x="1329597" y="574290"/>
                </a:lnTo>
                <a:lnTo>
                  <a:pt x="1382414" y="587558"/>
                </a:lnTo>
                <a:lnTo>
                  <a:pt x="1436669" y="600922"/>
                </a:lnTo>
                <a:lnTo>
                  <a:pt x="1491730" y="614308"/>
                </a:lnTo>
                <a:lnTo>
                  <a:pt x="1546962" y="627640"/>
                </a:lnTo>
                <a:lnTo>
                  <a:pt x="1601733" y="640843"/>
                </a:lnTo>
                <a:lnTo>
                  <a:pt x="1655408" y="653842"/>
                </a:lnTo>
                <a:lnTo>
                  <a:pt x="1707356" y="666563"/>
                </a:lnTo>
                <a:lnTo>
                  <a:pt x="2216944" y="780863"/>
                </a:lnTo>
                <a:lnTo>
                  <a:pt x="2267216" y="790350"/>
                </a:lnTo>
                <a:lnTo>
                  <a:pt x="2313375" y="799037"/>
                </a:lnTo>
                <a:lnTo>
                  <a:pt x="2359876" y="807266"/>
                </a:lnTo>
                <a:lnTo>
                  <a:pt x="2411178" y="815382"/>
                </a:lnTo>
                <a:lnTo>
                  <a:pt x="2471738" y="823726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049343" y="492742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660905" y="492742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272460" y="492845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884059" y="492845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596770" y="492742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596770" y="492742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049343" y="492742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660905" y="492742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272460" y="492845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884059" y="492845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478614" y="446739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478614" y="393381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478614" y="3293520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478614" y="275993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478614" y="489426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478614" y="478754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478614" y="468082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478614" y="457411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478614" y="436067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478614" y="425396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478614" y="414724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478614" y="404053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478614" y="382709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478614" y="372038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478614" y="361366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478614" y="340023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478614" y="318680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478614" y="308008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478614" y="297337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478614" y="286665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597532" y="2676547"/>
            <a:ext cx="0" cy="2244725"/>
          </a:xfrm>
          <a:custGeom>
            <a:avLst/>
            <a:gdLst/>
            <a:ahLst/>
            <a:cxnLst/>
            <a:rect l="l" t="t" r="r" b="b"/>
            <a:pathLst>
              <a:path h="2244725">
                <a:moveTo>
                  <a:pt x="0" y="2244644"/>
                </a:moveTo>
                <a:lnTo>
                  <a:pt x="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506124" y="3827538"/>
            <a:ext cx="2468880" cy="0"/>
          </a:xfrm>
          <a:custGeom>
            <a:avLst/>
            <a:gdLst/>
            <a:ahLst/>
            <a:cxnLst/>
            <a:rect l="l" t="t" r="r" b="b"/>
            <a:pathLst>
              <a:path w="2468879">
                <a:moveTo>
                  <a:pt x="0" y="0"/>
                </a:moveTo>
                <a:lnTo>
                  <a:pt x="2468512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478614" y="350695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 txBox="1"/>
          <p:nvPr/>
        </p:nvSpPr>
        <p:spPr>
          <a:xfrm>
            <a:off x="6332157" y="2683961"/>
            <a:ext cx="125095" cy="14859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</a:t>
            </a:r>
            <a:r>
              <a:rPr sz="700" dirty="0">
                <a:solidFill>
                  <a:srgbClr val="221F1F"/>
                </a:solidFill>
                <a:latin typeface="Arial"/>
                <a:cs typeface="Arial"/>
              </a:rPr>
              <a:t>.0</a:t>
            </a:r>
            <a:endParaRPr sz="700">
              <a:latin typeface="Arial"/>
              <a:cs typeface="Arial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6174842" y="2897321"/>
            <a:ext cx="282575" cy="185547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30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Hazard Ratio: Reference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to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EPA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=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r>
              <a:rPr sz="700" b="1" spc="-9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µg/mL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0.2    0.4    0.6    0.8    1.0    1.2    1.4    1.6</a:t>
            </a:r>
            <a:r>
              <a:rPr sz="700" spc="14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1.8</a:t>
            </a:r>
            <a:endParaRPr sz="700">
              <a:latin typeface="Arial"/>
              <a:cs typeface="Arial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6505706" y="4924158"/>
            <a:ext cx="2466975" cy="0"/>
          </a:xfrm>
          <a:custGeom>
            <a:avLst/>
            <a:gdLst/>
            <a:ahLst/>
            <a:cxnLst/>
            <a:rect l="l" t="t" r="r" b="b"/>
            <a:pathLst>
              <a:path w="2466975">
                <a:moveTo>
                  <a:pt x="0" y="0"/>
                </a:moveTo>
                <a:lnTo>
                  <a:pt x="246697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504261" y="2674308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504633" y="2674311"/>
            <a:ext cx="2468245" cy="0"/>
          </a:xfrm>
          <a:custGeom>
            <a:avLst/>
            <a:gdLst/>
            <a:ahLst/>
            <a:cxnLst/>
            <a:rect l="l" t="t" r="r" b="b"/>
            <a:pathLst>
              <a:path w="2468245">
                <a:moveTo>
                  <a:pt x="0" y="0"/>
                </a:moveTo>
                <a:lnTo>
                  <a:pt x="246805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8972379" y="2674308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508750" y="3757401"/>
            <a:ext cx="2462530" cy="932815"/>
          </a:xfrm>
          <a:custGeom>
            <a:avLst/>
            <a:gdLst/>
            <a:ahLst/>
            <a:cxnLst/>
            <a:rect l="l" t="t" r="r" b="b"/>
            <a:pathLst>
              <a:path w="2462529" h="932814">
                <a:moveTo>
                  <a:pt x="9525" y="0"/>
                </a:moveTo>
                <a:lnTo>
                  <a:pt x="0" y="12700"/>
                </a:lnTo>
                <a:lnTo>
                  <a:pt x="25400" y="31750"/>
                </a:lnTo>
                <a:lnTo>
                  <a:pt x="101600" y="93662"/>
                </a:lnTo>
                <a:lnTo>
                  <a:pt x="127000" y="112712"/>
                </a:lnTo>
                <a:lnTo>
                  <a:pt x="152400" y="133350"/>
                </a:lnTo>
                <a:lnTo>
                  <a:pt x="279400" y="228600"/>
                </a:lnTo>
                <a:lnTo>
                  <a:pt x="292656" y="236918"/>
                </a:lnTo>
                <a:lnTo>
                  <a:pt x="317500" y="255587"/>
                </a:lnTo>
                <a:lnTo>
                  <a:pt x="330756" y="263906"/>
                </a:lnTo>
                <a:lnTo>
                  <a:pt x="355600" y="282575"/>
                </a:lnTo>
                <a:lnTo>
                  <a:pt x="368856" y="290893"/>
                </a:lnTo>
                <a:lnTo>
                  <a:pt x="394256" y="308356"/>
                </a:lnTo>
                <a:lnTo>
                  <a:pt x="406956" y="316293"/>
                </a:lnTo>
                <a:lnTo>
                  <a:pt x="431800" y="333375"/>
                </a:lnTo>
                <a:lnTo>
                  <a:pt x="470456" y="357568"/>
                </a:lnTo>
                <a:lnTo>
                  <a:pt x="495300" y="376237"/>
                </a:lnTo>
                <a:lnTo>
                  <a:pt x="509212" y="383336"/>
                </a:lnTo>
                <a:lnTo>
                  <a:pt x="584756" y="430593"/>
                </a:lnTo>
                <a:lnTo>
                  <a:pt x="598112" y="437311"/>
                </a:lnTo>
                <a:lnTo>
                  <a:pt x="622856" y="452818"/>
                </a:lnTo>
                <a:lnTo>
                  <a:pt x="636212" y="459536"/>
                </a:lnTo>
                <a:lnTo>
                  <a:pt x="661612" y="473824"/>
                </a:lnTo>
                <a:lnTo>
                  <a:pt x="686356" y="489331"/>
                </a:lnTo>
                <a:lnTo>
                  <a:pt x="712412" y="502399"/>
                </a:lnTo>
                <a:lnTo>
                  <a:pt x="737812" y="516686"/>
                </a:lnTo>
                <a:lnTo>
                  <a:pt x="775912" y="535736"/>
                </a:lnTo>
                <a:lnTo>
                  <a:pt x="801312" y="550024"/>
                </a:lnTo>
                <a:lnTo>
                  <a:pt x="839412" y="569074"/>
                </a:lnTo>
                <a:lnTo>
                  <a:pt x="852876" y="574169"/>
                </a:lnTo>
                <a:lnTo>
                  <a:pt x="865576" y="582107"/>
                </a:lnTo>
                <a:lnTo>
                  <a:pt x="878276" y="586869"/>
                </a:lnTo>
                <a:lnTo>
                  <a:pt x="902912" y="599236"/>
                </a:lnTo>
                <a:lnTo>
                  <a:pt x="916376" y="604332"/>
                </a:lnTo>
                <a:lnTo>
                  <a:pt x="941776" y="615444"/>
                </a:lnTo>
                <a:lnTo>
                  <a:pt x="966412" y="627811"/>
                </a:lnTo>
                <a:lnTo>
                  <a:pt x="979876" y="632907"/>
                </a:lnTo>
                <a:lnTo>
                  <a:pt x="993725" y="639077"/>
                </a:lnTo>
                <a:lnTo>
                  <a:pt x="1006863" y="644019"/>
                </a:lnTo>
                <a:lnTo>
                  <a:pt x="1031500" y="654799"/>
                </a:lnTo>
                <a:lnTo>
                  <a:pt x="1121163" y="688469"/>
                </a:lnTo>
                <a:lnTo>
                  <a:pt x="1147424" y="696675"/>
                </a:lnTo>
                <a:lnTo>
                  <a:pt x="1171962" y="705932"/>
                </a:lnTo>
                <a:lnTo>
                  <a:pt x="1185524" y="709375"/>
                </a:lnTo>
                <a:lnTo>
                  <a:pt x="1210924" y="717312"/>
                </a:lnTo>
                <a:lnTo>
                  <a:pt x="1235463" y="726569"/>
                </a:lnTo>
                <a:lnTo>
                  <a:pt x="1261724" y="733187"/>
                </a:lnTo>
                <a:lnTo>
                  <a:pt x="1287124" y="741125"/>
                </a:lnTo>
                <a:lnTo>
                  <a:pt x="1299824" y="744300"/>
                </a:lnTo>
                <a:lnTo>
                  <a:pt x="1313464" y="749237"/>
                </a:lnTo>
                <a:lnTo>
                  <a:pt x="1326164" y="750826"/>
                </a:lnTo>
                <a:lnTo>
                  <a:pt x="1338864" y="755587"/>
                </a:lnTo>
                <a:lnTo>
                  <a:pt x="1351564" y="757176"/>
                </a:lnTo>
                <a:lnTo>
                  <a:pt x="1376024" y="764937"/>
                </a:lnTo>
                <a:lnTo>
                  <a:pt x="1401424" y="771287"/>
                </a:lnTo>
                <a:lnTo>
                  <a:pt x="1415064" y="773051"/>
                </a:lnTo>
                <a:lnTo>
                  <a:pt x="1441315" y="779273"/>
                </a:lnTo>
                <a:lnTo>
                  <a:pt x="1454815" y="783817"/>
                </a:lnTo>
                <a:lnTo>
                  <a:pt x="1468099" y="787162"/>
                </a:lnTo>
                <a:lnTo>
                  <a:pt x="1483436" y="788939"/>
                </a:lnTo>
                <a:lnTo>
                  <a:pt x="1507787" y="795100"/>
                </a:lnTo>
                <a:lnTo>
                  <a:pt x="1522277" y="798323"/>
                </a:lnTo>
                <a:lnTo>
                  <a:pt x="1535715" y="800037"/>
                </a:lnTo>
                <a:lnTo>
                  <a:pt x="1577840" y="809435"/>
                </a:lnTo>
                <a:lnTo>
                  <a:pt x="1594647" y="811173"/>
                </a:lnTo>
                <a:lnTo>
                  <a:pt x="1644312" y="820500"/>
                </a:lnTo>
                <a:lnTo>
                  <a:pt x="1657953" y="822262"/>
                </a:lnTo>
                <a:lnTo>
                  <a:pt x="1671502" y="825310"/>
                </a:lnTo>
                <a:lnTo>
                  <a:pt x="1684939" y="827026"/>
                </a:lnTo>
                <a:lnTo>
                  <a:pt x="1727367" y="834896"/>
                </a:lnTo>
                <a:lnTo>
                  <a:pt x="1743106" y="838045"/>
                </a:lnTo>
                <a:lnTo>
                  <a:pt x="1769078" y="841312"/>
                </a:lnTo>
                <a:lnTo>
                  <a:pt x="1789492" y="844457"/>
                </a:lnTo>
                <a:lnTo>
                  <a:pt x="1804111" y="846089"/>
                </a:lnTo>
                <a:lnTo>
                  <a:pt x="1824417" y="849219"/>
                </a:lnTo>
                <a:lnTo>
                  <a:pt x="1837340" y="850837"/>
                </a:lnTo>
                <a:lnTo>
                  <a:pt x="1883239" y="858757"/>
                </a:lnTo>
                <a:lnTo>
                  <a:pt x="1896078" y="860362"/>
                </a:lnTo>
                <a:lnTo>
                  <a:pt x="1910472" y="861964"/>
                </a:lnTo>
                <a:lnTo>
                  <a:pt x="1927392" y="865059"/>
                </a:lnTo>
                <a:lnTo>
                  <a:pt x="1949914" y="868282"/>
                </a:lnTo>
                <a:lnTo>
                  <a:pt x="1970467" y="871444"/>
                </a:lnTo>
                <a:lnTo>
                  <a:pt x="1988419" y="873091"/>
                </a:lnTo>
                <a:lnTo>
                  <a:pt x="2018061" y="877790"/>
                </a:lnTo>
                <a:lnTo>
                  <a:pt x="2036044" y="879441"/>
                </a:lnTo>
                <a:lnTo>
                  <a:pt x="2049327" y="882460"/>
                </a:lnTo>
                <a:lnTo>
                  <a:pt x="2063750" y="882650"/>
                </a:lnTo>
                <a:lnTo>
                  <a:pt x="2084311" y="887235"/>
                </a:lnTo>
                <a:lnTo>
                  <a:pt x="2101060" y="888960"/>
                </a:lnTo>
                <a:lnTo>
                  <a:pt x="2123508" y="890567"/>
                </a:lnTo>
                <a:lnTo>
                  <a:pt x="2178514" y="898444"/>
                </a:lnTo>
                <a:lnTo>
                  <a:pt x="2207334" y="901650"/>
                </a:lnTo>
                <a:lnTo>
                  <a:pt x="2227643" y="904782"/>
                </a:lnTo>
                <a:lnTo>
                  <a:pt x="2248879" y="906439"/>
                </a:lnTo>
                <a:lnTo>
                  <a:pt x="2281702" y="911144"/>
                </a:lnTo>
                <a:lnTo>
                  <a:pt x="2318311" y="915921"/>
                </a:lnTo>
                <a:lnTo>
                  <a:pt x="2337728" y="917547"/>
                </a:lnTo>
                <a:lnTo>
                  <a:pt x="2383340" y="923850"/>
                </a:lnTo>
                <a:lnTo>
                  <a:pt x="2399510" y="925473"/>
                </a:lnTo>
                <a:lnTo>
                  <a:pt x="2460495" y="932601"/>
                </a:lnTo>
                <a:lnTo>
                  <a:pt x="2462338" y="916834"/>
                </a:lnTo>
                <a:lnTo>
                  <a:pt x="2401220" y="909690"/>
                </a:lnTo>
                <a:lnTo>
                  <a:pt x="2385214" y="908089"/>
                </a:lnTo>
                <a:lnTo>
                  <a:pt x="2339472" y="901773"/>
                </a:lnTo>
                <a:lnTo>
                  <a:pt x="2319996" y="900140"/>
                </a:lnTo>
                <a:lnTo>
                  <a:pt x="2283851" y="895416"/>
                </a:lnTo>
                <a:lnTo>
                  <a:pt x="2250610" y="890667"/>
                </a:lnTo>
                <a:lnTo>
                  <a:pt x="2229458" y="889022"/>
                </a:lnTo>
                <a:lnTo>
                  <a:pt x="2209419" y="885916"/>
                </a:lnTo>
                <a:lnTo>
                  <a:pt x="2180513" y="882698"/>
                </a:lnTo>
                <a:lnTo>
                  <a:pt x="2125197" y="874792"/>
                </a:lnTo>
                <a:lnTo>
                  <a:pt x="2102415" y="873145"/>
                </a:lnTo>
                <a:lnTo>
                  <a:pt x="2086764" y="871576"/>
                </a:lnTo>
                <a:lnTo>
                  <a:pt x="2065413" y="866950"/>
                </a:lnTo>
                <a:lnTo>
                  <a:pt x="2051050" y="866775"/>
                </a:lnTo>
                <a:lnTo>
                  <a:pt x="1990375" y="857346"/>
                </a:lnTo>
                <a:lnTo>
                  <a:pt x="1972393" y="855695"/>
                </a:lnTo>
                <a:lnTo>
                  <a:pt x="1952245" y="852580"/>
                </a:lnTo>
                <a:lnTo>
                  <a:pt x="1929935" y="849392"/>
                </a:lnTo>
                <a:lnTo>
                  <a:pt x="1912769" y="846265"/>
                </a:lnTo>
                <a:lnTo>
                  <a:pt x="1897940" y="844598"/>
                </a:lnTo>
                <a:lnTo>
                  <a:pt x="1852147" y="838280"/>
                </a:lnTo>
                <a:lnTo>
                  <a:pt x="1826609" y="833498"/>
                </a:lnTo>
                <a:lnTo>
                  <a:pt x="1806195" y="830355"/>
                </a:lnTo>
                <a:lnTo>
                  <a:pt x="1791576" y="828723"/>
                </a:lnTo>
                <a:lnTo>
                  <a:pt x="1771270" y="825591"/>
                </a:lnTo>
                <a:lnTo>
                  <a:pt x="1758346" y="823973"/>
                </a:lnTo>
                <a:lnTo>
                  <a:pt x="1730344" y="819303"/>
                </a:lnTo>
                <a:lnTo>
                  <a:pt x="1712744" y="816103"/>
                </a:lnTo>
                <a:lnTo>
                  <a:pt x="1699609" y="814448"/>
                </a:lnTo>
                <a:lnTo>
                  <a:pt x="1674209" y="809685"/>
                </a:lnTo>
                <a:lnTo>
                  <a:pt x="1660659" y="806639"/>
                </a:lnTo>
                <a:lnTo>
                  <a:pt x="1647221" y="804923"/>
                </a:lnTo>
                <a:lnTo>
                  <a:pt x="1621823" y="800160"/>
                </a:lnTo>
                <a:lnTo>
                  <a:pt x="1609121" y="798573"/>
                </a:lnTo>
                <a:lnTo>
                  <a:pt x="1580352" y="793789"/>
                </a:lnTo>
                <a:lnTo>
                  <a:pt x="1538422" y="784414"/>
                </a:lnTo>
                <a:lnTo>
                  <a:pt x="1524984" y="782698"/>
                </a:lnTo>
                <a:lnTo>
                  <a:pt x="1511434" y="779651"/>
                </a:lnTo>
                <a:lnTo>
                  <a:pt x="1486237" y="773349"/>
                </a:lnTo>
                <a:lnTo>
                  <a:pt x="1470901" y="771573"/>
                </a:lnTo>
                <a:lnTo>
                  <a:pt x="1445548" y="763995"/>
                </a:lnTo>
                <a:lnTo>
                  <a:pt x="1430472" y="760601"/>
                </a:lnTo>
                <a:lnTo>
                  <a:pt x="1404334" y="755710"/>
                </a:lnTo>
                <a:lnTo>
                  <a:pt x="1367175" y="746361"/>
                </a:lnTo>
                <a:lnTo>
                  <a:pt x="1353534" y="741423"/>
                </a:lnTo>
                <a:lnTo>
                  <a:pt x="1340834" y="739835"/>
                </a:lnTo>
                <a:lnTo>
                  <a:pt x="1328134" y="735073"/>
                </a:lnTo>
                <a:lnTo>
                  <a:pt x="1315434" y="733485"/>
                </a:lnTo>
                <a:lnTo>
                  <a:pt x="1290975" y="725724"/>
                </a:lnTo>
                <a:lnTo>
                  <a:pt x="1278275" y="722549"/>
                </a:lnTo>
                <a:lnTo>
                  <a:pt x="1252875" y="714611"/>
                </a:lnTo>
                <a:lnTo>
                  <a:pt x="1240175" y="711436"/>
                </a:lnTo>
                <a:lnTo>
                  <a:pt x="1215637" y="702180"/>
                </a:lnTo>
                <a:lnTo>
                  <a:pt x="1202075" y="698736"/>
                </a:lnTo>
                <a:lnTo>
                  <a:pt x="1176675" y="690799"/>
                </a:lnTo>
                <a:lnTo>
                  <a:pt x="1152136" y="681542"/>
                </a:lnTo>
                <a:lnTo>
                  <a:pt x="1138575" y="678099"/>
                </a:lnTo>
                <a:lnTo>
                  <a:pt x="1037836" y="640267"/>
                </a:lnTo>
                <a:lnTo>
                  <a:pt x="1012437" y="629155"/>
                </a:lnTo>
                <a:lnTo>
                  <a:pt x="999736" y="624392"/>
                </a:lnTo>
                <a:lnTo>
                  <a:pt x="985887" y="618222"/>
                </a:lnTo>
                <a:lnTo>
                  <a:pt x="972750" y="613280"/>
                </a:lnTo>
                <a:lnTo>
                  <a:pt x="948112" y="600913"/>
                </a:lnTo>
                <a:lnTo>
                  <a:pt x="934650" y="595817"/>
                </a:lnTo>
                <a:lnTo>
                  <a:pt x="909250" y="584705"/>
                </a:lnTo>
                <a:lnTo>
                  <a:pt x="884612" y="572338"/>
                </a:lnTo>
                <a:lnTo>
                  <a:pt x="871150" y="567242"/>
                </a:lnTo>
                <a:lnTo>
                  <a:pt x="858450" y="559305"/>
                </a:lnTo>
                <a:lnTo>
                  <a:pt x="845750" y="554542"/>
                </a:lnTo>
                <a:lnTo>
                  <a:pt x="795712" y="529475"/>
                </a:lnTo>
                <a:lnTo>
                  <a:pt x="770312" y="515188"/>
                </a:lnTo>
                <a:lnTo>
                  <a:pt x="732212" y="496138"/>
                </a:lnTo>
                <a:lnTo>
                  <a:pt x="706812" y="481850"/>
                </a:lnTo>
                <a:lnTo>
                  <a:pt x="694112" y="475500"/>
                </a:lnTo>
                <a:lnTo>
                  <a:pt x="669370" y="459994"/>
                </a:lnTo>
                <a:lnTo>
                  <a:pt x="656012" y="453275"/>
                </a:lnTo>
                <a:lnTo>
                  <a:pt x="630612" y="438988"/>
                </a:lnTo>
                <a:lnTo>
                  <a:pt x="605870" y="423481"/>
                </a:lnTo>
                <a:lnTo>
                  <a:pt x="592512" y="416763"/>
                </a:lnTo>
                <a:lnTo>
                  <a:pt x="529670" y="377444"/>
                </a:lnTo>
                <a:lnTo>
                  <a:pt x="503612" y="362788"/>
                </a:lnTo>
                <a:lnTo>
                  <a:pt x="479425" y="344487"/>
                </a:lnTo>
                <a:lnTo>
                  <a:pt x="440770" y="320294"/>
                </a:lnTo>
                <a:lnTo>
                  <a:pt x="415370" y="302831"/>
                </a:lnTo>
                <a:lnTo>
                  <a:pt x="402670" y="294894"/>
                </a:lnTo>
                <a:lnTo>
                  <a:pt x="377825" y="277812"/>
                </a:lnTo>
                <a:lnTo>
                  <a:pt x="364570" y="269494"/>
                </a:lnTo>
                <a:lnTo>
                  <a:pt x="339725" y="250825"/>
                </a:lnTo>
                <a:lnTo>
                  <a:pt x="326470" y="242506"/>
                </a:lnTo>
                <a:lnTo>
                  <a:pt x="301625" y="223837"/>
                </a:lnTo>
                <a:lnTo>
                  <a:pt x="288370" y="215519"/>
                </a:lnTo>
                <a:lnTo>
                  <a:pt x="149225" y="111125"/>
                </a:lnTo>
                <a:lnTo>
                  <a:pt x="123825" y="90487"/>
                </a:lnTo>
                <a:lnTo>
                  <a:pt x="98425" y="71437"/>
                </a:lnTo>
                <a:lnTo>
                  <a:pt x="22225" y="9525"/>
                </a:lnTo>
                <a:lnTo>
                  <a:pt x="952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876633" y="4243690"/>
            <a:ext cx="95885" cy="46355"/>
          </a:xfrm>
          <a:custGeom>
            <a:avLst/>
            <a:gdLst/>
            <a:ahLst/>
            <a:cxnLst/>
            <a:rect l="l" t="t" r="r" b="b"/>
            <a:pathLst>
              <a:path w="95884" h="46354">
                <a:moveTo>
                  <a:pt x="91381" y="0"/>
                </a:moveTo>
                <a:lnTo>
                  <a:pt x="30264" y="30954"/>
                </a:lnTo>
                <a:lnTo>
                  <a:pt x="14772" y="37132"/>
                </a:lnTo>
                <a:lnTo>
                  <a:pt x="0" y="43750"/>
                </a:lnTo>
                <a:lnTo>
                  <a:pt x="18489" y="45900"/>
                </a:lnTo>
                <a:lnTo>
                  <a:pt x="34185" y="39625"/>
                </a:lnTo>
                <a:lnTo>
                  <a:pt x="95685" y="8497"/>
                </a:lnTo>
                <a:lnTo>
                  <a:pt x="91381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756731" y="4302886"/>
            <a:ext cx="88900" cy="30480"/>
          </a:xfrm>
          <a:custGeom>
            <a:avLst/>
            <a:gdLst/>
            <a:ahLst/>
            <a:cxnLst/>
            <a:rect l="l" t="t" r="r" b="b"/>
            <a:pathLst>
              <a:path w="88900" h="30479">
                <a:moveTo>
                  <a:pt x="85213" y="0"/>
                </a:moveTo>
                <a:lnTo>
                  <a:pt x="69524" y="6536"/>
                </a:lnTo>
                <a:lnTo>
                  <a:pt x="33279" y="19135"/>
                </a:lnTo>
                <a:lnTo>
                  <a:pt x="0" y="30227"/>
                </a:lnTo>
                <a:lnTo>
                  <a:pt x="36349" y="28150"/>
                </a:lnTo>
                <a:lnTo>
                  <a:pt x="72920" y="15430"/>
                </a:lnTo>
                <a:lnTo>
                  <a:pt x="88877" y="8792"/>
                </a:lnTo>
                <a:lnTo>
                  <a:pt x="8521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612403" y="4347274"/>
            <a:ext cx="100330" cy="31750"/>
          </a:xfrm>
          <a:custGeom>
            <a:avLst/>
            <a:gdLst/>
            <a:ahLst/>
            <a:cxnLst/>
            <a:rect l="l" t="t" r="r" b="b"/>
            <a:pathLst>
              <a:path w="100329" h="31750">
                <a:moveTo>
                  <a:pt x="97772" y="0"/>
                </a:moveTo>
                <a:lnTo>
                  <a:pt x="0" y="27752"/>
                </a:lnTo>
                <a:lnTo>
                  <a:pt x="21729" y="31449"/>
                </a:lnTo>
                <a:lnTo>
                  <a:pt x="100322" y="9178"/>
                </a:lnTo>
                <a:lnTo>
                  <a:pt x="97772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479573" y="4382926"/>
            <a:ext cx="96520" cy="26670"/>
          </a:xfrm>
          <a:custGeom>
            <a:avLst/>
            <a:gdLst/>
            <a:ahLst/>
            <a:cxnLst/>
            <a:rect l="l" t="t" r="r" b="b"/>
            <a:pathLst>
              <a:path w="96520" h="26670">
                <a:moveTo>
                  <a:pt x="95895" y="0"/>
                </a:moveTo>
                <a:lnTo>
                  <a:pt x="79071" y="4061"/>
                </a:lnTo>
                <a:lnTo>
                  <a:pt x="64907" y="7207"/>
                </a:lnTo>
                <a:lnTo>
                  <a:pt x="47625" y="10345"/>
                </a:lnTo>
                <a:lnTo>
                  <a:pt x="17334" y="16720"/>
                </a:lnTo>
                <a:lnTo>
                  <a:pt x="0" y="19870"/>
                </a:lnTo>
                <a:lnTo>
                  <a:pt x="19166" y="26068"/>
                </a:lnTo>
                <a:lnTo>
                  <a:pt x="49457" y="19692"/>
                </a:lnTo>
                <a:lnTo>
                  <a:pt x="66791" y="16543"/>
                </a:lnTo>
                <a:lnTo>
                  <a:pt x="81259" y="13331"/>
                </a:lnTo>
                <a:lnTo>
                  <a:pt x="94081" y="10126"/>
                </a:lnTo>
                <a:lnTo>
                  <a:pt x="95895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338359" y="4410341"/>
            <a:ext cx="100330" cy="20955"/>
          </a:xfrm>
          <a:custGeom>
            <a:avLst/>
            <a:gdLst/>
            <a:ahLst/>
            <a:cxnLst/>
            <a:rect l="l" t="t" r="r" b="b"/>
            <a:pathLst>
              <a:path w="100329" h="20954">
                <a:moveTo>
                  <a:pt x="100175" y="0"/>
                </a:moveTo>
                <a:lnTo>
                  <a:pt x="80888" y="3567"/>
                </a:lnTo>
                <a:lnTo>
                  <a:pt x="66927" y="5107"/>
                </a:lnTo>
                <a:lnTo>
                  <a:pt x="54162" y="6703"/>
                </a:lnTo>
                <a:lnTo>
                  <a:pt x="20741" y="11476"/>
                </a:lnTo>
                <a:lnTo>
                  <a:pt x="0" y="14069"/>
                </a:lnTo>
                <a:lnTo>
                  <a:pt x="22006" y="20916"/>
                </a:lnTo>
                <a:lnTo>
                  <a:pt x="55427" y="16142"/>
                </a:lnTo>
                <a:lnTo>
                  <a:pt x="82266" y="12987"/>
                </a:lnTo>
                <a:lnTo>
                  <a:pt x="100055" y="9763"/>
                </a:lnTo>
                <a:lnTo>
                  <a:pt x="100175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199394" y="4427974"/>
            <a:ext cx="101600" cy="17780"/>
          </a:xfrm>
          <a:custGeom>
            <a:avLst/>
            <a:gdLst/>
            <a:ahLst/>
            <a:cxnLst/>
            <a:rect l="l" t="t" r="r" b="b"/>
            <a:pathLst>
              <a:path w="101600" h="17779">
                <a:moveTo>
                  <a:pt x="101104" y="0"/>
                </a:moveTo>
                <a:lnTo>
                  <a:pt x="78694" y="3376"/>
                </a:lnTo>
                <a:lnTo>
                  <a:pt x="53427" y="4945"/>
                </a:lnTo>
                <a:lnTo>
                  <a:pt x="20248" y="8102"/>
                </a:lnTo>
                <a:lnTo>
                  <a:pt x="0" y="9043"/>
                </a:lnTo>
                <a:lnTo>
                  <a:pt x="20680" y="17608"/>
                </a:lnTo>
                <a:lnTo>
                  <a:pt x="38574" y="16001"/>
                </a:lnTo>
                <a:lnTo>
                  <a:pt x="54493" y="14409"/>
                </a:lnTo>
                <a:lnTo>
                  <a:pt x="67308" y="12809"/>
                </a:lnTo>
                <a:lnTo>
                  <a:pt x="100779" y="9615"/>
                </a:lnTo>
                <a:lnTo>
                  <a:pt x="101104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8061034" y="4437645"/>
            <a:ext cx="100965" cy="11430"/>
          </a:xfrm>
          <a:custGeom>
            <a:avLst/>
            <a:gdLst/>
            <a:ahLst/>
            <a:cxnLst/>
            <a:rect l="l" t="t" r="r" b="b"/>
            <a:pathLst>
              <a:path w="100965" h="11429">
                <a:moveTo>
                  <a:pt x="0" y="114"/>
                </a:moveTo>
                <a:lnTo>
                  <a:pt x="27278" y="11112"/>
                </a:lnTo>
                <a:lnTo>
                  <a:pt x="81253" y="11112"/>
                </a:lnTo>
                <a:lnTo>
                  <a:pt x="94543" y="9488"/>
                </a:lnTo>
                <a:lnTo>
                  <a:pt x="99804" y="1624"/>
                </a:lnTo>
                <a:lnTo>
                  <a:pt x="12990" y="1587"/>
                </a:lnTo>
                <a:lnTo>
                  <a:pt x="0" y="114"/>
                </a:lnTo>
                <a:close/>
              </a:path>
              <a:path w="100965" h="11429">
                <a:moveTo>
                  <a:pt x="100891" y="0"/>
                </a:moveTo>
                <a:lnTo>
                  <a:pt x="80662" y="1624"/>
                </a:lnTo>
                <a:lnTo>
                  <a:pt x="99804" y="1624"/>
                </a:lnTo>
                <a:lnTo>
                  <a:pt x="100891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922139" y="4436666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>
                <a:moveTo>
                  <a:pt x="0" y="0"/>
                </a:moveTo>
                <a:lnTo>
                  <a:pt x="100862" y="0"/>
                </a:lnTo>
              </a:path>
            </a:pathLst>
          </a:custGeom>
          <a:ln w="1783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786254" y="4404450"/>
            <a:ext cx="98425" cy="27305"/>
          </a:xfrm>
          <a:custGeom>
            <a:avLst/>
            <a:gdLst/>
            <a:ahLst/>
            <a:cxnLst/>
            <a:rect l="l" t="t" r="r" b="b"/>
            <a:pathLst>
              <a:path w="98425" h="27304">
                <a:moveTo>
                  <a:pt x="0" y="0"/>
                </a:moveTo>
                <a:lnTo>
                  <a:pt x="23089" y="15590"/>
                </a:lnTo>
                <a:lnTo>
                  <a:pt x="36355" y="17283"/>
                </a:lnTo>
                <a:lnTo>
                  <a:pt x="86589" y="26703"/>
                </a:lnTo>
                <a:lnTo>
                  <a:pt x="98079" y="18575"/>
                </a:lnTo>
                <a:lnTo>
                  <a:pt x="76200" y="14287"/>
                </a:lnTo>
                <a:lnTo>
                  <a:pt x="50236" y="11007"/>
                </a:lnTo>
                <a:lnTo>
                  <a:pt x="24836" y="6244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649911" y="4370363"/>
            <a:ext cx="98425" cy="32384"/>
          </a:xfrm>
          <a:custGeom>
            <a:avLst/>
            <a:gdLst/>
            <a:ahLst/>
            <a:cxnLst/>
            <a:rect l="l" t="t" r="r" b="b"/>
            <a:pathLst>
              <a:path w="98425" h="32385">
                <a:moveTo>
                  <a:pt x="0" y="0"/>
                </a:moveTo>
                <a:lnTo>
                  <a:pt x="19216" y="16178"/>
                </a:lnTo>
                <a:lnTo>
                  <a:pt x="83233" y="32214"/>
                </a:lnTo>
                <a:lnTo>
                  <a:pt x="98107" y="26115"/>
                </a:lnTo>
                <a:lnTo>
                  <a:pt x="22043" y="7099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520071" y="4326823"/>
            <a:ext cx="93345" cy="41275"/>
          </a:xfrm>
          <a:custGeom>
            <a:avLst/>
            <a:gdLst/>
            <a:ahLst/>
            <a:cxnLst/>
            <a:rect l="l" t="t" r="r" b="b"/>
            <a:pathLst>
              <a:path w="93345" h="41275">
                <a:moveTo>
                  <a:pt x="0" y="0"/>
                </a:moveTo>
                <a:lnTo>
                  <a:pt x="9356" y="13680"/>
                </a:lnTo>
                <a:lnTo>
                  <a:pt x="34756" y="23205"/>
                </a:lnTo>
                <a:lnTo>
                  <a:pt x="60672" y="31304"/>
                </a:lnTo>
                <a:lnTo>
                  <a:pt x="85556" y="40667"/>
                </a:lnTo>
                <a:lnTo>
                  <a:pt x="93336" y="32826"/>
                </a:lnTo>
                <a:lnTo>
                  <a:pt x="76201" y="26986"/>
                </a:lnTo>
                <a:lnTo>
                  <a:pt x="63500" y="22225"/>
                </a:lnTo>
                <a:lnTo>
                  <a:pt x="50283" y="18888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391942" y="4269873"/>
            <a:ext cx="91440" cy="51435"/>
          </a:xfrm>
          <a:custGeom>
            <a:avLst/>
            <a:gdLst/>
            <a:ahLst/>
            <a:cxnLst/>
            <a:rect l="l" t="t" r="r" b="b"/>
            <a:pathLst>
              <a:path w="91440" h="51435">
                <a:moveTo>
                  <a:pt x="0" y="0"/>
                </a:moveTo>
                <a:lnTo>
                  <a:pt x="8440" y="14869"/>
                </a:lnTo>
                <a:lnTo>
                  <a:pt x="33840" y="27569"/>
                </a:lnTo>
                <a:lnTo>
                  <a:pt x="46998" y="32531"/>
                </a:lnTo>
                <a:lnTo>
                  <a:pt x="72397" y="43643"/>
                </a:lnTo>
                <a:lnTo>
                  <a:pt x="87569" y="50920"/>
                </a:lnTo>
                <a:lnTo>
                  <a:pt x="90914" y="42001"/>
                </a:lnTo>
                <a:lnTo>
                  <a:pt x="76200" y="34924"/>
                </a:lnTo>
                <a:lnTo>
                  <a:pt x="63042" y="29961"/>
                </a:lnTo>
                <a:lnTo>
                  <a:pt x="37642" y="1885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263496" y="4209548"/>
            <a:ext cx="93980" cy="50165"/>
          </a:xfrm>
          <a:custGeom>
            <a:avLst/>
            <a:gdLst/>
            <a:ahLst/>
            <a:cxnLst/>
            <a:rect l="l" t="t" r="r" b="b"/>
            <a:pathLst>
              <a:path w="93979" h="50164">
                <a:moveTo>
                  <a:pt x="14145" y="0"/>
                </a:moveTo>
                <a:lnTo>
                  <a:pt x="0" y="2366"/>
                </a:lnTo>
                <a:lnTo>
                  <a:pt x="22585" y="14869"/>
                </a:lnTo>
                <a:lnTo>
                  <a:pt x="35285" y="21219"/>
                </a:lnTo>
                <a:lnTo>
                  <a:pt x="86085" y="49794"/>
                </a:lnTo>
                <a:lnTo>
                  <a:pt x="93618" y="42910"/>
                </a:lnTo>
                <a:lnTo>
                  <a:pt x="77645" y="34924"/>
                </a:lnTo>
                <a:lnTo>
                  <a:pt x="26845" y="6349"/>
                </a:lnTo>
                <a:lnTo>
                  <a:pt x="14145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149523" y="4131035"/>
            <a:ext cx="86360" cy="57150"/>
          </a:xfrm>
          <a:custGeom>
            <a:avLst/>
            <a:gdLst/>
            <a:ahLst/>
            <a:cxnLst/>
            <a:rect l="l" t="t" r="r" b="b"/>
            <a:pathLst>
              <a:path w="86359" h="57150">
                <a:moveTo>
                  <a:pt x="0" y="0"/>
                </a:moveTo>
                <a:lnTo>
                  <a:pt x="9165" y="16960"/>
                </a:lnTo>
                <a:lnTo>
                  <a:pt x="21865" y="24898"/>
                </a:lnTo>
                <a:lnTo>
                  <a:pt x="47659" y="39406"/>
                </a:lnTo>
                <a:lnTo>
                  <a:pt x="72665" y="56648"/>
                </a:lnTo>
                <a:lnTo>
                  <a:pt x="86117" y="52748"/>
                </a:lnTo>
                <a:lnTo>
                  <a:pt x="65013" y="40633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029658" y="4058568"/>
            <a:ext cx="87630" cy="58419"/>
          </a:xfrm>
          <a:custGeom>
            <a:avLst/>
            <a:gdLst/>
            <a:ahLst/>
            <a:cxnLst/>
            <a:rect l="l" t="t" r="r" b="b"/>
            <a:pathLst>
              <a:path w="87629" h="58420">
                <a:moveTo>
                  <a:pt x="0" y="0"/>
                </a:moveTo>
                <a:lnTo>
                  <a:pt x="14730" y="19578"/>
                </a:lnTo>
                <a:lnTo>
                  <a:pt x="52830" y="43390"/>
                </a:lnTo>
                <a:lnTo>
                  <a:pt x="78624" y="57899"/>
                </a:lnTo>
                <a:lnTo>
                  <a:pt x="87556" y="52274"/>
                </a:lnTo>
                <a:lnTo>
                  <a:pt x="70184" y="43030"/>
                </a:lnTo>
                <a:lnTo>
                  <a:pt x="19778" y="11501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910820" y="3986608"/>
            <a:ext cx="87630" cy="52705"/>
          </a:xfrm>
          <a:custGeom>
            <a:avLst/>
            <a:gdLst/>
            <a:ahLst/>
            <a:cxnLst/>
            <a:rect l="l" t="t" r="r" b="b"/>
            <a:pathLst>
              <a:path w="87629" h="52704">
                <a:moveTo>
                  <a:pt x="0" y="0"/>
                </a:moveTo>
                <a:lnTo>
                  <a:pt x="6568" y="15337"/>
                </a:lnTo>
                <a:lnTo>
                  <a:pt x="19268" y="23275"/>
                </a:lnTo>
                <a:lnTo>
                  <a:pt x="32362" y="29846"/>
                </a:lnTo>
                <a:lnTo>
                  <a:pt x="57762" y="45721"/>
                </a:lnTo>
                <a:lnTo>
                  <a:pt x="70462" y="52071"/>
                </a:lnTo>
                <a:lnTo>
                  <a:pt x="87012" y="52673"/>
                </a:lnTo>
                <a:lnTo>
                  <a:pt x="62021" y="37202"/>
                </a:lnTo>
                <a:lnTo>
                  <a:pt x="49321" y="3085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791695" y="3913743"/>
            <a:ext cx="86360" cy="58419"/>
          </a:xfrm>
          <a:custGeom>
            <a:avLst/>
            <a:gdLst/>
            <a:ahLst/>
            <a:cxnLst/>
            <a:rect l="l" t="t" r="r" b="b"/>
            <a:pathLst>
              <a:path w="86359" h="58420">
                <a:moveTo>
                  <a:pt x="0" y="0"/>
                </a:moveTo>
                <a:lnTo>
                  <a:pt x="11393" y="18352"/>
                </a:lnTo>
                <a:lnTo>
                  <a:pt x="74893" y="58040"/>
                </a:lnTo>
                <a:lnTo>
                  <a:pt x="86156" y="53847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681749" y="3832399"/>
            <a:ext cx="78574" cy="681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584237" y="3731097"/>
            <a:ext cx="68491" cy="7487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520497" y="3647387"/>
            <a:ext cx="40005" cy="60960"/>
          </a:xfrm>
          <a:custGeom>
            <a:avLst/>
            <a:gdLst/>
            <a:ahLst/>
            <a:cxnLst/>
            <a:rect l="l" t="t" r="r" b="b"/>
            <a:pathLst>
              <a:path w="40004" h="60960">
                <a:moveTo>
                  <a:pt x="0" y="0"/>
                </a:moveTo>
                <a:lnTo>
                  <a:pt x="1905" y="18415"/>
                </a:lnTo>
                <a:lnTo>
                  <a:pt x="21181" y="44093"/>
                </a:lnTo>
                <a:lnTo>
                  <a:pt x="32411" y="60554"/>
                </a:lnTo>
                <a:lnTo>
                  <a:pt x="39579" y="54283"/>
                </a:lnTo>
                <a:lnTo>
                  <a:pt x="28803" y="38432"/>
                </a:lnTo>
                <a:lnTo>
                  <a:pt x="17237" y="2512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8870733" y="4803737"/>
            <a:ext cx="100330" cy="26034"/>
          </a:xfrm>
          <a:custGeom>
            <a:avLst/>
            <a:gdLst/>
            <a:ahLst/>
            <a:cxnLst/>
            <a:rect l="l" t="t" r="r" b="b"/>
            <a:pathLst>
              <a:path w="100329" h="26035">
                <a:moveTo>
                  <a:pt x="0" y="0"/>
                </a:moveTo>
                <a:lnTo>
                  <a:pt x="30121" y="14839"/>
                </a:lnTo>
                <a:lnTo>
                  <a:pt x="98671" y="25960"/>
                </a:lnTo>
                <a:lnTo>
                  <a:pt x="100196" y="16558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732729" y="4781701"/>
            <a:ext cx="100330" cy="25400"/>
          </a:xfrm>
          <a:custGeom>
            <a:avLst/>
            <a:gdLst/>
            <a:ahLst/>
            <a:cxnLst/>
            <a:rect l="l" t="t" r="r" b="b"/>
            <a:pathLst>
              <a:path w="100329" h="25400">
                <a:moveTo>
                  <a:pt x="0" y="0"/>
                </a:moveTo>
                <a:lnTo>
                  <a:pt x="32795" y="14664"/>
                </a:lnTo>
                <a:lnTo>
                  <a:pt x="66084" y="20985"/>
                </a:lnTo>
                <a:lnTo>
                  <a:pt x="98992" y="25271"/>
                </a:lnTo>
                <a:lnTo>
                  <a:pt x="100219" y="15825"/>
                </a:lnTo>
                <a:lnTo>
                  <a:pt x="67585" y="11583"/>
                </a:lnTo>
                <a:lnTo>
                  <a:pt x="34404" y="5278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8603082" y="4756825"/>
            <a:ext cx="92710" cy="26670"/>
          </a:xfrm>
          <a:custGeom>
            <a:avLst/>
            <a:gdLst/>
            <a:ahLst/>
            <a:cxnLst/>
            <a:rect l="l" t="t" r="r" b="b"/>
            <a:pathLst>
              <a:path w="92709" h="26670">
                <a:moveTo>
                  <a:pt x="0" y="0"/>
                </a:moveTo>
                <a:lnTo>
                  <a:pt x="14070" y="12515"/>
                </a:lnTo>
                <a:lnTo>
                  <a:pt x="36310" y="17264"/>
                </a:lnTo>
                <a:lnTo>
                  <a:pt x="90822" y="26579"/>
                </a:lnTo>
                <a:lnTo>
                  <a:pt x="92425" y="17191"/>
                </a:lnTo>
                <a:lnTo>
                  <a:pt x="38106" y="7912"/>
                </a:lnTo>
                <a:lnTo>
                  <a:pt x="15995" y="3187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467804" y="4729865"/>
            <a:ext cx="90805" cy="27305"/>
          </a:xfrm>
          <a:custGeom>
            <a:avLst/>
            <a:gdLst/>
            <a:ahLst/>
            <a:cxnLst/>
            <a:rect l="l" t="t" r="r" b="b"/>
            <a:pathLst>
              <a:path w="90804" h="27304">
                <a:moveTo>
                  <a:pt x="0" y="0"/>
                </a:moveTo>
                <a:lnTo>
                  <a:pt x="18575" y="14046"/>
                </a:lnTo>
                <a:lnTo>
                  <a:pt x="36318" y="17265"/>
                </a:lnTo>
                <a:lnTo>
                  <a:pt x="66459" y="23590"/>
                </a:lnTo>
                <a:lnTo>
                  <a:pt x="84113" y="26790"/>
                </a:lnTo>
                <a:lnTo>
                  <a:pt x="90671" y="18491"/>
                </a:lnTo>
                <a:lnTo>
                  <a:pt x="68285" y="14243"/>
                </a:lnTo>
                <a:lnTo>
                  <a:pt x="38145" y="7918"/>
                </a:lnTo>
                <a:lnTo>
                  <a:pt x="20491" y="4718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323201" y="4695394"/>
            <a:ext cx="99060" cy="33020"/>
          </a:xfrm>
          <a:custGeom>
            <a:avLst/>
            <a:gdLst/>
            <a:ahLst/>
            <a:cxnLst/>
            <a:rect l="l" t="t" r="r" b="b"/>
            <a:pathLst>
              <a:path w="99059" h="33020">
                <a:moveTo>
                  <a:pt x="0" y="0"/>
                </a:moveTo>
                <a:lnTo>
                  <a:pt x="16609" y="13592"/>
                </a:lnTo>
                <a:lnTo>
                  <a:pt x="42015" y="19922"/>
                </a:lnTo>
                <a:lnTo>
                  <a:pt x="96713" y="32917"/>
                </a:lnTo>
                <a:lnTo>
                  <a:pt x="98772" y="23618"/>
                </a:lnTo>
                <a:lnTo>
                  <a:pt x="44265" y="10668"/>
                </a:lnTo>
                <a:lnTo>
                  <a:pt x="18827" y="4329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188349" y="4659871"/>
            <a:ext cx="98425" cy="31750"/>
          </a:xfrm>
          <a:custGeom>
            <a:avLst/>
            <a:gdLst/>
            <a:ahLst/>
            <a:cxnLst/>
            <a:rect l="l" t="t" r="r" b="b"/>
            <a:pathLst>
              <a:path w="98425" h="31750">
                <a:moveTo>
                  <a:pt x="0" y="0"/>
                </a:moveTo>
                <a:lnTo>
                  <a:pt x="10665" y="14010"/>
                </a:lnTo>
                <a:lnTo>
                  <a:pt x="36671" y="20520"/>
                </a:lnTo>
                <a:lnTo>
                  <a:pt x="54098" y="25257"/>
                </a:lnTo>
                <a:lnTo>
                  <a:pt x="69913" y="29987"/>
                </a:lnTo>
                <a:lnTo>
                  <a:pt x="83435" y="31737"/>
                </a:lnTo>
                <a:lnTo>
                  <a:pt x="98300" y="27263"/>
                </a:lnTo>
                <a:lnTo>
                  <a:pt x="71866" y="20698"/>
                </a:lnTo>
                <a:lnTo>
                  <a:pt x="56710" y="16098"/>
                </a:lnTo>
                <a:lnTo>
                  <a:pt x="39071" y="11303"/>
                </a:lnTo>
                <a:lnTo>
                  <a:pt x="13483" y="4927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051521" y="4626800"/>
            <a:ext cx="100965" cy="31750"/>
          </a:xfrm>
          <a:custGeom>
            <a:avLst/>
            <a:gdLst/>
            <a:ahLst/>
            <a:cxnLst/>
            <a:rect l="l" t="t" r="r" b="b"/>
            <a:pathLst>
              <a:path w="100965" h="31750">
                <a:moveTo>
                  <a:pt x="15245" y="0"/>
                </a:moveTo>
                <a:lnTo>
                  <a:pt x="0" y="4973"/>
                </a:lnTo>
                <a:lnTo>
                  <a:pt x="26579" y="13802"/>
                </a:lnTo>
                <a:lnTo>
                  <a:pt x="41390" y="17106"/>
                </a:lnTo>
                <a:lnTo>
                  <a:pt x="56986" y="21783"/>
                </a:lnTo>
                <a:lnTo>
                  <a:pt x="95996" y="31470"/>
                </a:lnTo>
                <a:lnTo>
                  <a:pt x="100777" y="23227"/>
                </a:lnTo>
                <a:lnTo>
                  <a:pt x="84429" y="20431"/>
                </a:lnTo>
                <a:lnTo>
                  <a:pt x="59502" y="12598"/>
                </a:lnTo>
                <a:lnTo>
                  <a:pt x="43784" y="7894"/>
                </a:lnTo>
                <a:lnTo>
                  <a:pt x="29110" y="4632"/>
                </a:lnTo>
                <a:lnTo>
                  <a:pt x="15245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919283" y="4585517"/>
            <a:ext cx="99060" cy="36830"/>
          </a:xfrm>
          <a:custGeom>
            <a:avLst/>
            <a:gdLst/>
            <a:ahLst/>
            <a:cxnLst/>
            <a:rect l="l" t="t" r="r" b="b"/>
            <a:pathLst>
              <a:path w="99059" h="36829">
                <a:moveTo>
                  <a:pt x="0" y="0"/>
                </a:moveTo>
                <a:lnTo>
                  <a:pt x="21643" y="15339"/>
                </a:lnTo>
                <a:lnTo>
                  <a:pt x="36148" y="20159"/>
                </a:lnTo>
                <a:lnTo>
                  <a:pt x="50956" y="23464"/>
                </a:lnTo>
                <a:lnTo>
                  <a:pt x="95332" y="36325"/>
                </a:lnTo>
                <a:lnTo>
                  <a:pt x="98666" y="27404"/>
                </a:lnTo>
                <a:lnTo>
                  <a:pt x="80222" y="22131"/>
                </a:lnTo>
                <a:lnTo>
                  <a:pt x="65760" y="18928"/>
                </a:lnTo>
                <a:lnTo>
                  <a:pt x="38677" y="10990"/>
                </a:lnTo>
                <a:lnTo>
                  <a:pt x="24810" y="6357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791319" y="4542721"/>
            <a:ext cx="92710" cy="40640"/>
          </a:xfrm>
          <a:custGeom>
            <a:avLst/>
            <a:gdLst/>
            <a:ahLst/>
            <a:cxnLst/>
            <a:rect l="l" t="t" r="r" b="b"/>
            <a:pathLst>
              <a:path w="92709" h="40639">
                <a:moveTo>
                  <a:pt x="0" y="0"/>
                </a:moveTo>
                <a:lnTo>
                  <a:pt x="9410" y="13685"/>
                </a:lnTo>
                <a:lnTo>
                  <a:pt x="22156" y="18448"/>
                </a:lnTo>
                <a:lnTo>
                  <a:pt x="35416" y="21783"/>
                </a:lnTo>
                <a:lnTo>
                  <a:pt x="60391" y="31148"/>
                </a:lnTo>
                <a:lnTo>
                  <a:pt x="73652" y="34483"/>
                </a:lnTo>
                <a:lnTo>
                  <a:pt x="90133" y="40176"/>
                </a:lnTo>
                <a:lnTo>
                  <a:pt x="92435" y="30933"/>
                </a:lnTo>
                <a:lnTo>
                  <a:pt x="76470" y="25399"/>
                </a:lnTo>
                <a:lnTo>
                  <a:pt x="63209" y="22064"/>
                </a:lnTo>
                <a:lnTo>
                  <a:pt x="38234" y="12699"/>
                </a:lnTo>
                <a:lnTo>
                  <a:pt x="24974" y="9364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663867" y="4498271"/>
            <a:ext cx="87630" cy="40640"/>
          </a:xfrm>
          <a:custGeom>
            <a:avLst/>
            <a:gdLst/>
            <a:ahLst/>
            <a:cxnLst/>
            <a:rect l="l" t="t" r="r" b="b"/>
            <a:pathLst>
              <a:path w="87629" h="40639">
                <a:moveTo>
                  <a:pt x="0" y="0"/>
                </a:moveTo>
                <a:lnTo>
                  <a:pt x="9411" y="13684"/>
                </a:lnTo>
                <a:lnTo>
                  <a:pt x="22156" y="18448"/>
                </a:lnTo>
                <a:lnTo>
                  <a:pt x="35417" y="21783"/>
                </a:lnTo>
                <a:lnTo>
                  <a:pt x="85229" y="40540"/>
                </a:lnTo>
                <a:lnTo>
                  <a:pt x="87532" y="31299"/>
                </a:lnTo>
                <a:lnTo>
                  <a:pt x="38235" y="12699"/>
                </a:lnTo>
                <a:lnTo>
                  <a:pt x="24974" y="9364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536415" y="4445884"/>
            <a:ext cx="85090" cy="41275"/>
          </a:xfrm>
          <a:custGeom>
            <a:avLst/>
            <a:gdLst/>
            <a:ahLst/>
            <a:cxnLst/>
            <a:rect l="l" t="t" r="r" b="b"/>
            <a:pathLst>
              <a:path w="85090" h="41275">
                <a:moveTo>
                  <a:pt x="0" y="0"/>
                </a:moveTo>
                <a:lnTo>
                  <a:pt x="9411" y="13685"/>
                </a:lnTo>
                <a:lnTo>
                  <a:pt x="34902" y="24796"/>
                </a:lnTo>
                <a:lnTo>
                  <a:pt x="47646" y="29560"/>
                </a:lnTo>
                <a:lnTo>
                  <a:pt x="73136" y="40671"/>
                </a:lnTo>
                <a:lnTo>
                  <a:pt x="84980" y="34930"/>
                </a:lnTo>
                <a:lnTo>
                  <a:pt x="63726" y="26987"/>
                </a:lnTo>
                <a:lnTo>
                  <a:pt x="38235" y="15874"/>
                </a:lnTo>
                <a:lnTo>
                  <a:pt x="25490" y="1111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406857" y="4391748"/>
            <a:ext cx="85725" cy="45720"/>
          </a:xfrm>
          <a:custGeom>
            <a:avLst/>
            <a:gdLst/>
            <a:ahLst/>
            <a:cxnLst/>
            <a:rect l="l" t="t" r="r" b="b"/>
            <a:pathLst>
              <a:path w="85725" h="45720">
                <a:moveTo>
                  <a:pt x="0" y="0"/>
                </a:moveTo>
                <a:lnTo>
                  <a:pt x="22214" y="18408"/>
                </a:lnTo>
                <a:lnTo>
                  <a:pt x="34960" y="24758"/>
                </a:lnTo>
                <a:lnTo>
                  <a:pt x="60907" y="34481"/>
                </a:lnTo>
                <a:lnTo>
                  <a:pt x="81881" y="45495"/>
                </a:lnTo>
                <a:lnTo>
                  <a:pt x="85215" y="36572"/>
                </a:lnTo>
                <a:lnTo>
                  <a:pt x="65092" y="25977"/>
                </a:lnTo>
                <a:lnTo>
                  <a:pt x="38751" y="16035"/>
                </a:lnTo>
                <a:lnTo>
                  <a:pt x="13717" y="3533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279922" y="4333171"/>
            <a:ext cx="85725" cy="43815"/>
          </a:xfrm>
          <a:custGeom>
            <a:avLst/>
            <a:gdLst/>
            <a:ahLst/>
            <a:cxnLst/>
            <a:rect l="l" t="t" r="r" b="b"/>
            <a:pathLst>
              <a:path w="85725" h="43814">
                <a:moveTo>
                  <a:pt x="0" y="0"/>
                </a:moveTo>
                <a:lnTo>
                  <a:pt x="9410" y="13684"/>
                </a:lnTo>
                <a:lnTo>
                  <a:pt x="34444" y="26186"/>
                </a:lnTo>
                <a:lnTo>
                  <a:pt x="47646" y="31148"/>
                </a:lnTo>
                <a:lnTo>
                  <a:pt x="72679" y="43648"/>
                </a:lnTo>
                <a:lnTo>
                  <a:pt x="85267" y="38211"/>
                </a:lnTo>
                <a:lnTo>
                  <a:pt x="64181" y="28773"/>
                </a:lnTo>
                <a:lnTo>
                  <a:pt x="51437" y="22423"/>
                </a:lnTo>
                <a:lnTo>
                  <a:pt x="38235" y="17462"/>
                </a:lnTo>
                <a:lnTo>
                  <a:pt x="13201" y="496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148963" y="4266307"/>
            <a:ext cx="89535" cy="55880"/>
          </a:xfrm>
          <a:custGeom>
            <a:avLst/>
            <a:gdLst/>
            <a:ahLst/>
            <a:cxnLst/>
            <a:rect l="l" t="t" r="r" b="b"/>
            <a:pathLst>
              <a:path w="89534" h="55879">
                <a:moveTo>
                  <a:pt x="0" y="0"/>
                </a:moveTo>
                <a:lnTo>
                  <a:pt x="12067" y="18218"/>
                </a:lnTo>
                <a:lnTo>
                  <a:pt x="63441" y="43837"/>
                </a:lnTo>
                <a:lnTo>
                  <a:pt x="86183" y="55538"/>
                </a:lnTo>
                <a:lnTo>
                  <a:pt x="89518" y="46616"/>
                </a:lnTo>
                <a:lnTo>
                  <a:pt x="68083" y="35533"/>
                </a:lnTo>
                <a:lnTo>
                  <a:pt x="16709" y="991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023969" y="4201826"/>
            <a:ext cx="92075" cy="55244"/>
          </a:xfrm>
          <a:custGeom>
            <a:avLst/>
            <a:gdLst/>
            <a:ahLst/>
            <a:cxnLst/>
            <a:rect l="l" t="t" r="r" b="b"/>
            <a:pathLst>
              <a:path w="92075" h="55245">
                <a:moveTo>
                  <a:pt x="14645" y="0"/>
                </a:moveTo>
                <a:lnTo>
                  <a:pt x="0" y="2100"/>
                </a:lnTo>
                <a:lnTo>
                  <a:pt x="60590" y="39836"/>
                </a:lnTo>
                <a:lnTo>
                  <a:pt x="73729" y="46405"/>
                </a:lnTo>
                <a:lnTo>
                  <a:pt x="86899" y="54634"/>
                </a:lnTo>
                <a:lnTo>
                  <a:pt x="91935" y="46548"/>
                </a:lnTo>
                <a:lnTo>
                  <a:pt x="78371" y="38100"/>
                </a:lnTo>
                <a:lnTo>
                  <a:pt x="65232" y="31530"/>
                </a:lnTo>
                <a:lnTo>
                  <a:pt x="14645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909277" y="4122680"/>
            <a:ext cx="88900" cy="53340"/>
          </a:xfrm>
          <a:custGeom>
            <a:avLst/>
            <a:gdLst/>
            <a:ahLst/>
            <a:cxnLst/>
            <a:rect l="l" t="t" r="r" b="b"/>
            <a:pathLst>
              <a:path w="88900" h="53339">
                <a:moveTo>
                  <a:pt x="14965" y="0"/>
                </a:moveTo>
                <a:lnTo>
                  <a:pt x="0" y="1880"/>
                </a:lnTo>
                <a:lnTo>
                  <a:pt x="22009" y="17153"/>
                </a:lnTo>
                <a:lnTo>
                  <a:pt x="47499" y="36203"/>
                </a:lnTo>
                <a:lnTo>
                  <a:pt x="73322" y="52307"/>
                </a:lnTo>
                <a:lnTo>
                  <a:pt x="88414" y="52910"/>
                </a:lnTo>
                <a:lnTo>
                  <a:pt x="65612" y="36285"/>
                </a:lnTo>
                <a:lnTo>
                  <a:pt x="52867" y="28346"/>
                </a:lnTo>
                <a:lnTo>
                  <a:pt x="14965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803511" y="4031594"/>
            <a:ext cx="80437" cy="7019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694497" y="3949415"/>
            <a:ext cx="79375" cy="67310"/>
          </a:xfrm>
          <a:custGeom>
            <a:avLst/>
            <a:gdLst/>
            <a:ahLst/>
            <a:cxnLst/>
            <a:rect l="l" t="t" r="r" b="b"/>
            <a:pathLst>
              <a:path w="79375" h="67310">
                <a:moveTo>
                  <a:pt x="0" y="0"/>
                </a:moveTo>
                <a:lnTo>
                  <a:pt x="7710" y="16022"/>
                </a:lnTo>
                <a:lnTo>
                  <a:pt x="58356" y="53893"/>
                </a:lnTo>
                <a:lnTo>
                  <a:pt x="73527" y="66819"/>
                </a:lnTo>
                <a:lnTo>
                  <a:pt x="79230" y="59190"/>
                </a:lnTo>
                <a:lnTo>
                  <a:pt x="64338" y="46489"/>
                </a:lnTo>
                <a:lnTo>
                  <a:pt x="13078" y="8164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568864" y="3880881"/>
            <a:ext cx="92075" cy="53340"/>
          </a:xfrm>
          <a:custGeom>
            <a:avLst/>
            <a:gdLst/>
            <a:ahLst/>
            <a:cxnLst/>
            <a:rect l="l" t="t" r="r" b="b"/>
            <a:pathLst>
              <a:path w="92075" h="53339">
                <a:moveTo>
                  <a:pt x="0" y="0"/>
                </a:moveTo>
                <a:lnTo>
                  <a:pt x="19996" y="14385"/>
                </a:lnTo>
                <a:lnTo>
                  <a:pt x="41230" y="27376"/>
                </a:lnTo>
                <a:lnTo>
                  <a:pt x="87226" y="53049"/>
                </a:lnTo>
                <a:lnTo>
                  <a:pt x="91930" y="44766"/>
                </a:lnTo>
                <a:lnTo>
                  <a:pt x="68025" y="31644"/>
                </a:lnTo>
                <a:lnTo>
                  <a:pt x="44925" y="19902"/>
                </a:lnTo>
                <a:lnTo>
                  <a:pt x="22345" y="940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302967" y="5794118"/>
            <a:ext cx="640080" cy="0"/>
          </a:xfrm>
          <a:custGeom>
            <a:avLst/>
            <a:gdLst/>
            <a:ahLst/>
            <a:cxnLst/>
            <a:rect l="l" t="t" r="r" b="b"/>
            <a:pathLst>
              <a:path w="640079">
                <a:moveTo>
                  <a:pt x="0" y="0"/>
                </a:moveTo>
                <a:lnTo>
                  <a:pt x="640080" y="1"/>
                </a:lnTo>
              </a:path>
            </a:pathLst>
          </a:custGeom>
          <a:ln w="158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438998" y="5794118"/>
            <a:ext cx="640080" cy="0"/>
          </a:xfrm>
          <a:custGeom>
            <a:avLst/>
            <a:gdLst/>
            <a:ahLst/>
            <a:cxnLst/>
            <a:rect l="l" t="t" r="r" b="b"/>
            <a:pathLst>
              <a:path w="640079">
                <a:moveTo>
                  <a:pt x="0" y="0"/>
                </a:moveTo>
                <a:lnTo>
                  <a:pt x="640080" y="1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4027715" y="5672156"/>
            <a:ext cx="4141470" cy="226695"/>
          </a:xfrm>
          <a:custGeom>
            <a:avLst/>
            <a:gdLst/>
            <a:ahLst/>
            <a:cxnLst/>
            <a:rect l="l" t="t" r="r" b="b"/>
            <a:pathLst>
              <a:path w="4141470" h="226695">
                <a:moveTo>
                  <a:pt x="0" y="0"/>
                </a:moveTo>
                <a:lnTo>
                  <a:pt x="4140925" y="0"/>
                </a:lnTo>
                <a:lnTo>
                  <a:pt x="4140925" y="226423"/>
                </a:lnTo>
                <a:lnTo>
                  <a:pt x="0" y="226423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 txBox="1"/>
          <p:nvPr/>
        </p:nvSpPr>
        <p:spPr>
          <a:xfrm>
            <a:off x="523241" y="1293004"/>
            <a:ext cx="8600440" cy="1282065"/>
          </a:xfrm>
          <a:prstGeom prst="rect">
            <a:avLst/>
          </a:prstGeom>
        </p:spPr>
        <p:txBody>
          <a:bodyPr vert="horz" wrap="square" lIns="0" tIns="35179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770"/>
              </a:spcBef>
            </a:pPr>
            <a:r>
              <a:rPr sz="3800" b="1" dirty="0">
                <a:latin typeface="Arial"/>
                <a:cs typeface="Arial"/>
              </a:rPr>
              <a:t>by </a:t>
            </a:r>
            <a:r>
              <a:rPr sz="3800" b="1" spc="-25" dirty="0">
                <a:latin typeface="Arial"/>
                <a:cs typeface="Arial"/>
              </a:rPr>
              <a:t>On-Treatment </a:t>
            </a:r>
            <a:r>
              <a:rPr sz="3800" b="1" spc="-5" dirty="0">
                <a:latin typeface="Arial"/>
                <a:cs typeface="Arial"/>
              </a:rPr>
              <a:t>Serum</a:t>
            </a:r>
            <a:r>
              <a:rPr sz="3800" b="1" spc="-10" dirty="0">
                <a:latin typeface="Arial"/>
                <a:cs typeface="Arial"/>
              </a:rPr>
              <a:t> </a:t>
            </a:r>
            <a:r>
              <a:rPr sz="3800" b="1" spc="-95" dirty="0">
                <a:latin typeface="Arial"/>
                <a:cs typeface="Arial"/>
              </a:rPr>
              <a:t>EPA</a:t>
            </a:r>
            <a:endParaRPr sz="3800">
              <a:latin typeface="Arial"/>
              <a:cs typeface="Arial"/>
            </a:endParaRPr>
          </a:p>
          <a:p>
            <a:pPr marL="177800">
              <a:lnSpc>
                <a:spcPct val="100000"/>
              </a:lnSpc>
              <a:spcBef>
                <a:spcPts val="985"/>
              </a:spcBef>
              <a:tabLst>
                <a:tab pos="3787775" algn="l"/>
                <a:tab pos="6055360" algn="l"/>
              </a:tabLst>
            </a:pPr>
            <a:r>
              <a:rPr sz="1400" b="1" spc="-5" dirty="0">
                <a:solidFill>
                  <a:srgbClr val="221F1F"/>
                </a:solidFill>
                <a:latin typeface="Arial"/>
                <a:cs typeface="Arial"/>
              </a:rPr>
              <a:t>Any</a:t>
            </a:r>
            <a:r>
              <a:rPr sz="1400" b="1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221F1F"/>
                </a:solidFill>
                <a:latin typeface="Arial"/>
                <a:cs typeface="Arial"/>
              </a:rPr>
              <a:t>Myocardial</a:t>
            </a:r>
            <a:r>
              <a:rPr sz="1400" b="1" dirty="0">
                <a:solidFill>
                  <a:srgbClr val="221F1F"/>
                </a:solidFill>
                <a:latin typeface="Arial"/>
                <a:cs typeface="Arial"/>
              </a:rPr>
              <a:t> Infarction</a:t>
            </a:r>
            <a:r>
              <a:rPr sz="1500" baseline="50000" dirty="0">
                <a:latin typeface="Arial"/>
                <a:cs typeface="Arial"/>
              </a:rPr>
              <a:t>1-3	</a:t>
            </a:r>
            <a:r>
              <a:rPr sz="1400" b="1" spc="-5" dirty="0">
                <a:solidFill>
                  <a:srgbClr val="221F1F"/>
                </a:solidFill>
                <a:latin typeface="Arial"/>
                <a:cs typeface="Arial"/>
              </a:rPr>
              <a:t>Any</a:t>
            </a:r>
            <a:r>
              <a:rPr sz="1400" b="1" spc="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221F1F"/>
                </a:solidFill>
                <a:latin typeface="Arial"/>
                <a:cs typeface="Arial"/>
              </a:rPr>
              <a:t>Stroke</a:t>
            </a:r>
            <a:r>
              <a:rPr sz="1400" b="1" spc="-10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500" spc="-15" baseline="50000" dirty="0">
                <a:latin typeface="Arial"/>
                <a:cs typeface="Arial"/>
              </a:rPr>
              <a:t>2,4,5	</a:t>
            </a:r>
            <a:r>
              <a:rPr sz="1400" b="1" spc="-10" dirty="0">
                <a:solidFill>
                  <a:srgbClr val="221F1F"/>
                </a:solidFill>
                <a:latin typeface="Arial"/>
                <a:cs typeface="Arial"/>
              </a:rPr>
              <a:t>Coronary Revascularization</a:t>
            </a:r>
            <a:r>
              <a:rPr sz="1400" b="1" spc="-21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500" baseline="50000" dirty="0">
                <a:latin typeface="Calibri"/>
                <a:cs typeface="Calibri"/>
              </a:rPr>
              <a:t>1,2</a:t>
            </a:r>
            <a:endParaRPr sz="1500" baseline="50000">
              <a:latin typeface="Calibri"/>
              <a:cs typeface="Calibri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592473" y="4996981"/>
            <a:ext cx="122555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endParaRPr sz="700">
              <a:latin typeface="Arial"/>
              <a:cs typeface="Arial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1020825" y="4996981"/>
            <a:ext cx="17145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100</a:t>
            </a:r>
            <a:endParaRPr sz="700">
              <a:latin typeface="Arial"/>
              <a:cs typeface="Arial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1632413" y="4996981"/>
            <a:ext cx="17145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200</a:t>
            </a:r>
            <a:endParaRPr sz="700">
              <a:latin typeface="Arial"/>
              <a:cs typeface="Arial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2244001" y="4996981"/>
            <a:ext cx="17145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300</a:t>
            </a:r>
            <a:endParaRPr sz="700">
              <a:latin typeface="Arial"/>
              <a:cs typeface="Arial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2855589" y="4996981"/>
            <a:ext cx="17145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400</a:t>
            </a:r>
            <a:endParaRPr sz="700">
              <a:latin typeface="Arial"/>
              <a:cs typeface="Arial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3556901" y="4996981"/>
            <a:ext cx="122555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endParaRPr sz="700">
              <a:latin typeface="Arial"/>
              <a:cs typeface="Arial"/>
            </a:endParaRPr>
          </a:p>
        </p:txBody>
      </p:sp>
      <p:sp>
        <p:nvSpPr>
          <p:cNvPr id="240" name="object 240"/>
          <p:cNvSpPr txBox="1"/>
          <p:nvPr/>
        </p:nvSpPr>
        <p:spPr>
          <a:xfrm>
            <a:off x="3985253" y="4996981"/>
            <a:ext cx="17145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100</a:t>
            </a:r>
            <a:endParaRPr sz="700">
              <a:latin typeface="Arial"/>
              <a:cs typeface="Arial"/>
            </a:endParaRPr>
          </a:p>
        </p:txBody>
      </p:sp>
      <p:sp>
        <p:nvSpPr>
          <p:cNvPr id="241" name="object 241"/>
          <p:cNvSpPr txBox="1"/>
          <p:nvPr/>
        </p:nvSpPr>
        <p:spPr>
          <a:xfrm>
            <a:off x="4596841" y="4996981"/>
            <a:ext cx="17145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200</a:t>
            </a:r>
            <a:endParaRPr sz="700">
              <a:latin typeface="Arial"/>
              <a:cs typeface="Arial"/>
            </a:endParaRPr>
          </a:p>
        </p:txBody>
      </p:sp>
      <p:sp>
        <p:nvSpPr>
          <p:cNvPr id="242" name="object 242"/>
          <p:cNvSpPr txBox="1"/>
          <p:nvPr/>
        </p:nvSpPr>
        <p:spPr>
          <a:xfrm>
            <a:off x="5208428" y="4996981"/>
            <a:ext cx="17145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300</a:t>
            </a:r>
            <a:endParaRPr sz="700">
              <a:latin typeface="Arial"/>
              <a:cs typeface="Arial"/>
            </a:endParaRPr>
          </a:p>
        </p:txBody>
      </p:sp>
      <p:sp>
        <p:nvSpPr>
          <p:cNvPr id="243" name="object 243"/>
          <p:cNvSpPr txBox="1"/>
          <p:nvPr/>
        </p:nvSpPr>
        <p:spPr>
          <a:xfrm>
            <a:off x="5820017" y="4996981"/>
            <a:ext cx="17145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400</a:t>
            </a:r>
            <a:endParaRPr sz="700">
              <a:latin typeface="Arial"/>
              <a:cs typeface="Arial"/>
            </a:endParaRPr>
          </a:p>
        </p:txBody>
      </p:sp>
      <p:sp>
        <p:nvSpPr>
          <p:cNvPr id="244" name="object 244"/>
          <p:cNvSpPr txBox="1"/>
          <p:nvPr/>
        </p:nvSpPr>
        <p:spPr>
          <a:xfrm>
            <a:off x="6535626" y="4996981"/>
            <a:ext cx="122555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endParaRPr sz="700">
              <a:latin typeface="Arial"/>
              <a:cs typeface="Arial"/>
            </a:endParaRPr>
          </a:p>
        </p:txBody>
      </p:sp>
      <p:sp>
        <p:nvSpPr>
          <p:cNvPr id="245" name="object 245"/>
          <p:cNvSpPr txBox="1"/>
          <p:nvPr/>
        </p:nvSpPr>
        <p:spPr>
          <a:xfrm>
            <a:off x="6963978" y="4996981"/>
            <a:ext cx="17145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100</a:t>
            </a:r>
            <a:endParaRPr sz="700">
              <a:latin typeface="Arial"/>
              <a:cs typeface="Arial"/>
            </a:endParaRPr>
          </a:p>
        </p:txBody>
      </p:sp>
      <p:sp>
        <p:nvSpPr>
          <p:cNvPr id="246" name="object 246"/>
          <p:cNvSpPr txBox="1"/>
          <p:nvPr/>
        </p:nvSpPr>
        <p:spPr>
          <a:xfrm>
            <a:off x="7575567" y="4996981"/>
            <a:ext cx="17145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200</a:t>
            </a:r>
            <a:endParaRPr sz="700">
              <a:latin typeface="Arial"/>
              <a:cs typeface="Arial"/>
            </a:endParaRPr>
          </a:p>
        </p:txBody>
      </p:sp>
      <p:sp>
        <p:nvSpPr>
          <p:cNvPr id="247" name="object 247"/>
          <p:cNvSpPr txBox="1"/>
          <p:nvPr/>
        </p:nvSpPr>
        <p:spPr>
          <a:xfrm>
            <a:off x="8187155" y="4996981"/>
            <a:ext cx="17145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300</a:t>
            </a:r>
            <a:endParaRPr sz="700">
              <a:latin typeface="Arial"/>
              <a:cs typeface="Arial"/>
            </a:endParaRPr>
          </a:p>
        </p:txBody>
      </p:sp>
      <p:sp>
        <p:nvSpPr>
          <p:cNvPr id="248" name="object 248"/>
          <p:cNvSpPr txBox="1"/>
          <p:nvPr/>
        </p:nvSpPr>
        <p:spPr>
          <a:xfrm>
            <a:off x="8798742" y="4996981"/>
            <a:ext cx="17145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400</a:t>
            </a:r>
            <a:endParaRPr sz="700">
              <a:latin typeface="Arial"/>
              <a:cs typeface="Arial"/>
            </a:endParaRPr>
          </a:p>
        </p:txBody>
      </p:sp>
      <p:sp>
        <p:nvSpPr>
          <p:cNvPr id="249" name="object 249"/>
          <p:cNvSpPr txBox="1"/>
          <p:nvPr/>
        </p:nvSpPr>
        <p:spPr>
          <a:xfrm>
            <a:off x="945619" y="5189005"/>
            <a:ext cx="1717039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AUC-Derived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Daily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Average EPA</a:t>
            </a:r>
            <a:r>
              <a:rPr sz="700" b="1" spc="-5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(µg/mL)</a:t>
            </a:r>
            <a:endParaRPr sz="700">
              <a:latin typeface="Arial"/>
              <a:cs typeface="Arial"/>
            </a:endParaRPr>
          </a:p>
        </p:txBody>
      </p:sp>
      <p:sp>
        <p:nvSpPr>
          <p:cNvPr id="250" name="object 250"/>
          <p:cNvSpPr txBox="1"/>
          <p:nvPr/>
        </p:nvSpPr>
        <p:spPr>
          <a:xfrm>
            <a:off x="3910048" y="5189005"/>
            <a:ext cx="1717039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AUC-Derived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Daily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Average EPA</a:t>
            </a:r>
            <a:r>
              <a:rPr sz="700" b="1" spc="-5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(µg/mL)</a:t>
            </a:r>
            <a:endParaRPr sz="700">
              <a:latin typeface="Arial"/>
              <a:cs typeface="Arial"/>
            </a:endParaRPr>
          </a:p>
        </p:txBody>
      </p:sp>
      <p:sp>
        <p:nvSpPr>
          <p:cNvPr id="251" name="object 251"/>
          <p:cNvSpPr txBox="1"/>
          <p:nvPr/>
        </p:nvSpPr>
        <p:spPr>
          <a:xfrm>
            <a:off x="6888774" y="5189005"/>
            <a:ext cx="1717039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AUC-Derived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Daily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Average EPA</a:t>
            </a:r>
            <a:r>
              <a:rPr sz="700" b="1" spc="-5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(µg/mL)</a:t>
            </a:r>
            <a:endParaRPr sz="700">
              <a:latin typeface="Arial"/>
              <a:cs typeface="Arial"/>
            </a:endParaRPr>
          </a:p>
        </p:txBody>
      </p:sp>
      <p:sp>
        <p:nvSpPr>
          <p:cNvPr id="252" name="object 252"/>
          <p:cNvSpPr txBox="1"/>
          <p:nvPr/>
        </p:nvSpPr>
        <p:spPr>
          <a:xfrm>
            <a:off x="113721" y="5338357"/>
            <a:ext cx="650240" cy="23177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No.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of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50" b="1" spc="-15" baseline="3968" dirty="0">
                <a:solidFill>
                  <a:srgbClr val="221F1F"/>
                </a:solidFill>
                <a:latin typeface="Arial"/>
                <a:cs typeface="Arial"/>
              </a:rPr>
              <a:t>Patients</a:t>
            </a:r>
            <a:r>
              <a:rPr sz="1050" b="1" spc="104" baseline="3968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5214</a:t>
            </a:r>
            <a:endParaRPr sz="700">
              <a:latin typeface="Arial"/>
              <a:cs typeface="Arial"/>
            </a:endParaRPr>
          </a:p>
        </p:txBody>
      </p:sp>
      <p:sp>
        <p:nvSpPr>
          <p:cNvPr id="253" name="object 253"/>
          <p:cNvSpPr txBox="1"/>
          <p:nvPr/>
        </p:nvSpPr>
        <p:spPr>
          <a:xfrm>
            <a:off x="996536" y="5445037"/>
            <a:ext cx="21971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2449</a:t>
            </a:r>
            <a:endParaRPr sz="700">
              <a:latin typeface="Arial"/>
              <a:cs typeface="Arial"/>
            </a:endParaRPr>
          </a:p>
        </p:txBody>
      </p:sp>
      <p:sp>
        <p:nvSpPr>
          <p:cNvPr id="254" name="object 254"/>
          <p:cNvSpPr txBox="1"/>
          <p:nvPr/>
        </p:nvSpPr>
        <p:spPr>
          <a:xfrm>
            <a:off x="1632413" y="5445037"/>
            <a:ext cx="17145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773</a:t>
            </a:r>
            <a:endParaRPr sz="700">
              <a:latin typeface="Arial"/>
              <a:cs typeface="Arial"/>
            </a:endParaRPr>
          </a:p>
        </p:txBody>
      </p:sp>
      <p:sp>
        <p:nvSpPr>
          <p:cNvPr id="255" name="object 255"/>
          <p:cNvSpPr txBox="1"/>
          <p:nvPr/>
        </p:nvSpPr>
        <p:spPr>
          <a:xfrm>
            <a:off x="2268289" y="5445037"/>
            <a:ext cx="122555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88</a:t>
            </a:r>
            <a:endParaRPr sz="700">
              <a:latin typeface="Arial"/>
              <a:cs typeface="Arial"/>
            </a:endParaRPr>
          </a:p>
        </p:txBody>
      </p:sp>
      <p:sp>
        <p:nvSpPr>
          <p:cNvPr id="256" name="object 256"/>
          <p:cNvSpPr txBox="1"/>
          <p:nvPr/>
        </p:nvSpPr>
        <p:spPr>
          <a:xfrm>
            <a:off x="2879878" y="5445037"/>
            <a:ext cx="122555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11</a:t>
            </a:r>
            <a:endParaRPr sz="700">
              <a:latin typeface="Arial"/>
              <a:cs typeface="Arial"/>
            </a:endParaRPr>
          </a:p>
        </p:txBody>
      </p:sp>
      <p:sp>
        <p:nvSpPr>
          <p:cNvPr id="257" name="object 257"/>
          <p:cNvSpPr txBox="1"/>
          <p:nvPr/>
        </p:nvSpPr>
        <p:spPr>
          <a:xfrm>
            <a:off x="3508324" y="5445037"/>
            <a:ext cx="21971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5224</a:t>
            </a:r>
            <a:endParaRPr sz="700">
              <a:latin typeface="Arial"/>
              <a:cs typeface="Arial"/>
            </a:endParaRPr>
          </a:p>
        </p:txBody>
      </p:sp>
      <p:sp>
        <p:nvSpPr>
          <p:cNvPr id="258" name="object 258"/>
          <p:cNvSpPr txBox="1"/>
          <p:nvPr/>
        </p:nvSpPr>
        <p:spPr>
          <a:xfrm>
            <a:off x="3960964" y="5445037"/>
            <a:ext cx="21971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2464</a:t>
            </a:r>
            <a:endParaRPr sz="700">
              <a:latin typeface="Arial"/>
              <a:cs typeface="Arial"/>
            </a:endParaRPr>
          </a:p>
        </p:txBody>
      </p:sp>
      <p:sp>
        <p:nvSpPr>
          <p:cNvPr id="259" name="object 259"/>
          <p:cNvSpPr txBox="1"/>
          <p:nvPr/>
        </p:nvSpPr>
        <p:spPr>
          <a:xfrm>
            <a:off x="4596841" y="5445037"/>
            <a:ext cx="17145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787</a:t>
            </a:r>
            <a:endParaRPr sz="700">
              <a:latin typeface="Arial"/>
              <a:cs typeface="Arial"/>
            </a:endParaRPr>
          </a:p>
        </p:txBody>
      </p:sp>
      <p:sp>
        <p:nvSpPr>
          <p:cNvPr id="260" name="object 260"/>
          <p:cNvSpPr txBox="1"/>
          <p:nvPr/>
        </p:nvSpPr>
        <p:spPr>
          <a:xfrm>
            <a:off x="5232718" y="5445037"/>
            <a:ext cx="122555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95</a:t>
            </a:r>
            <a:endParaRPr sz="700">
              <a:latin typeface="Arial"/>
              <a:cs typeface="Arial"/>
            </a:endParaRPr>
          </a:p>
        </p:txBody>
      </p:sp>
      <p:sp>
        <p:nvSpPr>
          <p:cNvPr id="261" name="object 261"/>
          <p:cNvSpPr txBox="1"/>
          <p:nvPr/>
        </p:nvSpPr>
        <p:spPr>
          <a:xfrm>
            <a:off x="5844306" y="5445037"/>
            <a:ext cx="122555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12</a:t>
            </a:r>
            <a:endParaRPr sz="700">
              <a:latin typeface="Arial"/>
              <a:cs typeface="Arial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6487049" y="5445037"/>
            <a:ext cx="21971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5204</a:t>
            </a:r>
            <a:endParaRPr sz="700">
              <a:latin typeface="Arial"/>
              <a:cs typeface="Arial"/>
            </a:endParaRPr>
          </a:p>
        </p:txBody>
      </p:sp>
      <p:sp>
        <p:nvSpPr>
          <p:cNvPr id="263" name="object 263"/>
          <p:cNvSpPr txBox="1"/>
          <p:nvPr/>
        </p:nvSpPr>
        <p:spPr>
          <a:xfrm>
            <a:off x="6939690" y="5445037"/>
            <a:ext cx="21971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2424</a:t>
            </a:r>
            <a:endParaRPr sz="700">
              <a:latin typeface="Arial"/>
              <a:cs typeface="Arial"/>
            </a:endParaRPr>
          </a:p>
        </p:txBody>
      </p:sp>
      <p:sp>
        <p:nvSpPr>
          <p:cNvPr id="264" name="object 264"/>
          <p:cNvSpPr txBox="1"/>
          <p:nvPr/>
        </p:nvSpPr>
        <p:spPr>
          <a:xfrm>
            <a:off x="7575567" y="5445037"/>
            <a:ext cx="17145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766</a:t>
            </a:r>
            <a:endParaRPr sz="700">
              <a:latin typeface="Arial"/>
              <a:cs typeface="Arial"/>
            </a:endParaRPr>
          </a:p>
        </p:txBody>
      </p:sp>
      <p:sp>
        <p:nvSpPr>
          <p:cNvPr id="265" name="object 265"/>
          <p:cNvSpPr txBox="1"/>
          <p:nvPr/>
        </p:nvSpPr>
        <p:spPr>
          <a:xfrm>
            <a:off x="8211443" y="5445037"/>
            <a:ext cx="122555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89</a:t>
            </a:r>
            <a:endParaRPr sz="700">
              <a:latin typeface="Arial"/>
              <a:cs typeface="Arial"/>
            </a:endParaRPr>
          </a:p>
        </p:txBody>
      </p:sp>
      <p:sp>
        <p:nvSpPr>
          <p:cNvPr id="266" name="object 266"/>
          <p:cNvSpPr txBox="1"/>
          <p:nvPr/>
        </p:nvSpPr>
        <p:spPr>
          <a:xfrm>
            <a:off x="8823031" y="5445037"/>
            <a:ext cx="122555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10</a:t>
            </a:r>
            <a:endParaRPr sz="700">
              <a:latin typeface="Arial"/>
              <a:cs typeface="Arial"/>
            </a:endParaRPr>
          </a:p>
        </p:txBody>
      </p:sp>
      <p:sp>
        <p:nvSpPr>
          <p:cNvPr id="267" name="object 267"/>
          <p:cNvSpPr txBox="1"/>
          <p:nvPr/>
        </p:nvSpPr>
        <p:spPr>
          <a:xfrm>
            <a:off x="194456" y="5702886"/>
            <a:ext cx="129222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b="1" spc="-5" dirty="0">
                <a:latin typeface="Arial"/>
                <a:cs typeface="Arial"/>
              </a:rPr>
              <a:t>P*&lt;0.001 for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all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8" name="object 268"/>
          <p:cNvSpPr txBox="1"/>
          <p:nvPr/>
        </p:nvSpPr>
        <p:spPr>
          <a:xfrm>
            <a:off x="4139407" y="5725453"/>
            <a:ext cx="112268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5" dirty="0">
                <a:latin typeface="Arial"/>
                <a:cs typeface="Arial"/>
              </a:rPr>
              <a:t>Dose-response hazard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ratio</a:t>
            </a:r>
            <a:endParaRPr sz="700">
              <a:latin typeface="Arial"/>
              <a:cs typeface="Arial"/>
            </a:endParaRPr>
          </a:p>
        </p:txBody>
      </p:sp>
      <p:sp>
        <p:nvSpPr>
          <p:cNvPr id="269" name="object 269"/>
          <p:cNvSpPr txBox="1"/>
          <p:nvPr/>
        </p:nvSpPr>
        <p:spPr>
          <a:xfrm>
            <a:off x="6214328" y="5725453"/>
            <a:ext cx="116840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5" dirty="0">
                <a:latin typeface="Arial"/>
                <a:cs typeface="Arial"/>
              </a:rPr>
              <a:t>95% Confidence Interval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(CI)</a:t>
            </a:r>
            <a:endParaRPr sz="700">
              <a:latin typeface="Arial"/>
              <a:cs typeface="Arial"/>
            </a:endParaRPr>
          </a:p>
        </p:txBody>
      </p:sp>
      <p:sp>
        <p:nvSpPr>
          <p:cNvPr id="270" name="object 270"/>
          <p:cNvSpPr txBox="1"/>
          <p:nvPr/>
        </p:nvSpPr>
        <p:spPr>
          <a:xfrm>
            <a:off x="187924" y="6014050"/>
            <a:ext cx="11725275" cy="76073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9050" marR="5080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latin typeface="Arial"/>
                <a:cs typeface="Arial"/>
              </a:rPr>
              <a:t>Note: Area </a:t>
            </a:r>
            <a:r>
              <a:rPr sz="1000" spc="-10" dirty="0">
                <a:latin typeface="Arial"/>
                <a:cs typeface="Arial"/>
              </a:rPr>
              <a:t>under </a:t>
            </a:r>
            <a:r>
              <a:rPr sz="1000" spc="-5" dirty="0">
                <a:latin typeface="Arial"/>
                <a:cs typeface="Arial"/>
              </a:rPr>
              <a:t>the curve (AUC) -derived daily </a:t>
            </a:r>
            <a:r>
              <a:rPr sz="1000" spc="-10" dirty="0">
                <a:latin typeface="Arial"/>
                <a:cs typeface="Arial"/>
              </a:rPr>
              <a:t>average </a:t>
            </a:r>
            <a:r>
              <a:rPr sz="1000" spc="-5" dirty="0">
                <a:latin typeface="Arial"/>
                <a:cs typeface="Arial"/>
              </a:rPr>
              <a:t>serum EPA (µg/mL) </a:t>
            </a:r>
            <a:r>
              <a:rPr sz="1000" dirty="0">
                <a:latin typeface="Arial"/>
                <a:cs typeface="Arial"/>
              </a:rPr>
              <a:t>is </a:t>
            </a:r>
            <a:r>
              <a:rPr sz="1000" spc="-5" dirty="0">
                <a:latin typeface="Arial"/>
                <a:cs typeface="Arial"/>
              </a:rPr>
              <a:t>the daily </a:t>
            </a:r>
            <a:r>
              <a:rPr sz="1000" spc="-10" dirty="0">
                <a:latin typeface="Arial"/>
                <a:cs typeface="Arial"/>
              </a:rPr>
              <a:t>average </a:t>
            </a:r>
            <a:r>
              <a:rPr sz="1000" spc="-5" dirty="0">
                <a:latin typeface="Arial"/>
                <a:cs typeface="Arial"/>
              </a:rPr>
              <a:t>of all available post baseline EPA </a:t>
            </a:r>
            <a:r>
              <a:rPr sz="1000" spc="-10" dirty="0">
                <a:latin typeface="Arial"/>
                <a:cs typeface="Arial"/>
              </a:rPr>
              <a:t>measurements </a:t>
            </a:r>
            <a:r>
              <a:rPr sz="1000" spc="-5" dirty="0">
                <a:latin typeface="Arial"/>
                <a:cs typeface="Arial"/>
              </a:rPr>
              <a:t>prior to the </a:t>
            </a:r>
            <a:r>
              <a:rPr sz="1000" spc="-10" dirty="0">
                <a:latin typeface="Arial"/>
                <a:cs typeface="Arial"/>
              </a:rPr>
              <a:t>event. </a:t>
            </a:r>
            <a:r>
              <a:rPr sz="1000" spc="-5" dirty="0">
                <a:latin typeface="Arial"/>
                <a:cs typeface="Arial"/>
              </a:rPr>
              <a:t>Dose-response hazard ratio (solid line) </a:t>
            </a:r>
            <a:r>
              <a:rPr sz="1000" spc="-10" dirty="0">
                <a:latin typeface="Arial"/>
                <a:cs typeface="Arial"/>
              </a:rPr>
              <a:t>and  95% </a:t>
            </a:r>
            <a:r>
              <a:rPr sz="1000" dirty="0">
                <a:latin typeface="Arial"/>
                <a:cs typeface="Arial"/>
              </a:rPr>
              <a:t>CI </a:t>
            </a:r>
            <a:r>
              <a:rPr sz="1000" spc="-10" dirty="0">
                <a:latin typeface="Arial"/>
                <a:cs typeface="Arial"/>
              </a:rPr>
              <a:t>(dotted </a:t>
            </a:r>
            <a:r>
              <a:rPr sz="1000" spc="-5" dirty="0">
                <a:latin typeface="Arial"/>
                <a:cs typeface="Arial"/>
              </a:rPr>
              <a:t>lines) are estimated from the Cox </a:t>
            </a:r>
            <a:r>
              <a:rPr sz="1000" spc="-10" dirty="0">
                <a:latin typeface="Arial"/>
                <a:cs typeface="Arial"/>
              </a:rPr>
              <a:t>proportional </a:t>
            </a:r>
            <a:r>
              <a:rPr sz="1000" spc="-5" dirty="0">
                <a:latin typeface="Arial"/>
                <a:cs typeface="Arial"/>
              </a:rPr>
              <a:t>hazard </a:t>
            </a:r>
            <a:r>
              <a:rPr sz="1000" spc="-10" dirty="0">
                <a:latin typeface="Arial"/>
                <a:cs typeface="Arial"/>
              </a:rPr>
              <a:t>model </a:t>
            </a:r>
            <a:r>
              <a:rPr sz="1000" spc="-5" dirty="0">
                <a:latin typeface="Arial"/>
                <a:cs typeface="Arial"/>
              </a:rPr>
              <a:t>with </a:t>
            </a:r>
            <a:r>
              <a:rPr sz="1000" dirty="0">
                <a:latin typeface="Arial"/>
                <a:cs typeface="Arial"/>
              </a:rPr>
              <a:t>a </a:t>
            </a:r>
            <a:r>
              <a:rPr sz="1000" spc="-5" dirty="0">
                <a:latin typeface="Arial"/>
                <a:cs typeface="Arial"/>
              </a:rPr>
              <a:t>spline term for EPA </a:t>
            </a:r>
            <a:r>
              <a:rPr sz="1000" spc="-10" dirty="0">
                <a:latin typeface="Arial"/>
                <a:cs typeface="Arial"/>
              </a:rPr>
              <a:t>and adjustment </a:t>
            </a:r>
            <a:r>
              <a:rPr sz="1000" spc="-5" dirty="0">
                <a:latin typeface="Arial"/>
                <a:cs typeface="Arial"/>
              </a:rPr>
              <a:t>for randomization factors </a:t>
            </a:r>
            <a:r>
              <a:rPr sz="1000" spc="-10" dirty="0">
                <a:latin typeface="Arial"/>
                <a:cs typeface="Arial"/>
              </a:rPr>
              <a:t>and sex</a:t>
            </a:r>
            <a:r>
              <a:rPr sz="1050" spc="-15" baseline="23809" dirty="0">
                <a:latin typeface="Arial"/>
                <a:cs typeface="Arial"/>
              </a:rPr>
              <a:t>1</a:t>
            </a:r>
            <a:r>
              <a:rPr sz="1000" spc="-10" dirty="0">
                <a:latin typeface="Arial"/>
                <a:cs typeface="Arial"/>
              </a:rPr>
              <a:t>, </a:t>
            </a:r>
            <a:r>
              <a:rPr sz="1000" spc="-5" dirty="0">
                <a:latin typeface="Arial"/>
                <a:cs typeface="Arial"/>
              </a:rPr>
              <a:t>baseline </a:t>
            </a:r>
            <a:r>
              <a:rPr sz="1000" spc="-10" dirty="0">
                <a:latin typeface="Arial"/>
                <a:cs typeface="Arial"/>
              </a:rPr>
              <a:t>diabetes</a:t>
            </a:r>
            <a:r>
              <a:rPr sz="1050" spc="-15" baseline="23809" dirty="0">
                <a:latin typeface="Arial"/>
                <a:cs typeface="Arial"/>
              </a:rPr>
              <a:t>2</a:t>
            </a:r>
            <a:r>
              <a:rPr sz="1000" spc="-10" dirty="0">
                <a:latin typeface="Arial"/>
                <a:cs typeface="Arial"/>
              </a:rPr>
              <a:t>, </a:t>
            </a:r>
            <a:r>
              <a:rPr sz="1000" spc="-5" dirty="0">
                <a:latin typeface="Arial"/>
                <a:cs typeface="Arial"/>
              </a:rPr>
              <a:t>hsCRP</a:t>
            </a:r>
            <a:r>
              <a:rPr sz="1050" spc="-7" baseline="23809" dirty="0">
                <a:latin typeface="Arial"/>
                <a:cs typeface="Arial"/>
              </a:rPr>
              <a:t>3</a:t>
            </a:r>
            <a:r>
              <a:rPr sz="1000" spc="-5" dirty="0">
                <a:latin typeface="Arial"/>
                <a:cs typeface="Arial"/>
              </a:rPr>
              <a:t>, statin </a:t>
            </a:r>
            <a:r>
              <a:rPr sz="1000" spc="-10" dirty="0">
                <a:latin typeface="Arial"/>
                <a:cs typeface="Arial"/>
              </a:rPr>
              <a:t>compliance</a:t>
            </a:r>
            <a:r>
              <a:rPr sz="1050" spc="-15" baseline="23809" dirty="0">
                <a:latin typeface="Arial"/>
                <a:cs typeface="Arial"/>
              </a:rPr>
              <a:t>4</a:t>
            </a:r>
            <a:r>
              <a:rPr sz="1000" spc="-10" dirty="0">
                <a:latin typeface="Arial"/>
                <a:cs typeface="Arial"/>
              </a:rPr>
              <a:t>,</a:t>
            </a:r>
            <a:r>
              <a:rPr sz="1000" spc="2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age</a:t>
            </a:r>
            <a:r>
              <a:rPr sz="1050" spc="-15" baseline="23809" dirty="0">
                <a:latin typeface="Arial"/>
                <a:cs typeface="Arial"/>
              </a:rPr>
              <a:t>5</a:t>
            </a:r>
            <a:r>
              <a:rPr sz="1000" spc="-10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9050">
              <a:lnSpc>
                <a:spcPct val="100000"/>
              </a:lnSpc>
            </a:pPr>
            <a:r>
              <a:rPr sz="1000" b="1" spc="-5" dirty="0">
                <a:latin typeface="Arial"/>
                <a:cs typeface="Arial"/>
              </a:rPr>
              <a:t>*P value is </a:t>
            </a:r>
            <a:r>
              <a:rPr sz="1000" b="1" spc="-10" dirty="0">
                <a:latin typeface="Arial"/>
                <a:cs typeface="Arial"/>
              </a:rPr>
              <a:t>&lt;0.001 </a:t>
            </a:r>
            <a:r>
              <a:rPr sz="1000" b="1" dirty="0">
                <a:latin typeface="Arial"/>
                <a:cs typeface="Arial"/>
              </a:rPr>
              <a:t>for both </a:t>
            </a:r>
            <a:r>
              <a:rPr sz="1000" b="1" spc="-5" dirty="0">
                <a:latin typeface="Arial"/>
                <a:cs typeface="Arial"/>
              </a:rPr>
              <a:t>non-linear trend and </a:t>
            </a:r>
            <a:r>
              <a:rPr sz="1000" b="1" dirty="0">
                <a:latin typeface="Arial"/>
                <a:cs typeface="Arial"/>
              </a:rPr>
              <a:t>for </a:t>
            </a:r>
            <a:r>
              <a:rPr sz="1000" b="1" spc="-10" dirty="0">
                <a:latin typeface="Arial"/>
                <a:cs typeface="Arial"/>
              </a:rPr>
              <a:t>regression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slope.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1400" b="1" spc="-5" dirty="0">
                <a:latin typeface="Arial"/>
                <a:cs typeface="Arial"/>
              </a:rPr>
              <a:t>Bhatt DL. ACC/WCC 2020, Chicago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(virtual).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1" y="59436"/>
            <a:ext cx="10464800" cy="1644014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1086485">
              <a:lnSpc>
                <a:spcPts val="4100"/>
              </a:lnSpc>
              <a:spcBef>
                <a:spcPts val="620"/>
              </a:spcBef>
            </a:pPr>
            <a:r>
              <a:rPr spc="-5" dirty="0"/>
              <a:t>Dose-Response </a:t>
            </a:r>
            <a:r>
              <a:rPr dirty="0"/>
              <a:t>of </a:t>
            </a:r>
            <a:r>
              <a:rPr spc="-5" dirty="0"/>
              <a:t>Hazard Ratio (95% CI)  </a:t>
            </a:r>
            <a:r>
              <a:rPr dirty="0"/>
              <a:t>Any </a:t>
            </a:r>
            <a:r>
              <a:rPr spc="-5" dirty="0"/>
              <a:t>Myocardial Infarction, </a:t>
            </a:r>
            <a:r>
              <a:rPr dirty="0"/>
              <a:t>Any</a:t>
            </a:r>
            <a:r>
              <a:rPr spc="-204" dirty="0"/>
              <a:t> </a:t>
            </a:r>
            <a:r>
              <a:rPr spc="-5" dirty="0"/>
              <a:t>Stroke,</a:t>
            </a:r>
          </a:p>
          <a:p>
            <a:pPr marL="12700">
              <a:lnSpc>
                <a:spcPts val="4025"/>
              </a:lnSpc>
            </a:pPr>
            <a:r>
              <a:rPr spc="-5" dirty="0"/>
              <a:t>Coronary Revascularization, Unstable</a:t>
            </a:r>
            <a:r>
              <a:rPr spc="-170" dirty="0"/>
              <a:t> </a:t>
            </a:r>
            <a:r>
              <a:rPr spc="-5" dirty="0"/>
              <a:t>Angina</a:t>
            </a:r>
          </a:p>
        </p:txBody>
      </p:sp>
      <p:sp>
        <p:nvSpPr>
          <p:cNvPr id="3" name="object 3"/>
          <p:cNvSpPr/>
          <p:nvPr/>
        </p:nvSpPr>
        <p:spPr>
          <a:xfrm>
            <a:off x="1106189" y="492742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717752" y="492742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329308" y="492845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940905" y="492845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53616" y="492742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53616" y="492742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06189" y="492742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17752" y="492742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29308" y="492845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40905" y="492845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4379" y="2676547"/>
            <a:ext cx="0" cy="2244725"/>
          </a:xfrm>
          <a:custGeom>
            <a:avLst/>
            <a:gdLst/>
            <a:ahLst/>
            <a:cxnLst/>
            <a:rect l="l" t="t" r="r" b="b"/>
            <a:pathLst>
              <a:path h="2244725">
                <a:moveTo>
                  <a:pt x="0" y="2244644"/>
                </a:moveTo>
                <a:lnTo>
                  <a:pt x="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62970" y="3827538"/>
            <a:ext cx="2468880" cy="0"/>
          </a:xfrm>
          <a:custGeom>
            <a:avLst/>
            <a:gdLst/>
            <a:ahLst/>
            <a:cxnLst/>
            <a:rect l="l" t="t" r="r" b="b"/>
            <a:pathLst>
              <a:path w="2468880">
                <a:moveTo>
                  <a:pt x="0" y="0"/>
                </a:moveTo>
                <a:lnTo>
                  <a:pt x="2468512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89008" y="2683961"/>
            <a:ext cx="125095" cy="14859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</a:t>
            </a:r>
            <a:r>
              <a:rPr sz="700" dirty="0">
                <a:solidFill>
                  <a:srgbClr val="221F1F"/>
                </a:solidFill>
                <a:latin typeface="Arial"/>
                <a:cs typeface="Arial"/>
              </a:rPr>
              <a:t>.0</a:t>
            </a:r>
            <a:endParaRPr sz="7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31693" y="2897321"/>
            <a:ext cx="282575" cy="185547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30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Hazard Ratio: Reference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to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EPA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=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r>
              <a:rPr sz="700" b="1" spc="-9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µg/mL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0.2    0.4    0.6    0.8    1.0    1.2    1.4    1.6</a:t>
            </a:r>
            <a:r>
              <a:rPr sz="700" spc="14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1.8</a:t>
            </a:r>
            <a:endParaRPr sz="7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562552" y="4924158"/>
            <a:ext cx="2466975" cy="0"/>
          </a:xfrm>
          <a:custGeom>
            <a:avLst/>
            <a:gdLst/>
            <a:ahLst/>
            <a:cxnLst/>
            <a:rect l="l" t="t" r="r" b="b"/>
            <a:pathLst>
              <a:path w="2466975">
                <a:moveTo>
                  <a:pt x="0" y="0"/>
                </a:moveTo>
                <a:lnTo>
                  <a:pt x="246697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61107" y="2674308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61479" y="2674311"/>
            <a:ext cx="2468245" cy="0"/>
          </a:xfrm>
          <a:custGeom>
            <a:avLst/>
            <a:gdLst/>
            <a:ahLst/>
            <a:cxnLst/>
            <a:rect l="l" t="t" r="r" b="b"/>
            <a:pathLst>
              <a:path w="2468245">
                <a:moveTo>
                  <a:pt x="0" y="0"/>
                </a:moveTo>
                <a:lnTo>
                  <a:pt x="246805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029225" y="2674308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33079" y="446739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33079" y="393381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33079" y="3293520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3079" y="275993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3079" y="489426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3079" y="478754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3079" y="468082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3079" y="457411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3079" y="436067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3079" y="425396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3079" y="414724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3079" y="404053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3079" y="382709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3079" y="372038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3079" y="361366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33079" y="340023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33079" y="318680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3079" y="308008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33079" y="297337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3079" y="286665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33079" y="350695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65945" y="3753431"/>
            <a:ext cx="2465705" cy="703580"/>
          </a:xfrm>
          <a:custGeom>
            <a:avLst/>
            <a:gdLst/>
            <a:ahLst/>
            <a:cxnLst/>
            <a:rect l="l" t="t" r="r" b="b"/>
            <a:pathLst>
              <a:path w="2465705" h="703579">
                <a:moveTo>
                  <a:pt x="9525" y="0"/>
                </a:moveTo>
                <a:lnTo>
                  <a:pt x="0" y="12700"/>
                </a:lnTo>
                <a:lnTo>
                  <a:pt x="38100" y="41275"/>
                </a:lnTo>
                <a:lnTo>
                  <a:pt x="63500" y="61913"/>
                </a:lnTo>
                <a:lnTo>
                  <a:pt x="127000" y="109538"/>
                </a:lnTo>
                <a:lnTo>
                  <a:pt x="140255" y="117856"/>
                </a:lnTo>
                <a:lnTo>
                  <a:pt x="165100" y="138113"/>
                </a:lnTo>
                <a:lnTo>
                  <a:pt x="177800" y="147638"/>
                </a:lnTo>
                <a:lnTo>
                  <a:pt x="191055" y="155956"/>
                </a:lnTo>
                <a:lnTo>
                  <a:pt x="203755" y="167069"/>
                </a:lnTo>
                <a:lnTo>
                  <a:pt x="216455" y="175006"/>
                </a:lnTo>
                <a:lnTo>
                  <a:pt x="241300" y="193675"/>
                </a:lnTo>
                <a:lnTo>
                  <a:pt x="254555" y="201993"/>
                </a:lnTo>
                <a:lnTo>
                  <a:pt x="279400" y="220663"/>
                </a:lnTo>
                <a:lnTo>
                  <a:pt x="292655" y="228981"/>
                </a:lnTo>
                <a:lnTo>
                  <a:pt x="318055" y="246443"/>
                </a:lnTo>
                <a:lnTo>
                  <a:pt x="342900" y="265113"/>
                </a:lnTo>
                <a:lnTo>
                  <a:pt x="381555" y="289306"/>
                </a:lnTo>
                <a:lnTo>
                  <a:pt x="406955" y="306768"/>
                </a:lnTo>
                <a:lnTo>
                  <a:pt x="521255" y="378206"/>
                </a:lnTo>
                <a:lnTo>
                  <a:pt x="534612" y="384924"/>
                </a:lnTo>
                <a:lnTo>
                  <a:pt x="559355" y="400431"/>
                </a:lnTo>
                <a:lnTo>
                  <a:pt x="572712" y="407149"/>
                </a:lnTo>
                <a:lnTo>
                  <a:pt x="598112" y="421438"/>
                </a:lnTo>
                <a:lnTo>
                  <a:pt x="623512" y="434138"/>
                </a:lnTo>
                <a:lnTo>
                  <a:pt x="648255" y="449643"/>
                </a:lnTo>
                <a:lnTo>
                  <a:pt x="737812" y="494463"/>
                </a:lnTo>
                <a:lnTo>
                  <a:pt x="751275" y="499557"/>
                </a:lnTo>
                <a:lnTo>
                  <a:pt x="775255" y="513143"/>
                </a:lnTo>
                <a:lnTo>
                  <a:pt x="789375" y="518607"/>
                </a:lnTo>
                <a:lnTo>
                  <a:pt x="840175" y="540832"/>
                </a:lnTo>
                <a:lnTo>
                  <a:pt x="853737" y="547451"/>
                </a:lnTo>
                <a:lnTo>
                  <a:pt x="866437" y="550626"/>
                </a:lnTo>
                <a:lnTo>
                  <a:pt x="890975" y="561470"/>
                </a:lnTo>
                <a:lnTo>
                  <a:pt x="954475" y="585282"/>
                </a:lnTo>
                <a:lnTo>
                  <a:pt x="980737" y="593488"/>
                </a:lnTo>
                <a:lnTo>
                  <a:pt x="1005275" y="602745"/>
                </a:lnTo>
                <a:lnTo>
                  <a:pt x="1018837" y="606188"/>
                </a:lnTo>
                <a:lnTo>
                  <a:pt x="1043375" y="615445"/>
                </a:lnTo>
                <a:lnTo>
                  <a:pt x="1069637" y="622063"/>
                </a:lnTo>
                <a:lnTo>
                  <a:pt x="1083339" y="626654"/>
                </a:lnTo>
                <a:lnTo>
                  <a:pt x="1097565" y="631764"/>
                </a:lnTo>
                <a:lnTo>
                  <a:pt x="1110265" y="633351"/>
                </a:lnTo>
                <a:lnTo>
                  <a:pt x="1134724" y="641113"/>
                </a:lnTo>
                <a:lnTo>
                  <a:pt x="1149216" y="644337"/>
                </a:lnTo>
                <a:lnTo>
                  <a:pt x="1187112" y="653813"/>
                </a:lnTo>
                <a:lnTo>
                  <a:pt x="1200752" y="655576"/>
                </a:lnTo>
                <a:lnTo>
                  <a:pt x="1225212" y="661751"/>
                </a:lnTo>
                <a:lnTo>
                  <a:pt x="1239702" y="664973"/>
                </a:lnTo>
                <a:lnTo>
                  <a:pt x="1253140" y="666689"/>
                </a:lnTo>
                <a:lnTo>
                  <a:pt x="1278540" y="671451"/>
                </a:lnTo>
                <a:lnTo>
                  <a:pt x="1307559" y="676282"/>
                </a:lnTo>
                <a:lnTo>
                  <a:pt x="1331574" y="680801"/>
                </a:lnTo>
                <a:lnTo>
                  <a:pt x="1357915" y="684151"/>
                </a:lnTo>
                <a:lnTo>
                  <a:pt x="1386290" y="687396"/>
                </a:lnTo>
                <a:lnTo>
                  <a:pt x="1399694" y="688976"/>
                </a:lnTo>
                <a:lnTo>
                  <a:pt x="1424590" y="692089"/>
                </a:lnTo>
                <a:lnTo>
                  <a:pt x="1438274" y="692151"/>
                </a:lnTo>
                <a:lnTo>
                  <a:pt x="1475390" y="696851"/>
                </a:lnTo>
                <a:lnTo>
                  <a:pt x="1490661" y="696912"/>
                </a:lnTo>
                <a:lnTo>
                  <a:pt x="1516061" y="698501"/>
                </a:lnTo>
                <a:lnTo>
                  <a:pt x="1528761" y="698501"/>
                </a:lnTo>
                <a:lnTo>
                  <a:pt x="1557336" y="700087"/>
                </a:lnTo>
                <a:lnTo>
                  <a:pt x="1570748" y="701626"/>
                </a:lnTo>
                <a:lnTo>
                  <a:pt x="1584324" y="701676"/>
                </a:lnTo>
                <a:lnTo>
                  <a:pt x="1601069" y="703229"/>
                </a:lnTo>
                <a:lnTo>
                  <a:pt x="1614486" y="703262"/>
                </a:lnTo>
                <a:lnTo>
                  <a:pt x="1855786" y="703262"/>
                </a:lnTo>
                <a:lnTo>
                  <a:pt x="1889501" y="701666"/>
                </a:lnTo>
                <a:lnTo>
                  <a:pt x="1904289" y="700039"/>
                </a:lnTo>
                <a:lnTo>
                  <a:pt x="1958023" y="700039"/>
                </a:lnTo>
                <a:lnTo>
                  <a:pt x="1978632" y="698477"/>
                </a:lnTo>
                <a:lnTo>
                  <a:pt x="2025920" y="698477"/>
                </a:lnTo>
                <a:lnTo>
                  <a:pt x="2043830" y="696879"/>
                </a:lnTo>
                <a:lnTo>
                  <a:pt x="2089552" y="696879"/>
                </a:lnTo>
                <a:lnTo>
                  <a:pt x="2108858" y="695298"/>
                </a:lnTo>
                <a:lnTo>
                  <a:pt x="2130958" y="695298"/>
                </a:lnTo>
                <a:lnTo>
                  <a:pt x="2161004" y="693726"/>
                </a:lnTo>
                <a:lnTo>
                  <a:pt x="2214712" y="693726"/>
                </a:lnTo>
                <a:lnTo>
                  <a:pt x="2235807" y="692127"/>
                </a:lnTo>
                <a:lnTo>
                  <a:pt x="2289731" y="692127"/>
                </a:lnTo>
                <a:lnTo>
                  <a:pt x="2326032" y="690554"/>
                </a:lnTo>
                <a:lnTo>
                  <a:pt x="2343378" y="690554"/>
                </a:lnTo>
                <a:lnTo>
                  <a:pt x="2391038" y="688971"/>
                </a:lnTo>
                <a:lnTo>
                  <a:pt x="2406893" y="688971"/>
                </a:lnTo>
                <a:lnTo>
                  <a:pt x="2465547" y="687749"/>
                </a:lnTo>
                <a:lnTo>
                  <a:pt x="2465539" y="687396"/>
                </a:lnTo>
                <a:lnTo>
                  <a:pt x="1601786" y="687387"/>
                </a:lnTo>
                <a:lnTo>
                  <a:pt x="1585043" y="685833"/>
                </a:lnTo>
                <a:lnTo>
                  <a:pt x="1571624" y="685801"/>
                </a:lnTo>
                <a:lnTo>
                  <a:pt x="1558214" y="684260"/>
                </a:lnTo>
                <a:lnTo>
                  <a:pt x="1541461" y="684212"/>
                </a:lnTo>
                <a:lnTo>
                  <a:pt x="1516061" y="682626"/>
                </a:lnTo>
                <a:lnTo>
                  <a:pt x="1503361" y="682626"/>
                </a:lnTo>
                <a:lnTo>
                  <a:pt x="1476374" y="681037"/>
                </a:lnTo>
                <a:lnTo>
                  <a:pt x="1439258" y="676337"/>
                </a:lnTo>
                <a:lnTo>
                  <a:pt x="1425574" y="676276"/>
                </a:lnTo>
                <a:lnTo>
                  <a:pt x="1400610" y="673101"/>
                </a:lnTo>
                <a:lnTo>
                  <a:pt x="1334483" y="665223"/>
                </a:lnTo>
                <a:lnTo>
                  <a:pt x="1309083" y="660462"/>
                </a:lnTo>
                <a:lnTo>
                  <a:pt x="1293014" y="658851"/>
                </a:lnTo>
                <a:lnTo>
                  <a:pt x="1242408" y="649348"/>
                </a:lnTo>
                <a:lnTo>
                  <a:pt x="1228859" y="646301"/>
                </a:lnTo>
                <a:lnTo>
                  <a:pt x="1203662" y="639999"/>
                </a:lnTo>
                <a:lnTo>
                  <a:pt x="1190021" y="638237"/>
                </a:lnTo>
                <a:lnTo>
                  <a:pt x="1152862" y="628887"/>
                </a:lnTo>
                <a:lnTo>
                  <a:pt x="1138371" y="625664"/>
                </a:lnTo>
                <a:lnTo>
                  <a:pt x="1114037" y="618042"/>
                </a:lnTo>
                <a:lnTo>
                  <a:pt x="1099533" y="616012"/>
                </a:lnTo>
                <a:lnTo>
                  <a:pt x="1074072" y="606832"/>
                </a:lnTo>
                <a:lnTo>
                  <a:pt x="1048087" y="600312"/>
                </a:lnTo>
                <a:lnTo>
                  <a:pt x="1023549" y="591055"/>
                </a:lnTo>
                <a:lnTo>
                  <a:pt x="1009987" y="587612"/>
                </a:lnTo>
                <a:lnTo>
                  <a:pt x="985449" y="578355"/>
                </a:lnTo>
                <a:lnTo>
                  <a:pt x="971887" y="574912"/>
                </a:lnTo>
                <a:lnTo>
                  <a:pt x="896549" y="546605"/>
                </a:lnTo>
                <a:lnTo>
                  <a:pt x="871911" y="535825"/>
                </a:lnTo>
                <a:lnTo>
                  <a:pt x="857587" y="532049"/>
                </a:lnTo>
                <a:lnTo>
                  <a:pt x="782249" y="498980"/>
                </a:lnTo>
                <a:lnTo>
                  <a:pt x="757611" y="485025"/>
                </a:lnTo>
                <a:lnTo>
                  <a:pt x="744149" y="479930"/>
                </a:lnTo>
                <a:lnTo>
                  <a:pt x="656012" y="435813"/>
                </a:lnTo>
                <a:lnTo>
                  <a:pt x="631269" y="420306"/>
                </a:lnTo>
                <a:lnTo>
                  <a:pt x="592512" y="400888"/>
                </a:lnTo>
                <a:lnTo>
                  <a:pt x="567112" y="386600"/>
                </a:lnTo>
                <a:lnTo>
                  <a:pt x="542369" y="371094"/>
                </a:lnTo>
                <a:lnTo>
                  <a:pt x="529012" y="364375"/>
                </a:lnTo>
                <a:lnTo>
                  <a:pt x="415369" y="293306"/>
                </a:lnTo>
                <a:lnTo>
                  <a:pt x="390525" y="276225"/>
                </a:lnTo>
                <a:lnTo>
                  <a:pt x="351869" y="252031"/>
                </a:lnTo>
                <a:lnTo>
                  <a:pt x="327025" y="233363"/>
                </a:lnTo>
                <a:lnTo>
                  <a:pt x="313769" y="225044"/>
                </a:lnTo>
                <a:lnTo>
                  <a:pt x="288369" y="207581"/>
                </a:lnTo>
                <a:lnTo>
                  <a:pt x="263525" y="188913"/>
                </a:lnTo>
                <a:lnTo>
                  <a:pt x="250269" y="180594"/>
                </a:lnTo>
                <a:lnTo>
                  <a:pt x="225425" y="161925"/>
                </a:lnTo>
                <a:lnTo>
                  <a:pt x="212169" y="153606"/>
                </a:lnTo>
                <a:lnTo>
                  <a:pt x="199469" y="142494"/>
                </a:lnTo>
                <a:lnTo>
                  <a:pt x="186769" y="134556"/>
                </a:lnTo>
                <a:lnTo>
                  <a:pt x="161925" y="115888"/>
                </a:lnTo>
                <a:lnTo>
                  <a:pt x="148669" y="104394"/>
                </a:lnTo>
                <a:lnTo>
                  <a:pt x="135969" y="96456"/>
                </a:lnTo>
                <a:lnTo>
                  <a:pt x="60325" y="39688"/>
                </a:lnTo>
                <a:lnTo>
                  <a:pt x="34925" y="19050"/>
                </a:lnTo>
                <a:lnTo>
                  <a:pt x="9525" y="0"/>
                </a:lnTo>
                <a:close/>
              </a:path>
              <a:path w="2465705" h="703579">
                <a:moveTo>
                  <a:pt x="1958023" y="700039"/>
                </a:moveTo>
                <a:lnTo>
                  <a:pt x="1904289" y="700039"/>
                </a:lnTo>
                <a:lnTo>
                  <a:pt x="1931986" y="700087"/>
                </a:lnTo>
                <a:lnTo>
                  <a:pt x="1957386" y="700087"/>
                </a:lnTo>
                <a:lnTo>
                  <a:pt x="1958023" y="700039"/>
                </a:lnTo>
                <a:close/>
              </a:path>
              <a:path w="2465705" h="703579">
                <a:moveTo>
                  <a:pt x="2025920" y="698477"/>
                </a:moveTo>
                <a:lnTo>
                  <a:pt x="1978632" y="698477"/>
                </a:lnTo>
                <a:lnTo>
                  <a:pt x="1995486" y="698501"/>
                </a:lnTo>
                <a:lnTo>
                  <a:pt x="2025649" y="698501"/>
                </a:lnTo>
                <a:lnTo>
                  <a:pt x="2025920" y="698477"/>
                </a:lnTo>
                <a:close/>
              </a:path>
              <a:path w="2465705" h="703579">
                <a:moveTo>
                  <a:pt x="2089552" y="696879"/>
                </a:moveTo>
                <a:lnTo>
                  <a:pt x="2043830" y="696879"/>
                </a:lnTo>
                <a:lnTo>
                  <a:pt x="2070099" y="696912"/>
                </a:lnTo>
                <a:lnTo>
                  <a:pt x="2089149" y="696912"/>
                </a:lnTo>
                <a:lnTo>
                  <a:pt x="2089552" y="696879"/>
                </a:lnTo>
                <a:close/>
              </a:path>
              <a:path w="2465705" h="703579">
                <a:moveTo>
                  <a:pt x="2130958" y="695298"/>
                </a:moveTo>
                <a:lnTo>
                  <a:pt x="2108858" y="695298"/>
                </a:lnTo>
                <a:lnTo>
                  <a:pt x="2130424" y="695326"/>
                </a:lnTo>
                <a:lnTo>
                  <a:pt x="2130958" y="695298"/>
                </a:lnTo>
                <a:close/>
              </a:path>
              <a:path w="2465705" h="703579">
                <a:moveTo>
                  <a:pt x="2289731" y="692127"/>
                </a:moveTo>
                <a:lnTo>
                  <a:pt x="2235807" y="692127"/>
                </a:lnTo>
                <a:lnTo>
                  <a:pt x="2254249" y="692151"/>
                </a:lnTo>
                <a:lnTo>
                  <a:pt x="2289174" y="692151"/>
                </a:lnTo>
                <a:lnTo>
                  <a:pt x="2289731" y="692127"/>
                </a:lnTo>
                <a:close/>
              </a:path>
              <a:path w="2465705" h="703579">
                <a:moveTo>
                  <a:pt x="1931986" y="684212"/>
                </a:moveTo>
                <a:lnTo>
                  <a:pt x="1903411" y="684212"/>
                </a:lnTo>
                <a:lnTo>
                  <a:pt x="1888248" y="685849"/>
                </a:lnTo>
                <a:lnTo>
                  <a:pt x="1855409" y="687396"/>
                </a:lnTo>
                <a:lnTo>
                  <a:pt x="2465539" y="687396"/>
                </a:lnTo>
                <a:lnTo>
                  <a:pt x="2465473" y="684236"/>
                </a:lnTo>
                <a:lnTo>
                  <a:pt x="1956778" y="684236"/>
                </a:lnTo>
                <a:lnTo>
                  <a:pt x="1931986" y="684212"/>
                </a:lnTo>
                <a:close/>
              </a:path>
              <a:path w="2465705" h="703579">
                <a:moveTo>
                  <a:pt x="2009774" y="682626"/>
                </a:moveTo>
                <a:lnTo>
                  <a:pt x="1978024" y="682626"/>
                </a:lnTo>
                <a:lnTo>
                  <a:pt x="1956778" y="684236"/>
                </a:lnTo>
                <a:lnTo>
                  <a:pt x="2465473" y="684236"/>
                </a:lnTo>
                <a:lnTo>
                  <a:pt x="2465440" y="682658"/>
                </a:lnTo>
                <a:lnTo>
                  <a:pt x="2024930" y="682658"/>
                </a:lnTo>
                <a:lnTo>
                  <a:pt x="2009774" y="682626"/>
                </a:lnTo>
                <a:close/>
              </a:path>
              <a:path w="2465705" h="703579">
                <a:moveTo>
                  <a:pt x="2070099" y="681037"/>
                </a:moveTo>
                <a:lnTo>
                  <a:pt x="2043111" y="681037"/>
                </a:lnTo>
                <a:lnTo>
                  <a:pt x="2024930" y="682658"/>
                </a:lnTo>
                <a:lnTo>
                  <a:pt x="2465440" y="682658"/>
                </a:lnTo>
                <a:lnTo>
                  <a:pt x="2465407" y="681065"/>
                </a:lnTo>
                <a:lnTo>
                  <a:pt x="2088490" y="681065"/>
                </a:lnTo>
                <a:lnTo>
                  <a:pt x="2070099" y="681037"/>
                </a:lnTo>
                <a:close/>
              </a:path>
              <a:path w="2465705" h="703579">
                <a:moveTo>
                  <a:pt x="2187574" y="677862"/>
                </a:moveTo>
                <a:lnTo>
                  <a:pt x="2160586" y="677862"/>
                </a:lnTo>
                <a:lnTo>
                  <a:pt x="2130006" y="679461"/>
                </a:lnTo>
                <a:lnTo>
                  <a:pt x="2108075" y="679461"/>
                </a:lnTo>
                <a:lnTo>
                  <a:pt x="2088490" y="681065"/>
                </a:lnTo>
                <a:lnTo>
                  <a:pt x="2465407" y="681065"/>
                </a:lnTo>
                <a:lnTo>
                  <a:pt x="2465373" y="679461"/>
                </a:lnTo>
                <a:lnTo>
                  <a:pt x="2130006" y="679461"/>
                </a:lnTo>
                <a:lnTo>
                  <a:pt x="2465373" y="679451"/>
                </a:lnTo>
                <a:lnTo>
                  <a:pt x="2465341" y="677886"/>
                </a:lnTo>
                <a:lnTo>
                  <a:pt x="2213953" y="677886"/>
                </a:lnTo>
                <a:lnTo>
                  <a:pt x="2187574" y="677862"/>
                </a:lnTo>
                <a:close/>
              </a:path>
              <a:path w="2465705" h="703579">
                <a:moveTo>
                  <a:pt x="2254249" y="676276"/>
                </a:moveTo>
                <a:lnTo>
                  <a:pt x="2235115" y="676282"/>
                </a:lnTo>
                <a:lnTo>
                  <a:pt x="2213953" y="677886"/>
                </a:lnTo>
                <a:lnTo>
                  <a:pt x="2465341" y="677886"/>
                </a:lnTo>
                <a:lnTo>
                  <a:pt x="2465307" y="676282"/>
                </a:lnTo>
                <a:lnTo>
                  <a:pt x="2254249" y="676276"/>
                </a:lnTo>
                <a:close/>
              </a:path>
              <a:path w="2465705" h="703579">
                <a:moveTo>
                  <a:pt x="2465215" y="671878"/>
                </a:moveTo>
                <a:lnTo>
                  <a:pt x="2406484" y="673102"/>
                </a:lnTo>
                <a:lnTo>
                  <a:pt x="2390736" y="673102"/>
                </a:lnTo>
                <a:lnTo>
                  <a:pt x="2342885" y="674692"/>
                </a:lnTo>
                <a:lnTo>
                  <a:pt x="2325569" y="674692"/>
                </a:lnTo>
                <a:lnTo>
                  <a:pt x="2288829" y="676282"/>
                </a:lnTo>
                <a:lnTo>
                  <a:pt x="2465307" y="676282"/>
                </a:lnTo>
                <a:lnTo>
                  <a:pt x="2465274" y="674692"/>
                </a:lnTo>
                <a:lnTo>
                  <a:pt x="2342885" y="674692"/>
                </a:lnTo>
                <a:lnTo>
                  <a:pt x="2465274" y="674687"/>
                </a:lnTo>
                <a:lnTo>
                  <a:pt x="2465241" y="673102"/>
                </a:lnTo>
                <a:lnTo>
                  <a:pt x="2406484" y="673102"/>
                </a:lnTo>
                <a:lnTo>
                  <a:pt x="2465241" y="673101"/>
                </a:lnTo>
                <a:lnTo>
                  <a:pt x="2465215" y="671878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972299" y="3492535"/>
            <a:ext cx="58419" cy="88900"/>
          </a:xfrm>
          <a:custGeom>
            <a:avLst/>
            <a:gdLst/>
            <a:ahLst/>
            <a:cxnLst/>
            <a:rect l="l" t="t" r="r" b="b"/>
            <a:pathLst>
              <a:path w="58419" h="88900">
                <a:moveTo>
                  <a:pt x="50128" y="0"/>
                </a:moveTo>
                <a:lnTo>
                  <a:pt x="0" y="88372"/>
                </a:lnTo>
                <a:lnTo>
                  <a:pt x="58413" y="4700"/>
                </a:lnTo>
                <a:lnTo>
                  <a:pt x="50128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897405" y="3614049"/>
            <a:ext cx="61594" cy="84455"/>
          </a:xfrm>
          <a:custGeom>
            <a:avLst/>
            <a:gdLst/>
            <a:ahLst/>
            <a:cxnLst/>
            <a:rect l="l" t="t" r="r" b="b"/>
            <a:pathLst>
              <a:path w="61594" h="84454">
                <a:moveTo>
                  <a:pt x="56095" y="0"/>
                </a:moveTo>
                <a:lnTo>
                  <a:pt x="37518" y="28804"/>
                </a:lnTo>
                <a:lnTo>
                  <a:pt x="0" y="84237"/>
                </a:lnTo>
                <a:lnTo>
                  <a:pt x="45432" y="34103"/>
                </a:lnTo>
                <a:lnTo>
                  <a:pt x="61219" y="10248"/>
                </a:lnTo>
                <a:lnTo>
                  <a:pt x="56095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814420" y="3730209"/>
            <a:ext cx="64135" cy="80010"/>
          </a:xfrm>
          <a:custGeom>
            <a:avLst/>
            <a:gdLst/>
            <a:ahLst/>
            <a:cxnLst/>
            <a:rect l="l" t="t" r="r" b="b"/>
            <a:pathLst>
              <a:path w="64135" h="80010">
                <a:moveTo>
                  <a:pt x="61983" y="0"/>
                </a:moveTo>
                <a:lnTo>
                  <a:pt x="19879" y="55201"/>
                </a:lnTo>
                <a:lnTo>
                  <a:pt x="0" y="79778"/>
                </a:lnTo>
                <a:lnTo>
                  <a:pt x="27324" y="61142"/>
                </a:lnTo>
                <a:lnTo>
                  <a:pt x="63607" y="15055"/>
                </a:lnTo>
                <a:lnTo>
                  <a:pt x="6198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729388" y="3839287"/>
            <a:ext cx="60960" cy="81915"/>
          </a:xfrm>
          <a:custGeom>
            <a:avLst/>
            <a:gdLst/>
            <a:ahLst/>
            <a:cxnLst/>
            <a:rect l="l" t="t" r="r" b="b"/>
            <a:pathLst>
              <a:path w="60960" h="81914">
                <a:moveTo>
                  <a:pt x="60866" y="0"/>
                </a:moveTo>
                <a:lnTo>
                  <a:pt x="30976" y="34864"/>
                </a:lnTo>
                <a:lnTo>
                  <a:pt x="4324" y="63287"/>
                </a:lnTo>
                <a:lnTo>
                  <a:pt x="0" y="81827"/>
                </a:lnTo>
                <a:lnTo>
                  <a:pt x="38061" y="41228"/>
                </a:lnTo>
                <a:lnTo>
                  <a:pt x="58684" y="17263"/>
                </a:lnTo>
                <a:lnTo>
                  <a:pt x="60866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621834" y="3941991"/>
            <a:ext cx="81084" cy="689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512423" y="4035427"/>
            <a:ext cx="82550" cy="61594"/>
          </a:xfrm>
          <a:custGeom>
            <a:avLst/>
            <a:gdLst/>
            <a:ahLst/>
            <a:cxnLst/>
            <a:rect l="l" t="t" r="r" b="b"/>
            <a:pathLst>
              <a:path w="82550" h="61595">
                <a:moveTo>
                  <a:pt x="80385" y="0"/>
                </a:moveTo>
                <a:lnTo>
                  <a:pt x="61282" y="14151"/>
                </a:lnTo>
                <a:lnTo>
                  <a:pt x="45280" y="27034"/>
                </a:lnTo>
                <a:lnTo>
                  <a:pt x="31149" y="38106"/>
                </a:lnTo>
                <a:lnTo>
                  <a:pt x="13936" y="50713"/>
                </a:lnTo>
                <a:lnTo>
                  <a:pt x="0" y="61511"/>
                </a:lnTo>
                <a:lnTo>
                  <a:pt x="19668" y="58319"/>
                </a:lnTo>
                <a:lnTo>
                  <a:pt x="36901" y="45697"/>
                </a:lnTo>
                <a:lnTo>
                  <a:pt x="51206" y="34491"/>
                </a:lnTo>
                <a:lnTo>
                  <a:pt x="67015" y="21751"/>
                </a:lnTo>
                <a:lnTo>
                  <a:pt x="82530" y="10821"/>
                </a:lnTo>
                <a:lnTo>
                  <a:pt x="80385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400428" y="4118829"/>
            <a:ext cx="81280" cy="62230"/>
          </a:xfrm>
          <a:custGeom>
            <a:avLst/>
            <a:gdLst/>
            <a:ahLst/>
            <a:cxnLst/>
            <a:rect l="l" t="t" r="r" b="b"/>
            <a:pathLst>
              <a:path w="81280" h="62229">
                <a:moveTo>
                  <a:pt x="80830" y="0"/>
                </a:moveTo>
                <a:lnTo>
                  <a:pt x="56838" y="16356"/>
                </a:lnTo>
                <a:lnTo>
                  <a:pt x="38086" y="27372"/>
                </a:lnTo>
                <a:lnTo>
                  <a:pt x="4885" y="48074"/>
                </a:lnTo>
                <a:lnTo>
                  <a:pt x="0" y="61718"/>
                </a:lnTo>
                <a:lnTo>
                  <a:pt x="43019" y="35519"/>
                </a:lnTo>
                <a:lnTo>
                  <a:pt x="61822" y="24471"/>
                </a:lnTo>
                <a:lnTo>
                  <a:pt x="79314" y="13262"/>
                </a:lnTo>
                <a:lnTo>
                  <a:pt x="8083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278208" y="4191402"/>
            <a:ext cx="87630" cy="41275"/>
          </a:xfrm>
          <a:custGeom>
            <a:avLst/>
            <a:gdLst/>
            <a:ahLst/>
            <a:cxnLst/>
            <a:rect l="l" t="t" r="r" b="b"/>
            <a:pathLst>
              <a:path w="87630" h="41275">
                <a:moveTo>
                  <a:pt x="84246" y="0"/>
                </a:moveTo>
                <a:lnTo>
                  <a:pt x="67964" y="6875"/>
                </a:lnTo>
                <a:lnTo>
                  <a:pt x="48420" y="18299"/>
                </a:lnTo>
                <a:lnTo>
                  <a:pt x="34704" y="24408"/>
                </a:lnTo>
                <a:lnTo>
                  <a:pt x="0" y="40299"/>
                </a:lnTo>
                <a:lnTo>
                  <a:pt x="21299" y="41023"/>
                </a:lnTo>
                <a:lnTo>
                  <a:pt x="38633" y="33084"/>
                </a:lnTo>
                <a:lnTo>
                  <a:pt x="52778" y="26751"/>
                </a:lnTo>
                <a:lnTo>
                  <a:pt x="72156" y="15398"/>
                </a:lnTo>
                <a:lnTo>
                  <a:pt x="87282" y="9359"/>
                </a:lnTo>
                <a:lnTo>
                  <a:pt x="84246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146303" y="4249567"/>
            <a:ext cx="91440" cy="34290"/>
          </a:xfrm>
          <a:custGeom>
            <a:avLst/>
            <a:gdLst/>
            <a:ahLst/>
            <a:cxnLst/>
            <a:rect l="l" t="t" r="r" b="b"/>
            <a:pathLst>
              <a:path w="91439" h="34289">
                <a:moveTo>
                  <a:pt x="90427" y="0"/>
                </a:moveTo>
                <a:lnTo>
                  <a:pt x="74065" y="5763"/>
                </a:lnTo>
                <a:lnTo>
                  <a:pt x="58042" y="12211"/>
                </a:lnTo>
                <a:lnTo>
                  <a:pt x="44123" y="16875"/>
                </a:lnTo>
                <a:lnTo>
                  <a:pt x="30416" y="19917"/>
                </a:lnTo>
                <a:lnTo>
                  <a:pt x="14320" y="24770"/>
                </a:lnTo>
                <a:lnTo>
                  <a:pt x="0" y="29575"/>
                </a:lnTo>
                <a:lnTo>
                  <a:pt x="17214" y="33842"/>
                </a:lnTo>
                <a:lnTo>
                  <a:pt x="32834" y="29123"/>
                </a:lnTo>
                <a:lnTo>
                  <a:pt x="46680" y="26037"/>
                </a:lnTo>
                <a:lnTo>
                  <a:pt x="61338" y="21142"/>
                </a:lnTo>
                <a:lnTo>
                  <a:pt x="77360" y="14695"/>
                </a:lnTo>
                <a:lnTo>
                  <a:pt x="91279" y="10030"/>
                </a:lnTo>
                <a:lnTo>
                  <a:pt x="90427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015982" y="4290110"/>
            <a:ext cx="90805" cy="22225"/>
          </a:xfrm>
          <a:custGeom>
            <a:avLst/>
            <a:gdLst/>
            <a:ahLst/>
            <a:cxnLst/>
            <a:rect l="l" t="t" r="r" b="b"/>
            <a:pathLst>
              <a:path w="90805" h="22225">
                <a:moveTo>
                  <a:pt x="88304" y="0"/>
                </a:moveTo>
                <a:lnTo>
                  <a:pt x="72589" y="3166"/>
                </a:lnTo>
                <a:lnTo>
                  <a:pt x="58306" y="6362"/>
                </a:lnTo>
                <a:lnTo>
                  <a:pt x="42649" y="9516"/>
                </a:lnTo>
                <a:lnTo>
                  <a:pt x="14693" y="12627"/>
                </a:lnTo>
                <a:lnTo>
                  <a:pt x="0" y="15887"/>
                </a:lnTo>
                <a:lnTo>
                  <a:pt x="16263" y="22007"/>
                </a:lnTo>
                <a:lnTo>
                  <a:pt x="44118" y="18917"/>
                </a:lnTo>
                <a:lnTo>
                  <a:pt x="60288" y="15678"/>
                </a:lnTo>
                <a:lnTo>
                  <a:pt x="74570" y="12482"/>
                </a:lnTo>
                <a:lnTo>
                  <a:pt x="90229" y="9328"/>
                </a:lnTo>
                <a:lnTo>
                  <a:pt x="88304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872046" y="4311378"/>
            <a:ext cx="95250" cy="12065"/>
          </a:xfrm>
          <a:custGeom>
            <a:avLst/>
            <a:gdLst/>
            <a:ahLst/>
            <a:cxnLst/>
            <a:rect l="l" t="t" r="r" b="b"/>
            <a:pathLst>
              <a:path w="95250" h="12064">
                <a:moveTo>
                  <a:pt x="42547" y="2442"/>
                </a:moveTo>
                <a:lnTo>
                  <a:pt x="0" y="2442"/>
                </a:lnTo>
                <a:lnTo>
                  <a:pt x="14182" y="11967"/>
                </a:lnTo>
                <a:lnTo>
                  <a:pt x="58305" y="11967"/>
                </a:lnTo>
                <a:lnTo>
                  <a:pt x="73018" y="10350"/>
                </a:lnTo>
                <a:lnTo>
                  <a:pt x="86694" y="10350"/>
                </a:lnTo>
                <a:lnTo>
                  <a:pt x="92955" y="2471"/>
                </a:lnTo>
                <a:lnTo>
                  <a:pt x="57776" y="2471"/>
                </a:lnTo>
                <a:lnTo>
                  <a:pt x="42547" y="2442"/>
                </a:lnTo>
                <a:close/>
              </a:path>
              <a:path w="95250" h="12064">
                <a:moveTo>
                  <a:pt x="86694" y="10350"/>
                </a:moveTo>
                <a:lnTo>
                  <a:pt x="73018" y="10350"/>
                </a:lnTo>
                <a:lnTo>
                  <a:pt x="86671" y="10379"/>
                </a:lnTo>
                <a:close/>
              </a:path>
              <a:path w="95250" h="12064">
                <a:moveTo>
                  <a:pt x="94919" y="0"/>
                </a:moveTo>
                <a:lnTo>
                  <a:pt x="72489" y="854"/>
                </a:lnTo>
                <a:lnTo>
                  <a:pt x="57776" y="2471"/>
                </a:lnTo>
                <a:lnTo>
                  <a:pt x="92955" y="2471"/>
                </a:lnTo>
                <a:lnTo>
                  <a:pt x="94919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729120" y="4312244"/>
            <a:ext cx="99060" cy="0"/>
          </a:xfrm>
          <a:custGeom>
            <a:avLst/>
            <a:gdLst/>
            <a:ahLst/>
            <a:cxnLst/>
            <a:rect l="l" t="t" r="r" b="b"/>
            <a:pathLst>
              <a:path w="99060">
                <a:moveTo>
                  <a:pt x="0" y="0"/>
                </a:moveTo>
                <a:lnTo>
                  <a:pt x="98844" y="0"/>
                </a:lnTo>
              </a:path>
            </a:pathLst>
          </a:custGeom>
          <a:ln w="190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588886" y="4277423"/>
            <a:ext cx="102235" cy="27305"/>
          </a:xfrm>
          <a:custGeom>
            <a:avLst/>
            <a:gdLst/>
            <a:ahLst/>
            <a:cxnLst/>
            <a:rect l="l" t="t" r="r" b="b"/>
            <a:pathLst>
              <a:path w="102235" h="27304">
                <a:moveTo>
                  <a:pt x="13153" y="0"/>
                </a:moveTo>
                <a:lnTo>
                  <a:pt x="0" y="5603"/>
                </a:lnTo>
                <a:lnTo>
                  <a:pt x="25255" y="12470"/>
                </a:lnTo>
                <a:lnTo>
                  <a:pt x="67802" y="21995"/>
                </a:lnTo>
                <a:lnTo>
                  <a:pt x="82496" y="23667"/>
                </a:lnTo>
                <a:lnTo>
                  <a:pt x="96168" y="26756"/>
                </a:lnTo>
                <a:lnTo>
                  <a:pt x="101646" y="18221"/>
                </a:lnTo>
                <a:lnTo>
                  <a:pt x="84066" y="14286"/>
                </a:lnTo>
                <a:lnTo>
                  <a:pt x="69373" y="12614"/>
                </a:lnTo>
                <a:lnTo>
                  <a:pt x="1315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461119" y="4230099"/>
            <a:ext cx="95250" cy="39370"/>
          </a:xfrm>
          <a:custGeom>
            <a:avLst/>
            <a:gdLst/>
            <a:ahLst/>
            <a:cxnLst/>
            <a:rect l="l" t="t" r="r" b="b"/>
            <a:pathLst>
              <a:path w="95250" h="39370">
                <a:moveTo>
                  <a:pt x="0" y="0"/>
                </a:moveTo>
                <a:lnTo>
                  <a:pt x="10289" y="15043"/>
                </a:lnTo>
                <a:lnTo>
                  <a:pt x="53267" y="29498"/>
                </a:lnTo>
                <a:lnTo>
                  <a:pt x="67020" y="35679"/>
                </a:lnTo>
                <a:lnTo>
                  <a:pt x="82108" y="39155"/>
                </a:lnTo>
                <a:lnTo>
                  <a:pt x="94636" y="34433"/>
                </a:lnTo>
                <a:lnTo>
                  <a:pt x="70006" y="26685"/>
                </a:lnTo>
                <a:lnTo>
                  <a:pt x="56729" y="20636"/>
                </a:lnTo>
                <a:lnTo>
                  <a:pt x="13751" y="6181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33795" y="4171504"/>
            <a:ext cx="91440" cy="50165"/>
          </a:xfrm>
          <a:custGeom>
            <a:avLst/>
            <a:gdLst/>
            <a:ahLst/>
            <a:cxnLst/>
            <a:rect l="l" t="t" r="r" b="b"/>
            <a:pathLst>
              <a:path w="91440" h="50164">
                <a:moveTo>
                  <a:pt x="0" y="0"/>
                </a:moveTo>
                <a:lnTo>
                  <a:pt x="9970" y="14899"/>
                </a:lnTo>
                <a:lnTo>
                  <a:pt x="23773" y="22647"/>
                </a:lnTo>
                <a:lnTo>
                  <a:pt x="52518" y="35538"/>
                </a:lnTo>
                <a:lnTo>
                  <a:pt x="66320" y="43284"/>
                </a:lnTo>
                <a:lnTo>
                  <a:pt x="80883" y="49824"/>
                </a:lnTo>
                <a:lnTo>
                  <a:pt x="91427" y="44109"/>
                </a:lnTo>
                <a:lnTo>
                  <a:pt x="70592" y="34781"/>
                </a:lnTo>
                <a:lnTo>
                  <a:pt x="56790" y="27035"/>
                </a:lnTo>
                <a:lnTo>
                  <a:pt x="28045" y="14145"/>
                </a:lnTo>
                <a:lnTo>
                  <a:pt x="14243" y="6398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207064" y="4109639"/>
            <a:ext cx="93345" cy="48260"/>
          </a:xfrm>
          <a:custGeom>
            <a:avLst/>
            <a:gdLst/>
            <a:ahLst/>
            <a:cxnLst/>
            <a:rect l="l" t="t" r="r" b="b"/>
            <a:pathLst>
              <a:path w="93344" h="48260">
                <a:moveTo>
                  <a:pt x="13330" y="0"/>
                </a:moveTo>
                <a:lnTo>
                  <a:pt x="0" y="3944"/>
                </a:lnTo>
                <a:lnTo>
                  <a:pt x="22861" y="16248"/>
                </a:lnTo>
                <a:lnTo>
                  <a:pt x="37044" y="24187"/>
                </a:lnTo>
                <a:lnTo>
                  <a:pt x="51606" y="30727"/>
                </a:lnTo>
                <a:lnTo>
                  <a:pt x="65079" y="39858"/>
                </a:lnTo>
                <a:lnTo>
                  <a:pt x="79592" y="47998"/>
                </a:lnTo>
                <a:lnTo>
                  <a:pt x="93228" y="44715"/>
                </a:lnTo>
                <a:lnTo>
                  <a:pt x="70060" y="31750"/>
                </a:lnTo>
                <a:lnTo>
                  <a:pt x="56208" y="22426"/>
                </a:lnTo>
                <a:lnTo>
                  <a:pt x="41316" y="15684"/>
                </a:lnTo>
                <a:lnTo>
                  <a:pt x="1333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091503" y="4036816"/>
            <a:ext cx="86995" cy="57150"/>
          </a:xfrm>
          <a:custGeom>
            <a:avLst/>
            <a:gdLst/>
            <a:ahLst/>
            <a:cxnLst/>
            <a:rect l="l" t="t" r="r" b="b"/>
            <a:pathLst>
              <a:path w="86994" h="57150">
                <a:moveTo>
                  <a:pt x="0" y="0"/>
                </a:moveTo>
                <a:lnTo>
                  <a:pt x="8872" y="17432"/>
                </a:lnTo>
                <a:lnTo>
                  <a:pt x="23763" y="24175"/>
                </a:lnTo>
                <a:lnTo>
                  <a:pt x="65931" y="47796"/>
                </a:lnTo>
                <a:lnTo>
                  <a:pt x="79786" y="57119"/>
                </a:lnTo>
                <a:lnTo>
                  <a:pt x="86436" y="49737"/>
                </a:lnTo>
                <a:lnTo>
                  <a:pt x="70912" y="39687"/>
                </a:lnTo>
                <a:lnTo>
                  <a:pt x="28035" y="15673"/>
                </a:lnTo>
                <a:lnTo>
                  <a:pt x="13473" y="913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963564" y="3974510"/>
            <a:ext cx="93980" cy="46990"/>
          </a:xfrm>
          <a:custGeom>
            <a:avLst/>
            <a:gdLst/>
            <a:ahLst/>
            <a:cxnLst/>
            <a:rect l="l" t="t" r="r" b="b"/>
            <a:pathLst>
              <a:path w="93980" h="46989">
                <a:moveTo>
                  <a:pt x="13769" y="0"/>
                </a:moveTo>
                <a:lnTo>
                  <a:pt x="0" y="2143"/>
                </a:lnTo>
                <a:lnTo>
                  <a:pt x="24059" y="15043"/>
                </a:lnTo>
                <a:lnTo>
                  <a:pt x="37862" y="22791"/>
                </a:lnTo>
                <a:lnTo>
                  <a:pt x="51715" y="32113"/>
                </a:lnTo>
                <a:lnTo>
                  <a:pt x="66607" y="38856"/>
                </a:lnTo>
                <a:lnTo>
                  <a:pt x="80410" y="46602"/>
                </a:lnTo>
                <a:lnTo>
                  <a:pt x="93690" y="43120"/>
                </a:lnTo>
                <a:lnTo>
                  <a:pt x="70879" y="30354"/>
                </a:lnTo>
                <a:lnTo>
                  <a:pt x="56317" y="23813"/>
                </a:lnTo>
                <a:lnTo>
                  <a:pt x="42843" y="14681"/>
                </a:lnTo>
                <a:lnTo>
                  <a:pt x="28331" y="6541"/>
                </a:lnTo>
                <a:lnTo>
                  <a:pt x="13769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50399" y="3900290"/>
            <a:ext cx="85090" cy="59055"/>
          </a:xfrm>
          <a:custGeom>
            <a:avLst/>
            <a:gdLst/>
            <a:ahLst/>
            <a:cxnLst/>
            <a:rect l="l" t="t" r="r" b="b"/>
            <a:pathLst>
              <a:path w="85090" h="59054">
                <a:moveTo>
                  <a:pt x="0" y="0"/>
                </a:moveTo>
                <a:lnTo>
                  <a:pt x="8872" y="17433"/>
                </a:lnTo>
                <a:lnTo>
                  <a:pt x="51749" y="41447"/>
                </a:lnTo>
                <a:lnTo>
                  <a:pt x="65602" y="50770"/>
                </a:lnTo>
                <a:lnTo>
                  <a:pt x="79881" y="58779"/>
                </a:lnTo>
                <a:lnTo>
                  <a:pt x="84532" y="50467"/>
                </a:lnTo>
                <a:lnTo>
                  <a:pt x="70583" y="42660"/>
                </a:lnTo>
                <a:lnTo>
                  <a:pt x="56730" y="33338"/>
                </a:lnTo>
                <a:lnTo>
                  <a:pt x="13853" y="9323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38795" y="3816358"/>
            <a:ext cx="78105" cy="63500"/>
          </a:xfrm>
          <a:custGeom>
            <a:avLst/>
            <a:gdLst/>
            <a:ahLst/>
            <a:cxnLst/>
            <a:rect l="l" t="t" r="r" b="b"/>
            <a:pathLst>
              <a:path w="78105" h="63500">
                <a:moveTo>
                  <a:pt x="0" y="0"/>
                </a:moveTo>
                <a:lnTo>
                  <a:pt x="8308" y="18609"/>
                </a:lnTo>
                <a:lnTo>
                  <a:pt x="35097" y="42423"/>
                </a:lnTo>
                <a:lnTo>
                  <a:pt x="49280" y="53534"/>
                </a:lnTo>
                <a:lnTo>
                  <a:pt x="63744" y="63265"/>
                </a:lnTo>
                <a:lnTo>
                  <a:pt x="77827" y="61248"/>
                </a:lnTo>
                <a:lnTo>
                  <a:pt x="54872" y="45831"/>
                </a:lnTo>
                <a:lnTo>
                  <a:pt x="26789" y="2381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44419" y="3712596"/>
            <a:ext cx="66567" cy="756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72651" y="3614397"/>
            <a:ext cx="48260" cy="69215"/>
          </a:xfrm>
          <a:custGeom>
            <a:avLst/>
            <a:gdLst/>
            <a:ahLst/>
            <a:cxnLst/>
            <a:rect l="l" t="t" r="r" b="b"/>
            <a:pathLst>
              <a:path w="48259" h="69214">
                <a:moveTo>
                  <a:pt x="213" y="0"/>
                </a:moveTo>
                <a:lnTo>
                  <a:pt x="0" y="17721"/>
                </a:lnTo>
                <a:lnTo>
                  <a:pt x="19137" y="43454"/>
                </a:lnTo>
                <a:lnTo>
                  <a:pt x="36470" y="68854"/>
                </a:lnTo>
                <a:lnTo>
                  <a:pt x="48190" y="67843"/>
                </a:lnTo>
                <a:lnTo>
                  <a:pt x="34656" y="50467"/>
                </a:lnTo>
                <a:lnTo>
                  <a:pt x="21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930127" y="4715957"/>
            <a:ext cx="98425" cy="35560"/>
          </a:xfrm>
          <a:custGeom>
            <a:avLst/>
            <a:gdLst/>
            <a:ahLst/>
            <a:cxnLst/>
            <a:rect l="l" t="t" r="r" b="b"/>
            <a:pathLst>
              <a:path w="98425" h="35560">
                <a:moveTo>
                  <a:pt x="0" y="0"/>
                </a:moveTo>
                <a:lnTo>
                  <a:pt x="27886" y="15278"/>
                </a:lnTo>
                <a:lnTo>
                  <a:pt x="52537" y="23338"/>
                </a:lnTo>
                <a:lnTo>
                  <a:pt x="73124" y="29211"/>
                </a:lnTo>
                <a:lnTo>
                  <a:pt x="96057" y="35065"/>
                </a:lnTo>
                <a:lnTo>
                  <a:pt x="98413" y="25835"/>
                </a:lnTo>
                <a:lnTo>
                  <a:pt x="75606" y="20017"/>
                </a:lnTo>
                <a:lnTo>
                  <a:pt x="55317" y="14230"/>
                </a:lnTo>
                <a:lnTo>
                  <a:pt x="30293" y="6079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804172" y="4690193"/>
            <a:ext cx="88900" cy="27940"/>
          </a:xfrm>
          <a:custGeom>
            <a:avLst/>
            <a:gdLst/>
            <a:ahLst/>
            <a:cxnLst/>
            <a:rect l="l" t="t" r="r" b="b"/>
            <a:pathLst>
              <a:path w="88900" h="27939">
                <a:moveTo>
                  <a:pt x="0" y="0"/>
                </a:moveTo>
                <a:lnTo>
                  <a:pt x="16788" y="14004"/>
                </a:lnTo>
                <a:lnTo>
                  <a:pt x="52094" y="20419"/>
                </a:lnTo>
                <a:lnTo>
                  <a:pt x="86598" y="27905"/>
                </a:lnTo>
                <a:lnTo>
                  <a:pt x="88618" y="18597"/>
                </a:lnTo>
                <a:lnTo>
                  <a:pt x="53953" y="11078"/>
                </a:lnTo>
                <a:lnTo>
                  <a:pt x="18789" y="4696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657792" y="4660031"/>
            <a:ext cx="98425" cy="30480"/>
          </a:xfrm>
          <a:custGeom>
            <a:avLst/>
            <a:gdLst/>
            <a:ahLst/>
            <a:cxnLst/>
            <a:rect l="l" t="t" r="r" b="b"/>
            <a:pathLst>
              <a:path w="98425" h="30479">
                <a:moveTo>
                  <a:pt x="0" y="0"/>
                </a:moveTo>
                <a:lnTo>
                  <a:pt x="16786" y="14004"/>
                </a:lnTo>
                <a:lnTo>
                  <a:pt x="69467" y="25156"/>
                </a:lnTo>
                <a:lnTo>
                  <a:pt x="96405" y="29902"/>
                </a:lnTo>
                <a:lnTo>
                  <a:pt x="98057" y="20521"/>
                </a:lnTo>
                <a:lnTo>
                  <a:pt x="71272" y="15805"/>
                </a:lnTo>
                <a:lnTo>
                  <a:pt x="18935" y="4725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525302" y="4634545"/>
            <a:ext cx="94615" cy="25400"/>
          </a:xfrm>
          <a:custGeom>
            <a:avLst/>
            <a:gdLst/>
            <a:ahLst/>
            <a:cxnLst/>
            <a:rect l="l" t="t" r="r" b="b"/>
            <a:pathLst>
              <a:path w="94614" h="25400">
                <a:moveTo>
                  <a:pt x="0" y="0"/>
                </a:moveTo>
                <a:lnTo>
                  <a:pt x="19237" y="12589"/>
                </a:lnTo>
                <a:lnTo>
                  <a:pt x="36212" y="17240"/>
                </a:lnTo>
                <a:lnTo>
                  <a:pt x="51258" y="18964"/>
                </a:lnTo>
                <a:lnTo>
                  <a:pt x="66327" y="23557"/>
                </a:lnTo>
                <a:lnTo>
                  <a:pt x="84766" y="25325"/>
                </a:lnTo>
                <a:lnTo>
                  <a:pt x="94098" y="17894"/>
                </a:lnTo>
                <a:lnTo>
                  <a:pt x="68124" y="14251"/>
                </a:lnTo>
                <a:lnTo>
                  <a:pt x="53148" y="9669"/>
                </a:lnTo>
                <a:lnTo>
                  <a:pt x="37988" y="7910"/>
                </a:lnTo>
                <a:lnTo>
                  <a:pt x="21211" y="3286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80823" y="4609181"/>
            <a:ext cx="101600" cy="25400"/>
          </a:xfrm>
          <a:custGeom>
            <a:avLst/>
            <a:gdLst/>
            <a:ahLst/>
            <a:cxnLst/>
            <a:rect l="l" t="t" r="r" b="b"/>
            <a:pathLst>
              <a:path w="101600" h="25400">
                <a:moveTo>
                  <a:pt x="14218" y="0"/>
                </a:moveTo>
                <a:lnTo>
                  <a:pt x="0" y="6874"/>
                </a:lnTo>
                <a:lnTo>
                  <a:pt x="28265" y="12515"/>
                </a:lnTo>
                <a:lnTo>
                  <a:pt x="41337" y="14159"/>
                </a:lnTo>
                <a:lnTo>
                  <a:pt x="74237" y="22004"/>
                </a:lnTo>
                <a:lnTo>
                  <a:pt x="88628" y="25194"/>
                </a:lnTo>
                <a:lnTo>
                  <a:pt x="101103" y="17172"/>
                </a:lnTo>
                <a:lnTo>
                  <a:pt x="76370" y="12720"/>
                </a:lnTo>
                <a:lnTo>
                  <a:pt x="43027" y="4799"/>
                </a:lnTo>
                <a:lnTo>
                  <a:pt x="29786" y="3119"/>
                </a:lnTo>
                <a:lnTo>
                  <a:pt x="14218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246727" y="4580551"/>
            <a:ext cx="98425" cy="28575"/>
          </a:xfrm>
          <a:custGeom>
            <a:avLst/>
            <a:gdLst/>
            <a:ahLst/>
            <a:cxnLst/>
            <a:rect l="l" t="t" r="r" b="b"/>
            <a:pathLst>
              <a:path w="98425" h="28575">
                <a:moveTo>
                  <a:pt x="0" y="0"/>
                </a:moveTo>
                <a:lnTo>
                  <a:pt x="23714" y="14109"/>
                </a:lnTo>
                <a:lnTo>
                  <a:pt x="37007" y="15801"/>
                </a:lnTo>
                <a:lnTo>
                  <a:pt x="52141" y="20401"/>
                </a:lnTo>
                <a:lnTo>
                  <a:pt x="68945" y="22165"/>
                </a:lnTo>
                <a:lnTo>
                  <a:pt x="95436" y="28425"/>
                </a:lnTo>
                <a:lnTo>
                  <a:pt x="98339" y="19259"/>
                </a:lnTo>
                <a:lnTo>
                  <a:pt x="83177" y="15951"/>
                </a:lnTo>
                <a:lnTo>
                  <a:pt x="53980" y="11099"/>
                </a:lnTo>
                <a:lnTo>
                  <a:pt x="38962" y="6513"/>
                </a:lnTo>
                <a:lnTo>
                  <a:pt x="25457" y="476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08391" y="4553570"/>
            <a:ext cx="100330" cy="28575"/>
          </a:xfrm>
          <a:custGeom>
            <a:avLst/>
            <a:gdLst/>
            <a:ahLst/>
            <a:cxnLst/>
            <a:rect l="l" t="t" r="r" b="b"/>
            <a:pathLst>
              <a:path w="100330" h="28575">
                <a:moveTo>
                  <a:pt x="0" y="0"/>
                </a:moveTo>
                <a:lnTo>
                  <a:pt x="14759" y="11045"/>
                </a:lnTo>
                <a:lnTo>
                  <a:pt x="28521" y="14130"/>
                </a:lnTo>
                <a:lnTo>
                  <a:pt x="58933" y="20516"/>
                </a:lnTo>
                <a:lnTo>
                  <a:pt x="71922" y="22144"/>
                </a:lnTo>
                <a:lnTo>
                  <a:pt x="96817" y="28389"/>
                </a:lnTo>
                <a:lnTo>
                  <a:pt x="99728" y="19188"/>
                </a:lnTo>
                <a:lnTo>
                  <a:pt x="73665" y="12797"/>
                </a:lnTo>
                <a:lnTo>
                  <a:pt x="60373" y="11104"/>
                </a:lnTo>
                <a:lnTo>
                  <a:pt x="43130" y="7969"/>
                </a:lnTo>
                <a:lnTo>
                  <a:pt x="16263" y="1656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972583" y="4524833"/>
            <a:ext cx="99060" cy="30480"/>
          </a:xfrm>
          <a:custGeom>
            <a:avLst/>
            <a:gdLst/>
            <a:ahLst/>
            <a:cxnLst/>
            <a:rect l="l" t="t" r="r" b="b"/>
            <a:pathLst>
              <a:path w="99060" h="30479">
                <a:moveTo>
                  <a:pt x="0" y="0"/>
                </a:moveTo>
                <a:lnTo>
                  <a:pt x="17828" y="14264"/>
                </a:lnTo>
                <a:lnTo>
                  <a:pt x="31120" y="15957"/>
                </a:lnTo>
                <a:lnTo>
                  <a:pt x="56014" y="22202"/>
                </a:lnTo>
                <a:lnTo>
                  <a:pt x="69306" y="23893"/>
                </a:lnTo>
                <a:lnTo>
                  <a:pt x="83185" y="26992"/>
                </a:lnTo>
                <a:lnTo>
                  <a:pt x="97516" y="30389"/>
                </a:lnTo>
                <a:lnTo>
                  <a:pt x="98696" y="20937"/>
                </a:lnTo>
                <a:lnTo>
                  <a:pt x="85368" y="17722"/>
                </a:lnTo>
                <a:lnTo>
                  <a:pt x="70925" y="14518"/>
                </a:lnTo>
                <a:lnTo>
                  <a:pt x="57755" y="12854"/>
                </a:lnTo>
                <a:lnTo>
                  <a:pt x="32862" y="6610"/>
                </a:lnTo>
                <a:lnTo>
                  <a:pt x="19570" y="4917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836118" y="4493621"/>
            <a:ext cx="99060" cy="31750"/>
          </a:xfrm>
          <a:custGeom>
            <a:avLst/>
            <a:gdLst/>
            <a:ahLst/>
            <a:cxnLst/>
            <a:rect l="l" t="t" r="r" b="b"/>
            <a:pathLst>
              <a:path w="99060" h="31750">
                <a:moveTo>
                  <a:pt x="0" y="0"/>
                </a:moveTo>
                <a:lnTo>
                  <a:pt x="20124" y="15153"/>
                </a:lnTo>
                <a:lnTo>
                  <a:pt x="36771" y="18538"/>
                </a:lnTo>
                <a:lnTo>
                  <a:pt x="87466" y="31188"/>
                </a:lnTo>
                <a:lnTo>
                  <a:pt x="98666" y="22889"/>
                </a:lnTo>
                <a:lnTo>
                  <a:pt x="77043" y="18771"/>
                </a:lnTo>
                <a:lnTo>
                  <a:pt x="38856" y="9246"/>
                </a:lnTo>
                <a:lnTo>
                  <a:pt x="22725" y="602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703487" y="4455345"/>
            <a:ext cx="96520" cy="36195"/>
          </a:xfrm>
          <a:custGeom>
            <a:avLst/>
            <a:gdLst/>
            <a:ahLst/>
            <a:cxnLst/>
            <a:rect l="l" t="t" r="r" b="b"/>
            <a:pathLst>
              <a:path w="96519" h="36195">
                <a:moveTo>
                  <a:pt x="0" y="0"/>
                </a:moveTo>
                <a:lnTo>
                  <a:pt x="11314" y="13801"/>
                </a:lnTo>
                <a:lnTo>
                  <a:pt x="37122" y="20252"/>
                </a:lnTo>
                <a:lnTo>
                  <a:pt x="88037" y="36127"/>
                </a:lnTo>
                <a:lnTo>
                  <a:pt x="96445" y="28237"/>
                </a:lnTo>
                <a:lnTo>
                  <a:pt x="77613" y="23710"/>
                </a:lnTo>
                <a:lnTo>
                  <a:pt x="26699" y="7835"/>
                </a:lnTo>
                <a:lnTo>
                  <a:pt x="13969" y="466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570949" y="4411110"/>
            <a:ext cx="95885" cy="41275"/>
          </a:xfrm>
          <a:custGeom>
            <a:avLst/>
            <a:gdLst/>
            <a:ahLst/>
            <a:cxnLst/>
            <a:rect l="l" t="t" r="r" b="b"/>
            <a:pathLst>
              <a:path w="95885" h="41275">
                <a:moveTo>
                  <a:pt x="0" y="0"/>
                </a:moveTo>
                <a:lnTo>
                  <a:pt x="13218" y="15115"/>
                </a:lnTo>
                <a:lnTo>
                  <a:pt x="26462" y="18450"/>
                </a:lnTo>
                <a:lnTo>
                  <a:pt x="51403" y="27815"/>
                </a:lnTo>
                <a:lnTo>
                  <a:pt x="64649" y="31150"/>
                </a:lnTo>
                <a:lnTo>
                  <a:pt x="78190" y="37233"/>
                </a:lnTo>
                <a:lnTo>
                  <a:pt x="91696" y="40675"/>
                </a:lnTo>
                <a:lnTo>
                  <a:pt x="95672" y="31850"/>
                </a:lnTo>
                <a:lnTo>
                  <a:pt x="81273" y="28258"/>
                </a:lnTo>
                <a:lnTo>
                  <a:pt x="67732" y="22176"/>
                </a:lnTo>
                <a:lnTo>
                  <a:pt x="54225" y="18733"/>
                </a:lnTo>
                <a:lnTo>
                  <a:pt x="29283" y="9368"/>
                </a:lnTo>
                <a:lnTo>
                  <a:pt x="16038" y="6033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447488" y="4364916"/>
            <a:ext cx="88265" cy="38100"/>
          </a:xfrm>
          <a:custGeom>
            <a:avLst/>
            <a:gdLst/>
            <a:ahLst/>
            <a:cxnLst/>
            <a:rect l="l" t="t" r="r" b="b"/>
            <a:pathLst>
              <a:path w="88265" h="38100">
                <a:moveTo>
                  <a:pt x="0" y="0"/>
                </a:moveTo>
                <a:lnTo>
                  <a:pt x="9390" y="13684"/>
                </a:lnTo>
                <a:lnTo>
                  <a:pt x="73035" y="37495"/>
                </a:lnTo>
                <a:lnTo>
                  <a:pt x="87777" y="3284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307094" y="4314116"/>
            <a:ext cx="97790" cy="43815"/>
          </a:xfrm>
          <a:custGeom>
            <a:avLst/>
            <a:gdLst/>
            <a:ahLst/>
            <a:cxnLst/>
            <a:rect l="l" t="t" r="r" b="b"/>
            <a:pathLst>
              <a:path w="97790" h="43814">
                <a:moveTo>
                  <a:pt x="13107" y="0"/>
                </a:moveTo>
                <a:lnTo>
                  <a:pt x="0" y="4076"/>
                </a:lnTo>
                <a:lnTo>
                  <a:pt x="47956" y="24795"/>
                </a:lnTo>
                <a:lnTo>
                  <a:pt x="73413" y="34320"/>
                </a:lnTo>
                <a:lnTo>
                  <a:pt x="93991" y="43607"/>
                </a:lnTo>
                <a:lnTo>
                  <a:pt x="97330" y="34687"/>
                </a:lnTo>
                <a:lnTo>
                  <a:pt x="77208" y="25599"/>
                </a:lnTo>
                <a:lnTo>
                  <a:pt x="38564" y="11112"/>
                </a:lnTo>
                <a:lnTo>
                  <a:pt x="13107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93371" y="4253990"/>
            <a:ext cx="83820" cy="45720"/>
          </a:xfrm>
          <a:custGeom>
            <a:avLst/>
            <a:gdLst/>
            <a:ahLst/>
            <a:cxnLst/>
            <a:rect l="l" t="t" r="r" b="b"/>
            <a:pathLst>
              <a:path w="83819" h="45720">
                <a:moveTo>
                  <a:pt x="0" y="0"/>
                </a:moveTo>
                <a:lnTo>
                  <a:pt x="8476" y="14872"/>
                </a:lnTo>
                <a:lnTo>
                  <a:pt x="59391" y="40272"/>
                </a:lnTo>
                <a:lnTo>
                  <a:pt x="72577" y="45234"/>
                </a:lnTo>
                <a:lnTo>
                  <a:pt x="83313" y="39975"/>
                </a:lnTo>
                <a:lnTo>
                  <a:pt x="63186" y="31550"/>
                </a:lnTo>
                <a:lnTo>
                  <a:pt x="38186" y="19050"/>
                </a:lnTo>
                <a:lnTo>
                  <a:pt x="25000" y="14088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066478" y="4179599"/>
            <a:ext cx="86360" cy="54610"/>
          </a:xfrm>
          <a:custGeom>
            <a:avLst/>
            <a:gdLst/>
            <a:ahLst/>
            <a:cxnLst/>
            <a:rect l="l" t="t" r="r" b="b"/>
            <a:pathLst>
              <a:path w="86359" h="54610">
                <a:moveTo>
                  <a:pt x="0" y="0"/>
                </a:moveTo>
                <a:lnTo>
                  <a:pt x="7688" y="16018"/>
                </a:lnTo>
                <a:lnTo>
                  <a:pt x="58603" y="47768"/>
                </a:lnTo>
                <a:lnTo>
                  <a:pt x="71726" y="54339"/>
                </a:lnTo>
                <a:lnTo>
                  <a:pt x="86015" y="52050"/>
                </a:lnTo>
                <a:lnTo>
                  <a:pt x="63249" y="39466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952253" y="4100451"/>
            <a:ext cx="81915" cy="62230"/>
          </a:xfrm>
          <a:custGeom>
            <a:avLst/>
            <a:gdLst/>
            <a:ahLst/>
            <a:cxnLst/>
            <a:rect l="l" t="t" r="r" b="b"/>
            <a:pathLst>
              <a:path w="81915" h="62229">
                <a:moveTo>
                  <a:pt x="0" y="0"/>
                </a:moveTo>
                <a:lnTo>
                  <a:pt x="7022" y="17151"/>
                </a:lnTo>
                <a:lnTo>
                  <a:pt x="19750" y="26676"/>
                </a:lnTo>
                <a:lnTo>
                  <a:pt x="32812" y="34841"/>
                </a:lnTo>
                <a:lnTo>
                  <a:pt x="57936" y="53663"/>
                </a:lnTo>
                <a:lnTo>
                  <a:pt x="70998" y="61829"/>
                </a:lnTo>
                <a:lnTo>
                  <a:pt x="81802" y="57341"/>
                </a:lnTo>
                <a:lnTo>
                  <a:pt x="63310" y="45808"/>
                </a:lnTo>
                <a:lnTo>
                  <a:pt x="38186" y="26987"/>
                </a:lnTo>
                <a:lnTo>
                  <a:pt x="25124" y="1882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834454" y="4022664"/>
            <a:ext cx="86360" cy="62230"/>
          </a:xfrm>
          <a:custGeom>
            <a:avLst/>
            <a:gdLst/>
            <a:ahLst/>
            <a:cxnLst/>
            <a:rect l="l" t="t" r="r" b="b"/>
            <a:pathLst>
              <a:path w="86359" h="62229">
                <a:moveTo>
                  <a:pt x="15968" y="0"/>
                </a:moveTo>
                <a:lnTo>
                  <a:pt x="0" y="494"/>
                </a:lnTo>
                <a:lnTo>
                  <a:pt x="22990" y="17151"/>
                </a:lnTo>
                <a:lnTo>
                  <a:pt x="61510" y="45953"/>
                </a:lnTo>
                <a:lnTo>
                  <a:pt x="80615" y="61860"/>
                </a:lnTo>
                <a:lnTo>
                  <a:pt x="86321" y="54234"/>
                </a:lnTo>
                <a:lnTo>
                  <a:pt x="67162" y="38324"/>
                </a:lnTo>
                <a:lnTo>
                  <a:pt x="53821" y="29935"/>
                </a:lnTo>
                <a:lnTo>
                  <a:pt x="28697" y="9525"/>
                </a:lnTo>
                <a:lnTo>
                  <a:pt x="15968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25122" y="3935022"/>
            <a:ext cx="84190" cy="640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93916" y="3883978"/>
            <a:ext cx="97155" cy="42545"/>
          </a:xfrm>
          <a:custGeom>
            <a:avLst/>
            <a:gdLst/>
            <a:ahLst/>
            <a:cxnLst/>
            <a:rect l="l" t="t" r="r" b="b"/>
            <a:pathLst>
              <a:path w="97154" h="42545">
                <a:moveTo>
                  <a:pt x="0" y="0"/>
                </a:moveTo>
                <a:lnTo>
                  <a:pt x="24971" y="12524"/>
                </a:lnTo>
                <a:lnTo>
                  <a:pt x="48791" y="23101"/>
                </a:lnTo>
                <a:lnTo>
                  <a:pt x="71442" y="32634"/>
                </a:lnTo>
                <a:lnTo>
                  <a:pt x="92903" y="42025"/>
                </a:lnTo>
                <a:lnTo>
                  <a:pt x="96892" y="33375"/>
                </a:lnTo>
                <a:lnTo>
                  <a:pt x="74981" y="23950"/>
                </a:lnTo>
                <a:lnTo>
                  <a:pt x="51662" y="15270"/>
                </a:lnTo>
                <a:lnTo>
                  <a:pt x="26734" y="7299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070617" y="492742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682180" y="492742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293735" y="492845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905333" y="492845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618044" y="492742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618044" y="492742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070617" y="492742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682180" y="492742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293735" y="492845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905333" y="492845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499888" y="446739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499888" y="393381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499888" y="3293520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499888" y="275993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499888" y="489426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499888" y="478754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499888" y="468082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499888" y="457411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499888" y="436067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499888" y="425396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499888" y="414724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499888" y="404053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499888" y="382709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499888" y="372038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499888" y="361366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499888" y="340023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499888" y="318680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499888" y="308008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499888" y="297337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499888" y="286665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618807" y="2676547"/>
            <a:ext cx="0" cy="2244725"/>
          </a:xfrm>
          <a:custGeom>
            <a:avLst/>
            <a:gdLst/>
            <a:ahLst/>
            <a:cxnLst/>
            <a:rect l="l" t="t" r="r" b="b"/>
            <a:pathLst>
              <a:path h="2244725">
                <a:moveTo>
                  <a:pt x="0" y="2244644"/>
                </a:moveTo>
                <a:lnTo>
                  <a:pt x="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527398" y="3827538"/>
            <a:ext cx="2468880" cy="0"/>
          </a:xfrm>
          <a:custGeom>
            <a:avLst/>
            <a:gdLst/>
            <a:ahLst/>
            <a:cxnLst/>
            <a:rect l="l" t="t" r="r" b="b"/>
            <a:pathLst>
              <a:path w="2468879">
                <a:moveTo>
                  <a:pt x="0" y="0"/>
                </a:moveTo>
                <a:lnTo>
                  <a:pt x="2468512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499888" y="350695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 txBox="1"/>
          <p:nvPr/>
        </p:nvSpPr>
        <p:spPr>
          <a:xfrm>
            <a:off x="3353437" y="2683961"/>
            <a:ext cx="125095" cy="14859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</a:t>
            </a:r>
            <a:r>
              <a:rPr sz="700" dirty="0">
                <a:solidFill>
                  <a:srgbClr val="221F1F"/>
                </a:solidFill>
                <a:latin typeface="Arial"/>
                <a:cs typeface="Arial"/>
              </a:rPr>
              <a:t>.0</a:t>
            </a:r>
            <a:endParaRPr sz="7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3196121" y="2897321"/>
            <a:ext cx="282575" cy="185547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30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Hazard Ratio: Reference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to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EPA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=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r>
              <a:rPr sz="700" b="1" spc="-9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µg/mL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0.2    0.4    0.6    0.8    1.0    1.2    1.4    1.6</a:t>
            </a:r>
            <a:r>
              <a:rPr sz="700" spc="14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1.8</a:t>
            </a:r>
            <a:endParaRPr sz="700">
              <a:latin typeface="Arial"/>
              <a:cs typeface="Arial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3526980" y="4924158"/>
            <a:ext cx="2466975" cy="0"/>
          </a:xfrm>
          <a:custGeom>
            <a:avLst/>
            <a:gdLst/>
            <a:ahLst/>
            <a:cxnLst/>
            <a:rect l="l" t="t" r="r" b="b"/>
            <a:pathLst>
              <a:path w="2466975">
                <a:moveTo>
                  <a:pt x="0" y="0"/>
                </a:moveTo>
                <a:lnTo>
                  <a:pt x="246697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525535" y="2674308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525907" y="2674311"/>
            <a:ext cx="2468245" cy="0"/>
          </a:xfrm>
          <a:custGeom>
            <a:avLst/>
            <a:gdLst/>
            <a:ahLst/>
            <a:cxnLst/>
            <a:rect l="l" t="t" r="r" b="b"/>
            <a:pathLst>
              <a:path w="2468245">
                <a:moveTo>
                  <a:pt x="0" y="0"/>
                </a:moveTo>
                <a:lnTo>
                  <a:pt x="246805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993653" y="2674308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530600" y="3776496"/>
            <a:ext cx="2461895" cy="656590"/>
          </a:xfrm>
          <a:custGeom>
            <a:avLst/>
            <a:gdLst/>
            <a:ahLst/>
            <a:cxnLst/>
            <a:rect l="l" t="t" r="r" b="b"/>
            <a:pathLst>
              <a:path w="2461895" h="656589">
                <a:moveTo>
                  <a:pt x="21012" y="0"/>
                </a:moveTo>
                <a:lnTo>
                  <a:pt x="0" y="3924"/>
                </a:lnTo>
                <a:lnTo>
                  <a:pt x="12700" y="13449"/>
                </a:lnTo>
                <a:lnTo>
                  <a:pt x="26612" y="20548"/>
                </a:lnTo>
                <a:lnTo>
                  <a:pt x="39312" y="30073"/>
                </a:lnTo>
                <a:lnTo>
                  <a:pt x="52012" y="36423"/>
                </a:lnTo>
                <a:lnTo>
                  <a:pt x="76200" y="53136"/>
                </a:lnTo>
                <a:lnTo>
                  <a:pt x="165656" y="109080"/>
                </a:lnTo>
                <a:lnTo>
                  <a:pt x="190500" y="126161"/>
                </a:lnTo>
                <a:lnTo>
                  <a:pt x="203756" y="134480"/>
                </a:lnTo>
                <a:lnTo>
                  <a:pt x="217112" y="141198"/>
                </a:lnTo>
                <a:lnTo>
                  <a:pt x="241856" y="156705"/>
                </a:lnTo>
                <a:lnTo>
                  <a:pt x="267256" y="174167"/>
                </a:lnTo>
                <a:lnTo>
                  <a:pt x="280612" y="180886"/>
                </a:lnTo>
                <a:lnTo>
                  <a:pt x="368856" y="236080"/>
                </a:lnTo>
                <a:lnTo>
                  <a:pt x="382212" y="242798"/>
                </a:lnTo>
                <a:lnTo>
                  <a:pt x="406956" y="258305"/>
                </a:lnTo>
                <a:lnTo>
                  <a:pt x="433012" y="272961"/>
                </a:lnTo>
                <a:lnTo>
                  <a:pt x="457756" y="288467"/>
                </a:lnTo>
                <a:lnTo>
                  <a:pt x="471112" y="295186"/>
                </a:lnTo>
                <a:lnTo>
                  <a:pt x="495856" y="310692"/>
                </a:lnTo>
                <a:lnTo>
                  <a:pt x="509212" y="317411"/>
                </a:lnTo>
                <a:lnTo>
                  <a:pt x="560012" y="345986"/>
                </a:lnTo>
                <a:lnTo>
                  <a:pt x="572712" y="352336"/>
                </a:lnTo>
                <a:lnTo>
                  <a:pt x="598112" y="366623"/>
                </a:lnTo>
                <a:lnTo>
                  <a:pt x="622856" y="382130"/>
                </a:lnTo>
                <a:lnTo>
                  <a:pt x="699712" y="420598"/>
                </a:lnTo>
                <a:lnTo>
                  <a:pt x="725112" y="434886"/>
                </a:lnTo>
                <a:lnTo>
                  <a:pt x="750512" y="447586"/>
                </a:lnTo>
                <a:lnTo>
                  <a:pt x="763976" y="452681"/>
                </a:lnTo>
                <a:lnTo>
                  <a:pt x="801312" y="471398"/>
                </a:lnTo>
                <a:lnTo>
                  <a:pt x="814776" y="476493"/>
                </a:lnTo>
                <a:lnTo>
                  <a:pt x="839412" y="488861"/>
                </a:lnTo>
                <a:lnTo>
                  <a:pt x="852876" y="493956"/>
                </a:lnTo>
                <a:lnTo>
                  <a:pt x="877512" y="506323"/>
                </a:lnTo>
                <a:lnTo>
                  <a:pt x="903676" y="516181"/>
                </a:lnTo>
                <a:lnTo>
                  <a:pt x="929076" y="527293"/>
                </a:lnTo>
                <a:lnTo>
                  <a:pt x="1017976" y="560631"/>
                </a:lnTo>
                <a:lnTo>
                  <a:pt x="1044237" y="568838"/>
                </a:lnTo>
                <a:lnTo>
                  <a:pt x="1068776" y="578093"/>
                </a:lnTo>
                <a:lnTo>
                  <a:pt x="1095037" y="584713"/>
                </a:lnTo>
                <a:lnTo>
                  <a:pt x="1120437" y="592649"/>
                </a:lnTo>
                <a:lnTo>
                  <a:pt x="1133137" y="595824"/>
                </a:lnTo>
                <a:lnTo>
                  <a:pt x="1158537" y="603763"/>
                </a:lnTo>
                <a:lnTo>
                  <a:pt x="1171237" y="606938"/>
                </a:lnTo>
                <a:lnTo>
                  <a:pt x="1184878" y="608699"/>
                </a:lnTo>
                <a:lnTo>
                  <a:pt x="1209337" y="616463"/>
                </a:lnTo>
                <a:lnTo>
                  <a:pt x="1222978" y="618224"/>
                </a:lnTo>
                <a:lnTo>
                  <a:pt x="1260137" y="627574"/>
                </a:lnTo>
                <a:lnTo>
                  <a:pt x="1274754" y="629460"/>
                </a:lnTo>
                <a:lnTo>
                  <a:pt x="1286478" y="630924"/>
                </a:lnTo>
                <a:lnTo>
                  <a:pt x="1311878" y="635688"/>
                </a:lnTo>
                <a:lnTo>
                  <a:pt x="1324578" y="637274"/>
                </a:lnTo>
                <a:lnTo>
                  <a:pt x="1338972" y="638876"/>
                </a:lnTo>
                <a:lnTo>
                  <a:pt x="1364264" y="642038"/>
                </a:lnTo>
                <a:lnTo>
                  <a:pt x="1377816" y="645085"/>
                </a:lnTo>
                <a:lnTo>
                  <a:pt x="1392237" y="645274"/>
                </a:lnTo>
                <a:lnTo>
                  <a:pt x="1416653" y="648388"/>
                </a:lnTo>
                <a:lnTo>
                  <a:pt x="1430337" y="648449"/>
                </a:lnTo>
                <a:lnTo>
                  <a:pt x="1454753" y="651563"/>
                </a:lnTo>
                <a:lnTo>
                  <a:pt x="1468437" y="651624"/>
                </a:lnTo>
                <a:lnTo>
                  <a:pt x="1481848" y="653163"/>
                </a:lnTo>
                <a:lnTo>
                  <a:pt x="1495425" y="653211"/>
                </a:lnTo>
                <a:lnTo>
                  <a:pt x="1509712" y="653211"/>
                </a:lnTo>
                <a:lnTo>
                  <a:pt x="1535112" y="654799"/>
                </a:lnTo>
                <a:lnTo>
                  <a:pt x="1547812" y="654799"/>
                </a:lnTo>
                <a:lnTo>
                  <a:pt x="1573212" y="656386"/>
                </a:lnTo>
                <a:lnTo>
                  <a:pt x="1647826" y="656386"/>
                </a:lnTo>
                <a:lnTo>
                  <a:pt x="1666006" y="654766"/>
                </a:lnTo>
                <a:lnTo>
                  <a:pt x="1692550" y="654766"/>
                </a:lnTo>
                <a:lnTo>
                  <a:pt x="1705960" y="653149"/>
                </a:lnTo>
                <a:lnTo>
                  <a:pt x="1738829" y="653149"/>
                </a:lnTo>
                <a:lnTo>
                  <a:pt x="1751996" y="651563"/>
                </a:lnTo>
                <a:lnTo>
                  <a:pt x="1784959" y="650012"/>
                </a:lnTo>
                <a:lnTo>
                  <a:pt x="1799513" y="648401"/>
                </a:lnTo>
                <a:lnTo>
                  <a:pt x="1815006" y="648401"/>
                </a:lnTo>
                <a:lnTo>
                  <a:pt x="1831177" y="646822"/>
                </a:lnTo>
                <a:lnTo>
                  <a:pt x="1876803" y="645265"/>
                </a:lnTo>
                <a:lnTo>
                  <a:pt x="1891590" y="643637"/>
                </a:lnTo>
                <a:lnTo>
                  <a:pt x="1904396" y="642038"/>
                </a:lnTo>
                <a:lnTo>
                  <a:pt x="1920880" y="640543"/>
                </a:lnTo>
                <a:lnTo>
                  <a:pt x="1647107" y="640543"/>
                </a:lnTo>
                <a:lnTo>
                  <a:pt x="1560512" y="640511"/>
                </a:lnTo>
                <a:lnTo>
                  <a:pt x="1535112" y="638924"/>
                </a:lnTo>
                <a:lnTo>
                  <a:pt x="1522412" y="638924"/>
                </a:lnTo>
                <a:lnTo>
                  <a:pt x="1495425" y="637336"/>
                </a:lnTo>
                <a:lnTo>
                  <a:pt x="1482725" y="637336"/>
                </a:lnTo>
                <a:lnTo>
                  <a:pt x="1469313" y="635797"/>
                </a:lnTo>
                <a:lnTo>
                  <a:pt x="1455737" y="635749"/>
                </a:lnTo>
                <a:lnTo>
                  <a:pt x="1431321" y="632635"/>
                </a:lnTo>
                <a:lnTo>
                  <a:pt x="1417637" y="632574"/>
                </a:lnTo>
                <a:lnTo>
                  <a:pt x="1393221" y="629460"/>
                </a:lnTo>
                <a:lnTo>
                  <a:pt x="1379537" y="629399"/>
                </a:lnTo>
                <a:lnTo>
                  <a:pt x="1353534" y="624697"/>
                </a:lnTo>
                <a:lnTo>
                  <a:pt x="1340834" y="623110"/>
                </a:lnTo>
                <a:lnTo>
                  <a:pt x="1326440" y="621510"/>
                </a:lnTo>
                <a:lnTo>
                  <a:pt x="1301148" y="618347"/>
                </a:lnTo>
                <a:lnTo>
                  <a:pt x="1251287" y="608998"/>
                </a:lnTo>
                <a:lnTo>
                  <a:pt x="1225887" y="602648"/>
                </a:lnTo>
                <a:lnTo>
                  <a:pt x="1212246" y="600885"/>
                </a:lnTo>
                <a:lnTo>
                  <a:pt x="1188650" y="593392"/>
                </a:lnTo>
                <a:lnTo>
                  <a:pt x="1174036" y="591332"/>
                </a:lnTo>
                <a:lnTo>
                  <a:pt x="1149687" y="585186"/>
                </a:lnTo>
                <a:lnTo>
                  <a:pt x="1124287" y="577248"/>
                </a:lnTo>
                <a:lnTo>
                  <a:pt x="1111587" y="574073"/>
                </a:lnTo>
                <a:lnTo>
                  <a:pt x="1086187" y="566136"/>
                </a:lnTo>
                <a:lnTo>
                  <a:pt x="1073487" y="562961"/>
                </a:lnTo>
                <a:lnTo>
                  <a:pt x="1048950" y="553704"/>
                </a:lnTo>
                <a:lnTo>
                  <a:pt x="1035387" y="550261"/>
                </a:lnTo>
                <a:lnTo>
                  <a:pt x="934650" y="512429"/>
                </a:lnTo>
                <a:lnTo>
                  <a:pt x="910012" y="501650"/>
                </a:lnTo>
                <a:lnTo>
                  <a:pt x="896550" y="496554"/>
                </a:lnTo>
                <a:lnTo>
                  <a:pt x="871912" y="485775"/>
                </a:lnTo>
                <a:lnTo>
                  <a:pt x="859212" y="479425"/>
                </a:lnTo>
                <a:lnTo>
                  <a:pt x="845750" y="474329"/>
                </a:lnTo>
                <a:lnTo>
                  <a:pt x="821112" y="461962"/>
                </a:lnTo>
                <a:lnTo>
                  <a:pt x="807650" y="456867"/>
                </a:lnTo>
                <a:lnTo>
                  <a:pt x="770312" y="438150"/>
                </a:lnTo>
                <a:lnTo>
                  <a:pt x="756850" y="433054"/>
                </a:lnTo>
                <a:lnTo>
                  <a:pt x="719512" y="414337"/>
                </a:lnTo>
                <a:lnTo>
                  <a:pt x="694112" y="400050"/>
                </a:lnTo>
                <a:lnTo>
                  <a:pt x="630612" y="368300"/>
                </a:lnTo>
                <a:lnTo>
                  <a:pt x="605870" y="352793"/>
                </a:lnTo>
                <a:lnTo>
                  <a:pt x="592512" y="346075"/>
                </a:lnTo>
                <a:lnTo>
                  <a:pt x="567112" y="331787"/>
                </a:lnTo>
                <a:lnTo>
                  <a:pt x="554412" y="325437"/>
                </a:lnTo>
                <a:lnTo>
                  <a:pt x="503612" y="296862"/>
                </a:lnTo>
                <a:lnTo>
                  <a:pt x="478870" y="281355"/>
                </a:lnTo>
                <a:lnTo>
                  <a:pt x="465512" y="274637"/>
                </a:lnTo>
                <a:lnTo>
                  <a:pt x="440770" y="259130"/>
                </a:lnTo>
                <a:lnTo>
                  <a:pt x="427412" y="252412"/>
                </a:lnTo>
                <a:lnTo>
                  <a:pt x="402670" y="236905"/>
                </a:lnTo>
                <a:lnTo>
                  <a:pt x="376612" y="222250"/>
                </a:lnTo>
                <a:lnTo>
                  <a:pt x="288370" y="167055"/>
                </a:lnTo>
                <a:lnTo>
                  <a:pt x="275012" y="160337"/>
                </a:lnTo>
                <a:lnTo>
                  <a:pt x="250825" y="143624"/>
                </a:lnTo>
                <a:lnTo>
                  <a:pt x="237570" y="135305"/>
                </a:lnTo>
                <a:lnTo>
                  <a:pt x="211512" y="120650"/>
                </a:lnTo>
                <a:lnTo>
                  <a:pt x="187325" y="103936"/>
                </a:lnTo>
                <a:lnTo>
                  <a:pt x="85170" y="40055"/>
                </a:lnTo>
                <a:lnTo>
                  <a:pt x="59770" y="22593"/>
                </a:lnTo>
                <a:lnTo>
                  <a:pt x="46412" y="15875"/>
                </a:lnTo>
                <a:lnTo>
                  <a:pt x="33712" y="6350"/>
                </a:lnTo>
                <a:lnTo>
                  <a:pt x="21012" y="0"/>
                </a:lnTo>
                <a:close/>
              </a:path>
              <a:path w="2461895" h="656589">
                <a:moveTo>
                  <a:pt x="1692550" y="654766"/>
                </a:moveTo>
                <a:lnTo>
                  <a:pt x="1666006" y="654766"/>
                </a:lnTo>
                <a:lnTo>
                  <a:pt x="1679576" y="654799"/>
                </a:lnTo>
                <a:lnTo>
                  <a:pt x="1692276" y="654799"/>
                </a:lnTo>
                <a:lnTo>
                  <a:pt x="1692550" y="654766"/>
                </a:lnTo>
                <a:close/>
              </a:path>
              <a:path w="2461895" h="656589">
                <a:moveTo>
                  <a:pt x="1738829" y="653149"/>
                </a:moveTo>
                <a:lnTo>
                  <a:pt x="1705960" y="653149"/>
                </a:lnTo>
                <a:lnTo>
                  <a:pt x="1722437" y="653211"/>
                </a:lnTo>
                <a:lnTo>
                  <a:pt x="1738312" y="653211"/>
                </a:lnTo>
                <a:lnTo>
                  <a:pt x="1738829" y="653149"/>
                </a:lnTo>
                <a:close/>
              </a:path>
              <a:path w="2461895" h="656589">
                <a:moveTo>
                  <a:pt x="1815006" y="648401"/>
                </a:moveTo>
                <a:lnTo>
                  <a:pt x="1799513" y="648401"/>
                </a:lnTo>
                <a:lnTo>
                  <a:pt x="1814512" y="648449"/>
                </a:lnTo>
                <a:lnTo>
                  <a:pt x="1815006" y="648401"/>
                </a:lnTo>
                <a:close/>
              </a:path>
              <a:path w="2461895" h="656589">
                <a:moveTo>
                  <a:pt x="1665287" y="638924"/>
                </a:moveTo>
                <a:lnTo>
                  <a:pt x="1647107" y="640543"/>
                </a:lnTo>
                <a:lnTo>
                  <a:pt x="1920880" y="640543"/>
                </a:lnTo>
                <a:lnTo>
                  <a:pt x="1921595" y="640478"/>
                </a:lnTo>
                <a:lnTo>
                  <a:pt x="1944032" y="638985"/>
                </a:lnTo>
                <a:lnTo>
                  <a:pt x="1691290" y="638985"/>
                </a:lnTo>
                <a:lnTo>
                  <a:pt x="1665287" y="638924"/>
                </a:lnTo>
                <a:close/>
              </a:path>
              <a:path w="2461895" h="656589">
                <a:moveTo>
                  <a:pt x="1722437" y="637336"/>
                </a:moveTo>
                <a:lnTo>
                  <a:pt x="1704976" y="637336"/>
                </a:lnTo>
                <a:lnTo>
                  <a:pt x="1691290" y="638985"/>
                </a:lnTo>
                <a:lnTo>
                  <a:pt x="1944032" y="638985"/>
                </a:lnTo>
                <a:lnTo>
                  <a:pt x="1945215" y="638906"/>
                </a:lnTo>
                <a:lnTo>
                  <a:pt x="1963329" y="637397"/>
                </a:lnTo>
                <a:lnTo>
                  <a:pt x="1737328" y="637397"/>
                </a:lnTo>
                <a:lnTo>
                  <a:pt x="1722437" y="637336"/>
                </a:lnTo>
                <a:close/>
              </a:path>
              <a:path w="2461895" h="656589">
                <a:moveTo>
                  <a:pt x="1798637" y="632574"/>
                </a:moveTo>
                <a:lnTo>
                  <a:pt x="1783474" y="634210"/>
                </a:lnTo>
                <a:lnTo>
                  <a:pt x="1763104" y="635773"/>
                </a:lnTo>
                <a:lnTo>
                  <a:pt x="1737328" y="637397"/>
                </a:lnTo>
                <a:lnTo>
                  <a:pt x="1963329" y="637397"/>
                </a:lnTo>
                <a:lnTo>
                  <a:pt x="1981918" y="635716"/>
                </a:lnTo>
                <a:lnTo>
                  <a:pt x="2013347" y="634151"/>
                </a:lnTo>
                <a:lnTo>
                  <a:pt x="2021239" y="632613"/>
                </a:lnTo>
                <a:lnTo>
                  <a:pt x="1813722" y="632613"/>
                </a:lnTo>
                <a:lnTo>
                  <a:pt x="1798637" y="632574"/>
                </a:lnTo>
                <a:close/>
              </a:path>
              <a:path w="2461895" h="656589">
                <a:moveTo>
                  <a:pt x="2028826" y="615111"/>
                </a:moveTo>
                <a:lnTo>
                  <a:pt x="2011394" y="618440"/>
                </a:lnTo>
                <a:lnTo>
                  <a:pt x="1980803" y="619884"/>
                </a:lnTo>
                <a:lnTo>
                  <a:pt x="1944028" y="623077"/>
                </a:lnTo>
                <a:lnTo>
                  <a:pt x="1920347" y="624654"/>
                </a:lnTo>
                <a:lnTo>
                  <a:pt x="1902693" y="626257"/>
                </a:lnTo>
                <a:lnTo>
                  <a:pt x="1889728" y="627872"/>
                </a:lnTo>
                <a:lnTo>
                  <a:pt x="1875548" y="629447"/>
                </a:lnTo>
                <a:lnTo>
                  <a:pt x="1813722" y="632613"/>
                </a:lnTo>
                <a:lnTo>
                  <a:pt x="2021239" y="632613"/>
                </a:lnTo>
                <a:lnTo>
                  <a:pt x="2030382" y="630831"/>
                </a:lnTo>
                <a:lnTo>
                  <a:pt x="2044398" y="630831"/>
                </a:lnTo>
                <a:lnTo>
                  <a:pt x="2056796" y="629338"/>
                </a:lnTo>
                <a:lnTo>
                  <a:pt x="2094571" y="626197"/>
                </a:lnTo>
                <a:lnTo>
                  <a:pt x="2116703" y="624616"/>
                </a:lnTo>
                <a:lnTo>
                  <a:pt x="2147131" y="621417"/>
                </a:lnTo>
                <a:lnTo>
                  <a:pt x="2172195" y="619859"/>
                </a:lnTo>
                <a:lnTo>
                  <a:pt x="2201152" y="616651"/>
                </a:lnTo>
                <a:lnTo>
                  <a:pt x="2220413" y="615172"/>
                </a:lnTo>
                <a:lnTo>
                  <a:pt x="2042128" y="615172"/>
                </a:lnTo>
                <a:lnTo>
                  <a:pt x="2028826" y="615111"/>
                </a:lnTo>
                <a:close/>
              </a:path>
              <a:path w="2461895" h="656589">
                <a:moveTo>
                  <a:pt x="2044398" y="630831"/>
                </a:moveTo>
                <a:lnTo>
                  <a:pt x="2030382" y="630831"/>
                </a:lnTo>
                <a:lnTo>
                  <a:pt x="2043112" y="630986"/>
                </a:lnTo>
                <a:lnTo>
                  <a:pt x="2044398" y="630831"/>
                </a:lnTo>
                <a:close/>
              </a:path>
              <a:path w="2461895" h="656589">
                <a:moveTo>
                  <a:pt x="2459799" y="575962"/>
                </a:moveTo>
                <a:lnTo>
                  <a:pt x="2374023" y="584997"/>
                </a:lnTo>
                <a:lnTo>
                  <a:pt x="2309093" y="591332"/>
                </a:lnTo>
                <a:lnTo>
                  <a:pt x="2272955" y="592894"/>
                </a:lnTo>
                <a:lnTo>
                  <a:pt x="2238839" y="597729"/>
                </a:lnTo>
                <a:lnTo>
                  <a:pt x="2199666" y="600848"/>
                </a:lnTo>
                <a:lnTo>
                  <a:pt x="2170823" y="604047"/>
                </a:lnTo>
                <a:lnTo>
                  <a:pt x="2145805" y="605602"/>
                </a:lnTo>
                <a:lnTo>
                  <a:pt x="2115306" y="608804"/>
                </a:lnTo>
                <a:lnTo>
                  <a:pt x="2093347" y="610369"/>
                </a:lnTo>
                <a:lnTo>
                  <a:pt x="2055153" y="613552"/>
                </a:lnTo>
                <a:lnTo>
                  <a:pt x="2042128" y="615172"/>
                </a:lnTo>
                <a:lnTo>
                  <a:pt x="2220413" y="615172"/>
                </a:lnTo>
                <a:lnTo>
                  <a:pt x="2240621" y="613497"/>
                </a:lnTo>
                <a:lnTo>
                  <a:pt x="2274423" y="608681"/>
                </a:lnTo>
                <a:lnTo>
                  <a:pt x="2310157" y="607166"/>
                </a:lnTo>
                <a:lnTo>
                  <a:pt x="2375691" y="600784"/>
                </a:lnTo>
                <a:lnTo>
                  <a:pt x="2461444" y="591752"/>
                </a:lnTo>
                <a:lnTo>
                  <a:pt x="2459799" y="575962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859252" y="2675985"/>
            <a:ext cx="33655" cy="99060"/>
          </a:xfrm>
          <a:custGeom>
            <a:avLst/>
            <a:gdLst/>
            <a:ahLst/>
            <a:cxnLst/>
            <a:rect l="l" t="t" r="r" b="b"/>
            <a:pathLst>
              <a:path w="33654" h="99060">
                <a:moveTo>
                  <a:pt x="23950" y="0"/>
                </a:moveTo>
                <a:lnTo>
                  <a:pt x="0" y="98736"/>
                </a:lnTo>
                <a:lnTo>
                  <a:pt x="33207" y="2245"/>
                </a:lnTo>
                <a:lnTo>
                  <a:pt x="2395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824762" y="2811838"/>
            <a:ext cx="35560" cy="98425"/>
          </a:xfrm>
          <a:custGeom>
            <a:avLst/>
            <a:gdLst/>
            <a:ahLst/>
            <a:cxnLst/>
            <a:rect l="l" t="t" r="r" b="b"/>
            <a:pathLst>
              <a:path w="35560" h="98425">
                <a:moveTo>
                  <a:pt x="25734" y="0"/>
                </a:moveTo>
                <a:lnTo>
                  <a:pt x="15510" y="43568"/>
                </a:lnTo>
                <a:lnTo>
                  <a:pt x="0" y="98027"/>
                </a:lnTo>
                <a:lnTo>
                  <a:pt x="24726" y="45960"/>
                </a:lnTo>
                <a:lnTo>
                  <a:pt x="35006" y="2175"/>
                </a:lnTo>
                <a:lnTo>
                  <a:pt x="25734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785863" y="2946509"/>
            <a:ext cx="38100" cy="97790"/>
          </a:xfrm>
          <a:custGeom>
            <a:avLst/>
            <a:gdLst/>
            <a:ahLst/>
            <a:cxnLst/>
            <a:rect l="l" t="t" r="r" b="b"/>
            <a:pathLst>
              <a:path w="38100" h="97789">
                <a:moveTo>
                  <a:pt x="28465" y="0"/>
                </a:moveTo>
                <a:lnTo>
                  <a:pt x="17856" y="37268"/>
                </a:lnTo>
                <a:lnTo>
                  <a:pt x="0" y="97476"/>
                </a:lnTo>
                <a:lnTo>
                  <a:pt x="27002" y="39926"/>
                </a:lnTo>
                <a:lnTo>
                  <a:pt x="37627" y="2608"/>
                </a:lnTo>
                <a:lnTo>
                  <a:pt x="28465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744890" y="3080511"/>
            <a:ext cx="39370" cy="92075"/>
          </a:xfrm>
          <a:custGeom>
            <a:avLst/>
            <a:gdLst/>
            <a:ahLst/>
            <a:cxnLst/>
            <a:rect l="l" t="t" r="r" b="b"/>
            <a:pathLst>
              <a:path w="39370" h="92075">
                <a:moveTo>
                  <a:pt x="30140" y="0"/>
                </a:moveTo>
                <a:lnTo>
                  <a:pt x="25416" y="15928"/>
                </a:lnTo>
                <a:lnTo>
                  <a:pt x="17541" y="37901"/>
                </a:lnTo>
                <a:lnTo>
                  <a:pt x="6346" y="72985"/>
                </a:lnTo>
                <a:lnTo>
                  <a:pt x="0" y="91973"/>
                </a:lnTo>
                <a:lnTo>
                  <a:pt x="15400" y="75942"/>
                </a:lnTo>
                <a:lnTo>
                  <a:pt x="26562" y="40954"/>
                </a:lnTo>
                <a:lnTo>
                  <a:pt x="34466" y="18888"/>
                </a:lnTo>
                <a:lnTo>
                  <a:pt x="39272" y="2708"/>
                </a:lnTo>
                <a:lnTo>
                  <a:pt x="3014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695359" y="3212805"/>
            <a:ext cx="44450" cy="95250"/>
          </a:xfrm>
          <a:custGeom>
            <a:avLst/>
            <a:gdLst/>
            <a:ahLst/>
            <a:cxnLst/>
            <a:rect l="l" t="t" r="r" b="b"/>
            <a:pathLst>
              <a:path w="44450" h="95250">
                <a:moveTo>
                  <a:pt x="35537" y="0"/>
                </a:moveTo>
                <a:lnTo>
                  <a:pt x="27320" y="21388"/>
                </a:lnTo>
                <a:lnTo>
                  <a:pt x="6581" y="80257"/>
                </a:lnTo>
                <a:lnTo>
                  <a:pt x="0" y="94650"/>
                </a:lnTo>
                <a:lnTo>
                  <a:pt x="15406" y="83814"/>
                </a:lnTo>
                <a:lnTo>
                  <a:pt x="36255" y="24683"/>
                </a:lnTo>
                <a:lnTo>
                  <a:pt x="44165" y="4178"/>
                </a:lnTo>
                <a:lnTo>
                  <a:pt x="35537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646309" y="3343464"/>
            <a:ext cx="45085" cy="89535"/>
          </a:xfrm>
          <a:custGeom>
            <a:avLst/>
            <a:gdLst/>
            <a:ahLst/>
            <a:cxnLst/>
            <a:rect l="l" t="t" r="r" b="b"/>
            <a:pathLst>
              <a:path w="45085" h="89535">
                <a:moveTo>
                  <a:pt x="35562" y="0"/>
                </a:moveTo>
                <a:lnTo>
                  <a:pt x="30186" y="14624"/>
                </a:lnTo>
                <a:lnTo>
                  <a:pt x="0" y="89091"/>
                </a:lnTo>
                <a:lnTo>
                  <a:pt x="39070" y="18056"/>
                </a:lnTo>
                <a:lnTo>
                  <a:pt x="44502" y="3286"/>
                </a:lnTo>
                <a:lnTo>
                  <a:pt x="35562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585947" y="3471523"/>
            <a:ext cx="46990" cy="89535"/>
          </a:xfrm>
          <a:custGeom>
            <a:avLst/>
            <a:gdLst/>
            <a:ahLst/>
            <a:cxnLst/>
            <a:rect l="l" t="t" r="r" b="b"/>
            <a:pathLst>
              <a:path w="46989" h="89535">
                <a:moveTo>
                  <a:pt x="41489" y="0"/>
                </a:moveTo>
                <a:lnTo>
                  <a:pt x="31705" y="22960"/>
                </a:lnTo>
                <a:lnTo>
                  <a:pt x="19084" y="49688"/>
                </a:lnTo>
                <a:lnTo>
                  <a:pt x="0" y="89344"/>
                </a:lnTo>
                <a:lnTo>
                  <a:pt x="27683" y="53787"/>
                </a:lnTo>
                <a:lnTo>
                  <a:pt x="40432" y="26765"/>
                </a:lnTo>
                <a:lnTo>
                  <a:pt x="46912" y="10631"/>
                </a:lnTo>
                <a:lnTo>
                  <a:pt x="41489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518166" y="3596863"/>
            <a:ext cx="54610" cy="89535"/>
          </a:xfrm>
          <a:custGeom>
            <a:avLst/>
            <a:gdLst/>
            <a:ahLst/>
            <a:cxnLst/>
            <a:rect l="l" t="t" r="r" b="b"/>
            <a:pathLst>
              <a:path w="54610" h="89535">
                <a:moveTo>
                  <a:pt x="48463" y="0"/>
                </a:moveTo>
                <a:lnTo>
                  <a:pt x="39002" y="21446"/>
                </a:lnTo>
                <a:lnTo>
                  <a:pt x="24890" y="47972"/>
                </a:lnTo>
                <a:lnTo>
                  <a:pt x="0" y="88921"/>
                </a:lnTo>
                <a:lnTo>
                  <a:pt x="33167" y="52679"/>
                </a:lnTo>
                <a:lnTo>
                  <a:pt x="47630" y="25452"/>
                </a:lnTo>
                <a:lnTo>
                  <a:pt x="54209" y="9117"/>
                </a:lnTo>
                <a:lnTo>
                  <a:pt x="4846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451099" y="3718278"/>
            <a:ext cx="51435" cy="90805"/>
          </a:xfrm>
          <a:custGeom>
            <a:avLst/>
            <a:gdLst/>
            <a:ahLst/>
            <a:cxnLst/>
            <a:rect l="l" t="t" r="r" b="b"/>
            <a:pathLst>
              <a:path w="51435" h="90804">
                <a:moveTo>
                  <a:pt x="47133" y="0"/>
                </a:moveTo>
                <a:lnTo>
                  <a:pt x="23590" y="40723"/>
                </a:lnTo>
                <a:lnTo>
                  <a:pt x="12565" y="57993"/>
                </a:lnTo>
                <a:lnTo>
                  <a:pt x="0" y="75210"/>
                </a:lnTo>
                <a:lnTo>
                  <a:pt x="241" y="90736"/>
                </a:lnTo>
                <a:lnTo>
                  <a:pt x="20429" y="63360"/>
                </a:lnTo>
                <a:lnTo>
                  <a:pt x="31737" y="45653"/>
                </a:lnTo>
                <a:lnTo>
                  <a:pt x="50954" y="12122"/>
                </a:lnTo>
                <a:lnTo>
                  <a:pt x="4713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360115" y="3835184"/>
            <a:ext cx="63620" cy="7990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268540" y="3943939"/>
            <a:ext cx="67678" cy="6964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163182" y="4041820"/>
            <a:ext cx="78427" cy="7007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035500" y="4123202"/>
            <a:ext cx="91440" cy="47625"/>
          </a:xfrm>
          <a:custGeom>
            <a:avLst/>
            <a:gdLst/>
            <a:ahLst/>
            <a:cxnLst/>
            <a:rect l="l" t="t" r="r" b="b"/>
            <a:pathLst>
              <a:path w="91439" h="47625">
                <a:moveTo>
                  <a:pt x="89749" y="0"/>
                </a:moveTo>
                <a:lnTo>
                  <a:pt x="68315" y="13559"/>
                </a:lnTo>
                <a:lnTo>
                  <a:pt x="17809" y="38718"/>
                </a:lnTo>
                <a:lnTo>
                  <a:pt x="0" y="45725"/>
                </a:lnTo>
                <a:lnTo>
                  <a:pt x="21602" y="47440"/>
                </a:lnTo>
                <a:lnTo>
                  <a:pt x="72993" y="21842"/>
                </a:lnTo>
                <a:lnTo>
                  <a:pt x="90929" y="10488"/>
                </a:lnTo>
                <a:lnTo>
                  <a:pt x="89749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911030" y="4182144"/>
            <a:ext cx="92710" cy="30480"/>
          </a:xfrm>
          <a:custGeom>
            <a:avLst/>
            <a:gdLst/>
            <a:ahLst/>
            <a:cxnLst/>
            <a:rect l="l" t="t" r="r" b="b"/>
            <a:pathLst>
              <a:path w="92710" h="30479">
                <a:moveTo>
                  <a:pt x="89254" y="0"/>
                </a:moveTo>
                <a:lnTo>
                  <a:pt x="76401" y="3229"/>
                </a:lnTo>
                <a:lnTo>
                  <a:pt x="63152" y="8153"/>
                </a:lnTo>
                <a:lnTo>
                  <a:pt x="0" y="23867"/>
                </a:lnTo>
                <a:lnTo>
                  <a:pt x="15038" y="29935"/>
                </a:lnTo>
                <a:lnTo>
                  <a:pt x="65972" y="17235"/>
                </a:lnTo>
                <a:lnTo>
                  <a:pt x="79222" y="12311"/>
                </a:lnTo>
                <a:lnTo>
                  <a:pt x="92259" y="9038"/>
                </a:lnTo>
                <a:lnTo>
                  <a:pt x="89254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4768932" y="4211409"/>
            <a:ext cx="96520" cy="15240"/>
          </a:xfrm>
          <a:custGeom>
            <a:avLst/>
            <a:gdLst/>
            <a:ahLst/>
            <a:cxnLst/>
            <a:rect l="l" t="t" r="r" b="b"/>
            <a:pathLst>
              <a:path w="96520" h="15239">
                <a:moveTo>
                  <a:pt x="12733" y="5572"/>
                </a:moveTo>
                <a:lnTo>
                  <a:pt x="0" y="5572"/>
                </a:lnTo>
                <a:lnTo>
                  <a:pt x="12733" y="15097"/>
                </a:lnTo>
                <a:lnTo>
                  <a:pt x="38200" y="15097"/>
                </a:lnTo>
                <a:lnTo>
                  <a:pt x="51522" y="13473"/>
                </a:lnTo>
                <a:lnTo>
                  <a:pt x="76988" y="11885"/>
                </a:lnTo>
                <a:lnTo>
                  <a:pt x="89722" y="10298"/>
                </a:lnTo>
                <a:lnTo>
                  <a:pt x="92664" y="5608"/>
                </a:lnTo>
                <a:lnTo>
                  <a:pt x="37611" y="5608"/>
                </a:lnTo>
                <a:lnTo>
                  <a:pt x="12733" y="5572"/>
                </a:lnTo>
                <a:close/>
              </a:path>
              <a:path w="96520" h="15239">
                <a:moveTo>
                  <a:pt x="96182" y="0"/>
                </a:moveTo>
                <a:lnTo>
                  <a:pt x="63077" y="4022"/>
                </a:lnTo>
                <a:lnTo>
                  <a:pt x="37611" y="5608"/>
                </a:lnTo>
                <a:lnTo>
                  <a:pt x="92664" y="5608"/>
                </a:lnTo>
                <a:lnTo>
                  <a:pt x="96182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629453" y="4214600"/>
            <a:ext cx="97155" cy="0"/>
          </a:xfrm>
          <a:custGeom>
            <a:avLst/>
            <a:gdLst/>
            <a:ahLst/>
            <a:cxnLst/>
            <a:rect l="l" t="t" r="r" b="b"/>
            <a:pathLst>
              <a:path w="97154">
                <a:moveTo>
                  <a:pt x="0" y="0"/>
                </a:moveTo>
                <a:lnTo>
                  <a:pt x="96926" y="0"/>
                </a:lnTo>
              </a:path>
            </a:pathLst>
          </a:custGeom>
          <a:ln w="2056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491992" y="4168421"/>
            <a:ext cx="97790" cy="34290"/>
          </a:xfrm>
          <a:custGeom>
            <a:avLst/>
            <a:gdLst/>
            <a:ahLst/>
            <a:cxnLst/>
            <a:rect l="l" t="t" r="r" b="b"/>
            <a:pathLst>
              <a:path w="97789" h="34289">
                <a:moveTo>
                  <a:pt x="0" y="0"/>
                </a:moveTo>
                <a:lnTo>
                  <a:pt x="20601" y="16508"/>
                </a:lnTo>
                <a:lnTo>
                  <a:pt x="33851" y="19843"/>
                </a:lnTo>
                <a:lnTo>
                  <a:pt x="59319" y="27782"/>
                </a:lnTo>
                <a:lnTo>
                  <a:pt x="84785" y="34132"/>
                </a:lnTo>
                <a:lnTo>
                  <a:pt x="97666" y="27527"/>
                </a:lnTo>
                <a:lnTo>
                  <a:pt x="48888" y="15364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361541" y="4117691"/>
            <a:ext cx="95250" cy="46990"/>
          </a:xfrm>
          <a:custGeom>
            <a:avLst/>
            <a:gdLst/>
            <a:ahLst/>
            <a:cxnLst/>
            <a:rect l="l" t="t" r="r" b="b"/>
            <a:pathLst>
              <a:path w="95250" h="46989">
                <a:moveTo>
                  <a:pt x="15172" y="0"/>
                </a:moveTo>
                <a:lnTo>
                  <a:pt x="0" y="3053"/>
                </a:lnTo>
                <a:lnTo>
                  <a:pt x="22867" y="16019"/>
                </a:lnTo>
                <a:lnTo>
                  <a:pt x="35994" y="22589"/>
                </a:lnTo>
                <a:lnTo>
                  <a:pt x="49184" y="27551"/>
                </a:lnTo>
                <a:lnTo>
                  <a:pt x="92708" y="46372"/>
                </a:lnTo>
                <a:lnTo>
                  <a:pt x="95012" y="37130"/>
                </a:lnTo>
                <a:lnTo>
                  <a:pt x="78445" y="29941"/>
                </a:lnTo>
                <a:lnTo>
                  <a:pt x="65255" y="24980"/>
                </a:lnTo>
                <a:lnTo>
                  <a:pt x="39789" y="13867"/>
                </a:lnTo>
                <a:lnTo>
                  <a:pt x="15172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242858" y="4046152"/>
            <a:ext cx="88900" cy="54610"/>
          </a:xfrm>
          <a:custGeom>
            <a:avLst/>
            <a:gdLst/>
            <a:ahLst/>
            <a:cxnLst/>
            <a:rect l="l" t="t" r="r" b="b"/>
            <a:pathLst>
              <a:path w="88900" h="54610">
                <a:moveTo>
                  <a:pt x="0" y="0"/>
                </a:moveTo>
                <a:lnTo>
                  <a:pt x="14216" y="19296"/>
                </a:lnTo>
                <a:lnTo>
                  <a:pt x="27344" y="25867"/>
                </a:lnTo>
                <a:lnTo>
                  <a:pt x="78277" y="54442"/>
                </a:lnTo>
                <a:lnTo>
                  <a:pt x="88839" y="49065"/>
                </a:lnTo>
                <a:lnTo>
                  <a:pt x="69795" y="39568"/>
                </a:lnTo>
                <a:lnTo>
                  <a:pt x="18862" y="10993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121651" y="3979358"/>
            <a:ext cx="88265" cy="50165"/>
          </a:xfrm>
          <a:custGeom>
            <a:avLst/>
            <a:gdLst/>
            <a:ahLst/>
            <a:cxnLst/>
            <a:rect l="l" t="t" r="r" b="b"/>
            <a:pathLst>
              <a:path w="88264" h="50164">
                <a:moveTo>
                  <a:pt x="0" y="0"/>
                </a:moveTo>
                <a:lnTo>
                  <a:pt x="8482" y="14872"/>
                </a:lnTo>
                <a:lnTo>
                  <a:pt x="21216" y="21224"/>
                </a:lnTo>
                <a:lnTo>
                  <a:pt x="72149" y="49797"/>
                </a:lnTo>
                <a:lnTo>
                  <a:pt x="88267" y="48647"/>
                </a:lnTo>
                <a:lnTo>
                  <a:pt x="12733" y="635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994016" y="3918893"/>
            <a:ext cx="92710" cy="50165"/>
          </a:xfrm>
          <a:custGeom>
            <a:avLst/>
            <a:gdLst/>
            <a:ahLst/>
            <a:cxnLst/>
            <a:rect l="l" t="t" r="r" b="b"/>
            <a:pathLst>
              <a:path w="92710" h="50164">
                <a:moveTo>
                  <a:pt x="0" y="0"/>
                </a:moveTo>
                <a:lnTo>
                  <a:pt x="9239" y="13624"/>
                </a:lnTo>
                <a:lnTo>
                  <a:pt x="34249" y="26126"/>
                </a:lnTo>
                <a:lnTo>
                  <a:pt x="47440" y="31087"/>
                </a:lnTo>
                <a:lnTo>
                  <a:pt x="85183" y="49937"/>
                </a:lnTo>
                <a:lnTo>
                  <a:pt x="92506" y="42946"/>
                </a:lnTo>
                <a:lnTo>
                  <a:pt x="51234" y="22364"/>
                </a:lnTo>
                <a:lnTo>
                  <a:pt x="38042" y="17404"/>
                </a:lnTo>
                <a:lnTo>
                  <a:pt x="13034" y="490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864950" y="3865858"/>
            <a:ext cx="93980" cy="46355"/>
          </a:xfrm>
          <a:custGeom>
            <a:avLst/>
            <a:gdLst/>
            <a:ahLst/>
            <a:cxnLst/>
            <a:rect l="l" t="t" r="r" b="b"/>
            <a:pathLst>
              <a:path w="93979" h="46354">
                <a:moveTo>
                  <a:pt x="0" y="0"/>
                </a:moveTo>
                <a:lnTo>
                  <a:pt x="10514" y="15661"/>
                </a:lnTo>
                <a:lnTo>
                  <a:pt x="49171" y="30147"/>
                </a:lnTo>
                <a:lnTo>
                  <a:pt x="74639" y="41259"/>
                </a:lnTo>
                <a:lnTo>
                  <a:pt x="87373" y="46022"/>
                </a:lnTo>
                <a:lnTo>
                  <a:pt x="93974" y="38322"/>
                </a:lnTo>
                <a:lnTo>
                  <a:pt x="65242" y="27575"/>
                </a:lnTo>
                <a:lnTo>
                  <a:pt x="39775" y="16464"/>
                </a:lnTo>
                <a:lnTo>
                  <a:pt x="14309" y="6939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737682" y="3807908"/>
            <a:ext cx="93345" cy="50165"/>
          </a:xfrm>
          <a:custGeom>
            <a:avLst/>
            <a:gdLst/>
            <a:ahLst/>
            <a:cxnLst/>
            <a:rect l="l" t="t" r="r" b="b"/>
            <a:pathLst>
              <a:path w="93345" h="50164">
                <a:moveTo>
                  <a:pt x="14698" y="0"/>
                </a:moveTo>
                <a:lnTo>
                  <a:pt x="0" y="803"/>
                </a:lnTo>
                <a:lnTo>
                  <a:pt x="23182" y="14872"/>
                </a:lnTo>
                <a:lnTo>
                  <a:pt x="48648" y="30747"/>
                </a:lnTo>
                <a:lnTo>
                  <a:pt x="74114" y="45036"/>
                </a:lnTo>
                <a:lnTo>
                  <a:pt x="87306" y="49997"/>
                </a:lnTo>
                <a:lnTo>
                  <a:pt x="93132" y="42288"/>
                </a:lnTo>
                <a:lnTo>
                  <a:pt x="77909" y="36314"/>
                </a:lnTo>
                <a:lnTo>
                  <a:pt x="53293" y="22444"/>
                </a:lnTo>
                <a:lnTo>
                  <a:pt x="40166" y="15875"/>
                </a:lnTo>
                <a:lnTo>
                  <a:pt x="14698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646074" y="3703274"/>
            <a:ext cx="68707" cy="732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567951" y="3588979"/>
            <a:ext cx="55244" cy="90170"/>
          </a:xfrm>
          <a:custGeom>
            <a:avLst/>
            <a:gdLst/>
            <a:ahLst/>
            <a:cxnLst/>
            <a:rect l="l" t="t" r="r" b="b"/>
            <a:pathLst>
              <a:path w="55245" h="90170">
                <a:moveTo>
                  <a:pt x="113" y="0"/>
                </a:moveTo>
                <a:lnTo>
                  <a:pt x="0" y="17757"/>
                </a:lnTo>
                <a:lnTo>
                  <a:pt x="23875" y="55857"/>
                </a:lnTo>
                <a:lnTo>
                  <a:pt x="33653" y="68891"/>
                </a:lnTo>
                <a:lnTo>
                  <a:pt x="47612" y="89568"/>
                </a:lnTo>
                <a:lnTo>
                  <a:pt x="55224" y="83844"/>
                </a:lnTo>
                <a:lnTo>
                  <a:pt x="41495" y="63500"/>
                </a:lnTo>
                <a:lnTo>
                  <a:pt x="31718" y="50465"/>
                </a:lnTo>
                <a:lnTo>
                  <a:pt x="11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524755" y="3530141"/>
            <a:ext cx="24130" cy="26034"/>
          </a:xfrm>
          <a:custGeom>
            <a:avLst/>
            <a:gdLst/>
            <a:ahLst/>
            <a:cxnLst/>
            <a:rect l="l" t="t" r="r" b="b"/>
            <a:pathLst>
              <a:path w="24129" h="26035">
                <a:moveTo>
                  <a:pt x="0" y="0"/>
                </a:moveTo>
                <a:lnTo>
                  <a:pt x="12733" y="25400"/>
                </a:lnTo>
                <a:lnTo>
                  <a:pt x="23619" y="25861"/>
                </a:lnTo>
                <a:lnTo>
                  <a:pt x="14880" y="8431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524250" y="3965549"/>
            <a:ext cx="2472055" cy="824230"/>
          </a:xfrm>
          <a:custGeom>
            <a:avLst/>
            <a:gdLst/>
            <a:ahLst/>
            <a:cxnLst/>
            <a:rect l="l" t="t" r="r" b="b"/>
            <a:pathLst>
              <a:path w="2472054" h="824229">
                <a:moveTo>
                  <a:pt x="0" y="2195"/>
                </a:moveTo>
                <a:lnTo>
                  <a:pt x="64554" y="0"/>
                </a:lnTo>
                <a:lnTo>
                  <a:pt x="119956" y="2492"/>
                </a:lnTo>
                <a:lnTo>
                  <a:pt x="164195" y="9003"/>
                </a:lnTo>
                <a:lnTo>
                  <a:pt x="244706" y="47339"/>
                </a:lnTo>
                <a:lnTo>
                  <a:pt x="289983" y="77600"/>
                </a:lnTo>
                <a:lnTo>
                  <a:pt x="332482" y="109053"/>
                </a:lnTo>
                <a:lnTo>
                  <a:pt x="373591" y="141100"/>
                </a:lnTo>
                <a:lnTo>
                  <a:pt x="414701" y="173148"/>
                </a:lnTo>
                <a:lnTo>
                  <a:pt x="457200" y="204601"/>
                </a:lnTo>
                <a:lnTo>
                  <a:pt x="507359" y="238778"/>
                </a:lnTo>
                <a:lnTo>
                  <a:pt x="556976" y="268957"/>
                </a:lnTo>
                <a:lnTo>
                  <a:pt x="605802" y="295803"/>
                </a:lnTo>
                <a:lnTo>
                  <a:pt x="653587" y="319984"/>
                </a:lnTo>
                <a:lnTo>
                  <a:pt x="700080" y="342165"/>
                </a:lnTo>
                <a:lnTo>
                  <a:pt x="745032" y="363012"/>
                </a:lnTo>
                <a:lnTo>
                  <a:pt x="788194" y="383194"/>
                </a:lnTo>
                <a:lnTo>
                  <a:pt x="833721" y="401244"/>
                </a:lnTo>
                <a:lnTo>
                  <a:pt x="880504" y="419991"/>
                </a:lnTo>
                <a:lnTo>
                  <a:pt x="927789" y="439018"/>
                </a:lnTo>
                <a:lnTo>
                  <a:pt x="974824" y="457905"/>
                </a:lnTo>
                <a:lnTo>
                  <a:pt x="1020853" y="476235"/>
                </a:lnTo>
                <a:lnTo>
                  <a:pt x="1065125" y="493587"/>
                </a:lnTo>
                <a:lnTo>
                  <a:pt x="1106885" y="509544"/>
                </a:lnTo>
                <a:lnTo>
                  <a:pt x="1145381" y="523688"/>
                </a:lnTo>
                <a:lnTo>
                  <a:pt x="1186110" y="535818"/>
                </a:lnTo>
                <a:lnTo>
                  <a:pt x="1230812" y="548345"/>
                </a:lnTo>
                <a:lnTo>
                  <a:pt x="1278852" y="561194"/>
                </a:lnTo>
                <a:lnTo>
                  <a:pt x="1329597" y="574290"/>
                </a:lnTo>
                <a:lnTo>
                  <a:pt x="1382414" y="587558"/>
                </a:lnTo>
                <a:lnTo>
                  <a:pt x="1436669" y="600922"/>
                </a:lnTo>
                <a:lnTo>
                  <a:pt x="1491730" y="614308"/>
                </a:lnTo>
                <a:lnTo>
                  <a:pt x="1546962" y="627640"/>
                </a:lnTo>
                <a:lnTo>
                  <a:pt x="1601733" y="640843"/>
                </a:lnTo>
                <a:lnTo>
                  <a:pt x="1655408" y="653842"/>
                </a:lnTo>
                <a:lnTo>
                  <a:pt x="1707356" y="666563"/>
                </a:lnTo>
                <a:lnTo>
                  <a:pt x="2216944" y="780863"/>
                </a:lnTo>
                <a:lnTo>
                  <a:pt x="2267216" y="790350"/>
                </a:lnTo>
                <a:lnTo>
                  <a:pt x="2313375" y="799037"/>
                </a:lnTo>
                <a:lnTo>
                  <a:pt x="2359876" y="807266"/>
                </a:lnTo>
                <a:lnTo>
                  <a:pt x="2411178" y="815382"/>
                </a:lnTo>
                <a:lnTo>
                  <a:pt x="2471738" y="823726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049343" y="492742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660905" y="492742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272460" y="492845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884059" y="492845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596770" y="492742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596770" y="492742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049343" y="492742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660905" y="492742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272460" y="492845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884059" y="492845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478614" y="446739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478614" y="393381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478614" y="3293520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478614" y="275993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478614" y="489426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478614" y="478754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478614" y="468082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478614" y="457411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478614" y="436067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478614" y="425396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478614" y="414724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478614" y="404053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478614" y="382709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478614" y="372038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478614" y="361366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478614" y="340023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478614" y="318680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478614" y="308008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478614" y="297337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478614" y="286665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597532" y="2676547"/>
            <a:ext cx="0" cy="2244725"/>
          </a:xfrm>
          <a:custGeom>
            <a:avLst/>
            <a:gdLst/>
            <a:ahLst/>
            <a:cxnLst/>
            <a:rect l="l" t="t" r="r" b="b"/>
            <a:pathLst>
              <a:path h="2244725">
                <a:moveTo>
                  <a:pt x="0" y="2244644"/>
                </a:moveTo>
                <a:lnTo>
                  <a:pt x="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506124" y="3827538"/>
            <a:ext cx="2468880" cy="0"/>
          </a:xfrm>
          <a:custGeom>
            <a:avLst/>
            <a:gdLst/>
            <a:ahLst/>
            <a:cxnLst/>
            <a:rect l="l" t="t" r="r" b="b"/>
            <a:pathLst>
              <a:path w="2468879">
                <a:moveTo>
                  <a:pt x="0" y="0"/>
                </a:moveTo>
                <a:lnTo>
                  <a:pt x="2468512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478614" y="350695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 txBox="1"/>
          <p:nvPr/>
        </p:nvSpPr>
        <p:spPr>
          <a:xfrm>
            <a:off x="6332157" y="2683961"/>
            <a:ext cx="125095" cy="14859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</a:t>
            </a:r>
            <a:r>
              <a:rPr sz="700" dirty="0">
                <a:solidFill>
                  <a:srgbClr val="221F1F"/>
                </a:solidFill>
                <a:latin typeface="Arial"/>
                <a:cs typeface="Arial"/>
              </a:rPr>
              <a:t>.0</a:t>
            </a:r>
            <a:endParaRPr sz="700">
              <a:latin typeface="Arial"/>
              <a:cs typeface="Arial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6174842" y="2897321"/>
            <a:ext cx="282575" cy="185547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30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Hazard Ratio: Reference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to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EPA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=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r>
              <a:rPr sz="700" b="1" spc="-9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µg/mL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0.2    0.4    0.6    0.8    1.0    1.2    1.4    1.6</a:t>
            </a:r>
            <a:r>
              <a:rPr sz="700" spc="14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1.8</a:t>
            </a:r>
            <a:endParaRPr sz="700">
              <a:latin typeface="Arial"/>
              <a:cs typeface="Arial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6505706" y="4924158"/>
            <a:ext cx="2466975" cy="0"/>
          </a:xfrm>
          <a:custGeom>
            <a:avLst/>
            <a:gdLst/>
            <a:ahLst/>
            <a:cxnLst/>
            <a:rect l="l" t="t" r="r" b="b"/>
            <a:pathLst>
              <a:path w="2466975">
                <a:moveTo>
                  <a:pt x="0" y="0"/>
                </a:moveTo>
                <a:lnTo>
                  <a:pt x="246697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504261" y="2674308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504633" y="2674311"/>
            <a:ext cx="2468245" cy="0"/>
          </a:xfrm>
          <a:custGeom>
            <a:avLst/>
            <a:gdLst/>
            <a:ahLst/>
            <a:cxnLst/>
            <a:rect l="l" t="t" r="r" b="b"/>
            <a:pathLst>
              <a:path w="2468245">
                <a:moveTo>
                  <a:pt x="0" y="0"/>
                </a:moveTo>
                <a:lnTo>
                  <a:pt x="246805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8972379" y="2674308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508750" y="3757401"/>
            <a:ext cx="2462530" cy="932815"/>
          </a:xfrm>
          <a:custGeom>
            <a:avLst/>
            <a:gdLst/>
            <a:ahLst/>
            <a:cxnLst/>
            <a:rect l="l" t="t" r="r" b="b"/>
            <a:pathLst>
              <a:path w="2462529" h="932814">
                <a:moveTo>
                  <a:pt x="9525" y="0"/>
                </a:moveTo>
                <a:lnTo>
                  <a:pt x="0" y="12700"/>
                </a:lnTo>
                <a:lnTo>
                  <a:pt x="25400" y="31750"/>
                </a:lnTo>
                <a:lnTo>
                  <a:pt x="101600" y="93662"/>
                </a:lnTo>
                <a:lnTo>
                  <a:pt x="127000" y="112712"/>
                </a:lnTo>
                <a:lnTo>
                  <a:pt x="152400" y="133350"/>
                </a:lnTo>
                <a:lnTo>
                  <a:pt x="279400" y="228600"/>
                </a:lnTo>
                <a:lnTo>
                  <a:pt x="292656" y="236918"/>
                </a:lnTo>
                <a:lnTo>
                  <a:pt x="317500" y="255587"/>
                </a:lnTo>
                <a:lnTo>
                  <a:pt x="330756" y="263906"/>
                </a:lnTo>
                <a:lnTo>
                  <a:pt x="355600" y="282575"/>
                </a:lnTo>
                <a:lnTo>
                  <a:pt x="368856" y="290893"/>
                </a:lnTo>
                <a:lnTo>
                  <a:pt x="394256" y="308356"/>
                </a:lnTo>
                <a:lnTo>
                  <a:pt x="406956" y="316293"/>
                </a:lnTo>
                <a:lnTo>
                  <a:pt x="431800" y="333375"/>
                </a:lnTo>
                <a:lnTo>
                  <a:pt x="470456" y="357568"/>
                </a:lnTo>
                <a:lnTo>
                  <a:pt x="495300" y="376237"/>
                </a:lnTo>
                <a:lnTo>
                  <a:pt x="509212" y="383336"/>
                </a:lnTo>
                <a:lnTo>
                  <a:pt x="584756" y="430593"/>
                </a:lnTo>
                <a:lnTo>
                  <a:pt x="598112" y="437311"/>
                </a:lnTo>
                <a:lnTo>
                  <a:pt x="622856" y="452818"/>
                </a:lnTo>
                <a:lnTo>
                  <a:pt x="636212" y="459536"/>
                </a:lnTo>
                <a:lnTo>
                  <a:pt x="661612" y="473824"/>
                </a:lnTo>
                <a:lnTo>
                  <a:pt x="686356" y="489331"/>
                </a:lnTo>
                <a:lnTo>
                  <a:pt x="712412" y="502399"/>
                </a:lnTo>
                <a:lnTo>
                  <a:pt x="737812" y="516686"/>
                </a:lnTo>
                <a:lnTo>
                  <a:pt x="775912" y="535736"/>
                </a:lnTo>
                <a:lnTo>
                  <a:pt x="801312" y="550024"/>
                </a:lnTo>
                <a:lnTo>
                  <a:pt x="839412" y="569074"/>
                </a:lnTo>
                <a:lnTo>
                  <a:pt x="852876" y="574169"/>
                </a:lnTo>
                <a:lnTo>
                  <a:pt x="865576" y="582107"/>
                </a:lnTo>
                <a:lnTo>
                  <a:pt x="878276" y="586869"/>
                </a:lnTo>
                <a:lnTo>
                  <a:pt x="902912" y="599236"/>
                </a:lnTo>
                <a:lnTo>
                  <a:pt x="916376" y="604332"/>
                </a:lnTo>
                <a:lnTo>
                  <a:pt x="941776" y="615444"/>
                </a:lnTo>
                <a:lnTo>
                  <a:pt x="966412" y="627811"/>
                </a:lnTo>
                <a:lnTo>
                  <a:pt x="979876" y="632907"/>
                </a:lnTo>
                <a:lnTo>
                  <a:pt x="993725" y="639077"/>
                </a:lnTo>
                <a:lnTo>
                  <a:pt x="1006863" y="644019"/>
                </a:lnTo>
                <a:lnTo>
                  <a:pt x="1031500" y="654799"/>
                </a:lnTo>
                <a:lnTo>
                  <a:pt x="1121163" y="688469"/>
                </a:lnTo>
                <a:lnTo>
                  <a:pt x="1147424" y="696675"/>
                </a:lnTo>
                <a:lnTo>
                  <a:pt x="1171962" y="705932"/>
                </a:lnTo>
                <a:lnTo>
                  <a:pt x="1185524" y="709375"/>
                </a:lnTo>
                <a:lnTo>
                  <a:pt x="1210924" y="717312"/>
                </a:lnTo>
                <a:lnTo>
                  <a:pt x="1235463" y="726569"/>
                </a:lnTo>
                <a:lnTo>
                  <a:pt x="1261724" y="733187"/>
                </a:lnTo>
                <a:lnTo>
                  <a:pt x="1287124" y="741125"/>
                </a:lnTo>
                <a:lnTo>
                  <a:pt x="1299824" y="744300"/>
                </a:lnTo>
                <a:lnTo>
                  <a:pt x="1313464" y="749237"/>
                </a:lnTo>
                <a:lnTo>
                  <a:pt x="1326164" y="750826"/>
                </a:lnTo>
                <a:lnTo>
                  <a:pt x="1338864" y="755587"/>
                </a:lnTo>
                <a:lnTo>
                  <a:pt x="1351564" y="757176"/>
                </a:lnTo>
                <a:lnTo>
                  <a:pt x="1376024" y="764937"/>
                </a:lnTo>
                <a:lnTo>
                  <a:pt x="1401424" y="771287"/>
                </a:lnTo>
                <a:lnTo>
                  <a:pt x="1415064" y="773051"/>
                </a:lnTo>
                <a:lnTo>
                  <a:pt x="1441315" y="779273"/>
                </a:lnTo>
                <a:lnTo>
                  <a:pt x="1454815" y="783817"/>
                </a:lnTo>
                <a:lnTo>
                  <a:pt x="1468099" y="787162"/>
                </a:lnTo>
                <a:lnTo>
                  <a:pt x="1483436" y="788939"/>
                </a:lnTo>
                <a:lnTo>
                  <a:pt x="1507787" y="795100"/>
                </a:lnTo>
                <a:lnTo>
                  <a:pt x="1522277" y="798323"/>
                </a:lnTo>
                <a:lnTo>
                  <a:pt x="1535715" y="800037"/>
                </a:lnTo>
                <a:lnTo>
                  <a:pt x="1577840" y="809435"/>
                </a:lnTo>
                <a:lnTo>
                  <a:pt x="1594647" y="811173"/>
                </a:lnTo>
                <a:lnTo>
                  <a:pt x="1644312" y="820500"/>
                </a:lnTo>
                <a:lnTo>
                  <a:pt x="1657953" y="822262"/>
                </a:lnTo>
                <a:lnTo>
                  <a:pt x="1671502" y="825310"/>
                </a:lnTo>
                <a:lnTo>
                  <a:pt x="1684939" y="827026"/>
                </a:lnTo>
                <a:lnTo>
                  <a:pt x="1727367" y="834896"/>
                </a:lnTo>
                <a:lnTo>
                  <a:pt x="1743106" y="838045"/>
                </a:lnTo>
                <a:lnTo>
                  <a:pt x="1769078" y="841312"/>
                </a:lnTo>
                <a:lnTo>
                  <a:pt x="1789492" y="844457"/>
                </a:lnTo>
                <a:lnTo>
                  <a:pt x="1804111" y="846089"/>
                </a:lnTo>
                <a:lnTo>
                  <a:pt x="1824417" y="849219"/>
                </a:lnTo>
                <a:lnTo>
                  <a:pt x="1837340" y="850837"/>
                </a:lnTo>
                <a:lnTo>
                  <a:pt x="1883239" y="858757"/>
                </a:lnTo>
                <a:lnTo>
                  <a:pt x="1896078" y="860362"/>
                </a:lnTo>
                <a:lnTo>
                  <a:pt x="1910472" y="861964"/>
                </a:lnTo>
                <a:lnTo>
                  <a:pt x="1927392" y="865059"/>
                </a:lnTo>
                <a:lnTo>
                  <a:pt x="1949914" y="868282"/>
                </a:lnTo>
                <a:lnTo>
                  <a:pt x="1970467" y="871444"/>
                </a:lnTo>
                <a:lnTo>
                  <a:pt x="1988419" y="873091"/>
                </a:lnTo>
                <a:lnTo>
                  <a:pt x="2018061" y="877790"/>
                </a:lnTo>
                <a:lnTo>
                  <a:pt x="2036044" y="879441"/>
                </a:lnTo>
                <a:lnTo>
                  <a:pt x="2049327" y="882460"/>
                </a:lnTo>
                <a:lnTo>
                  <a:pt x="2063750" y="882650"/>
                </a:lnTo>
                <a:lnTo>
                  <a:pt x="2084311" y="887235"/>
                </a:lnTo>
                <a:lnTo>
                  <a:pt x="2101060" y="888960"/>
                </a:lnTo>
                <a:lnTo>
                  <a:pt x="2123508" y="890567"/>
                </a:lnTo>
                <a:lnTo>
                  <a:pt x="2178514" y="898444"/>
                </a:lnTo>
                <a:lnTo>
                  <a:pt x="2207334" y="901650"/>
                </a:lnTo>
                <a:lnTo>
                  <a:pt x="2227643" y="904782"/>
                </a:lnTo>
                <a:lnTo>
                  <a:pt x="2248879" y="906439"/>
                </a:lnTo>
                <a:lnTo>
                  <a:pt x="2281702" y="911144"/>
                </a:lnTo>
                <a:lnTo>
                  <a:pt x="2318311" y="915921"/>
                </a:lnTo>
                <a:lnTo>
                  <a:pt x="2337728" y="917547"/>
                </a:lnTo>
                <a:lnTo>
                  <a:pt x="2383340" y="923850"/>
                </a:lnTo>
                <a:lnTo>
                  <a:pt x="2399510" y="925473"/>
                </a:lnTo>
                <a:lnTo>
                  <a:pt x="2460495" y="932601"/>
                </a:lnTo>
                <a:lnTo>
                  <a:pt x="2462338" y="916834"/>
                </a:lnTo>
                <a:lnTo>
                  <a:pt x="2401220" y="909690"/>
                </a:lnTo>
                <a:lnTo>
                  <a:pt x="2385214" y="908089"/>
                </a:lnTo>
                <a:lnTo>
                  <a:pt x="2339472" y="901773"/>
                </a:lnTo>
                <a:lnTo>
                  <a:pt x="2319996" y="900140"/>
                </a:lnTo>
                <a:lnTo>
                  <a:pt x="2283851" y="895416"/>
                </a:lnTo>
                <a:lnTo>
                  <a:pt x="2250610" y="890667"/>
                </a:lnTo>
                <a:lnTo>
                  <a:pt x="2229458" y="889022"/>
                </a:lnTo>
                <a:lnTo>
                  <a:pt x="2209419" y="885916"/>
                </a:lnTo>
                <a:lnTo>
                  <a:pt x="2180513" y="882698"/>
                </a:lnTo>
                <a:lnTo>
                  <a:pt x="2125197" y="874792"/>
                </a:lnTo>
                <a:lnTo>
                  <a:pt x="2102415" y="873145"/>
                </a:lnTo>
                <a:lnTo>
                  <a:pt x="2086764" y="871576"/>
                </a:lnTo>
                <a:lnTo>
                  <a:pt x="2065413" y="866950"/>
                </a:lnTo>
                <a:lnTo>
                  <a:pt x="2051050" y="866775"/>
                </a:lnTo>
                <a:lnTo>
                  <a:pt x="1990375" y="857346"/>
                </a:lnTo>
                <a:lnTo>
                  <a:pt x="1972393" y="855695"/>
                </a:lnTo>
                <a:lnTo>
                  <a:pt x="1952245" y="852580"/>
                </a:lnTo>
                <a:lnTo>
                  <a:pt x="1929935" y="849392"/>
                </a:lnTo>
                <a:lnTo>
                  <a:pt x="1912769" y="846265"/>
                </a:lnTo>
                <a:lnTo>
                  <a:pt x="1897940" y="844598"/>
                </a:lnTo>
                <a:lnTo>
                  <a:pt x="1852147" y="838280"/>
                </a:lnTo>
                <a:lnTo>
                  <a:pt x="1826609" y="833498"/>
                </a:lnTo>
                <a:lnTo>
                  <a:pt x="1806195" y="830355"/>
                </a:lnTo>
                <a:lnTo>
                  <a:pt x="1791576" y="828723"/>
                </a:lnTo>
                <a:lnTo>
                  <a:pt x="1771270" y="825591"/>
                </a:lnTo>
                <a:lnTo>
                  <a:pt x="1758346" y="823973"/>
                </a:lnTo>
                <a:lnTo>
                  <a:pt x="1730344" y="819303"/>
                </a:lnTo>
                <a:lnTo>
                  <a:pt x="1712744" y="816103"/>
                </a:lnTo>
                <a:lnTo>
                  <a:pt x="1699609" y="814448"/>
                </a:lnTo>
                <a:lnTo>
                  <a:pt x="1674209" y="809685"/>
                </a:lnTo>
                <a:lnTo>
                  <a:pt x="1660659" y="806639"/>
                </a:lnTo>
                <a:lnTo>
                  <a:pt x="1647221" y="804923"/>
                </a:lnTo>
                <a:lnTo>
                  <a:pt x="1621823" y="800160"/>
                </a:lnTo>
                <a:lnTo>
                  <a:pt x="1609121" y="798573"/>
                </a:lnTo>
                <a:lnTo>
                  <a:pt x="1580352" y="793789"/>
                </a:lnTo>
                <a:lnTo>
                  <a:pt x="1538422" y="784414"/>
                </a:lnTo>
                <a:lnTo>
                  <a:pt x="1524984" y="782698"/>
                </a:lnTo>
                <a:lnTo>
                  <a:pt x="1511434" y="779651"/>
                </a:lnTo>
                <a:lnTo>
                  <a:pt x="1486237" y="773349"/>
                </a:lnTo>
                <a:lnTo>
                  <a:pt x="1470901" y="771573"/>
                </a:lnTo>
                <a:lnTo>
                  <a:pt x="1445548" y="763995"/>
                </a:lnTo>
                <a:lnTo>
                  <a:pt x="1430472" y="760601"/>
                </a:lnTo>
                <a:lnTo>
                  <a:pt x="1404334" y="755710"/>
                </a:lnTo>
                <a:lnTo>
                  <a:pt x="1367175" y="746361"/>
                </a:lnTo>
                <a:lnTo>
                  <a:pt x="1353534" y="741423"/>
                </a:lnTo>
                <a:lnTo>
                  <a:pt x="1340834" y="739835"/>
                </a:lnTo>
                <a:lnTo>
                  <a:pt x="1328134" y="735073"/>
                </a:lnTo>
                <a:lnTo>
                  <a:pt x="1315434" y="733485"/>
                </a:lnTo>
                <a:lnTo>
                  <a:pt x="1290975" y="725724"/>
                </a:lnTo>
                <a:lnTo>
                  <a:pt x="1278275" y="722549"/>
                </a:lnTo>
                <a:lnTo>
                  <a:pt x="1252875" y="714611"/>
                </a:lnTo>
                <a:lnTo>
                  <a:pt x="1240175" y="711436"/>
                </a:lnTo>
                <a:lnTo>
                  <a:pt x="1215637" y="702180"/>
                </a:lnTo>
                <a:lnTo>
                  <a:pt x="1202075" y="698736"/>
                </a:lnTo>
                <a:lnTo>
                  <a:pt x="1176675" y="690799"/>
                </a:lnTo>
                <a:lnTo>
                  <a:pt x="1152136" y="681542"/>
                </a:lnTo>
                <a:lnTo>
                  <a:pt x="1138575" y="678099"/>
                </a:lnTo>
                <a:lnTo>
                  <a:pt x="1037836" y="640267"/>
                </a:lnTo>
                <a:lnTo>
                  <a:pt x="1012437" y="629155"/>
                </a:lnTo>
                <a:lnTo>
                  <a:pt x="999736" y="624392"/>
                </a:lnTo>
                <a:lnTo>
                  <a:pt x="985887" y="618222"/>
                </a:lnTo>
                <a:lnTo>
                  <a:pt x="972750" y="613280"/>
                </a:lnTo>
                <a:lnTo>
                  <a:pt x="948112" y="600913"/>
                </a:lnTo>
                <a:lnTo>
                  <a:pt x="934650" y="595817"/>
                </a:lnTo>
                <a:lnTo>
                  <a:pt x="909250" y="584705"/>
                </a:lnTo>
                <a:lnTo>
                  <a:pt x="884612" y="572338"/>
                </a:lnTo>
                <a:lnTo>
                  <a:pt x="871150" y="567242"/>
                </a:lnTo>
                <a:lnTo>
                  <a:pt x="858450" y="559305"/>
                </a:lnTo>
                <a:lnTo>
                  <a:pt x="845750" y="554542"/>
                </a:lnTo>
                <a:lnTo>
                  <a:pt x="795712" y="529475"/>
                </a:lnTo>
                <a:lnTo>
                  <a:pt x="770312" y="515188"/>
                </a:lnTo>
                <a:lnTo>
                  <a:pt x="732212" y="496138"/>
                </a:lnTo>
                <a:lnTo>
                  <a:pt x="706812" y="481850"/>
                </a:lnTo>
                <a:lnTo>
                  <a:pt x="694112" y="475500"/>
                </a:lnTo>
                <a:lnTo>
                  <a:pt x="669370" y="459994"/>
                </a:lnTo>
                <a:lnTo>
                  <a:pt x="656012" y="453275"/>
                </a:lnTo>
                <a:lnTo>
                  <a:pt x="630612" y="438988"/>
                </a:lnTo>
                <a:lnTo>
                  <a:pt x="605870" y="423481"/>
                </a:lnTo>
                <a:lnTo>
                  <a:pt x="592512" y="416763"/>
                </a:lnTo>
                <a:lnTo>
                  <a:pt x="529670" y="377444"/>
                </a:lnTo>
                <a:lnTo>
                  <a:pt x="503612" y="362788"/>
                </a:lnTo>
                <a:lnTo>
                  <a:pt x="479425" y="344487"/>
                </a:lnTo>
                <a:lnTo>
                  <a:pt x="440770" y="320294"/>
                </a:lnTo>
                <a:lnTo>
                  <a:pt x="415370" y="302831"/>
                </a:lnTo>
                <a:lnTo>
                  <a:pt x="402670" y="294894"/>
                </a:lnTo>
                <a:lnTo>
                  <a:pt x="377825" y="277812"/>
                </a:lnTo>
                <a:lnTo>
                  <a:pt x="364570" y="269494"/>
                </a:lnTo>
                <a:lnTo>
                  <a:pt x="339725" y="250825"/>
                </a:lnTo>
                <a:lnTo>
                  <a:pt x="326470" y="242506"/>
                </a:lnTo>
                <a:lnTo>
                  <a:pt x="301625" y="223837"/>
                </a:lnTo>
                <a:lnTo>
                  <a:pt x="288370" y="215519"/>
                </a:lnTo>
                <a:lnTo>
                  <a:pt x="149225" y="111125"/>
                </a:lnTo>
                <a:lnTo>
                  <a:pt x="123825" y="90487"/>
                </a:lnTo>
                <a:lnTo>
                  <a:pt x="98425" y="71437"/>
                </a:lnTo>
                <a:lnTo>
                  <a:pt x="22225" y="9525"/>
                </a:lnTo>
                <a:lnTo>
                  <a:pt x="952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876633" y="4243690"/>
            <a:ext cx="95885" cy="46355"/>
          </a:xfrm>
          <a:custGeom>
            <a:avLst/>
            <a:gdLst/>
            <a:ahLst/>
            <a:cxnLst/>
            <a:rect l="l" t="t" r="r" b="b"/>
            <a:pathLst>
              <a:path w="95884" h="46354">
                <a:moveTo>
                  <a:pt x="91381" y="0"/>
                </a:moveTo>
                <a:lnTo>
                  <a:pt x="30264" y="30954"/>
                </a:lnTo>
                <a:lnTo>
                  <a:pt x="14772" y="37132"/>
                </a:lnTo>
                <a:lnTo>
                  <a:pt x="0" y="43750"/>
                </a:lnTo>
                <a:lnTo>
                  <a:pt x="18489" y="45900"/>
                </a:lnTo>
                <a:lnTo>
                  <a:pt x="34185" y="39625"/>
                </a:lnTo>
                <a:lnTo>
                  <a:pt x="95685" y="8497"/>
                </a:lnTo>
                <a:lnTo>
                  <a:pt x="91381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8756731" y="4302886"/>
            <a:ext cx="88900" cy="30480"/>
          </a:xfrm>
          <a:custGeom>
            <a:avLst/>
            <a:gdLst/>
            <a:ahLst/>
            <a:cxnLst/>
            <a:rect l="l" t="t" r="r" b="b"/>
            <a:pathLst>
              <a:path w="88900" h="30479">
                <a:moveTo>
                  <a:pt x="85213" y="0"/>
                </a:moveTo>
                <a:lnTo>
                  <a:pt x="69524" y="6536"/>
                </a:lnTo>
                <a:lnTo>
                  <a:pt x="33279" y="19135"/>
                </a:lnTo>
                <a:lnTo>
                  <a:pt x="0" y="30227"/>
                </a:lnTo>
                <a:lnTo>
                  <a:pt x="36349" y="28150"/>
                </a:lnTo>
                <a:lnTo>
                  <a:pt x="72920" y="15430"/>
                </a:lnTo>
                <a:lnTo>
                  <a:pt x="88877" y="8792"/>
                </a:lnTo>
                <a:lnTo>
                  <a:pt x="8521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8612403" y="4347274"/>
            <a:ext cx="100330" cy="31750"/>
          </a:xfrm>
          <a:custGeom>
            <a:avLst/>
            <a:gdLst/>
            <a:ahLst/>
            <a:cxnLst/>
            <a:rect l="l" t="t" r="r" b="b"/>
            <a:pathLst>
              <a:path w="100329" h="31750">
                <a:moveTo>
                  <a:pt x="97772" y="0"/>
                </a:moveTo>
                <a:lnTo>
                  <a:pt x="0" y="27752"/>
                </a:lnTo>
                <a:lnTo>
                  <a:pt x="21729" y="31449"/>
                </a:lnTo>
                <a:lnTo>
                  <a:pt x="100322" y="9178"/>
                </a:lnTo>
                <a:lnTo>
                  <a:pt x="97772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8479573" y="4382926"/>
            <a:ext cx="96520" cy="26670"/>
          </a:xfrm>
          <a:custGeom>
            <a:avLst/>
            <a:gdLst/>
            <a:ahLst/>
            <a:cxnLst/>
            <a:rect l="l" t="t" r="r" b="b"/>
            <a:pathLst>
              <a:path w="96520" h="26670">
                <a:moveTo>
                  <a:pt x="95895" y="0"/>
                </a:moveTo>
                <a:lnTo>
                  <a:pt x="79071" y="4061"/>
                </a:lnTo>
                <a:lnTo>
                  <a:pt x="64907" y="7207"/>
                </a:lnTo>
                <a:lnTo>
                  <a:pt x="47625" y="10345"/>
                </a:lnTo>
                <a:lnTo>
                  <a:pt x="17334" y="16720"/>
                </a:lnTo>
                <a:lnTo>
                  <a:pt x="0" y="19870"/>
                </a:lnTo>
                <a:lnTo>
                  <a:pt x="19166" y="26068"/>
                </a:lnTo>
                <a:lnTo>
                  <a:pt x="49457" y="19692"/>
                </a:lnTo>
                <a:lnTo>
                  <a:pt x="66791" y="16543"/>
                </a:lnTo>
                <a:lnTo>
                  <a:pt x="81259" y="13331"/>
                </a:lnTo>
                <a:lnTo>
                  <a:pt x="94081" y="10126"/>
                </a:lnTo>
                <a:lnTo>
                  <a:pt x="95895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8338359" y="4410341"/>
            <a:ext cx="100330" cy="20955"/>
          </a:xfrm>
          <a:custGeom>
            <a:avLst/>
            <a:gdLst/>
            <a:ahLst/>
            <a:cxnLst/>
            <a:rect l="l" t="t" r="r" b="b"/>
            <a:pathLst>
              <a:path w="100329" h="20954">
                <a:moveTo>
                  <a:pt x="100175" y="0"/>
                </a:moveTo>
                <a:lnTo>
                  <a:pt x="80888" y="3567"/>
                </a:lnTo>
                <a:lnTo>
                  <a:pt x="66927" y="5107"/>
                </a:lnTo>
                <a:lnTo>
                  <a:pt x="54162" y="6703"/>
                </a:lnTo>
                <a:lnTo>
                  <a:pt x="20741" y="11476"/>
                </a:lnTo>
                <a:lnTo>
                  <a:pt x="0" y="14069"/>
                </a:lnTo>
                <a:lnTo>
                  <a:pt x="22006" y="20916"/>
                </a:lnTo>
                <a:lnTo>
                  <a:pt x="55427" y="16142"/>
                </a:lnTo>
                <a:lnTo>
                  <a:pt x="82266" y="12987"/>
                </a:lnTo>
                <a:lnTo>
                  <a:pt x="100055" y="9763"/>
                </a:lnTo>
                <a:lnTo>
                  <a:pt x="100175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8199394" y="4427974"/>
            <a:ext cx="101600" cy="17780"/>
          </a:xfrm>
          <a:custGeom>
            <a:avLst/>
            <a:gdLst/>
            <a:ahLst/>
            <a:cxnLst/>
            <a:rect l="l" t="t" r="r" b="b"/>
            <a:pathLst>
              <a:path w="101600" h="17779">
                <a:moveTo>
                  <a:pt x="101104" y="0"/>
                </a:moveTo>
                <a:lnTo>
                  <a:pt x="78694" y="3376"/>
                </a:lnTo>
                <a:lnTo>
                  <a:pt x="53427" y="4945"/>
                </a:lnTo>
                <a:lnTo>
                  <a:pt x="20248" y="8102"/>
                </a:lnTo>
                <a:lnTo>
                  <a:pt x="0" y="9043"/>
                </a:lnTo>
                <a:lnTo>
                  <a:pt x="20680" y="17608"/>
                </a:lnTo>
                <a:lnTo>
                  <a:pt x="38574" y="16001"/>
                </a:lnTo>
                <a:lnTo>
                  <a:pt x="54493" y="14409"/>
                </a:lnTo>
                <a:lnTo>
                  <a:pt x="67308" y="12809"/>
                </a:lnTo>
                <a:lnTo>
                  <a:pt x="100779" y="9615"/>
                </a:lnTo>
                <a:lnTo>
                  <a:pt x="101104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8061034" y="4437645"/>
            <a:ext cx="100965" cy="11430"/>
          </a:xfrm>
          <a:custGeom>
            <a:avLst/>
            <a:gdLst/>
            <a:ahLst/>
            <a:cxnLst/>
            <a:rect l="l" t="t" r="r" b="b"/>
            <a:pathLst>
              <a:path w="100965" h="11429">
                <a:moveTo>
                  <a:pt x="0" y="114"/>
                </a:moveTo>
                <a:lnTo>
                  <a:pt x="27278" y="11112"/>
                </a:lnTo>
                <a:lnTo>
                  <a:pt x="81253" y="11112"/>
                </a:lnTo>
                <a:lnTo>
                  <a:pt x="94543" y="9488"/>
                </a:lnTo>
                <a:lnTo>
                  <a:pt x="99804" y="1624"/>
                </a:lnTo>
                <a:lnTo>
                  <a:pt x="12990" y="1587"/>
                </a:lnTo>
                <a:lnTo>
                  <a:pt x="0" y="114"/>
                </a:lnTo>
                <a:close/>
              </a:path>
              <a:path w="100965" h="11429">
                <a:moveTo>
                  <a:pt x="100891" y="0"/>
                </a:moveTo>
                <a:lnTo>
                  <a:pt x="80662" y="1624"/>
                </a:lnTo>
                <a:lnTo>
                  <a:pt x="99804" y="1624"/>
                </a:lnTo>
                <a:lnTo>
                  <a:pt x="100891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7922139" y="4436666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>
                <a:moveTo>
                  <a:pt x="0" y="0"/>
                </a:moveTo>
                <a:lnTo>
                  <a:pt x="100862" y="0"/>
                </a:lnTo>
              </a:path>
            </a:pathLst>
          </a:custGeom>
          <a:ln w="1783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786254" y="4404450"/>
            <a:ext cx="98425" cy="27305"/>
          </a:xfrm>
          <a:custGeom>
            <a:avLst/>
            <a:gdLst/>
            <a:ahLst/>
            <a:cxnLst/>
            <a:rect l="l" t="t" r="r" b="b"/>
            <a:pathLst>
              <a:path w="98425" h="27304">
                <a:moveTo>
                  <a:pt x="0" y="0"/>
                </a:moveTo>
                <a:lnTo>
                  <a:pt x="23089" y="15590"/>
                </a:lnTo>
                <a:lnTo>
                  <a:pt x="36355" y="17283"/>
                </a:lnTo>
                <a:lnTo>
                  <a:pt x="86589" y="26703"/>
                </a:lnTo>
                <a:lnTo>
                  <a:pt x="98079" y="18575"/>
                </a:lnTo>
                <a:lnTo>
                  <a:pt x="76200" y="14287"/>
                </a:lnTo>
                <a:lnTo>
                  <a:pt x="50236" y="11007"/>
                </a:lnTo>
                <a:lnTo>
                  <a:pt x="24836" y="6244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649911" y="4370363"/>
            <a:ext cx="98425" cy="32384"/>
          </a:xfrm>
          <a:custGeom>
            <a:avLst/>
            <a:gdLst/>
            <a:ahLst/>
            <a:cxnLst/>
            <a:rect l="l" t="t" r="r" b="b"/>
            <a:pathLst>
              <a:path w="98425" h="32385">
                <a:moveTo>
                  <a:pt x="0" y="0"/>
                </a:moveTo>
                <a:lnTo>
                  <a:pt x="19216" y="16178"/>
                </a:lnTo>
                <a:lnTo>
                  <a:pt x="83233" y="32214"/>
                </a:lnTo>
                <a:lnTo>
                  <a:pt x="98107" y="26115"/>
                </a:lnTo>
                <a:lnTo>
                  <a:pt x="22043" y="7099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7520071" y="4326823"/>
            <a:ext cx="93345" cy="41275"/>
          </a:xfrm>
          <a:custGeom>
            <a:avLst/>
            <a:gdLst/>
            <a:ahLst/>
            <a:cxnLst/>
            <a:rect l="l" t="t" r="r" b="b"/>
            <a:pathLst>
              <a:path w="93345" h="41275">
                <a:moveTo>
                  <a:pt x="0" y="0"/>
                </a:moveTo>
                <a:lnTo>
                  <a:pt x="9356" y="13680"/>
                </a:lnTo>
                <a:lnTo>
                  <a:pt x="34756" y="23205"/>
                </a:lnTo>
                <a:lnTo>
                  <a:pt x="60672" y="31304"/>
                </a:lnTo>
                <a:lnTo>
                  <a:pt x="85556" y="40667"/>
                </a:lnTo>
                <a:lnTo>
                  <a:pt x="93336" y="32826"/>
                </a:lnTo>
                <a:lnTo>
                  <a:pt x="76201" y="26986"/>
                </a:lnTo>
                <a:lnTo>
                  <a:pt x="63500" y="22225"/>
                </a:lnTo>
                <a:lnTo>
                  <a:pt x="50283" y="18888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7391942" y="4269873"/>
            <a:ext cx="91440" cy="51435"/>
          </a:xfrm>
          <a:custGeom>
            <a:avLst/>
            <a:gdLst/>
            <a:ahLst/>
            <a:cxnLst/>
            <a:rect l="l" t="t" r="r" b="b"/>
            <a:pathLst>
              <a:path w="91440" h="51435">
                <a:moveTo>
                  <a:pt x="0" y="0"/>
                </a:moveTo>
                <a:lnTo>
                  <a:pt x="8440" y="14869"/>
                </a:lnTo>
                <a:lnTo>
                  <a:pt x="33840" y="27569"/>
                </a:lnTo>
                <a:lnTo>
                  <a:pt x="46998" y="32531"/>
                </a:lnTo>
                <a:lnTo>
                  <a:pt x="72397" y="43643"/>
                </a:lnTo>
                <a:lnTo>
                  <a:pt x="87569" y="50920"/>
                </a:lnTo>
                <a:lnTo>
                  <a:pt x="90914" y="42001"/>
                </a:lnTo>
                <a:lnTo>
                  <a:pt x="76200" y="34924"/>
                </a:lnTo>
                <a:lnTo>
                  <a:pt x="63042" y="29961"/>
                </a:lnTo>
                <a:lnTo>
                  <a:pt x="37642" y="1885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7263496" y="4209548"/>
            <a:ext cx="93980" cy="50165"/>
          </a:xfrm>
          <a:custGeom>
            <a:avLst/>
            <a:gdLst/>
            <a:ahLst/>
            <a:cxnLst/>
            <a:rect l="l" t="t" r="r" b="b"/>
            <a:pathLst>
              <a:path w="93979" h="50164">
                <a:moveTo>
                  <a:pt x="14145" y="0"/>
                </a:moveTo>
                <a:lnTo>
                  <a:pt x="0" y="2366"/>
                </a:lnTo>
                <a:lnTo>
                  <a:pt x="22585" y="14869"/>
                </a:lnTo>
                <a:lnTo>
                  <a:pt x="35285" y="21219"/>
                </a:lnTo>
                <a:lnTo>
                  <a:pt x="86085" y="49794"/>
                </a:lnTo>
                <a:lnTo>
                  <a:pt x="93618" y="42910"/>
                </a:lnTo>
                <a:lnTo>
                  <a:pt x="77645" y="34924"/>
                </a:lnTo>
                <a:lnTo>
                  <a:pt x="26845" y="6349"/>
                </a:lnTo>
                <a:lnTo>
                  <a:pt x="14145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7149523" y="4131035"/>
            <a:ext cx="86360" cy="57150"/>
          </a:xfrm>
          <a:custGeom>
            <a:avLst/>
            <a:gdLst/>
            <a:ahLst/>
            <a:cxnLst/>
            <a:rect l="l" t="t" r="r" b="b"/>
            <a:pathLst>
              <a:path w="86359" h="57150">
                <a:moveTo>
                  <a:pt x="0" y="0"/>
                </a:moveTo>
                <a:lnTo>
                  <a:pt x="9165" y="16960"/>
                </a:lnTo>
                <a:lnTo>
                  <a:pt x="21865" y="24898"/>
                </a:lnTo>
                <a:lnTo>
                  <a:pt x="47659" y="39406"/>
                </a:lnTo>
                <a:lnTo>
                  <a:pt x="72665" y="56648"/>
                </a:lnTo>
                <a:lnTo>
                  <a:pt x="86117" y="52748"/>
                </a:lnTo>
                <a:lnTo>
                  <a:pt x="65013" y="40633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7029658" y="4058568"/>
            <a:ext cx="87630" cy="58419"/>
          </a:xfrm>
          <a:custGeom>
            <a:avLst/>
            <a:gdLst/>
            <a:ahLst/>
            <a:cxnLst/>
            <a:rect l="l" t="t" r="r" b="b"/>
            <a:pathLst>
              <a:path w="87629" h="58420">
                <a:moveTo>
                  <a:pt x="0" y="0"/>
                </a:moveTo>
                <a:lnTo>
                  <a:pt x="14730" y="19578"/>
                </a:lnTo>
                <a:lnTo>
                  <a:pt x="52830" y="43390"/>
                </a:lnTo>
                <a:lnTo>
                  <a:pt x="78624" y="57899"/>
                </a:lnTo>
                <a:lnTo>
                  <a:pt x="87556" y="52274"/>
                </a:lnTo>
                <a:lnTo>
                  <a:pt x="70184" y="43030"/>
                </a:lnTo>
                <a:lnTo>
                  <a:pt x="19778" y="11501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910820" y="3986608"/>
            <a:ext cx="87630" cy="52705"/>
          </a:xfrm>
          <a:custGeom>
            <a:avLst/>
            <a:gdLst/>
            <a:ahLst/>
            <a:cxnLst/>
            <a:rect l="l" t="t" r="r" b="b"/>
            <a:pathLst>
              <a:path w="87629" h="52704">
                <a:moveTo>
                  <a:pt x="0" y="0"/>
                </a:moveTo>
                <a:lnTo>
                  <a:pt x="6568" y="15337"/>
                </a:lnTo>
                <a:lnTo>
                  <a:pt x="19268" y="23275"/>
                </a:lnTo>
                <a:lnTo>
                  <a:pt x="32362" y="29846"/>
                </a:lnTo>
                <a:lnTo>
                  <a:pt x="57762" y="45721"/>
                </a:lnTo>
                <a:lnTo>
                  <a:pt x="70462" y="52071"/>
                </a:lnTo>
                <a:lnTo>
                  <a:pt x="87012" y="52673"/>
                </a:lnTo>
                <a:lnTo>
                  <a:pt x="62021" y="37202"/>
                </a:lnTo>
                <a:lnTo>
                  <a:pt x="49321" y="3085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791695" y="3913743"/>
            <a:ext cx="86360" cy="58419"/>
          </a:xfrm>
          <a:custGeom>
            <a:avLst/>
            <a:gdLst/>
            <a:ahLst/>
            <a:cxnLst/>
            <a:rect l="l" t="t" r="r" b="b"/>
            <a:pathLst>
              <a:path w="86359" h="58420">
                <a:moveTo>
                  <a:pt x="0" y="0"/>
                </a:moveTo>
                <a:lnTo>
                  <a:pt x="11393" y="18352"/>
                </a:lnTo>
                <a:lnTo>
                  <a:pt x="74893" y="58040"/>
                </a:lnTo>
                <a:lnTo>
                  <a:pt x="86156" y="53847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681749" y="3832399"/>
            <a:ext cx="78574" cy="6812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584237" y="3731097"/>
            <a:ext cx="68491" cy="7487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520497" y="3647387"/>
            <a:ext cx="40005" cy="60960"/>
          </a:xfrm>
          <a:custGeom>
            <a:avLst/>
            <a:gdLst/>
            <a:ahLst/>
            <a:cxnLst/>
            <a:rect l="l" t="t" r="r" b="b"/>
            <a:pathLst>
              <a:path w="40004" h="60960">
                <a:moveTo>
                  <a:pt x="0" y="0"/>
                </a:moveTo>
                <a:lnTo>
                  <a:pt x="1905" y="18415"/>
                </a:lnTo>
                <a:lnTo>
                  <a:pt x="21181" y="44093"/>
                </a:lnTo>
                <a:lnTo>
                  <a:pt x="32411" y="60554"/>
                </a:lnTo>
                <a:lnTo>
                  <a:pt x="39579" y="54283"/>
                </a:lnTo>
                <a:lnTo>
                  <a:pt x="28803" y="38432"/>
                </a:lnTo>
                <a:lnTo>
                  <a:pt x="17237" y="2512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8870733" y="4803737"/>
            <a:ext cx="100330" cy="26034"/>
          </a:xfrm>
          <a:custGeom>
            <a:avLst/>
            <a:gdLst/>
            <a:ahLst/>
            <a:cxnLst/>
            <a:rect l="l" t="t" r="r" b="b"/>
            <a:pathLst>
              <a:path w="100329" h="26035">
                <a:moveTo>
                  <a:pt x="0" y="0"/>
                </a:moveTo>
                <a:lnTo>
                  <a:pt x="30121" y="14839"/>
                </a:lnTo>
                <a:lnTo>
                  <a:pt x="98671" y="25960"/>
                </a:lnTo>
                <a:lnTo>
                  <a:pt x="100196" y="16558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8732729" y="4781701"/>
            <a:ext cx="100330" cy="25400"/>
          </a:xfrm>
          <a:custGeom>
            <a:avLst/>
            <a:gdLst/>
            <a:ahLst/>
            <a:cxnLst/>
            <a:rect l="l" t="t" r="r" b="b"/>
            <a:pathLst>
              <a:path w="100329" h="25400">
                <a:moveTo>
                  <a:pt x="0" y="0"/>
                </a:moveTo>
                <a:lnTo>
                  <a:pt x="32795" y="14664"/>
                </a:lnTo>
                <a:lnTo>
                  <a:pt x="66084" y="20985"/>
                </a:lnTo>
                <a:lnTo>
                  <a:pt x="98992" y="25271"/>
                </a:lnTo>
                <a:lnTo>
                  <a:pt x="100219" y="15825"/>
                </a:lnTo>
                <a:lnTo>
                  <a:pt x="67585" y="11583"/>
                </a:lnTo>
                <a:lnTo>
                  <a:pt x="34404" y="5278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8603082" y="4756825"/>
            <a:ext cx="92710" cy="26670"/>
          </a:xfrm>
          <a:custGeom>
            <a:avLst/>
            <a:gdLst/>
            <a:ahLst/>
            <a:cxnLst/>
            <a:rect l="l" t="t" r="r" b="b"/>
            <a:pathLst>
              <a:path w="92709" h="26670">
                <a:moveTo>
                  <a:pt x="0" y="0"/>
                </a:moveTo>
                <a:lnTo>
                  <a:pt x="14070" y="12515"/>
                </a:lnTo>
                <a:lnTo>
                  <a:pt x="36310" y="17264"/>
                </a:lnTo>
                <a:lnTo>
                  <a:pt x="90822" y="26579"/>
                </a:lnTo>
                <a:lnTo>
                  <a:pt x="92425" y="17191"/>
                </a:lnTo>
                <a:lnTo>
                  <a:pt x="38106" y="7912"/>
                </a:lnTo>
                <a:lnTo>
                  <a:pt x="15995" y="3187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8467804" y="4729865"/>
            <a:ext cx="90805" cy="27305"/>
          </a:xfrm>
          <a:custGeom>
            <a:avLst/>
            <a:gdLst/>
            <a:ahLst/>
            <a:cxnLst/>
            <a:rect l="l" t="t" r="r" b="b"/>
            <a:pathLst>
              <a:path w="90804" h="27304">
                <a:moveTo>
                  <a:pt x="0" y="0"/>
                </a:moveTo>
                <a:lnTo>
                  <a:pt x="18575" y="14046"/>
                </a:lnTo>
                <a:lnTo>
                  <a:pt x="36318" y="17265"/>
                </a:lnTo>
                <a:lnTo>
                  <a:pt x="66459" y="23590"/>
                </a:lnTo>
                <a:lnTo>
                  <a:pt x="84113" y="26790"/>
                </a:lnTo>
                <a:lnTo>
                  <a:pt x="90671" y="18491"/>
                </a:lnTo>
                <a:lnTo>
                  <a:pt x="68285" y="14243"/>
                </a:lnTo>
                <a:lnTo>
                  <a:pt x="38145" y="7918"/>
                </a:lnTo>
                <a:lnTo>
                  <a:pt x="20491" y="4718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323201" y="4695394"/>
            <a:ext cx="99060" cy="33020"/>
          </a:xfrm>
          <a:custGeom>
            <a:avLst/>
            <a:gdLst/>
            <a:ahLst/>
            <a:cxnLst/>
            <a:rect l="l" t="t" r="r" b="b"/>
            <a:pathLst>
              <a:path w="99059" h="33020">
                <a:moveTo>
                  <a:pt x="0" y="0"/>
                </a:moveTo>
                <a:lnTo>
                  <a:pt x="16609" y="13592"/>
                </a:lnTo>
                <a:lnTo>
                  <a:pt x="42015" y="19922"/>
                </a:lnTo>
                <a:lnTo>
                  <a:pt x="96713" y="32917"/>
                </a:lnTo>
                <a:lnTo>
                  <a:pt x="98772" y="23618"/>
                </a:lnTo>
                <a:lnTo>
                  <a:pt x="44265" y="10668"/>
                </a:lnTo>
                <a:lnTo>
                  <a:pt x="18827" y="4329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188349" y="4659871"/>
            <a:ext cx="98425" cy="31750"/>
          </a:xfrm>
          <a:custGeom>
            <a:avLst/>
            <a:gdLst/>
            <a:ahLst/>
            <a:cxnLst/>
            <a:rect l="l" t="t" r="r" b="b"/>
            <a:pathLst>
              <a:path w="98425" h="31750">
                <a:moveTo>
                  <a:pt x="0" y="0"/>
                </a:moveTo>
                <a:lnTo>
                  <a:pt x="10665" y="14010"/>
                </a:lnTo>
                <a:lnTo>
                  <a:pt x="36671" y="20520"/>
                </a:lnTo>
                <a:lnTo>
                  <a:pt x="54098" y="25257"/>
                </a:lnTo>
                <a:lnTo>
                  <a:pt x="69913" y="29987"/>
                </a:lnTo>
                <a:lnTo>
                  <a:pt x="83435" y="31737"/>
                </a:lnTo>
                <a:lnTo>
                  <a:pt x="98300" y="27263"/>
                </a:lnTo>
                <a:lnTo>
                  <a:pt x="71866" y="20698"/>
                </a:lnTo>
                <a:lnTo>
                  <a:pt x="56710" y="16098"/>
                </a:lnTo>
                <a:lnTo>
                  <a:pt x="39071" y="11303"/>
                </a:lnTo>
                <a:lnTo>
                  <a:pt x="13483" y="4927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8051521" y="4626800"/>
            <a:ext cx="100965" cy="31750"/>
          </a:xfrm>
          <a:custGeom>
            <a:avLst/>
            <a:gdLst/>
            <a:ahLst/>
            <a:cxnLst/>
            <a:rect l="l" t="t" r="r" b="b"/>
            <a:pathLst>
              <a:path w="100965" h="31750">
                <a:moveTo>
                  <a:pt x="15245" y="0"/>
                </a:moveTo>
                <a:lnTo>
                  <a:pt x="0" y="4973"/>
                </a:lnTo>
                <a:lnTo>
                  <a:pt x="26579" y="13802"/>
                </a:lnTo>
                <a:lnTo>
                  <a:pt x="41390" y="17106"/>
                </a:lnTo>
                <a:lnTo>
                  <a:pt x="56986" y="21783"/>
                </a:lnTo>
                <a:lnTo>
                  <a:pt x="95996" y="31470"/>
                </a:lnTo>
                <a:lnTo>
                  <a:pt x="100777" y="23227"/>
                </a:lnTo>
                <a:lnTo>
                  <a:pt x="84429" y="20431"/>
                </a:lnTo>
                <a:lnTo>
                  <a:pt x="59502" y="12598"/>
                </a:lnTo>
                <a:lnTo>
                  <a:pt x="43784" y="7894"/>
                </a:lnTo>
                <a:lnTo>
                  <a:pt x="29110" y="4632"/>
                </a:lnTo>
                <a:lnTo>
                  <a:pt x="15245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7919283" y="4585517"/>
            <a:ext cx="99060" cy="36830"/>
          </a:xfrm>
          <a:custGeom>
            <a:avLst/>
            <a:gdLst/>
            <a:ahLst/>
            <a:cxnLst/>
            <a:rect l="l" t="t" r="r" b="b"/>
            <a:pathLst>
              <a:path w="99059" h="36829">
                <a:moveTo>
                  <a:pt x="0" y="0"/>
                </a:moveTo>
                <a:lnTo>
                  <a:pt x="21643" y="15339"/>
                </a:lnTo>
                <a:lnTo>
                  <a:pt x="36148" y="20159"/>
                </a:lnTo>
                <a:lnTo>
                  <a:pt x="50956" y="23464"/>
                </a:lnTo>
                <a:lnTo>
                  <a:pt x="95332" y="36325"/>
                </a:lnTo>
                <a:lnTo>
                  <a:pt x="98666" y="27404"/>
                </a:lnTo>
                <a:lnTo>
                  <a:pt x="80222" y="22131"/>
                </a:lnTo>
                <a:lnTo>
                  <a:pt x="65760" y="18928"/>
                </a:lnTo>
                <a:lnTo>
                  <a:pt x="38677" y="10990"/>
                </a:lnTo>
                <a:lnTo>
                  <a:pt x="24810" y="6357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791319" y="4542721"/>
            <a:ext cx="92710" cy="40640"/>
          </a:xfrm>
          <a:custGeom>
            <a:avLst/>
            <a:gdLst/>
            <a:ahLst/>
            <a:cxnLst/>
            <a:rect l="l" t="t" r="r" b="b"/>
            <a:pathLst>
              <a:path w="92709" h="40639">
                <a:moveTo>
                  <a:pt x="0" y="0"/>
                </a:moveTo>
                <a:lnTo>
                  <a:pt x="9410" y="13685"/>
                </a:lnTo>
                <a:lnTo>
                  <a:pt x="22156" y="18448"/>
                </a:lnTo>
                <a:lnTo>
                  <a:pt x="35416" y="21783"/>
                </a:lnTo>
                <a:lnTo>
                  <a:pt x="60391" y="31148"/>
                </a:lnTo>
                <a:lnTo>
                  <a:pt x="73652" y="34483"/>
                </a:lnTo>
                <a:lnTo>
                  <a:pt x="90133" y="40176"/>
                </a:lnTo>
                <a:lnTo>
                  <a:pt x="92435" y="30933"/>
                </a:lnTo>
                <a:lnTo>
                  <a:pt x="76470" y="25399"/>
                </a:lnTo>
                <a:lnTo>
                  <a:pt x="63209" y="22064"/>
                </a:lnTo>
                <a:lnTo>
                  <a:pt x="38234" y="12699"/>
                </a:lnTo>
                <a:lnTo>
                  <a:pt x="24974" y="9364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663867" y="4498271"/>
            <a:ext cx="87630" cy="40640"/>
          </a:xfrm>
          <a:custGeom>
            <a:avLst/>
            <a:gdLst/>
            <a:ahLst/>
            <a:cxnLst/>
            <a:rect l="l" t="t" r="r" b="b"/>
            <a:pathLst>
              <a:path w="87629" h="40639">
                <a:moveTo>
                  <a:pt x="0" y="0"/>
                </a:moveTo>
                <a:lnTo>
                  <a:pt x="9411" y="13684"/>
                </a:lnTo>
                <a:lnTo>
                  <a:pt x="22156" y="18448"/>
                </a:lnTo>
                <a:lnTo>
                  <a:pt x="35417" y="21783"/>
                </a:lnTo>
                <a:lnTo>
                  <a:pt x="85229" y="40540"/>
                </a:lnTo>
                <a:lnTo>
                  <a:pt x="87532" y="31299"/>
                </a:lnTo>
                <a:lnTo>
                  <a:pt x="38235" y="12699"/>
                </a:lnTo>
                <a:lnTo>
                  <a:pt x="24974" y="9364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536415" y="4445884"/>
            <a:ext cx="85090" cy="41275"/>
          </a:xfrm>
          <a:custGeom>
            <a:avLst/>
            <a:gdLst/>
            <a:ahLst/>
            <a:cxnLst/>
            <a:rect l="l" t="t" r="r" b="b"/>
            <a:pathLst>
              <a:path w="85090" h="41275">
                <a:moveTo>
                  <a:pt x="0" y="0"/>
                </a:moveTo>
                <a:lnTo>
                  <a:pt x="9411" y="13685"/>
                </a:lnTo>
                <a:lnTo>
                  <a:pt x="34902" y="24796"/>
                </a:lnTo>
                <a:lnTo>
                  <a:pt x="47646" y="29560"/>
                </a:lnTo>
                <a:lnTo>
                  <a:pt x="73136" y="40671"/>
                </a:lnTo>
                <a:lnTo>
                  <a:pt x="84980" y="34930"/>
                </a:lnTo>
                <a:lnTo>
                  <a:pt x="63726" y="26987"/>
                </a:lnTo>
                <a:lnTo>
                  <a:pt x="38235" y="15874"/>
                </a:lnTo>
                <a:lnTo>
                  <a:pt x="25490" y="1111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406857" y="4391748"/>
            <a:ext cx="85725" cy="45720"/>
          </a:xfrm>
          <a:custGeom>
            <a:avLst/>
            <a:gdLst/>
            <a:ahLst/>
            <a:cxnLst/>
            <a:rect l="l" t="t" r="r" b="b"/>
            <a:pathLst>
              <a:path w="85725" h="45720">
                <a:moveTo>
                  <a:pt x="0" y="0"/>
                </a:moveTo>
                <a:lnTo>
                  <a:pt x="22214" y="18408"/>
                </a:lnTo>
                <a:lnTo>
                  <a:pt x="34960" y="24758"/>
                </a:lnTo>
                <a:lnTo>
                  <a:pt x="60907" y="34481"/>
                </a:lnTo>
                <a:lnTo>
                  <a:pt x="81881" y="45495"/>
                </a:lnTo>
                <a:lnTo>
                  <a:pt x="85215" y="36572"/>
                </a:lnTo>
                <a:lnTo>
                  <a:pt x="65092" y="25977"/>
                </a:lnTo>
                <a:lnTo>
                  <a:pt x="38751" y="16035"/>
                </a:lnTo>
                <a:lnTo>
                  <a:pt x="13717" y="3533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279922" y="4333171"/>
            <a:ext cx="85725" cy="43815"/>
          </a:xfrm>
          <a:custGeom>
            <a:avLst/>
            <a:gdLst/>
            <a:ahLst/>
            <a:cxnLst/>
            <a:rect l="l" t="t" r="r" b="b"/>
            <a:pathLst>
              <a:path w="85725" h="43814">
                <a:moveTo>
                  <a:pt x="0" y="0"/>
                </a:moveTo>
                <a:lnTo>
                  <a:pt x="9410" y="13684"/>
                </a:lnTo>
                <a:lnTo>
                  <a:pt x="34444" y="26186"/>
                </a:lnTo>
                <a:lnTo>
                  <a:pt x="47646" y="31148"/>
                </a:lnTo>
                <a:lnTo>
                  <a:pt x="72679" y="43648"/>
                </a:lnTo>
                <a:lnTo>
                  <a:pt x="85267" y="38211"/>
                </a:lnTo>
                <a:lnTo>
                  <a:pt x="64181" y="28773"/>
                </a:lnTo>
                <a:lnTo>
                  <a:pt x="51437" y="22423"/>
                </a:lnTo>
                <a:lnTo>
                  <a:pt x="38235" y="17462"/>
                </a:lnTo>
                <a:lnTo>
                  <a:pt x="13201" y="496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148963" y="4266307"/>
            <a:ext cx="89535" cy="55880"/>
          </a:xfrm>
          <a:custGeom>
            <a:avLst/>
            <a:gdLst/>
            <a:ahLst/>
            <a:cxnLst/>
            <a:rect l="l" t="t" r="r" b="b"/>
            <a:pathLst>
              <a:path w="89534" h="55879">
                <a:moveTo>
                  <a:pt x="0" y="0"/>
                </a:moveTo>
                <a:lnTo>
                  <a:pt x="12067" y="18218"/>
                </a:lnTo>
                <a:lnTo>
                  <a:pt x="63441" y="43837"/>
                </a:lnTo>
                <a:lnTo>
                  <a:pt x="86183" y="55538"/>
                </a:lnTo>
                <a:lnTo>
                  <a:pt x="89518" y="46616"/>
                </a:lnTo>
                <a:lnTo>
                  <a:pt x="68083" y="35533"/>
                </a:lnTo>
                <a:lnTo>
                  <a:pt x="16709" y="991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023969" y="4201826"/>
            <a:ext cx="92075" cy="55244"/>
          </a:xfrm>
          <a:custGeom>
            <a:avLst/>
            <a:gdLst/>
            <a:ahLst/>
            <a:cxnLst/>
            <a:rect l="l" t="t" r="r" b="b"/>
            <a:pathLst>
              <a:path w="92075" h="55245">
                <a:moveTo>
                  <a:pt x="14645" y="0"/>
                </a:moveTo>
                <a:lnTo>
                  <a:pt x="0" y="2100"/>
                </a:lnTo>
                <a:lnTo>
                  <a:pt x="60590" y="39836"/>
                </a:lnTo>
                <a:lnTo>
                  <a:pt x="73729" y="46405"/>
                </a:lnTo>
                <a:lnTo>
                  <a:pt x="86899" y="54634"/>
                </a:lnTo>
                <a:lnTo>
                  <a:pt x="91935" y="46548"/>
                </a:lnTo>
                <a:lnTo>
                  <a:pt x="78371" y="38100"/>
                </a:lnTo>
                <a:lnTo>
                  <a:pt x="65232" y="31530"/>
                </a:lnTo>
                <a:lnTo>
                  <a:pt x="14645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6909277" y="4122680"/>
            <a:ext cx="88900" cy="53340"/>
          </a:xfrm>
          <a:custGeom>
            <a:avLst/>
            <a:gdLst/>
            <a:ahLst/>
            <a:cxnLst/>
            <a:rect l="l" t="t" r="r" b="b"/>
            <a:pathLst>
              <a:path w="88900" h="53339">
                <a:moveTo>
                  <a:pt x="14965" y="0"/>
                </a:moveTo>
                <a:lnTo>
                  <a:pt x="0" y="1880"/>
                </a:lnTo>
                <a:lnTo>
                  <a:pt x="22009" y="17153"/>
                </a:lnTo>
                <a:lnTo>
                  <a:pt x="47499" y="36203"/>
                </a:lnTo>
                <a:lnTo>
                  <a:pt x="73322" y="52307"/>
                </a:lnTo>
                <a:lnTo>
                  <a:pt x="88414" y="52910"/>
                </a:lnTo>
                <a:lnTo>
                  <a:pt x="65612" y="36285"/>
                </a:lnTo>
                <a:lnTo>
                  <a:pt x="52867" y="28346"/>
                </a:lnTo>
                <a:lnTo>
                  <a:pt x="14965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6803511" y="4031594"/>
            <a:ext cx="80437" cy="7019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6694497" y="3949415"/>
            <a:ext cx="79375" cy="67310"/>
          </a:xfrm>
          <a:custGeom>
            <a:avLst/>
            <a:gdLst/>
            <a:ahLst/>
            <a:cxnLst/>
            <a:rect l="l" t="t" r="r" b="b"/>
            <a:pathLst>
              <a:path w="79375" h="67310">
                <a:moveTo>
                  <a:pt x="0" y="0"/>
                </a:moveTo>
                <a:lnTo>
                  <a:pt x="7710" y="16022"/>
                </a:lnTo>
                <a:lnTo>
                  <a:pt x="58356" y="53893"/>
                </a:lnTo>
                <a:lnTo>
                  <a:pt x="73527" y="66819"/>
                </a:lnTo>
                <a:lnTo>
                  <a:pt x="79230" y="59190"/>
                </a:lnTo>
                <a:lnTo>
                  <a:pt x="64338" y="46489"/>
                </a:lnTo>
                <a:lnTo>
                  <a:pt x="13078" y="8164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6568864" y="3880881"/>
            <a:ext cx="92075" cy="53340"/>
          </a:xfrm>
          <a:custGeom>
            <a:avLst/>
            <a:gdLst/>
            <a:ahLst/>
            <a:cxnLst/>
            <a:rect l="l" t="t" r="r" b="b"/>
            <a:pathLst>
              <a:path w="92075" h="53339">
                <a:moveTo>
                  <a:pt x="0" y="0"/>
                </a:moveTo>
                <a:lnTo>
                  <a:pt x="19996" y="14385"/>
                </a:lnTo>
                <a:lnTo>
                  <a:pt x="41230" y="27376"/>
                </a:lnTo>
                <a:lnTo>
                  <a:pt x="87226" y="53049"/>
                </a:lnTo>
                <a:lnTo>
                  <a:pt x="91930" y="44766"/>
                </a:lnTo>
                <a:lnTo>
                  <a:pt x="68025" y="31644"/>
                </a:lnTo>
                <a:lnTo>
                  <a:pt x="44925" y="19902"/>
                </a:lnTo>
                <a:lnTo>
                  <a:pt x="22345" y="940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9452725" y="446739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9452725" y="393381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9452725" y="3293520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9452725" y="275993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9452725" y="489426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9452725" y="478754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9452725" y="468082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9452725" y="457411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9452725" y="436067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9452725" y="425396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9452725" y="414724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9452725" y="404053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9452725" y="382709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9452725" y="372038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9452725" y="361366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9452725" y="340023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9452725" y="318680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9452725" y="308008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9452725" y="297337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9452725" y="286665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9571644" y="2676547"/>
            <a:ext cx="0" cy="2244725"/>
          </a:xfrm>
          <a:custGeom>
            <a:avLst/>
            <a:gdLst/>
            <a:ahLst/>
            <a:cxnLst/>
            <a:rect l="l" t="t" r="r" b="b"/>
            <a:pathLst>
              <a:path h="2244725">
                <a:moveTo>
                  <a:pt x="0" y="2244644"/>
                </a:moveTo>
                <a:lnTo>
                  <a:pt x="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9480235" y="3827538"/>
            <a:ext cx="2468880" cy="0"/>
          </a:xfrm>
          <a:custGeom>
            <a:avLst/>
            <a:gdLst/>
            <a:ahLst/>
            <a:cxnLst/>
            <a:rect l="l" t="t" r="r" b="b"/>
            <a:pathLst>
              <a:path w="2468879">
                <a:moveTo>
                  <a:pt x="0" y="0"/>
                </a:moveTo>
                <a:lnTo>
                  <a:pt x="2468512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9452725" y="350695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 txBox="1"/>
          <p:nvPr/>
        </p:nvSpPr>
        <p:spPr>
          <a:xfrm>
            <a:off x="9306269" y="2683961"/>
            <a:ext cx="125095" cy="14859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</a:t>
            </a:r>
            <a:r>
              <a:rPr sz="700" dirty="0">
                <a:solidFill>
                  <a:srgbClr val="221F1F"/>
                </a:solidFill>
                <a:latin typeface="Arial"/>
                <a:cs typeface="Arial"/>
              </a:rPr>
              <a:t>.0</a:t>
            </a:r>
            <a:endParaRPr sz="700">
              <a:latin typeface="Arial"/>
              <a:cs typeface="Arial"/>
            </a:endParaRPr>
          </a:p>
        </p:txBody>
      </p:sp>
      <p:sp>
        <p:nvSpPr>
          <p:cNvPr id="254" name="object 254"/>
          <p:cNvSpPr txBox="1"/>
          <p:nvPr/>
        </p:nvSpPr>
        <p:spPr>
          <a:xfrm>
            <a:off x="9148953" y="2897321"/>
            <a:ext cx="282575" cy="185547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30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Hazard Ratio: Reference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to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EPA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=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r>
              <a:rPr sz="700" b="1" spc="-9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µg/mL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0.2    0.4    0.6    0.8    1.0    1.2    1.4    1.6</a:t>
            </a:r>
            <a:r>
              <a:rPr sz="700" spc="14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1.8</a:t>
            </a:r>
            <a:endParaRPr sz="700">
              <a:latin typeface="Arial"/>
              <a:cs typeface="Arial"/>
            </a:endParaRPr>
          </a:p>
        </p:txBody>
      </p:sp>
      <p:sp>
        <p:nvSpPr>
          <p:cNvPr id="255" name="object 255"/>
          <p:cNvSpPr/>
          <p:nvPr/>
        </p:nvSpPr>
        <p:spPr>
          <a:xfrm>
            <a:off x="9479817" y="4924158"/>
            <a:ext cx="2466975" cy="0"/>
          </a:xfrm>
          <a:custGeom>
            <a:avLst/>
            <a:gdLst/>
            <a:ahLst/>
            <a:cxnLst/>
            <a:rect l="l" t="t" r="r" b="b"/>
            <a:pathLst>
              <a:path w="2466975">
                <a:moveTo>
                  <a:pt x="0" y="0"/>
                </a:moveTo>
                <a:lnTo>
                  <a:pt x="246697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9478371" y="2674308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9478743" y="2674311"/>
            <a:ext cx="2468245" cy="0"/>
          </a:xfrm>
          <a:custGeom>
            <a:avLst/>
            <a:gdLst/>
            <a:ahLst/>
            <a:cxnLst/>
            <a:rect l="l" t="t" r="r" b="b"/>
            <a:pathLst>
              <a:path w="2468245">
                <a:moveTo>
                  <a:pt x="0" y="0"/>
                </a:moveTo>
                <a:lnTo>
                  <a:pt x="246805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1946490" y="2674308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0023453" y="492742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0635015" y="492742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1246572" y="492845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1858169" y="492845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9570880" y="492742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9570880" y="492742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0023453" y="492742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0635015" y="492742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1246572" y="492845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1858169" y="492845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9479519" y="3766545"/>
            <a:ext cx="2465705" cy="1104265"/>
          </a:xfrm>
          <a:custGeom>
            <a:avLst/>
            <a:gdLst/>
            <a:ahLst/>
            <a:cxnLst/>
            <a:rect l="l" t="t" r="r" b="b"/>
            <a:pathLst>
              <a:path w="2465704" h="1104264">
                <a:moveTo>
                  <a:pt x="8413" y="0"/>
                </a:moveTo>
                <a:lnTo>
                  <a:pt x="0" y="13462"/>
                </a:lnTo>
                <a:lnTo>
                  <a:pt x="114300" y="84899"/>
                </a:lnTo>
                <a:lnTo>
                  <a:pt x="127657" y="91617"/>
                </a:lnTo>
                <a:lnTo>
                  <a:pt x="140357" y="101142"/>
                </a:lnTo>
                <a:lnTo>
                  <a:pt x="153057" y="107492"/>
                </a:lnTo>
                <a:lnTo>
                  <a:pt x="203200" y="138874"/>
                </a:lnTo>
                <a:lnTo>
                  <a:pt x="229257" y="153530"/>
                </a:lnTo>
                <a:lnTo>
                  <a:pt x="241957" y="163055"/>
                </a:lnTo>
                <a:lnTo>
                  <a:pt x="254657" y="169405"/>
                </a:lnTo>
                <a:lnTo>
                  <a:pt x="342900" y="224599"/>
                </a:lnTo>
                <a:lnTo>
                  <a:pt x="356257" y="231317"/>
                </a:lnTo>
                <a:lnTo>
                  <a:pt x="381000" y="248412"/>
                </a:lnTo>
                <a:lnTo>
                  <a:pt x="495300" y="319849"/>
                </a:lnTo>
                <a:lnTo>
                  <a:pt x="520700" y="337312"/>
                </a:lnTo>
                <a:lnTo>
                  <a:pt x="533400" y="345249"/>
                </a:lnTo>
                <a:lnTo>
                  <a:pt x="558245" y="362331"/>
                </a:lnTo>
                <a:lnTo>
                  <a:pt x="571500" y="370649"/>
                </a:lnTo>
                <a:lnTo>
                  <a:pt x="596345" y="387731"/>
                </a:lnTo>
                <a:lnTo>
                  <a:pt x="635000" y="411924"/>
                </a:lnTo>
                <a:lnTo>
                  <a:pt x="710645" y="463931"/>
                </a:lnTo>
                <a:lnTo>
                  <a:pt x="723345" y="473456"/>
                </a:lnTo>
                <a:lnTo>
                  <a:pt x="737257" y="480555"/>
                </a:lnTo>
                <a:lnTo>
                  <a:pt x="761445" y="498856"/>
                </a:lnTo>
                <a:lnTo>
                  <a:pt x="774700" y="507174"/>
                </a:lnTo>
                <a:lnTo>
                  <a:pt x="800100" y="524637"/>
                </a:lnTo>
                <a:lnTo>
                  <a:pt x="813457" y="534530"/>
                </a:lnTo>
                <a:lnTo>
                  <a:pt x="826157" y="540880"/>
                </a:lnTo>
                <a:lnTo>
                  <a:pt x="850345" y="559181"/>
                </a:lnTo>
                <a:lnTo>
                  <a:pt x="889000" y="583374"/>
                </a:lnTo>
                <a:lnTo>
                  <a:pt x="914400" y="600837"/>
                </a:lnTo>
                <a:lnTo>
                  <a:pt x="927100" y="608774"/>
                </a:lnTo>
                <a:lnTo>
                  <a:pt x="952500" y="626237"/>
                </a:lnTo>
                <a:lnTo>
                  <a:pt x="965200" y="634174"/>
                </a:lnTo>
                <a:lnTo>
                  <a:pt x="978557" y="640892"/>
                </a:lnTo>
                <a:lnTo>
                  <a:pt x="1003300" y="657987"/>
                </a:lnTo>
                <a:lnTo>
                  <a:pt x="1041400" y="681799"/>
                </a:lnTo>
                <a:lnTo>
                  <a:pt x="1067457" y="696455"/>
                </a:lnTo>
                <a:lnTo>
                  <a:pt x="1080890" y="705485"/>
                </a:lnTo>
                <a:lnTo>
                  <a:pt x="1094444" y="712330"/>
                </a:lnTo>
                <a:lnTo>
                  <a:pt x="1107144" y="721855"/>
                </a:lnTo>
                <a:lnTo>
                  <a:pt x="1119844" y="728205"/>
                </a:lnTo>
                <a:lnTo>
                  <a:pt x="1146526" y="743920"/>
                </a:lnTo>
                <a:lnTo>
                  <a:pt x="1159531" y="750430"/>
                </a:lnTo>
                <a:lnTo>
                  <a:pt x="1210331" y="779005"/>
                </a:lnTo>
                <a:lnTo>
                  <a:pt x="1237645" y="793446"/>
                </a:lnTo>
                <a:lnTo>
                  <a:pt x="1250782" y="801563"/>
                </a:lnTo>
                <a:lnTo>
                  <a:pt x="1263482" y="806325"/>
                </a:lnTo>
                <a:lnTo>
                  <a:pt x="1288119" y="820280"/>
                </a:lnTo>
                <a:lnTo>
                  <a:pt x="1303994" y="828217"/>
                </a:lnTo>
                <a:lnTo>
                  <a:pt x="1330157" y="839663"/>
                </a:lnTo>
                <a:lnTo>
                  <a:pt x="1354137" y="853249"/>
                </a:lnTo>
                <a:lnTo>
                  <a:pt x="1370120" y="858810"/>
                </a:lnTo>
                <a:lnTo>
                  <a:pt x="1396395" y="871235"/>
                </a:lnTo>
                <a:lnTo>
                  <a:pt x="1421469" y="883780"/>
                </a:lnTo>
                <a:lnTo>
                  <a:pt x="1434932" y="888875"/>
                </a:lnTo>
                <a:lnTo>
                  <a:pt x="1459569" y="899655"/>
                </a:lnTo>
                <a:lnTo>
                  <a:pt x="1473032" y="904750"/>
                </a:lnTo>
                <a:lnTo>
                  <a:pt x="1486884" y="910921"/>
                </a:lnTo>
                <a:lnTo>
                  <a:pt x="1512719" y="920625"/>
                </a:lnTo>
                <a:lnTo>
                  <a:pt x="1526282" y="924068"/>
                </a:lnTo>
                <a:lnTo>
                  <a:pt x="1554500" y="935084"/>
                </a:lnTo>
                <a:lnTo>
                  <a:pt x="1567845" y="941085"/>
                </a:lnTo>
                <a:lnTo>
                  <a:pt x="1581844" y="944707"/>
                </a:lnTo>
                <a:lnTo>
                  <a:pt x="1636544" y="965075"/>
                </a:lnTo>
                <a:lnTo>
                  <a:pt x="1662805" y="971693"/>
                </a:lnTo>
                <a:lnTo>
                  <a:pt x="1676509" y="976285"/>
                </a:lnTo>
                <a:lnTo>
                  <a:pt x="1702494" y="984393"/>
                </a:lnTo>
                <a:lnTo>
                  <a:pt x="1715194" y="987568"/>
                </a:lnTo>
                <a:lnTo>
                  <a:pt x="1730712" y="992234"/>
                </a:lnTo>
                <a:lnTo>
                  <a:pt x="1748369" y="997051"/>
                </a:lnTo>
                <a:lnTo>
                  <a:pt x="1773932" y="1003443"/>
                </a:lnTo>
                <a:lnTo>
                  <a:pt x="1792396" y="1009623"/>
                </a:lnTo>
                <a:lnTo>
                  <a:pt x="1825100" y="1016226"/>
                </a:lnTo>
                <a:lnTo>
                  <a:pt x="1840250" y="1020809"/>
                </a:lnTo>
                <a:lnTo>
                  <a:pt x="1854246" y="1022670"/>
                </a:lnTo>
                <a:lnTo>
                  <a:pt x="1886731" y="1030452"/>
                </a:lnTo>
                <a:lnTo>
                  <a:pt x="1901135" y="1033654"/>
                </a:lnTo>
                <a:lnTo>
                  <a:pt x="1931598" y="1040065"/>
                </a:lnTo>
                <a:lnTo>
                  <a:pt x="1955782" y="1043298"/>
                </a:lnTo>
                <a:lnTo>
                  <a:pt x="1975684" y="1047927"/>
                </a:lnTo>
                <a:lnTo>
                  <a:pt x="1993511" y="1051177"/>
                </a:lnTo>
                <a:lnTo>
                  <a:pt x="2023856" y="1055971"/>
                </a:lnTo>
                <a:lnTo>
                  <a:pt x="2041137" y="1059115"/>
                </a:lnTo>
                <a:lnTo>
                  <a:pt x="2054273" y="1060770"/>
                </a:lnTo>
                <a:lnTo>
                  <a:pt x="2068667" y="1062370"/>
                </a:lnTo>
                <a:lnTo>
                  <a:pt x="2106339" y="1068660"/>
                </a:lnTo>
                <a:lnTo>
                  <a:pt x="2128747" y="1071863"/>
                </a:lnTo>
                <a:lnTo>
                  <a:pt x="2213131" y="1081420"/>
                </a:lnTo>
                <a:lnTo>
                  <a:pt x="2233437" y="1084552"/>
                </a:lnTo>
                <a:lnTo>
                  <a:pt x="2324444" y="1092550"/>
                </a:lnTo>
                <a:lnTo>
                  <a:pt x="2405303" y="1100479"/>
                </a:lnTo>
                <a:lnTo>
                  <a:pt x="2464334" y="1104174"/>
                </a:lnTo>
                <a:lnTo>
                  <a:pt x="2465325" y="1088330"/>
                </a:lnTo>
                <a:lnTo>
                  <a:pt x="2406589" y="1084658"/>
                </a:lnTo>
                <a:lnTo>
                  <a:pt x="2325850" y="1076737"/>
                </a:lnTo>
                <a:lnTo>
                  <a:pt x="2235302" y="1068796"/>
                </a:lnTo>
                <a:lnTo>
                  <a:pt x="2215214" y="1065686"/>
                </a:lnTo>
                <a:lnTo>
                  <a:pt x="2130770" y="1056120"/>
                </a:lnTo>
                <a:lnTo>
                  <a:pt x="2108766" y="1052973"/>
                </a:lnTo>
                <a:lnTo>
                  <a:pt x="2070849" y="1046651"/>
                </a:lnTo>
                <a:lnTo>
                  <a:pt x="2056133" y="1045004"/>
                </a:lnTo>
                <a:lnTo>
                  <a:pt x="1996169" y="1035527"/>
                </a:lnTo>
                <a:lnTo>
                  <a:pt x="1978888" y="1032384"/>
                </a:lnTo>
                <a:lnTo>
                  <a:pt x="1958615" y="1027696"/>
                </a:lnTo>
                <a:lnTo>
                  <a:pt x="1934067" y="1024388"/>
                </a:lnTo>
                <a:lnTo>
                  <a:pt x="1916977" y="1021271"/>
                </a:lnTo>
                <a:lnTo>
                  <a:pt x="1857070" y="1007071"/>
                </a:lnTo>
                <a:lnTo>
                  <a:pt x="1843515" y="1005329"/>
                </a:lnTo>
                <a:lnTo>
                  <a:pt x="1828938" y="1000840"/>
                </a:lnTo>
                <a:lnTo>
                  <a:pt x="1796464" y="994309"/>
                </a:lnTo>
                <a:lnTo>
                  <a:pt x="1778367" y="988213"/>
                </a:lnTo>
                <a:lnTo>
                  <a:pt x="1752382" y="981692"/>
                </a:lnTo>
                <a:lnTo>
                  <a:pt x="1735082" y="976972"/>
                </a:lnTo>
                <a:lnTo>
                  <a:pt x="1719400" y="972265"/>
                </a:lnTo>
                <a:lnTo>
                  <a:pt x="1693644" y="965817"/>
                </a:lnTo>
                <a:lnTo>
                  <a:pt x="1667242" y="956463"/>
                </a:lnTo>
                <a:lnTo>
                  <a:pt x="1641256" y="949942"/>
                </a:lnTo>
                <a:lnTo>
                  <a:pt x="1604017" y="935923"/>
                </a:lnTo>
                <a:lnTo>
                  <a:pt x="1586481" y="929547"/>
                </a:lnTo>
                <a:lnTo>
                  <a:pt x="1572994" y="926130"/>
                </a:lnTo>
                <a:lnTo>
                  <a:pt x="1560004" y="920228"/>
                </a:lnTo>
                <a:lnTo>
                  <a:pt x="1543188" y="915115"/>
                </a:lnTo>
                <a:lnTo>
                  <a:pt x="1530132" y="908667"/>
                </a:lnTo>
                <a:lnTo>
                  <a:pt x="1517432" y="905492"/>
                </a:lnTo>
                <a:lnTo>
                  <a:pt x="1492895" y="896236"/>
                </a:lnTo>
                <a:lnTo>
                  <a:pt x="1479043" y="890064"/>
                </a:lnTo>
                <a:lnTo>
                  <a:pt x="1465906" y="885123"/>
                </a:lnTo>
                <a:lnTo>
                  <a:pt x="1440506" y="874011"/>
                </a:lnTo>
                <a:lnTo>
                  <a:pt x="1427806" y="869248"/>
                </a:lnTo>
                <a:lnTo>
                  <a:pt x="1403168" y="856881"/>
                </a:lnTo>
                <a:lnTo>
                  <a:pt x="1388554" y="850378"/>
                </a:lnTo>
                <a:lnTo>
                  <a:pt x="1360854" y="838988"/>
                </a:lnTo>
                <a:lnTo>
                  <a:pt x="1336493" y="825131"/>
                </a:lnTo>
                <a:lnTo>
                  <a:pt x="1323031" y="820036"/>
                </a:lnTo>
                <a:lnTo>
                  <a:pt x="1295218" y="806081"/>
                </a:lnTo>
                <a:lnTo>
                  <a:pt x="1270476" y="792162"/>
                </a:lnTo>
                <a:lnTo>
                  <a:pt x="1256356" y="786698"/>
                </a:lnTo>
                <a:lnTo>
                  <a:pt x="1229804" y="772589"/>
                </a:lnTo>
                <a:lnTo>
                  <a:pt x="1114243" y="707656"/>
                </a:lnTo>
                <a:lnTo>
                  <a:pt x="1101543" y="698131"/>
                </a:lnTo>
                <a:lnTo>
                  <a:pt x="1088843" y="691781"/>
                </a:lnTo>
                <a:lnTo>
                  <a:pt x="1075410" y="682752"/>
                </a:lnTo>
                <a:lnTo>
                  <a:pt x="1061857" y="675906"/>
                </a:lnTo>
                <a:lnTo>
                  <a:pt x="1011713" y="644525"/>
                </a:lnTo>
                <a:lnTo>
                  <a:pt x="986870" y="627443"/>
                </a:lnTo>
                <a:lnTo>
                  <a:pt x="972957" y="620344"/>
                </a:lnTo>
                <a:lnTo>
                  <a:pt x="948213" y="604837"/>
                </a:lnTo>
                <a:lnTo>
                  <a:pt x="897970" y="570293"/>
                </a:lnTo>
                <a:lnTo>
                  <a:pt x="859313" y="546100"/>
                </a:lnTo>
                <a:lnTo>
                  <a:pt x="834470" y="527431"/>
                </a:lnTo>
                <a:lnTo>
                  <a:pt x="820557" y="520331"/>
                </a:lnTo>
                <a:lnTo>
                  <a:pt x="770413" y="485775"/>
                </a:lnTo>
                <a:lnTo>
                  <a:pt x="745570" y="467106"/>
                </a:lnTo>
                <a:lnTo>
                  <a:pt x="731657" y="460006"/>
                </a:lnTo>
                <a:lnTo>
                  <a:pt x="707470" y="441706"/>
                </a:lnTo>
                <a:lnTo>
                  <a:pt x="681513" y="425450"/>
                </a:lnTo>
                <a:lnTo>
                  <a:pt x="630713" y="390525"/>
                </a:lnTo>
                <a:lnTo>
                  <a:pt x="605313" y="374650"/>
                </a:lnTo>
                <a:lnTo>
                  <a:pt x="579913" y="357187"/>
                </a:lnTo>
                <a:lnTo>
                  <a:pt x="567213" y="349250"/>
                </a:lnTo>
                <a:lnTo>
                  <a:pt x="541813" y="331787"/>
                </a:lnTo>
                <a:lnTo>
                  <a:pt x="529113" y="323850"/>
                </a:lnTo>
                <a:lnTo>
                  <a:pt x="504270" y="306768"/>
                </a:lnTo>
                <a:lnTo>
                  <a:pt x="389413" y="234950"/>
                </a:lnTo>
                <a:lnTo>
                  <a:pt x="364570" y="217868"/>
                </a:lnTo>
                <a:lnTo>
                  <a:pt x="350657" y="210769"/>
                </a:lnTo>
                <a:lnTo>
                  <a:pt x="262413" y="155575"/>
                </a:lnTo>
                <a:lnTo>
                  <a:pt x="249057" y="148856"/>
                </a:lnTo>
                <a:lnTo>
                  <a:pt x="236357" y="139331"/>
                </a:lnTo>
                <a:lnTo>
                  <a:pt x="223657" y="132981"/>
                </a:lnTo>
                <a:lnTo>
                  <a:pt x="173513" y="101600"/>
                </a:lnTo>
                <a:lnTo>
                  <a:pt x="147457" y="86944"/>
                </a:lnTo>
                <a:lnTo>
                  <a:pt x="134757" y="77419"/>
                </a:lnTo>
                <a:lnTo>
                  <a:pt x="122057" y="71069"/>
                </a:lnTo>
                <a:lnTo>
                  <a:pt x="841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1849424" y="4404013"/>
            <a:ext cx="97155" cy="42545"/>
          </a:xfrm>
          <a:custGeom>
            <a:avLst/>
            <a:gdLst/>
            <a:ahLst/>
            <a:cxnLst/>
            <a:rect l="l" t="t" r="r" b="b"/>
            <a:pathLst>
              <a:path w="97154" h="42545">
                <a:moveTo>
                  <a:pt x="92941" y="0"/>
                </a:moveTo>
                <a:lnTo>
                  <a:pt x="34204" y="26920"/>
                </a:lnTo>
                <a:lnTo>
                  <a:pt x="18545" y="33177"/>
                </a:lnTo>
                <a:lnTo>
                  <a:pt x="0" y="39975"/>
                </a:lnTo>
                <a:lnTo>
                  <a:pt x="21953" y="42071"/>
                </a:lnTo>
                <a:lnTo>
                  <a:pt x="37957" y="35671"/>
                </a:lnTo>
                <a:lnTo>
                  <a:pt x="96909" y="8658"/>
                </a:lnTo>
                <a:lnTo>
                  <a:pt x="92941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1716615" y="4457082"/>
            <a:ext cx="97155" cy="33655"/>
          </a:xfrm>
          <a:custGeom>
            <a:avLst/>
            <a:gdLst/>
            <a:ahLst/>
            <a:cxnLst/>
            <a:rect l="l" t="t" r="r" b="b"/>
            <a:pathLst>
              <a:path w="97154" h="33654">
                <a:moveTo>
                  <a:pt x="97041" y="0"/>
                </a:moveTo>
                <a:lnTo>
                  <a:pt x="50135" y="14899"/>
                </a:lnTo>
                <a:lnTo>
                  <a:pt x="15344" y="24385"/>
                </a:lnTo>
                <a:lnTo>
                  <a:pt x="0" y="28220"/>
                </a:lnTo>
                <a:lnTo>
                  <a:pt x="17752" y="33600"/>
                </a:lnTo>
                <a:lnTo>
                  <a:pt x="52774" y="24049"/>
                </a:lnTo>
                <a:lnTo>
                  <a:pt x="89420" y="12899"/>
                </a:lnTo>
                <a:lnTo>
                  <a:pt x="97041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1586823" y="4493802"/>
            <a:ext cx="95250" cy="24130"/>
          </a:xfrm>
          <a:custGeom>
            <a:avLst/>
            <a:gdLst/>
            <a:ahLst/>
            <a:cxnLst/>
            <a:rect l="l" t="t" r="r" b="b"/>
            <a:pathLst>
              <a:path w="95250" h="24129">
                <a:moveTo>
                  <a:pt x="92782" y="0"/>
                </a:moveTo>
                <a:lnTo>
                  <a:pt x="77094" y="3486"/>
                </a:lnTo>
                <a:lnTo>
                  <a:pt x="21630" y="14578"/>
                </a:lnTo>
                <a:lnTo>
                  <a:pt x="0" y="16085"/>
                </a:lnTo>
                <a:lnTo>
                  <a:pt x="22903" y="23999"/>
                </a:lnTo>
                <a:lnTo>
                  <a:pt x="79060" y="12805"/>
                </a:lnTo>
                <a:lnTo>
                  <a:pt x="94848" y="9298"/>
                </a:lnTo>
                <a:lnTo>
                  <a:pt x="92782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1441659" y="4516225"/>
            <a:ext cx="101600" cy="17780"/>
          </a:xfrm>
          <a:custGeom>
            <a:avLst/>
            <a:gdLst/>
            <a:ahLst/>
            <a:cxnLst/>
            <a:rect l="l" t="t" r="r" b="b"/>
            <a:pathLst>
              <a:path w="101600" h="17779">
                <a:moveTo>
                  <a:pt x="101343" y="0"/>
                </a:moveTo>
                <a:lnTo>
                  <a:pt x="79260" y="3317"/>
                </a:lnTo>
                <a:lnTo>
                  <a:pt x="62522" y="4782"/>
                </a:lnTo>
                <a:lnTo>
                  <a:pt x="32539" y="6356"/>
                </a:lnTo>
                <a:lnTo>
                  <a:pt x="14897" y="7957"/>
                </a:lnTo>
                <a:lnTo>
                  <a:pt x="0" y="9103"/>
                </a:lnTo>
                <a:lnTo>
                  <a:pt x="15693" y="17448"/>
                </a:lnTo>
                <a:lnTo>
                  <a:pt x="33221" y="15855"/>
                </a:lnTo>
                <a:lnTo>
                  <a:pt x="63202" y="14281"/>
                </a:lnTo>
                <a:lnTo>
                  <a:pt x="80846" y="12680"/>
                </a:lnTo>
                <a:lnTo>
                  <a:pt x="94270" y="9382"/>
                </a:lnTo>
                <a:lnTo>
                  <a:pt x="10134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1306185" y="4527339"/>
            <a:ext cx="98425" cy="11430"/>
          </a:xfrm>
          <a:custGeom>
            <a:avLst/>
            <a:gdLst/>
            <a:ahLst/>
            <a:cxnLst/>
            <a:rect l="l" t="t" r="r" b="b"/>
            <a:pathLst>
              <a:path w="98425" h="11429">
                <a:moveTo>
                  <a:pt x="97809" y="0"/>
                </a:moveTo>
                <a:lnTo>
                  <a:pt x="61902" y="0"/>
                </a:lnTo>
                <a:lnTo>
                  <a:pt x="28339" y="1591"/>
                </a:lnTo>
                <a:lnTo>
                  <a:pt x="0" y="1591"/>
                </a:lnTo>
                <a:lnTo>
                  <a:pt x="15865" y="11111"/>
                </a:lnTo>
                <a:lnTo>
                  <a:pt x="28565" y="11111"/>
                </a:lnTo>
                <a:lnTo>
                  <a:pt x="62130" y="9518"/>
                </a:lnTo>
                <a:lnTo>
                  <a:pt x="88897" y="9518"/>
                </a:lnTo>
                <a:lnTo>
                  <a:pt x="96319" y="1591"/>
                </a:lnTo>
                <a:lnTo>
                  <a:pt x="28339" y="1591"/>
                </a:lnTo>
                <a:lnTo>
                  <a:pt x="96324" y="1586"/>
                </a:lnTo>
                <a:lnTo>
                  <a:pt x="97809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1163715" y="4529231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>
                <a:moveTo>
                  <a:pt x="0" y="0"/>
                </a:moveTo>
                <a:lnTo>
                  <a:pt x="100695" y="0"/>
                </a:lnTo>
              </a:path>
            </a:pathLst>
          </a:custGeom>
          <a:ln w="1526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1024272" y="4516661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527" y="0"/>
                </a:lnTo>
              </a:path>
            </a:pathLst>
          </a:custGeom>
          <a:ln w="2286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0892993" y="4471917"/>
            <a:ext cx="95885" cy="31750"/>
          </a:xfrm>
          <a:custGeom>
            <a:avLst/>
            <a:gdLst/>
            <a:ahLst/>
            <a:cxnLst/>
            <a:rect l="l" t="t" r="r" b="b"/>
            <a:pathLst>
              <a:path w="95884" h="31750">
                <a:moveTo>
                  <a:pt x="0" y="0"/>
                </a:moveTo>
                <a:lnTo>
                  <a:pt x="23089" y="15590"/>
                </a:lnTo>
                <a:lnTo>
                  <a:pt x="49053" y="22045"/>
                </a:lnTo>
                <a:lnTo>
                  <a:pt x="75599" y="29907"/>
                </a:lnTo>
                <a:lnTo>
                  <a:pt x="88742" y="31570"/>
                </a:lnTo>
                <a:lnTo>
                  <a:pt x="95836" y="23562"/>
                </a:lnTo>
                <a:lnTo>
                  <a:pt x="77223" y="20532"/>
                </a:lnTo>
                <a:lnTo>
                  <a:pt x="63378" y="17434"/>
                </a:lnTo>
                <a:lnTo>
                  <a:pt x="37534" y="11007"/>
                </a:lnTo>
                <a:lnTo>
                  <a:pt x="12700" y="3174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0760160" y="4426041"/>
            <a:ext cx="94615" cy="42545"/>
          </a:xfrm>
          <a:custGeom>
            <a:avLst/>
            <a:gdLst/>
            <a:ahLst/>
            <a:cxnLst/>
            <a:rect l="l" t="t" r="r" b="b"/>
            <a:pathLst>
              <a:path w="94615" h="42545">
                <a:moveTo>
                  <a:pt x="0" y="0"/>
                </a:moveTo>
                <a:lnTo>
                  <a:pt x="9356" y="13680"/>
                </a:lnTo>
                <a:lnTo>
                  <a:pt x="25134" y="19993"/>
                </a:lnTo>
                <a:lnTo>
                  <a:pt x="37931" y="24794"/>
                </a:lnTo>
                <a:lnTo>
                  <a:pt x="51147" y="28130"/>
                </a:lnTo>
                <a:lnTo>
                  <a:pt x="76031" y="37494"/>
                </a:lnTo>
                <a:lnTo>
                  <a:pt x="90483" y="42315"/>
                </a:lnTo>
                <a:lnTo>
                  <a:pt x="94185" y="33436"/>
                </a:lnTo>
                <a:lnTo>
                  <a:pt x="79208" y="28516"/>
                </a:lnTo>
                <a:lnTo>
                  <a:pt x="53975" y="19050"/>
                </a:lnTo>
                <a:lnTo>
                  <a:pt x="40758" y="15713"/>
                </a:lnTo>
                <a:lnTo>
                  <a:pt x="12796" y="4799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0631572" y="4370478"/>
            <a:ext cx="93345" cy="48895"/>
          </a:xfrm>
          <a:custGeom>
            <a:avLst/>
            <a:gdLst/>
            <a:ahLst/>
            <a:cxnLst/>
            <a:rect l="l" t="t" r="r" b="b"/>
            <a:pathLst>
              <a:path w="93345" h="48895">
                <a:moveTo>
                  <a:pt x="0" y="0"/>
                </a:moveTo>
                <a:lnTo>
                  <a:pt x="9354" y="13681"/>
                </a:lnTo>
                <a:lnTo>
                  <a:pt x="34297" y="26182"/>
                </a:lnTo>
                <a:lnTo>
                  <a:pt x="47454" y="31142"/>
                </a:lnTo>
                <a:lnTo>
                  <a:pt x="86880" y="48498"/>
                </a:lnTo>
                <a:lnTo>
                  <a:pt x="92914" y="40872"/>
                </a:lnTo>
                <a:lnTo>
                  <a:pt x="76461" y="33445"/>
                </a:lnTo>
                <a:lnTo>
                  <a:pt x="63500" y="28575"/>
                </a:lnTo>
                <a:lnTo>
                  <a:pt x="38100" y="17462"/>
                </a:lnTo>
                <a:lnTo>
                  <a:pt x="13157" y="4961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0514555" y="4308765"/>
            <a:ext cx="83820" cy="50165"/>
          </a:xfrm>
          <a:custGeom>
            <a:avLst/>
            <a:gdLst/>
            <a:ahLst/>
            <a:cxnLst/>
            <a:rect l="l" t="t" r="r" b="b"/>
            <a:pathLst>
              <a:path w="83820" h="50164">
                <a:moveTo>
                  <a:pt x="0" y="0"/>
                </a:moveTo>
                <a:lnTo>
                  <a:pt x="8440" y="14870"/>
                </a:lnTo>
                <a:lnTo>
                  <a:pt x="47943" y="36998"/>
                </a:lnTo>
                <a:lnTo>
                  <a:pt x="73526" y="49795"/>
                </a:lnTo>
                <a:lnTo>
                  <a:pt x="83303" y="44033"/>
                </a:lnTo>
                <a:lnTo>
                  <a:pt x="52386" y="28575"/>
                </a:lnTo>
                <a:lnTo>
                  <a:pt x="38282" y="20734"/>
                </a:lnTo>
                <a:lnTo>
                  <a:pt x="25400" y="14287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0392638" y="4228344"/>
            <a:ext cx="83798" cy="6464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0282559" y="4142610"/>
            <a:ext cx="80010" cy="63500"/>
          </a:xfrm>
          <a:custGeom>
            <a:avLst/>
            <a:gdLst/>
            <a:ahLst/>
            <a:cxnLst/>
            <a:rect l="l" t="t" r="r" b="b"/>
            <a:pathLst>
              <a:path w="80009" h="63500">
                <a:moveTo>
                  <a:pt x="0" y="0"/>
                </a:moveTo>
                <a:lnTo>
                  <a:pt x="10829" y="21600"/>
                </a:lnTo>
                <a:lnTo>
                  <a:pt x="23808" y="31351"/>
                </a:lnTo>
                <a:lnTo>
                  <a:pt x="49208" y="51987"/>
                </a:lnTo>
                <a:lnTo>
                  <a:pt x="61908" y="61512"/>
                </a:lnTo>
                <a:lnTo>
                  <a:pt x="79679" y="62934"/>
                </a:lnTo>
                <a:lnTo>
                  <a:pt x="42223" y="34842"/>
                </a:lnTo>
                <a:lnTo>
                  <a:pt x="16823" y="14206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0175670" y="4052918"/>
            <a:ext cx="77986" cy="684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0070783" y="3971077"/>
            <a:ext cx="75565" cy="58419"/>
          </a:xfrm>
          <a:custGeom>
            <a:avLst/>
            <a:gdLst/>
            <a:ahLst/>
            <a:cxnLst/>
            <a:rect l="l" t="t" r="r" b="b"/>
            <a:pathLst>
              <a:path w="75565" h="58420">
                <a:moveTo>
                  <a:pt x="0" y="0"/>
                </a:moveTo>
                <a:lnTo>
                  <a:pt x="6984" y="17144"/>
                </a:lnTo>
                <a:lnTo>
                  <a:pt x="19684" y="26669"/>
                </a:lnTo>
                <a:lnTo>
                  <a:pt x="32717" y="34836"/>
                </a:lnTo>
                <a:lnTo>
                  <a:pt x="57784" y="55244"/>
                </a:lnTo>
                <a:lnTo>
                  <a:pt x="75543" y="58145"/>
                </a:lnTo>
                <a:lnTo>
                  <a:pt x="50800" y="38099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9942906" y="3896236"/>
            <a:ext cx="92075" cy="57150"/>
          </a:xfrm>
          <a:custGeom>
            <a:avLst/>
            <a:gdLst/>
            <a:ahLst/>
            <a:cxnLst/>
            <a:rect l="l" t="t" r="r" b="b"/>
            <a:pathLst>
              <a:path w="92075" h="57150">
                <a:moveTo>
                  <a:pt x="13243" y="0"/>
                </a:moveTo>
                <a:lnTo>
                  <a:pt x="0" y="4003"/>
                </a:lnTo>
                <a:lnTo>
                  <a:pt x="20895" y="16014"/>
                </a:lnTo>
                <a:lnTo>
                  <a:pt x="71695" y="47764"/>
                </a:lnTo>
                <a:lnTo>
                  <a:pt x="85771" y="56756"/>
                </a:lnTo>
                <a:lnTo>
                  <a:pt x="91486" y="49136"/>
                </a:lnTo>
                <a:lnTo>
                  <a:pt x="76743" y="39687"/>
                </a:lnTo>
                <a:lnTo>
                  <a:pt x="1324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9828755" y="3834103"/>
            <a:ext cx="84455" cy="45085"/>
          </a:xfrm>
          <a:custGeom>
            <a:avLst/>
            <a:gdLst/>
            <a:ahLst/>
            <a:cxnLst/>
            <a:rect l="l" t="t" r="r" b="b"/>
            <a:pathLst>
              <a:path w="84454" h="45085">
                <a:moveTo>
                  <a:pt x="0" y="0"/>
                </a:moveTo>
                <a:lnTo>
                  <a:pt x="8440" y="14869"/>
                </a:lnTo>
                <a:lnTo>
                  <a:pt x="21140" y="21219"/>
                </a:lnTo>
                <a:lnTo>
                  <a:pt x="34297" y="26182"/>
                </a:lnTo>
                <a:lnTo>
                  <a:pt x="71940" y="45032"/>
                </a:lnTo>
                <a:lnTo>
                  <a:pt x="84331" y="40579"/>
                </a:lnTo>
                <a:lnTo>
                  <a:pt x="38100" y="17462"/>
                </a:lnTo>
                <a:lnTo>
                  <a:pt x="24942" y="1250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9701755" y="3775365"/>
            <a:ext cx="85090" cy="45720"/>
          </a:xfrm>
          <a:custGeom>
            <a:avLst/>
            <a:gdLst/>
            <a:ahLst/>
            <a:cxnLst/>
            <a:rect l="l" t="t" r="r" b="b"/>
            <a:pathLst>
              <a:path w="85090" h="45720">
                <a:moveTo>
                  <a:pt x="0" y="0"/>
                </a:moveTo>
                <a:lnTo>
                  <a:pt x="8440" y="14870"/>
                </a:lnTo>
                <a:lnTo>
                  <a:pt x="59240" y="40270"/>
                </a:lnTo>
                <a:lnTo>
                  <a:pt x="72397" y="45231"/>
                </a:lnTo>
                <a:lnTo>
                  <a:pt x="84674" y="40750"/>
                </a:lnTo>
                <a:lnTo>
                  <a:pt x="63041" y="3155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9590497" y="3682827"/>
            <a:ext cx="73690" cy="7520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9501682" y="3575058"/>
            <a:ext cx="64195" cy="84870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1845131" y="4887701"/>
            <a:ext cx="101600" cy="9525"/>
          </a:xfrm>
          <a:custGeom>
            <a:avLst/>
            <a:gdLst/>
            <a:ahLst/>
            <a:cxnLst/>
            <a:rect l="l" t="t" r="r" b="b"/>
            <a:pathLst>
              <a:path w="101600" h="9525">
                <a:moveTo>
                  <a:pt x="101600" y="0"/>
                </a:moveTo>
                <a:lnTo>
                  <a:pt x="0" y="0"/>
                </a:lnTo>
                <a:lnTo>
                  <a:pt x="101600" y="9525"/>
                </a:lnTo>
                <a:lnTo>
                  <a:pt x="10160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1705880" y="4891004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150" y="0"/>
                </a:lnTo>
              </a:path>
            </a:pathLst>
          </a:custGeom>
          <a:ln w="1244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1576165" y="4886026"/>
            <a:ext cx="91440" cy="0"/>
          </a:xfrm>
          <a:custGeom>
            <a:avLst/>
            <a:gdLst/>
            <a:ahLst/>
            <a:cxnLst/>
            <a:rect l="l" t="t" r="r" b="b"/>
            <a:pathLst>
              <a:path w="91440">
                <a:moveTo>
                  <a:pt x="0" y="0"/>
                </a:moveTo>
                <a:lnTo>
                  <a:pt x="91443" y="0"/>
                </a:lnTo>
              </a:path>
            </a:pathLst>
          </a:custGeom>
          <a:ln w="1252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1427676" y="4875513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>
                <a:moveTo>
                  <a:pt x="0" y="0"/>
                </a:moveTo>
                <a:lnTo>
                  <a:pt x="100531" y="0"/>
                </a:lnTo>
              </a:path>
            </a:pathLst>
          </a:custGeom>
          <a:ln w="18026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11297573" y="4860739"/>
            <a:ext cx="92710" cy="0"/>
          </a:xfrm>
          <a:custGeom>
            <a:avLst/>
            <a:gdLst/>
            <a:ahLst/>
            <a:cxnLst/>
            <a:rect l="l" t="t" r="r" b="b"/>
            <a:pathLst>
              <a:path w="92709">
                <a:moveTo>
                  <a:pt x="0" y="0"/>
                </a:moveTo>
                <a:lnTo>
                  <a:pt x="92135" y="0"/>
                </a:lnTo>
              </a:path>
            </a:pathLst>
          </a:custGeom>
          <a:ln w="2209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1152778" y="4819750"/>
            <a:ext cx="99695" cy="29845"/>
          </a:xfrm>
          <a:custGeom>
            <a:avLst/>
            <a:gdLst/>
            <a:ahLst/>
            <a:cxnLst/>
            <a:rect l="l" t="t" r="r" b="b"/>
            <a:pathLst>
              <a:path w="99695" h="29845">
                <a:moveTo>
                  <a:pt x="0" y="0"/>
                </a:moveTo>
                <a:lnTo>
                  <a:pt x="22407" y="15264"/>
                </a:lnTo>
                <a:lnTo>
                  <a:pt x="36262" y="17114"/>
                </a:lnTo>
                <a:lnTo>
                  <a:pt x="64239" y="24890"/>
                </a:lnTo>
                <a:lnTo>
                  <a:pt x="82322" y="28187"/>
                </a:lnTo>
                <a:lnTo>
                  <a:pt x="95361" y="29814"/>
                </a:lnTo>
                <a:lnTo>
                  <a:pt x="99653" y="21102"/>
                </a:lnTo>
                <a:lnTo>
                  <a:pt x="83757" y="18775"/>
                </a:lnTo>
                <a:lnTo>
                  <a:pt x="66446" y="15640"/>
                </a:lnTo>
                <a:lnTo>
                  <a:pt x="50987" y="10999"/>
                </a:lnTo>
                <a:lnTo>
                  <a:pt x="37997" y="7766"/>
                </a:lnTo>
                <a:lnTo>
                  <a:pt x="24658" y="6075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11026471" y="4781537"/>
            <a:ext cx="90805" cy="36195"/>
          </a:xfrm>
          <a:custGeom>
            <a:avLst/>
            <a:gdLst/>
            <a:ahLst/>
            <a:cxnLst/>
            <a:rect l="l" t="t" r="r" b="b"/>
            <a:pathLst>
              <a:path w="90804" h="36195">
                <a:moveTo>
                  <a:pt x="0" y="0"/>
                </a:moveTo>
                <a:lnTo>
                  <a:pt x="13249" y="13889"/>
                </a:lnTo>
                <a:lnTo>
                  <a:pt x="27062" y="20032"/>
                </a:lnTo>
                <a:lnTo>
                  <a:pt x="40615" y="23473"/>
                </a:lnTo>
                <a:lnTo>
                  <a:pt x="57715" y="29679"/>
                </a:lnTo>
                <a:lnTo>
                  <a:pt x="83742" y="36173"/>
                </a:lnTo>
                <a:lnTo>
                  <a:pt x="90354" y="28002"/>
                </a:lnTo>
                <a:lnTo>
                  <a:pt x="60482" y="20579"/>
                </a:lnTo>
                <a:lnTo>
                  <a:pt x="43383" y="14372"/>
                </a:lnTo>
                <a:lnTo>
                  <a:pt x="30135" y="11054"/>
                </a:lnTo>
                <a:lnTo>
                  <a:pt x="16535" y="4969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10897395" y="4732426"/>
            <a:ext cx="87630" cy="40640"/>
          </a:xfrm>
          <a:custGeom>
            <a:avLst/>
            <a:gdLst/>
            <a:ahLst/>
            <a:cxnLst/>
            <a:rect l="l" t="t" r="r" b="b"/>
            <a:pathLst>
              <a:path w="87629" h="40639">
                <a:moveTo>
                  <a:pt x="0" y="0"/>
                </a:moveTo>
                <a:lnTo>
                  <a:pt x="9451" y="13688"/>
                </a:lnTo>
                <a:lnTo>
                  <a:pt x="22230" y="18450"/>
                </a:lnTo>
                <a:lnTo>
                  <a:pt x="47786" y="29563"/>
                </a:lnTo>
                <a:lnTo>
                  <a:pt x="60563" y="34325"/>
                </a:lnTo>
                <a:lnTo>
                  <a:pt x="74678" y="40568"/>
                </a:lnTo>
                <a:lnTo>
                  <a:pt x="87063" y="35029"/>
                </a:lnTo>
                <a:lnTo>
                  <a:pt x="64151" y="25505"/>
                </a:lnTo>
                <a:lnTo>
                  <a:pt x="38334" y="15875"/>
                </a:lnTo>
                <a:lnTo>
                  <a:pt x="12777" y="476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10760792" y="4675473"/>
            <a:ext cx="95885" cy="46355"/>
          </a:xfrm>
          <a:custGeom>
            <a:avLst/>
            <a:gdLst/>
            <a:ahLst/>
            <a:cxnLst/>
            <a:rect l="l" t="t" r="r" b="b"/>
            <a:pathLst>
              <a:path w="95884" h="46354">
                <a:moveTo>
                  <a:pt x="15666" y="0"/>
                </a:moveTo>
                <a:lnTo>
                  <a:pt x="0" y="1456"/>
                </a:lnTo>
                <a:lnTo>
                  <a:pt x="27400" y="16468"/>
                </a:lnTo>
                <a:lnTo>
                  <a:pt x="40178" y="22818"/>
                </a:lnTo>
                <a:lnTo>
                  <a:pt x="53413" y="27778"/>
                </a:lnTo>
                <a:lnTo>
                  <a:pt x="78969" y="40478"/>
                </a:lnTo>
                <a:lnTo>
                  <a:pt x="91686" y="46104"/>
                </a:lnTo>
                <a:lnTo>
                  <a:pt x="95535" y="37392"/>
                </a:lnTo>
                <a:lnTo>
                  <a:pt x="82556" y="31658"/>
                </a:lnTo>
                <a:lnTo>
                  <a:pt x="69517" y="26790"/>
                </a:lnTo>
                <a:lnTo>
                  <a:pt x="15666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10643437" y="4601748"/>
            <a:ext cx="88265" cy="55244"/>
          </a:xfrm>
          <a:custGeom>
            <a:avLst/>
            <a:gdLst/>
            <a:ahLst/>
            <a:cxnLst/>
            <a:rect l="l" t="t" r="r" b="b"/>
            <a:pathLst>
              <a:path w="88265" h="55245">
                <a:moveTo>
                  <a:pt x="0" y="0"/>
                </a:moveTo>
                <a:lnTo>
                  <a:pt x="11789" y="18535"/>
                </a:lnTo>
                <a:lnTo>
                  <a:pt x="24960" y="25105"/>
                </a:lnTo>
                <a:lnTo>
                  <a:pt x="50516" y="39392"/>
                </a:lnTo>
                <a:lnTo>
                  <a:pt x="77489" y="55172"/>
                </a:lnTo>
                <a:lnTo>
                  <a:pt x="87962" y="49745"/>
                </a:lnTo>
                <a:lnTo>
                  <a:pt x="67716" y="38896"/>
                </a:lnTo>
                <a:lnTo>
                  <a:pt x="16422" y="10224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10523447" y="4529897"/>
            <a:ext cx="88265" cy="57785"/>
          </a:xfrm>
          <a:custGeom>
            <a:avLst/>
            <a:gdLst/>
            <a:ahLst/>
            <a:cxnLst/>
            <a:rect l="l" t="t" r="r" b="b"/>
            <a:pathLst>
              <a:path w="88265" h="57785">
                <a:moveTo>
                  <a:pt x="0" y="0"/>
                </a:moveTo>
                <a:lnTo>
                  <a:pt x="13248" y="20309"/>
                </a:lnTo>
                <a:lnTo>
                  <a:pt x="26753" y="27106"/>
                </a:lnTo>
                <a:lnTo>
                  <a:pt x="40946" y="34949"/>
                </a:lnTo>
                <a:lnTo>
                  <a:pt x="66291" y="50699"/>
                </a:lnTo>
                <a:lnTo>
                  <a:pt x="79462" y="57269"/>
                </a:lnTo>
                <a:lnTo>
                  <a:pt x="88075" y="51904"/>
                </a:lnTo>
                <a:lnTo>
                  <a:pt x="70924" y="42390"/>
                </a:lnTo>
                <a:lnTo>
                  <a:pt x="45761" y="26734"/>
                </a:lnTo>
                <a:lnTo>
                  <a:pt x="31175" y="18672"/>
                </a:lnTo>
                <a:lnTo>
                  <a:pt x="18214" y="12226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10399974" y="4462967"/>
            <a:ext cx="91440" cy="55880"/>
          </a:xfrm>
          <a:custGeom>
            <a:avLst/>
            <a:gdLst/>
            <a:ahLst/>
            <a:cxnLst/>
            <a:rect l="l" t="t" r="r" b="b"/>
            <a:pathLst>
              <a:path w="91440" h="55879">
                <a:moveTo>
                  <a:pt x="14300" y="0"/>
                </a:moveTo>
                <a:lnTo>
                  <a:pt x="0" y="2330"/>
                </a:lnTo>
                <a:lnTo>
                  <a:pt x="47608" y="31903"/>
                </a:lnTo>
                <a:lnTo>
                  <a:pt x="60780" y="38473"/>
                </a:lnTo>
                <a:lnTo>
                  <a:pt x="85609" y="55488"/>
                </a:lnTo>
                <a:lnTo>
                  <a:pt x="90848" y="47541"/>
                </a:lnTo>
                <a:lnTo>
                  <a:pt x="65412" y="30163"/>
                </a:lnTo>
                <a:lnTo>
                  <a:pt x="52241" y="23594"/>
                </a:lnTo>
                <a:lnTo>
                  <a:pt x="1430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10283158" y="4388261"/>
            <a:ext cx="88900" cy="53340"/>
          </a:xfrm>
          <a:custGeom>
            <a:avLst/>
            <a:gdLst/>
            <a:ahLst/>
            <a:cxnLst/>
            <a:rect l="l" t="t" r="r" b="b"/>
            <a:pathLst>
              <a:path w="88900" h="53339">
                <a:moveTo>
                  <a:pt x="0" y="0"/>
                </a:moveTo>
                <a:lnTo>
                  <a:pt x="11087" y="17710"/>
                </a:lnTo>
                <a:lnTo>
                  <a:pt x="24259" y="24279"/>
                </a:lnTo>
                <a:lnTo>
                  <a:pt x="75371" y="52854"/>
                </a:lnTo>
                <a:lnTo>
                  <a:pt x="88821" y="50021"/>
                </a:lnTo>
                <a:lnTo>
                  <a:pt x="66832" y="37975"/>
                </a:lnTo>
                <a:lnTo>
                  <a:pt x="15720" y="940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0155894" y="4327812"/>
            <a:ext cx="93345" cy="51435"/>
          </a:xfrm>
          <a:custGeom>
            <a:avLst/>
            <a:gdLst/>
            <a:ahLst/>
            <a:cxnLst/>
            <a:rect l="l" t="t" r="r" b="b"/>
            <a:pathLst>
              <a:path w="93345" h="51435">
                <a:moveTo>
                  <a:pt x="15203" y="0"/>
                </a:moveTo>
                <a:lnTo>
                  <a:pt x="0" y="3081"/>
                </a:lnTo>
                <a:lnTo>
                  <a:pt x="23742" y="14879"/>
                </a:lnTo>
                <a:lnTo>
                  <a:pt x="49298" y="29166"/>
                </a:lnTo>
                <a:lnTo>
                  <a:pt x="62076" y="35516"/>
                </a:lnTo>
                <a:lnTo>
                  <a:pt x="87238" y="51172"/>
                </a:lnTo>
                <a:lnTo>
                  <a:pt x="93144" y="43494"/>
                </a:lnTo>
                <a:lnTo>
                  <a:pt x="66709" y="27205"/>
                </a:lnTo>
                <a:lnTo>
                  <a:pt x="40759" y="14286"/>
                </a:lnTo>
                <a:lnTo>
                  <a:pt x="1520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0043316" y="4254787"/>
            <a:ext cx="84455" cy="57150"/>
          </a:xfrm>
          <a:custGeom>
            <a:avLst/>
            <a:gdLst/>
            <a:ahLst/>
            <a:cxnLst/>
            <a:rect l="l" t="t" r="r" b="b"/>
            <a:pathLst>
              <a:path w="84454" h="57150">
                <a:moveTo>
                  <a:pt x="0" y="0"/>
                </a:moveTo>
                <a:lnTo>
                  <a:pt x="8539" y="14879"/>
                </a:lnTo>
                <a:lnTo>
                  <a:pt x="46479" y="38472"/>
                </a:lnTo>
                <a:lnTo>
                  <a:pt x="59651" y="45041"/>
                </a:lnTo>
                <a:lnTo>
                  <a:pt x="79068" y="57128"/>
                </a:lnTo>
                <a:lnTo>
                  <a:pt x="84095" y="49037"/>
                </a:lnTo>
                <a:lnTo>
                  <a:pt x="64283" y="36730"/>
                </a:lnTo>
                <a:lnTo>
                  <a:pt x="51112" y="30161"/>
                </a:lnTo>
                <a:lnTo>
                  <a:pt x="13171" y="6569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9924035" y="4175302"/>
            <a:ext cx="84455" cy="62865"/>
          </a:xfrm>
          <a:custGeom>
            <a:avLst/>
            <a:gdLst/>
            <a:ahLst/>
            <a:cxnLst/>
            <a:rect l="l" t="t" r="r" b="b"/>
            <a:pathLst>
              <a:path w="84454" h="62864">
                <a:moveTo>
                  <a:pt x="0" y="0"/>
                </a:moveTo>
                <a:lnTo>
                  <a:pt x="12090" y="20892"/>
                </a:lnTo>
                <a:lnTo>
                  <a:pt x="25201" y="29056"/>
                </a:lnTo>
                <a:lnTo>
                  <a:pt x="50758" y="46518"/>
                </a:lnTo>
                <a:lnTo>
                  <a:pt x="76314" y="62393"/>
                </a:lnTo>
                <a:lnTo>
                  <a:pt x="84152" y="56050"/>
                </a:lnTo>
                <a:lnTo>
                  <a:pt x="43006" y="30490"/>
                </a:lnTo>
                <a:lnTo>
                  <a:pt x="17449" y="13028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9810593" y="4093917"/>
            <a:ext cx="82176" cy="6576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9696004" y="4013346"/>
            <a:ext cx="84455" cy="59055"/>
          </a:xfrm>
          <a:custGeom>
            <a:avLst/>
            <a:gdLst/>
            <a:ahLst/>
            <a:cxnLst/>
            <a:rect l="l" t="t" r="r" b="b"/>
            <a:pathLst>
              <a:path w="84454" h="59054">
                <a:moveTo>
                  <a:pt x="0" y="0"/>
                </a:moveTo>
                <a:lnTo>
                  <a:pt x="12430" y="14493"/>
                </a:lnTo>
                <a:lnTo>
                  <a:pt x="27010" y="27721"/>
                </a:lnTo>
                <a:lnTo>
                  <a:pt x="45341" y="41829"/>
                </a:lnTo>
                <a:lnTo>
                  <a:pt x="69025" y="58963"/>
                </a:lnTo>
                <a:lnTo>
                  <a:pt x="83860" y="57905"/>
                </a:lnTo>
                <a:lnTo>
                  <a:pt x="54618" y="36955"/>
                </a:lnTo>
                <a:lnTo>
                  <a:pt x="32867" y="21669"/>
                </a:lnTo>
                <a:lnTo>
                  <a:pt x="15648" y="10025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9564865" y="3960771"/>
            <a:ext cx="97790" cy="41910"/>
          </a:xfrm>
          <a:custGeom>
            <a:avLst/>
            <a:gdLst/>
            <a:ahLst/>
            <a:cxnLst/>
            <a:rect l="l" t="t" r="r" b="b"/>
            <a:pathLst>
              <a:path w="97790" h="41910">
                <a:moveTo>
                  <a:pt x="0" y="0"/>
                </a:moveTo>
                <a:lnTo>
                  <a:pt x="22395" y="9735"/>
                </a:lnTo>
                <a:lnTo>
                  <a:pt x="45350" y="19345"/>
                </a:lnTo>
                <a:lnTo>
                  <a:pt x="68964" y="29707"/>
                </a:lnTo>
                <a:lnTo>
                  <a:pt x="93333" y="41696"/>
                </a:lnTo>
                <a:lnTo>
                  <a:pt x="97783" y="33275"/>
                </a:lnTo>
                <a:lnTo>
                  <a:pt x="72670" y="21087"/>
                </a:lnTo>
                <a:lnTo>
                  <a:pt x="48148" y="11467"/>
                </a:lnTo>
                <a:lnTo>
                  <a:pt x="23998" y="4433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9478974" y="3959235"/>
            <a:ext cx="47625" cy="13335"/>
          </a:xfrm>
          <a:custGeom>
            <a:avLst/>
            <a:gdLst/>
            <a:ahLst/>
            <a:cxnLst/>
            <a:rect l="l" t="t" r="r" b="b"/>
            <a:pathLst>
              <a:path w="47625" h="13335">
                <a:moveTo>
                  <a:pt x="47115" y="0"/>
                </a:moveTo>
                <a:lnTo>
                  <a:pt x="31496" y="812"/>
                </a:lnTo>
                <a:lnTo>
                  <a:pt x="15816" y="3370"/>
                </a:lnTo>
                <a:lnTo>
                  <a:pt x="0" y="7753"/>
                </a:lnTo>
                <a:lnTo>
                  <a:pt x="17693" y="12734"/>
                </a:lnTo>
                <a:lnTo>
                  <a:pt x="32685" y="10288"/>
                </a:lnTo>
                <a:lnTo>
                  <a:pt x="47609" y="9512"/>
                </a:lnTo>
                <a:lnTo>
                  <a:pt x="47115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5302967" y="5794118"/>
            <a:ext cx="640080" cy="0"/>
          </a:xfrm>
          <a:custGeom>
            <a:avLst/>
            <a:gdLst/>
            <a:ahLst/>
            <a:cxnLst/>
            <a:rect l="l" t="t" r="r" b="b"/>
            <a:pathLst>
              <a:path w="640079">
                <a:moveTo>
                  <a:pt x="0" y="0"/>
                </a:moveTo>
                <a:lnTo>
                  <a:pt x="640080" y="1"/>
                </a:lnTo>
              </a:path>
            </a:pathLst>
          </a:custGeom>
          <a:ln w="158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7438998" y="5794118"/>
            <a:ext cx="640080" cy="0"/>
          </a:xfrm>
          <a:custGeom>
            <a:avLst/>
            <a:gdLst/>
            <a:ahLst/>
            <a:cxnLst/>
            <a:rect l="l" t="t" r="r" b="b"/>
            <a:pathLst>
              <a:path w="640079">
                <a:moveTo>
                  <a:pt x="0" y="0"/>
                </a:moveTo>
                <a:lnTo>
                  <a:pt x="640080" y="1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4027715" y="5672156"/>
            <a:ext cx="4141470" cy="226695"/>
          </a:xfrm>
          <a:custGeom>
            <a:avLst/>
            <a:gdLst/>
            <a:ahLst/>
            <a:cxnLst/>
            <a:rect l="l" t="t" r="r" b="b"/>
            <a:pathLst>
              <a:path w="4141470" h="226695">
                <a:moveTo>
                  <a:pt x="0" y="0"/>
                </a:moveTo>
                <a:lnTo>
                  <a:pt x="4140925" y="0"/>
                </a:lnTo>
                <a:lnTo>
                  <a:pt x="4140925" y="226423"/>
                </a:lnTo>
                <a:lnTo>
                  <a:pt x="0" y="226423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 txBox="1"/>
          <p:nvPr/>
        </p:nvSpPr>
        <p:spPr>
          <a:xfrm>
            <a:off x="523241" y="1293004"/>
            <a:ext cx="10962640" cy="1282065"/>
          </a:xfrm>
          <a:prstGeom prst="rect">
            <a:avLst/>
          </a:prstGeom>
        </p:spPr>
        <p:txBody>
          <a:bodyPr vert="horz" wrap="square" lIns="0" tIns="35179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2770"/>
              </a:spcBef>
            </a:pPr>
            <a:r>
              <a:rPr sz="3800" b="1" dirty="0">
                <a:latin typeface="Arial"/>
                <a:cs typeface="Arial"/>
              </a:rPr>
              <a:t>by </a:t>
            </a:r>
            <a:r>
              <a:rPr sz="3800" b="1" spc="-25" dirty="0">
                <a:latin typeface="Arial"/>
                <a:cs typeface="Arial"/>
              </a:rPr>
              <a:t>On-Treatment </a:t>
            </a:r>
            <a:r>
              <a:rPr sz="3800" b="1" spc="-5" dirty="0">
                <a:latin typeface="Arial"/>
                <a:cs typeface="Arial"/>
              </a:rPr>
              <a:t>Serum</a:t>
            </a:r>
            <a:r>
              <a:rPr sz="3800" b="1" spc="-10" dirty="0">
                <a:latin typeface="Arial"/>
                <a:cs typeface="Arial"/>
              </a:rPr>
              <a:t> </a:t>
            </a:r>
            <a:r>
              <a:rPr sz="3800" b="1" spc="-95" dirty="0">
                <a:latin typeface="Arial"/>
                <a:cs typeface="Arial"/>
              </a:rPr>
              <a:t>EPA</a:t>
            </a:r>
            <a:endParaRPr sz="3800">
              <a:latin typeface="Arial"/>
              <a:cs typeface="Arial"/>
            </a:endParaRPr>
          </a:p>
          <a:p>
            <a:pPr marL="177800">
              <a:lnSpc>
                <a:spcPct val="100000"/>
              </a:lnSpc>
              <a:spcBef>
                <a:spcPts val="985"/>
              </a:spcBef>
              <a:tabLst>
                <a:tab pos="3787775" algn="l"/>
                <a:tab pos="6055360" algn="l"/>
                <a:tab pos="9520555" algn="l"/>
              </a:tabLst>
            </a:pPr>
            <a:r>
              <a:rPr sz="1400" b="1" spc="-5" dirty="0">
                <a:solidFill>
                  <a:srgbClr val="221F1F"/>
                </a:solidFill>
                <a:latin typeface="Arial"/>
                <a:cs typeface="Arial"/>
              </a:rPr>
              <a:t>Any</a:t>
            </a:r>
            <a:r>
              <a:rPr sz="1400" b="1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221F1F"/>
                </a:solidFill>
                <a:latin typeface="Arial"/>
                <a:cs typeface="Arial"/>
              </a:rPr>
              <a:t>Myocardial</a:t>
            </a:r>
            <a:r>
              <a:rPr sz="1400" b="1" dirty="0">
                <a:solidFill>
                  <a:srgbClr val="221F1F"/>
                </a:solidFill>
                <a:latin typeface="Arial"/>
                <a:cs typeface="Arial"/>
              </a:rPr>
              <a:t> Infarction</a:t>
            </a:r>
            <a:r>
              <a:rPr sz="1500" baseline="50000" dirty="0">
                <a:latin typeface="Arial"/>
                <a:cs typeface="Arial"/>
              </a:rPr>
              <a:t>1-3	</a:t>
            </a:r>
            <a:r>
              <a:rPr sz="1400" b="1" spc="-5" dirty="0">
                <a:solidFill>
                  <a:srgbClr val="221F1F"/>
                </a:solidFill>
                <a:latin typeface="Arial"/>
                <a:cs typeface="Arial"/>
              </a:rPr>
              <a:t>Any</a:t>
            </a:r>
            <a:r>
              <a:rPr sz="1400" b="1" spc="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221F1F"/>
                </a:solidFill>
                <a:latin typeface="Arial"/>
                <a:cs typeface="Arial"/>
              </a:rPr>
              <a:t>Stroke</a:t>
            </a:r>
            <a:r>
              <a:rPr sz="1400" b="1" spc="-10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500" spc="-15" baseline="50000" dirty="0">
                <a:latin typeface="Arial"/>
                <a:cs typeface="Arial"/>
              </a:rPr>
              <a:t>2,4,5	</a:t>
            </a:r>
            <a:r>
              <a:rPr sz="1400" b="1" spc="-10" dirty="0">
                <a:solidFill>
                  <a:srgbClr val="221F1F"/>
                </a:solidFill>
                <a:latin typeface="Arial"/>
                <a:cs typeface="Arial"/>
              </a:rPr>
              <a:t>Coronary Revascularization</a:t>
            </a:r>
            <a:r>
              <a:rPr sz="1400" b="1" spc="-16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500" baseline="50000" dirty="0">
                <a:latin typeface="Calibri"/>
                <a:cs typeface="Calibri"/>
              </a:rPr>
              <a:t>1,2	</a:t>
            </a:r>
            <a:r>
              <a:rPr sz="1400" b="1" spc="-40" dirty="0">
                <a:solidFill>
                  <a:srgbClr val="221F1F"/>
                </a:solidFill>
                <a:latin typeface="Arial"/>
                <a:cs typeface="Arial"/>
              </a:rPr>
              <a:t>Unstable</a:t>
            </a:r>
            <a:r>
              <a:rPr sz="1400" b="1" spc="-15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b="1" spc="-35" dirty="0">
                <a:solidFill>
                  <a:srgbClr val="221F1F"/>
                </a:solidFill>
                <a:latin typeface="Arial"/>
                <a:cs typeface="Arial"/>
              </a:rPr>
              <a:t>Angina</a:t>
            </a:r>
            <a:r>
              <a:rPr sz="1400" b="1" spc="-22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500" baseline="50000" dirty="0">
                <a:latin typeface="Calibri"/>
                <a:cs typeface="Calibri"/>
              </a:rPr>
              <a:t>2</a:t>
            </a:r>
            <a:endParaRPr sz="1500" baseline="50000">
              <a:latin typeface="Calibri"/>
              <a:cs typeface="Calibri"/>
            </a:endParaRPr>
          </a:p>
        </p:txBody>
      </p:sp>
      <p:sp>
        <p:nvSpPr>
          <p:cNvPr id="314" name="object 314"/>
          <p:cNvSpPr txBox="1"/>
          <p:nvPr/>
        </p:nvSpPr>
        <p:spPr>
          <a:xfrm>
            <a:off x="592473" y="4996981"/>
            <a:ext cx="122555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endParaRPr sz="700">
              <a:latin typeface="Arial"/>
              <a:cs typeface="Arial"/>
            </a:endParaRPr>
          </a:p>
        </p:txBody>
      </p:sp>
      <p:sp>
        <p:nvSpPr>
          <p:cNvPr id="315" name="object 315"/>
          <p:cNvSpPr txBox="1"/>
          <p:nvPr/>
        </p:nvSpPr>
        <p:spPr>
          <a:xfrm>
            <a:off x="1020825" y="4996981"/>
            <a:ext cx="17145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100</a:t>
            </a:r>
            <a:endParaRPr sz="700">
              <a:latin typeface="Arial"/>
              <a:cs typeface="Arial"/>
            </a:endParaRPr>
          </a:p>
        </p:txBody>
      </p:sp>
      <p:sp>
        <p:nvSpPr>
          <p:cNvPr id="316" name="object 316"/>
          <p:cNvSpPr txBox="1"/>
          <p:nvPr/>
        </p:nvSpPr>
        <p:spPr>
          <a:xfrm>
            <a:off x="1632413" y="4996981"/>
            <a:ext cx="17145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200</a:t>
            </a:r>
            <a:endParaRPr sz="700">
              <a:latin typeface="Arial"/>
              <a:cs typeface="Arial"/>
            </a:endParaRPr>
          </a:p>
        </p:txBody>
      </p:sp>
      <p:sp>
        <p:nvSpPr>
          <p:cNvPr id="317" name="object 317"/>
          <p:cNvSpPr txBox="1"/>
          <p:nvPr/>
        </p:nvSpPr>
        <p:spPr>
          <a:xfrm>
            <a:off x="2244001" y="4996981"/>
            <a:ext cx="17145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300</a:t>
            </a:r>
            <a:endParaRPr sz="700">
              <a:latin typeface="Arial"/>
              <a:cs typeface="Arial"/>
            </a:endParaRPr>
          </a:p>
        </p:txBody>
      </p:sp>
      <p:sp>
        <p:nvSpPr>
          <p:cNvPr id="318" name="object 318"/>
          <p:cNvSpPr txBox="1"/>
          <p:nvPr/>
        </p:nvSpPr>
        <p:spPr>
          <a:xfrm>
            <a:off x="2855589" y="4996981"/>
            <a:ext cx="17145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400</a:t>
            </a:r>
            <a:endParaRPr sz="700">
              <a:latin typeface="Arial"/>
              <a:cs typeface="Arial"/>
            </a:endParaRPr>
          </a:p>
        </p:txBody>
      </p:sp>
      <p:sp>
        <p:nvSpPr>
          <p:cNvPr id="319" name="object 319"/>
          <p:cNvSpPr txBox="1"/>
          <p:nvPr/>
        </p:nvSpPr>
        <p:spPr>
          <a:xfrm>
            <a:off x="3556901" y="4996981"/>
            <a:ext cx="122555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endParaRPr sz="700">
              <a:latin typeface="Arial"/>
              <a:cs typeface="Arial"/>
            </a:endParaRPr>
          </a:p>
        </p:txBody>
      </p:sp>
      <p:sp>
        <p:nvSpPr>
          <p:cNvPr id="320" name="object 320"/>
          <p:cNvSpPr txBox="1"/>
          <p:nvPr/>
        </p:nvSpPr>
        <p:spPr>
          <a:xfrm>
            <a:off x="3985253" y="4996981"/>
            <a:ext cx="17145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100</a:t>
            </a:r>
            <a:endParaRPr sz="700">
              <a:latin typeface="Arial"/>
              <a:cs typeface="Arial"/>
            </a:endParaRPr>
          </a:p>
        </p:txBody>
      </p:sp>
      <p:sp>
        <p:nvSpPr>
          <p:cNvPr id="321" name="object 321"/>
          <p:cNvSpPr txBox="1"/>
          <p:nvPr/>
        </p:nvSpPr>
        <p:spPr>
          <a:xfrm>
            <a:off x="4596841" y="4996981"/>
            <a:ext cx="17145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200</a:t>
            </a:r>
            <a:endParaRPr sz="700">
              <a:latin typeface="Arial"/>
              <a:cs typeface="Arial"/>
            </a:endParaRPr>
          </a:p>
        </p:txBody>
      </p:sp>
      <p:sp>
        <p:nvSpPr>
          <p:cNvPr id="322" name="object 322"/>
          <p:cNvSpPr txBox="1"/>
          <p:nvPr/>
        </p:nvSpPr>
        <p:spPr>
          <a:xfrm>
            <a:off x="5208428" y="4996981"/>
            <a:ext cx="17145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300</a:t>
            </a:r>
            <a:endParaRPr sz="700">
              <a:latin typeface="Arial"/>
              <a:cs typeface="Arial"/>
            </a:endParaRPr>
          </a:p>
        </p:txBody>
      </p:sp>
      <p:sp>
        <p:nvSpPr>
          <p:cNvPr id="323" name="object 323"/>
          <p:cNvSpPr txBox="1"/>
          <p:nvPr/>
        </p:nvSpPr>
        <p:spPr>
          <a:xfrm>
            <a:off x="5820017" y="4996981"/>
            <a:ext cx="17145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400</a:t>
            </a:r>
            <a:endParaRPr sz="700">
              <a:latin typeface="Arial"/>
              <a:cs typeface="Arial"/>
            </a:endParaRPr>
          </a:p>
        </p:txBody>
      </p:sp>
      <p:sp>
        <p:nvSpPr>
          <p:cNvPr id="324" name="object 324"/>
          <p:cNvSpPr txBox="1"/>
          <p:nvPr/>
        </p:nvSpPr>
        <p:spPr>
          <a:xfrm>
            <a:off x="6535626" y="4996981"/>
            <a:ext cx="122555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endParaRPr sz="700">
              <a:latin typeface="Arial"/>
              <a:cs typeface="Arial"/>
            </a:endParaRPr>
          </a:p>
        </p:txBody>
      </p:sp>
      <p:sp>
        <p:nvSpPr>
          <p:cNvPr id="325" name="object 325"/>
          <p:cNvSpPr txBox="1"/>
          <p:nvPr/>
        </p:nvSpPr>
        <p:spPr>
          <a:xfrm>
            <a:off x="6963978" y="4996981"/>
            <a:ext cx="17145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100</a:t>
            </a:r>
            <a:endParaRPr sz="700">
              <a:latin typeface="Arial"/>
              <a:cs typeface="Arial"/>
            </a:endParaRPr>
          </a:p>
        </p:txBody>
      </p:sp>
      <p:sp>
        <p:nvSpPr>
          <p:cNvPr id="326" name="object 326"/>
          <p:cNvSpPr txBox="1"/>
          <p:nvPr/>
        </p:nvSpPr>
        <p:spPr>
          <a:xfrm>
            <a:off x="7575567" y="4996981"/>
            <a:ext cx="17145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200</a:t>
            </a:r>
            <a:endParaRPr sz="700">
              <a:latin typeface="Arial"/>
              <a:cs typeface="Arial"/>
            </a:endParaRPr>
          </a:p>
        </p:txBody>
      </p:sp>
      <p:sp>
        <p:nvSpPr>
          <p:cNvPr id="327" name="object 327"/>
          <p:cNvSpPr txBox="1"/>
          <p:nvPr/>
        </p:nvSpPr>
        <p:spPr>
          <a:xfrm>
            <a:off x="8187155" y="4996981"/>
            <a:ext cx="17145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300</a:t>
            </a:r>
            <a:endParaRPr sz="700">
              <a:latin typeface="Arial"/>
              <a:cs typeface="Arial"/>
            </a:endParaRPr>
          </a:p>
        </p:txBody>
      </p:sp>
      <p:sp>
        <p:nvSpPr>
          <p:cNvPr id="328" name="object 328"/>
          <p:cNvSpPr txBox="1"/>
          <p:nvPr/>
        </p:nvSpPr>
        <p:spPr>
          <a:xfrm>
            <a:off x="8798742" y="4996981"/>
            <a:ext cx="17145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400</a:t>
            </a:r>
            <a:endParaRPr sz="700">
              <a:latin typeface="Arial"/>
              <a:cs typeface="Arial"/>
            </a:endParaRPr>
          </a:p>
        </p:txBody>
      </p:sp>
      <p:sp>
        <p:nvSpPr>
          <p:cNvPr id="329" name="object 329"/>
          <p:cNvSpPr txBox="1"/>
          <p:nvPr/>
        </p:nvSpPr>
        <p:spPr>
          <a:xfrm>
            <a:off x="9509737" y="4996981"/>
            <a:ext cx="122555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endParaRPr sz="700">
              <a:latin typeface="Arial"/>
              <a:cs typeface="Arial"/>
            </a:endParaRPr>
          </a:p>
        </p:txBody>
      </p:sp>
      <p:sp>
        <p:nvSpPr>
          <p:cNvPr id="330" name="object 330"/>
          <p:cNvSpPr txBox="1"/>
          <p:nvPr/>
        </p:nvSpPr>
        <p:spPr>
          <a:xfrm>
            <a:off x="9938088" y="4996981"/>
            <a:ext cx="17145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100</a:t>
            </a:r>
            <a:endParaRPr sz="700">
              <a:latin typeface="Arial"/>
              <a:cs typeface="Arial"/>
            </a:endParaRPr>
          </a:p>
        </p:txBody>
      </p:sp>
      <p:sp>
        <p:nvSpPr>
          <p:cNvPr id="331" name="object 331"/>
          <p:cNvSpPr txBox="1"/>
          <p:nvPr/>
        </p:nvSpPr>
        <p:spPr>
          <a:xfrm>
            <a:off x="10549676" y="4996981"/>
            <a:ext cx="17145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200</a:t>
            </a:r>
            <a:endParaRPr sz="700">
              <a:latin typeface="Arial"/>
              <a:cs typeface="Arial"/>
            </a:endParaRPr>
          </a:p>
        </p:txBody>
      </p:sp>
      <p:sp>
        <p:nvSpPr>
          <p:cNvPr id="332" name="object 332"/>
          <p:cNvSpPr txBox="1"/>
          <p:nvPr/>
        </p:nvSpPr>
        <p:spPr>
          <a:xfrm>
            <a:off x="11161265" y="4996981"/>
            <a:ext cx="17145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300</a:t>
            </a:r>
            <a:endParaRPr sz="700">
              <a:latin typeface="Arial"/>
              <a:cs typeface="Arial"/>
            </a:endParaRPr>
          </a:p>
        </p:txBody>
      </p:sp>
      <p:sp>
        <p:nvSpPr>
          <p:cNvPr id="333" name="object 333"/>
          <p:cNvSpPr txBox="1"/>
          <p:nvPr/>
        </p:nvSpPr>
        <p:spPr>
          <a:xfrm>
            <a:off x="11772852" y="4996981"/>
            <a:ext cx="17145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400</a:t>
            </a:r>
            <a:endParaRPr sz="700">
              <a:latin typeface="Arial"/>
              <a:cs typeface="Arial"/>
            </a:endParaRPr>
          </a:p>
        </p:txBody>
      </p:sp>
      <p:sp>
        <p:nvSpPr>
          <p:cNvPr id="334" name="object 334"/>
          <p:cNvSpPr txBox="1"/>
          <p:nvPr/>
        </p:nvSpPr>
        <p:spPr>
          <a:xfrm>
            <a:off x="945619" y="5189005"/>
            <a:ext cx="1717039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AUC-Derived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Daily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Average EPA</a:t>
            </a:r>
            <a:r>
              <a:rPr sz="700" b="1" spc="-5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(µg/mL)</a:t>
            </a:r>
            <a:endParaRPr sz="700">
              <a:latin typeface="Arial"/>
              <a:cs typeface="Arial"/>
            </a:endParaRPr>
          </a:p>
        </p:txBody>
      </p:sp>
      <p:sp>
        <p:nvSpPr>
          <p:cNvPr id="335" name="object 335"/>
          <p:cNvSpPr txBox="1"/>
          <p:nvPr/>
        </p:nvSpPr>
        <p:spPr>
          <a:xfrm>
            <a:off x="3910048" y="5189005"/>
            <a:ext cx="1717039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AUC-Derived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Daily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Average EPA</a:t>
            </a:r>
            <a:r>
              <a:rPr sz="700" b="1" spc="-5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(µg/mL)</a:t>
            </a:r>
            <a:endParaRPr sz="700">
              <a:latin typeface="Arial"/>
              <a:cs typeface="Arial"/>
            </a:endParaRPr>
          </a:p>
        </p:txBody>
      </p:sp>
      <p:sp>
        <p:nvSpPr>
          <p:cNvPr id="336" name="object 336"/>
          <p:cNvSpPr txBox="1"/>
          <p:nvPr/>
        </p:nvSpPr>
        <p:spPr>
          <a:xfrm>
            <a:off x="6888774" y="5189005"/>
            <a:ext cx="1717039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AUC-Derived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Daily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Average EPA</a:t>
            </a:r>
            <a:r>
              <a:rPr sz="700" b="1" spc="-5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(µg/mL)</a:t>
            </a:r>
            <a:endParaRPr sz="700">
              <a:latin typeface="Arial"/>
              <a:cs typeface="Arial"/>
            </a:endParaRPr>
          </a:p>
        </p:txBody>
      </p:sp>
      <p:sp>
        <p:nvSpPr>
          <p:cNvPr id="337" name="object 337"/>
          <p:cNvSpPr txBox="1"/>
          <p:nvPr/>
        </p:nvSpPr>
        <p:spPr>
          <a:xfrm>
            <a:off x="9862884" y="5189005"/>
            <a:ext cx="1717039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AUC-Derived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Daily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Average EPA</a:t>
            </a:r>
            <a:r>
              <a:rPr sz="700" b="1" spc="-5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(µg/mL)</a:t>
            </a:r>
            <a:endParaRPr sz="700">
              <a:latin typeface="Arial"/>
              <a:cs typeface="Arial"/>
            </a:endParaRPr>
          </a:p>
        </p:txBody>
      </p:sp>
      <p:sp>
        <p:nvSpPr>
          <p:cNvPr id="338" name="object 338"/>
          <p:cNvSpPr txBox="1"/>
          <p:nvPr/>
        </p:nvSpPr>
        <p:spPr>
          <a:xfrm>
            <a:off x="113721" y="5338357"/>
            <a:ext cx="650240" cy="23177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No.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of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50" b="1" spc="-15" baseline="3968" dirty="0">
                <a:solidFill>
                  <a:srgbClr val="221F1F"/>
                </a:solidFill>
                <a:latin typeface="Arial"/>
                <a:cs typeface="Arial"/>
              </a:rPr>
              <a:t>Patients</a:t>
            </a:r>
            <a:r>
              <a:rPr sz="1050" b="1" spc="104" baseline="3968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5214</a:t>
            </a:r>
            <a:endParaRPr sz="700">
              <a:latin typeface="Arial"/>
              <a:cs typeface="Arial"/>
            </a:endParaRPr>
          </a:p>
        </p:txBody>
      </p:sp>
      <p:sp>
        <p:nvSpPr>
          <p:cNvPr id="339" name="object 339"/>
          <p:cNvSpPr txBox="1"/>
          <p:nvPr/>
        </p:nvSpPr>
        <p:spPr>
          <a:xfrm>
            <a:off x="996536" y="5445037"/>
            <a:ext cx="21971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2449</a:t>
            </a:r>
            <a:endParaRPr sz="700">
              <a:latin typeface="Arial"/>
              <a:cs typeface="Arial"/>
            </a:endParaRPr>
          </a:p>
        </p:txBody>
      </p:sp>
      <p:sp>
        <p:nvSpPr>
          <p:cNvPr id="340" name="object 340"/>
          <p:cNvSpPr txBox="1"/>
          <p:nvPr/>
        </p:nvSpPr>
        <p:spPr>
          <a:xfrm>
            <a:off x="1632413" y="5445037"/>
            <a:ext cx="17145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773</a:t>
            </a:r>
            <a:endParaRPr sz="700">
              <a:latin typeface="Arial"/>
              <a:cs typeface="Arial"/>
            </a:endParaRPr>
          </a:p>
        </p:txBody>
      </p:sp>
      <p:sp>
        <p:nvSpPr>
          <p:cNvPr id="341" name="object 341"/>
          <p:cNvSpPr txBox="1"/>
          <p:nvPr/>
        </p:nvSpPr>
        <p:spPr>
          <a:xfrm>
            <a:off x="2268289" y="5445037"/>
            <a:ext cx="122555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88</a:t>
            </a:r>
            <a:endParaRPr sz="700">
              <a:latin typeface="Arial"/>
              <a:cs typeface="Arial"/>
            </a:endParaRPr>
          </a:p>
        </p:txBody>
      </p:sp>
      <p:sp>
        <p:nvSpPr>
          <p:cNvPr id="342" name="object 342"/>
          <p:cNvSpPr txBox="1"/>
          <p:nvPr/>
        </p:nvSpPr>
        <p:spPr>
          <a:xfrm>
            <a:off x="2879878" y="5445037"/>
            <a:ext cx="122555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11</a:t>
            </a:r>
            <a:endParaRPr sz="700">
              <a:latin typeface="Arial"/>
              <a:cs typeface="Arial"/>
            </a:endParaRPr>
          </a:p>
        </p:txBody>
      </p:sp>
      <p:sp>
        <p:nvSpPr>
          <p:cNvPr id="343" name="object 343"/>
          <p:cNvSpPr txBox="1"/>
          <p:nvPr/>
        </p:nvSpPr>
        <p:spPr>
          <a:xfrm>
            <a:off x="3508324" y="5445037"/>
            <a:ext cx="21971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5224</a:t>
            </a:r>
            <a:endParaRPr sz="700">
              <a:latin typeface="Arial"/>
              <a:cs typeface="Arial"/>
            </a:endParaRPr>
          </a:p>
        </p:txBody>
      </p:sp>
      <p:sp>
        <p:nvSpPr>
          <p:cNvPr id="344" name="object 344"/>
          <p:cNvSpPr txBox="1"/>
          <p:nvPr/>
        </p:nvSpPr>
        <p:spPr>
          <a:xfrm>
            <a:off x="3960964" y="5445037"/>
            <a:ext cx="21971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2464</a:t>
            </a:r>
            <a:endParaRPr sz="700">
              <a:latin typeface="Arial"/>
              <a:cs typeface="Arial"/>
            </a:endParaRPr>
          </a:p>
        </p:txBody>
      </p:sp>
      <p:sp>
        <p:nvSpPr>
          <p:cNvPr id="345" name="object 345"/>
          <p:cNvSpPr txBox="1"/>
          <p:nvPr/>
        </p:nvSpPr>
        <p:spPr>
          <a:xfrm>
            <a:off x="4596841" y="5445037"/>
            <a:ext cx="17145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787</a:t>
            </a:r>
            <a:endParaRPr sz="700">
              <a:latin typeface="Arial"/>
              <a:cs typeface="Arial"/>
            </a:endParaRPr>
          </a:p>
        </p:txBody>
      </p:sp>
      <p:sp>
        <p:nvSpPr>
          <p:cNvPr id="346" name="object 346"/>
          <p:cNvSpPr txBox="1"/>
          <p:nvPr/>
        </p:nvSpPr>
        <p:spPr>
          <a:xfrm>
            <a:off x="5232718" y="5445037"/>
            <a:ext cx="122555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95</a:t>
            </a:r>
            <a:endParaRPr sz="700">
              <a:latin typeface="Arial"/>
              <a:cs typeface="Arial"/>
            </a:endParaRPr>
          </a:p>
        </p:txBody>
      </p:sp>
      <p:sp>
        <p:nvSpPr>
          <p:cNvPr id="347" name="object 347"/>
          <p:cNvSpPr txBox="1"/>
          <p:nvPr/>
        </p:nvSpPr>
        <p:spPr>
          <a:xfrm>
            <a:off x="5844306" y="5445037"/>
            <a:ext cx="122555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12</a:t>
            </a:r>
            <a:endParaRPr sz="700">
              <a:latin typeface="Arial"/>
              <a:cs typeface="Arial"/>
            </a:endParaRPr>
          </a:p>
        </p:txBody>
      </p:sp>
      <p:sp>
        <p:nvSpPr>
          <p:cNvPr id="348" name="object 348"/>
          <p:cNvSpPr txBox="1"/>
          <p:nvPr/>
        </p:nvSpPr>
        <p:spPr>
          <a:xfrm>
            <a:off x="6487049" y="5445037"/>
            <a:ext cx="21971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5204</a:t>
            </a:r>
            <a:endParaRPr sz="700">
              <a:latin typeface="Arial"/>
              <a:cs typeface="Arial"/>
            </a:endParaRPr>
          </a:p>
        </p:txBody>
      </p:sp>
      <p:sp>
        <p:nvSpPr>
          <p:cNvPr id="349" name="object 349"/>
          <p:cNvSpPr txBox="1"/>
          <p:nvPr/>
        </p:nvSpPr>
        <p:spPr>
          <a:xfrm>
            <a:off x="6939690" y="5445037"/>
            <a:ext cx="21971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2424</a:t>
            </a:r>
            <a:endParaRPr sz="700">
              <a:latin typeface="Arial"/>
              <a:cs typeface="Arial"/>
            </a:endParaRPr>
          </a:p>
        </p:txBody>
      </p:sp>
      <p:sp>
        <p:nvSpPr>
          <p:cNvPr id="350" name="object 350"/>
          <p:cNvSpPr txBox="1"/>
          <p:nvPr/>
        </p:nvSpPr>
        <p:spPr>
          <a:xfrm>
            <a:off x="7575567" y="5445037"/>
            <a:ext cx="17145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766</a:t>
            </a:r>
            <a:endParaRPr sz="700">
              <a:latin typeface="Arial"/>
              <a:cs typeface="Arial"/>
            </a:endParaRPr>
          </a:p>
        </p:txBody>
      </p:sp>
      <p:sp>
        <p:nvSpPr>
          <p:cNvPr id="351" name="object 351"/>
          <p:cNvSpPr txBox="1"/>
          <p:nvPr/>
        </p:nvSpPr>
        <p:spPr>
          <a:xfrm>
            <a:off x="8211443" y="5445037"/>
            <a:ext cx="122555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89</a:t>
            </a:r>
            <a:endParaRPr sz="700">
              <a:latin typeface="Arial"/>
              <a:cs typeface="Arial"/>
            </a:endParaRPr>
          </a:p>
        </p:txBody>
      </p:sp>
      <p:sp>
        <p:nvSpPr>
          <p:cNvPr id="352" name="object 352"/>
          <p:cNvSpPr txBox="1"/>
          <p:nvPr/>
        </p:nvSpPr>
        <p:spPr>
          <a:xfrm>
            <a:off x="8823031" y="5445037"/>
            <a:ext cx="122555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10</a:t>
            </a:r>
            <a:endParaRPr sz="700">
              <a:latin typeface="Arial"/>
              <a:cs typeface="Arial"/>
            </a:endParaRPr>
          </a:p>
        </p:txBody>
      </p:sp>
      <p:sp>
        <p:nvSpPr>
          <p:cNvPr id="353" name="object 353"/>
          <p:cNvSpPr txBox="1"/>
          <p:nvPr/>
        </p:nvSpPr>
        <p:spPr>
          <a:xfrm>
            <a:off x="9461159" y="5445037"/>
            <a:ext cx="21971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5224</a:t>
            </a:r>
            <a:endParaRPr sz="700">
              <a:latin typeface="Arial"/>
              <a:cs typeface="Arial"/>
            </a:endParaRPr>
          </a:p>
        </p:txBody>
      </p:sp>
      <p:sp>
        <p:nvSpPr>
          <p:cNvPr id="354" name="object 354"/>
          <p:cNvSpPr txBox="1"/>
          <p:nvPr/>
        </p:nvSpPr>
        <p:spPr>
          <a:xfrm>
            <a:off x="9913800" y="5445037"/>
            <a:ext cx="21971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2455</a:t>
            </a:r>
            <a:endParaRPr sz="700">
              <a:latin typeface="Arial"/>
              <a:cs typeface="Arial"/>
            </a:endParaRPr>
          </a:p>
        </p:txBody>
      </p:sp>
      <p:sp>
        <p:nvSpPr>
          <p:cNvPr id="355" name="object 355"/>
          <p:cNvSpPr txBox="1"/>
          <p:nvPr/>
        </p:nvSpPr>
        <p:spPr>
          <a:xfrm>
            <a:off x="10549676" y="5445037"/>
            <a:ext cx="17145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785</a:t>
            </a:r>
            <a:endParaRPr sz="700">
              <a:latin typeface="Arial"/>
              <a:cs typeface="Arial"/>
            </a:endParaRPr>
          </a:p>
        </p:txBody>
      </p:sp>
      <p:sp>
        <p:nvSpPr>
          <p:cNvPr id="356" name="object 356"/>
          <p:cNvSpPr txBox="1"/>
          <p:nvPr/>
        </p:nvSpPr>
        <p:spPr>
          <a:xfrm>
            <a:off x="11185554" y="5445037"/>
            <a:ext cx="122555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92</a:t>
            </a:r>
            <a:endParaRPr sz="700">
              <a:latin typeface="Arial"/>
              <a:cs typeface="Arial"/>
            </a:endParaRPr>
          </a:p>
        </p:txBody>
      </p:sp>
      <p:sp>
        <p:nvSpPr>
          <p:cNvPr id="357" name="object 357"/>
          <p:cNvSpPr txBox="1"/>
          <p:nvPr/>
        </p:nvSpPr>
        <p:spPr>
          <a:xfrm>
            <a:off x="11797142" y="5445037"/>
            <a:ext cx="122555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12</a:t>
            </a:r>
            <a:endParaRPr sz="700">
              <a:latin typeface="Arial"/>
              <a:cs typeface="Arial"/>
            </a:endParaRPr>
          </a:p>
        </p:txBody>
      </p:sp>
      <p:sp>
        <p:nvSpPr>
          <p:cNvPr id="358" name="object 358"/>
          <p:cNvSpPr txBox="1"/>
          <p:nvPr/>
        </p:nvSpPr>
        <p:spPr>
          <a:xfrm>
            <a:off x="194456" y="5702886"/>
            <a:ext cx="129222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b="1" spc="-5" dirty="0">
                <a:latin typeface="Arial"/>
                <a:cs typeface="Arial"/>
              </a:rPr>
              <a:t>P*&lt;0.001 for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all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9" name="object 359"/>
          <p:cNvSpPr txBox="1"/>
          <p:nvPr/>
        </p:nvSpPr>
        <p:spPr>
          <a:xfrm>
            <a:off x="4139407" y="5725453"/>
            <a:ext cx="112268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5" dirty="0">
                <a:latin typeface="Arial"/>
                <a:cs typeface="Arial"/>
              </a:rPr>
              <a:t>Dose-response hazard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ratio</a:t>
            </a:r>
            <a:endParaRPr sz="700">
              <a:latin typeface="Arial"/>
              <a:cs typeface="Arial"/>
            </a:endParaRPr>
          </a:p>
        </p:txBody>
      </p:sp>
      <p:sp>
        <p:nvSpPr>
          <p:cNvPr id="360" name="object 360"/>
          <p:cNvSpPr txBox="1"/>
          <p:nvPr/>
        </p:nvSpPr>
        <p:spPr>
          <a:xfrm>
            <a:off x="6214328" y="5725453"/>
            <a:ext cx="116840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5" dirty="0">
                <a:latin typeface="Arial"/>
                <a:cs typeface="Arial"/>
              </a:rPr>
              <a:t>95% Confidence Interval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(CI)</a:t>
            </a:r>
            <a:endParaRPr sz="700">
              <a:latin typeface="Arial"/>
              <a:cs typeface="Arial"/>
            </a:endParaRPr>
          </a:p>
        </p:txBody>
      </p:sp>
      <p:sp>
        <p:nvSpPr>
          <p:cNvPr id="361" name="object 361"/>
          <p:cNvSpPr txBox="1"/>
          <p:nvPr/>
        </p:nvSpPr>
        <p:spPr>
          <a:xfrm>
            <a:off x="187924" y="6014050"/>
            <a:ext cx="11725275" cy="76073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9050" marR="5080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latin typeface="Arial"/>
                <a:cs typeface="Arial"/>
              </a:rPr>
              <a:t>Note: Area </a:t>
            </a:r>
            <a:r>
              <a:rPr sz="1000" spc="-10" dirty="0">
                <a:latin typeface="Arial"/>
                <a:cs typeface="Arial"/>
              </a:rPr>
              <a:t>under </a:t>
            </a:r>
            <a:r>
              <a:rPr sz="1000" spc="-5" dirty="0">
                <a:latin typeface="Arial"/>
                <a:cs typeface="Arial"/>
              </a:rPr>
              <a:t>the curve (AUC) -derived daily </a:t>
            </a:r>
            <a:r>
              <a:rPr sz="1000" spc="-10" dirty="0">
                <a:latin typeface="Arial"/>
                <a:cs typeface="Arial"/>
              </a:rPr>
              <a:t>average </a:t>
            </a:r>
            <a:r>
              <a:rPr sz="1000" spc="-5" dirty="0">
                <a:latin typeface="Arial"/>
                <a:cs typeface="Arial"/>
              </a:rPr>
              <a:t>serum EPA (µg/mL) </a:t>
            </a:r>
            <a:r>
              <a:rPr sz="1000" dirty="0">
                <a:latin typeface="Arial"/>
                <a:cs typeface="Arial"/>
              </a:rPr>
              <a:t>is </a:t>
            </a:r>
            <a:r>
              <a:rPr sz="1000" spc="-5" dirty="0">
                <a:latin typeface="Arial"/>
                <a:cs typeface="Arial"/>
              </a:rPr>
              <a:t>the daily </a:t>
            </a:r>
            <a:r>
              <a:rPr sz="1000" spc="-10" dirty="0">
                <a:latin typeface="Arial"/>
                <a:cs typeface="Arial"/>
              </a:rPr>
              <a:t>average </a:t>
            </a:r>
            <a:r>
              <a:rPr sz="1000" spc="-5" dirty="0">
                <a:latin typeface="Arial"/>
                <a:cs typeface="Arial"/>
              </a:rPr>
              <a:t>of all available post baseline EPA </a:t>
            </a:r>
            <a:r>
              <a:rPr sz="1000" spc="-10" dirty="0">
                <a:latin typeface="Arial"/>
                <a:cs typeface="Arial"/>
              </a:rPr>
              <a:t>measurements </a:t>
            </a:r>
            <a:r>
              <a:rPr sz="1000" spc="-5" dirty="0">
                <a:latin typeface="Arial"/>
                <a:cs typeface="Arial"/>
              </a:rPr>
              <a:t>prior to the </a:t>
            </a:r>
            <a:r>
              <a:rPr sz="1000" spc="-10" dirty="0">
                <a:latin typeface="Arial"/>
                <a:cs typeface="Arial"/>
              </a:rPr>
              <a:t>event. </a:t>
            </a:r>
            <a:r>
              <a:rPr sz="1000" spc="-5" dirty="0">
                <a:latin typeface="Arial"/>
                <a:cs typeface="Arial"/>
              </a:rPr>
              <a:t>Dose-response hazard ratio (solid line) </a:t>
            </a:r>
            <a:r>
              <a:rPr sz="1000" spc="-10" dirty="0">
                <a:latin typeface="Arial"/>
                <a:cs typeface="Arial"/>
              </a:rPr>
              <a:t>and  95% </a:t>
            </a:r>
            <a:r>
              <a:rPr sz="1000" dirty="0">
                <a:latin typeface="Arial"/>
                <a:cs typeface="Arial"/>
              </a:rPr>
              <a:t>CI </a:t>
            </a:r>
            <a:r>
              <a:rPr sz="1000" spc="-10" dirty="0">
                <a:latin typeface="Arial"/>
                <a:cs typeface="Arial"/>
              </a:rPr>
              <a:t>(dotted </a:t>
            </a:r>
            <a:r>
              <a:rPr sz="1000" spc="-5" dirty="0">
                <a:latin typeface="Arial"/>
                <a:cs typeface="Arial"/>
              </a:rPr>
              <a:t>lines) are estimated from the Cox </a:t>
            </a:r>
            <a:r>
              <a:rPr sz="1000" spc="-10" dirty="0">
                <a:latin typeface="Arial"/>
                <a:cs typeface="Arial"/>
              </a:rPr>
              <a:t>proportional </a:t>
            </a:r>
            <a:r>
              <a:rPr sz="1000" spc="-5" dirty="0">
                <a:latin typeface="Arial"/>
                <a:cs typeface="Arial"/>
              </a:rPr>
              <a:t>hazard </a:t>
            </a:r>
            <a:r>
              <a:rPr sz="1000" spc="-10" dirty="0">
                <a:latin typeface="Arial"/>
                <a:cs typeface="Arial"/>
              </a:rPr>
              <a:t>model </a:t>
            </a:r>
            <a:r>
              <a:rPr sz="1000" spc="-5" dirty="0">
                <a:latin typeface="Arial"/>
                <a:cs typeface="Arial"/>
              </a:rPr>
              <a:t>with </a:t>
            </a:r>
            <a:r>
              <a:rPr sz="1000" dirty="0">
                <a:latin typeface="Arial"/>
                <a:cs typeface="Arial"/>
              </a:rPr>
              <a:t>a </a:t>
            </a:r>
            <a:r>
              <a:rPr sz="1000" spc="-5" dirty="0">
                <a:latin typeface="Arial"/>
                <a:cs typeface="Arial"/>
              </a:rPr>
              <a:t>spline term for EPA </a:t>
            </a:r>
            <a:r>
              <a:rPr sz="1000" spc="-10" dirty="0">
                <a:latin typeface="Arial"/>
                <a:cs typeface="Arial"/>
              </a:rPr>
              <a:t>and adjustment </a:t>
            </a:r>
            <a:r>
              <a:rPr sz="1000" spc="-5" dirty="0">
                <a:latin typeface="Arial"/>
                <a:cs typeface="Arial"/>
              </a:rPr>
              <a:t>for randomization factors </a:t>
            </a:r>
            <a:r>
              <a:rPr sz="1000" spc="-10" dirty="0">
                <a:latin typeface="Arial"/>
                <a:cs typeface="Arial"/>
              </a:rPr>
              <a:t>and sex</a:t>
            </a:r>
            <a:r>
              <a:rPr sz="1050" spc="-15" baseline="23809" dirty="0">
                <a:latin typeface="Arial"/>
                <a:cs typeface="Arial"/>
              </a:rPr>
              <a:t>1</a:t>
            </a:r>
            <a:r>
              <a:rPr sz="1000" spc="-10" dirty="0">
                <a:latin typeface="Arial"/>
                <a:cs typeface="Arial"/>
              </a:rPr>
              <a:t>, </a:t>
            </a:r>
            <a:r>
              <a:rPr sz="1000" spc="-5" dirty="0">
                <a:latin typeface="Arial"/>
                <a:cs typeface="Arial"/>
              </a:rPr>
              <a:t>baseline </a:t>
            </a:r>
            <a:r>
              <a:rPr sz="1000" spc="-10" dirty="0">
                <a:latin typeface="Arial"/>
                <a:cs typeface="Arial"/>
              </a:rPr>
              <a:t>diabetes</a:t>
            </a:r>
            <a:r>
              <a:rPr sz="1050" spc="-15" baseline="23809" dirty="0">
                <a:latin typeface="Arial"/>
                <a:cs typeface="Arial"/>
              </a:rPr>
              <a:t>2</a:t>
            </a:r>
            <a:r>
              <a:rPr sz="1000" spc="-10" dirty="0">
                <a:latin typeface="Arial"/>
                <a:cs typeface="Arial"/>
              </a:rPr>
              <a:t>, </a:t>
            </a:r>
            <a:r>
              <a:rPr sz="1000" spc="-5" dirty="0">
                <a:latin typeface="Arial"/>
                <a:cs typeface="Arial"/>
              </a:rPr>
              <a:t>hsCRP</a:t>
            </a:r>
            <a:r>
              <a:rPr sz="1050" spc="-7" baseline="23809" dirty="0">
                <a:latin typeface="Arial"/>
                <a:cs typeface="Arial"/>
              </a:rPr>
              <a:t>3</a:t>
            </a:r>
            <a:r>
              <a:rPr sz="1000" spc="-5" dirty="0">
                <a:latin typeface="Arial"/>
                <a:cs typeface="Arial"/>
              </a:rPr>
              <a:t>, statin </a:t>
            </a:r>
            <a:r>
              <a:rPr sz="1000" spc="-10" dirty="0">
                <a:latin typeface="Arial"/>
                <a:cs typeface="Arial"/>
              </a:rPr>
              <a:t>compliance</a:t>
            </a:r>
            <a:r>
              <a:rPr sz="1050" spc="-15" baseline="23809" dirty="0">
                <a:latin typeface="Arial"/>
                <a:cs typeface="Arial"/>
              </a:rPr>
              <a:t>4</a:t>
            </a:r>
            <a:r>
              <a:rPr sz="1000" spc="-10" dirty="0">
                <a:latin typeface="Arial"/>
                <a:cs typeface="Arial"/>
              </a:rPr>
              <a:t>,</a:t>
            </a:r>
            <a:r>
              <a:rPr sz="1000" spc="20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age</a:t>
            </a:r>
            <a:r>
              <a:rPr sz="1050" spc="-15" baseline="23809" dirty="0">
                <a:latin typeface="Arial"/>
                <a:cs typeface="Arial"/>
              </a:rPr>
              <a:t>5</a:t>
            </a:r>
            <a:r>
              <a:rPr sz="1000" spc="-10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9050">
              <a:lnSpc>
                <a:spcPct val="100000"/>
              </a:lnSpc>
            </a:pPr>
            <a:r>
              <a:rPr sz="1000" b="1" spc="-5" dirty="0">
                <a:latin typeface="Arial"/>
                <a:cs typeface="Arial"/>
              </a:rPr>
              <a:t>*P value is </a:t>
            </a:r>
            <a:r>
              <a:rPr sz="1000" b="1" spc="-10" dirty="0">
                <a:latin typeface="Arial"/>
                <a:cs typeface="Arial"/>
              </a:rPr>
              <a:t>&lt;0.001 </a:t>
            </a:r>
            <a:r>
              <a:rPr sz="1000" b="1" dirty="0">
                <a:latin typeface="Arial"/>
                <a:cs typeface="Arial"/>
              </a:rPr>
              <a:t>for both </a:t>
            </a:r>
            <a:r>
              <a:rPr sz="1000" b="1" spc="-5" dirty="0">
                <a:latin typeface="Arial"/>
                <a:cs typeface="Arial"/>
              </a:rPr>
              <a:t>non-linear trend and </a:t>
            </a:r>
            <a:r>
              <a:rPr sz="1000" b="1" dirty="0">
                <a:latin typeface="Arial"/>
                <a:cs typeface="Arial"/>
              </a:rPr>
              <a:t>for </a:t>
            </a:r>
            <a:r>
              <a:rPr sz="1000" b="1" spc="-10" dirty="0">
                <a:latin typeface="Arial"/>
                <a:cs typeface="Arial"/>
              </a:rPr>
              <a:t>regression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slope.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1400" b="1" spc="-5" dirty="0">
                <a:latin typeface="Arial"/>
                <a:cs typeface="Arial"/>
              </a:rPr>
              <a:t>Bhatt DL. ACC/WCC 2020, Chicago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(virtual).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21897" y="210487"/>
            <a:ext cx="1329957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35941" y="747267"/>
            <a:ext cx="10561320" cy="5883910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12700" marR="5080">
              <a:lnSpc>
                <a:spcPct val="89800"/>
              </a:lnSpc>
              <a:spcBef>
                <a:spcPts val="295"/>
              </a:spcBef>
            </a:pPr>
            <a:r>
              <a:rPr sz="1600" b="1" spc="-35" dirty="0">
                <a:latin typeface="Arial"/>
                <a:cs typeface="Arial"/>
              </a:rPr>
              <a:t>Dr. </a:t>
            </a:r>
            <a:r>
              <a:rPr sz="1600" b="1" spc="-5" dirty="0">
                <a:latin typeface="Arial"/>
                <a:cs typeface="Arial"/>
              </a:rPr>
              <a:t>Deepak L. Bhatt </a:t>
            </a:r>
            <a:r>
              <a:rPr sz="1600" spc="-5" dirty="0">
                <a:latin typeface="Arial"/>
                <a:cs typeface="Arial"/>
              </a:rPr>
              <a:t>discloses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-10" dirty="0">
                <a:latin typeface="Arial"/>
                <a:cs typeface="Arial"/>
              </a:rPr>
              <a:t>following </a:t>
            </a:r>
            <a:r>
              <a:rPr sz="1600" spc="-5" dirty="0">
                <a:latin typeface="Arial"/>
                <a:cs typeface="Arial"/>
              </a:rPr>
              <a:t>relationships </a:t>
            </a:r>
            <a:r>
              <a:rPr sz="1600" dirty="0">
                <a:latin typeface="Arial"/>
                <a:cs typeface="Arial"/>
              </a:rPr>
              <a:t>- </a:t>
            </a:r>
            <a:r>
              <a:rPr sz="1600" spc="-5" dirty="0">
                <a:latin typeface="Arial"/>
                <a:cs typeface="Arial"/>
              </a:rPr>
              <a:t>Advisory Board: Cardax, Cereno Scientific, Elsevier  Practice Update </a:t>
            </a:r>
            <a:r>
              <a:rPr sz="1600" spc="-20" dirty="0">
                <a:latin typeface="Arial"/>
                <a:cs typeface="Arial"/>
              </a:rPr>
              <a:t>Cardiology, </a:t>
            </a:r>
            <a:r>
              <a:rPr sz="1600" spc="-5" dirty="0">
                <a:latin typeface="Arial"/>
                <a:cs typeface="Arial"/>
              </a:rPr>
              <a:t>Medscape </a:t>
            </a:r>
            <a:r>
              <a:rPr sz="1600" spc="-20" dirty="0">
                <a:latin typeface="Arial"/>
                <a:cs typeface="Arial"/>
              </a:rPr>
              <a:t>Cardiology, </a:t>
            </a:r>
            <a:r>
              <a:rPr sz="1600" spc="-5" dirty="0">
                <a:latin typeface="Arial"/>
                <a:cs typeface="Arial"/>
              </a:rPr>
              <a:t>PhaseBio, PLx Pharma, Regado Biosciences; Board of Directors:  Boston </a:t>
            </a:r>
            <a:r>
              <a:rPr sz="1600" spc="-65" dirty="0">
                <a:latin typeface="Arial"/>
                <a:cs typeface="Arial"/>
              </a:rPr>
              <a:t>VA </a:t>
            </a:r>
            <a:r>
              <a:rPr sz="1600" spc="-5" dirty="0">
                <a:latin typeface="Arial"/>
                <a:cs typeface="Arial"/>
              </a:rPr>
              <a:t>Research Institute, Society of Cardiovascular Patient Care, </a:t>
            </a:r>
            <a:r>
              <a:rPr sz="1600" spc="-25" dirty="0">
                <a:latin typeface="Arial"/>
                <a:cs typeface="Arial"/>
              </a:rPr>
              <a:t>TobeSoft; </a:t>
            </a:r>
            <a:r>
              <a:rPr sz="1600" spc="-5" dirty="0">
                <a:latin typeface="Arial"/>
                <a:cs typeface="Arial"/>
              </a:rPr>
              <a:t>Chair: American Heart Association  Quality Oversight Committee; Data Monitoring Committees: Baim </a:t>
            </a:r>
            <a:r>
              <a:rPr sz="1600" dirty="0">
                <a:latin typeface="Arial"/>
                <a:cs typeface="Arial"/>
              </a:rPr>
              <a:t>Institute for </a:t>
            </a:r>
            <a:r>
              <a:rPr sz="1600" spc="-10" dirty="0">
                <a:latin typeface="Arial"/>
                <a:cs typeface="Arial"/>
              </a:rPr>
              <a:t>Clinical </a:t>
            </a:r>
            <a:r>
              <a:rPr sz="1600" spc="-5" dirty="0">
                <a:latin typeface="Arial"/>
                <a:cs typeface="Arial"/>
              </a:rPr>
              <a:t>Research (formerly Harvard  </a:t>
            </a:r>
            <a:r>
              <a:rPr sz="1600" spc="-10" dirty="0">
                <a:latin typeface="Arial"/>
                <a:cs typeface="Arial"/>
              </a:rPr>
              <a:t>Clinical </a:t>
            </a:r>
            <a:r>
              <a:rPr sz="1600" spc="-5" dirty="0">
                <a:latin typeface="Arial"/>
                <a:cs typeface="Arial"/>
              </a:rPr>
              <a:t>Research Institute, </a:t>
            </a:r>
            <a:r>
              <a:rPr sz="1600" dirty="0">
                <a:latin typeface="Arial"/>
                <a:cs typeface="Arial"/>
              </a:rPr>
              <a:t>for the </a:t>
            </a:r>
            <a:r>
              <a:rPr sz="1600" spc="-10" dirty="0">
                <a:latin typeface="Arial"/>
                <a:cs typeface="Arial"/>
              </a:rPr>
              <a:t>PORTICO </a:t>
            </a:r>
            <a:r>
              <a:rPr sz="1600" spc="-5" dirty="0">
                <a:latin typeface="Arial"/>
                <a:cs typeface="Arial"/>
              </a:rPr>
              <a:t>trial, funded by </a:t>
            </a:r>
            <a:r>
              <a:rPr sz="1600" dirty="0">
                <a:latin typeface="Arial"/>
                <a:cs typeface="Arial"/>
              </a:rPr>
              <a:t>St. </a:t>
            </a:r>
            <a:r>
              <a:rPr sz="1600" spc="-5" dirty="0">
                <a:latin typeface="Arial"/>
                <a:cs typeface="Arial"/>
              </a:rPr>
              <a:t>Jude Medical, now Abbott), </a:t>
            </a:r>
            <a:r>
              <a:rPr sz="1600" spc="-10" dirty="0">
                <a:latin typeface="Arial"/>
                <a:cs typeface="Arial"/>
              </a:rPr>
              <a:t>Cleveland Clinic  </a:t>
            </a:r>
            <a:r>
              <a:rPr sz="1600" spc="-5" dirty="0">
                <a:latin typeface="Arial"/>
                <a:cs typeface="Arial"/>
              </a:rPr>
              <a:t>(including </a:t>
            </a:r>
            <a:r>
              <a:rPr sz="1600" dirty="0">
                <a:latin typeface="Arial"/>
                <a:cs typeface="Arial"/>
              </a:rPr>
              <a:t>for the </a:t>
            </a:r>
            <a:r>
              <a:rPr sz="1600" spc="-5" dirty="0">
                <a:latin typeface="Arial"/>
                <a:cs typeface="Arial"/>
              </a:rPr>
              <a:t>ExCEED trial, funded by Edwards), Duke </a:t>
            </a:r>
            <a:r>
              <a:rPr sz="1600" spc="-10" dirty="0">
                <a:latin typeface="Arial"/>
                <a:cs typeface="Arial"/>
              </a:rPr>
              <a:t>Clinical </a:t>
            </a:r>
            <a:r>
              <a:rPr sz="1600" spc="-5" dirty="0">
                <a:latin typeface="Arial"/>
                <a:cs typeface="Arial"/>
              </a:rPr>
              <a:t>Research Institute, Mayo </a:t>
            </a:r>
            <a:r>
              <a:rPr sz="1600" spc="-10" dirty="0">
                <a:latin typeface="Arial"/>
                <a:cs typeface="Arial"/>
              </a:rPr>
              <a:t>Clinic, </a:t>
            </a:r>
            <a:r>
              <a:rPr sz="1600" spc="-5" dirty="0">
                <a:latin typeface="Arial"/>
                <a:cs typeface="Arial"/>
              </a:rPr>
              <a:t>Mount Sinai  School of Medicine </a:t>
            </a:r>
            <a:r>
              <a:rPr sz="1600" dirty="0">
                <a:latin typeface="Arial"/>
                <a:cs typeface="Arial"/>
              </a:rPr>
              <a:t>(for the </a:t>
            </a:r>
            <a:r>
              <a:rPr sz="1600" spc="-5" dirty="0">
                <a:latin typeface="Arial"/>
                <a:cs typeface="Arial"/>
              </a:rPr>
              <a:t>ENVISAGE trial, funded by </a:t>
            </a:r>
            <a:r>
              <a:rPr sz="1600" spc="-10" dirty="0">
                <a:latin typeface="Arial"/>
                <a:cs typeface="Arial"/>
              </a:rPr>
              <a:t>Daiichi </a:t>
            </a:r>
            <a:r>
              <a:rPr sz="1600" spc="-5" dirty="0">
                <a:latin typeface="Arial"/>
                <a:cs typeface="Arial"/>
              </a:rPr>
              <a:t>Sankyo), Population Health Research Institute;  Honoraria: American </a:t>
            </a:r>
            <a:r>
              <a:rPr sz="1600" spc="-10" dirty="0">
                <a:latin typeface="Arial"/>
                <a:cs typeface="Arial"/>
              </a:rPr>
              <a:t>College </a:t>
            </a:r>
            <a:r>
              <a:rPr sz="1600" spc="-5" dirty="0">
                <a:latin typeface="Arial"/>
                <a:cs typeface="Arial"/>
              </a:rPr>
              <a:t>of </a:t>
            </a:r>
            <a:r>
              <a:rPr sz="1600" spc="-10" dirty="0">
                <a:latin typeface="Arial"/>
                <a:cs typeface="Arial"/>
              </a:rPr>
              <a:t>Cardiology </a:t>
            </a:r>
            <a:r>
              <a:rPr sz="1600" spc="-5" dirty="0">
                <a:latin typeface="Arial"/>
                <a:cs typeface="Arial"/>
              </a:rPr>
              <a:t>(Senior Associate </a:t>
            </a:r>
            <a:r>
              <a:rPr sz="1600" spc="-15" dirty="0">
                <a:latin typeface="Arial"/>
                <a:cs typeface="Arial"/>
              </a:rPr>
              <a:t>Editor, </a:t>
            </a:r>
            <a:r>
              <a:rPr sz="1600" spc="-10" dirty="0">
                <a:latin typeface="Arial"/>
                <a:cs typeface="Arial"/>
              </a:rPr>
              <a:t>Clinical </a:t>
            </a:r>
            <a:r>
              <a:rPr sz="1600" spc="-15" dirty="0">
                <a:latin typeface="Arial"/>
                <a:cs typeface="Arial"/>
              </a:rPr>
              <a:t>Trials </a:t>
            </a:r>
            <a:r>
              <a:rPr sz="1600" spc="-5" dirty="0">
                <a:latin typeface="Arial"/>
                <a:cs typeface="Arial"/>
              </a:rPr>
              <a:t>and News, ACC.org; </a:t>
            </a:r>
            <a:r>
              <a:rPr sz="1600" spc="-15" dirty="0">
                <a:latin typeface="Arial"/>
                <a:cs typeface="Arial"/>
              </a:rPr>
              <a:t>Vice-Chair,  </a:t>
            </a:r>
            <a:r>
              <a:rPr sz="1600" spc="-5" dirty="0">
                <a:latin typeface="Arial"/>
                <a:cs typeface="Arial"/>
              </a:rPr>
              <a:t>ACC Accreditation Committee), Baim </a:t>
            </a:r>
            <a:r>
              <a:rPr sz="1600" dirty="0">
                <a:latin typeface="Arial"/>
                <a:cs typeface="Arial"/>
              </a:rPr>
              <a:t>Institute for </a:t>
            </a:r>
            <a:r>
              <a:rPr sz="1600" spc="-10" dirty="0">
                <a:latin typeface="Arial"/>
                <a:cs typeface="Arial"/>
              </a:rPr>
              <a:t>Clinical </a:t>
            </a:r>
            <a:r>
              <a:rPr sz="1600" spc="-5" dirty="0">
                <a:latin typeface="Arial"/>
                <a:cs typeface="Arial"/>
              </a:rPr>
              <a:t>Research (formerly Harvard </a:t>
            </a:r>
            <a:r>
              <a:rPr sz="1600" spc="-10" dirty="0">
                <a:latin typeface="Arial"/>
                <a:cs typeface="Arial"/>
              </a:rPr>
              <a:t>Clinical </a:t>
            </a:r>
            <a:r>
              <a:rPr sz="1600" spc="-5" dirty="0">
                <a:latin typeface="Arial"/>
                <a:cs typeface="Arial"/>
              </a:rPr>
              <a:t>Research Institute; </a:t>
            </a:r>
            <a:r>
              <a:rPr sz="1600" spc="-10" dirty="0">
                <a:latin typeface="Arial"/>
                <a:cs typeface="Arial"/>
              </a:rPr>
              <a:t>RE-  DUAL </a:t>
            </a:r>
            <a:r>
              <a:rPr sz="1600" spc="-5" dirty="0">
                <a:latin typeface="Arial"/>
                <a:cs typeface="Arial"/>
              </a:rPr>
              <a:t>PCI clinical trial steering committee funded by Boehringer Ingelheim; AEGIS-II executive committee funded by  CSL Behring), Belvoir Publications (Editor in Chief, Harvard Heart Letter), Duke </a:t>
            </a:r>
            <a:r>
              <a:rPr sz="1600" spc="-10" dirty="0">
                <a:latin typeface="Arial"/>
                <a:cs typeface="Arial"/>
              </a:rPr>
              <a:t>Clinical </a:t>
            </a:r>
            <a:r>
              <a:rPr sz="1600" spc="-5" dirty="0">
                <a:latin typeface="Arial"/>
                <a:cs typeface="Arial"/>
              </a:rPr>
              <a:t>Research </a:t>
            </a:r>
            <a:r>
              <a:rPr sz="1600" dirty="0">
                <a:latin typeface="Arial"/>
                <a:cs typeface="Arial"/>
              </a:rPr>
              <a:t>Institute </a:t>
            </a:r>
            <a:r>
              <a:rPr sz="1600" spc="-5" dirty="0">
                <a:latin typeface="Arial"/>
                <a:cs typeface="Arial"/>
              </a:rPr>
              <a:t>(clinical  trial steering committees, </a:t>
            </a:r>
            <a:r>
              <a:rPr sz="1600" spc="-10" dirty="0">
                <a:latin typeface="Arial"/>
                <a:cs typeface="Arial"/>
              </a:rPr>
              <a:t>including </a:t>
            </a:r>
            <a:r>
              <a:rPr sz="1600" dirty="0">
                <a:latin typeface="Arial"/>
                <a:cs typeface="Arial"/>
              </a:rPr>
              <a:t>for the </a:t>
            </a:r>
            <a:r>
              <a:rPr sz="1600" spc="-5" dirty="0">
                <a:latin typeface="Arial"/>
                <a:cs typeface="Arial"/>
              </a:rPr>
              <a:t>PRONOUNCE trial, funded by Ferring Pharmaceuticals), HMP Global  (Editor in Chief, Journal of Invasive Cardiology), Journal of </a:t>
            </a:r>
            <a:r>
              <a:rPr sz="1600" dirty="0">
                <a:latin typeface="Arial"/>
                <a:cs typeface="Arial"/>
              </a:rPr>
              <a:t>the </a:t>
            </a:r>
            <a:r>
              <a:rPr sz="1600" spc="-5" dirty="0">
                <a:latin typeface="Arial"/>
                <a:cs typeface="Arial"/>
              </a:rPr>
              <a:t>American </a:t>
            </a:r>
            <a:r>
              <a:rPr sz="1600" spc="-10" dirty="0">
                <a:latin typeface="Arial"/>
                <a:cs typeface="Arial"/>
              </a:rPr>
              <a:t>College </a:t>
            </a:r>
            <a:r>
              <a:rPr sz="1600" spc="-5" dirty="0">
                <a:latin typeface="Arial"/>
                <a:cs typeface="Arial"/>
              </a:rPr>
              <a:t>of </a:t>
            </a:r>
            <a:r>
              <a:rPr sz="1600" spc="-10" dirty="0">
                <a:latin typeface="Arial"/>
                <a:cs typeface="Arial"/>
              </a:rPr>
              <a:t>Cardiology </a:t>
            </a:r>
            <a:r>
              <a:rPr sz="1600" spc="-5" dirty="0">
                <a:latin typeface="Arial"/>
                <a:cs typeface="Arial"/>
              </a:rPr>
              <a:t>(Guest Editor;  Associate Editor), Medtelligence/ReachMD (CME steering committees), </a:t>
            </a:r>
            <a:r>
              <a:rPr sz="1600" dirty="0">
                <a:latin typeface="Arial"/>
                <a:cs typeface="Arial"/>
              </a:rPr>
              <a:t>MJH </a:t>
            </a:r>
            <a:r>
              <a:rPr sz="1600" spc="-5" dirty="0">
                <a:latin typeface="Arial"/>
                <a:cs typeface="Arial"/>
              </a:rPr>
              <a:t>Life Sciences, Population Health  Research </a:t>
            </a:r>
            <a:r>
              <a:rPr sz="1600" dirty="0">
                <a:latin typeface="Arial"/>
                <a:cs typeface="Arial"/>
              </a:rPr>
              <a:t>Institute (for the </a:t>
            </a:r>
            <a:r>
              <a:rPr sz="1600" spc="-20" dirty="0">
                <a:latin typeface="Arial"/>
                <a:cs typeface="Arial"/>
              </a:rPr>
              <a:t>COMPASS </a:t>
            </a:r>
            <a:r>
              <a:rPr sz="1600" spc="-5" dirty="0">
                <a:latin typeface="Arial"/>
                <a:cs typeface="Arial"/>
              </a:rPr>
              <a:t>operations committee, publications committee, steering committee, and USA  national </a:t>
            </a:r>
            <a:r>
              <a:rPr sz="1600" spc="-15" dirty="0">
                <a:latin typeface="Arial"/>
                <a:cs typeface="Arial"/>
              </a:rPr>
              <a:t>co-leader, </a:t>
            </a:r>
            <a:r>
              <a:rPr sz="1600" spc="-5" dirty="0">
                <a:latin typeface="Arial"/>
                <a:cs typeface="Arial"/>
              </a:rPr>
              <a:t>funded by Bayer), Slack Publications (Chief Medical </a:t>
            </a:r>
            <a:r>
              <a:rPr sz="1600" spc="-15" dirty="0">
                <a:latin typeface="Arial"/>
                <a:cs typeface="Arial"/>
              </a:rPr>
              <a:t>Editor, </a:t>
            </a:r>
            <a:r>
              <a:rPr sz="1600" spc="-10" dirty="0">
                <a:latin typeface="Arial"/>
                <a:cs typeface="Arial"/>
              </a:rPr>
              <a:t>Cardiology </a:t>
            </a:r>
            <a:r>
              <a:rPr sz="1600" spc="-35" dirty="0">
                <a:latin typeface="Arial"/>
                <a:cs typeface="Arial"/>
              </a:rPr>
              <a:t>Today’s </a:t>
            </a:r>
            <a:r>
              <a:rPr sz="1600" spc="-5" dirty="0">
                <a:latin typeface="Arial"/>
                <a:cs typeface="Arial"/>
              </a:rPr>
              <a:t>Intervention),  Society of Cardiovascular Patient Care (Secretary/Treasurer), </a:t>
            </a:r>
            <a:r>
              <a:rPr sz="1600" spc="-10" dirty="0">
                <a:latin typeface="Arial"/>
                <a:cs typeface="Arial"/>
              </a:rPr>
              <a:t>WebMD </a:t>
            </a:r>
            <a:r>
              <a:rPr sz="1600" spc="-5" dirty="0">
                <a:latin typeface="Arial"/>
                <a:cs typeface="Arial"/>
              </a:rPr>
              <a:t>(CME steering committees); </a:t>
            </a:r>
            <a:r>
              <a:rPr sz="1600" dirty="0">
                <a:latin typeface="Arial"/>
                <a:cs typeface="Arial"/>
              </a:rPr>
              <a:t>Other: </a:t>
            </a:r>
            <a:r>
              <a:rPr sz="1600" spc="-10" dirty="0">
                <a:latin typeface="Arial"/>
                <a:cs typeface="Arial"/>
              </a:rPr>
              <a:t>Clinical  Cardiology </a:t>
            </a:r>
            <a:r>
              <a:rPr sz="1600" spc="-5" dirty="0">
                <a:latin typeface="Arial"/>
                <a:cs typeface="Arial"/>
              </a:rPr>
              <a:t>(Deputy Editor), NCDR-ACTION Registry Steering Committee (Chair), </a:t>
            </a:r>
            <a:r>
              <a:rPr sz="1600" spc="-65" dirty="0">
                <a:latin typeface="Arial"/>
                <a:cs typeface="Arial"/>
              </a:rPr>
              <a:t>VA </a:t>
            </a:r>
            <a:r>
              <a:rPr sz="1600" spc="-15" dirty="0">
                <a:latin typeface="Arial"/>
                <a:cs typeface="Arial"/>
              </a:rPr>
              <a:t>CART </a:t>
            </a:r>
            <a:r>
              <a:rPr sz="1600" spc="-5" dirty="0">
                <a:latin typeface="Arial"/>
                <a:cs typeface="Arial"/>
              </a:rPr>
              <a:t>Research and  Publications Committee (Chair); </a:t>
            </a:r>
            <a:r>
              <a:rPr sz="1600" b="1" spc="-5" dirty="0">
                <a:latin typeface="Arial"/>
                <a:cs typeface="Arial"/>
              </a:rPr>
              <a:t>Research Funding</a:t>
            </a:r>
            <a:r>
              <a:rPr sz="1600" spc="-5" dirty="0">
                <a:latin typeface="Arial"/>
                <a:cs typeface="Arial"/>
              </a:rPr>
              <a:t>: Abbott, Afimmune, </a:t>
            </a:r>
            <a:r>
              <a:rPr sz="1600" b="1" spc="-5" dirty="0">
                <a:latin typeface="Arial"/>
                <a:cs typeface="Arial"/>
              </a:rPr>
              <a:t>Amarin</a:t>
            </a:r>
            <a:r>
              <a:rPr sz="1600" spc="-5" dirty="0">
                <a:latin typeface="Arial"/>
                <a:cs typeface="Arial"/>
              </a:rPr>
              <a:t>, Amgen, AstraZeneca, </a:t>
            </a:r>
            <a:r>
              <a:rPr sz="1600" spc="-20" dirty="0">
                <a:latin typeface="Arial"/>
                <a:cs typeface="Arial"/>
              </a:rPr>
              <a:t>Bayer,  </a:t>
            </a:r>
            <a:r>
              <a:rPr sz="1600" spc="-5" dirty="0">
                <a:latin typeface="Arial"/>
                <a:cs typeface="Arial"/>
              </a:rPr>
              <a:t>Boehringer Ingelheim, Bristol-Myers Squibb, Cardax, </a:t>
            </a:r>
            <a:r>
              <a:rPr sz="1600" spc="-10" dirty="0">
                <a:latin typeface="Arial"/>
                <a:cs typeface="Arial"/>
              </a:rPr>
              <a:t>Chiesi, </a:t>
            </a:r>
            <a:r>
              <a:rPr sz="1600" spc="-5" dirty="0">
                <a:latin typeface="Arial"/>
                <a:cs typeface="Arial"/>
              </a:rPr>
              <a:t>CSL Behring, Eisai, Ethicon, Ferring Pharmaceuticals,  Forest Laboratories, Fractyl, Idorsia, Ironwood, Ischemix, Lexicon, </a:t>
            </a:r>
            <a:r>
              <a:rPr sz="1600" spc="-30" dirty="0">
                <a:latin typeface="Arial"/>
                <a:cs typeface="Arial"/>
              </a:rPr>
              <a:t>Lilly, </a:t>
            </a:r>
            <a:r>
              <a:rPr sz="1600" spc="-5" dirty="0">
                <a:latin typeface="Arial"/>
                <a:cs typeface="Arial"/>
              </a:rPr>
              <a:t>Medtronic, </a:t>
            </a:r>
            <a:r>
              <a:rPr sz="1600" spc="-15" dirty="0">
                <a:latin typeface="Arial"/>
                <a:cs typeface="Arial"/>
              </a:rPr>
              <a:t>Pfizer, </a:t>
            </a:r>
            <a:r>
              <a:rPr sz="1600" spc="-5" dirty="0">
                <a:latin typeface="Arial"/>
                <a:cs typeface="Arial"/>
              </a:rPr>
              <a:t>PhaseBio, PLx Pharma,  Regeneron, Roche, Sanofi </a:t>
            </a:r>
            <a:r>
              <a:rPr sz="1600" spc="-10" dirty="0">
                <a:latin typeface="Arial"/>
                <a:cs typeface="Arial"/>
              </a:rPr>
              <a:t>Aventis, </a:t>
            </a:r>
            <a:r>
              <a:rPr sz="1600" spc="-5" dirty="0">
                <a:latin typeface="Arial"/>
                <a:cs typeface="Arial"/>
              </a:rPr>
              <a:t>Synaptic, The Medicines Company; Royalties: Elsevier </a:t>
            </a:r>
            <a:r>
              <a:rPr sz="1600" spc="-15" dirty="0">
                <a:latin typeface="Arial"/>
                <a:cs typeface="Arial"/>
              </a:rPr>
              <a:t>(Editor, </a:t>
            </a:r>
            <a:r>
              <a:rPr sz="1600" spc="-5" dirty="0">
                <a:latin typeface="Arial"/>
                <a:cs typeface="Arial"/>
              </a:rPr>
              <a:t>Cardiovascular  Intervention: </a:t>
            </a:r>
            <a:r>
              <a:rPr sz="1600" dirty="0">
                <a:latin typeface="Arial"/>
                <a:cs typeface="Arial"/>
              </a:rPr>
              <a:t>A </a:t>
            </a:r>
            <a:r>
              <a:rPr sz="1600" spc="-5" dirty="0">
                <a:latin typeface="Arial"/>
                <a:cs typeface="Arial"/>
              </a:rPr>
              <a:t>Companion </a:t>
            </a:r>
            <a:r>
              <a:rPr sz="1600" dirty="0">
                <a:latin typeface="Arial"/>
                <a:cs typeface="Arial"/>
              </a:rPr>
              <a:t>to </a:t>
            </a:r>
            <a:r>
              <a:rPr sz="1600" spc="-10" dirty="0">
                <a:latin typeface="Arial"/>
                <a:cs typeface="Arial"/>
              </a:rPr>
              <a:t>Braunwald’s </a:t>
            </a:r>
            <a:r>
              <a:rPr sz="1600" spc="-5" dirty="0">
                <a:latin typeface="Arial"/>
                <a:cs typeface="Arial"/>
              </a:rPr>
              <a:t>Heart Disease); Site Co-Investigator: Biotronik, Boston Scientific, CSI, </a:t>
            </a:r>
            <a:r>
              <a:rPr sz="1600" dirty="0">
                <a:latin typeface="Arial"/>
                <a:cs typeface="Arial"/>
              </a:rPr>
              <a:t>St.  </a:t>
            </a:r>
            <a:r>
              <a:rPr sz="1600" spc="-5" dirty="0">
                <a:latin typeface="Arial"/>
                <a:cs typeface="Arial"/>
              </a:rPr>
              <a:t>Jude Medical (now Abbott), Svelte; </a:t>
            </a:r>
            <a:r>
              <a:rPr sz="1600" spc="-10" dirty="0">
                <a:latin typeface="Arial"/>
                <a:cs typeface="Arial"/>
              </a:rPr>
              <a:t>Trustee: </a:t>
            </a:r>
            <a:r>
              <a:rPr sz="1600" spc="-5" dirty="0">
                <a:latin typeface="Arial"/>
                <a:cs typeface="Arial"/>
              </a:rPr>
              <a:t>American </a:t>
            </a:r>
            <a:r>
              <a:rPr sz="1600" spc="-10" dirty="0">
                <a:latin typeface="Arial"/>
                <a:cs typeface="Arial"/>
              </a:rPr>
              <a:t>College </a:t>
            </a:r>
            <a:r>
              <a:rPr sz="1600" spc="-5" dirty="0">
                <a:latin typeface="Arial"/>
                <a:cs typeface="Arial"/>
              </a:rPr>
              <a:t>of Cardiology; Unfunded Research: </a:t>
            </a:r>
            <a:r>
              <a:rPr sz="1600" spc="-10" dirty="0">
                <a:latin typeface="Arial"/>
                <a:cs typeface="Arial"/>
              </a:rPr>
              <a:t>FlowCo, </a:t>
            </a:r>
            <a:r>
              <a:rPr sz="1600" spc="-5" dirty="0">
                <a:latin typeface="Arial"/>
                <a:cs typeface="Arial"/>
              </a:rPr>
              <a:t>Merck,  Novo Nordisk, </a:t>
            </a:r>
            <a:r>
              <a:rPr sz="1600" spc="-30" dirty="0">
                <a:latin typeface="Arial"/>
                <a:cs typeface="Arial"/>
              </a:rPr>
              <a:t>Takeda. </a:t>
            </a:r>
            <a:r>
              <a:rPr sz="1600" b="1" spc="-5" dirty="0">
                <a:latin typeface="Arial"/>
                <a:cs typeface="Arial"/>
              </a:rPr>
              <a:t>This presentation includes off-label and/or investigational uses of</a:t>
            </a:r>
            <a:r>
              <a:rPr sz="1600" b="1" spc="13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drugs.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85"/>
              </a:spcBef>
            </a:pPr>
            <a:r>
              <a:rPr sz="1600" b="1" spc="-10" dirty="0">
                <a:solidFill>
                  <a:srgbClr val="0000FF"/>
                </a:solidFill>
                <a:latin typeface="Arial"/>
                <a:cs typeface="Arial"/>
              </a:rPr>
              <a:t>REDUCE-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IT </a:t>
            </a:r>
            <a:r>
              <a:rPr sz="1600" b="1" dirty="0">
                <a:latin typeface="Arial"/>
                <a:cs typeface="Arial"/>
              </a:rPr>
              <a:t>was </a:t>
            </a:r>
            <a:r>
              <a:rPr sz="1600" b="1" spc="-5" dirty="0">
                <a:latin typeface="Arial"/>
                <a:cs typeface="Arial"/>
              </a:rPr>
              <a:t>sponsored by Amarin Pharma,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Inc.</a:t>
            </a:r>
            <a:endParaRPr sz="16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1" y="59436"/>
            <a:ext cx="276034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Disclosures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1" y="59436"/>
            <a:ext cx="9382760" cy="1644014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>
              <a:lnSpc>
                <a:spcPts val="4100"/>
              </a:lnSpc>
              <a:spcBef>
                <a:spcPts val="620"/>
              </a:spcBef>
            </a:pPr>
            <a:r>
              <a:rPr spc="-5" dirty="0"/>
              <a:t>Dose-Response </a:t>
            </a:r>
            <a:r>
              <a:rPr dirty="0"/>
              <a:t>of </a:t>
            </a:r>
            <a:r>
              <a:rPr spc="-5" dirty="0"/>
              <a:t>Hazard Ratio (95% CI)  </a:t>
            </a:r>
            <a:r>
              <a:rPr spc="-10" dirty="0"/>
              <a:t>Primary </a:t>
            </a:r>
            <a:r>
              <a:rPr spc="-5" dirty="0"/>
              <a:t>Composite Endpoint</a:t>
            </a:r>
            <a:r>
              <a:rPr spc="-25" dirty="0"/>
              <a:t> </a:t>
            </a:r>
            <a:r>
              <a:rPr dirty="0"/>
              <a:t>by</a:t>
            </a:r>
          </a:p>
          <a:p>
            <a:pPr marL="12700">
              <a:lnSpc>
                <a:spcPts val="4025"/>
              </a:lnSpc>
            </a:pPr>
            <a:r>
              <a:rPr spc="-25" dirty="0"/>
              <a:t>On-Treatment </a:t>
            </a:r>
            <a:r>
              <a:rPr spc="-5" dirty="0"/>
              <a:t>Serum</a:t>
            </a:r>
            <a:r>
              <a:rPr spc="-10" dirty="0"/>
              <a:t> </a:t>
            </a:r>
            <a:r>
              <a:rPr spc="-95" dirty="0"/>
              <a:t>EPA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05553" y="4967223"/>
            <a:ext cx="1714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400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42438" y="4967223"/>
            <a:ext cx="1225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endParaRPr sz="7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56155" y="4907349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867716" y="4907349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79273" y="490837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090871" y="490837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03580" y="4907349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03580" y="4907349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56155" y="4907349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867716" y="4907349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479273" y="490837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090871" y="490837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095584" y="4967223"/>
            <a:ext cx="1717039" cy="56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100"/>
              </a:spcBef>
              <a:tabLst>
                <a:tab pos="699135" algn="l"/>
                <a:tab pos="1310640" algn="l"/>
              </a:tabLst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100	200	300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AUC-Derived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Daily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Average EPA</a:t>
            </a:r>
            <a:r>
              <a:rPr sz="700" b="1" spc="-5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(µg/mL)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5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tabLst>
                <a:tab pos="699135" algn="l"/>
                <a:tab pos="1334770" algn="l"/>
              </a:tabLst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1733	549	67</a:t>
            </a:r>
            <a:endParaRPr sz="7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054131" y="5403088"/>
            <a:ext cx="749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221F1F"/>
                </a:solidFill>
                <a:latin typeface="Arial"/>
                <a:cs typeface="Arial"/>
              </a:rPr>
              <a:t>9</a:t>
            </a:r>
            <a:endParaRPr sz="7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961964" y="5403088"/>
            <a:ext cx="95186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No.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of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Patients</a:t>
            </a:r>
            <a:r>
              <a:rPr sz="700" b="1" spc="12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3765</a:t>
            </a:r>
            <a:endParaRPr sz="7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2804345" y="2656470"/>
            <a:ext cx="0" cy="2244725"/>
          </a:xfrm>
          <a:custGeom>
            <a:avLst/>
            <a:gdLst/>
            <a:ahLst/>
            <a:cxnLst/>
            <a:rect l="l" t="t" r="r" b="b"/>
            <a:pathLst>
              <a:path h="2244725">
                <a:moveTo>
                  <a:pt x="0" y="2244644"/>
                </a:moveTo>
                <a:lnTo>
                  <a:pt x="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12935" y="3807461"/>
            <a:ext cx="2468880" cy="0"/>
          </a:xfrm>
          <a:custGeom>
            <a:avLst/>
            <a:gdLst/>
            <a:ahLst/>
            <a:cxnLst/>
            <a:rect l="l" t="t" r="r" b="b"/>
            <a:pathLst>
              <a:path w="2468879">
                <a:moveTo>
                  <a:pt x="0" y="0"/>
                </a:moveTo>
                <a:lnTo>
                  <a:pt x="2468512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381657" y="2665673"/>
            <a:ext cx="282575" cy="206565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30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Hazard Ratio: Reference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to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EPA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=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r>
              <a:rPr sz="700" b="1" spc="-4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µg/mL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0.2 0.4 0.6 0.8 1.0 1.2 1.4 1.6 1.8</a:t>
            </a:r>
            <a:r>
              <a:rPr sz="700" spc="8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2.0</a:t>
            </a:r>
            <a:endParaRPr sz="7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712518" y="4904079"/>
            <a:ext cx="2466975" cy="0"/>
          </a:xfrm>
          <a:custGeom>
            <a:avLst/>
            <a:gdLst/>
            <a:ahLst/>
            <a:cxnLst/>
            <a:rect l="l" t="t" r="r" b="b"/>
            <a:pathLst>
              <a:path w="2466975">
                <a:moveTo>
                  <a:pt x="0" y="0"/>
                </a:moveTo>
                <a:lnTo>
                  <a:pt x="246697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11072" y="2654231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1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11444" y="2654232"/>
            <a:ext cx="2468245" cy="0"/>
          </a:xfrm>
          <a:custGeom>
            <a:avLst/>
            <a:gdLst/>
            <a:ahLst/>
            <a:cxnLst/>
            <a:rect l="l" t="t" r="r" b="b"/>
            <a:pathLst>
              <a:path w="2468245">
                <a:moveTo>
                  <a:pt x="0" y="0"/>
                </a:moveTo>
                <a:lnTo>
                  <a:pt x="246805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79190" y="2654231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1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683045" y="4447317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683045" y="3913737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683045" y="3273441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683045" y="2739862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683045" y="4874185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83045" y="4767465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683045" y="4660750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683045" y="4554033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683045" y="4340602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683045" y="4233885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683045" y="4127169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83045" y="4020454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83045" y="3807021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83045" y="3700306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683045" y="3593589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83045" y="3380158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83045" y="3166725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683045" y="3060010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683045" y="2953293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683045" y="2846577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683045" y="3486873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727371" y="3724804"/>
            <a:ext cx="2454910" cy="808990"/>
          </a:xfrm>
          <a:custGeom>
            <a:avLst/>
            <a:gdLst/>
            <a:ahLst/>
            <a:cxnLst/>
            <a:rect l="l" t="t" r="r" b="b"/>
            <a:pathLst>
              <a:path w="2454910" h="808989">
                <a:moveTo>
                  <a:pt x="0" y="0"/>
                </a:moveTo>
                <a:lnTo>
                  <a:pt x="1456" y="23919"/>
                </a:lnTo>
                <a:lnTo>
                  <a:pt x="111229" y="121076"/>
                </a:lnTo>
                <a:lnTo>
                  <a:pt x="125901" y="132521"/>
                </a:lnTo>
                <a:lnTo>
                  <a:pt x="139776" y="144889"/>
                </a:lnTo>
                <a:lnTo>
                  <a:pt x="182996" y="178559"/>
                </a:lnTo>
                <a:lnTo>
                  <a:pt x="196871" y="190926"/>
                </a:lnTo>
                <a:lnTo>
                  <a:pt x="212015" y="201123"/>
                </a:lnTo>
                <a:lnTo>
                  <a:pt x="268639" y="245234"/>
                </a:lnTo>
                <a:lnTo>
                  <a:pt x="297657" y="264623"/>
                </a:lnTo>
                <a:lnTo>
                  <a:pt x="311461" y="275396"/>
                </a:lnTo>
                <a:lnTo>
                  <a:pt x="326204" y="285262"/>
                </a:lnTo>
                <a:lnTo>
                  <a:pt x="340009" y="296034"/>
                </a:lnTo>
                <a:lnTo>
                  <a:pt x="454668" y="372573"/>
                </a:lnTo>
                <a:lnTo>
                  <a:pt x="469491" y="380846"/>
                </a:lnTo>
                <a:lnTo>
                  <a:pt x="511764" y="409087"/>
                </a:lnTo>
                <a:lnTo>
                  <a:pt x="526586" y="417358"/>
                </a:lnTo>
                <a:lnTo>
                  <a:pt x="540312" y="426548"/>
                </a:lnTo>
                <a:lnTo>
                  <a:pt x="555764" y="433548"/>
                </a:lnTo>
                <a:lnTo>
                  <a:pt x="568859" y="442423"/>
                </a:lnTo>
                <a:lnTo>
                  <a:pt x="583680" y="450696"/>
                </a:lnTo>
                <a:lnTo>
                  <a:pt x="597406" y="459887"/>
                </a:lnTo>
                <a:lnTo>
                  <a:pt x="612860" y="466886"/>
                </a:lnTo>
                <a:lnTo>
                  <a:pt x="625955" y="475762"/>
                </a:lnTo>
                <a:lnTo>
                  <a:pt x="655050" y="491971"/>
                </a:lnTo>
                <a:lnTo>
                  <a:pt x="669954" y="498636"/>
                </a:lnTo>
                <a:lnTo>
                  <a:pt x="683597" y="506258"/>
                </a:lnTo>
                <a:lnTo>
                  <a:pt x="698502" y="512925"/>
                </a:lnTo>
                <a:lnTo>
                  <a:pt x="713501" y="522001"/>
                </a:lnTo>
                <a:lnTo>
                  <a:pt x="728635" y="528800"/>
                </a:lnTo>
                <a:lnTo>
                  <a:pt x="742278" y="536421"/>
                </a:lnTo>
                <a:lnTo>
                  <a:pt x="757182" y="543086"/>
                </a:lnTo>
                <a:lnTo>
                  <a:pt x="770825" y="550708"/>
                </a:lnTo>
                <a:lnTo>
                  <a:pt x="871372" y="595475"/>
                </a:lnTo>
                <a:lnTo>
                  <a:pt x="886360" y="600514"/>
                </a:lnTo>
                <a:lnTo>
                  <a:pt x="899920" y="606586"/>
                </a:lnTo>
                <a:lnTo>
                  <a:pt x="914907" y="611626"/>
                </a:lnTo>
                <a:lnTo>
                  <a:pt x="928467" y="617700"/>
                </a:lnTo>
                <a:lnTo>
                  <a:pt x="943456" y="622739"/>
                </a:lnTo>
                <a:lnTo>
                  <a:pt x="957014" y="628811"/>
                </a:lnTo>
                <a:lnTo>
                  <a:pt x="1057645" y="662426"/>
                </a:lnTo>
                <a:lnTo>
                  <a:pt x="1072708" y="665820"/>
                </a:lnTo>
                <a:lnTo>
                  <a:pt x="1086194" y="670364"/>
                </a:lnTo>
                <a:lnTo>
                  <a:pt x="1102282" y="675199"/>
                </a:lnTo>
                <a:lnTo>
                  <a:pt x="1131389" y="681695"/>
                </a:lnTo>
                <a:lnTo>
                  <a:pt x="1144874" y="686239"/>
                </a:lnTo>
                <a:lnTo>
                  <a:pt x="1188485" y="695982"/>
                </a:lnTo>
                <a:lnTo>
                  <a:pt x="1201968" y="700526"/>
                </a:lnTo>
                <a:lnTo>
                  <a:pt x="1217877" y="702473"/>
                </a:lnTo>
                <a:lnTo>
                  <a:pt x="1274127" y="715032"/>
                </a:lnTo>
                <a:lnTo>
                  <a:pt x="1290152" y="718242"/>
                </a:lnTo>
                <a:lnTo>
                  <a:pt x="1305105" y="719936"/>
                </a:lnTo>
                <a:lnTo>
                  <a:pt x="1318534" y="722970"/>
                </a:lnTo>
                <a:lnTo>
                  <a:pt x="1334559" y="726180"/>
                </a:lnTo>
                <a:lnTo>
                  <a:pt x="1349513" y="727873"/>
                </a:lnTo>
                <a:lnTo>
                  <a:pt x="1362941" y="730907"/>
                </a:lnTo>
                <a:lnTo>
                  <a:pt x="1380689" y="734143"/>
                </a:lnTo>
                <a:lnTo>
                  <a:pt x="1395506" y="735811"/>
                </a:lnTo>
                <a:lnTo>
                  <a:pt x="1411453" y="737407"/>
                </a:lnTo>
                <a:lnTo>
                  <a:pt x="1424793" y="740432"/>
                </a:lnTo>
                <a:lnTo>
                  <a:pt x="1441585" y="742170"/>
                </a:lnTo>
                <a:lnTo>
                  <a:pt x="1456678" y="745230"/>
                </a:lnTo>
                <a:lnTo>
                  <a:pt x="1485906" y="748511"/>
                </a:lnTo>
                <a:lnTo>
                  <a:pt x="1501853" y="750107"/>
                </a:lnTo>
                <a:lnTo>
                  <a:pt x="1530314" y="753273"/>
                </a:lnTo>
                <a:lnTo>
                  <a:pt x="1543742" y="756307"/>
                </a:lnTo>
                <a:lnTo>
                  <a:pt x="1558861" y="758036"/>
                </a:lnTo>
                <a:lnTo>
                  <a:pt x="1574013" y="758084"/>
                </a:lnTo>
                <a:lnTo>
                  <a:pt x="1601683" y="761211"/>
                </a:lnTo>
                <a:lnTo>
                  <a:pt x="1617630" y="762807"/>
                </a:lnTo>
                <a:lnTo>
                  <a:pt x="1646091" y="765973"/>
                </a:lnTo>
                <a:lnTo>
                  <a:pt x="1696999" y="770751"/>
                </a:lnTo>
                <a:lnTo>
                  <a:pt x="1715164" y="770784"/>
                </a:lnTo>
                <a:lnTo>
                  <a:pt x="1755522" y="775498"/>
                </a:lnTo>
                <a:lnTo>
                  <a:pt x="1772358" y="775557"/>
                </a:lnTo>
                <a:lnTo>
                  <a:pt x="1787328" y="777095"/>
                </a:lnTo>
                <a:lnTo>
                  <a:pt x="1803979" y="777134"/>
                </a:lnTo>
                <a:lnTo>
                  <a:pt x="1820003" y="780181"/>
                </a:lnTo>
                <a:lnTo>
                  <a:pt x="1835698" y="780309"/>
                </a:lnTo>
                <a:lnTo>
                  <a:pt x="1870228" y="781888"/>
                </a:lnTo>
                <a:lnTo>
                  <a:pt x="1886237" y="783493"/>
                </a:lnTo>
                <a:lnTo>
                  <a:pt x="1904822" y="785044"/>
                </a:lnTo>
                <a:lnTo>
                  <a:pt x="1921341" y="785072"/>
                </a:lnTo>
                <a:lnTo>
                  <a:pt x="1936409" y="786620"/>
                </a:lnTo>
                <a:lnTo>
                  <a:pt x="1957819" y="786659"/>
                </a:lnTo>
                <a:lnTo>
                  <a:pt x="1974545" y="788214"/>
                </a:lnTo>
                <a:lnTo>
                  <a:pt x="2000676" y="788250"/>
                </a:lnTo>
                <a:lnTo>
                  <a:pt x="2016256" y="789840"/>
                </a:lnTo>
                <a:lnTo>
                  <a:pt x="2034871" y="791394"/>
                </a:lnTo>
                <a:lnTo>
                  <a:pt x="2049805" y="791422"/>
                </a:lnTo>
                <a:lnTo>
                  <a:pt x="2108019" y="794583"/>
                </a:lnTo>
                <a:lnTo>
                  <a:pt x="2166952" y="796182"/>
                </a:lnTo>
                <a:lnTo>
                  <a:pt x="2183893" y="797739"/>
                </a:lnTo>
                <a:lnTo>
                  <a:pt x="2214328" y="799349"/>
                </a:lnTo>
                <a:lnTo>
                  <a:pt x="2233777" y="799359"/>
                </a:lnTo>
                <a:lnTo>
                  <a:pt x="2303199" y="802526"/>
                </a:lnTo>
                <a:lnTo>
                  <a:pt x="2321933" y="804094"/>
                </a:lnTo>
                <a:lnTo>
                  <a:pt x="2369907" y="805705"/>
                </a:lnTo>
                <a:lnTo>
                  <a:pt x="2384445" y="805709"/>
                </a:lnTo>
                <a:lnTo>
                  <a:pt x="2453916" y="808424"/>
                </a:lnTo>
                <a:lnTo>
                  <a:pt x="2454535" y="792561"/>
                </a:lnTo>
                <a:lnTo>
                  <a:pt x="2384753" y="789840"/>
                </a:lnTo>
                <a:lnTo>
                  <a:pt x="2370171" y="789834"/>
                </a:lnTo>
                <a:lnTo>
                  <a:pt x="2322812" y="788247"/>
                </a:lnTo>
                <a:lnTo>
                  <a:pt x="2304220" y="786687"/>
                </a:lnTo>
                <a:lnTo>
                  <a:pt x="2234138" y="783493"/>
                </a:lnTo>
                <a:lnTo>
                  <a:pt x="2214746" y="783484"/>
                </a:lnTo>
                <a:lnTo>
                  <a:pt x="2185029" y="781907"/>
                </a:lnTo>
                <a:lnTo>
                  <a:pt x="2167886" y="780342"/>
                </a:lnTo>
                <a:lnTo>
                  <a:pt x="2108700" y="778724"/>
                </a:lnTo>
                <a:lnTo>
                  <a:pt x="2050201" y="775557"/>
                </a:lnTo>
                <a:lnTo>
                  <a:pt x="2035530" y="775547"/>
                </a:lnTo>
                <a:lnTo>
                  <a:pt x="2017158" y="773987"/>
                </a:lnTo>
                <a:lnTo>
                  <a:pt x="2001429" y="772411"/>
                </a:lnTo>
                <a:lnTo>
                  <a:pt x="1975264" y="772372"/>
                </a:lnTo>
                <a:lnTo>
                  <a:pt x="1958538" y="770817"/>
                </a:lnTo>
                <a:lnTo>
                  <a:pt x="1937200" y="770784"/>
                </a:lnTo>
                <a:lnTo>
                  <a:pt x="1922132" y="769236"/>
                </a:lnTo>
                <a:lnTo>
                  <a:pt x="1905481" y="769197"/>
                </a:lnTo>
                <a:lnTo>
                  <a:pt x="1887109" y="767637"/>
                </a:lnTo>
                <a:lnTo>
                  <a:pt x="1871380" y="766061"/>
                </a:lnTo>
                <a:lnTo>
                  <a:pt x="1836059" y="764443"/>
                </a:lnTo>
                <a:lnTo>
                  <a:pt x="1821425" y="764434"/>
                </a:lnTo>
                <a:lnTo>
                  <a:pt x="1805400" y="761387"/>
                </a:lnTo>
                <a:lnTo>
                  <a:pt x="1788119" y="761259"/>
                </a:lnTo>
                <a:lnTo>
                  <a:pt x="1773050" y="759711"/>
                </a:lnTo>
                <a:lnTo>
                  <a:pt x="1756399" y="759672"/>
                </a:lnTo>
                <a:lnTo>
                  <a:pt x="1716092" y="754964"/>
                </a:lnTo>
                <a:lnTo>
                  <a:pt x="1697719" y="754909"/>
                </a:lnTo>
                <a:lnTo>
                  <a:pt x="1647687" y="750180"/>
                </a:lnTo>
                <a:lnTo>
                  <a:pt x="1619298" y="747020"/>
                </a:lnTo>
                <a:lnTo>
                  <a:pt x="1603350" y="745423"/>
                </a:lnTo>
                <a:lnTo>
                  <a:pt x="1574890" y="742257"/>
                </a:lnTo>
                <a:lnTo>
                  <a:pt x="1559739" y="742209"/>
                </a:lnTo>
                <a:lnTo>
                  <a:pt x="1546343" y="740670"/>
                </a:lnTo>
                <a:lnTo>
                  <a:pt x="1532915" y="737636"/>
                </a:lnTo>
                <a:lnTo>
                  <a:pt x="1503521" y="734320"/>
                </a:lnTo>
                <a:lnTo>
                  <a:pt x="1487575" y="732723"/>
                </a:lnTo>
                <a:lnTo>
                  <a:pt x="1459114" y="729557"/>
                </a:lnTo>
                <a:lnTo>
                  <a:pt x="1443935" y="726489"/>
                </a:lnTo>
                <a:lnTo>
                  <a:pt x="1427308" y="724786"/>
                </a:lnTo>
                <a:lnTo>
                  <a:pt x="1413967" y="721761"/>
                </a:lnTo>
                <a:lnTo>
                  <a:pt x="1382988" y="718445"/>
                </a:lnTo>
                <a:lnTo>
                  <a:pt x="1366086" y="715350"/>
                </a:lnTo>
                <a:lnTo>
                  <a:pt x="1352114" y="712236"/>
                </a:lnTo>
                <a:lnTo>
                  <a:pt x="1336995" y="710507"/>
                </a:lnTo>
                <a:lnTo>
                  <a:pt x="1321816" y="707439"/>
                </a:lnTo>
                <a:lnTo>
                  <a:pt x="1307707" y="704298"/>
                </a:lnTo>
                <a:lnTo>
                  <a:pt x="1292588" y="702570"/>
                </a:lnTo>
                <a:lnTo>
                  <a:pt x="1277409" y="699500"/>
                </a:lnTo>
                <a:lnTo>
                  <a:pt x="1220478" y="686836"/>
                </a:lnTo>
                <a:lnTo>
                  <a:pt x="1205358" y="685107"/>
                </a:lnTo>
                <a:lnTo>
                  <a:pt x="1177657" y="677311"/>
                </a:lnTo>
                <a:lnTo>
                  <a:pt x="1149109" y="670961"/>
                </a:lnTo>
                <a:lnTo>
                  <a:pt x="1135625" y="666417"/>
                </a:lnTo>
                <a:lnTo>
                  <a:pt x="1106289" y="659848"/>
                </a:lnTo>
                <a:lnTo>
                  <a:pt x="1090988" y="655232"/>
                </a:lnTo>
                <a:lnTo>
                  <a:pt x="1076943" y="650542"/>
                </a:lnTo>
                <a:lnTo>
                  <a:pt x="1061881" y="647148"/>
                </a:lnTo>
                <a:lnTo>
                  <a:pt x="962753" y="614029"/>
                </a:lnTo>
                <a:lnTo>
                  <a:pt x="949194" y="607956"/>
                </a:lnTo>
                <a:lnTo>
                  <a:pt x="934205" y="602917"/>
                </a:lnTo>
                <a:lnTo>
                  <a:pt x="920647" y="596845"/>
                </a:lnTo>
                <a:lnTo>
                  <a:pt x="905658" y="591804"/>
                </a:lnTo>
                <a:lnTo>
                  <a:pt x="892100" y="585731"/>
                </a:lnTo>
                <a:lnTo>
                  <a:pt x="877111" y="580692"/>
                </a:lnTo>
                <a:lnTo>
                  <a:pt x="777909" y="536520"/>
                </a:lnTo>
                <a:lnTo>
                  <a:pt x="764266" y="528897"/>
                </a:lnTo>
                <a:lnTo>
                  <a:pt x="749362" y="522231"/>
                </a:lnTo>
                <a:lnTo>
                  <a:pt x="735719" y="514610"/>
                </a:lnTo>
                <a:lnTo>
                  <a:pt x="720813" y="507945"/>
                </a:lnTo>
                <a:lnTo>
                  <a:pt x="705815" y="498867"/>
                </a:lnTo>
                <a:lnTo>
                  <a:pt x="690681" y="492070"/>
                </a:lnTo>
                <a:lnTo>
                  <a:pt x="677038" y="484447"/>
                </a:lnTo>
                <a:lnTo>
                  <a:pt x="662133" y="477781"/>
                </a:lnTo>
                <a:lnTo>
                  <a:pt x="634217" y="462222"/>
                </a:lnTo>
                <a:lnTo>
                  <a:pt x="620491" y="453031"/>
                </a:lnTo>
                <a:lnTo>
                  <a:pt x="605039" y="446031"/>
                </a:lnTo>
                <a:lnTo>
                  <a:pt x="591944" y="437156"/>
                </a:lnTo>
                <a:lnTo>
                  <a:pt x="577123" y="428884"/>
                </a:lnTo>
                <a:lnTo>
                  <a:pt x="563396" y="419694"/>
                </a:lnTo>
                <a:lnTo>
                  <a:pt x="547944" y="412694"/>
                </a:lnTo>
                <a:lnTo>
                  <a:pt x="534849" y="403819"/>
                </a:lnTo>
                <a:lnTo>
                  <a:pt x="520028" y="395547"/>
                </a:lnTo>
                <a:lnTo>
                  <a:pt x="477753" y="367306"/>
                </a:lnTo>
                <a:lnTo>
                  <a:pt x="462932" y="359034"/>
                </a:lnTo>
                <a:lnTo>
                  <a:pt x="349290" y="283169"/>
                </a:lnTo>
                <a:lnTo>
                  <a:pt x="335487" y="272395"/>
                </a:lnTo>
                <a:lnTo>
                  <a:pt x="320743" y="262531"/>
                </a:lnTo>
                <a:lnTo>
                  <a:pt x="306939" y="251758"/>
                </a:lnTo>
                <a:lnTo>
                  <a:pt x="277921" y="232369"/>
                </a:lnTo>
                <a:lnTo>
                  <a:pt x="221297" y="188258"/>
                </a:lnTo>
                <a:lnTo>
                  <a:pt x="206554" y="178394"/>
                </a:lnTo>
                <a:lnTo>
                  <a:pt x="193149" y="166366"/>
                </a:lnTo>
                <a:lnTo>
                  <a:pt x="149928" y="132695"/>
                </a:lnTo>
                <a:lnTo>
                  <a:pt x="136055" y="120328"/>
                </a:lnTo>
                <a:lnTo>
                  <a:pt x="121381" y="108883"/>
                </a:lnTo>
                <a:lnTo>
                  <a:pt x="93234" y="83816"/>
                </a:lnTo>
                <a:lnTo>
                  <a:pt x="78559" y="72370"/>
                </a:lnTo>
                <a:lnTo>
                  <a:pt x="24636" y="24745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082340" y="4697775"/>
            <a:ext cx="100330" cy="27305"/>
          </a:xfrm>
          <a:custGeom>
            <a:avLst/>
            <a:gdLst/>
            <a:ahLst/>
            <a:cxnLst/>
            <a:rect l="l" t="t" r="r" b="b"/>
            <a:pathLst>
              <a:path w="100329" h="27304">
                <a:moveTo>
                  <a:pt x="0" y="0"/>
                </a:moveTo>
                <a:lnTo>
                  <a:pt x="14419" y="12061"/>
                </a:lnTo>
                <a:lnTo>
                  <a:pt x="28442" y="15187"/>
                </a:lnTo>
                <a:lnTo>
                  <a:pt x="98463" y="27028"/>
                </a:lnTo>
                <a:lnTo>
                  <a:pt x="100050" y="17636"/>
                </a:lnTo>
                <a:lnTo>
                  <a:pt x="30270" y="5843"/>
                </a:lnTo>
                <a:lnTo>
                  <a:pt x="16236" y="2715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945138" y="4673998"/>
            <a:ext cx="99695" cy="27305"/>
          </a:xfrm>
          <a:custGeom>
            <a:avLst/>
            <a:gdLst/>
            <a:ahLst/>
            <a:cxnLst/>
            <a:rect l="l" t="t" r="r" b="b"/>
            <a:pathLst>
              <a:path w="99695" h="27304">
                <a:moveTo>
                  <a:pt x="0" y="0"/>
                </a:moveTo>
                <a:lnTo>
                  <a:pt x="14855" y="13535"/>
                </a:lnTo>
                <a:lnTo>
                  <a:pt x="50258" y="18397"/>
                </a:lnTo>
                <a:lnTo>
                  <a:pt x="84941" y="24714"/>
                </a:lnTo>
                <a:lnTo>
                  <a:pt x="98054" y="26902"/>
                </a:lnTo>
                <a:lnTo>
                  <a:pt x="99621" y="17506"/>
                </a:lnTo>
                <a:lnTo>
                  <a:pt x="86578" y="15331"/>
                </a:lnTo>
                <a:lnTo>
                  <a:pt x="51755" y="8992"/>
                </a:lnTo>
                <a:lnTo>
                  <a:pt x="16656" y="4197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809725" y="4649650"/>
            <a:ext cx="97790" cy="25400"/>
          </a:xfrm>
          <a:custGeom>
            <a:avLst/>
            <a:gdLst/>
            <a:ahLst/>
            <a:cxnLst/>
            <a:rect l="l" t="t" r="r" b="b"/>
            <a:pathLst>
              <a:path w="97789" h="25400">
                <a:moveTo>
                  <a:pt x="0" y="0"/>
                </a:moveTo>
                <a:lnTo>
                  <a:pt x="25304" y="14142"/>
                </a:lnTo>
                <a:lnTo>
                  <a:pt x="83927" y="25243"/>
                </a:lnTo>
                <a:lnTo>
                  <a:pt x="97533" y="18039"/>
                </a:lnTo>
                <a:lnTo>
                  <a:pt x="27019" y="477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670278" y="4623782"/>
            <a:ext cx="99695" cy="27940"/>
          </a:xfrm>
          <a:custGeom>
            <a:avLst/>
            <a:gdLst/>
            <a:ahLst/>
            <a:cxnLst/>
            <a:rect l="l" t="t" r="r" b="b"/>
            <a:pathLst>
              <a:path w="99695" h="27939">
                <a:moveTo>
                  <a:pt x="0" y="0"/>
                </a:moveTo>
                <a:lnTo>
                  <a:pt x="13840" y="12971"/>
                </a:lnTo>
                <a:lnTo>
                  <a:pt x="56854" y="20951"/>
                </a:lnTo>
                <a:lnTo>
                  <a:pt x="72657" y="24114"/>
                </a:lnTo>
                <a:lnTo>
                  <a:pt x="91840" y="27317"/>
                </a:lnTo>
                <a:lnTo>
                  <a:pt x="99287" y="18568"/>
                </a:lnTo>
                <a:lnTo>
                  <a:pt x="74376" y="14747"/>
                </a:lnTo>
                <a:lnTo>
                  <a:pt x="58667" y="11600"/>
                </a:lnTo>
                <a:lnTo>
                  <a:pt x="15764" y="3646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532259" y="4598840"/>
            <a:ext cx="100965" cy="27305"/>
          </a:xfrm>
          <a:custGeom>
            <a:avLst/>
            <a:gdLst/>
            <a:ahLst/>
            <a:cxnLst/>
            <a:rect l="l" t="t" r="r" b="b"/>
            <a:pathLst>
              <a:path w="100964" h="27304">
                <a:moveTo>
                  <a:pt x="0" y="0"/>
                </a:moveTo>
                <a:lnTo>
                  <a:pt x="16106" y="11029"/>
                </a:lnTo>
                <a:lnTo>
                  <a:pt x="29777" y="14110"/>
                </a:lnTo>
                <a:lnTo>
                  <a:pt x="64850" y="20497"/>
                </a:lnTo>
                <a:lnTo>
                  <a:pt x="80627" y="23657"/>
                </a:lnTo>
                <a:lnTo>
                  <a:pt x="98828" y="26696"/>
                </a:lnTo>
                <a:lnTo>
                  <a:pt x="100396" y="17301"/>
                </a:lnTo>
                <a:lnTo>
                  <a:pt x="82345" y="14290"/>
                </a:lnTo>
                <a:lnTo>
                  <a:pt x="66638" y="11142"/>
                </a:lnTo>
                <a:lnTo>
                  <a:pt x="31663" y="4776"/>
                </a:lnTo>
                <a:lnTo>
                  <a:pt x="17571" y="1638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394227" y="4573454"/>
            <a:ext cx="101600" cy="25400"/>
          </a:xfrm>
          <a:custGeom>
            <a:avLst/>
            <a:gdLst/>
            <a:ahLst/>
            <a:cxnLst/>
            <a:rect l="l" t="t" r="r" b="b"/>
            <a:pathLst>
              <a:path w="101600" h="25400">
                <a:moveTo>
                  <a:pt x="14269" y="0"/>
                </a:moveTo>
                <a:lnTo>
                  <a:pt x="0" y="6856"/>
                </a:lnTo>
                <a:lnTo>
                  <a:pt x="30010" y="12546"/>
                </a:lnTo>
                <a:lnTo>
                  <a:pt x="47054" y="17217"/>
                </a:lnTo>
                <a:lnTo>
                  <a:pt x="74442" y="22075"/>
                </a:lnTo>
                <a:lnTo>
                  <a:pt x="88510" y="25209"/>
                </a:lnTo>
                <a:lnTo>
                  <a:pt x="101315" y="18060"/>
                </a:lnTo>
                <a:lnTo>
                  <a:pt x="76305" y="12736"/>
                </a:lnTo>
                <a:lnTo>
                  <a:pt x="49137" y="7933"/>
                </a:lnTo>
                <a:lnTo>
                  <a:pt x="32118" y="3266"/>
                </a:lnTo>
                <a:lnTo>
                  <a:pt x="14269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259597" y="4543328"/>
            <a:ext cx="99695" cy="27305"/>
          </a:xfrm>
          <a:custGeom>
            <a:avLst/>
            <a:gdLst/>
            <a:ahLst/>
            <a:cxnLst/>
            <a:rect l="l" t="t" r="r" b="b"/>
            <a:pathLst>
              <a:path w="99695" h="27304">
                <a:moveTo>
                  <a:pt x="0" y="0"/>
                </a:moveTo>
                <a:lnTo>
                  <a:pt x="26479" y="15647"/>
                </a:lnTo>
                <a:lnTo>
                  <a:pt x="69301" y="25172"/>
                </a:lnTo>
                <a:lnTo>
                  <a:pt x="85721" y="26850"/>
                </a:lnTo>
                <a:lnTo>
                  <a:pt x="99255" y="20137"/>
                </a:lnTo>
                <a:lnTo>
                  <a:pt x="70808" y="15786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124692" y="4513144"/>
            <a:ext cx="97790" cy="30480"/>
          </a:xfrm>
          <a:custGeom>
            <a:avLst/>
            <a:gdLst/>
            <a:ahLst/>
            <a:cxnLst/>
            <a:rect l="l" t="t" r="r" b="b"/>
            <a:pathLst>
              <a:path w="97789" h="30479">
                <a:moveTo>
                  <a:pt x="0" y="0"/>
                </a:moveTo>
                <a:lnTo>
                  <a:pt x="13989" y="12515"/>
                </a:lnTo>
                <a:lnTo>
                  <a:pt x="27689" y="17125"/>
                </a:lnTo>
                <a:lnTo>
                  <a:pt x="59982" y="23628"/>
                </a:lnTo>
                <a:lnTo>
                  <a:pt x="88430" y="29956"/>
                </a:lnTo>
                <a:lnTo>
                  <a:pt x="97514" y="22062"/>
                </a:lnTo>
                <a:lnTo>
                  <a:pt x="61950" y="14309"/>
                </a:lnTo>
                <a:lnTo>
                  <a:pt x="30132" y="7938"/>
                </a:lnTo>
                <a:lnTo>
                  <a:pt x="16431" y="3327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989982" y="4479828"/>
            <a:ext cx="96520" cy="31750"/>
          </a:xfrm>
          <a:custGeom>
            <a:avLst/>
            <a:gdLst/>
            <a:ahLst/>
            <a:cxnLst/>
            <a:rect l="l" t="t" r="r" b="b"/>
            <a:pathLst>
              <a:path w="96520" h="31750">
                <a:moveTo>
                  <a:pt x="0" y="0"/>
                </a:moveTo>
                <a:lnTo>
                  <a:pt x="27730" y="17147"/>
                </a:lnTo>
                <a:lnTo>
                  <a:pt x="41866" y="21866"/>
                </a:lnTo>
                <a:lnTo>
                  <a:pt x="56614" y="25172"/>
                </a:lnTo>
                <a:lnTo>
                  <a:pt x="72572" y="28369"/>
                </a:lnTo>
                <a:lnTo>
                  <a:pt x="86747" y="31522"/>
                </a:lnTo>
                <a:lnTo>
                  <a:pt x="96333" y="23897"/>
                </a:lnTo>
                <a:lnTo>
                  <a:pt x="74541" y="19050"/>
                </a:lnTo>
                <a:lnTo>
                  <a:pt x="58582" y="15854"/>
                </a:lnTo>
                <a:lnTo>
                  <a:pt x="44408" y="12700"/>
                </a:lnTo>
                <a:lnTo>
                  <a:pt x="30608" y="8068"/>
                </a:lnTo>
                <a:lnTo>
                  <a:pt x="14610" y="326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861518" y="4446490"/>
            <a:ext cx="89535" cy="31750"/>
          </a:xfrm>
          <a:custGeom>
            <a:avLst/>
            <a:gdLst/>
            <a:ahLst/>
            <a:cxnLst/>
            <a:rect l="l" t="t" r="r" b="b"/>
            <a:pathLst>
              <a:path w="89535" h="31750">
                <a:moveTo>
                  <a:pt x="0" y="0"/>
                </a:moveTo>
                <a:lnTo>
                  <a:pt x="26005" y="17104"/>
                </a:lnTo>
                <a:lnTo>
                  <a:pt x="55027" y="23585"/>
                </a:lnTo>
                <a:lnTo>
                  <a:pt x="68827" y="28216"/>
                </a:lnTo>
                <a:lnTo>
                  <a:pt x="83574" y="31522"/>
                </a:lnTo>
                <a:lnTo>
                  <a:pt x="89491" y="23080"/>
                </a:lnTo>
                <a:lnTo>
                  <a:pt x="71368" y="19050"/>
                </a:lnTo>
                <a:lnTo>
                  <a:pt x="57569" y="14419"/>
                </a:lnTo>
                <a:lnTo>
                  <a:pt x="28548" y="7937"/>
                </a:lnTo>
                <a:lnTo>
                  <a:pt x="14747" y="3305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717299" y="4405346"/>
            <a:ext cx="100330" cy="36195"/>
          </a:xfrm>
          <a:custGeom>
            <a:avLst/>
            <a:gdLst/>
            <a:ahLst/>
            <a:cxnLst/>
            <a:rect l="l" t="t" r="r" b="b"/>
            <a:pathLst>
              <a:path w="100329" h="36195">
                <a:moveTo>
                  <a:pt x="14644" y="0"/>
                </a:moveTo>
                <a:lnTo>
                  <a:pt x="0" y="5156"/>
                </a:lnTo>
                <a:lnTo>
                  <a:pt x="68724" y="28086"/>
                </a:lnTo>
                <a:lnTo>
                  <a:pt x="83470" y="31391"/>
                </a:lnTo>
                <a:lnTo>
                  <a:pt x="96780" y="35859"/>
                </a:lnTo>
                <a:lnTo>
                  <a:pt x="99795" y="26824"/>
                </a:lnTo>
                <a:lnTo>
                  <a:pt x="86012" y="22225"/>
                </a:lnTo>
                <a:lnTo>
                  <a:pt x="71266" y="18919"/>
                </a:lnTo>
                <a:lnTo>
                  <a:pt x="14644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590903" y="4350517"/>
            <a:ext cx="93980" cy="43815"/>
          </a:xfrm>
          <a:custGeom>
            <a:avLst/>
            <a:gdLst/>
            <a:ahLst/>
            <a:cxnLst/>
            <a:rect l="l" t="t" r="r" b="b"/>
            <a:pathLst>
              <a:path w="93979" h="43814">
                <a:moveTo>
                  <a:pt x="0" y="0"/>
                </a:moveTo>
                <a:lnTo>
                  <a:pt x="9131" y="14486"/>
                </a:lnTo>
                <a:lnTo>
                  <a:pt x="23406" y="20836"/>
                </a:lnTo>
                <a:lnTo>
                  <a:pt x="38107" y="25765"/>
                </a:lnTo>
                <a:lnTo>
                  <a:pt x="66226" y="38299"/>
                </a:lnTo>
                <a:lnTo>
                  <a:pt x="80929" y="43228"/>
                </a:lnTo>
                <a:lnTo>
                  <a:pt x="93814" y="37486"/>
                </a:lnTo>
                <a:lnTo>
                  <a:pt x="69669" y="29429"/>
                </a:lnTo>
                <a:lnTo>
                  <a:pt x="41550" y="16896"/>
                </a:lnTo>
                <a:lnTo>
                  <a:pt x="26849" y="11968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459660" y="4299151"/>
            <a:ext cx="96520" cy="40640"/>
          </a:xfrm>
          <a:custGeom>
            <a:avLst/>
            <a:gdLst/>
            <a:ahLst/>
            <a:cxnLst/>
            <a:rect l="l" t="t" r="r" b="b"/>
            <a:pathLst>
              <a:path w="96520" h="40639">
                <a:moveTo>
                  <a:pt x="15783" y="0"/>
                </a:moveTo>
                <a:lnTo>
                  <a:pt x="0" y="2099"/>
                </a:lnTo>
                <a:lnTo>
                  <a:pt x="26184" y="15052"/>
                </a:lnTo>
                <a:lnTo>
                  <a:pt x="54731" y="27752"/>
                </a:lnTo>
                <a:lnTo>
                  <a:pt x="68628" y="35500"/>
                </a:lnTo>
                <a:lnTo>
                  <a:pt x="83708" y="40618"/>
                </a:lnTo>
                <a:lnTo>
                  <a:pt x="96432" y="35878"/>
                </a:lnTo>
                <a:lnTo>
                  <a:pt x="72449" y="26819"/>
                </a:lnTo>
                <a:lnTo>
                  <a:pt x="58982" y="19237"/>
                </a:lnTo>
                <a:lnTo>
                  <a:pt x="1578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345771" y="4232664"/>
            <a:ext cx="83820" cy="52705"/>
          </a:xfrm>
          <a:custGeom>
            <a:avLst/>
            <a:gdLst/>
            <a:ahLst/>
            <a:cxnLst/>
            <a:rect l="l" t="t" r="r" b="b"/>
            <a:pathLst>
              <a:path w="83820" h="52704">
                <a:moveTo>
                  <a:pt x="0" y="0"/>
                </a:moveTo>
                <a:lnTo>
                  <a:pt x="9645" y="16262"/>
                </a:lnTo>
                <a:lnTo>
                  <a:pt x="38193" y="32137"/>
                </a:lnTo>
                <a:lnTo>
                  <a:pt x="52844" y="38676"/>
                </a:lnTo>
                <a:lnTo>
                  <a:pt x="66741" y="46424"/>
                </a:lnTo>
                <a:lnTo>
                  <a:pt x="79926" y="52311"/>
                </a:lnTo>
                <a:lnTo>
                  <a:pt x="83797" y="43609"/>
                </a:lnTo>
                <a:lnTo>
                  <a:pt x="70991" y="37912"/>
                </a:lnTo>
                <a:lnTo>
                  <a:pt x="57095" y="30162"/>
                </a:lnTo>
                <a:lnTo>
                  <a:pt x="42443" y="23623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214472" y="4167577"/>
            <a:ext cx="92075" cy="51435"/>
          </a:xfrm>
          <a:custGeom>
            <a:avLst/>
            <a:gdLst/>
            <a:ahLst/>
            <a:cxnLst/>
            <a:rect l="l" t="t" r="r" b="b"/>
            <a:pathLst>
              <a:path w="92075" h="51435">
                <a:moveTo>
                  <a:pt x="17109" y="0"/>
                </a:moveTo>
                <a:lnTo>
                  <a:pt x="0" y="13"/>
                </a:lnTo>
                <a:lnTo>
                  <a:pt x="26755" y="16262"/>
                </a:lnTo>
                <a:lnTo>
                  <a:pt x="54973" y="35111"/>
                </a:lnTo>
                <a:lnTo>
                  <a:pt x="69954" y="41851"/>
                </a:lnTo>
                <a:lnTo>
                  <a:pt x="83521" y="50986"/>
                </a:lnTo>
                <a:lnTo>
                  <a:pt x="91586" y="44590"/>
                </a:lnTo>
                <a:lnTo>
                  <a:pt x="74533" y="33539"/>
                </a:lnTo>
                <a:lnTo>
                  <a:pt x="59552" y="26799"/>
                </a:lnTo>
                <a:lnTo>
                  <a:pt x="31713" y="8139"/>
                </a:lnTo>
                <a:lnTo>
                  <a:pt x="17109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104414" y="4081110"/>
            <a:ext cx="83185" cy="59055"/>
          </a:xfrm>
          <a:custGeom>
            <a:avLst/>
            <a:gdLst/>
            <a:ahLst/>
            <a:cxnLst/>
            <a:rect l="l" t="t" r="r" b="b"/>
            <a:pathLst>
              <a:path w="83185" h="59054">
                <a:moveTo>
                  <a:pt x="0" y="0"/>
                </a:moveTo>
                <a:lnTo>
                  <a:pt x="8020" y="16803"/>
                </a:lnTo>
                <a:lnTo>
                  <a:pt x="22011" y="27712"/>
                </a:lnTo>
                <a:lnTo>
                  <a:pt x="36567" y="37440"/>
                </a:lnTo>
                <a:lnTo>
                  <a:pt x="50559" y="48350"/>
                </a:lnTo>
                <a:lnTo>
                  <a:pt x="65114" y="58078"/>
                </a:lnTo>
                <a:lnTo>
                  <a:pt x="82964" y="58538"/>
                </a:lnTo>
                <a:lnTo>
                  <a:pt x="56128" y="40631"/>
                </a:lnTo>
                <a:lnTo>
                  <a:pt x="42136" y="29721"/>
                </a:lnTo>
                <a:lnTo>
                  <a:pt x="27580" y="19992"/>
                </a:lnTo>
                <a:lnTo>
                  <a:pt x="13588" y="9084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988631" y="4002882"/>
            <a:ext cx="86360" cy="62865"/>
          </a:xfrm>
          <a:custGeom>
            <a:avLst/>
            <a:gdLst/>
            <a:ahLst/>
            <a:cxnLst/>
            <a:rect l="l" t="t" r="r" b="b"/>
            <a:pathLst>
              <a:path w="86360" h="62864">
                <a:moveTo>
                  <a:pt x="15182" y="0"/>
                </a:moveTo>
                <a:lnTo>
                  <a:pt x="0" y="251"/>
                </a:lnTo>
                <a:lnTo>
                  <a:pt x="23605" y="18628"/>
                </a:lnTo>
                <a:lnTo>
                  <a:pt x="37637" y="31127"/>
                </a:lnTo>
                <a:lnTo>
                  <a:pt x="52152" y="42440"/>
                </a:lnTo>
                <a:lnTo>
                  <a:pt x="66708" y="52169"/>
                </a:lnTo>
                <a:lnTo>
                  <a:pt x="80100" y="62611"/>
                </a:lnTo>
                <a:lnTo>
                  <a:pt x="85952" y="55095"/>
                </a:lnTo>
                <a:lnTo>
                  <a:pt x="72276" y="44450"/>
                </a:lnTo>
                <a:lnTo>
                  <a:pt x="57721" y="34720"/>
                </a:lnTo>
                <a:lnTo>
                  <a:pt x="43729" y="23812"/>
                </a:lnTo>
                <a:lnTo>
                  <a:pt x="29696" y="11311"/>
                </a:lnTo>
                <a:lnTo>
                  <a:pt x="15182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889341" y="3915366"/>
            <a:ext cx="75565" cy="61594"/>
          </a:xfrm>
          <a:custGeom>
            <a:avLst/>
            <a:gdLst/>
            <a:ahLst/>
            <a:cxnLst/>
            <a:rect l="l" t="t" r="r" b="b"/>
            <a:pathLst>
              <a:path w="75564" h="61595">
                <a:moveTo>
                  <a:pt x="0" y="0"/>
                </a:moveTo>
                <a:lnTo>
                  <a:pt x="8987" y="17447"/>
                </a:lnTo>
                <a:lnTo>
                  <a:pt x="37252" y="39469"/>
                </a:lnTo>
                <a:lnTo>
                  <a:pt x="51808" y="49197"/>
                </a:lnTo>
                <a:lnTo>
                  <a:pt x="65559" y="61494"/>
                </a:lnTo>
                <a:lnTo>
                  <a:pt x="75053" y="56433"/>
                </a:lnTo>
                <a:lnTo>
                  <a:pt x="57617" y="41677"/>
                </a:lnTo>
                <a:lnTo>
                  <a:pt x="42821" y="31750"/>
                </a:lnTo>
                <a:lnTo>
                  <a:pt x="14556" y="9728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759384" y="3843727"/>
            <a:ext cx="92075" cy="51435"/>
          </a:xfrm>
          <a:custGeom>
            <a:avLst/>
            <a:gdLst/>
            <a:ahLst/>
            <a:cxnLst/>
            <a:rect l="l" t="t" r="r" b="b"/>
            <a:pathLst>
              <a:path w="92075" h="51435">
                <a:moveTo>
                  <a:pt x="15438" y="0"/>
                </a:moveTo>
                <a:lnTo>
                  <a:pt x="0" y="2313"/>
                </a:lnTo>
                <a:lnTo>
                  <a:pt x="39356" y="24199"/>
                </a:lnTo>
                <a:lnTo>
                  <a:pt x="53327" y="33539"/>
                </a:lnTo>
                <a:lnTo>
                  <a:pt x="67903" y="41662"/>
                </a:lnTo>
                <a:lnTo>
                  <a:pt x="81848" y="50986"/>
                </a:lnTo>
                <a:lnTo>
                  <a:pt x="91977" y="45737"/>
                </a:lnTo>
                <a:lnTo>
                  <a:pt x="72833" y="33524"/>
                </a:lnTo>
                <a:lnTo>
                  <a:pt x="58259" y="25399"/>
                </a:lnTo>
                <a:lnTo>
                  <a:pt x="44314" y="16075"/>
                </a:lnTo>
                <a:lnTo>
                  <a:pt x="15438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095228" y="4084468"/>
            <a:ext cx="88900" cy="52069"/>
          </a:xfrm>
          <a:custGeom>
            <a:avLst/>
            <a:gdLst/>
            <a:ahLst/>
            <a:cxnLst/>
            <a:rect l="l" t="t" r="r" b="b"/>
            <a:pathLst>
              <a:path w="88900" h="52070">
                <a:moveTo>
                  <a:pt x="83847" y="0"/>
                </a:moveTo>
                <a:lnTo>
                  <a:pt x="14067" y="43540"/>
                </a:lnTo>
                <a:lnTo>
                  <a:pt x="0" y="51357"/>
                </a:lnTo>
                <a:lnTo>
                  <a:pt x="18902" y="51743"/>
                </a:lnTo>
                <a:lnTo>
                  <a:pt x="88889" y="8081"/>
                </a:lnTo>
                <a:lnTo>
                  <a:pt x="83847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968840" y="4156130"/>
            <a:ext cx="90805" cy="45085"/>
          </a:xfrm>
          <a:custGeom>
            <a:avLst/>
            <a:gdLst/>
            <a:ahLst/>
            <a:cxnLst/>
            <a:rect l="l" t="t" r="r" b="b"/>
            <a:pathLst>
              <a:path w="90804" h="45085">
                <a:moveTo>
                  <a:pt x="90589" y="0"/>
                </a:moveTo>
                <a:lnTo>
                  <a:pt x="59960" y="16109"/>
                </a:lnTo>
                <a:lnTo>
                  <a:pt x="25069" y="33572"/>
                </a:lnTo>
                <a:lnTo>
                  <a:pt x="0" y="44975"/>
                </a:lnTo>
                <a:lnTo>
                  <a:pt x="29173" y="42166"/>
                </a:lnTo>
                <a:lnTo>
                  <a:pt x="83254" y="15102"/>
                </a:lnTo>
                <a:lnTo>
                  <a:pt x="90589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839924" y="4216051"/>
            <a:ext cx="97790" cy="38100"/>
          </a:xfrm>
          <a:custGeom>
            <a:avLst/>
            <a:gdLst/>
            <a:ahLst/>
            <a:cxnLst/>
            <a:rect l="l" t="t" r="r" b="b"/>
            <a:pathLst>
              <a:path w="97789" h="38100">
                <a:moveTo>
                  <a:pt x="94019" y="0"/>
                </a:moveTo>
                <a:lnTo>
                  <a:pt x="70210" y="10034"/>
                </a:lnTo>
                <a:lnTo>
                  <a:pt x="52642" y="18026"/>
                </a:lnTo>
                <a:lnTo>
                  <a:pt x="0" y="37952"/>
                </a:lnTo>
                <a:lnTo>
                  <a:pt x="56301" y="26814"/>
                </a:lnTo>
                <a:lnTo>
                  <a:pt x="74033" y="18757"/>
                </a:lnTo>
                <a:lnTo>
                  <a:pt x="97718" y="8776"/>
                </a:lnTo>
                <a:lnTo>
                  <a:pt x="94019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707949" y="4268176"/>
            <a:ext cx="100330" cy="33655"/>
          </a:xfrm>
          <a:custGeom>
            <a:avLst/>
            <a:gdLst/>
            <a:ahLst/>
            <a:cxnLst/>
            <a:rect l="l" t="t" r="r" b="b"/>
            <a:pathLst>
              <a:path w="100329" h="33654">
                <a:moveTo>
                  <a:pt x="96742" y="0"/>
                </a:moveTo>
                <a:lnTo>
                  <a:pt x="67652" y="10191"/>
                </a:lnTo>
                <a:lnTo>
                  <a:pt x="53919" y="13211"/>
                </a:lnTo>
                <a:lnTo>
                  <a:pt x="34414" y="19693"/>
                </a:lnTo>
                <a:lnTo>
                  <a:pt x="18691" y="24411"/>
                </a:lnTo>
                <a:lnTo>
                  <a:pt x="0" y="30259"/>
                </a:lnTo>
                <a:lnTo>
                  <a:pt x="21483" y="33519"/>
                </a:lnTo>
                <a:lnTo>
                  <a:pt x="37291" y="28773"/>
                </a:lnTo>
                <a:lnTo>
                  <a:pt x="56460" y="22378"/>
                </a:lnTo>
                <a:lnTo>
                  <a:pt x="70261" y="19334"/>
                </a:lnTo>
                <a:lnTo>
                  <a:pt x="99891" y="8989"/>
                </a:lnTo>
                <a:lnTo>
                  <a:pt x="96742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573028" y="4308126"/>
            <a:ext cx="99060" cy="29209"/>
          </a:xfrm>
          <a:custGeom>
            <a:avLst/>
            <a:gdLst/>
            <a:ahLst/>
            <a:cxnLst/>
            <a:rect l="l" t="t" r="r" b="b"/>
            <a:pathLst>
              <a:path w="99060" h="29210">
                <a:moveTo>
                  <a:pt x="98463" y="0"/>
                </a:moveTo>
                <a:lnTo>
                  <a:pt x="74315" y="6686"/>
                </a:lnTo>
                <a:lnTo>
                  <a:pt x="58454" y="11449"/>
                </a:lnTo>
                <a:lnTo>
                  <a:pt x="39636" y="16153"/>
                </a:lnTo>
                <a:lnTo>
                  <a:pt x="23997" y="19277"/>
                </a:lnTo>
                <a:lnTo>
                  <a:pt x="0" y="24735"/>
                </a:lnTo>
                <a:lnTo>
                  <a:pt x="25989" y="28591"/>
                </a:lnTo>
                <a:lnTo>
                  <a:pt x="41728" y="25443"/>
                </a:lnTo>
                <a:lnTo>
                  <a:pt x="60980" y="20631"/>
                </a:lnTo>
                <a:lnTo>
                  <a:pt x="92913" y="11047"/>
                </a:lnTo>
                <a:lnTo>
                  <a:pt x="9846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441980" y="4339141"/>
            <a:ext cx="93980" cy="21590"/>
          </a:xfrm>
          <a:custGeom>
            <a:avLst/>
            <a:gdLst/>
            <a:ahLst/>
            <a:cxnLst/>
            <a:rect l="l" t="t" r="r" b="b"/>
            <a:pathLst>
              <a:path w="93979" h="21589">
                <a:moveTo>
                  <a:pt x="93722" y="0"/>
                </a:moveTo>
                <a:lnTo>
                  <a:pt x="56716" y="7312"/>
                </a:lnTo>
                <a:lnTo>
                  <a:pt x="41316" y="8832"/>
                </a:lnTo>
                <a:lnTo>
                  <a:pt x="26484" y="12096"/>
                </a:lnTo>
                <a:lnTo>
                  <a:pt x="0" y="15191"/>
                </a:lnTo>
                <a:lnTo>
                  <a:pt x="28075" y="21475"/>
                </a:lnTo>
                <a:lnTo>
                  <a:pt x="42825" y="18219"/>
                </a:lnTo>
                <a:lnTo>
                  <a:pt x="58126" y="16722"/>
                </a:lnTo>
                <a:lnTo>
                  <a:pt x="90305" y="10303"/>
                </a:lnTo>
                <a:lnTo>
                  <a:pt x="93722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300858" y="4359992"/>
            <a:ext cx="97790" cy="16510"/>
          </a:xfrm>
          <a:custGeom>
            <a:avLst/>
            <a:gdLst/>
            <a:ahLst/>
            <a:cxnLst/>
            <a:rect l="l" t="t" r="r" b="b"/>
            <a:pathLst>
              <a:path w="97789" h="16510">
                <a:moveTo>
                  <a:pt x="29074" y="5420"/>
                </a:moveTo>
                <a:lnTo>
                  <a:pt x="0" y="8623"/>
                </a:lnTo>
                <a:lnTo>
                  <a:pt x="15326" y="16503"/>
                </a:lnTo>
                <a:lnTo>
                  <a:pt x="29601" y="14916"/>
                </a:lnTo>
                <a:lnTo>
                  <a:pt x="45201" y="14916"/>
                </a:lnTo>
                <a:lnTo>
                  <a:pt x="74007" y="11741"/>
                </a:lnTo>
                <a:lnTo>
                  <a:pt x="91358" y="10163"/>
                </a:lnTo>
                <a:lnTo>
                  <a:pt x="94094" y="5448"/>
                </a:lnTo>
                <a:lnTo>
                  <a:pt x="44408" y="5448"/>
                </a:lnTo>
                <a:lnTo>
                  <a:pt x="29074" y="5420"/>
                </a:lnTo>
                <a:close/>
              </a:path>
              <a:path w="97789" h="16510">
                <a:moveTo>
                  <a:pt x="45201" y="14916"/>
                </a:moveTo>
                <a:lnTo>
                  <a:pt x="29601" y="14916"/>
                </a:lnTo>
                <a:lnTo>
                  <a:pt x="44933" y="14945"/>
                </a:lnTo>
                <a:lnTo>
                  <a:pt x="45201" y="14916"/>
                </a:lnTo>
                <a:close/>
              </a:path>
              <a:path w="97789" h="16510">
                <a:moveTo>
                  <a:pt x="97255" y="0"/>
                </a:moveTo>
                <a:lnTo>
                  <a:pt x="73050" y="2264"/>
                </a:lnTo>
                <a:lnTo>
                  <a:pt x="44408" y="5448"/>
                </a:lnTo>
                <a:lnTo>
                  <a:pt x="94094" y="5448"/>
                </a:lnTo>
                <a:lnTo>
                  <a:pt x="97255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169748" y="4370175"/>
            <a:ext cx="90170" cy="11430"/>
          </a:xfrm>
          <a:custGeom>
            <a:avLst/>
            <a:gdLst/>
            <a:ahLst/>
            <a:cxnLst/>
            <a:rect l="l" t="t" r="r" b="b"/>
            <a:pathLst>
              <a:path w="90170" h="11429">
                <a:moveTo>
                  <a:pt x="30134" y="1587"/>
                </a:moveTo>
                <a:lnTo>
                  <a:pt x="0" y="1587"/>
                </a:lnTo>
                <a:lnTo>
                  <a:pt x="15859" y="11112"/>
                </a:lnTo>
                <a:lnTo>
                  <a:pt x="44406" y="11112"/>
                </a:lnTo>
                <a:lnTo>
                  <a:pt x="60741" y="9500"/>
                </a:lnTo>
                <a:lnTo>
                  <a:pt x="88817" y="9500"/>
                </a:lnTo>
                <a:lnTo>
                  <a:pt x="89538" y="1610"/>
                </a:lnTo>
                <a:lnTo>
                  <a:pt x="43933" y="1610"/>
                </a:lnTo>
                <a:lnTo>
                  <a:pt x="30134" y="1587"/>
                </a:lnTo>
                <a:close/>
              </a:path>
              <a:path w="90170" h="11429">
                <a:moveTo>
                  <a:pt x="88817" y="9500"/>
                </a:moveTo>
                <a:lnTo>
                  <a:pt x="60741" y="9500"/>
                </a:lnTo>
                <a:lnTo>
                  <a:pt x="74541" y="9525"/>
                </a:lnTo>
                <a:lnTo>
                  <a:pt x="88814" y="9525"/>
                </a:lnTo>
                <a:close/>
              </a:path>
              <a:path w="90170" h="11429">
                <a:moveTo>
                  <a:pt x="89686" y="0"/>
                </a:moveTo>
                <a:lnTo>
                  <a:pt x="60266" y="0"/>
                </a:lnTo>
                <a:lnTo>
                  <a:pt x="43933" y="1610"/>
                </a:lnTo>
                <a:lnTo>
                  <a:pt x="89538" y="1610"/>
                </a:lnTo>
                <a:lnTo>
                  <a:pt x="89686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019608" y="4371767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100293" y="0"/>
                </a:lnTo>
              </a:path>
            </a:pathLst>
          </a:custGeom>
          <a:ln w="158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890067" y="4343300"/>
            <a:ext cx="92075" cy="24130"/>
          </a:xfrm>
          <a:custGeom>
            <a:avLst/>
            <a:gdLst/>
            <a:ahLst/>
            <a:cxnLst/>
            <a:rect l="l" t="t" r="r" b="b"/>
            <a:pathLst>
              <a:path w="92075" h="24129">
                <a:moveTo>
                  <a:pt x="0" y="0"/>
                </a:moveTo>
                <a:lnTo>
                  <a:pt x="26986" y="14145"/>
                </a:lnTo>
                <a:lnTo>
                  <a:pt x="55026" y="20410"/>
                </a:lnTo>
                <a:lnTo>
                  <a:pt x="84081" y="23670"/>
                </a:lnTo>
                <a:lnTo>
                  <a:pt x="91465" y="14907"/>
                </a:lnTo>
                <a:lnTo>
                  <a:pt x="56586" y="11028"/>
                </a:lnTo>
                <a:lnTo>
                  <a:pt x="28547" y="4762"/>
                </a:lnTo>
                <a:lnTo>
                  <a:pt x="13765" y="3091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746753" y="4307014"/>
            <a:ext cx="98425" cy="33020"/>
          </a:xfrm>
          <a:custGeom>
            <a:avLst/>
            <a:gdLst/>
            <a:ahLst/>
            <a:cxnLst/>
            <a:rect l="l" t="t" r="r" b="b"/>
            <a:pathLst>
              <a:path w="98425" h="33020">
                <a:moveTo>
                  <a:pt x="0" y="0"/>
                </a:moveTo>
                <a:lnTo>
                  <a:pt x="24994" y="16878"/>
                </a:lnTo>
                <a:lnTo>
                  <a:pt x="39268" y="21640"/>
                </a:lnTo>
                <a:lnTo>
                  <a:pt x="68290" y="28121"/>
                </a:lnTo>
                <a:lnTo>
                  <a:pt x="83813" y="32796"/>
                </a:lnTo>
                <a:lnTo>
                  <a:pt x="98042" y="26216"/>
                </a:lnTo>
                <a:lnTo>
                  <a:pt x="70693" y="18911"/>
                </a:lnTo>
                <a:lnTo>
                  <a:pt x="41810" y="12473"/>
                </a:lnTo>
                <a:lnTo>
                  <a:pt x="13736" y="3081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617752" y="4262470"/>
            <a:ext cx="93345" cy="39370"/>
          </a:xfrm>
          <a:custGeom>
            <a:avLst/>
            <a:gdLst/>
            <a:ahLst/>
            <a:cxnLst/>
            <a:rect l="l" t="t" r="r" b="b"/>
            <a:pathLst>
              <a:path w="93345" h="39370">
                <a:moveTo>
                  <a:pt x="0" y="0"/>
                </a:moveTo>
                <a:lnTo>
                  <a:pt x="11258" y="13797"/>
                </a:lnTo>
                <a:lnTo>
                  <a:pt x="25533" y="18559"/>
                </a:lnTo>
                <a:lnTo>
                  <a:pt x="39377" y="24743"/>
                </a:lnTo>
                <a:lnTo>
                  <a:pt x="82628" y="39197"/>
                </a:lnTo>
                <a:lnTo>
                  <a:pt x="93305" y="32719"/>
                </a:lnTo>
                <a:lnTo>
                  <a:pt x="42820" y="15874"/>
                </a:lnTo>
                <a:lnTo>
                  <a:pt x="28976" y="9691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490095" y="4204087"/>
            <a:ext cx="91440" cy="48260"/>
          </a:xfrm>
          <a:custGeom>
            <a:avLst/>
            <a:gdLst/>
            <a:ahLst/>
            <a:cxnLst/>
            <a:rect l="l" t="t" r="r" b="b"/>
            <a:pathLst>
              <a:path w="91439" h="48260">
                <a:moveTo>
                  <a:pt x="0" y="0"/>
                </a:moveTo>
                <a:lnTo>
                  <a:pt x="9644" y="16262"/>
                </a:lnTo>
                <a:lnTo>
                  <a:pt x="81391" y="48201"/>
                </a:lnTo>
                <a:lnTo>
                  <a:pt x="90840" y="41979"/>
                </a:lnTo>
                <a:lnTo>
                  <a:pt x="13895" y="7749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361589" y="4142176"/>
            <a:ext cx="93345" cy="49530"/>
          </a:xfrm>
          <a:custGeom>
            <a:avLst/>
            <a:gdLst/>
            <a:ahLst/>
            <a:cxnLst/>
            <a:rect l="l" t="t" r="r" b="b"/>
            <a:pathLst>
              <a:path w="93345" h="49529">
                <a:moveTo>
                  <a:pt x="12730" y="0"/>
                </a:moveTo>
                <a:lnTo>
                  <a:pt x="0" y="2936"/>
                </a:lnTo>
                <a:lnTo>
                  <a:pt x="22376" y="16261"/>
                </a:lnTo>
                <a:lnTo>
                  <a:pt x="65196" y="40073"/>
                </a:lnTo>
                <a:lnTo>
                  <a:pt x="80918" y="49519"/>
                </a:lnTo>
                <a:lnTo>
                  <a:pt x="93004" y="44509"/>
                </a:lnTo>
                <a:lnTo>
                  <a:pt x="1273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246955" y="4064998"/>
            <a:ext cx="86995" cy="60325"/>
          </a:xfrm>
          <a:custGeom>
            <a:avLst/>
            <a:gdLst/>
            <a:ahLst/>
            <a:cxnLst/>
            <a:rect l="l" t="t" r="r" b="b"/>
            <a:pathLst>
              <a:path w="86995" h="60325">
                <a:moveTo>
                  <a:pt x="0" y="0"/>
                </a:moveTo>
                <a:lnTo>
                  <a:pt x="8544" y="15651"/>
                </a:lnTo>
                <a:lnTo>
                  <a:pt x="22515" y="24989"/>
                </a:lnTo>
                <a:lnTo>
                  <a:pt x="37092" y="33113"/>
                </a:lnTo>
                <a:lnTo>
                  <a:pt x="51066" y="42453"/>
                </a:lnTo>
                <a:lnTo>
                  <a:pt x="65639" y="50576"/>
                </a:lnTo>
                <a:lnTo>
                  <a:pt x="79585" y="59900"/>
                </a:lnTo>
                <a:lnTo>
                  <a:pt x="86622" y="52933"/>
                </a:lnTo>
                <a:lnTo>
                  <a:pt x="70570" y="42438"/>
                </a:lnTo>
                <a:lnTo>
                  <a:pt x="55996" y="34314"/>
                </a:lnTo>
                <a:lnTo>
                  <a:pt x="42025" y="24975"/>
                </a:lnTo>
                <a:lnTo>
                  <a:pt x="27448" y="16852"/>
                </a:lnTo>
                <a:lnTo>
                  <a:pt x="13503" y="7528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131995" y="3993151"/>
            <a:ext cx="83185" cy="52705"/>
          </a:xfrm>
          <a:custGeom>
            <a:avLst/>
            <a:gdLst/>
            <a:ahLst/>
            <a:cxnLst/>
            <a:rect l="l" t="t" r="r" b="b"/>
            <a:pathLst>
              <a:path w="83185" h="52704">
                <a:moveTo>
                  <a:pt x="0" y="0"/>
                </a:moveTo>
                <a:lnTo>
                  <a:pt x="8986" y="17447"/>
                </a:lnTo>
                <a:lnTo>
                  <a:pt x="23286" y="26986"/>
                </a:lnTo>
                <a:lnTo>
                  <a:pt x="37863" y="35110"/>
                </a:lnTo>
                <a:lnTo>
                  <a:pt x="51808" y="44434"/>
                </a:lnTo>
                <a:lnTo>
                  <a:pt x="66410" y="52572"/>
                </a:lnTo>
                <a:lnTo>
                  <a:pt x="82854" y="52114"/>
                </a:lnTo>
                <a:lnTo>
                  <a:pt x="56766" y="36310"/>
                </a:lnTo>
                <a:lnTo>
                  <a:pt x="42795" y="26972"/>
                </a:lnTo>
                <a:lnTo>
                  <a:pt x="28219" y="18849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017805" y="3921712"/>
            <a:ext cx="78105" cy="53975"/>
          </a:xfrm>
          <a:custGeom>
            <a:avLst/>
            <a:gdLst/>
            <a:ahLst/>
            <a:cxnLst/>
            <a:rect l="l" t="t" r="r" b="b"/>
            <a:pathLst>
              <a:path w="78105" h="53975">
                <a:moveTo>
                  <a:pt x="0" y="0"/>
                </a:moveTo>
                <a:lnTo>
                  <a:pt x="8986" y="17448"/>
                </a:lnTo>
                <a:lnTo>
                  <a:pt x="37560" y="36513"/>
                </a:lnTo>
                <a:lnTo>
                  <a:pt x="52137" y="44636"/>
                </a:lnTo>
                <a:lnTo>
                  <a:pt x="66080" y="53961"/>
                </a:lnTo>
                <a:lnTo>
                  <a:pt x="78099" y="49763"/>
                </a:lnTo>
                <a:lnTo>
                  <a:pt x="57068" y="36498"/>
                </a:lnTo>
                <a:lnTo>
                  <a:pt x="42491" y="28374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899733" y="3833303"/>
            <a:ext cx="80010" cy="67945"/>
          </a:xfrm>
          <a:custGeom>
            <a:avLst/>
            <a:gdLst/>
            <a:ahLst/>
            <a:cxnLst/>
            <a:rect l="l" t="t" r="r" b="b"/>
            <a:pathLst>
              <a:path w="80010" h="67945">
                <a:moveTo>
                  <a:pt x="0" y="0"/>
                </a:moveTo>
                <a:lnTo>
                  <a:pt x="12142" y="24300"/>
                </a:lnTo>
                <a:lnTo>
                  <a:pt x="55407" y="58030"/>
                </a:lnTo>
                <a:lnTo>
                  <a:pt x="69963" y="67758"/>
                </a:lnTo>
                <a:lnTo>
                  <a:pt x="79424" y="63069"/>
                </a:lnTo>
                <a:lnTo>
                  <a:pt x="60976" y="50309"/>
                </a:lnTo>
                <a:lnTo>
                  <a:pt x="18436" y="17176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807812" y="3738389"/>
            <a:ext cx="63967" cy="697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714544" y="3629747"/>
            <a:ext cx="65813" cy="79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535941" y="1647444"/>
            <a:ext cx="10417810" cy="8458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latin typeface="Arial"/>
                <a:cs typeface="Arial"/>
              </a:rPr>
              <a:t>Established Cardiovascular Disease or Diabetes with Risk</a:t>
            </a:r>
            <a:r>
              <a:rPr sz="2600" b="1" spc="114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Factors</a:t>
            </a:r>
            <a:endParaRPr sz="2600">
              <a:latin typeface="Arial"/>
              <a:cs typeface="Arial"/>
            </a:endParaRPr>
          </a:p>
          <a:p>
            <a:pPr marL="1183640" algn="ctr">
              <a:lnSpc>
                <a:spcPts val="1000"/>
              </a:lnSpc>
              <a:spcBef>
                <a:spcPts val="855"/>
              </a:spcBef>
            </a:pPr>
            <a:r>
              <a:rPr sz="1000" spc="-5" dirty="0">
                <a:latin typeface="Arial"/>
                <a:cs typeface="Arial"/>
              </a:rPr>
              <a:t>1-5</a:t>
            </a:r>
            <a:endParaRPr sz="1000">
              <a:latin typeface="Arial"/>
              <a:cs typeface="Arial"/>
            </a:endParaRPr>
          </a:p>
          <a:p>
            <a:pPr marL="1082675">
              <a:lnSpc>
                <a:spcPts val="1480"/>
              </a:lnSpc>
            </a:pPr>
            <a:r>
              <a:rPr sz="1400" b="1" spc="-5" dirty="0">
                <a:solidFill>
                  <a:srgbClr val="221F1F"/>
                </a:solidFill>
                <a:latin typeface="Arial"/>
                <a:cs typeface="Arial"/>
              </a:rPr>
              <a:t>Primary </a:t>
            </a:r>
            <a:r>
              <a:rPr sz="1400" b="1" spc="-10" dirty="0">
                <a:solidFill>
                  <a:srgbClr val="221F1F"/>
                </a:solidFill>
                <a:latin typeface="Arial"/>
                <a:cs typeface="Arial"/>
              </a:rPr>
              <a:t>Endpoint: </a:t>
            </a:r>
            <a:r>
              <a:rPr sz="1400" b="1" spc="-5" dirty="0">
                <a:solidFill>
                  <a:srgbClr val="221F1F"/>
                </a:solidFill>
                <a:latin typeface="Arial"/>
                <a:cs typeface="Arial"/>
              </a:rPr>
              <a:t>Established Cardiovascular</a:t>
            </a:r>
            <a:r>
              <a:rPr sz="1400" b="1" spc="-1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221F1F"/>
                </a:solidFill>
                <a:latin typeface="Arial"/>
                <a:cs typeface="Arial"/>
              </a:rPr>
              <a:t>Disease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5302967" y="5794118"/>
            <a:ext cx="640080" cy="0"/>
          </a:xfrm>
          <a:custGeom>
            <a:avLst/>
            <a:gdLst/>
            <a:ahLst/>
            <a:cxnLst/>
            <a:rect l="l" t="t" r="r" b="b"/>
            <a:pathLst>
              <a:path w="640079">
                <a:moveTo>
                  <a:pt x="0" y="0"/>
                </a:moveTo>
                <a:lnTo>
                  <a:pt x="640080" y="1"/>
                </a:lnTo>
              </a:path>
            </a:pathLst>
          </a:custGeom>
          <a:ln w="158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438998" y="5794118"/>
            <a:ext cx="640080" cy="0"/>
          </a:xfrm>
          <a:custGeom>
            <a:avLst/>
            <a:gdLst/>
            <a:ahLst/>
            <a:cxnLst/>
            <a:rect l="l" t="t" r="r" b="b"/>
            <a:pathLst>
              <a:path w="640079">
                <a:moveTo>
                  <a:pt x="0" y="0"/>
                </a:moveTo>
                <a:lnTo>
                  <a:pt x="640080" y="1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027715" y="5672156"/>
            <a:ext cx="4141470" cy="226695"/>
          </a:xfrm>
          <a:custGeom>
            <a:avLst/>
            <a:gdLst/>
            <a:ahLst/>
            <a:cxnLst/>
            <a:rect l="l" t="t" r="r" b="b"/>
            <a:pathLst>
              <a:path w="4141470" h="226695">
                <a:moveTo>
                  <a:pt x="0" y="0"/>
                </a:moveTo>
                <a:lnTo>
                  <a:pt x="4140925" y="0"/>
                </a:lnTo>
                <a:lnTo>
                  <a:pt x="4140925" y="226423"/>
                </a:lnTo>
                <a:lnTo>
                  <a:pt x="0" y="226423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 txBox="1"/>
          <p:nvPr/>
        </p:nvSpPr>
        <p:spPr>
          <a:xfrm>
            <a:off x="194456" y="5702886"/>
            <a:ext cx="76136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b="1" dirty="0">
                <a:latin typeface="Arial"/>
                <a:cs typeface="Arial"/>
              </a:rPr>
              <a:t>P</a:t>
            </a:r>
            <a:r>
              <a:rPr sz="1400" b="1" spc="5" dirty="0">
                <a:latin typeface="Arial"/>
                <a:cs typeface="Arial"/>
              </a:rPr>
              <a:t>*</a:t>
            </a:r>
            <a:r>
              <a:rPr sz="1400" b="1" spc="-5" dirty="0">
                <a:latin typeface="Arial"/>
                <a:cs typeface="Arial"/>
              </a:rPr>
              <a:t>&lt;0.00</a:t>
            </a:r>
            <a:r>
              <a:rPr sz="1400" b="1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4139407" y="5725453"/>
            <a:ext cx="112268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5" dirty="0">
                <a:latin typeface="Arial"/>
                <a:cs typeface="Arial"/>
              </a:rPr>
              <a:t>Dose-response hazard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ratio</a:t>
            </a:r>
            <a:endParaRPr sz="7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6214328" y="5725453"/>
            <a:ext cx="116840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5" dirty="0">
                <a:latin typeface="Arial"/>
                <a:cs typeface="Arial"/>
              </a:rPr>
              <a:t>95% Confidence Interval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(CI)</a:t>
            </a:r>
            <a:endParaRPr sz="7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94456" y="5937850"/>
            <a:ext cx="11683365" cy="4724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latin typeface="Arial"/>
                <a:cs typeface="Arial"/>
              </a:rPr>
              <a:t>Note: Area </a:t>
            </a:r>
            <a:r>
              <a:rPr sz="1000" spc="-10" dirty="0">
                <a:latin typeface="Arial"/>
                <a:cs typeface="Arial"/>
              </a:rPr>
              <a:t>under </a:t>
            </a:r>
            <a:r>
              <a:rPr sz="1000" spc="-5" dirty="0">
                <a:latin typeface="Arial"/>
                <a:cs typeface="Arial"/>
              </a:rPr>
              <a:t>the curve (AUC)-derived daily </a:t>
            </a:r>
            <a:r>
              <a:rPr sz="1000" spc="-10" dirty="0">
                <a:latin typeface="Arial"/>
                <a:cs typeface="Arial"/>
              </a:rPr>
              <a:t>average </a:t>
            </a:r>
            <a:r>
              <a:rPr sz="1000" spc="-5" dirty="0">
                <a:latin typeface="Arial"/>
                <a:cs typeface="Arial"/>
              </a:rPr>
              <a:t>serum EPA (µg/mL) </a:t>
            </a:r>
            <a:r>
              <a:rPr sz="1000" dirty="0">
                <a:latin typeface="Arial"/>
                <a:cs typeface="Arial"/>
              </a:rPr>
              <a:t>is </a:t>
            </a:r>
            <a:r>
              <a:rPr sz="1000" spc="-5" dirty="0">
                <a:latin typeface="Arial"/>
                <a:cs typeface="Arial"/>
              </a:rPr>
              <a:t>the daily </a:t>
            </a:r>
            <a:r>
              <a:rPr sz="1000" spc="-10" dirty="0">
                <a:latin typeface="Arial"/>
                <a:cs typeface="Arial"/>
              </a:rPr>
              <a:t>average </a:t>
            </a:r>
            <a:r>
              <a:rPr sz="1000" spc="-5" dirty="0">
                <a:latin typeface="Arial"/>
                <a:cs typeface="Arial"/>
              </a:rPr>
              <a:t>of all available post baseline EPA </a:t>
            </a:r>
            <a:r>
              <a:rPr sz="1000" spc="-10" dirty="0">
                <a:latin typeface="Arial"/>
                <a:cs typeface="Arial"/>
              </a:rPr>
              <a:t>measurements </a:t>
            </a:r>
            <a:r>
              <a:rPr sz="1000" spc="-5" dirty="0">
                <a:latin typeface="Arial"/>
                <a:cs typeface="Arial"/>
              </a:rPr>
              <a:t>prior to the </a:t>
            </a:r>
            <a:r>
              <a:rPr sz="1000" spc="-10" dirty="0">
                <a:latin typeface="Arial"/>
                <a:cs typeface="Arial"/>
              </a:rPr>
              <a:t>event. </a:t>
            </a:r>
            <a:r>
              <a:rPr sz="1000" spc="-5" dirty="0">
                <a:latin typeface="Arial"/>
                <a:cs typeface="Arial"/>
              </a:rPr>
              <a:t>Dose-response hazard ratio (solid line) </a:t>
            </a:r>
            <a:r>
              <a:rPr sz="1000" spc="-10" dirty="0">
                <a:latin typeface="Arial"/>
                <a:cs typeface="Arial"/>
              </a:rPr>
              <a:t>and  95% </a:t>
            </a:r>
            <a:r>
              <a:rPr sz="1000" dirty="0">
                <a:latin typeface="Arial"/>
                <a:cs typeface="Arial"/>
              </a:rPr>
              <a:t>CI </a:t>
            </a:r>
            <a:r>
              <a:rPr sz="1000" spc="-10" dirty="0">
                <a:latin typeface="Arial"/>
                <a:cs typeface="Arial"/>
              </a:rPr>
              <a:t>(dotted </a:t>
            </a:r>
            <a:r>
              <a:rPr sz="1000" spc="-5" dirty="0">
                <a:latin typeface="Arial"/>
                <a:cs typeface="Arial"/>
              </a:rPr>
              <a:t>lines) are estimated from the Cox </a:t>
            </a:r>
            <a:r>
              <a:rPr sz="1000" spc="-10" dirty="0">
                <a:latin typeface="Arial"/>
                <a:cs typeface="Arial"/>
              </a:rPr>
              <a:t>proportional </a:t>
            </a:r>
            <a:r>
              <a:rPr sz="1000" spc="-5" dirty="0">
                <a:latin typeface="Arial"/>
                <a:cs typeface="Arial"/>
              </a:rPr>
              <a:t>hazard </a:t>
            </a:r>
            <a:r>
              <a:rPr sz="1000" spc="-10" dirty="0">
                <a:latin typeface="Arial"/>
                <a:cs typeface="Arial"/>
              </a:rPr>
              <a:t>model </a:t>
            </a:r>
            <a:r>
              <a:rPr sz="1000" spc="-5" dirty="0">
                <a:latin typeface="Arial"/>
                <a:cs typeface="Arial"/>
              </a:rPr>
              <a:t>with </a:t>
            </a:r>
            <a:r>
              <a:rPr sz="1000" dirty="0">
                <a:latin typeface="Arial"/>
                <a:cs typeface="Arial"/>
              </a:rPr>
              <a:t>a </a:t>
            </a:r>
            <a:r>
              <a:rPr sz="1000" spc="-5" dirty="0">
                <a:latin typeface="Arial"/>
                <a:cs typeface="Arial"/>
              </a:rPr>
              <a:t>spline term for EPA </a:t>
            </a:r>
            <a:r>
              <a:rPr sz="1000" spc="-10" dirty="0">
                <a:latin typeface="Arial"/>
                <a:cs typeface="Arial"/>
              </a:rPr>
              <a:t>and adjustment </a:t>
            </a:r>
            <a:r>
              <a:rPr sz="1000" spc="-5" dirty="0">
                <a:latin typeface="Arial"/>
                <a:cs typeface="Arial"/>
              </a:rPr>
              <a:t>for randomization factors </a:t>
            </a:r>
            <a:r>
              <a:rPr sz="1000" spc="-10" dirty="0">
                <a:latin typeface="Arial"/>
                <a:cs typeface="Arial"/>
              </a:rPr>
              <a:t>and </a:t>
            </a:r>
            <a:r>
              <a:rPr sz="1000" spc="-5" dirty="0">
                <a:latin typeface="Arial"/>
                <a:cs typeface="Arial"/>
              </a:rPr>
              <a:t>statin </a:t>
            </a:r>
            <a:r>
              <a:rPr sz="1000" spc="-10" dirty="0">
                <a:latin typeface="Arial"/>
                <a:cs typeface="Arial"/>
              </a:rPr>
              <a:t>compliance</a:t>
            </a:r>
            <a:r>
              <a:rPr sz="1050" spc="-15" baseline="23809" dirty="0">
                <a:latin typeface="Arial"/>
                <a:cs typeface="Arial"/>
              </a:rPr>
              <a:t>1</a:t>
            </a:r>
            <a:r>
              <a:rPr sz="1000" spc="-10" dirty="0">
                <a:latin typeface="Arial"/>
                <a:cs typeface="Arial"/>
              </a:rPr>
              <a:t>, age</a:t>
            </a:r>
            <a:r>
              <a:rPr sz="1050" spc="-15" baseline="23809" dirty="0">
                <a:latin typeface="Arial"/>
                <a:cs typeface="Arial"/>
              </a:rPr>
              <a:t>2</a:t>
            </a:r>
            <a:r>
              <a:rPr sz="1000" spc="-10" dirty="0">
                <a:latin typeface="Arial"/>
                <a:cs typeface="Arial"/>
              </a:rPr>
              <a:t>, sex</a:t>
            </a:r>
            <a:r>
              <a:rPr sz="1050" spc="-15" baseline="23809" dirty="0">
                <a:latin typeface="Arial"/>
                <a:cs typeface="Arial"/>
              </a:rPr>
              <a:t>3</a:t>
            </a:r>
            <a:r>
              <a:rPr sz="1000" spc="-10" dirty="0">
                <a:latin typeface="Arial"/>
                <a:cs typeface="Arial"/>
              </a:rPr>
              <a:t>, </a:t>
            </a:r>
            <a:r>
              <a:rPr sz="1000" spc="-5" dirty="0">
                <a:latin typeface="Arial"/>
                <a:cs typeface="Arial"/>
              </a:rPr>
              <a:t>baseline </a:t>
            </a:r>
            <a:r>
              <a:rPr sz="1000" spc="-10" dirty="0">
                <a:latin typeface="Arial"/>
                <a:cs typeface="Arial"/>
              </a:rPr>
              <a:t>diabetes</a:t>
            </a:r>
            <a:r>
              <a:rPr sz="1050" spc="-15" baseline="23809" dirty="0">
                <a:latin typeface="Arial"/>
                <a:cs typeface="Arial"/>
              </a:rPr>
              <a:t>4</a:t>
            </a:r>
            <a:r>
              <a:rPr sz="1000" spc="-10" dirty="0">
                <a:latin typeface="Arial"/>
                <a:cs typeface="Arial"/>
              </a:rPr>
              <a:t>,</a:t>
            </a:r>
            <a:r>
              <a:rPr sz="1000" spc="2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hsCRP</a:t>
            </a:r>
            <a:r>
              <a:rPr sz="1050" spc="-7" baseline="23809" dirty="0">
                <a:latin typeface="Arial"/>
                <a:cs typeface="Arial"/>
              </a:rPr>
              <a:t>5</a:t>
            </a: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b="1" spc="-5" dirty="0">
                <a:latin typeface="Arial"/>
                <a:cs typeface="Arial"/>
              </a:rPr>
              <a:t>*P value is </a:t>
            </a:r>
            <a:r>
              <a:rPr sz="1000" b="1" spc="-10" dirty="0">
                <a:latin typeface="Arial"/>
                <a:cs typeface="Arial"/>
              </a:rPr>
              <a:t>&lt;0.001 </a:t>
            </a:r>
            <a:r>
              <a:rPr sz="1000" b="1" dirty="0">
                <a:latin typeface="Arial"/>
                <a:cs typeface="Arial"/>
              </a:rPr>
              <a:t>for both </a:t>
            </a:r>
            <a:r>
              <a:rPr sz="1000" b="1" spc="-5" dirty="0">
                <a:latin typeface="Arial"/>
                <a:cs typeface="Arial"/>
              </a:rPr>
              <a:t>non-linear trend and </a:t>
            </a:r>
            <a:r>
              <a:rPr sz="1000" b="1" dirty="0">
                <a:latin typeface="Arial"/>
                <a:cs typeface="Arial"/>
              </a:rPr>
              <a:t>for </a:t>
            </a:r>
            <a:r>
              <a:rPr sz="1000" b="1" spc="-10" dirty="0">
                <a:latin typeface="Arial"/>
                <a:cs typeface="Arial"/>
              </a:rPr>
              <a:t>regression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slope.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87924" y="6550230"/>
            <a:ext cx="370332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b="1" spc="-5" dirty="0">
                <a:latin typeface="Arial"/>
                <a:cs typeface="Arial"/>
              </a:rPr>
              <a:t>Bhatt DL. ACC/WCC 2020, Chicago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(virtual).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1" y="59436"/>
            <a:ext cx="9382760" cy="1644014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>
              <a:lnSpc>
                <a:spcPts val="4100"/>
              </a:lnSpc>
              <a:spcBef>
                <a:spcPts val="620"/>
              </a:spcBef>
            </a:pPr>
            <a:r>
              <a:rPr spc="-5" dirty="0"/>
              <a:t>Dose-Response </a:t>
            </a:r>
            <a:r>
              <a:rPr dirty="0"/>
              <a:t>of </a:t>
            </a:r>
            <a:r>
              <a:rPr spc="-5" dirty="0"/>
              <a:t>Hazard Ratio (95% CI)  </a:t>
            </a:r>
            <a:r>
              <a:rPr spc="-10" dirty="0"/>
              <a:t>Primary </a:t>
            </a:r>
            <a:r>
              <a:rPr spc="-5" dirty="0"/>
              <a:t>Composite Endpoint</a:t>
            </a:r>
            <a:r>
              <a:rPr spc="-25" dirty="0"/>
              <a:t> </a:t>
            </a:r>
            <a:r>
              <a:rPr dirty="0"/>
              <a:t>by</a:t>
            </a:r>
          </a:p>
          <a:p>
            <a:pPr marL="12700">
              <a:lnSpc>
                <a:spcPts val="4025"/>
              </a:lnSpc>
            </a:pPr>
            <a:r>
              <a:rPr spc="-25" dirty="0"/>
              <a:t>On-Treatment </a:t>
            </a:r>
            <a:r>
              <a:rPr spc="-5" dirty="0"/>
              <a:t>Serum</a:t>
            </a:r>
            <a:r>
              <a:rPr spc="-10" dirty="0"/>
              <a:t> </a:t>
            </a:r>
            <a:r>
              <a:rPr spc="-95" dirty="0"/>
              <a:t>EPA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1" y="1647444"/>
            <a:ext cx="10417810" cy="421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spc="-5" dirty="0">
                <a:latin typeface="Arial"/>
                <a:cs typeface="Arial"/>
              </a:rPr>
              <a:t>Established Cardiovascular Disease or Diabetes with Risk</a:t>
            </a:r>
            <a:r>
              <a:rPr sz="2600" b="1" spc="114" dirty="0">
                <a:latin typeface="Arial"/>
                <a:cs typeface="Arial"/>
              </a:rPr>
              <a:t> </a:t>
            </a:r>
            <a:r>
              <a:rPr sz="2600" b="1" spc="-5" dirty="0">
                <a:latin typeface="Arial"/>
                <a:cs typeface="Arial"/>
              </a:rPr>
              <a:t>Factors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05553" y="4967223"/>
            <a:ext cx="1714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400</a:t>
            </a:r>
            <a:endParaRPr sz="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742438" y="4967223"/>
            <a:ext cx="1225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56155" y="4907349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867716" y="4907349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79273" y="490837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90871" y="490837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803580" y="4907349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803580" y="4907349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56155" y="4907349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67716" y="4907349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479273" y="490837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90871" y="490837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2381657" y="2889872"/>
            <a:ext cx="125095" cy="183515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Hazard Ratio: Reference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to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EPA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=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r>
              <a:rPr sz="700" b="1" spc="-6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µg/mL</a:t>
            </a:r>
            <a:endParaRPr sz="7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095584" y="4967223"/>
            <a:ext cx="1717039" cy="56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100"/>
              </a:spcBef>
              <a:tabLst>
                <a:tab pos="699135" algn="l"/>
                <a:tab pos="1310640" algn="l"/>
              </a:tabLst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100	200	300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AUC-Derived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Daily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Average EPA</a:t>
            </a:r>
            <a:r>
              <a:rPr sz="700" b="1" spc="-5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(µg/mL)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5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tabLst>
                <a:tab pos="699135" algn="l"/>
                <a:tab pos="1334770" algn="l"/>
              </a:tabLst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1733	549	67</a:t>
            </a:r>
            <a:endParaRPr sz="7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054131" y="5403088"/>
            <a:ext cx="749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221F1F"/>
                </a:solidFill>
                <a:latin typeface="Arial"/>
                <a:cs typeface="Arial"/>
              </a:rPr>
              <a:t>9</a:t>
            </a:r>
            <a:endParaRPr sz="7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961964" y="5403088"/>
            <a:ext cx="95186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No.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of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Patients</a:t>
            </a:r>
            <a:r>
              <a:rPr sz="700" b="1" spc="12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3765</a:t>
            </a:r>
            <a:endParaRPr sz="7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2804345" y="2656470"/>
            <a:ext cx="0" cy="2244725"/>
          </a:xfrm>
          <a:custGeom>
            <a:avLst/>
            <a:gdLst/>
            <a:ahLst/>
            <a:cxnLst/>
            <a:rect l="l" t="t" r="r" b="b"/>
            <a:pathLst>
              <a:path h="2244725">
                <a:moveTo>
                  <a:pt x="0" y="2244644"/>
                </a:moveTo>
                <a:lnTo>
                  <a:pt x="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12935" y="3807461"/>
            <a:ext cx="2468880" cy="0"/>
          </a:xfrm>
          <a:custGeom>
            <a:avLst/>
            <a:gdLst/>
            <a:ahLst/>
            <a:cxnLst/>
            <a:rect l="l" t="t" r="r" b="b"/>
            <a:pathLst>
              <a:path w="2468879">
                <a:moveTo>
                  <a:pt x="0" y="0"/>
                </a:moveTo>
                <a:lnTo>
                  <a:pt x="2468512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2538973" y="3729425"/>
            <a:ext cx="125095" cy="14859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</a:t>
            </a:r>
            <a:r>
              <a:rPr sz="700" dirty="0">
                <a:solidFill>
                  <a:srgbClr val="221F1F"/>
                </a:solidFill>
                <a:latin typeface="Arial"/>
                <a:cs typeface="Arial"/>
              </a:rPr>
              <a:t>.0</a:t>
            </a:r>
            <a:endParaRPr sz="7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538973" y="2665673"/>
            <a:ext cx="125095" cy="14859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</a:t>
            </a:r>
            <a:r>
              <a:rPr sz="700" dirty="0">
                <a:solidFill>
                  <a:srgbClr val="221F1F"/>
                </a:solidFill>
                <a:latin typeface="Arial"/>
                <a:cs typeface="Arial"/>
              </a:rPr>
              <a:t>.0</a:t>
            </a:r>
            <a:endParaRPr sz="7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538973" y="4582865"/>
            <a:ext cx="125095" cy="14859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0</a:t>
            </a:r>
            <a:r>
              <a:rPr sz="700" dirty="0">
                <a:solidFill>
                  <a:srgbClr val="221F1F"/>
                </a:solidFill>
                <a:latin typeface="Arial"/>
                <a:cs typeface="Arial"/>
              </a:rPr>
              <a:t>.2</a:t>
            </a:r>
            <a:endParaRPr sz="7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38973" y="4369505"/>
            <a:ext cx="125095" cy="14859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0</a:t>
            </a:r>
            <a:r>
              <a:rPr sz="700" dirty="0">
                <a:solidFill>
                  <a:srgbClr val="221F1F"/>
                </a:solidFill>
                <a:latin typeface="Arial"/>
                <a:cs typeface="Arial"/>
              </a:rPr>
              <a:t>.4</a:t>
            </a:r>
            <a:endParaRPr sz="7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538973" y="4156145"/>
            <a:ext cx="125095" cy="14859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0</a:t>
            </a:r>
            <a:r>
              <a:rPr sz="700" dirty="0">
                <a:solidFill>
                  <a:srgbClr val="221F1F"/>
                </a:solidFill>
                <a:latin typeface="Arial"/>
                <a:cs typeface="Arial"/>
              </a:rPr>
              <a:t>.6</a:t>
            </a:r>
            <a:endParaRPr sz="7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538973" y="3942785"/>
            <a:ext cx="125095" cy="14859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0</a:t>
            </a:r>
            <a:r>
              <a:rPr sz="700" dirty="0">
                <a:solidFill>
                  <a:srgbClr val="221F1F"/>
                </a:solidFill>
                <a:latin typeface="Arial"/>
                <a:cs typeface="Arial"/>
              </a:rPr>
              <a:t>.8</a:t>
            </a:r>
            <a:endParaRPr sz="7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538973" y="3516065"/>
            <a:ext cx="125095" cy="14859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</a:t>
            </a:r>
            <a:r>
              <a:rPr sz="700" dirty="0">
                <a:solidFill>
                  <a:srgbClr val="221F1F"/>
                </a:solidFill>
                <a:latin typeface="Arial"/>
                <a:cs typeface="Arial"/>
              </a:rPr>
              <a:t>.2</a:t>
            </a:r>
            <a:endParaRPr sz="7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538973" y="3305753"/>
            <a:ext cx="125095" cy="14859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</a:t>
            </a:r>
            <a:r>
              <a:rPr sz="700" dirty="0">
                <a:solidFill>
                  <a:srgbClr val="221F1F"/>
                </a:solidFill>
                <a:latin typeface="Arial"/>
                <a:cs typeface="Arial"/>
              </a:rPr>
              <a:t>.4</a:t>
            </a:r>
            <a:endParaRPr sz="7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538973" y="3092393"/>
            <a:ext cx="125095" cy="14859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</a:t>
            </a:r>
            <a:r>
              <a:rPr sz="700" dirty="0">
                <a:solidFill>
                  <a:srgbClr val="221F1F"/>
                </a:solidFill>
                <a:latin typeface="Arial"/>
                <a:cs typeface="Arial"/>
              </a:rPr>
              <a:t>.6</a:t>
            </a:r>
            <a:endParaRPr sz="7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538973" y="2879033"/>
            <a:ext cx="125095" cy="14859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</a:t>
            </a:r>
            <a:r>
              <a:rPr sz="700" dirty="0">
                <a:solidFill>
                  <a:srgbClr val="221F1F"/>
                </a:solidFill>
                <a:latin typeface="Arial"/>
                <a:cs typeface="Arial"/>
              </a:rPr>
              <a:t>.8</a:t>
            </a:r>
            <a:endParaRPr sz="7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2712518" y="4904079"/>
            <a:ext cx="2466975" cy="0"/>
          </a:xfrm>
          <a:custGeom>
            <a:avLst/>
            <a:gdLst/>
            <a:ahLst/>
            <a:cxnLst/>
            <a:rect l="l" t="t" r="r" b="b"/>
            <a:pathLst>
              <a:path w="2466975">
                <a:moveTo>
                  <a:pt x="0" y="0"/>
                </a:moveTo>
                <a:lnTo>
                  <a:pt x="246697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11072" y="2654231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1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11444" y="2654232"/>
            <a:ext cx="2468245" cy="0"/>
          </a:xfrm>
          <a:custGeom>
            <a:avLst/>
            <a:gdLst/>
            <a:ahLst/>
            <a:cxnLst/>
            <a:rect l="l" t="t" r="r" b="b"/>
            <a:pathLst>
              <a:path w="2468245">
                <a:moveTo>
                  <a:pt x="0" y="0"/>
                </a:moveTo>
                <a:lnTo>
                  <a:pt x="246805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179190" y="2654231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1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683045" y="4447317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683045" y="3913737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83045" y="3273441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683045" y="2739862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683045" y="4874185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83045" y="4767465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683045" y="4660750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683045" y="4554033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683045" y="4340602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683045" y="4233885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683045" y="4127169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683045" y="4020454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683045" y="3807021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683045" y="3700306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683045" y="3593589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683045" y="3380158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683045" y="3166725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683045" y="3060010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683045" y="2953293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683045" y="2846577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683045" y="3486873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727371" y="3724804"/>
            <a:ext cx="2454910" cy="808990"/>
          </a:xfrm>
          <a:custGeom>
            <a:avLst/>
            <a:gdLst/>
            <a:ahLst/>
            <a:cxnLst/>
            <a:rect l="l" t="t" r="r" b="b"/>
            <a:pathLst>
              <a:path w="2454910" h="808989">
                <a:moveTo>
                  <a:pt x="0" y="0"/>
                </a:moveTo>
                <a:lnTo>
                  <a:pt x="1456" y="23919"/>
                </a:lnTo>
                <a:lnTo>
                  <a:pt x="111229" y="121076"/>
                </a:lnTo>
                <a:lnTo>
                  <a:pt x="125901" y="132521"/>
                </a:lnTo>
                <a:lnTo>
                  <a:pt x="139776" y="144889"/>
                </a:lnTo>
                <a:lnTo>
                  <a:pt x="182996" y="178559"/>
                </a:lnTo>
                <a:lnTo>
                  <a:pt x="196871" y="190926"/>
                </a:lnTo>
                <a:lnTo>
                  <a:pt x="212015" y="201123"/>
                </a:lnTo>
                <a:lnTo>
                  <a:pt x="268639" y="245234"/>
                </a:lnTo>
                <a:lnTo>
                  <a:pt x="297657" y="264623"/>
                </a:lnTo>
                <a:lnTo>
                  <a:pt x="311461" y="275396"/>
                </a:lnTo>
                <a:lnTo>
                  <a:pt x="326204" y="285262"/>
                </a:lnTo>
                <a:lnTo>
                  <a:pt x="340009" y="296034"/>
                </a:lnTo>
                <a:lnTo>
                  <a:pt x="454668" y="372573"/>
                </a:lnTo>
                <a:lnTo>
                  <a:pt x="469491" y="380846"/>
                </a:lnTo>
                <a:lnTo>
                  <a:pt x="511764" y="409087"/>
                </a:lnTo>
                <a:lnTo>
                  <a:pt x="526586" y="417358"/>
                </a:lnTo>
                <a:lnTo>
                  <a:pt x="540312" y="426548"/>
                </a:lnTo>
                <a:lnTo>
                  <a:pt x="555764" y="433548"/>
                </a:lnTo>
                <a:lnTo>
                  <a:pt x="568859" y="442423"/>
                </a:lnTo>
                <a:lnTo>
                  <a:pt x="583680" y="450696"/>
                </a:lnTo>
                <a:lnTo>
                  <a:pt x="597406" y="459887"/>
                </a:lnTo>
                <a:lnTo>
                  <a:pt x="612860" y="466886"/>
                </a:lnTo>
                <a:lnTo>
                  <a:pt x="625955" y="475762"/>
                </a:lnTo>
                <a:lnTo>
                  <a:pt x="655050" y="491971"/>
                </a:lnTo>
                <a:lnTo>
                  <a:pt x="669954" y="498636"/>
                </a:lnTo>
                <a:lnTo>
                  <a:pt x="683597" y="506258"/>
                </a:lnTo>
                <a:lnTo>
                  <a:pt x="698502" y="512925"/>
                </a:lnTo>
                <a:lnTo>
                  <a:pt x="713501" y="522001"/>
                </a:lnTo>
                <a:lnTo>
                  <a:pt x="728635" y="528800"/>
                </a:lnTo>
                <a:lnTo>
                  <a:pt x="742278" y="536421"/>
                </a:lnTo>
                <a:lnTo>
                  <a:pt x="757182" y="543086"/>
                </a:lnTo>
                <a:lnTo>
                  <a:pt x="770825" y="550708"/>
                </a:lnTo>
                <a:lnTo>
                  <a:pt x="871372" y="595475"/>
                </a:lnTo>
                <a:lnTo>
                  <a:pt x="886360" y="600514"/>
                </a:lnTo>
                <a:lnTo>
                  <a:pt x="899920" y="606586"/>
                </a:lnTo>
                <a:lnTo>
                  <a:pt x="914907" y="611626"/>
                </a:lnTo>
                <a:lnTo>
                  <a:pt x="928467" y="617700"/>
                </a:lnTo>
                <a:lnTo>
                  <a:pt x="943456" y="622739"/>
                </a:lnTo>
                <a:lnTo>
                  <a:pt x="957014" y="628811"/>
                </a:lnTo>
                <a:lnTo>
                  <a:pt x="1057645" y="662426"/>
                </a:lnTo>
                <a:lnTo>
                  <a:pt x="1072708" y="665820"/>
                </a:lnTo>
                <a:lnTo>
                  <a:pt x="1086194" y="670364"/>
                </a:lnTo>
                <a:lnTo>
                  <a:pt x="1102282" y="675199"/>
                </a:lnTo>
                <a:lnTo>
                  <a:pt x="1131389" y="681695"/>
                </a:lnTo>
                <a:lnTo>
                  <a:pt x="1144874" y="686239"/>
                </a:lnTo>
                <a:lnTo>
                  <a:pt x="1188485" y="695982"/>
                </a:lnTo>
                <a:lnTo>
                  <a:pt x="1201968" y="700526"/>
                </a:lnTo>
                <a:lnTo>
                  <a:pt x="1217877" y="702473"/>
                </a:lnTo>
                <a:lnTo>
                  <a:pt x="1274127" y="715032"/>
                </a:lnTo>
                <a:lnTo>
                  <a:pt x="1290152" y="718242"/>
                </a:lnTo>
                <a:lnTo>
                  <a:pt x="1305105" y="719936"/>
                </a:lnTo>
                <a:lnTo>
                  <a:pt x="1318534" y="722970"/>
                </a:lnTo>
                <a:lnTo>
                  <a:pt x="1334559" y="726180"/>
                </a:lnTo>
                <a:lnTo>
                  <a:pt x="1349513" y="727873"/>
                </a:lnTo>
                <a:lnTo>
                  <a:pt x="1362941" y="730907"/>
                </a:lnTo>
                <a:lnTo>
                  <a:pt x="1380689" y="734143"/>
                </a:lnTo>
                <a:lnTo>
                  <a:pt x="1395506" y="735811"/>
                </a:lnTo>
                <a:lnTo>
                  <a:pt x="1411453" y="737407"/>
                </a:lnTo>
                <a:lnTo>
                  <a:pt x="1424793" y="740432"/>
                </a:lnTo>
                <a:lnTo>
                  <a:pt x="1441585" y="742170"/>
                </a:lnTo>
                <a:lnTo>
                  <a:pt x="1456678" y="745230"/>
                </a:lnTo>
                <a:lnTo>
                  <a:pt x="1485906" y="748511"/>
                </a:lnTo>
                <a:lnTo>
                  <a:pt x="1501853" y="750107"/>
                </a:lnTo>
                <a:lnTo>
                  <a:pt x="1530314" y="753273"/>
                </a:lnTo>
                <a:lnTo>
                  <a:pt x="1543742" y="756307"/>
                </a:lnTo>
                <a:lnTo>
                  <a:pt x="1558861" y="758036"/>
                </a:lnTo>
                <a:lnTo>
                  <a:pt x="1574013" y="758084"/>
                </a:lnTo>
                <a:lnTo>
                  <a:pt x="1601683" y="761211"/>
                </a:lnTo>
                <a:lnTo>
                  <a:pt x="1617630" y="762807"/>
                </a:lnTo>
                <a:lnTo>
                  <a:pt x="1646091" y="765973"/>
                </a:lnTo>
                <a:lnTo>
                  <a:pt x="1696999" y="770751"/>
                </a:lnTo>
                <a:lnTo>
                  <a:pt x="1715164" y="770784"/>
                </a:lnTo>
                <a:lnTo>
                  <a:pt x="1755522" y="775498"/>
                </a:lnTo>
                <a:lnTo>
                  <a:pt x="1772358" y="775557"/>
                </a:lnTo>
                <a:lnTo>
                  <a:pt x="1787328" y="777095"/>
                </a:lnTo>
                <a:lnTo>
                  <a:pt x="1803979" y="777134"/>
                </a:lnTo>
                <a:lnTo>
                  <a:pt x="1820003" y="780181"/>
                </a:lnTo>
                <a:lnTo>
                  <a:pt x="1835698" y="780309"/>
                </a:lnTo>
                <a:lnTo>
                  <a:pt x="1870228" y="781888"/>
                </a:lnTo>
                <a:lnTo>
                  <a:pt x="1886237" y="783493"/>
                </a:lnTo>
                <a:lnTo>
                  <a:pt x="1904822" y="785044"/>
                </a:lnTo>
                <a:lnTo>
                  <a:pt x="1921341" y="785072"/>
                </a:lnTo>
                <a:lnTo>
                  <a:pt x="1936409" y="786620"/>
                </a:lnTo>
                <a:lnTo>
                  <a:pt x="1957819" y="786659"/>
                </a:lnTo>
                <a:lnTo>
                  <a:pt x="1974545" y="788214"/>
                </a:lnTo>
                <a:lnTo>
                  <a:pt x="2000676" y="788250"/>
                </a:lnTo>
                <a:lnTo>
                  <a:pt x="2016256" y="789840"/>
                </a:lnTo>
                <a:lnTo>
                  <a:pt x="2034871" y="791394"/>
                </a:lnTo>
                <a:lnTo>
                  <a:pt x="2049805" y="791422"/>
                </a:lnTo>
                <a:lnTo>
                  <a:pt x="2108019" y="794583"/>
                </a:lnTo>
                <a:lnTo>
                  <a:pt x="2166952" y="796182"/>
                </a:lnTo>
                <a:lnTo>
                  <a:pt x="2183893" y="797739"/>
                </a:lnTo>
                <a:lnTo>
                  <a:pt x="2214328" y="799349"/>
                </a:lnTo>
                <a:lnTo>
                  <a:pt x="2233777" y="799359"/>
                </a:lnTo>
                <a:lnTo>
                  <a:pt x="2303199" y="802526"/>
                </a:lnTo>
                <a:lnTo>
                  <a:pt x="2321933" y="804094"/>
                </a:lnTo>
                <a:lnTo>
                  <a:pt x="2369907" y="805705"/>
                </a:lnTo>
                <a:lnTo>
                  <a:pt x="2384445" y="805709"/>
                </a:lnTo>
                <a:lnTo>
                  <a:pt x="2453916" y="808424"/>
                </a:lnTo>
                <a:lnTo>
                  <a:pt x="2454535" y="792561"/>
                </a:lnTo>
                <a:lnTo>
                  <a:pt x="2384753" y="789840"/>
                </a:lnTo>
                <a:lnTo>
                  <a:pt x="2370171" y="789834"/>
                </a:lnTo>
                <a:lnTo>
                  <a:pt x="2322812" y="788247"/>
                </a:lnTo>
                <a:lnTo>
                  <a:pt x="2304220" y="786687"/>
                </a:lnTo>
                <a:lnTo>
                  <a:pt x="2234138" y="783493"/>
                </a:lnTo>
                <a:lnTo>
                  <a:pt x="2214746" y="783484"/>
                </a:lnTo>
                <a:lnTo>
                  <a:pt x="2185029" y="781907"/>
                </a:lnTo>
                <a:lnTo>
                  <a:pt x="2167886" y="780342"/>
                </a:lnTo>
                <a:lnTo>
                  <a:pt x="2108700" y="778724"/>
                </a:lnTo>
                <a:lnTo>
                  <a:pt x="2050201" y="775557"/>
                </a:lnTo>
                <a:lnTo>
                  <a:pt x="2035530" y="775547"/>
                </a:lnTo>
                <a:lnTo>
                  <a:pt x="2017158" y="773987"/>
                </a:lnTo>
                <a:lnTo>
                  <a:pt x="2001429" y="772411"/>
                </a:lnTo>
                <a:lnTo>
                  <a:pt x="1975264" y="772372"/>
                </a:lnTo>
                <a:lnTo>
                  <a:pt x="1958538" y="770817"/>
                </a:lnTo>
                <a:lnTo>
                  <a:pt x="1937200" y="770784"/>
                </a:lnTo>
                <a:lnTo>
                  <a:pt x="1922132" y="769236"/>
                </a:lnTo>
                <a:lnTo>
                  <a:pt x="1905481" y="769197"/>
                </a:lnTo>
                <a:lnTo>
                  <a:pt x="1887109" y="767637"/>
                </a:lnTo>
                <a:lnTo>
                  <a:pt x="1871380" y="766061"/>
                </a:lnTo>
                <a:lnTo>
                  <a:pt x="1836059" y="764443"/>
                </a:lnTo>
                <a:lnTo>
                  <a:pt x="1821425" y="764434"/>
                </a:lnTo>
                <a:lnTo>
                  <a:pt x="1805400" y="761387"/>
                </a:lnTo>
                <a:lnTo>
                  <a:pt x="1788119" y="761259"/>
                </a:lnTo>
                <a:lnTo>
                  <a:pt x="1773050" y="759711"/>
                </a:lnTo>
                <a:lnTo>
                  <a:pt x="1756399" y="759672"/>
                </a:lnTo>
                <a:lnTo>
                  <a:pt x="1716092" y="754964"/>
                </a:lnTo>
                <a:lnTo>
                  <a:pt x="1697719" y="754909"/>
                </a:lnTo>
                <a:lnTo>
                  <a:pt x="1647687" y="750180"/>
                </a:lnTo>
                <a:lnTo>
                  <a:pt x="1619298" y="747020"/>
                </a:lnTo>
                <a:lnTo>
                  <a:pt x="1603350" y="745423"/>
                </a:lnTo>
                <a:lnTo>
                  <a:pt x="1574890" y="742257"/>
                </a:lnTo>
                <a:lnTo>
                  <a:pt x="1559739" y="742209"/>
                </a:lnTo>
                <a:lnTo>
                  <a:pt x="1546343" y="740670"/>
                </a:lnTo>
                <a:lnTo>
                  <a:pt x="1532915" y="737636"/>
                </a:lnTo>
                <a:lnTo>
                  <a:pt x="1503521" y="734320"/>
                </a:lnTo>
                <a:lnTo>
                  <a:pt x="1487575" y="732723"/>
                </a:lnTo>
                <a:lnTo>
                  <a:pt x="1459114" y="729557"/>
                </a:lnTo>
                <a:lnTo>
                  <a:pt x="1443935" y="726489"/>
                </a:lnTo>
                <a:lnTo>
                  <a:pt x="1427308" y="724786"/>
                </a:lnTo>
                <a:lnTo>
                  <a:pt x="1413967" y="721761"/>
                </a:lnTo>
                <a:lnTo>
                  <a:pt x="1382988" y="718445"/>
                </a:lnTo>
                <a:lnTo>
                  <a:pt x="1366086" y="715350"/>
                </a:lnTo>
                <a:lnTo>
                  <a:pt x="1352114" y="712236"/>
                </a:lnTo>
                <a:lnTo>
                  <a:pt x="1336995" y="710507"/>
                </a:lnTo>
                <a:lnTo>
                  <a:pt x="1321816" y="707439"/>
                </a:lnTo>
                <a:lnTo>
                  <a:pt x="1307707" y="704298"/>
                </a:lnTo>
                <a:lnTo>
                  <a:pt x="1292588" y="702570"/>
                </a:lnTo>
                <a:lnTo>
                  <a:pt x="1277409" y="699500"/>
                </a:lnTo>
                <a:lnTo>
                  <a:pt x="1220478" y="686836"/>
                </a:lnTo>
                <a:lnTo>
                  <a:pt x="1205358" y="685107"/>
                </a:lnTo>
                <a:lnTo>
                  <a:pt x="1177657" y="677311"/>
                </a:lnTo>
                <a:lnTo>
                  <a:pt x="1149109" y="670961"/>
                </a:lnTo>
                <a:lnTo>
                  <a:pt x="1135625" y="666417"/>
                </a:lnTo>
                <a:lnTo>
                  <a:pt x="1106289" y="659848"/>
                </a:lnTo>
                <a:lnTo>
                  <a:pt x="1090988" y="655232"/>
                </a:lnTo>
                <a:lnTo>
                  <a:pt x="1076943" y="650542"/>
                </a:lnTo>
                <a:lnTo>
                  <a:pt x="1061881" y="647148"/>
                </a:lnTo>
                <a:lnTo>
                  <a:pt x="962753" y="614029"/>
                </a:lnTo>
                <a:lnTo>
                  <a:pt x="949194" y="607956"/>
                </a:lnTo>
                <a:lnTo>
                  <a:pt x="934205" y="602917"/>
                </a:lnTo>
                <a:lnTo>
                  <a:pt x="920647" y="596845"/>
                </a:lnTo>
                <a:lnTo>
                  <a:pt x="905658" y="591804"/>
                </a:lnTo>
                <a:lnTo>
                  <a:pt x="892100" y="585731"/>
                </a:lnTo>
                <a:lnTo>
                  <a:pt x="877111" y="580692"/>
                </a:lnTo>
                <a:lnTo>
                  <a:pt x="777909" y="536520"/>
                </a:lnTo>
                <a:lnTo>
                  <a:pt x="764266" y="528897"/>
                </a:lnTo>
                <a:lnTo>
                  <a:pt x="749362" y="522231"/>
                </a:lnTo>
                <a:lnTo>
                  <a:pt x="735719" y="514610"/>
                </a:lnTo>
                <a:lnTo>
                  <a:pt x="720813" y="507945"/>
                </a:lnTo>
                <a:lnTo>
                  <a:pt x="705815" y="498867"/>
                </a:lnTo>
                <a:lnTo>
                  <a:pt x="690681" y="492070"/>
                </a:lnTo>
                <a:lnTo>
                  <a:pt x="677038" y="484447"/>
                </a:lnTo>
                <a:lnTo>
                  <a:pt x="662133" y="477781"/>
                </a:lnTo>
                <a:lnTo>
                  <a:pt x="634217" y="462222"/>
                </a:lnTo>
                <a:lnTo>
                  <a:pt x="620491" y="453031"/>
                </a:lnTo>
                <a:lnTo>
                  <a:pt x="605039" y="446031"/>
                </a:lnTo>
                <a:lnTo>
                  <a:pt x="591944" y="437156"/>
                </a:lnTo>
                <a:lnTo>
                  <a:pt x="577123" y="428884"/>
                </a:lnTo>
                <a:lnTo>
                  <a:pt x="563396" y="419694"/>
                </a:lnTo>
                <a:lnTo>
                  <a:pt x="547944" y="412694"/>
                </a:lnTo>
                <a:lnTo>
                  <a:pt x="534849" y="403819"/>
                </a:lnTo>
                <a:lnTo>
                  <a:pt x="520028" y="395547"/>
                </a:lnTo>
                <a:lnTo>
                  <a:pt x="477753" y="367306"/>
                </a:lnTo>
                <a:lnTo>
                  <a:pt x="462932" y="359034"/>
                </a:lnTo>
                <a:lnTo>
                  <a:pt x="349290" y="283169"/>
                </a:lnTo>
                <a:lnTo>
                  <a:pt x="335487" y="272395"/>
                </a:lnTo>
                <a:lnTo>
                  <a:pt x="320743" y="262531"/>
                </a:lnTo>
                <a:lnTo>
                  <a:pt x="306939" y="251758"/>
                </a:lnTo>
                <a:lnTo>
                  <a:pt x="277921" y="232369"/>
                </a:lnTo>
                <a:lnTo>
                  <a:pt x="221297" y="188258"/>
                </a:lnTo>
                <a:lnTo>
                  <a:pt x="206554" y="178394"/>
                </a:lnTo>
                <a:lnTo>
                  <a:pt x="193149" y="166366"/>
                </a:lnTo>
                <a:lnTo>
                  <a:pt x="149928" y="132695"/>
                </a:lnTo>
                <a:lnTo>
                  <a:pt x="136055" y="120328"/>
                </a:lnTo>
                <a:lnTo>
                  <a:pt x="121381" y="108883"/>
                </a:lnTo>
                <a:lnTo>
                  <a:pt x="93234" y="83816"/>
                </a:lnTo>
                <a:lnTo>
                  <a:pt x="78559" y="72370"/>
                </a:lnTo>
                <a:lnTo>
                  <a:pt x="24636" y="24745"/>
                </a:lnTo>
                <a:lnTo>
                  <a:pt x="0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082340" y="4697775"/>
            <a:ext cx="100330" cy="27305"/>
          </a:xfrm>
          <a:custGeom>
            <a:avLst/>
            <a:gdLst/>
            <a:ahLst/>
            <a:cxnLst/>
            <a:rect l="l" t="t" r="r" b="b"/>
            <a:pathLst>
              <a:path w="100329" h="27304">
                <a:moveTo>
                  <a:pt x="0" y="0"/>
                </a:moveTo>
                <a:lnTo>
                  <a:pt x="14419" y="12061"/>
                </a:lnTo>
                <a:lnTo>
                  <a:pt x="28442" y="15187"/>
                </a:lnTo>
                <a:lnTo>
                  <a:pt x="98463" y="27028"/>
                </a:lnTo>
                <a:lnTo>
                  <a:pt x="100050" y="17636"/>
                </a:lnTo>
                <a:lnTo>
                  <a:pt x="30270" y="5843"/>
                </a:lnTo>
                <a:lnTo>
                  <a:pt x="16236" y="2715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945138" y="4673998"/>
            <a:ext cx="99695" cy="27305"/>
          </a:xfrm>
          <a:custGeom>
            <a:avLst/>
            <a:gdLst/>
            <a:ahLst/>
            <a:cxnLst/>
            <a:rect l="l" t="t" r="r" b="b"/>
            <a:pathLst>
              <a:path w="99695" h="27304">
                <a:moveTo>
                  <a:pt x="0" y="0"/>
                </a:moveTo>
                <a:lnTo>
                  <a:pt x="14855" y="13535"/>
                </a:lnTo>
                <a:lnTo>
                  <a:pt x="50258" y="18397"/>
                </a:lnTo>
                <a:lnTo>
                  <a:pt x="84941" y="24714"/>
                </a:lnTo>
                <a:lnTo>
                  <a:pt x="98054" y="26902"/>
                </a:lnTo>
                <a:lnTo>
                  <a:pt x="99621" y="17506"/>
                </a:lnTo>
                <a:lnTo>
                  <a:pt x="86578" y="15331"/>
                </a:lnTo>
                <a:lnTo>
                  <a:pt x="51755" y="8992"/>
                </a:lnTo>
                <a:lnTo>
                  <a:pt x="16656" y="4197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809725" y="4649650"/>
            <a:ext cx="97790" cy="25400"/>
          </a:xfrm>
          <a:custGeom>
            <a:avLst/>
            <a:gdLst/>
            <a:ahLst/>
            <a:cxnLst/>
            <a:rect l="l" t="t" r="r" b="b"/>
            <a:pathLst>
              <a:path w="97789" h="25400">
                <a:moveTo>
                  <a:pt x="0" y="0"/>
                </a:moveTo>
                <a:lnTo>
                  <a:pt x="25304" y="14142"/>
                </a:lnTo>
                <a:lnTo>
                  <a:pt x="83927" y="25243"/>
                </a:lnTo>
                <a:lnTo>
                  <a:pt x="97533" y="18039"/>
                </a:lnTo>
                <a:lnTo>
                  <a:pt x="27019" y="477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670278" y="4623782"/>
            <a:ext cx="99695" cy="27940"/>
          </a:xfrm>
          <a:custGeom>
            <a:avLst/>
            <a:gdLst/>
            <a:ahLst/>
            <a:cxnLst/>
            <a:rect l="l" t="t" r="r" b="b"/>
            <a:pathLst>
              <a:path w="99695" h="27939">
                <a:moveTo>
                  <a:pt x="0" y="0"/>
                </a:moveTo>
                <a:lnTo>
                  <a:pt x="13840" y="12971"/>
                </a:lnTo>
                <a:lnTo>
                  <a:pt x="56854" y="20951"/>
                </a:lnTo>
                <a:lnTo>
                  <a:pt x="72657" y="24114"/>
                </a:lnTo>
                <a:lnTo>
                  <a:pt x="91840" y="27317"/>
                </a:lnTo>
                <a:lnTo>
                  <a:pt x="99287" y="18568"/>
                </a:lnTo>
                <a:lnTo>
                  <a:pt x="74376" y="14747"/>
                </a:lnTo>
                <a:lnTo>
                  <a:pt x="58667" y="11600"/>
                </a:lnTo>
                <a:lnTo>
                  <a:pt x="15764" y="3646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532259" y="4598840"/>
            <a:ext cx="100965" cy="27305"/>
          </a:xfrm>
          <a:custGeom>
            <a:avLst/>
            <a:gdLst/>
            <a:ahLst/>
            <a:cxnLst/>
            <a:rect l="l" t="t" r="r" b="b"/>
            <a:pathLst>
              <a:path w="100964" h="27304">
                <a:moveTo>
                  <a:pt x="0" y="0"/>
                </a:moveTo>
                <a:lnTo>
                  <a:pt x="16106" y="11029"/>
                </a:lnTo>
                <a:lnTo>
                  <a:pt x="29777" y="14110"/>
                </a:lnTo>
                <a:lnTo>
                  <a:pt x="64850" y="20497"/>
                </a:lnTo>
                <a:lnTo>
                  <a:pt x="80627" y="23657"/>
                </a:lnTo>
                <a:lnTo>
                  <a:pt x="98828" y="26696"/>
                </a:lnTo>
                <a:lnTo>
                  <a:pt x="100396" y="17301"/>
                </a:lnTo>
                <a:lnTo>
                  <a:pt x="82345" y="14290"/>
                </a:lnTo>
                <a:lnTo>
                  <a:pt x="66638" y="11142"/>
                </a:lnTo>
                <a:lnTo>
                  <a:pt x="31663" y="4776"/>
                </a:lnTo>
                <a:lnTo>
                  <a:pt x="17571" y="1638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394227" y="4573454"/>
            <a:ext cx="101600" cy="25400"/>
          </a:xfrm>
          <a:custGeom>
            <a:avLst/>
            <a:gdLst/>
            <a:ahLst/>
            <a:cxnLst/>
            <a:rect l="l" t="t" r="r" b="b"/>
            <a:pathLst>
              <a:path w="101600" h="25400">
                <a:moveTo>
                  <a:pt x="14269" y="0"/>
                </a:moveTo>
                <a:lnTo>
                  <a:pt x="0" y="6856"/>
                </a:lnTo>
                <a:lnTo>
                  <a:pt x="30010" y="12546"/>
                </a:lnTo>
                <a:lnTo>
                  <a:pt x="47054" y="17217"/>
                </a:lnTo>
                <a:lnTo>
                  <a:pt x="74442" y="22075"/>
                </a:lnTo>
                <a:lnTo>
                  <a:pt x="88510" y="25209"/>
                </a:lnTo>
                <a:lnTo>
                  <a:pt x="101315" y="18060"/>
                </a:lnTo>
                <a:lnTo>
                  <a:pt x="76305" y="12736"/>
                </a:lnTo>
                <a:lnTo>
                  <a:pt x="49137" y="7933"/>
                </a:lnTo>
                <a:lnTo>
                  <a:pt x="32118" y="3266"/>
                </a:lnTo>
                <a:lnTo>
                  <a:pt x="14269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259597" y="4543328"/>
            <a:ext cx="99695" cy="27305"/>
          </a:xfrm>
          <a:custGeom>
            <a:avLst/>
            <a:gdLst/>
            <a:ahLst/>
            <a:cxnLst/>
            <a:rect l="l" t="t" r="r" b="b"/>
            <a:pathLst>
              <a:path w="99695" h="27304">
                <a:moveTo>
                  <a:pt x="0" y="0"/>
                </a:moveTo>
                <a:lnTo>
                  <a:pt x="26479" y="15647"/>
                </a:lnTo>
                <a:lnTo>
                  <a:pt x="69301" y="25172"/>
                </a:lnTo>
                <a:lnTo>
                  <a:pt x="85721" y="26850"/>
                </a:lnTo>
                <a:lnTo>
                  <a:pt x="99255" y="20137"/>
                </a:lnTo>
                <a:lnTo>
                  <a:pt x="70808" y="15786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124692" y="4513144"/>
            <a:ext cx="97790" cy="30480"/>
          </a:xfrm>
          <a:custGeom>
            <a:avLst/>
            <a:gdLst/>
            <a:ahLst/>
            <a:cxnLst/>
            <a:rect l="l" t="t" r="r" b="b"/>
            <a:pathLst>
              <a:path w="97789" h="30479">
                <a:moveTo>
                  <a:pt x="0" y="0"/>
                </a:moveTo>
                <a:lnTo>
                  <a:pt x="13989" y="12515"/>
                </a:lnTo>
                <a:lnTo>
                  <a:pt x="27689" y="17125"/>
                </a:lnTo>
                <a:lnTo>
                  <a:pt x="59982" y="23628"/>
                </a:lnTo>
                <a:lnTo>
                  <a:pt x="88430" y="29956"/>
                </a:lnTo>
                <a:lnTo>
                  <a:pt x="97514" y="22062"/>
                </a:lnTo>
                <a:lnTo>
                  <a:pt x="61950" y="14309"/>
                </a:lnTo>
                <a:lnTo>
                  <a:pt x="30132" y="7938"/>
                </a:lnTo>
                <a:lnTo>
                  <a:pt x="16431" y="3327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989982" y="4479828"/>
            <a:ext cx="96520" cy="31750"/>
          </a:xfrm>
          <a:custGeom>
            <a:avLst/>
            <a:gdLst/>
            <a:ahLst/>
            <a:cxnLst/>
            <a:rect l="l" t="t" r="r" b="b"/>
            <a:pathLst>
              <a:path w="96520" h="31750">
                <a:moveTo>
                  <a:pt x="0" y="0"/>
                </a:moveTo>
                <a:lnTo>
                  <a:pt x="27730" y="17147"/>
                </a:lnTo>
                <a:lnTo>
                  <a:pt x="41866" y="21866"/>
                </a:lnTo>
                <a:lnTo>
                  <a:pt x="56614" y="25172"/>
                </a:lnTo>
                <a:lnTo>
                  <a:pt x="72572" y="28369"/>
                </a:lnTo>
                <a:lnTo>
                  <a:pt x="86747" y="31522"/>
                </a:lnTo>
                <a:lnTo>
                  <a:pt x="96333" y="23897"/>
                </a:lnTo>
                <a:lnTo>
                  <a:pt x="74541" y="19050"/>
                </a:lnTo>
                <a:lnTo>
                  <a:pt x="58582" y="15854"/>
                </a:lnTo>
                <a:lnTo>
                  <a:pt x="44408" y="12700"/>
                </a:lnTo>
                <a:lnTo>
                  <a:pt x="30608" y="8068"/>
                </a:lnTo>
                <a:lnTo>
                  <a:pt x="14610" y="326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861518" y="4446490"/>
            <a:ext cx="89535" cy="31750"/>
          </a:xfrm>
          <a:custGeom>
            <a:avLst/>
            <a:gdLst/>
            <a:ahLst/>
            <a:cxnLst/>
            <a:rect l="l" t="t" r="r" b="b"/>
            <a:pathLst>
              <a:path w="89535" h="31750">
                <a:moveTo>
                  <a:pt x="0" y="0"/>
                </a:moveTo>
                <a:lnTo>
                  <a:pt x="26005" y="17104"/>
                </a:lnTo>
                <a:lnTo>
                  <a:pt x="55027" y="23585"/>
                </a:lnTo>
                <a:lnTo>
                  <a:pt x="68827" y="28216"/>
                </a:lnTo>
                <a:lnTo>
                  <a:pt x="83574" y="31522"/>
                </a:lnTo>
                <a:lnTo>
                  <a:pt x="89491" y="23080"/>
                </a:lnTo>
                <a:lnTo>
                  <a:pt x="71368" y="19050"/>
                </a:lnTo>
                <a:lnTo>
                  <a:pt x="57569" y="14419"/>
                </a:lnTo>
                <a:lnTo>
                  <a:pt x="28548" y="7937"/>
                </a:lnTo>
                <a:lnTo>
                  <a:pt x="14747" y="3305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717299" y="4405346"/>
            <a:ext cx="100330" cy="36195"/>
          </a:xfrm>
          <a:custGeom>
            <a:avLst/>
            <a:gdLst/>
            <a:ahLst/>
            <a:cxnLst/>
            <a:rect l="l" t="t" r="r" b="b"/>
            <a:pathLst>
              <a:path w="100329" h="36195">
                <a:moveTo>
                  <a:pt x="14644" y="0"/>
                </a:moveTo>
                <a:lnTo>
                  <a:pt x="0" y="5156"/>
                </a:lnTo>
                <a:lnTo>
                  <a:pt x="68724" y="28086"/>
                </a:lnTo>
                <a:lnTo>
                  <a:pt x="83470" y="31391"/>
                </a:lnTo>
                <a:lnTo>
                  <a:pt x="96780" y="35859"/>
                </a:lnTo>
                <a:lnTo>
                  <a:pt x="99795" y="26824"/>
                </a:lnTo>
                <a:lnTo>
                  <a:pt x="86012" y="22225"/>
                </a:lnTo>
                <a:lnTo>
                  <a:pt x="71266" y="18919"/>
                </a:lnTo>
                <a:lnTo>
                  <a:pt x="14644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90903" y="4350517"/>
            <a:ext cx="93980" cy="43815"/>
          </a:xfrm>
          <a:custGeom>
            <a:avLst/>
            <a:gdLst/>
            <a:ahLst/>
            <a:cxnLst/>
            <a:rect l="l" t="t" r="r" b="b"/>
            <a:pathLst>
              <a:path w="93979" h="43814">
                <a:moveTo>
                  <a:pt x="0" y="0"/>
                </a:moveTo>
                <a:lnTo>
                  <a:pt x="9131" y="14486"/>
                </a:lnTo>
                <a:lnTo>
                  <a:pt x="23406" y="20836"/>
                </a:lnTo>
                <a:lnTo>
                  <a:pt x="38107" y="25765"/>
                </a:lnTo>
                <a:lnTo>
                  <a:pt x="66226" y="38299"/>
                </a:lnTo>
                <a:lnTo>
                  <a:pt x="80929" y="43228"/>
                </a:lnTo>
                <a:lnTo>
                  <a:pt x="93814" y="37486"/>
                </a:lnTo>
                <a:lnTo>
                  <a:pt x="69669" y="29429"/>
                </a:lnTo>
                <a:lnTo>
                  <a:pt x="41550" y="16896"/>
                </a:lnTo>
                <a:lnTo>
                  <a:pt x="26849" y="11968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459660" y="4299151"/>
            <a:ext cx="96520" cy="40640"/>
          </a:xfrm>
          <a:custGeom>
            <a:avLst/>
            <a:gdLst/>
            <a:ahLst/>
            <a:cxnLst/>
            <a:rect l="l" t="t" r="r" b="b"/>
            <a:pathLst>
              <a:path w="96520" h="40639">
                <a:moveTo>
                  <a:pt x="15783" y="0"/>
                </a:moveTo>
                <a:lnTo>
                  <a:pt x="0" y="2099"/>
                </a:lnTo>
                <a:lnTo>
                  <a:pt x="26184" y="15052"/>
                </a:lnTo>
                <a:lnTo>
                  <a:pt x="54731" y="27752"/>
                </a:lnTo>
                <a:lnTo>
                  <a:pt x="68628" y="35500"/>
                </a:lnTo>
                <a:lnTo>
                  <a:pt x="83708" y="40618"/>
                </a:lnTo>
                <a:lnTo>
                  <a:pt x="96432" y="35878"/>
                </a:lnTo>
                <a:lnTo>
                  <a:pt x="72449" y="26819"/>
                </a:lnTo>
                <a:lnTo>
                  <a:pt x="58982" y="19237"/>
                </a:lnTo>
                <a:lnTo>
                  <a:pt x="1578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345771" y="4232664"/>
            <a:ext cx="83820" cy="52705"/>
          </a:xfrm>
          <a:custGeom>
            <a:avLst/>
            <a:gdLst/>
            <a:ahLst/>
            <a:cxnLst/>
            <a:rect l="l" t="t" r="r" b="b"/>
            <a:pathLst>
              <a:path w="83820" h="52704">
                <a:moveTo>
                  <a:pt x="0" y="0"/>
                </a:moveTo>
                <a:lnTo>
                  <a:pt x="9645" y="16262"/>
                </a:lnTo>
                <a:lnTo>
                  <a:pt x="38193" y="32137"/>
                </a:lnTo>
                <a:lnTo>
                  <a:pt x="52844" y="38676"/>
                </a:lnTo>
                <a:lnTo>
                  <a:pt x="66741" y="46424"/>
                </a:lnTo>
                <a:lnTo>
                  <a:pt x="79926" y="52311"/>
                </a:lnTo>
                <a:lnTo>
                  <a:pt x="83797" y="43609"/>
                </a:lnTo>
                <a:lnTo>
                  <a:pt x="70991" y="37912"/>
                </a:lnTo>
                <a:lnTo>
                  <a:pt x="57095" y="30162"/>
                </a:lnTo>
                <a:lnTo>
                  <a:pt x="42443" y="23623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214472" y="4167577"/>
            <a:ext cx="92075" cy="51435"/>
          </a:xfrm>
          <a:custGeom>
            <a:avLst/>
            <a:gdLst/>
            <a:ahLst/>
            <a:cxnLst/>
            <a:rect l="l" t="t" r="r" b="b"/>
            <a:pathLst>
              <a:path w="92075" h="51435">
                <a:moveTo>
                  <a:pt x="17109" y="0"/>
                </a:moveTo>
                <a:lnTo>
                  <a:pt x="0" y="13"/>
                </a:lnTo>
                <a:lnTo>
                  <a:pt x="26755" y="16262"/>
                </a:lnTo>
                <a:lnTo>
                  <a:pt x="54973" y="35111"/>
                </a:lnTo>
                <a:lnTo>
                  <a:pt x="69954" y="41851"/>
                </a:lnTo>
                <a:lnTo>
                  <a:pt x="83521" y="50986"/>
                </a:lnTo>
                <a:lnTo>
                  <a:pt x="91586" y="44590"/>
                </a:lnTo>
                <a:lnTo>
                  <a:pt x="74533" y="33539"/>
                </a:lnTo>
                <a:lnTo>
                  <a:pt x="59552" y="26799"/>
                </a:lnTo>
                <a:lnTo>
                  <a:pt x="31713" y="8139"/>
                </a:lnTo>
                <a:lnTo>
                  <a:pt x="17109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104414" y="4081110"/>
            <a:ext cx="83185" cy="59055"/>
          </a:xfrm>
          <a:custGeom>
            <a:avLst/>
            <a:gdLst/>
            <a:ahLst/>
            <a:cxnLst/>
            <a:rect l="l" t="t" r="r" b="b"/>
            <a:pathLst>
              <a:path w="83185" h="59054">
                <a:moveTo>
                  <a:pt x="0" y="0"/>
                </a:moveTo>
                <a:lnTo>
                  <a:pt x="8020" y="16803"/>
                </a:lnTo>
                <a:lnTo>
                  <a:pt x="22011" y="27712"/>
                </a:lnTo>
                <a:lnTo>
                  <a:pt x="36567" y="37440"/>
                </a:lnTo>
                <a:lnTo>
                  <a:pt x="50559" y="48350"/>
                </a:lnTo>
                <a:lnTo>
                  <a:pt x="65114" y="58078"/>
                </a:lnTo>
                <a:lnTo>
                  <a:pt x="82964" y="58538"/>
                </a:lnTo>
                <a:lnTo>
                  <a:pt x="56128" y="40631"/>
                </a:lnTo>
                <a:lnTo>
                  <a:pt x="42136" y="29721"/>
                </a:lnTo>
                <a:lnTo>
                  <a:pt x="27580" y="19992"/>
                </a:lnTo>
                <a:lnTo>
                  <a:pt x="13588" y="9084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988631" y="4002882"/>
            <a:ext cx="86360" cy="62865"/>
          </a:xfrm>
          <a:custGeom>
            <a:avLst/>
            <a:gdLst/>
            <a:ahLst/>
            <a:cxnLst/>
            <a:rect l="l" t="t" r="r" b="b"/>
            <a:pathLst>
              <a:path w="86360" h="62864">
                <a:moveTo>
                  <a:pt x="15182" y="0"/>
                </a:moveTo>
                <a:lnTo>
                  <a:pt x="0" y="251"/>
                </a:lnTo>
                <a:lnTo>
                  <a:pt x="23605" y="18628"/>
                </a:lnTo>
                <a:lnTo>
                  <a:pt x="37637" y="31127"/>
                </a:lnTo>
                <a:lnTo>
                  <a:pt x="52152" y="42440"/>
                </a:lnTo>
                <a:lnTo>
                  <a:pt x="66708" y="52169"/>
                </a:lnTo>
                <a:lnTo>
                  <a:pt x="80100" y="62611"/>
                </a:lnTo>
                <a:lnTo>
                  <a:pt x="85952" y="55095"/>
                </a:lnTo>
                <a:lnTo>
                  <a:pt x="72276" y="44450"/>
                </a:lnTo>
                <a:lnTo>
                  <a:pt x="57721" y="34720"/>
                </a:lnTo>
                <a:lnTo>
                  <a:pt x="43729" y="23812"/>
                </a:lnTo>
                <a:lnTo>
                  <a:pt x="29696" y="11311"/>
                </a:lnTo>
                <a:lnTo>
                  <a:pt x="15182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889341" y="3915366"/>
            <a:ext cx="75565" cy="61594"/>
          </a:xfrm>
          <a:custGeom>
            <a:avLst/>
            <a:gdLst/>
            <a:ahLst/>
            <a:cxnLst/>
            <a:rect l="l" t="t" r="r" b="b"/>
            <a:pathLst>
              <a:path w="75564" h="61595">
                <a:moveTo>
                  <a:pt x="0" y="0"/>
                </a:moveTo>
                <a:lnTo>
                  <a:pt x="8987" y="17447"/>
                </a:lnTo>
                <a:lnTo>
                  <a:pt x="37252" y="39469"/>
                </a:lnTo>
                <a:lnTo>
                  <a:pt x="51808" y="49197"/>
                </a:lnTo>
                <a:lnTo>
                  <a:pt x="65559" y="61494"/>
                </a:lnTo>
                <a:lnTo>
                  <a:pt x="75053" y="56433"/>
                </a:lnTo>
                <a:lnTo>
                  <a:pt x="57617" y="41677"/>
                </a:lnTo>
                <a:lnTo>
                  <a:pt x="42821" y="31750"/>
                </a:lnTo>
                <a:lnTo>
                  <a:pt x="14556" y="9728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759384" y="3843727"/>
            <a:ext cx="92075" cy="51435"/>
          </a:xfrm>
          <a:custGeom>
            <a:avLst/>
            <a:gdLst/>
            <a:ahLst/>
            <a:cxnLst/>
            <a:rect l="l" t="t" r="r" b="b"/>
            <a:pathLst>
              <a:path w="92075" h="51435">
                <a:moveTo>
                  <a:pt x="15438" y="0"/>
                </a:moveTo>
                <a:lnTo>
                  <a:pt x="0" y="2313"/>
                </a:lnTo>
                <a:lnTo>
                  <a:pt x="39356" y="24199"/>
                </a:lnTo>
                <a:lnTo>
                  <a:pt x="53327" y="33539"/>
                </a:lnTo>
                <a:lnTo>
                  <a:pt x="67903" y="41662"/>
                </a:lnTo>
                <a:lnTo>
                  <a:pt x="81848" y="50986"/>
                </a:lnTo>
                <a:lnTo>
                  <a:pt x="91977" y="45737"/>
                </a:lnTo>
                <a:lnTo>
                  <a:pt x="72833" y="33524"/>
                </a:lnTo>
                <a:lnTo>
                  <a:pt x="58259" y="25399"/>
                </a:lnTo>
                <a:lnTo>
                  <a:pt x="44314" y="16075"/>
                </a:lnTo>
                <a:lnTo>
                  <a:pt x="15438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095228" y="4084468"/>
            <a:ext cx="88900" cy="52069"/>
          </a:xfrm>
          <a:custGeom>
            <a:avLst/>
            <a:gdLst/>
            <a:ahLst/>
            <a:cxnLst/>
            <a:rect l="l" t="t" r="r" b="b"/>
            <a:pathLst>
              <a:path w="88900" h="52070">
                <a:moveTo>
                  <a:pt x="83847" y="0"/>
                </a:moveTo>
                <a:lnTo>
                  <a:pt x="14067" y="43540"/>
                </a:lnTo>
                <a:lnTo>
                  <a:pt x="0" y="51357"/>
                </a:lnTo>
                <a:lnTo>
                  <a:pt x="18902" y="51743"/>
                </a:lnTo>
                <a:lnTo>
                  <a:pt x="88889" y="8081"/>
                </a:lnTo>
                <a:lnTo>
                  <a:pt x="83847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968840" y="4156130"/>
            <a:ext cx="90805" cy="45085"/>
          </a:xfrm>
          <a:custGeom>
            <a:avLst/>
            <a:gdLst/>
            <a:ahLst/>
            <a:cxnLst/>
            <a:rect l="l" t="t" r="r" b="b"/>
            <a:pathLst>
              <a:path w="90804" h="45085">
                <a:moveTo>
                  <a:pt x="90589" y="0"/>
                </a:moveTo>
                <a:lnTo>
                  <a:pt x="59960" y="16109"/>
                </a:lnTo>
                <a:lnTo>
                  <a:pt x="25069" y="33572"/>
                </a:lnTo>
                <a:lnTo>
                  <a:pt x="0" y="44975"/>
                </a:lnTo>
                <a:lnTo>
                  <a:pt x="29173" y="42166"/>
                </a:lnTo>
                <a:lnTo>
                  <a:pt x="83254" y="15102"/>
                </a:lnTo>
                <a:lnTo>
                  <a:pt x="90589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839924" y="4216051"/>
            <a:ext cx="97790" cy="38100"/>
          </a:xfrm>
          <a:custGeom>
            <a:avLst/>
            <a:gdLst/>
            <a:ahLst/>
            <a:cxnLst/>
            <a:rect l="l" t="t" r="r" b="b"/>
            <a:pathLst>
              <a:path w="97789" h="38100">
                <a:moveTo>
                  <a:pt x="94019" y="0"/>
                </a:moveTo>
                <a:lnTo>
                  <a:pt x="70210" y="10034"/>
                </a:lnTo>
                <a:lnTo>
                  <a:pt x="52642" y="18026"/>
                </a:lnTo>
                <a:lnTo>
                  <a:pt x="0" y="37952"/>
                </a:lnTo>
                <a:lnTo>
                  <a:pt x="56301" y="26814"/>
                </a:lnTo>
                <a:lnTo>
                  <a:pt x="74033" y="18757"/>
                </a:lnTo>
                <a:lnTo>
                  <a:pt x="97718" y="8776"/>
                </a:lnTo>
                <a:lnTo>
                  <a:pt x="94019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707949" y="4268176"/>
            <a:ext cx="100330" cy="33655"/>
          </a:xfrm>
          <a:custGeom>
            <a:avLst/>
            <a:gdLst/>
            <a:ahLst/>
            <a:cxnLst/>
            <a:rect l="l" t="t" r="r" b="b"/>
            <a:pathLst>
              <a:path w="100329" h="33654">
                <a:moveTo>
                  <a:pt x="96742" y="0"/>
                </a:moveTo>
                <a:lnTo>
                  <a:pt x="67652" y="10191"/>
                </a:lnTo>
                <a:lnTo>
                  <a:pt x="53919" y="13211"/>
                </a:lnTo>
                <a:lnTo>
                  <a:pt x="34414" y="19693"/>
                </a:lnTo>
                <a:lnTo>
                  <a:pt x="18691" y="24411"/>
                </a:lnTo>
                <a:lnTo>
                  <a:pt x="0" y="30259"/>
                </a:lnTo>
                <a:lnTo>
                  <a:pt x="21483" y="33519"/>
                </a:lnTo>
                <a:lnTo>
                  <a:pt x="37291" y="28773"/>
                </a:lnTo>
                <a:lnTo>
                  <a:pt x="56460" y="22378"/>
                </a:lnTo>
                <a:lnTo>
                  <a:pt x="70261" y="19334"/>
                </a:lnTo>
                <a:lnTo>
                  <a:pt x="99891" y="8989"/>
                </a:lnTo>
                <a:lnTo>
                  <a:pt x="96742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573028" y="4308126"/>
            <a:ext cx="99060" cy="29209"/>
          </a:xfrm>
          <a:custGeom>
            <a:avLst/>
            <a:gdLst/>
            <a:ahLst/>
            <a:cxnLst/>
            <a:rect l="l" t="t" r="r" b="b"/>
            <a:pathLst>
              <a:path w="99060" h="29210">
                <a:moveTo>
                  <a:pt x="98463" y="0"/>
                </a:moveTo>
                <a:lnTo>
                  <a:pt x="74315" y="6686"/>
                </a:lnTo>
                <a:lnTo>
                  <a:pt x="58454" y="11449"/>
                </a:lnTo>
                <a:lnTo>
                  <a:pt x="39636" y="16153"/>
                </a:lnTo>
                <a:lnTo>
                  <a:pt x="23997" y="19277"/>
                </a:lnTo>
                <a:lnTo>
                  <a:pt x="0" y="24735"/>
                </a:lnTo>
                <a:lnTo>
                  <a:pt x="25989" y="28591"/>
                </a:lnTo>
                <a:lnTo>
                  <a:pt x="41728" y="25443"/>
                </a:lnTo>
                <a:lnTo>
                  <a:pt x="60980" y="20631"/>
                </a:lnTo>
                <a:lnTo>
                  <a:pt x="92913" y="11047"/>
                </a:lnTo>
                <a:lnTo>
                  <a:pt x="9846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441980" y="4339141"/>
            <a:ext cx="93980" cy="21590"/>
          </a:xfrm>
          <a:custGeom>
            <a:avLst/>
            <a:gdLst/>
            <a:ahLst/>
            <a:cxnLst/>
            <a:rect l="l" t="t" r="r" b="b"/>
            <a:pathLst>
              <a:path w="93979" h="21589">
                <a:moveTo>
                  <a:pt x="93722" y="0"/>
                </a:moveTo>
                <a:lnTo>
                  <a:pt x="56716" y="7312"/>
                </a:lnTo>
                <a:lnTo>
                  <a:pt x="41316" y="8832"/>
                </a:lnTo>
                <a:lnTo>
                  <a:pt x="26484" y="12096"/>
                </a:lnTo>
                <a:lnTo>
                  <a:pt x="0" y="15191"/>
                </a:lnTo>
                <a:lnTo>
                  <a:pt x="28075" y="21475"/>
                </a:lnTo>
                <a:lnTo>
                  <a:pt x="42825" y="18219"/>
                </a:lnTo>
                <a:lnTo>
                  <a:pt x="58126" y="16722"/>
                </a:lnTo>
                <a:lnTo>
                  <a:pt x="90305" y="10303"/>
                </a:lnTo>
                <a:lnTo>
                  <a:pt x="93722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300858" y="4359992"/>
            <a:ext cx="97790" cy="16510"/>
          </a:xfrm>
          <a:custGeom>
            <a:avLst/>
            <a:gdLst/>
            <a:ahLst/>
            <a:cxnLst/>
            <a:rect l="l" t="t" r="r" b="b"/>
            <a:pathLst>
              <a:path w="97789" h="16510">
                <a:moveTo>
                  <a:pt x="29074" y="5420"/>
                </a:moveTo>
                <a:lnTo>
                  <a:pt x="0" y="8623"/>
                </a:lnTo>
                <a:lnTo>
                  <a:pt x="15326" y="16503"/>
                </a:lnTo>
                <a:lnTo>
                  <a:pt x="29601" y="14916"/>
                </a:lnTo>
                <a:lnTo>
                  <a:pt x="45201" y="14916"/>
                </a:lnTo>
                <a:lnTo>
                  <a:pt x="74007" y="11741"/>
                </a:lnTo>
                <a:lnTo>
                  <a:pt x="91358" y="10163"/>
                </a:lnTo>
                <a:lnTo>
                  <a:pt x="94094" y="5448"/>
                </a:lnTo>
                <a:lnTo>
                  <a:pt x="44408" y="5448"/>
                </a:lnTo>
                <a:lnTo>
                  <a:pt x="29074" y="5420"/>
                </a:lnTo>
                <a:close/>
              </a:path>
              <a:path w="97789" h="16510">
                <a:moveTo>
                  <a:pt x="45201" y="14916"/>
                </a:moveTo>
                <a:lnTo>
                  <a:pt x="29601" y="14916"/>
                </a:lnTo>
                <a:lnTo>
                  <a:pt x="44933" y="14945"/>
                </a:lnTo>
                <a:lnTo>
                  <a:pt x="45201" y="14916"/>
                </a:lnTo>
                <a:close/>
              </a:path>
              <a:path w="97789" h="16510">
                <a:moveTo>
                  <a:pt x="97255" y="0"/>
                </a:moveTo>
                <a:lnTo>
                  <a:pt x="73050" y="2264"/>
                </a:lnTo>
                <a:lnTo>
                  <a:pt x="44408" y="5448"/>
                </a:lnTo>
                <a:lnTo>
                  <a:pt x="94094" y="5448"/>
                </a:lnTo>
                <a:lnTo>
                  <a:pt x="97255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4169748" y="4370175"/>
            <a:ext cx="90170" cy="11430"/>
          </a:xfrm>
          <a:custGeom>
            <a:avLst/>
            <a:gdLst/>
            <a:ahLst/>
            <a:cxnLst/>
            <a:rect l="l" t="t" r="r" b="b"/>
            <a:pathLst>
              <a:path w="90170" h="11429">
                <a:moveTo>
                  <a:pt x="30134" y="1587"/>
                </a:moveTo>
                <a:lnTo>
                  <a:pt x="0" y="1587"/>
                </a:lnTo>
                <a:lnTo>
                  <a:pt x="15859" y="11112"/>
                </a:lnTo>
                <a:lnTo>
                  <a:pt x="44406" y="11112"/>
                </a:lnTo>
                <a:lnTo>
                  <a:pt x="60741" y="9500"/>
                </a:lnTo>
                <a:lnTo>
                  <a:pt x="88817" y="9500"/>
                </a:lnTo>
                <a:lnTo>
                  <a:pt x="89538" y="1610"/>
                </a:lnTo>
                <a:lnTo>
                  <a:pt x="43933" y="1610"/>
                </a:lnTo>
                <a:lnTo>
                  <a:pt x="30134" y="1587"/>
                </a:lnTo>
                <a:close/>
              </a:path>
              <a:path w="90170" h="11429">
                <a:moveTo>
                  <a:pt x="88817" y="9500"/>
                </a:moveTo>
                <a:lnTo>
                  <a:pt x="60741" y="9500"/>
                </a:lnTo>
                <a:lnTo>
                  <a:pt x="74541" y="9525"/>
                </a:lnTo>
                <a:lnTo>
                  <a:pt x="88814" y="9525"/>
                </a:lnTo>
                <a:close/>
              </a:path>
              <a:path w="90170" h="11429">
                <a:moveTo>
                  <a:pt x="89686" y="0"/>
                </a:moveTo>
                <a:lnTo>
                  <a:pt x="60266" y="0"/>
                </a:lnTo>
                <a:lnTo>
                  <a:pt x="43933" y="1610"/>
                </a:lnTo>
                <a:lnTo>
                  <a:pt x="89538" y="1610"/>
                </a:lnTo>
                <a:lnTo>
                  <a:pt x="89686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4019608" y="4371767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100293" y="0"/>
                </a:lnTo>
              </a:path>
            </a:pathLst>
          </a:custGeom>
          <a:ln w="158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890067" y="4343300"/>
            <a:ext cx="92075" cy="24130"/>
          </a:xfrm>
          <a:custGeom>
            <a:avLst/>
            <a:gdLst/>
            <a:ahLst/>
            <a:cxnLst/>
            <a:rect l="l" t="t" r="r" b="b"/>
            <a:pathLst>
              <a:path w="92075" h="24129">
                <a:moveTo>
                  <a:pt x="0" y="0"/>
                </a:moveTo>
                <a:lnTo>
                  <a:pt x="26986" y="14145"/>
                </a:lnTo>
                <a:lnTo>
                  <a:pt x="55026" y="20410"/>
                </a:lnTo>
                <a:lnTo>
                  <a:pt x="84081" y="23670"/>
                </a:lnTo>
                <a:lnTo>
                  <a:pt x="91465" y="14907"/>
                </a:lnTo>
                <a:lnTo>
                  <a:pt x="56586" y="11028"/>
                </a:lnTo>
                <a:lnTo>
                  <a:pt x="28547" y="4762"/>
                </a:lnTo>
                <a:lnTo>
                  <a:pt x="13765" y="3091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746753" y="4307014"/>
            <a:ext cx="98425" cy="33020"/>
          </a:xfrm>
          <a:custGeom>
            <a:avLst/>
            <a:gdLst/>
            <a:ahLst/>
            <a:cxnLst/>
            <a:rect l="l" t="t" r="r" b="b"/>
            <a:pathLst>
              <a:path w="98425" h="33020">
                <a:moveTo>
                  <a:pt x="0" y="0"/>
                </a:moveTo>
                <a:lnTo>
                  <a:pt x="24994" y="16878"/>
                </a:lnTo>
                <a:lnTo>
                  <a:pt x="39268" y="21640"/>
                </a:lnTo>
                <a:lnTo>
                  <a:pt x="68290" y="28121"/>
                </a:lnTo>
                <a:lnTo>
                  <a:pt x="83813" y="32796"/>
                </a:lnTo>
                <a:lnTo>
                  <a:pt x="98042" y="26216"/>
                </a:lnTo>
                <a:lnTo>
                  <a:pt x="70693" y="18911"/>
                </a:lnTo>
                <a:lnTo>
                  <a:pt x="41810" y="12473"/>
                </a:lnTo>
                <a:lnTo>
                  <a:pt x="13736" y="3081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617752" y="4262470"/>
            <a:ext cx="93345" cy="39370"/>
          </a:xfrm>
          <a:custGeom>
            <a:avLst/>
            <a:gdLst/>
            <a:ahLst/>
            <a:cxnLst/>
            <a:rect l="l" t="t" r="r" b="b"/>
            <a:pathLst>
              <a:path w="93345" h="39370">
                <a:moveTo>
                  <a:pt x="0" y="0"/>
                </a:moveTo>
                <a:lnTo>
                  <a:pt x="11258" y="13797"/>
                </a:lnTo>
                <a:lnTo>
                  <a:pt x="25533" y="18559"/>
                </a:lnTo>
                <a:lnTo>
                  <a:pt x="39377" y="24743"/>
                </a:lnTo>
                <a:lnTo>
                  <a:pt x="82628" y="39197"/>
                </a:lnTo>
                <a:lnTo>
                  <a:pt x="93305" y="32719"/>
                </a:lnTo>
                <a:lnTo>
                  <a:pt x="42820" y="15874"/>
                </a:lnTo>
                <a:lnTo>
                  <a:pt x="28976" y="9691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490095" y="4204087"/>
            <a:ext cx="91440" cy="48260"/>
          </a:xfrm>
          <a:custGeom>
            <a:avLst/>
            <a:gdLst/>
            <a:ahLst/>
            <a:cxnLst/>
            <a:rect l="l" t="t" r="r" b="b"/>
            <a:pathLst>
              <a:path w="91439" h="48260">
                <a:moveTo>
                  <a:pt x="0" y="0"/>
                </a:moveTo>
                <a:lnTo>
                  <a:pt x="9644" y="16262"/>
                </a:lnTo>
                <a:lnTo>
                  <a:pt x="81391" y="48201"/>
                </a:lnTo>
                <a:lnTo>
                  <a:pt x="90840" y="41979"/>
                </a:lnTo>
                <a:lnTo>
                  <a:pt x="13895" y="7749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361589" y="4142176"/>
            <a:ext cx="93345" cy="49530"/>
          </a:xfrm>
          <a:custGeom>
            <a:avLst/>
            <a:gdLst/>
            <a:ahLst/>
            <a:cxnLst/>
            <a:rect l="l" t="t" r="r" b="b"/>
            <a:pathLst>
              <a:path w="93345" h="49529">
                <a:moveTo>
                  <a:pt x="12730" y="0"/>
                </a:moveTo>
                <a:lnTo>
                  <a:pt x="0" y="2936"/>
                </a:lnTo>
                <a:lnTo>
                  <a:pt x="22376" y="16261"/>
                </a:lnTo>
                <a:lnTo>
                  <a:pt x="65196" y="40073"/>
                </a:lnTo>
                <a:lnTo>
                  <a:pt x="80918" y="49519"/>
                </a:lnTo>
                <a:lnTo>
                  <a:pt x="93004" y="44509"/>
                </a:lnTo>
                <a:lnTo>
                  <a:pt x="1273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246955" y="4064998"/>
            <a:ext cx="86995" cy="60325"/>
          </a:xfrm>
          <a:custGeom>
            <a:avLst/>
            <a:gdLst/>
            <a:ahLst/>
            <a:cxnLst/>
            <a:rect l="l" t="t" r="r" b="b"/>
            <a:pathLst>
              <a:path w="86995" h="60325">
                <a:moveTo>
                  <a:pt x="0" y="0"/>
                </a:moveTo>
                <a:lnTo>
                  <a:pt x="8544" y="15651"/>
                </a:lnTo>
                <a:lnTo>
                  <a:pt x="22515" y="24989"/>
                </a:lnTo>
                <a:lnTo>
                  <a:pt x="37092" y="33113"/>
                </a:lnTo>
                <a:lnTo>
                  <a:pt x="51066" y="42453"/>
                </a:lnTo>
                <a:lnTo>
                  <a:pt x="65639" y="50576"/>
                </a:lnTo>
                <a:lnTo>
                  <a:pt x="79585" y="59900"/>
                </a:lnTo>
                <a:lnTo>
                  <a:pt x="86622" y="52933"/>
                </a:lnTo>
                <a:lnTo>
                  <a:pt x="70570" y="42438"/>
                </a:lnTo>
                <a:lnTo>
                  <a:pt x="55996" y="34314"/>
                </a:lnTo>
                <a:lnTo>
                  <a:pt x="42025" y="24975"/>
                </a:lnTo>
                <a:lnTo>
                  <a:pt x="27448" y="16852"/>
                </a:lnTo>
                <a:lnTo>
                  <a:pt x="13503" y="7528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131995" y="3993151"/>
            <a:ext cx="83185" cy="52705"/>
          </a:xfrm>
          <a:custGeom>
            <a:avLst/>
            <a:gdLst/>
            <a:ahLst/>
            <a:cxnLst/>
            <a:rect l="l" t="t" r="r" b="b"/>
            <a:pathLst>
              <a:path w="83185" h="52704">
                <a:moveTo>
                  <a:pt x="0" y="0"/>
                </a:moveTo>
                <a:lnTo>
                  <a:pt x="8986" y="17447"/>
                </a:lnTo>
                <a:lnTo>
                  <a:pt x="23286" y="26986"/>
                </a:lnTo>
                <a:lnTo>
                  <a:pt x="37863" y="35110"/>
                </a:lnTo>
                <a:lnTo>
                  <a:pt x="51808" y="44434"/>
                </a:lnTo>
                <a:lnTo>
                  <a:pt x="66410" y="52572"/>
                </a:lnTo>
                <a:lnTo>
                  <a:pt x="82854" y="52114"/>
                </a:lnTo>
                <a:lnTo>
                  <a:pt x="56766" y="36310"/>
                </a:lnTo>
                <a:lnTo>
                  <a:pt x="42795" y="26972"/>
                </a:lnTo>
                <a:lnTo>
                  <a:pt x="28219" y="18849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017805" y="3921712"/>
            <a:ext cx="78105" cy="53975"/>
          </a:xfrm>
          <a:custGeom>
            <a:avLst/>
            <a:gdLst/>
            <a:ahLst/>
            <a:cxnLst/>
            <a:rect l="l" t="t" r="r" b="b"/>
            <a:pathLst>
              <a:path w="78105" h="53975">
                <a:moveTo>
                  <a:pt x="0" y="0"/>
                </a:moveTo>
                <a:lnTo>
                  <a:pt x="8986" y="17448"/>
                </a:lnTo>
                <a:lnTo>
                  <a:pt x="37560" y="36513"/>
                </a:lnTo>
                <a:lnTo>
                  <a:pt x="52137" y="44636"/>
                </a:lnTo>
                <a:lnTo>
                  <a:pt x="66080" y="53961"/>
                </a:lnTo>
                <a:lnTo>
                  <a:pt x="78099" y="49763"/>
                </a:lnTo>
                <a:lnTo>
                  <a:pt x="57068" y="36498"/>
                </a:lnTo>
                <a:lnTo>
                  <a:pt x="42491" y="28374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899733" y="3833303"/>
            <a:ext cx="80010" cy="67945"/>
          </a:xfrm>
          <a:custGeom>
            <a:avLst/>
            <a:gdLst/>
            <a:ahLst/>
            <a:cxnLst/>
            <a:rect l="l" t="t" r="r" b="b"/>
            <a:pathLst>
              <a:path w="80010" h="67945">
                <a:moveTo>
                  <a:pt x="0" y="0"/>
                </a:moveTo>
                <a:lnTo>
                  <a:pt x="12142" y="24300"/>
                </a:lnTo>
                <a:lnTo>
                  <a:pt x="55407" y="58030"/>
                </a:lnTo>
                <a:lnTo>
                  <a:pt x="69963" y="67758"/>
                </a:lnTo>
                <a:lnTo>
                  <a:pt x="79424" y="63069"/>
                </a:lnTo>
                <a:lnTo>
                  <a:pt x="60976" y="50309"/>
                </a:lnTo>
                <a:lnTo>
                  <a:pt x="18436" y="17176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807812" y="3738389"/>
            <a:ext cx="63967" cy="697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714544" y="3629747"/>
            <a:ext cx="65813" cy="798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 txBox="1"/>
          <p:nvPr/>
        </p:nvSpPr>
        <p:spPr>
          <a:xfrm>
            <a:off x="9630106" y="4967223"/>
            <a:ext cx="1714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400</a:t>
            </a:r>
            <a:endParaRPr sz="7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7366990" y="4967223"/>
            <a:ext cx="1225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endParaRPr sz="700">
              <a:latin typeface="Arial"/>
              <a:cs typeface="Arial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7880706" y="4907349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8492269" y="4907349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9103824" y="490837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715422" y="490837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7428133" y="4907349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7428133" y="4907349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7880706" y="4907349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8492269" y="4907349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9103824" y="490837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9715422" y="490837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309977" y="444731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309977" y="391373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309977" y="327344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309977" y="273986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309977" y="487418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309977" y="476746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309977" y="4660750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309977" y="455403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309977" y="434060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7309977" y="423388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309977" y="412716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309977" y="402045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309977" y="380702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7309977" y="370030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7309977" y="359358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309977" y="338015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309977" y="316672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7309977" y="3060010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309977" y="295329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309977" y="284657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 txBox="1"/>
          <p:nvPr/>
        </p:nvSpPr>
        <p:spPr>
          <a:xfrm>
            <a:off x="7720137" y="4967223"/>
            <a:ext cx="1717039" cy="5683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100"/>
              </a:spcBef>
              <a:tabLst>
                <a:tab pos="699135" algn="l"/>
                <a:tab pos="1310640" algn="l"/>
              </a:tabLst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100	200	300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7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AUC-Derived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Daily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Average EPA</a:t>
            </a:r>
            <a:r>
              <a:rPr sz="700" b="1" spc="-5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(µg/mL)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750">
              <a:latin typeface="Arial"/>
              <a:cs typeface="Arial"/>
            </a:endParaRPr>
          </a:p>
          <a:p>
            <a:pPr marL="87630">
              <a:lnSpc>
                <a:spcPct val="100000"/>
              </a:lnSpc>
              <a:tabLst>
                <a:tab pos="699135" algn="l"/>
                <a:tab pos="1334770" algn="l"/>
              </a:tabLst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667	207	20</a:t>
            </a:r>
            <a:endParaRPr sz="70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9678683" y="5403088"/>
            <a:ext cx="7493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dirty="0">
                <a:solidFill>
                  <a:srgbClr val="221F1F"/>
                </a:solidFill>
                <a:latin typeface="Arial"/>
                <a:cs typeface="Arial"/>
              </a:rPr>
              <a:t>1</a:t>
            </a:r>
            <a:endParaRPr sz="70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7318412" y="5403088"/>
            <a:ext cx="2197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1431</a:t>
            </a:r>
            <a:endParaRPr sz="700">
              <a:latin typeface="Arial"/>
              <a:cs typeface="Arial"/>
            </a:endParaRPr>
          </a:p>
        </p:txBody>
      </p:sp>
      <p:sp>
        <p:nvSpPr>
          <p:cNvPr id="132" name="object 132"/>
          <p:cNvSpPr/>
          <p:nvPr/>
        </p:nvSpPr>
        <p:spPr>
          <a:xfrm>
            <a:off x="7428896" y="2656470"/>
            <a:ext cx="0" cy="2244725"/>
          </a:xfrm>
          <a:custGeom>
            <a:avLst/>
            <a:gdLst/>
            <a:ahLst/>
            <a:cxnLst/>
            <a:rect l="l" t="t" r="r" b="b"/>
            <a:pathLst>
              <a:path h="2244725">
                <a:moveTo>
                  <a:pt x="0" y="2244644"/>
                </a:moveTo>
                <a:lnTo>
                  <a:pt x="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337487" y="3807461"/>
            <a:ext cx="2468880" cy="0"/>
          </a:xfrm>
          <a:custGeom>
            <a:avLst/>
            <a:gdLst/>
            <a:ahLst/>
            <a:cxnLst/>
            <a:rect l="l" t="t" r="r" b="b"/>
            <a:pathLst>
              <a:path w="2468879">
                <a:moveTo>
                  <a:pt x="0" y="0"/>
                </a:moveTo>
                <a:lnTo>
                  <a:pt x="2468512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309977" y="348687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 txBox="1"/>
          <p:nvPr/>
        </p:nvSpPr>
        <p:spPr>
          <a:xfrm>
            <a:off x="7163524" y="2665673"/>
            <a:ext cx="125095" cy="14859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</a:t>
            </a:r>
            <a:r>
              <a:rPr sz="700" dirty="0">
                <a:solidFill>
                  <a:srgbClr val="221F1F"/>
                </a:solidFill>
                <a:latin typeface="Arial"/>
                <a:cs typeface="Arial"/>
              </a:rPr>
              <a:t>.0</a:t>
            </a:r>
            <a:endParaRPr sz="70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7006210" y="2879033"/>
            <a:ext cx="282575" cy="1852295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8415">
              <a:lnSpc>
                <a:spcPct val="100000"/>
              </a:lnSpc>
              <a:spcBef>
                <a:spcPts val="30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Hazard Ratio: Reference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to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EPA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=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r>
              <a:rPr sz="700" b="1" spc="-6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µg/mL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0.2    0.4    0.6    0.8    1.0    1.2    1.4    1.6</a:t>
            </a:r>
            <a:r>
              <a:rPr sz="700" spc="12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1.8</a:t>
            </a:r>
            <a:endParaRPr sz="700">
              <a:latin typeface="Arial"/>
              <a:cs typeface="Arial"/>
            </a:endParaRPr>
          </a:p>
        </p:txBody>
      </p:sp>
      <p:sp>
        <p:nvSpPr>
          <p:cNvPr id="137" name="object 137"/>
          <p:cNvSpPr/>
          <p:nvPr/>
        </p:nvSpPr>
        <p:spPr>
          <a:xfrm>
            <a:off x="7337070" y="4904079"/>
            <a:ext cx="2466975" cy="0"/>
          </a:xfrm>
          <a:custGeom>
            <a:avLst/>
            <a:gdLst/>
            <a:ahLst/>
            <a:cxnLst/>
            <a:rect l="l" t="t" r="r" b="b"/>
            <a:pathLst>
              <a:path w="2466975">
                <a:moveTo>
                  <a:pt x="0" y="0"/>
                </a:moveTo>
                <a:lnTo>
                  <a:pt x="246697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335625" y="2654231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1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335997" y="2654232"/>
            <a:ext cx="2468245" cy="0"/>
          </a:xfrm>
          <a:custGeom>
            <a:avLst/>
            <a:gdLst/>
            <a:ahLst/>
            <a:cxnLst/>
            <a:rect l="l" t="t" r="r" b="b"/>
            <a:pathLst>
              <a:path w="2468245">
                <a:moveTo>
                  <a:pt x="0" y="0"/>
                </a:moveTo>
                <a:lnTo>
                  <a:pt x="246805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9803743" y="2654231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1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326318" y="2648531"/>
            <a:ext cx="2487607" cy="2097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 txBox="1"/>
          <p:nvPr/>
        </p:nvSpPr>
        <p:spPr>
          <a:xfrm>
            <a:off x="1606177" y="2152396"/>
            <a:ext cx="4835525" cy="340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1000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-5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480"/>
              </a:lnSpc>
            </a:pPr>
            <a:r>
              <a:rPr sz="1400" b="1" spc="-5" dirty="0">
                <a:solidFill>
                  <a:srgbClr val="221F1F"/>
                </a:solidFill>
                <a:latin typeface="Arial"/>
                <a:cs typeface="Arial"/>
              </a:rPr>
              <a:t>Primary </a:t>
            </a:r>
            <a:r>
              <a:rPr sz="1400" b="1" spc="-10" dirty="0">
                <a:solidFill>
                  <a:srgbClr val="221F1F"/>
                </a:solidFill>
                <a:latin typeface="Arial"/>
                <a:cs typeface="Arial"/>
              </a:rPr>
              <a:t>Endpoint: </a:t>
            </a:r>
            <a:r>
              <a:rPr sz="1400" b="1" spc="-5" dirty="0">
                <a:solidFill>
                  <a:srgbClr val="221F1F"/>
                </a:solidFill>
                <a:latin typeface="Arial"/>
                <a:cs typeface="Arial"/>
              </a:rPr>
              <a:t>Established Cardiovascular</a:t>
            </a:r>
            <a:r>
              <a:rPr sz="1400" b="1" spc="-2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221F1F"/>
                </a:solidFill>
                <a:latin typeface="Arial"/>
                <a:cs typeface="Arial"/>
              </a:rPr>
              <a:t>Disease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6656466" y="2158491"/>
            <a:ext cx="4046220" cy="3346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975"/>
              </a:lnSpc>
              <a:spcBef>
                <a:spcPts val="100"/>
              </a:spcBef>
            </a:pPr>
            <a:r>
              <a:rPr sz="1000" spc="-10" dirty="0">
                <a:latin typeface="Arial"/>
                <a:cs typeface="Arial"/>
              </a:rPr>
              <a:t>1</a:t>
            </a:r>
            <a:r>
              <a:rPr sz="1000" dirty="0">
                <a:latin typeface="Arial"/>
                <a:cs typeface="Arial"/>
              </a:rPr>
              <a:t>-5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455"/>
              </a:lnSpc>
            </a:pPr>
            <a:r>
              <a:rPr sz="1400" b="1" spc="-5" dirty="0">
                <a:solidFill>
                  <a:srgbClr val="221F1F"/>
                </a:solidFill>
                <a:latin typeface="Arial"/>
                <a:cs typeface="Arial"/>
              </a:rPr>
              <a:t>Primary </a:t>
            </a:r>
            <a:r>
              <a:rPr sz="1400" b="1" spc="-10" dirty="0">
                <a:solidFill>
                  <a:srgbClr val="221F1F"/>
                </a:solidFill>
                <a:latin typeface="Arial"/>
                <a:cs typeface="Arial"/>
              </a:rPr>
              <a:t>Endpoint: </a:t>
            </a:r>
            <a:r>
              <a:rPr sz="1400" b="1" spc="-5" dirty="0">
                <a:solidFill>
                  <a:srgbClr val="221F1F"/>
                </a:solidFill>
                <a:latin typeface="Arial"/>
                <a:cs typeface="Arial"/>
              </a:rPr>
              <a:t>Diabetes with Risk</a:t>
            </a:r>
            <a:r>
              <a:rPr sz="1400" b="1" spc="-4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221F1F"/>
                </a:solidFill>
                <a:latin typeface="Arial"/>
                <a:cs typeface="Arial"/>
              </a:rPr>
              <a:t>Factors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4" name="object 144"/>
          <p:cNvSpPr/>
          <p:nvPr/>
        </p:nvSpPr>
        <p:spPr>
          <a:xfrm>
            <a:off x="5302967" y="5794118"/>
            <a:ext cx="640080" cy="0"/>
          </a:xfrm>
          <a:custGeom>
            <a:avLst/>
            <a:gdLst/>
            <a:ahLst/>
            <a:cxnLst/>
            <a:rect l="l" t="t" r="r" b="b"/>
            <a:pathLst>
              <a:path w="640079">
                <a:moveTo>
                  <a:pt x="0" y="0"/>
                </a:moveTo>
                <a:lnTo>
                  <a:pt x="640080" y="1"/>
                </a:lnTo>
              </a:path>
            </a:pathLst>
          </a:custGeom>
          <a:ln w="158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438998" y="5794118"/>
            <a:ext cx="640080" cy="0"/>
          </a:xfrm>
          <a:custGeom>
            <a:avLst/>
            <a:gdLst/>
            <a:ahLst/>
            <a:cxnLst/>
            <a:rect l="l" t="t" r="r" b="b"/>
            <a:pathLst>
              <a:path w="640079">
                <a:moveTo>
                  <a:pt x="0" y="0"/>
                </a:moveTo>
                <a:lnTo>
                  <a:pt x="640080" y="1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027715" y="5672156"/>
            <a:ext cx="4141470" cy="226695"/>
          </a:xfrm>
          <a:custGeom>
            <a:avLst/>
            <a:gdLst/>
            <a:ahLst/>
            <a:cxnLst/>
            <a:rect l="l" t="t" r="r" b="b"/>
            <a:pathLst>
              <a:path w="4141470" h="226695">
                <a:moveTo>
                  <a:pt x="0" y="0"/>
                </a:moveTo>
                <a:lnTo>
                  <a:pt x="4140925" y="0"/>
                </a:lnTo>
                <a:lnTo>
                  <a:pt x="4140925" y="226423"/>
                </a:lnTo>
                <a:lnTo>
                  <a:pt x="0" y="226423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 txBox="1"/>
          <p:nvPr/>
        </p:nvSpPr>
        <p:spPr>
          <a:xfrm>
            <a:off x="194456" y="5702886"/>
            <a:ext cx="129222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b="1" spc="-5" dirty="0">
                <a:latin typeface="Arial"/>
                <a:cs typeface="Arial"/>
              </a:rPr>
              <a:t>P*&lt;0.001 for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all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4139407" y="5725453"/>
            <a:ext cx="112268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5" dirty="0">
                <a:latin typeface="Arial"/>
                <a:cs typeface="Arial"/>
              </a:rPr>
              <a:t>Dose-response hazard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ratio</a:t>
            </a:r>
            <a:endParaRPr sz="700">
              <a:latin typeface="Arial"/>
              <a:cs typeface="Arial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6214328" y="5725453"/>
            <a:ext cx="116840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5" dirty="0">
                <a:latin typeface="Arial"/>
                <a:cs typeface="Arial"/>
              </a:rPr>
              <a:t>95% Confidence Interval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(CI)</a:t>
            </a:r>
            <a:endParaRPr sz="700">
              <a:latin typeface="Arial"/>
              <a:cs typeface="Arial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194456" y="5937850"/>
            <a:ext cx="11683365" cy="47244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latin typeface="Arial"/>
                <a:cs typeface="Arial"/>
              </a:rPr>
              <a:t>Note: Area </a:t>
            </a:r>
            <a:r>
              <a:rPr sz="1000" spc="-10" dirty="0">
                <a:latin typeface="Arial"/>
                <a:cs typeface="Arial"/>
              </a:rPr>
              <a:t>under </a:t>
            </a:r>
            <a:r>
              <a:rPr sz="1000" spc="-5" dirty="0">
                <a:latin typeface="Arial"/>
                <a:cs typeface="Arial"/>
              </a:rPr>
              <a:t>the curve (AUC)-derived daily </a:t>
            </a:r>
            <a:r>
              <a:rPr sz="1000" spc="-10" dirty="0">
                <a:latin typeface="Arial"/>
                <a:cs typeface="Arial"/>
              </a:rPr>
              <a:t>average </a:t>
            </a:r>
            <a:r>
              <a:rPr sz="1000" spc="-5" dirty="0">
                <a:latin typeface="Arial"/>
                <a:cs typeface="Arial"/>
              </a:rPr>
              <a:t>serum EPA (µg/mL) </a:t>
            </a:r>
            <a:r>
              <a:rPr sz="1000" dirty="0">
                <a:latin typeface="Arial"/>
                <a:cs typeface="Arial"/>
              </a:rPr>
              <a:t>is </a:t>
            </a:r>
            <a:r>
              <a:rPr sz="1000" spc="-5" dirty="0">
                <a:latin typeface="Arial"/>
                <a:cs typeface="Arial"/>
              </a:rPr>
              <a:t>the daily </a:t>
            </a:r>
            <a:r>
              <a:rPr sz="1000" spc="-10" dirty="0">
                <a:latin typeface="Arial"/>
                <a:cs typeface="Arial"/>
              </a:rPr>
              <a:t>average </a:t>
            </a:r>
            <a:r>
              <a:rPr sz="1000" spc="-5" dirty="0">
                <a:latin typeface="Arial"/>
                <a:cs typeface="Arial"/>
              </a:rPr>
              <a:t>of all available post baseline EPA </a:t>
            </a:r>
            <a:r>
              <a:rPr sz="1000" spc="-10" dirty="0">
                <a:latin typeface="Arial"/>
                <a:cs typeface="Arial"/>
              </a:rPr>
              <a:t>measurements </a:t>
            </a:r>
            <a:r>
              <a:rPr sz="1000" spc="-5" dirty="0">
                <a:latin typeface="Arial"/>
                <a:cs typeface="Arial"/>
              </a:rPr>
              <a:t>prior to the </a:t>
            </a:r>
            <a:r>
              <a:rPr sz="1000" spc="-10" dirty="0">
                <a:latin typeface="Arial"/>
                <a:cs typeface="Arial"/>
              </a:rPr>
              <a:t>event. </a:t>
            </a:r>
            <a:r>
              <a:rPr sz="1000" spc="-5" dirty="0">
                <a:latin typeface="Arial"/>
                <a:cs typeface="Arial"/>
              </a:rPr>
              <a:t>Dose-response hazard ratio (solid line) </a:t>
            </a:r>
            <a:r>
              <a:rPr sz="1000" spc="-10" dirty="0">
                <a:latin typeface="Arial"/>
                <a:cs typeface="Arial"/>
              </a:rPr>
              <a:t>and  95% </a:t>
            </a:r>
            <a:r>
              <a:rPr sz="1000" dirty="0">
                <a:latin typeface="Arial"/>
                <a:cs typeface="Arial"/>
              </a:rPr>
              <a:t>CI </a:t>
            </a:r>
            <a:r>
              <a:rPr sz="1000" spc="-10" dirty="0">
                <a:latin typeface="Arial"/>
                <a:cs typeface="Arial"/>
              </a:rPr>
              <a:t>(dotted </a:t>
            </a:r>
            <a:r>
              <a:rPr sz="1000" spc="-5" dirty="0">
                <a:latin typeface="Arial"/>
                <a:cs typeface="Arial"/>
              </a:rPr>
              <a:t>lines) are estimated from the Cox </a:t>
            </a:r>
            <a:r>
              <a:rPr sz="1000" spc="-10" dirty="0">
                <a:latin typeface="Arial"/>
                <a:cs typeface="Arial"/>
              </a:rPr>
              <a:t>proportional </a:t>
            </a:r>
            <a:r>
              <a:rPr sz="1000" spc="-5" dirty="0">
                <a:latin typeface="Arial"/>
                <a:cs typeface="Arial"/>
              </a:rPr>
              <a:t>hazard </a:t>
            </a:r>
            <a:r>
              <a:rPr sz="1000" spc="-10" dirty="0">
                <a:latin typeface="Arial"/>
                <a:cs typeface="Arial"/>
              </a:rPr>
              <a:t>model </a:t>
            </a:r>
            <a:r>
              <a:rPr sz="1000" spc="-5" dirty="0">
                <a:latin typeface="Arial"/>
                <a:cs typeface="Arial"/>
              </a:rPr>
              <a:t>with </a:t>
            </a:r>
            <a:r>
              <a:rPr sz="1000" dirty="0">
                <a:latin typeface="Arial"/>
                <a:cs typeface="Arial"/>
              </a:rPr>
              <a:t>a </a:t>
            </a:r>
            <a:r>
              <a:rPr sz="1000" spc="-5" dirty="0">
                <a:latin typeface="Arial"/>
                <a:cs typeface="Arial"/>
              </a:rPr>
              <a:t>spline term for EPA </a:t>
            </a:r>
            <a:r>
              <a:rPr sz="1000" spc="-10" dirty="0">
                <a:latin typeface="Arial"/>
                <a:cs typeface="Arial"/>
              </a:rPr>
              <a:t>and adjustment </a:t>
            </a:r>
            <a:r>
              <a:rPr sz="1000" spc="-5" dirty="0">
                <a:latin typeface="Arial"/>
                <a:cs typeface="Arial"/>
              </a:rPr>
              <a:t>for randomization factors </a:t>
            </a:r>
            <a:r>
              <a:rPr sz="1000" spc="-10" dirty="0">
                <a:latin typeface="Arial"/>
                <a:cs typeface="Arial"/>
              </a:rPr>
              <a:t>and </a:t>
            </a:r>
            <a:r>
              <a:rPr sz="1000" spc="-5" dirty="0">
                <a:latin typeface="Arial"/>
                <a:cs typeface="Arial"/>
              </a:rPr>
              <a:t>statin </a:t>
            </a:r>
            <a:r>
              <a:rPr sz="1000" spc="-10" dirty="0">
                <a:latin typeface="Arial"/>
                <a:cs typeface="Arial"/>
              </a:rPr>
              <a:t>compliance</a:t>
            </a:r>
            <a:r>
              <a:rPr sz="1050" spc="-15" baseline="23809" dirty="0">
                <a:latin typeface="Arial"/>
                <a:cs typeface="Arial"/>
              </a:rPr>
              <a:t>1</a:t>
            </a:r>
            <a:r>
              <a:rPr sz="1000" spc="-10" dirty="0">
                <a:latin typeface="Arial"/>
                <a:cs typeface="Arial"/>
              </a:rPr>
              <a:t>, age</a:t>
            </a:r>
            <a:r>
              <a:rPr sz="1050" spc="-15" baseline="23809" dirty="0">
                <a:latin typeface="Arial"/>
                <a:cs typeface="Arial"/>
              </a:rPr>
              <a:t>2</a:t>
            </a:r>
            <a:r>
              <a:rPr sz="1000" spc="-10" dirty="0">
                <a:latin typeface="Arial"/>
                <a:cs typeface="Arial"/>
              </a:rPr>
              <a:t>, sex</a:t>
            </a:r>
            <a:r>
              <a:rPr sz="1050" spc="-15" baseline="23809" dirty="0">
                <a:latin typeface="Arial"/>
                <a:cs typeface="Arial"/>
              </a:rPr>
              <a:t>3</a:t>
            </a:r>
            <a:r>
              <a:rPr sz="1000" spc="-10" dirty="0">
                <a:latin typeface="Arial"/>
                <a:cs typeface="Arial"/>
              </a:rPr>
              <a:t>, </a:t>
            </a:r>
            <a:r>
              <a:rPr sz="1000" spc="-5" dirty="0">
                <a:latin typeface="Arial"/>
                <a:cs typeface="Arial"/>
              </a:rPr>
              <a:t>baseline </a:t>
            </a:r>
            <a:r>
              <a:rPr sz="1000" spc="-10" dirty="0">
                <a:latin typeface="Arial"/>
                <a:cs typeface="Arial"/>
              </a:rPr>
              <a:t>diabetes</a:t>
            </a:r>
            <a:r>
              <a:rPr sz="1050" spc="-15" baseline="23809" dirty="0">
                <a:latin typeface="Arial"/>
                <a:cs typeface="Arial"/>
              </a:rPr>
              <a:t>4</a:t>
            </a:r>
            <a:r>
              <a:rPr sz="1000" spc="-10" dirty="0">
                <a:latin typeface="Arial"/>
                <a:cs typeface="Arial"/>
              </a:rPr>
              <a:t>,</a:t>
            </a:r>
            <a:r>
              <a:rPr sz="1000" spc="21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hsCRP</a:t>
            </a:r>
            <a:r>
              <a:rPr sz="1050" spc="-7" baseline="23809" dirty="0">
                <a:latin typeface="Arial"/>
                <a:cs typeface="Arial"/>
              </a:rPr>
              <a:t>5</a:t>
            </a:r>
            <a:r>
              <a:rPr sz="1000" spc="-5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00" b="1" spc="-5" dirty="0">
                <a:latin typeface="Arial"/>
                <a:cs typeface="Arial"/>
              </a:rPr>
              <a:t>*P value is </a:t>
            </a:r>
            <a:r>
              <a:rPr sz="1000" b="1" spc="-10" dirty="0">
                <a:latin typeface="Arial"/>
                <a:cs typeface="Arial"/>
              </a:rPr>
              <a:t>&lt;0.001 </a:t>
            </a:r>
            <a:r>
              <a:rPr sz="1000" b="1" dirty="0">
                <a:latin typeface="Arial"/>
                <a:cs typeface="Arial"/>
              </a:rPr>
              <a:t>for both </a:t>
            </a:r>
            <a:r>
              <a:rPr sz="1000" b="1" spc="-5" dirty="0">
                <a:latin typeface="Arial"/>
                <a:cs typeface="Arial"/>
              </a:rPr>
              <a:t>non-linear trend and </a:t>
            </a:r>
            <a:r>
              <a:rPr sz="1000" b="1" dirty="0">
                <a:latin typeface="Arial"/>
                <a:cs typeface="Arial"/>
              </a:rPr>
              <a:t>for </a:t>
            </a:r>
            <a:r>
              <a:rPr sz="1000" b="1" spc="-10" dirty="0">
                <a:latin typeface="Arial"/>
                <a:cs typeface="Arial"/>
              </a:rPr>
              <a:t>regression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slope.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187924" y="6550230"/>
            <a:ext cx="370332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b="1" spc="-5" dirty="0">
                <a:latin typeface="Arial"/>
                <a:cs typeface="Arial"/>
              </a:rPr>
              <a:t>Bhatt DL. ACC/WCC 2020, Chicago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(virtual).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805180">
              <a:lnSpc>
                <a:spcPts val="4100"/>
              </a:lnSpc>
              <a:spcBef>
                <a:spcPts val="620"/>
              </a:spcBef>
            </a:pPr>
            <a:r>
              <a:rPr spc="-5" dirty="0"/>
              <a:t>Dose-Response </a:t>
            </a:r>
            <a:r>
              <a:rPr dirty="0"/>
              <a:t>of </a:t>
            </a:r>
            <a:r>
              <a:rPr spc="-5" dirty="0"/>
              <a:t>Hazard Ratio (95% CI)  Sudden Cardiac Death, Cardiac</a:t>
            </a:r>
            <a:r>
              <a:rPr spc="-185" dirty="0"/>
              <a:t> </a:t>
            </a:r>
            <a:r>
              <a:rPr spc="-5" dirty="0"/>
              <a:t>Arrest,</a:t>
            </a:r>
          </a:p>
          <a:p>
            <a:pPr marL="12700">
              <a:lnSpc>
                <a:spcPts val="4025"/>
              </a:lnSpc>
            </a:pPr>
            <a:r>
              <a:rPr dirty="0"/>
              <a:t>New </a:t>
            </a:r>
            <a:r>
              <a:rPr spc="-5" dirty="0"/>
              <a:t>Heart Failure Requiring</a:t>
            </a:r>
            <a:r>
              <a:rPr spc="-70" dirty="0"/>
              <a:t> </a:t>
            </a:r>
            <a:r>
              <a:rPr spc="-5" dirty="0"/>
              <a:t>Hospitalization,</a:t>
            </a:r>
          </a:p>
        </p:txBody>
      </p:sp>
      <p:sp>
        <p:nvSpPr>
          <p:cNvPr id="3" name="object 3"/>
          <p:cNvSpPr/>
          <p:nvPr/>
        </p:nvSpPr>
        <p:spPr>
          <a:xfrm>
            <a:off x="5302967" y="5794118"/>
            <a:ext cx="640080" cy="0"/>
          </a:xfrm>
          <a:custGeom>
            <a:avLst/>
            <a:gdLst/>
            <a:ahLst/>
            <a:cxnLst/>
            <a:rect l="l" t="t" r="r" b="b"/>
            <a:pathLst>
              <a:path w="640079">
                <a:moveTo>
                  <a:pt x="0" y="0"/>
                </a:moveTo>
                <a:lnTo>
                  <a:pt x="640080" y="1"/>
                </a:lnTo>
              </a:path>
            </a:pathLst>
          </a:custGeom>
          <a:ln w="158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438998" y="5794118"/>
            <a:ext cx="640080" cy="0"/>
          </a:xfrm>
          <a:custGeom>
            <a:avLst/>
            <a:gdLst/>
            <a:ahLst/>
            <a:cxnLst/>
            <a:rect l="l" t="t" r="r" b="b"/>
            <a:pathLst>
              <a:path w="640079">
                <a:moveTo>
                  <a:pt x="0" y="0"/>
                </a:moveTo>
                <a:lnTo>
                  <a:pt x="640080" y="1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027715" y="5672156"/>
            <a:ext cx="4141470" cy="226695"/>
          </a:xfrm>
          <a:custGeom>
            <a:avLst/>
            <a:gdLst/>
            <a:ahLst/>
            <a:cxnLst/>
            <a:rect l="l" t="t" r="r" b="b"/>
            <a:pathLst>
              <a:path w="4141470" h="226695">
                <a:moveTo>
                  <a:pt x="0" y="0"/>
                </a:moveTo>
                <a:lnTo>
                  <a:pt x="4140925" y="0"/>
                </a:lnTo>
                <a:lnTo>
                  <a:pt x="4140925" y="226423"/>
                </a:lnTo>
                <a:lnTo>
                  <a:pt x="0" y="226423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945619" y="5073904"/>
            <a:ext cx="1717039" cy="34290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505"/>
              </a:spcBef>
              <a:tabLst>
                <a:tab pos="699135" algn="l"/>
                <a:tab pos="1310640" algn="l"/>
              </a:tabLst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100	200	300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AUC-Derived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Daily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Average EPA</a:t>
            </a:r>
            <a:r>
              <a:rPr sz="700" b="1" spc="-5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(µg/mL)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855589" y="5125720"/>
            <a:ext cx="1714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400</a:t>
            </a:r>
            <a:endParaRPr sz="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92473" y="5125720"/>
            <a:ext cx="1225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endParaRPr sz="70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06189" y="506474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17752" y="506474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329308" y="506577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940905" y="506577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53616" y="506474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53616" y="506474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06189" y="506474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717752" y="506474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29308" y="506577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40905" y="506577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54379" y="2813869"/>
            <a:ext cx="0" cy="2244725"/>
          </a:xfrm>
          <a:custGeom>
            <a:avLst/>
            <a:gdLst/>
            <a:ahLst/>
            <a:cxnLst/>
            <a:rect l="l" t="t" r="r" b="b"/>
            <a:pathLst>
              <a:path h="2244725">
                <a:moveTo>
                  <a:pt x="0" y="2244644"/>
                </a:moveTo>
                <a:lnTo>
                  <a:pt x="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62970" y="3964859"/>
            <a:ext cx="2468880" cy="0"/>
          </a:xfrm>
          <a:custGeom>
            <a:avLst/>
            <a:gdLst/>
            <a:ahLst/>
            <a:cxnLst/>
            <a:rect l="l" t="t" r="r" b="b"/>
            <a:pathLst>
              <a:path w="2468880">
                <a:moveTo>
                  <a:pt x="0" y="0"/>
                </a:moveTo>
                <a:lnTo>
                  <a:pt x="2468512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231693" y="2821121"/>
            <a:ext cx="282575" cy="206883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30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Hazard Ratio: Reference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to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EPA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=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r>
              <a:rPr sz="700" b="1" spc="-6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µg/mL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0.2 0.4 0.6 0.8 1.0 1.2 1.4 1.6 1.8</a:t>
            </a:r>
            <a:r>
              <a:rPr sz="700" spc="10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2.0</a:t>
            </a:r>
            <a:endParaRPr sz="7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562552" y="5061478"/>
            <a:ext cx="2466975" cy="0"/>
          </a:xfrm>
          <a:custGeom>
            <a:avLst/>
            <a:gdLst/>
            <a:ahLst/>
            <a:cxnLst/>
            <a:rect l="l" t="t" r="r" b="b"/>
            <a:pathLst>
              <a:path w="2466975">
                <a:moveTo>
                  <a:pt x="0" y="0"/>
                </a:moveTo>
                <a:lnTo>
                  <a:pt x="246697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61107" y="2811630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61479" y="2811631"/>
            <a:ext cx="2468245" cy="0"/>
          </a:xfrm>
          <a:custGeom>
            <a:avLst/>
            <a:gdLst/>
            <a:ahLst/>
            <a:cxnLst/>
            <a:rect l="l" t="t" r="r" b="b"/>
            <a:pathLst>
              <a:path w="2468245">
                <a:moveTo>
                  <a:pt x="0" y="0"/>
                </a:moveTo>
                <a:lnTo>
                  <a:pt x="246805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29225" y="2811630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33079" y="460471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33079" y="407113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3079" y="343084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33079" y="289726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33079" y="503158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33079" y="492486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3079" y="481814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3079" y="471143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3079" y="449800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3079" y="439128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33079" y="428456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33079" y="417785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3079" y="3964420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33079" y="385770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3079" y="375098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33079" y="353755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33079" y="332412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33079" y="321740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33079" y="311069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33079" y="300397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33079" y="364427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63751" y="3759529"/>
            <a:ext cx="2471420" cy="847725"/>
          </a:xfrm>
          <a:custGeom>
            <a:avLst/>
            <a:gdLst/>
            <a:ahLst/>
            <a:cxnLst/>
            <a:rect l="l" t="t" r="r" b="b"/>
            <a:pathLst>
              <a:path w="2471420" h="847725">
                <a:moveTo>
                  <a:pt x="0" y="0"/>
                </a:moveTo>
                <a:lnTo>
                  <a:pt x="3175" y="14287"/>
                </a:lnTo>
                <a:lnTo>
                  <a:pt x="10173" y="28815"/>
                </a:lnTo>
                <a:lnTo>
                  <a:pt x="19366" y="53453"/>
                </a:lnTo>
                <a:lnTo>
                  <a:pt x="24129" y="66153"/>
                </a:lnTo>
                <a:lnTo>
                  <a:pt x="30811" y="79615"/>
                </a:lnTo>
                <a:lnTo>
                  <a:pt x="40004" y="104253"/>
                </a:lnTo>
                <a:lnTo>
                  <a:pt x="46686" y="117715"/>
                </a:lnTo>
                <a:lnTo>
                  <a:pt x="80023" y="193915"/>
                </a:lnTo>
                <a:lnTo>
                  <a:pt x="130823" y="295515"/>
                </a:lnTo>
                <a:lnTo>
                  <a:pt x="139130" y="308872"/>
                </a:lnTo>
                <a:lnTo>
                  <a:pt x="153048" y="333615"/>
                </a:lnTo>
                <a:lnTo>
                  <a:pt x="161355" y="346972"/>
                </a:lnTo>
                <a:lnTo>
                  <a:pt x="175642" y="372372"/>
                </a:lnTo>
                <a:lnTo>
                  <a:pt x="199455" y="410472"/>
                </a:lnTo>
                <a:lnTo>
                  <a:pt x="209361" y="423727"/>
                </a:lnTo>
                <a:lnTo>
                  <a:pt x="226823" y="449127"/>
                </a:lnTo>
                <a:lnTo>
                  <a:pt x="235137" y="462292"/>
                </a:lnTo>
                <a:lnTo>
                  <a:pt x="246249" y="474992"/>
                </a:lnTo>
                <a:lnTo>
                  <a:pt x="274448" y="512627"/>
                </a:lnTo>
                <a:lnTo>
                  <a:pt x="285938" y="525792"/>
                </a:lnTo>
                <a:lnTo>
                  <a:pt x="306574" y="551192"/>
                </a:lnTo>
                <a:lnTo>
                  <a:pt x="317688" y="563892"/>
                </a:lnTo>
                <a:lnTo>
                  <a:pt x="354946" y="601151"/>
                </a:lnTo>
                <a:lnTo>
                  <a:pt x="366940" y="614739"/>
                </a:lnTo>
                <a:lnTo>
                  <a:pt x="380811" y="625340"/>
                </a:lnTo>
                <a:lnTo>
                  <a:pt x="404159" y="648776"/>
                </a:lnTo>
                <a:lnTo>
                  <a:pt x="417879" y="657471"/>
                </a:lnTo>
                <a:lnTo>
                  <a:pt x="442259" y="678939"/>
                </a:lnTo>
                <a:lnTo>
                  <a:pt x="455424" y="688840"/>
                </a:lnTo>
                <a:lnTo>
                  <a:pt x="468679" y="697158"/>
                </a:lnTo>
                <a:lnTo>
                  <a:pt x="494079" y="714621"/>
                </a:lnTo>
                <a:lnTo>
                  <a:pt x="506779" y="722558"/>
                </a:lnTo>
                <a:lnTo>
                  <a:pt x="558236" y="751502"/>
                </a:lnTo>
                <a:lnTo>
                  <a:pt x="596336" y="770552"/>
                </a:lnTo>
                <a:lnTo>
                  <a:pt x="609799" y="775647"/>
                </a:lnTo>
                <a:lnTo>
                  <a:pt x="635199" y="786759"/>
                </a:lnTo>
                <a:lnTo>
                  <a:pt x="660599" y="796284"/>
                </a:lnTo>
                <a:lnTo>
                  <a:pt x="674161" y="799727"/>
                </a:lnTo>
                <a:lnTo>
                  <a:pt x="699561" y="807666"/>
                </a:lnTo>
                <a:lnTo>
                  <a:pt x="712261" y="810841"/>
                </a:lnTo>
                <a:lnTo>
                  <a:pt x="737661" y="818777"/>
                </a:lnTo>
                <a:lnTo>
                  <a:pt x="752151" y="822001"/>
                </a:lnTo>
                <a:lnTo>
                  <a:pt x="828148" y="836241"/>
                </a:lnTo>
                <a:lnTo>
                  <a:pt x="841789" y="838004"/>
                </a:lnTo>
                <a:lnTo>
                  <a:pt x="869761" y="839652"/>
                </a:lnTo>
                <a:lnTo>
                  <a:pt x="906876" y="844354"/>
                </a:lnTo>
                <a:lnTo>
                  <a:pt x="920561" y="844415"/>
                </a:lnTo>
                <a:lnTo>
                  <a:pt x="933261" y="844415"/>
                </a:lnTo>
                <a:lnTo>
                  <a:pt x="958661" y="846002"/>
                </a:lnTo>
                <a:lnTo>
                  <a:pt x="971361" y="846002"/>
                </a:lnTo>
                <a:lnTo>
                  <a:pt x="996761" y="847590"/>
                </a:lnTo>
                <a:lnTo>
                  <a:pt x="1010445" y="845941"/>
                </a:lnTo>
                <a:lnTo>
                  <a:pt x="1035367" y="845941"/>
                </a:lnTo>
                <a:lnTo>
                  <a:pt x="1048546" y="844354"/>
                </a:lnTo>
                <a:lnTo>
                  <a:pt x="1073467" y="844354"/>
                </a:lnTo>
                <a:lnTo>
                  <a:pt x="1086645" y="842766"/>
                </a:lnTo>
                <a:lnTo>
                  <a:pt x="1136461" y="839652"/>
                </a:lnTo>
                <a:lnTo>
                  <a:pt x="1199971" y="831776"/>
                </a:lnTo>
                <a:lnTo>
                  <a:pt x="995776" y="831776"/>
                </a:lnTo>
                <a:lnTo>
                  <a:pt x="972345" y="830190"/>
                </a:lnTo>
                <a:lnTo>
                  <a:pt x="945961" y="830127"/>
                </a:lnTo>
                <a:lnTo>
                  <a:pt x="920561" y="828540"/>
                </a:lnTo>
                <a:lnTo>
                  <a:pt x="907861" y="828540"/>
                </a:lnTo>
                <a:lnTo>
                  <a:pt x="870745" y="823840"/>
                </a:lnTo>
                <a:lnTo>
                  <a:pt x="855473" y="823777"/>
                </a:lnTo>
                <a:lnTo>
                  <a:pt x="831057" y="820665"/>
                </a:lnTo>
                <a:lnTo>
                  <a:pt x="805657" y="815901"/>
                </a:lnTo>
                <a:lnTo>
                  <a:pt x="792957" y="814315"/>
                </a:lnTo>
                <a:lnTo>
                  <a:pt x="767557" y="809551"/>
                </a:lnTo>
                <a:lnTo>
                  <a:pt x="741308" y="803329"/>
                </a:lnTo>
                <a:lnTo>
                  <a:pt x="716973" y="795708"/>
                </a:lnTo>
                <a:lnTo>
                  <a:pt x="690711" y="789090"/>
                </a:lnTo>
                <a:lnTo>
                  <a:pt x="628073" y="767133"/>
                </a:lnTo>
                <a:lnTo>
                  <a:pt x="552636" y="730953"/>
                </a:lnTo>
                <a:lnTo>
                  <a:pt x="502493" y="701159"/>
                </a:lnTo>
                <a:lnTo>
                  <a:pt x="477649" y="684077"/>
                </a:lnTo>
                <a:lnTo>
                  <a:pt x="464393" y="675759"/>
                </a:lnTo>
                <a:lnTo>
                  <a:pt x="440013" y="655878"/>
                </a:lnTo>
                <a:lnTo>
                  <a:pt x="427313" y="644767"/>
                </a:lnTo>
                <a:lnTo>
                  <a:pt x="413593" y="636071"/>
                </a:lnTo>
                <a:lnTo>
                  <a:pt x="391546" y="613764"/>
                </a:lnTo>
                <a:lnTo>
                  <a:pt x="377636" y="603115"/>
                </a:lnTo>
                <a:lnTo>
                  <a:pt x="366106" y="589904"/>
                </a:lnTo>
                <a:lnTo>
                  <a:pt x="329274" y="553053"/>
                </a:lnTo>
                <a:lnTo>
                  <a:pt x="286771" y="502639"/>
                </a:lnTo>
                <a:lnTo>
                  <a:pt x="258573" y="465002"/>
                </a:lnTo>
                <a:lnTo>
                  <a:pt x="247085" y="451839"/>
                </a:lnTo>
                <a:lnTo>
                  <a:pt x="212536" y="401502"/>
                </a:lnTo>
                <a:lnTo>
                  <a:pt x="189104" y="363959"/>
                </a:lnTo>
                <a:lnTo>
                  <a:pt x="175186" y="339215"/>
                </a:lnTo>
                <a:lnTo>
                  <a:pt x="166879" y="325859"/>
                </a:lnTo>
                <a:lnTo>
                  <a:pt x="152592" y="300459"/>
                </a:lnTo>
                <a:lnTo>
                  <a:pt x="144654" y="287759"/>
                </a:lnTo>
                <a:lnTo>
                  <a:pt x="87873" y="174115"/>
                </a:lnTo>
                <a:lnTo>
                  <a:pt x="54536" y="97915"/>
                </a:lnTo>
                <a:lnTo>
                  <a:pt x="45343" y="73279"/>
                </a:lnTo>
                <a:lnTo>
                  <a:pt x="38661" y="59815"/>
                </a:lnTo>
                <a:lnTo>
                  <a:pt x="29468" y="35179"/>
                </a:lnTo>
                <a:lnTo>
                  <a:pt x="24705" y="22479"/>
                </a:lnTo>
                <a:lnTo>
                  <a:pt x="18023" y="9015"/>
                </a:lnTo>
                <a:lnTo>
                  <a:pt x="0" y="0"/>
                </a:lnTo>
                <a:close/>
              </a:path>
              <a:path w="2471420" h="847725">
                <a:moveTo>
                  <a:pt x="1035367" y="845941"/>
                </a:moveTo>
                <a:lnTo>
                  <a:pt x="1010445" y="845941"/>
                </a:lnTo>
                <a:lnTo>
                  <a:pt x="1034861" y="846002"/>
                </a:lnTo>
                <a:lnTo>
                  <a:pt x="1035367" y="845941"/>
                </a:lnTo>
                <a:close/>
              </a:path>
              <a:path w="2471420" h="847725">
                <a:moveTo>
                  <a:pt x="1073467" y="844354"/>
                </a:moveTo>
                <a:lnTo>
                  <a:pt x="1048546" y="844354"/>
                </a:lnTo>
                <a:lnTo>
                  <a:pt x="1072961" y="844415"/>
                </a:lnTo>
                <a:lnTo>
                  <a:pt x="1073467" y="844354"/>
                </a:lnTo>
                <a:close/>
              </a:path>
              <a:path w="2471420" h="847725">
                <a:moveTo>
                  <a:pt x="1009461" y="830127"/>
                </a:moveTo>
                <a:lnTo>
                  <a:pt x="995776" y="831776"/>
                </a:lnTo>
                <a:lnTo>
                  <a:pt x="1199971" y="831776"/>
                </a:lnTo>
                <a:lnTo>
                  <a:pt x="1212661" y="830190"/>
                </a:lnTo>
                <a:lnTo>
                  <a:pt x="1033876" y="830190"/>
                </a:lnTo>
                <a:lnTo>
                  <a:pt x="1009461" y="830127"/>
                </a:lnTo>
                <a:close/>
              </a:path>
              <a:path w="2471420" h="847725">
                <a:moveTo>
                  <a:pt x="1047561" y="828540"/>
                </a:moveTo>
                <a:lnTo>
                  <a:pt x="1033876" y="830190"/>
                </a:lnTo>
                <a:lnTo>
                  <a:pt x="1212661" y="830190"/>
                </a:lnTo>
                <a:lnTo>
                  <a:pt x="1225371" y="828601"/>
                </a:lnTo>
                <a:lnTo>
                  <a:pt x="1071976" y="828601"/>
                </a:lnTo>
                <a:lnTo>
                  <a:pt x="1047561" y="828540"/>
                </a:lnTo>
                <a:close/>
              </a:path>
              <a:path w="2471420" h="847725">
                <a:moveTo>
                  <a:pt x="2461143" y="229980"/>
                </a:moveTo>
                <a:lnTo>
                  <a:pt x="2399792" y="281105"/>
                </a:lnTo>
                <a:lnTo>
                  <a:pt x="2385312" y="293970"/>
                </a:lnTo>
                <a:lnTo>
                  <a:pt x="2338267" y="328427"/>
                </a:lnTo>
                <a:lnTo>
                  <a:pt x="2319148" y="342765"/>
                </a:lnTo>
                <a:lnTo>
                  <a:pt x="2282680" y="369719"/>
                </a:lnTo>
                <a:lnTo>
                  <a:pt x="2249448" y="393457"/>
                </a:lnTo>
                <a:lnTo>
                  <a:pt x="2230248" y="407852"/>
                </a:lnTo>
                <a:lnTo>
                  <a:pt x="2210213" y="420142"/>
                </a:lnTo>
                <a:lnTo>
                  <a:pt x="2181395" y="439348"/>
                </a:lnTo>
                <a:lnTo>
                  <a:pt x="2155901" y="456874"/>
                </a:lnTo>
                <a:lnTo>
                  <a:pt x="2124564" y="475659"/>
                </a:lnTo>
                <a:lnTo>
                  <a:pt x="2103851" y="488406"/>
                </a:lnTo>
                <a:lnTo>
                  <a:pt x="2084559" y="501261"/>
                </a:lnTo>
                <a:lnTo>
                  <a:pt x="2064560" y="511989"/>
                </a:lnTo>
                <a:lnTo>
                  <a:pt x="2038716" y="526535"/>
                </a:lnTo>
                <a:lnTo>
                  <a:pt x="2021659" y="535823"/>
                </a:lnTo>
                <a:lnTo>
                  <a:pt x="1991322" y="553383"/>
                </a:lnTo>
                <a:lnTo>
                  <a:pt x="1953435" y="573901"/>
                </a:lnTo>
                <a:lnTo>
                  <a:pt x="1930029" y="584809"/>
                </a:lnTo>
                <a:lnTo>
                  <a:pt x="1912639" y="592715"/>
                </a:lnTo>
                <a:lnTo>
                  <a:pt x="1899005" y="601151"/>
                </a:lnTo>
                <a:lnTo>
                  <a:pt x="1885712" y="606974"/>
                </a:lnTo>
                <a:lnTo>
                  <a:pt x="1852186" y="622936"/>
                </a:lnTo>
                <a:lnTo>
                  <a:pt x="1823473" y="635703"/>
                </a:lnTo>
                <a:lnTo>
                  <a:pt x="1807598" y="643641"/>
                </a:lnTo>
                <a:lnTo>
                  <a:pt x="1793637" y="649837"/>
                </a:lnTo>
                <a:lnTo>
                  <a:pt x="1773374" y="657619"/>
                </a:lnTo>
                <a:lnTo>
                  <a:pt x="1747273" y="669041"/>
                </a:lnTo>
                <a:lnTo>
                  <a:pt x="1732000" y="675120"/>
                </a:lnTo>
                <a:lnTo>
                  <a:pt x="1714773" y="681381"/>
                </a:lnTo>
                <a:lnTo>
                  <a:pt x="1689299" y="690933"/>
                </a:lnTo>
                <a:lnTo>
                  <a:pt x="1662587" y="700360"/>
                </a:lnTo>
                <a:lnTo>
                  <a:pt x="1611510" y="719508"/>
                </a:lnTo>
                <a:lnTo>
                  <a:pt x="1583442" y="727275"/>
                </a:lnTo>
                <a:lnTo>
                  <a:pt x="1570235" y="732208"/>
                </a:lnTo>
                <a:lnTo>
                  <a:pt x="1545698" y="739877"/>
                </a:lnTo>
                <a:lnTo>
                  <a:pt x="1532998" y="743052"/>
                </a:lnTo>
                <a:lnTo>
                  <a:pt x="1519435" y="748083"/>
                </a:lnTo>
                <a:lnTo>
                  <a:pt x="1504791" y="750907"/>
                </a:lnTo>
                <a:lnTo>
                  <a:pt x="1490862" y="756020"/>
                </a:lnTo>
                <a:lnTo>
                  <a:pt x="1477640" y="758879"/>
                </a:lnTo>
                <a:lnTo>
                  <a:pt x="1452036" y="765277"/>
                </a:lnTo>
                <a:lnTo>
                  <a:pt x="1438474" y="770308"/>
                </a:lnTo>
                <a:lnTo>
                  <a:pt x="1425774" y="771895"/>
                </a:lnTo>
                <a:lnTo>
                  <a:pt x="1413074" y="776658"/>
                </a:lnTo>
                <a:lnTo>
                  <a:pt x="1388536" y="781152"/>
                </a:lnTo>
                <a:lnTo>
                  <a:pt x="1363136" y="787502"/>
                </a:lnTo>
                <a:lnTo>
                  <a:pt x="1312336" y="797027"/>
                </a:lnTo>
                <a:lnTo>
                  <a:pt x="1299636" y="800202"/>
                </a:lnTo>
                <a:lnTo>
                  <a:pt x="1274236" y="804965"/>
                </a:lnTo>
                <a:lnTo>
                  <a:pt x="1249776" y="807965"/>
                </a:lnTo>
                <a:lnTo>
                  <a:pt x="1223436" y="812902"/>
                </a:lnTo>
                <a:lnTo>
                  <a:pt x="1135476" y="823840"/>
                </a:lnTo>
                <a:lnTo>
                  <a:pt x="1110076" y="825426"/>
                </a:lnTo>
                <a:lnTo>
                  <a:pt x="1097376" y="827015"/>
                </a:lnTo>
                <a:lnTo>
                  <a:pt x="1071976" y="828601"/>
                </a:lnTo>
                <a:lnTo>
                  <a:pt x="1225371" y="828601"/>
                </a:lnTo>
                <a:lnTo>
                  <a:pt x="1226346" y="828479"/>
                </a:lnTo>
                <a:lnTo>
                  <a:pt x="1239986" y="825127"/>
                </a:lnTo>
                <a:lnTo>
                  <a:pt x="1264446" y="822129"/>
                </a:lnTo>
                <a:lnTo>
                  <a:pt x="1316186" y="812427"/>
                </a:lnTo>
                <a:lnTo>
                  <a:pt x="1328886" y="809252"/>
                </a:lnTo>
                <a:lnTo>
                  <a:pt x="1379686" y="799727"/>
                </a:lnTo>
                <a:lnTo>
                  <a:pt x="1405086" y="793377"/>
                </a:lnTo>
                <a:lnTo>
                  <a:pt x="1418648" y="791522"/>
                </a:lnTo>
                <a:lnTo>
                  <a:pt x="1431348" y="786759"/>
                </a:lnTo>
                <a:lnTo>
                  <a:pt x="1444048" y="785172"/>
                </a:lnTo>
                <a:lnTo>
                  <a:pt x="1456748" y="780409"/>
                </a:lnTo>
                <a:lnTo>
                  <a:pt x="1481286" y="774327"/>
                </a:lnTo>
                <a:lnTo>
                  <a:pt x="1495370" y="771201"/>
                </a:lnTo>
                <a:lnTo>
                  <a:pt x="1509134" y="766123"/>
                </a:lnTo>
                <a:lnTo>
                  <a:pt x="1523780" y="763299"/>
                </a:lnTo>
                <a:lnTo>
                  <a:pt x="1537711" y="758184"/>
                </a:lnTo>
                <a:lnTo>
                  <a:pt x="1562248" y="752102"/>
                </a:lnTo>
                <a:lnTo>
                  <a:pt x="1588511" y="742309"/>
                </a:lnTo>
                <a:lnTo>
                  <a:pt x="1603879" y="737718"/>
                </a:lnTo>
                <a:lnTo>
                  <a:pt x="1629786" y="729609"/>
                </a:lnTo>
                <a:lnTo>
                  <a:pt x="1655186" y="720084"/>
                </a:lnTo>
                <a:lnTo>
                  <a:pt x="1681896" y="710657"/>
                </a:lnTo>
                <a:lnTo>
                  <a:pt x="1737661" y="689950"/>
                </a:lnTo>
                <a:lnTo>
                  <a:pt x="1753771" y="683510"/>
                </a:lnTo>
                <a:lnTo>
                  <a:pt x="1767073" y="676890"/>
                </a:lnTo>
                <a:lnTo>
                  <a:pt x="1799710" y="664499"/>
                </a:lnTo>
                <a:lnTo>
                  <a:pt x="1814371" y="657994"/>
                </a:lnTo>
                <a:lnTo>
                  <a:pt x="1846448" y="641965"/>
                </a:lnTo>
                <a:lnTo>
                  <a:pt x="1906446" y="615130"/>
                </a:lnTo>
                <a:lnTo>
                  <a:pt x="1920129" y="606671"/>
                </a:lnTo>
                <a:lnTo>
                  <a:pt x="1936671" y="599229"/>
                </a:lnTo>
                <a:lnTo>
                  <a:pt x="1960555" y="588083"/>
                </a:lnTo>
                <a:lnTo>
                  <a:pt x="1999099" y="567221"/>
                </a:lnTo>
                <a:lnTo>
                  <a:pt x="2029438" y="549659"/>
                </a:lnTo>
                <a:lnTo>
                  <a:pt x="2046724" y="540233"/>
                </a:lnTo>
                <a:lnTo>
                  <a:pt x="2059831" y="532058"/>
                </a:lnTo>
                <a:lnTo>
                  <a:pt x="2092724" y="514854"/>
                </a:lnTo>
                <a:lnTo>
                  <a:pt x="2112414" y="501770"/>
                </a:lnTo>
                <a:lnTo>
                  <a:pt x="2132809" y="489225"/>
                </a:lnTo>
                <a:lnTo>
                  <a:pt x="2164482" y="470222"/>
                </a:lnTo>
                <a:lnTo>
                  <a:pt x="2190295" y="452493"/>
                </a:lnTo>
                <a:lnTo>
                  <a:pt x="2218776" y="433506"/>
                </a:lnTo>
                <a:lnTo>
                  <a:pt x="2239171" y="420963"/>
                </a:lnTo>
                <a:lnTo>
                  <a:pt x="2258823" y="406265"/>
                </a:lnTo>
                <a:lnTo>
                  <a:pt x="2292012" y="382562"/>
                </a:lnTo>
                <a:lnTo>
                  <a:pt x="2328629" y="355499"/>
                </a:lnTo>
                <a:lnTo>
                  <a:pt x="2347723" y="341177"/>
                </a:lnTo>
                <a:lnTo>
                  <a:pt x="2395279" y="306303"/>
                </a:lnTo>
                <a:lnTo>
                  <a:pt x="2410146" y="293135"/>
                </a:lnTo>
                <a:lnTo>
                  <a:pt x="2471305" y="242176"/>
                </a:lnTo>
                <a:lnTo>
                  <a:pt x="2461143" y="22998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928529" y="4822224"/>
            <a:ext cx="100330" cy="28575"/>
          </a:xfrm>
          <a:custGeom>
            <a:avLst/>
            <a:gdLst/>
            <a:ahLst/>
            <a:cxnLst/>
            <a:rect l="l" t="t" r="r" b="b"/>
            <a:pathLst>
              <a:path w="100330" h="28575">
                <a:moveTo>
                  <a:pt x="0" y="0"/>
                </a:moveTo>
                <a:lnTo>
                  <a:pt x="22644" y="13430"/>
                </a:lnTo>
                <a:lnTo>
                  <a:pt x="36681" y="16556"/>
                </a:lnTo>
                <a:lnTo>
                  <a:pt x="98187" y="28091"/>
                </a:lnTo>
                <a:lnTo>
                  <a:pt x="99942" y="18729"/>
                </a:lnTo>
                <a:lnTo>
                  <a:pt x="38591" y="7226"/>
                </a:lnTo>
                <a:lnTo>
                  <a:pt x="24460" y="4083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797164" y="4811904"/>
            <a:ext cx="93980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783" y="0"/>
                </a:lnTo>
              </a:path>
            </a:pathLst>
          </a:custGeom>
          <a:ln w="2526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652797" y="4789042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>
                <a:moveTo>
                  <a:pt x="0" y="0"/>
                </a:moveTo>
                <a:lnTo>
                  <a:pt x="100491" y="0"/>
                </a:lnTo>
              </a:path>
            </a:pathLst>
          </a:custGeom>
          <a:ln w="2343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518934" y="4772188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775" y="0"/>
                </a:lnTo>
              </a:path>
            </a:pathLst>
          </a:custGeom>
          <a:ln w="1895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374751" y="4755536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826" y="0"/>
                </a:lnTo>
              </a:path>
            </a:pathLst>
          </a:custGeom>
          <a:ln w="1743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240757" y="4743644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304" y="0"/>
                </a:lnTo>
              </a:path>
            </a:pathLst>
          </a:custGeom>
          <a:ln w="158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96573" y="4734119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939" y="0"/>
                </a:lnTo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964532" y="4730150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>
                <a:moveTo>
                  <a:pt x="0" y="0"/>
                </a:moveTo>
                <a:lnTo>
                  <a:pt x="94039" y="0"/>
                </a:lnTo>
              </a:path>
            </a:pathLst>
          </a:custGeom>
          <a:ln w="1111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824832" y="4726975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>
                <a:moveTo>
                  <a:pt x="0" y="0"/>
                </a:moveTo>
                <a:lnTo>
                  <a:pt x="94237" y="0"/>
                </a:lnTo>
              </a:path>
            </a:pathLst>
          </a:custGeom>
          <a:ln w="1111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678264" y="4722212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304" y="0"/>
                </a:lnTo>
              </a:path>
            </a:pathLst>
          </a:custGeom>
          <a:ln w="1428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546023" y="4714276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>
                <a:moveTo>
                  <a:pt x="0" y="0"/>
                </a:moveTo>
                <a:lnTo>
                  <a:pt x="94240" y="0"/>
                </a:lnTo>
              </a:path>
            </a:pathLst>
          </a:custGeom>
          <a:ln w="1739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401437" y="4699800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>
                <a:moveTo>
                  <a:pt x="0" y="0"/>
                </a:moveTo>
                <a:lnTo>
                  <a:pt x="100455" y="0"/>
                </a:lnTo>
              </a:path>
            </a:pathLst>
          </a:custGeom>
          <a:ln w="2101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262894" y="4664411"/>
            <a:ext cx="101600" cy="27305"/>
          </a:xfrm>
          <a:custGeom>
            <a:avLst/>
            <a:gdLst/>
            <a:ahLst/>
            <a:cxnLst/>
            <a:rect l="l" t="t" r="r" b="b"/>
            <a:pathLst>
              <a:path w="101600" h="27304">
                <a:moveTo>
                  <a:pt x="13817" y="0"/>
                </a:moveTo>
                <a:lnTo>
                  <a:pt x="51316" y="18794"/>
                </a:lnTo>
                <a:lnTo>
                  <a:pt x="64458" y="20459"/>
                </a:lnTo>
                <a:lnTo>
                  <a:pt x="89294" y="26704"/>
                </a:lnTo>
                <a:lnTo>
                  <a:pt x="101026" y="18605"/>
                </a:lnTo>
                <a:lnTo>
                  <a:pt x="78904" y="14287"/>
                </a:lnTo>
                <a:lnTo>
                  <a:pt x="66204" y="11112"/>
                </a:lnTo>
                <a:lnTo>
                  <a:pt x="52939" y="9419"/>
                </a:lnTo>
                <a:lnTo>
                  <a:pt x="39095" y="6320"/>
                </a:lnTo>
                <a:lnTo>
                  <a:pt x="13817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138380" y="4609430"/>
            <a:ext cx="91440" cy="48260"/>
          </a:xfrm>
          <a:custGeom>
            <a:avLst/>
            <a:gdLst/>
            <a:ahLst/>
            <a:cxnLst/>
            <a:rect l="l" t="t" r="r" b="b"/>
            <a:pathLst>
              <a:path w="91440" h="48260">
                <a:moveTo>
                  <a:pt x="0" y="0"/>
                </a:moveTo>
                <a:lnTo>
                  <a:pt x="7652" y="16014"/>
                </a:lnTo>
                <a:lnTo>
                  <a:pt x="20746" y="22585"/>
                </a:lnTo>
                <a:lnTo>
                  <a:pt x="33903" y="27548"/>
                </a:lnTo>
                <a:lnTo>
                  <a:pt x="59303" y="38660"/>
                </a:lnTo>
                <a:lnTo>
                  <a:pt x="84703" y="48185"/>
                </a:lnTo>
                <a:lnTo>
                  <a:pt x="90898" y="39947"/>
                </a:lnTo>
                <a:lnTo>
                  <a:pt x="75348" y="34504"/>
                </a:lnTo>
                <a:lnTo>
                  <a:pt x="49948" y="24979"/>
                </a:lnTo>
                <a:lnTo>
                  <a:pt x="24548" y="13867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24414" y="4536634"/>
            <a:ext cx="80010" cy="60325"/>
          </a:xfrm>
          <a:custGeom>
            <a:avLst/>
            <a:gdLst/>
            <a:ahLst/>
            <a:cxnLst/>
            <a:rect l="l" t="t" r="r" b="b"/>
            <a:pathLst>
              <a:path w="80009" h="60325">
                <a:moveTo>
                  <a:pt x="0" y="0"/>
                </a:moveTo>
                <a:lnTo>
                  <a:pt x="6984" y="17144"/>
                </a:lnTo>
                <a:lnTo>
                  <a:pt x="32384" y="36194"/>
                </a:lnTo>
                <a:lnTo>
                  <a:pt x="70818" y="60236"/>
                </a:lnTo>
                <a:lnTo>
                  <a:pt x="79915" y="54690"/>
                </a:lnTo>
                <a:lnTo>
                  <a:pt x="37766" y="28346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912983" y="4445591"/>
            <a:ext cx="79069" cy="714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20173" y="4341336"/>
            <a:ext cx="74016" cy="73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34776" y="4229605"/>
            <a:ext cx="67945" cy="83185"/>
          </a:xfrm>
          <a:custGeom>
            <a:avLst/>
            <a:gdLst/>
            <a:ahLst/>
            <a:cxnLst/>
            <a:rect l="l" t="t" r="r" b="b"/>
            <a:pathLst>
              <a:path w="67945" h="83185">
                <a:moveTo>
                  <a:pt x="0" y="0"/>
                </a:moveTo>
                <a:lnTo>
                  <a:pt x="5383" y="20286"/>
                </a:lnTo>
                <a:lnTo>
                  <a:pt x="60307" y="83057"/>
                </a:lnTo>
                <a:lnTo>
                  <a:pt x="67476" y="76785"/>
                </a:lnTo>
                <a:lnTo>
                  <a:pt x="12551" y="14015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638964" y="4128891"/>
            <a:ext cx="70264" cy="739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72703" y="4059471"/>
            <a:ext cx="40005" cy="43815"/>
          </a:xfrm>
          <a:custGeom>
            <a:avLst/>
            <a:gdLst/>
            <a:ahLst/>
            <a:cxnLst/>
            <a:rect l="l" t="t" r="r" b="b"/>
            <a:pathLst>
              <a:path w="40004" h="43814">
                <a:moveTo>
                  <a:pt x="0" y="0"/>
                </a:moveTo>
                <a:lnTo>
                  <a:pt x="3944" y="18972"/>
                </a:lnTo>
                <a:lnTo>
                  <a:pt x="28204" y="43233"/>
                </a:lnTo>
                <a:lnTo>
                  <a:pt x="39983" y="42293"/>
                </a:lnTo>
                <a:lnTo>
                  <a:pt x="21777" y="24951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602027" y="2816044"/>
            <a:ext cx="31115" cy="94615"/>
          </a:xfrm>
          <a:custGeom>
            <a:avLst/>
            <a:gdLst/>
            <a:ahLst/>
            <a:cxnLst/>
            <a:rect l="l" t="t" r="r" b="b"/>
            <a:pathLst>
              <a:path w="31114" h="94614">
                <a:moveTo>
                  <a:pt x="21727" y="0"/>
                </a:moveTo>
                <a:lnTo>
                  <a:pt x="15906" y="23020"/>
                </a:lnTo>
                <a:lnTo>
                  <a:pt x="0" y="94592"/>
                </a:lnTo>
                <a:lnTo>
                  <a:pt x="25172" y="25220"/>
                </a:lnTo>
                <a:lnTo>
                  <a:pt x="30962" y="2334"/>
                </a:lnTo>
                <a:lnTo>
                  <a:pt x="21727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567236" y="2952139"/>
            <a:ext cx="34290" cy="99060"/>
          </a:xfrm>
          <a:custGeom>
            <a:avLst/>
            <a:gdLst/>
            <a:ahLst/>
            <a:cxnLst/>
            <a:rect l="l" t="t" r="r" b="b"/>
            <a:pathLst>
              <a:path w="34289" h="99060">
                <a:moveTo>
                  <a:pt x="24602" y="0"/>
                </a:moveTo>
                <a:lnTo>
                  <a:pt x="17336" y="31484"/>
                </a:lnTo>
                <a:lnTo>
                  <a:pt x="12621" y="48765"/>
                </a:lnTo>
                <a:lnTo>
                  <a:pt x="0" y="98458"/>
                </a:lnTo>
                <a:lnTo>
                  <a:pt x="21831" y="51189"/>
                </a:lnTo>
                <a:lnTo>
                  <a:pt x="26572" y="33808"/>
                </a:lnTo>
                <a:lnTo>
                  <a:pt x="33883" y="2142"/>
                </a:lnTo>
                <a:lnTo>
                  <a:pt x="24602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531379" y="3087524"/>
            <a:ext cx="36195" cy="98425"/>
          </a:xfrm>
          <a:custGeom>
            <a:avLst/>
            <a:gdLst/>
            <a:ahLst/>
            <a:cxnLst/>
            <a:rect l="l" t="t" r="r" b="b"/>
            <a:pathLst>
              <a:path w="36194" h="98425">
                <a:moveTo>
                  <a:pt x="26478" y="0"/>
                </a:moveTo>
                <a:lnTo>
                  <a:pt x="23056" y="13472"/>
                </a:lnTo>
                <a:lnTo>
                  <a:pt x="15114" y="45239"/>
                </a:lnTo>
                <a:lnTo>
                  <a:pt x="5629" y="78423"/>
                </a:lnTo>
                <a:lnTo>
                  <a:pt x="0" y="97914"/>
                </a:lnTo>
                <a:lnTo>
                  <a:pt x="14785" y="81053"/>
                </a:lnTo>
                <a:lnTo>
                  <a:pt x="24314" y="47703"/>
                </a:lnTo>
                <a:lnTo>
                  <a:pt x="32293" y="15800"/>
                </a:lnTo>
                <a:lnTo>
                  <a:pt x="35709" y="2345"/>
                </a:lnTo>
                <a:lnTo>
                  <a:pt x="26478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492587" y="3222043"/>
            <a:ext cx="37465" cy="96520"/>
          </a:xfrm>
          <a:custGeom>
            <a:avLst/>
            <a:gdLst/>
            <a:ahLst/>
            <a:cxnLst/>
            <a:rect l="l" t="t" r="r" b="b"/>
            <a:pathLst>
              <a:path w="37464" h="96520">
                <a:moveTo>
                  <a:pt x="28218" y="0"/>
                </a:moveTo>
                <a:lnTo>
                  <a:pt x="23789" y="15330"/>
                </a:lnTo>
                <a:lnTo>
                  <a:pt x="12665" y="55054"/>
                </a:lnTo>
                <a:lnTo>
                  <a:pt x="0" y="96212"/>
                </a:lnTo>
                <a:lnTo>
                  <a:pt x="21803" y="57739"/>
                </a:lnTo>
                <a:lnTo>
                  <a:pt x="32951" y="17936"/>
                </a:lnTo>
                <a:lnTo>
                  <a:pt x="37368" y="2642"/>
                </a:lnTo>
                <a:lnTo>
                  <a:pt x="28218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448604" y="3355623"/>
            <a:ext cx="41910" cy="96520"/>
          </a:xfrm>
          <a:custGeom>
            <a:avLst/>
            <a:gdLst/>
            <a:ahLst/>
            <a:cxnLst/>
            <a:rect l="l" t="t" r="r" b="b"/>
            <a:pathLst>
              <a:path w="41910" h="96520">
                <a:moveTo>
                  <a:pt x="32739" y="0"/>
                </a:moveTo>
                <a:lnTo>
                  <a:pt x="26612" y="16336"/>
                </a:lnTo>
                <a:lnTo>
                  <a:pt x="18566" y="43652"/>
                </a:lnTo>
                <a:lnTo>
                  <a:pt x="13854" y="57777"/>
                </a:lnTo>
                <a:lnTo>
                  <a:pt x="0" y="96234"/>
                </a:lnTo>
                <a:lnTo>
                  <a:pt x="18100" y="73568"/>
                </a:lnTo>
                <a:lnTo>
                  <a:pt x="27652" y="46502"/>
                </a:lnTo>
                <a:lnTo>
                  <a:pt x="35641" y="19352"/>
                </a:lnTo>
                <a:lnTo>
                  <a:pt x="41658" y="3343"/>
                </a:lnTo>
                <a:lnTo>
                  <a:pt x="32739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403800" y="3487916"/>
            <a:ext cx="41910" cy="87630"/>
          </a:xfrm>
          <a:custGeom>
            <a:avLst/>
            <a:gdLst/>
            <a:ahLst/>
            <a:cxnLst/>
            <a:rect l="l" t="t" r="r" b="b"/>
            <a:pathLst>
              <a:path w="41910" h="87629">
                <a:moveTo>
                  <a:pt x="32922" y="0"/>
                </a:moveTo>
                <a:lnTo>
                  <a:pt x="11088" y="58679"/>
                </a:lnTo>
                <a:lnTo>
                  <a:pt x="0" y="87189"/>
                </a:lnTo>
                <a:lnTo>
                  <a:pt x="19991" y="62066"/>
                </a:lnTo>
                <a:lnTo>
                  <a:pt x="41850" y="3321"/>
                </a:lnTo>
                <a:lnTo>
                  <a:pt x="32922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48224" y="3618162"/>
            <a:ext cx="44450" cy="93980"/>
          </a:xfrm>
          <a:custGeom>
            <a:avLst/>
            <a:gdLst/>
            <a:ahLst/>
            <a:cxnLst/>
            <a:rect l="l" t="t" r="r" b="b"/>
            <a:pathLst>
              <a:path w="44450" h="93979">
                <a:moveTo>
                  <a:pt x="39580" y="0"/>
                </a:moveTo>
                <a:lnTo>
                  <a:pt x="22226" y="42698"/>
                </a:lnTo>
                <a:lnTo>
                  <a:pt x="15905" y="58500"/>
                </a:lnTo>
                <a:lnTo>
                  <a:pt x="8053" y="75761"/>
                </a:lnTo>
                <a:lnTo>
                  <a:pt x="0" y="93728"/>
                </a:lnTo>
                <a:lnTo>
                  <a:pt x="16734" y="79679"/>
                </a:lnTo>
                <a:lnTo>
                  <a:pt x="24662" y="62240"/>
                </a:lnTo>
                <a:lnTo>
                  <a:pt x="31098" y="46163"/>
                </a:lnTo>
                <a:lnTo>
                  <a:pt x="43827" y="12753"/>
                </a:lnTo>
                <a:lnTo>
                  <a:pt x="3958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287211" y="3746343"/>
            <a:ext cx="53975" cy="90805"/>
          </a:xfrm>
          <a:custGeom>
            <a:avLst/>
            <a:gdLst/>
            <a:ahLst/>
            <a:cxnLst/>
            <a:rect l="l" t="t" r="r" b="b"/>
            <a:pathLst>
              <a:path w="53975" h="90804">
                <a:moveTo>
                  <a:pt x="45234" y="0"/>
                </a:moveTo>
                <a:lnTo>
                  <a:pt x="37392" y="15683"/>
                </a:lnTo>
                <a:lnTo>
                  <a:pt x="24643" y="42773"/>
                </a:lnTo>
                <a:lnTo>
                  <a:pt x="18180" y="58907"/>
                </a:lnTo>
                <a:lnTo>
                  <a:pt x="7376" y="77326"/>
                </a:lnTo>
                <a:lnTo>
                  <a:pt x="0" y="90600"/>
                </a:lnTo>
                <a:lnTo>
                  <a:pt x="15654" y="82039"/>
                </a:lnTo>
                <a:lnTo>
                  <a:pt x="26715" y="63075"/>
                </a:lnTo>
                <a:lnTo>
                  <a:pt x="33374" y="46569"/>
                </a:lnTo>
                <a:lnTo>
                  <a:pt x="45961" y="19841"/>
                </a:lnTo>
                <a:lnTo>
                  <a:pt x="53754" y="4259"/>
                </a:lnTo>
                <a:lnTo>
                  <a:pt x="45234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224834" y="3870681"/>
            <a:ext cx="52705" cy="92710"/>
          </a:xfrm>
          <a:custGeom>
            <a:avLst/>
            <a:gdLst/>
            <a:ahLst/>
            <a:cxnLst/>
            <a:rect l="l" t="t" r="r" b="b"/>
            <a:pathLst>
              <a:path w="52705" h="92710">
                <a:moveTo>
                  <a:pt x="44693" y="0"/>
                </a:moveTo>
                <a:lnTo>
                  <a:pt x="34761" y="18194"/>
                </a:lnTo>
                <a:lnTo>
                  <a:pt x="18807" y="46920"/>
                </a:lnTo>
                <a:lnTo>
                  <a:pt x="0" y="76655"/>
                </a:lnTo>
                <a:lnTo>
                  <a:pt x="1828" y="92416"/>
                </a:lnTo>
                <a:lnTo>
                  <a:pt x="19147" y="64306"/>
                </a:lnTo>
                <a:lnTo>
                  <a:pt x="27105" y="51574"/>
                </a:lnTo>
                <a:lnTo>
                  <a:pt x="35264" y="35304"/>
                </a:lnTo>
                <a:lnTo>
                  <a:pt x="52649" y="5293"/>
                </a:lnTo>
                <a:lnTo>
                  <a:pt x="4469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145459" y="3989649"/>
            <a:ext cx="59055" cy="88900"/>
          </a:xfrm>
          <a:custGeom>
            <a:avLst/>
            <a:gdLst/>
            <a:ahLst/>
            <a:cxnLst/>
            <a:rect l="l" t="t" r="r" b="b"/>
            <a:pathLst>
              <a:path w="59055" h="88900">
                <a:moveTo>
                  <a:pt x="52386" y="0"/>
                </a:moveTo>
                <a:lnTo>
                  <a:pt x="41329" y="16341"/>
                </a:lnTo>
                <a:lnTo>
                  <a:pt x="33315" y="29159"/>
                </a:lnTo>
                <a:lnTo>
                  <a:pt x="11228" y="57527"/>
                </a:lnTo>
                <a:lnTo>
                  <a:pt x="0" y="75163"/>
                </a:lnTo>
                <a:lnTo>
                  <a:pt x="1512" y="88698"/>
                </a:lnTo>
                <a:lnTo>
                  <a:pt x="19147" y="62814"/>
                </a:lnTo>
                <a:lnTo>
                  <a:pt x="30144" y="47114"/>
                </a:lnTo>
                <a:lnTo>
                  <a:pt x="49330" y="21507"/>
                </a:lnTo>
                <a:lnTo>
                  <a:pt x="58780" y="7338"/>
                </a:lnTo>
                <a:lnTo>
                  <a:pt x="52386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046643" y="4101250"/>
            <a:ext cx="75416" cy="7417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946145" y="4202104"/>
            <a:ext cx="76291" cy="7118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830155" y="4288067"/>
            <a:ext cx="80645" cy="62865"/>
          </a:xfrm>
          <a:custGeom>
            <a:avLst/>
            <a:gdLst/>
            <a:ahLst/>
            <a:cxnLst/>
            <a:rect l="l" t="t" r="r" b="b"/>
            <a:pathLst>
              <a:path w="80644" h="62864">
                <a:moveTo>
                  <a:pt x="80091" y="0"/>
                </a:moveTo>
                <a:lnTo>
                  <a:pt x="58035" y="14975"/>
                </a:lnTo>
                <a:lnTo>
                  <a:pt x="45335" y="22914"/>
                </a:lnTo>
                <a:lnTo>
                  <a:pt x="32301" y="32668"/>
                </a:lnTo>
                <a:lnTo>
                  <a:pt x="7235" y="46725"/>
                </a:lnTo>
                <a:lnTo>
                  <a:pt x="0" y="62480"/>
                </a:lnTo>
                <a:lnTo>
                  <a:pt x="75783" y="15116"/>
                </a:lnTo>
                <a:lnTo>
                  <a:pt x="80091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702838" y="4359329"/>
            <a:ext cx="88900" cy="50800"/>
          </a:xfrm>
          <a:custGeom>
            <a:avLst/>
            <a:gdLst/>
            <a:ahLst/>
            <a:cxnLst/>
            <a:rect l="l" t="t" r="r" b="b"/>
            <a:pathLst>
              <a:path w="88900" h="50800">
                <a:moveTo>
                  <a:pt x="88607" y="0"/>
                </a:moveTo>
                <a:lnTo>
                  <a:pt x="71051" y="10388"/>
                </a:lnTo>
                <a:lnTo>
                  <a:pt x="46045" y="21280"/>
                </a:lnTo>
                <a:lnTo>
                  <a:pt x="33345" y="27630"/>
                </a:lnTo>
                <a:lnTo>
                  <a:pt x="8402" y="36955"/>
                </a:lnTo>
                <a:lnTo>
                  <a:pt x="0" y="50279"/>
                </a:lnTo>
                <a:lnTo>
                  <a:pt x="24447" y="41111"/>
                </a:lnTo>
                <a:lnTo>
                  <a:pt x="50304" y="29800"/>
                </a:lnTo>
                <a:lnTo>
                  <a:pt x="88799" y="10529"/>
                </a:lnTo>
                <a:lnTo>
                  <a:pt x="88607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572059" y="4414069"/>
            <a:ext cx="92075" cy="29845"/>
          </a:xfrm>
          <a:custGeom>
            <a:avLst/>
            <a:gdLst/>
            <a:ahLst/>
            <a:cxnLst/>
            <a:rect l="l" t="t" r="r" b="b"/>
            <a:pathLst>
              <a:path w="92075" h="29845">
                <a:moveTo>
                  <a:pt x="91761" y="0"/>
                </a:moveTo>
                <a:lnTo>
                  <a:pt x="75683" y="6028"/>
                </a:lnTo>
                <a:lnTo>
                  <a:pt x="25400" y="18567"/>
                </a:lnTo>
                <a:lnTo>
                  <a:pt x="0" y="23329"/>
                </a:lnTo>
                <a:lnTo>
                  <a:pt x="15010" y="29396"/>
                </a:lnTo>
                <a:lnTo>
                  <a:pt x="40410" y="24632"/>
                </a:lnTo>
                <a:lnTo>
                  <a:pt x="78510" y="15107"/>
                </a:lnTo>
                <a:lnTo>
                  <a:pt x="91727" y="10185"/>
                </a:lnTo>
                <a:lnTo>
                  <a:pt x="91761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433513" y="4451115"/>
            <a:ext cx="97155" cy="0"/>
          </a:xfrm>
          <a:custGeom>
            <a:avLst/>
            <a:gdLst/>
            <a:ahLst/>
            <a:cxnLst/>
            <a:rect l="l" t="t" r="r" b="b"/>
            <a:pathLst>
              <a:path w="97155">
                <a:moveTo>
                  <a:pt x="0" y="0"/>
                </a:moveTo>
                <a:lnTo>
                  <a:pt x="96647" y="0"/>
                </a:lnTo>
              </a:path>
            </a:pathLst>
          </a:custGeom>
          <a:ln w="1355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291510" y="4427804"/>
            <a:ext cx="99695" cy="26670"/>
          </a:xfrm>
          <a:custGeom>
            <a:avLst/>
            <a:gdLst/>
            <a:ahLst/>
            <a:cxnLst/>
            <a:rect l="l" t="t" r="r" b="b"/>
            <a:pathLst>
              <a:path w="99694" h="26670">
                <a:moveTo>
                  <a:pt x="0" y="0"/>
                </a:moveTo>
                <a:lnTo>
                  <a:pt x="25082" y="15689"/>
                </a:lnTo>
                <a:lnTo>
                  <a:pt x="50925" y="20528"/>
                </a:lnTo>
                <a:lnTo>
                  <a:pt x="98248" y="26443"/>
                </a:lnTo>
                <a:lnTo>
                  <a:pt x="99429" y="16992"/>
                </a:lnTo>
                <a:lnTo>
                  <a:pt x="39406" y="9489"/>
                </a:lnTo>
                <a:lnTo>
                  <a:pt x="12862" y="3216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165310" y="4386760"/>
            <a:ext cx="89535" cy="41275"/>
          </a:xfrm>
          <a:custGeom>
            <a:avLst/>
            <a:gdLst/>
            <a:ahLst/>
            <a:cxnLst/>
            <a:rect l="l" t="t" r="r" b="b"/>
            <a:pathLst>
              <a:path w="89534" h="41275">
                <a:moveTo>
                  <a:pt x="0" y="0"/>
                </a:moveTo>
                <a:lnTo>
                  <a:pt x="9355" y="13680"/>
                </a:lnTo>
                <a:lnTo>
                  <a:pt x="60155" y="32730"/>
                </a:lnTo>
                <a:lnTo>
                  <a:pt x="73372" y="36066"/>
                </a:lnTo>
                <a:lnTo>
                  <a:pt x="86926" y="41043"/>
                </a:lnTo>
                <a:lnTo>
                  <a:pt x="89236" y="31802"/>
                </a:lnTo>
                <a:lnTo>
                  <a:pt x="76200" y="26987"/>
                </a:lnTo>
                <a:lnTo>
                  <a:pt x="62983" y="23651"/>
                </a:lnTo>
                <a:lnTo>
                  <a:pt x="38100" y="14287"/>
                </a:lnTo>
                <a:lnTo>
                  <a:pt x="24883" y="10951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035647" y="4323071"/>
            <a:ext cx="89535" cy="50800"/>
          </a:xfrm>
          <a:custGeom>
            <a:avLst/>
            <a:gdLst/>
            <a:ahLst/>
            <a:cxnLst/>
            <a:rect l="l" t="t" r="r" b="b"/>
            <a:pathLst>
              <a:path w="89534" h="50800">
                <a:moveTo>
                  <a:pt x="0" y="0"/>
                </a:moveTo>
                <a:lnTo>
                  <a:pt x="11167" y="18211"/>
                </a:lnTo>
                <a:lnTo>
                  <a:pt x="24262" y="24784"/>
                </a:lnTo>
                <a:lnTo>
                  <a:pt x="49662" y="39070"/>
                </a:lnTo>
                <a:lnTo>
                  <a:pt x="62362" y="45420"/>
                </a:lnTo>
                <a:lnTo>
                  <a:pt x="75519" y="50383"/>
                </a:lnTo>
                <a:lnTo>
                  <a:pt x="89464" y="46735"/>
                </a:lnTo>
                <a:lnTo>
                  <a:pt x="66164" y="36701"/>
                </a:lnTo>
                <a:lnTo>
                  <a:pt x="41221" y="24201"/>
                </a:lnTo>
                <a:lnTo>
                  <a:pt x="15821" y="9913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923608" y="4242946"/>
            <a:ext cx="79070" cy="69183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835661" y="4142299"/>
            <a:ext cx="61594" cy="73660"/>
          </a:xfrm>
          <a:custGeom>
            <a:avLst/>
            <a:gdLst/>
            <a:ahLst/>
            <a:cxnLst/>
            <a:rect l="l" t="t" r="r" b="b"/>
            <a:pathLst>
              <a:path w="61594" h="73660">
                <a:moveTo>
                  <a:pt x="0" y="0"/>
                </a:moveTo>
                <a:lnTo>
                  <a:pt x="21180" y="44093"/>
                </a:lnTo>
                <a:lnTo>
                  <a:pt x="61114" y="73452"/>
                </a:lnTo>
                <a:lnTo>
                  <a:pt x="39245" y="50289"/>
                </a:lnTo>
                <a:lnTo>
                  <a:pt x="17237" y="25121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60916" y="4017295"/>
            <a:ext cx="50800" cy="94615"/>
          </a:xfrm>
          <a:custGeom>
            <a:avLst/>
            <a:gdLst/>
            <a:ahLst/>
            <a:cxnLst/>
            <a:rect l="l" t="t" r="r" b="b"/>
            <a:pathLst>
              <a:path w="50800" h="94614">
                <a:moveTo>
                  <a:pt x="3597" y="0"/>
                </a:moveTo>
                <a:lnTo>
                  <a:pt x="0" y="14104"/>
                </a:lnTo>
                <a:lnTo>
                  <a:pt x="25400" y="64904"/>
                </a:lnTo>
                <a:lnTo>
                  <a:pt x="33559" y="77998"/>
                </a:lnTo>
                <a:lnTo>
                  <a:pt x="42825" y="94616"/>
                </a:lnTo>
                <a:lnTo>
                  <a:pt x="50445" y="88901"/>
                </a:lnTo>
                <a:lnTo>
                  <a:pt x="41857" y="73343"/>
                </a:lnTo>
                <a:lnTo>
                  <a:pt x="33698" y="60250"/>
                </a:lnTo>
                <a:lnTo>
                  <a:pt x="21219" y="35243"/>
                </a:lnTo>
                <a:lnTo>
                  <a:pt x="13061" y="22150"/>
                </a:lnTo>
                <a:lnTo>
                  <a:pt x="3597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13291" y="3900139"/>
            <a:ext cx="35560" cy="82550"/>
          </a:xfrm>
          <a:custGeom>
            <a:avLst/>
            <a:gdLst/>
            <a:ahLst/>
            <a:cxnLst/>
            <a:rect l="l" t="t" r="r" b="b"/>
            <a:pathLst>
              <a:path w="35559" h="82550">
                <a:moveTo>
                  <a:pt x="2169" y="0"/>
                </a:moveTo>
                <a:lnTo>
                  <a:pt x="0" y="16960"/>
                </a:lnTo>
                <a:lnTo>
                  <a:pt x="7738" y="41902"/>
                </a:lnTo>
                <a:lnTo>
                  <a:pt x="14288" y="55060"/>
                </a:lnTo>
                <a:lnTo>
                  <a:pt x="23613" y="80002"/>
                </a:lnTo>
                <a:lnTo>
                  <a:pt x="35487" y="82510"/>
                </a:lnTo>
                <a:lnTo>
                  <a:pt x="27768" y="63958"/>
                </a:lnTo>
                <a:lnTo>
                  <a:pt x="16457" y="38100"/>
                </a:lnTo>
                <a:lnTo>
                  <a:pt x="8879" y="13675"/>
                </a:lnTo>
                <a:lnTo>
                  <a:pt x="2169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63718" y="3758239"/>
            <a:ext cx="36195" cy="95250"/>
          </a:xfrm>
          <a:custGeom>
            <a:avLst/>
            <a:gdLst/>
            <a:ahLst/>
            <a:cxnLst/>
            <a:rect l="l" t="t" r="r" b="b"/>
            <a:pathLst>
              <a:path w="36195" h="95250">
                <a:moveTo>
                  <a:pt x="6065" y="0"/>
                </a:moveTo>
                <a:lnTo>
                  <a:pt x="0" y="15010"/>
                </a:lnTo>
                <a:lnTo>
                  <a:pt x="4923" y="28227"/>
                </a:lnTo>
                <a:lnTo>
                  <a:pt x="9686" y="40927"/>
                </a:lnTo>
                <a:lnTo>
                  <a:pt x="12671" y="54575"/>
                </a:lnTo>
                <a:lnTo>
                  <a:pt x="17623" y="67914"/>
                </a:lnTo>
                <a:lnTo>
                  <a:pt x="25561" y="93314"/>
                </a:lnTo>
                <a:lnTo>
                  <a:pt x="35808" y="95156"/>
                </a:lnTo>
                <a:lnTo>
                  <a:pt x="29716" y="77269"/>
                </a:lnTo>
                <a:lnTo>
                  <a:pt x="21779" y="51870"/>
                </a:lnTo>
                <a:lnTo>
                  <a:pt x="18794" y="38221"/>
                </a:lnTo>
                <a:lnTo>
                  <a:pt x="13841" y="24883"/>
                </a:lnTo>
                <a:lnTo>
                  <a:pt x="6065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28895" y="3624539"/>
            <a:ext cx="29845" cy="95885"/>
          </a:xfrm>
          <a:custGeom>
            <a:avLst/>
            <a:gdLst/>
            <a:ahLst/>
            <a:cxnLst/>
            <a:rect l="l" t="t" r="r" b="b"/>
            <a:pathLst>
              <a:path w="29845" h="95885">
                <a:moveTo>
                  <a:pt x="4273" y="0"/>
                </a:moveTo>
                <a:lnTo>
                  <a:pt x="0" y="17298"/>
                </a:lnTo>
                <a:lnTo>
                  <a:pt x="3043" y="31113"/>
                </a:lnTo>
                <a:lnTo>
                  <a:pt x="6219" y="45401"/>
                </a:lnTo>
                <a:lnTo>
                  <a:pt x="11111" y="60161"/>
                </a:lnTo>
                <a:lnTo>
                  <a:pt x="17359" y="85210"/>
                </a:lnTo>
                <a:lnTo>
                  <a:pt x="29758" y="95533"/>
                </a:lnTo>
                <a:lnTo>
                  <a:pt x="20250" y="57500"/>
                </a:lnTo>
                <a:lnTo>
                  <a:pt x="15386" y="42861"/>
                </a:lnTo>
                <a:lnTo>
                  <a:pt x="12342" y="29047"/>
                </a:lnTo>
                <a:lnTo>
                  <a:pt x="9167" y="14759"/>
                </a:lnTo>
                <a:lnTo>
                  <a:pt x="427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97043" y="3491539"/>
            <a:ext cx="26670" cy="93980"/>
          </a:xfrm>
          <a:custGeom>
            <a:avLst/>
            <a:gdLst/>
            <a:ahLst/>
            <a:cxnLst/>
            <a:rect l="l" t="t" r="r" b="b"/>
            <a:pathLst>
              <a:path w="26670" h="93979">
                <a:moveTo>
                  <a:pt x="6065" y="0"/>
                </a:moveTo>
                <a:lnTo>
                  <a:pt x="0" y="15010"/>
                </a:lnTo>
                <a:lnTo>
                  <a:pt x="3146" y="29175"/>
                </a:lnTo>
                <a:lnTo>
                  <a:pt x="4648" y="42955"/>
                </a:lnTo>
                <a:lnTo>
                  <a:pt x="9686" y="56802"/>
                </a:lnTo>
                <a:lnTo>
                  <a:pt x="10998" y="69942"/>
                </a:lnTo>
                <a:lnTo>
                  <a:pt x="14286" y="83272"/>
                </a:lnTo>
                <a:lnTo>
                  <a:pt x="26633" y="93384"/>
                </a:lnTo>
                <a:lnTo>
                  <a:pt x="20352" y="68262"/>
                </a:lnTo>
                <a:lnTo>
                  <a:pt x="18878" y="54604"/>
                </a:lnTo>
                <a:lnTo>
                  <a:pt x="13841" y="40758"/>
                </a:lnTo>
                <a:lnTo>
                  <a:pt x="12528" y="27616"/>
                </a:lnTo>
                <a:lnTo>
                  <a:pt x="9269" y="12821"/>
                </a:lnTo>
                <a:lnTo>
                  <a:pt x="6065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68363" y="3357166"/>
            <a:ext cx="25400" cy="92710"/>
          </a:xfrm>
          <a:custGeom>
            <a:avLst/>
            <a:gdLst/>
            <a:ahLst/>
            <a:cxnLst/>
            <a:rect l="l" t="t" r="r" b="b"/>
            <a:pathLst>
              <a:path w="25400" h="92710">
                <a:moveTo>
                  <a:pt x="7863" y="0"/>
                </a:moveTo>
                <a:lnTo>
                  <a:pt x="0" y="13881"/>
                </a:lnTo>
                <a:lnTo>
                  <a:pt x="4838" y="41311"/>
                </a:lnTo>
                <a:lnTo>
                  <a:pt x="9689" y="57522"/>
                </a:lnTo>
                <a:lnTo>
                  <a:pt x="14363" y="84174"/>
                </a:lnTo>
                <a:lnTo>
                  <a:pt x="24983" y="92506"/>
                </a:lnTo>
                <a:lnTo>
                  <a:pt x="20486" y="67820"/>
                </a:lnTo>
                <a:lnTo>
                  <a:pt x="10961" y="24958"/>
                </a:lnTo>
                <a:lnTo>
                  <a:pt x="786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 txBox="1"/>
          <p:nvPr/>
        </p:nvSpPr>
        <p:spPr>
          <a:xfrm>
            <a:off x="523241" y="1632204"/>
            <a:ext cx="10817860" cy="1113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3800" b="1" dirty="0">
                <a:latin typeface="Arial"/>
                <a:cs typeface="Arial"/>
              </a:rPr>
              <a:t>New </a:t>
            </a:r>
            <a:r>
              <a:rPr sz="3800" b="1" spc="-5" dirty="0">
                <a:latin typeface="Arial"/>
                <a:cs typeface="Arial"/>
              </a:rPr>
              <a:t>Heart Failure </a:t>
            </a:r>
            <a:r>
              <a:rPr sz="3800" b="1" dirty="0">
                <a:latin typeface="Arial"/>
                <a:cs typeface="Arial"/>
              </a:rPr>
              <a:t>by </a:t>
            </a:r>
            <a:r>
              <a:rPr sz="3800" b="1" spc="-25" dirty="0">
                <a:latin typeface="Arial"/>
                <a:cs typeface="Arial"/>
              </a:rPr>
              <a:t>On-Treatment </a:t>
            </a:r>
            <a:r>
              <a:rPr sz="3800" b="1" spc="-5" dirty="0">
                <a:latin typeface="Arial"/>
                <a:cs typeface="Arial"/>
              </a:rPr>
              <a:t>Serum</a:t>
            </a:r>
            <a:r>
              <a:rPr sz="3800" b="1" spc="-35" dirty="0">
                <a:latin typeface="Arial"/>
                <a:cs typeface="Arial"/>
              </a:rPr>
              <a:t> </a:t>
            </a:r>
            <a:r>
              <a:rPr sz="3800" b="1" spc="-95" dirty="0">
                <a:latin typeface="Arial"/>
                <a:cs typeface="Arial"/>
              </a:rPr>
              <a:t>EPA</a:t>
            </a:r>
            <a:endParaRPr sz="3800">
              <a:latin typeface="Arial"/>
              <a:cs typeface="Arial"/>
            </a:endParaRPr>
          </a:p>
          <a:p>
            <a:pPr marL="315595">
              <a:lnSpc>
                <a:spcPct val="100000"/>
              </a:lnSpc>
              <a:spcBef>
                <a:spcPts val="2325"/>
              </a:spcBef>
            </a:pPr>
            <a:r>
              <a:rPr sz="1400" b="1" spc="-10" dirty="0">
                <a:solidFill>
                  <a:srgbClr val="221F1F"/>
                </a:solidFill>
                <a:latin typeface="Arial"/>
                <a:cs typeface="Arial"/>
              </a:rPr>
              <a:t>Sudden </a:t>
            </a:r>
            <a:r>
              <a:rPr sz="1400" b="1" spc="-5" dirty="0">
                <a:solidFill>
                  <a:srgbClr val="221F1F"/>
                </a:solidFill>
                <a:latin typeface="Arial"/>
                <a:cs typeface="Arial"/>
              </a:rPr>
              <a:t>Cardiac</a:t>
            </a:r>
            <a:r>
              <a:rPr sz="1400" b="1" spc="-1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21F1F"/>
                </a:solidFill>
                <a:latin typeface="Arial"/>
                <a:cs typeface="Arial"/>
              </a:rPr>
              <a:t>Death</a:t>
            </a:r>
            <a:r>
              <a:rPr sz="1500" spc="-15" baseline="30555" dirty="0">
                <a:latin typeface="Arial"/>
                <a:cs typeface="Arial"/>
              </a:rPr>
              <a:t>1-4</a:t>
            </a:r>
            <a:endParaRPr sz="1500" baseline="30555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13721" y="5362741"/>
            <a:ext cx="1102995" cy="23177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No.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 of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895350" algn="l"/>
              </a:tabLst>
            </a:pPr>
            <a:r>
              <a:rPr sz="1050" b="1" spc="-15" baseline="3968" dirty="0">
                <a:solidFill>
                  <a:srgbClr val="221F1F"/>
                </a:solidFill>
                <a:latin typeface="Arial"/>
                <a:cs typeface="Arial"/>
              </a:rPr>
              <a:t>Pa</a:t>
            </a:r>
            <a:r>
              <a:rPr sz="1050" b="1" spc="-7" baseline="3968" dirty="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sz="1050" b="1" baseline="3968" dirty="0">
                <a:solidFill>
                  <a:srgbClr val="221F1F"/>
                </a:solidFill>
                <a:latin typeface="Arial"/>
                <a:cs typeface="Arial"/>
              </a:rPr>
              <a:t>i</a:t>
            </a:r>
            <a:r>
              <a:rPr sz="1050" b="1" spc="-15" baseline="3968" dirty="0">
                <a:solidFill>
                  <a:srgbClr val="221F1F"/>
                </a:solidFill>
                <a:latin typeface="Arial"/>
                <a:cs typeface="Arial"/>
              </a:rPr>
              <a:t>en</a:t>
            </a:r>
            <a:r>
              <a:rPr sz="1050" b="1" spc="-7" baseline="3968" dirty="0">
                <a:solidFill>
                  <a:srgbClr val="221F1F"/>
                </a:solidFill>
                <a:latin typeface="Arial"/>
                <a:cs typeface="Arial"/>
              </a:rPr>
              <a:t>t</a:t>
            </a:r>
            <a:r>
              <a:rPr sz="1050" b="1" baseline="3968" dirty="0">
                <a:solidFill>
                  <a:srgbClr val="221F1F"/>
                </a:solidFill>
                <a:latin typeface="Arial"/>
                <a:cs typeface="Arial"/>
              </a:rPr>
              <a:t>s   </a:t>
            </a:r>
            <a:r>
              <a:rPr sz="1050" b="1" spc="-127" baseline="3968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522</a:t>
            </a:r>
            <a:r>
              <a:rPr sz="700" dirty="0">
                <a:solidFill>
                  <a:srgbClr val="221F1F"/>
                </a:solidFill>
                <a:latin typeface="Arial"/>
                <a:cs typeface="Arial"/>
              </a:rPr>
              <a:t>6	</a:t>
            </a: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2471</a:t>
            </a:r>
            <a:endParaRPr sz="7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632413" y="5469421"/>
            <a:ext cx="17145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789</a:t>
            </a:r>
            <a:endParaRPr sz="7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2268289" y="5469421"/>
            <a:ext cx="122555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94</a:t>
            </a:r>
            <a:endParaRPr sz="7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2879878" y="5469421"/>
            <a:ext cx="122555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12</a:t>
            </a:r>
            <a:endParaRPr sz="7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4139407" y="5725453"/>
            <a:ext cx="112268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5" dirty="0">
                <a:latin typeface="Arial"/>
                <a:cs typeface="Arial"/>
              </a:rPr>
              <a:t>Dose-response hazard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ratio</a:t>
            </a:r>
            <a:endParaRPr sz="7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6214328" y="5725453"/>
            <a:ext cx="116840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5" dirty="0">
                <a:latin typeface="Arial"/>
                <a:cs typeface="Arial"/>
              </a:rPr>
              <a:t>95% Confidence Interval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(CI)</a:t>
            </a:r>
            <a:endParaRPr sz="7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194456" y="5766894"/>
            <a:ext cx="76136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b="1" dirty="0">
                <a:latin typeface="Arial"/>
                <a:cs typeface="Arial"/>
              </a:rPr>
              <a:t>P</a:t>
            </a:r>
            <a:r>
              <a:rPr sz="1400" b="1" spc="5" dirty="0">
                <a:latin typeface="Arial"/>
                <a:cs typeface="Arial"/>
              </a:rPr>
              <a:t>*</a:t>
            </a:r>
            <a:r>
              <a:rPr sz="1400" b="1" spc="-5" dirty="0">
                <a:latin typeface="Arial"/>
                <a:cs typeface="Arial"/>
              </a:rPr>
              <a:t>&lt;0.00</a:t>
            </a:r>
            <a:r>
              <a:rPr sz="1400" b="1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187924" y="6014050"/>
            <a:ext cx="11834495" cy="76073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9050" marR="5080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latin typeface="Arial"/>
                <a:cs typeface="Arial"/>
              </a:rPr>
              <a:t>Note: </a:t>
            </a:r>
            <a:r>
              <a:rPr sz="1000" spc="-10" dirty="0">
                <a:latin typeface="Arial"/>
                <a:cs typeface="Arial"/>
              </a:rPr>
              <a:t>On-treatment </a:t>
            </a:r>
            <a:r>
              <a:rPr sz="1000" spc="-5" dirty="0">
                <a:latin typeface="Arial"/>
                <a:cs typeface="Arial"/>
              </a:rPr>
              <a:t>post baseline serum EPA (µg/mL) </a:t>
            </a:r>
            <a:r>
              <a:rPr sz="1000" dirty="0">
                <a:latin typeface="Arial"/>
                <a:cs typeface="Arial"/>
              </a:rPr>
              <a:t>is </a:t>
            </a:r>
            <a:r>
              <a:rPr sz="1000" spc="-5" dirty="0">
                <a:latin typeface="Arial"/>
                <a:cs typeface="Arial"/>
              </a:rPr>
              <a:t>the daily </a:t>
            </a:r>
            <a:r>
              <a:rPr sz="1000" spc="-10" dirty="0">
                <a:latin typeface="Arial"/>
                <a:cs typeface="Arial"/>
              </a:rPr>
              <a:t>average </a:t>
            </a:r>
            <a:r>
              <a:rPr sz="1000" spc="-5" dirty="0">
                <a:latin typeface="Arial"/>
                <a:cs typeface="Arial"/>
              </a:rPr>
              <a:t>of all available post baseline EPA </a:t>
            </a:r>
            <a:r>
              <a:rPr sz="1000" spc="-10" dirty="0">
                <a:latin typeface="Arial"/>
                <a:cs typeface="Arial"/>
              </a:rPr>
              <a:t>measurements </a:t>
            </a:r>
            <a:r>
              <a:rPr sz="1000" spc="-5" dirty="0">
                <a:latin typeface="Arial"/>
                <a:cs typeface="Arial"/>
              </a:rPr>
              <a:t>prior to the </a:t>
            </a:r>
            <a:r>
              <a:rPr sz="1000" spc="-10" dirty="0">
                <a:latin typeface="Arial"/>
                <a:cs typeface="Arial"/>
              </a:rPr>
              <a:t>event. </a:t>
            </a:r>
            <a:r>
              <a:rPr sz="1000" spc="-5" dirty="0">
                <a:latin typeface="Arial"/>
                <a:cs typeface="Arial"/>
              </a:rPr>
              <a:t>Dose-response hazard ratio (solid line) </a:t>
            </a:r>
            <a:r>
              <a:rPr sz="1000" spc="-10" dirty="0">
                <a:latin typeface="Arial"/>
                <a:cs typeface="Arial"/>
              </a:rPr>
              <a:t>and 95% </a:t>
            </a:r>
            <a:r>
              <a:rPr sz="1000" dirty="0">
                <a:latin typeface="Arial"/>
                <a:cs typeface="Arial"/>
              </a:rPr>
              <a:t>CI </a:t>
            </a:r>
            <a:r>
              <a:rPr sz="1000" spc="-10" dirty="0">
                <a:latin typeface="Arial"/>
                <a:cs typeface="Arial"/>
              </a:rPr>
              <a:t>(dotted </a:t>
            </a:r>
            <a:r>
              <a:rPr sz="1000" spc="-5" dirty="0">
                <a:latin typeface="Arial"/>
                <a:cs typeface="Arial"/>
              </a:rPr>
              <a:t>lines) are  estimated from the Cox </a:t>
            </a:r>
            <a:r>
              <a:rPr sz="1000" spc="-10" dirty="0">
                <a:latin typeface="Arial"/>
                <a:cs typeface="Arial"/>
              </a:rPr>
              <a:t>proportional </a:t>
            </a:r>
            <a:r>
              <a:rPr sz="1000" spc="-5" dirty="0">
                <a:latin typeface="Arial"/>
                <a:cs typeface="Arial"/>
              </a:rPr>
              <a:t>hazard </a:t>
            </a:r>
            <a:r>
              <a:rPr sz="1000" spc="-10" dirty="0">
                <a:latin typeface="Arial"/>
                <a:cs typeface="Arial"/>
              </a:rPr>
              <a:t>model </a:t>
            </a:r>
            <a:r>
              <a:rPr sz="1000" spc="-5" dirty="0">
                <a:latin typeface="Arial"/>
                <a:cs typeface="Arial"/>
              </a:rPr>
              <a:t>with </a:t>
            </a:r>
            <a:r>
              <a:rPr sz="1000" dirty="0">
                <a:latin typeface="Arial"/>
                <a:cs typeface="Arial"/>
              </a:rPr>
              <a:t>a </a:t>
            </a:r>
            <a:r>
              <a:rPr sz="1000" spc="-5" dirty="0">
                <a:latin typeface="Arial"/>
                <a:cs typeface="Arial"/>
              </a:rPr>
              <a:t>spline term for EPA </a:t>
            </a:r>
            <a:r>
              <a:rPr sz="1000" spc="-10" dirty="0">
                <a:latin typeface="Arial"/>
                <a:cs typeface="Arial"/>
              </a:rPr>
              <a:t>and adjustment </a:t>
            </a:r>
            <a:r>
              <a:rPr sz="1000" spc="-5" dirty="0">
                <a:latin typeface="Arial"/>
                <a:cs typeface="Arial"/>
              </a:rPr>
              <a:t>for randomization factors </a:t>
            </a:r>
            <a:r>
              <a:rPr sz="1000" spc="-10" dirty="0">
                <a:latin typeface="Arial"/>
                <a:cs typeface="Arial"/>
              </a:rPr>
              <a:t>and </a:t>
            </a:r>
            <a:r>
              <a:rPr sz="1000" spc="-5" dirty="0">
                <a:latin typeface="Arial"/>
                <a:cs typeface="Arial"/>
              </a:rPr>
              <a:t>statin </a:t>
            </a:r>
            <a:r>
              <a:rPr sz="1000" spc="-10" dirty="0">
                <a:latin typeface="Arial"/>
                <a:cs typeface="Arial"/>
              </a:rPr>
              <a:t>compliance</a:t>
            </a:r>
            <a:r>
              <a:rPr sz="1050" spc="-15" baseline="23809" dirty="0">
                <a:latin typeface="Arial"/>
                <a:cs typeface="Arial"/>
              </a:rPr>
              <a:t>1</a:t>
            </a:r>
            <a:r>
              <a:rPr sz="1000" spc="-10" dirty="0">
                <a:latin typeface="Arial"/>
                <a:cs typeface="Arial"/>
              </a:rPr>
              <a:t>, </a:t>
            </a:r>
            <a:r>
              <a:rPr sz="1000" spc="-5" dirty="0">
                <a:latin typeface="Arial"/>
                <a:cs typeface="Arial"/>
              </a:rPr>
              <a:t>baseline </a:t>
            </a:r>
            <a:r>
              <a:rPr sz="1000" spc="-10" dirty="0">
                <a:latin typeface="Arial"/>
                <a:cs typeface="Arial"/>
              </a:rPr>
              <a:t>diabetes</a:t>
            </a:r>
            <a:r>
              <a:rPr sz="1050" spc="-15" baseline="23809" dirty="0">
                <a:latin typeface="Arial"/>
                <a:cs typeface="Arial"/>
              </a:rPr>
              <a:t>2</a:t>
            </a:r>
            <a:r>
              <a:rPr sz="1000" spc="-10" dirty="0">
                <a:latin typeface="Arial"/>
                <a:cs typeface="Arial"/>
              </a:rPr>
              <a:t>, and </a:t>
            </a:r>
            <a:r>
              <a:rPr sz="1000" spc="-5" dirty="0">
                <a:latin typeface="Arial"/>
                <a:cs typeface="Arial"/>
              </a:rPr>
              <a:t>hsCRP</a:t>
            </a:r>
            <a:r>
              <a:rPr sz="1050" spc="-7" baseline="23809" dirty="0">
                <a:latin typeface="Arial"/>
                <a:cs typeface="Arial"/>
              </a:rPr>
              <a:t>3</a:t>
            </a:r>
            <a:r>
              <a:rPr sz="1000" spc="-5" dirty="0">
                <a:latin typeface="Arial"/>
                <a:cs typeface="Arial"/>
              </a:rPr>
              <a:t>, </a:t>
            </a:r>
            <a:r>
              <a:rPr sz="1000" spc="-10" dirty="0">
                <a:latin typeface="Arial"/>
                <a:cs typeface="Arial"/>
              </a:rPr>
              <a:t>treatment </a:t>
            </a:r>
            <a:r>
              <a:rPr sz="1000" spc="-5" dirty="0">
                <a:latin typeface="Arial"/>
                <a:cs typeface="Arial"/>
              </a:rPr>
              <a:t>compliance</a:t>
            </a:r>
            <a:r>
              <a:rPr sz="1050" spc="-7" baseline="23809" dirty="0">
                <a:latin typeface="Arial"/>
                <a:cs typeface="Arial"/>
              </a:rPr>
              <a:t>4</a:t>
            </a:r>
            <a:r>
              <a:rPr sz="1050" spc="30" baseline="23809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age</a:t>
            </a:r>
            <a:r>
              <a:rPr sz="1050" spc="-15" baseline="23809" dirty="0">
                <a:latin typeface="Arial"/>
                <a:cs typeface="Arial"/>
              </a:rPr>
              <a:t>5</a:t>
            </a:r>
            <a:r>
              <a:rPr sz="1000" spc="-10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9050">
              <a:lnSpc>
                <a:spcPct val="100000"/>
              </a:lnSpc>
            </a:pPr>
            <a:r>
              <a:rPr sz="1000" b="1" spc="-5" dirty="0">
                <a:latin typeface="Arial"/>
                <a:cs typeface="Arial"/>
              </a:rPr>
              <a:t>*P value is </a:t>
            </a:r>
            <a:r>
              <a:rPr sz="1000" b="1" spc="-10" dirty="0">
                <a:latin typeface="Arial"/>
                <a:cs typeface="Arial"/>
              </a:rPr>
              <a:t>&lt;0.001 </a:t>
            </a:r>
            <a:r>
              <a:rPr sz="1000" b="1" dirty="0">
                <a:latin typeface="Arial"/>
                <a:cs typeface="Arial"/>
              </a:rPr>
              <a:t>for both </a:t>
            </a:r>
            <a:r>
              <a:rPr sz="1000" b="1" spc="-5" dirty="0">
                <a:latin typeface="Arial"/>
                <a:cs typeface="Arial"/>
              </a:rPr>
              <a:t>non-linear trend and </a:t>
            </a:r>
            <a:r>
              <a:rPr sz="1000" b="1" dirty="0">
                <a:latin typeface="Arial"/>
                <a:cs typeface="Arial"/>
              </a:rPr>
              <a:t>for </a:t>
            </a:r>
            <a:r>
              <a:rPr sz="1000" b="1" spc="-10" dirty="0">
                <a:latin typeface="Arial"/>
                <a:cs typeface="Arial"/>
              </a:rPr>
              <a:t>regression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slope.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1400" b="1" spc="-5" dirty="0">
                <a:latin typeface="Arial"/>
                <a:cs typeface="Arial"/>
              </a:rPr>
              <a:t>Bhatt DL. ACC/WCC 2020, Chicago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(virtual).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805180">
              <a:lnSpc>
                <a:spcPts val="4100"/>
              </a:lnSpc>
              <a:spcBef>
                <a:spcPts val="620"/>
              </a:spcBef>
            </a:pPr>
            <a:r>
              <a:rPr spc="-5" dirty="0"/>
              <a:t>Dose-Response </a:t>
            </a:r>
            <a:r>
              <a:rPr dirty="0"/>
              <a:t>of </a:t>
            </a:r>
            <a:r>
              <a:rPr spc="-5" dirty="0"/>
              <a:t>Hazard Ratio (95% CI)  Sudden Cardiac Death, Cardiac</a:t>
            </a:r>
            <a:r>
              <a:rPr spc="-185" dirty="0"/>
              <a:t> </a:t>
            </a:r>
            <a:r>
              <a:rPr spc="-5" dirty="0"/>
              <a:t>Arrest,</a:t>
            </a:r>
          </a:p>
          <a:p>
            <a:pPr marL="12700">
              <a:lnSpc>
                <a:spcPts val="4025"/>
              </a:lnSpc>
            </a:pPr>
            <a:r>
              <a:rPr dirty="0"/>
              <a:t>New </a:t>
            </a:r>
            <a:r>
              <a:rPr spc="-5" dirty="0"/>
              <a:t>Heart Failure Requiring</a:t>
            </a:r>
            <a:r>
              <a:rPr spc="-70" dirty="0"/>
              <a:t> </a:t>
            </a:r>
            <a:r>
              <a:rPr spc="-5" dirty="0"/>
              <a:t>Hospitalization,</a:t>
            </a:r>
          </a:p>
        </p:txBody>
      </p:sp>
      <p:sp>
        <p:nvSpPr>
          <p:cNvPr id="3" name="object 3"/>
          <p:cNvSpPr/>
          <p:nvPr/>
        </p:nvSpPr>
        <p:spPr>
          <a:xfrm>
            <a:off x="4070617" y="506474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682180" y="506474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293735" y="506577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905333" y="506577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618044" y="506474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618044" y="506474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070617" y="506474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682180" y="506474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293735" y="506577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905333" y="506577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99888" y="460471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99888" y="407113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499888" y="343084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499888" y="289726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499888" y="503158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499888" y="492486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499888" y="481814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499888" y="471143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499888" y="449800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499888" y="439128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499888" y="428456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499888" y="417785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499888" y="3964420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99888" y="385770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499888" y="375098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499888" y="353755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499888" y="332412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99888" y="321740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499888" y="311069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499888" y="300397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18807" y="2813869"/>
            <a:ext cx="0" cy="2244725"/>
          </a:xfrm>
          <a:custGeom>
            <a:avLst/>
            <a:gdLst/>
            <a:ahLst/>
            <a:cxnLst/>
            <a:rect l="l" t="t" r="r" b="b"/>
            <a:pathLst>
              <a:path h="2244725">
                <a:moveTo>
                  <a:pt x="0" y="2244644"/>
                </a:moveTo>
                <a:lnTo>
                  <a:pt x="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527398" y="3964859"/>
            <a:ext cx="2468880" cy="0"/>
          </a:xfrm>
          <a:custGeom>
            <a:avLst/>
            <a:gdLst/>
            <a:ahLst/>
            <a:cxnLst/>
            <a:rect l="l" t="t" r="r" b="b"/>
            <a:pathLst>
              <a:path w="2468879">
                <a:moveTo>
                  <a:pt x="0" y="0"/>
                </a:moveTo>
                <a:lnTo>
                  <a:pt x="2468512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99888" y="364427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3196121" y="2821121"/>
            <a:ext cx="282575" cy="206883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30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Hazard Ratio: Reference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to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EPA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=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r>
              <a:rPr sz="700" b="1" spc="-6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µg/mL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0.2 0.4 0.6 0.8 1.0 1.2 1.4 1.6 1.8</a:t>
            </a:r>
            <a:r>
              <a:rPr sz="700" spc="10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2.0</a:t>
            </a:r>
            <a:endParaRPr sz="7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526980" y="5061478"/>
            <a:ext cx="2466975" cy="0"/>
          </a:xfrm>
          <a:custGeom>
            <a:avLst/>
            <a:gdLst/>
            <a:ahLst/>
            <a:cxnLst/>
            <a:rect l="l" t="t" r="r" b="b"/>
            <a:pathLst>
              <a:path w="2466975">
                <a:moveTo>
                  <a:pt x="0" y="0"/>
                </a:moveTo>
                <a:lnTo>
                  <a:pt x="246697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525535" y="2811630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25907" y="2811631"/>
            <a:ext cx="2468245" cy="0"/>
          </a:xfrm>
          <a:custGeom>
            <a:avLst/>
            <a:gdLst/>
            <a:ahLst/>
            <a:cxnLst/>
            <a:rect l="l" t="t" r="r" b="b"/>
            <a:pathLst>
              <a:path w="2468245">
                <a:moveTo>
                  <a:pt x="0" y="0"/>
                </a:moveTo>
                <a:lnTo>
                  <a:pt x="246805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993653" y="2811630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497541" y="2811532"/>
            <a:ext cx="20320" cy="95885"/>
          </a:xfrm>
          <a:custGeom>
            <a:avLst/>
            <a:gdLst/>
            <a:ahLst/>
            <a:cxnLst/>
            <a:rect l="l" t="t" r="r" b="b"/>
            <a:pathLst>
              <a:path w="20320" h="95885">
                <a:moveTo>
                  <a:pt x="10364" y="0"/>
                </a:moveTo>
                <a:lnTo>
                  <a:pt x="0" y="95791"/>
                </a:lnTo>
                <a:lnTo>
                  <a:pt x="19833" y="1024"/>
                </a:lnTo>
                <a:lnTo>
                  <a:pt x="10364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480546" y="2950340"/>
            <a:ext cx="21590" cy="100965"/>
          </a:xfrm>
          <a:custGeom>
            <a:avLst/>
            <a:gdLst/>
            <a:ahLst/>
            <a:cxnLst/>
            <a:rect l="l" t="t" r="r" b="b"/>
            <a:pathLst>
              <a:path w="21589" h="100964">
                <a:moveTo>
                  <a:pt x="12136" y="0"/>
                </a:moveTo>
                <a:lnTo>
                  <a:pt x="0" y="100872"/>
                </a:lnTo>
                <a:lnTo>
                  <a:pt x="21592" y="1137"/>
                </a:lnTo>
                <a:lnTo>
                  <a:pt x="12136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463512" y="3089089"/>
            <a:ext cx="21590" cy="100965"/>
          </a:xfrm>
          <a:custGeom>
            <a:avLst/>
            <a:gdLst/>
            <a:ahLst/>
            <a:cxnLst/>
            <a:rect l="l" t="t" r="r" b="b"/>
            <a:pathLst>
              <a:path w="21589" h="100964">
                <a:moveTo>
                  <a:pt x="12545" y="0"/>
                </a:moveTo>
                <a:lnTo>
                  <a:pt x="2287" y="84157"/>
                </a:lnTo>
                <a:lnTo>
                  <a:pt x="0" y="100693"/>
                </a:lnTo>
                <a:lnTo>
                  <a:pt x="11730" y="85389"/>
                </a:lnTo>
                <a:lnTo>
                  <a:pt x="21266" y="7736"/>
                </a:lnTo>
                <a:lnTo>
                  <a:pt x="12545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45159" y="3227523"/>
            <a:ext cx="22860" cy="99695"/>
          </a:xfrm>
          <a:custGeom>
            <a:avLst/>
            <a:gdLst/>
            <a:ahLst/>
            <a:cxnLst/>
            <a:rect l="l" t="t" r="r" b="b"/>
            <a:pathLst>
              <a:path w="22860" h="99695">
                <a:moveTo>
                  <a:pt x="13133" y="0"/>
                </a:moveTo>
                <a:lnTo>
                  <a:pt x="7948" y="37481"/>
                </a:lnTo>
                <a:lnTo>
                  <a:pt x="3186" y="72321"/>
                </a:lnTo>
                <a:lnTo>
                  <a:pt x="0" y="99324"/>
                </a:lnTo>
                <a:lnTo>
                  <a:pt x="12633" y="73524"/>
                </a:lnTo>
                <a:lnTo>
                  <a:pt x="17385" y="38779"/>
                </a:lnTo>
                <a:lnTo>
                  <a:pt x="22567" y="1305"/>
                </a:lnTo>
                <a:lnTo>
                  <a:pt x="1313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36407" y="3365730"/>
            <a:ext cx="0" cy="90805"/>
          </a:xfrm>
          <a:custGeom>
            <a:avLst/>
            <a:gdLst/>
            <a:ahLst/>
            <a:cxnLst/>
            <a:rect l="l" t="t" r="r" b="b"/>
            <a:pathLst>
              <a:path h="90804">
                <a:moveTo>
                  <a:pt x="0" y="0"/>
                </a:moveTo>
                <a:lnTo>
                  <a:pt x="0" y="90567"/>
                </a:lnTo>
              </a:path>
            </a:pathLst>
          </a:custGeom>
          <a:ln w="2365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400718" y="3503646"/>
            <a:ext cx="26034" cy="97155"/>
          </a:xfrm>
          <a:custGeom>
            <a:avLst/>
            <a:gdLst/>
            <a:ahLst/>
            <a:cxnLst/>
            <a:rect l="l" t="t" r="r" b="b"/>
            <a:pathLst>
              <a:path w="26035" h="97154">
                <a:moveTo>
                  <a:pt x="16476" y="0"/>
                </a:moveTo>
                <a:lnTo>
                  <a:pt x="14310" y="12967"/>
                </a:lnTo>
                <a:lnTo>
                  <a:pt x="7973" y="47730"/>
                </a:lnTo>
                <a:lnTo>
                  <a:pt x="3215" y="73037"/>
                </a:lnTo>
                <a:lnTo>
                  <a:pt x="0" y="97036"/>
                </a:lnTo>
                <a:lnTo>
                  <a:pt x="12616" y="74549"/>
                </a:lnTo>
                <a:lnTo>
                  <a:pt x="17338" y="49465"/>
                </a:lnTo>
                <a:lnTo>
                  <a:pt x="23693" y="14607"/>
                </a:lnTo>
                <a:lnTo>
                  <a:pt x="25872" y="1569"/>
                </a:lnTo>
                <a:lnTo>
                  <a:pt x="16476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375362" y="3641067"/>
            <a:ext cx="27305" cy="90805"/>
          </a:xfrm>
          <a:custGeom>
            <a:avLst/>
            <a:gdLst/>
            <a:ahLst/>
            <a:cxnLst/>
            <a:rect l="l" t="t" r="r" b="b"/>
            <a:pathLst>
              <a:path w="27304" h="90804">
                <a:moveTo>
                  <a:pt x="17542" y="0"/>
                </a:moveTo>
                <a:lnTo>
                  <a:pt x="0" y="90755"/>
                </a:lnTo>
                <a:lnTo>
                  <a:pt x="26893" y="1807"/>
                </a:lnTo>
                <a:lnTo>
                  <a:pt x="17542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343701" y="3777965"/>
            <a:ext cx="30480" cy="97790"/>
          </a:xfrm>
          <a:custGeom>
            <a:avLst/>
            <a:gdLst/>
            <a:ahLst/>
            <a:cxnLst/>
            <a:rect l="l" t="t" r="r" b="b"/>
            <a:pathLst>
              <a:path w="30479" h="97789">
                <a:moveTo>
                  <a:pt x="21846" y="0"/>
                </a:moveTo>
                <a:lnTo>
                  <a:pt x="17379" y="21906"/>
                </a:lnTo>
                <a:lnTo>
                  <a:pt x="14189" y="39404"/>
                </a:lnTo>
                <a:lnTo>
                  <a:pt x="7865" y="69357"/>
                </a:lnTo>
                <a:lnTo>
                  <a:pt x="0" y="97562"/>
                </a:lnTo>
                <a:lnTo>
                  <a:pt x="17111" y="71619"/>
                </a:lnTo>
                <a:lnTo>
                  <a:pt x="23534" y="41241"/>
                </a:lnTo>
                <a:lnTo>
                  <a:pt x="26734" y="23696"/>
                </a:lnTo>
                <a:lnTo>
                  <a:pt x="29894" y="7946"/>
                </a:lnTo>
                <a:lnTo>
                  <a:pt x="21846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310390" y="3914026"/>
            <a:ext cx="33655" cy="100330"/>
          </a:xfrm>
          <a:custGeom>
            <a:avLst/>
            <a:gdLst/>
            <a:ahLst/>
            <a:cxnLst/>
            <a:rect l="l" t="t" r="r" b="b"/>
            <a:pathLst>
              <a:path w="33654" h="100329">
                <a:moveTo>
                  <a:pt x="24223" y="0"/>
                </a:moveTo>
                <a:lnTo>
                  <a:pt x="20562" y="15516"/>
                </a:lnTo>
                <a:lnTo>
                  <a:pt x="14229" y="40784"/>
                </a:lnTo>
                <a:lnTo>
                  <a:pt x="4782" y="70586"/>
                </a:lnTo>
                <a:lnTo>
                  <a:pt x="0" y="86485"/>
                </a:lnTo>
                <a:lnTo>
                  <a:pt x="6225" y="100149"/>
                </a:lnTo>
                <a:lnTo>
                  <a:pt x="13883" y="73397"/>
                </a:lnTo>
                <a:lnTo>
                  <a:pt x="23388" y="43380"/>
                </a:lnTo>
                <a:lnTo>
                  <a:pt x="29818" y="17768"/>
                </a:lnTo>
                <a:lnTo>
                  <a:pt x="33493" y="2186"/>
                </a:lnTo>
                <a:lnTo>
                  <a:pt x="2422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265892" y="4048557"/>
            <a:ext cx="39370" cy="96520"/>
          </a:xfrm>
          <a:custGeom>
            <a:avLst/>
            <a:gdLst/>
            <a:ahLst/>
            <a:cxnLst/>
            <a:rect l="l" t="t" r="r" b="b"/>
            <a:pathLst>
              <a:path w="39370" h="96520">
                <a:moveTo>
                  <a:pt x="31743" y="0"/>
                </a:moveTo>
                <a:lnTo>
                  <a:pt x="23947" y="22943"/>
                </a:lnTo>
                <a:lnTo>
                  <a:pt x="19141" y="37313"/>
                </a:lnTo>
                <a:lnTo>
                  <a:pt x="14335" y="53285"/>
                </a:lnTo>
                <a:lnTo>
                  <a:pt x="0" y="96170"/>
                </a:lnTo>
                <a:lnTo>
                  <a:pt x="15474" y="79916"/>
                </a:lnTo>
                <a:lnTo>
                  <a:pt x="23413" y="56165"/>
                </a:lnTo>
                <a:lnTo>
                  <a:pt x="28219" y="40195"/>
                </a:lnTo>
                <a:lnTo>
                  <a:pt x="32938" y="26084"/>
                </a:lnTo>
                <a:lnTo>
                  <a:pt x="39245" y="8789"/>
                </a:lnTo>
                <a:lnTo>
                  <a:pt x="3174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216938" y="4180170"/>
            <a:ext cx="44450" cy="87630"/>
          </a:xfrm>
          <a:custGeom>
            <a:avLst/>
            <a:gdLst/>
            <a:ahLst/>
            <a:cxnLst/>
            <a:rect l="l" t="t" r="r" b="b"/>
            <a:pathLst>
              <a:path w="44450" h="87629">
                <a:moveTo>
                  <a:pt x="35443" y="0"/>
                </a:moveTo>
                <a:lnTo>
                  <a:pt x="30038" y="14827"/>
                </a:lnTo>
                <a:lnTo>
                  <a:pt x="20529" y="40114"/>
                </a:lnTo>
                <a:lnTo>
                  <a:pt x="12716" y="57231"/>
                </a:lnTo>
                <a:lnTo>
                  <a:pt x="6280" y="73266"/>
                </a:lnTo>
                <a:lnTo>
                  <a:pt x="0" y="87350"/>
                </a:lnTo>
                <a:lnTo>
                  <a:pt x="15049" y="76977"/>
                </a:lnTo>
                <a:lnTo>
                  <a:pt x="21470" y="60979"/>
                </a:lnTo>
                <a:lnTo>
                  <a:pt x="29320" y="43765"/>
                </a:lnTo>
                <a:lnTo>
                  <a:pt x="38969" y="18134"/>
                </a:lnTo>
                <a:lnTo>
                  <a:pt x="44391" y="3262"/>
                </a:lnTo>
                <a:lnTo>
                  <a:pt x="3544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147740" y="4307909"/>
            <a:ext cx="52705" cy="88265"/>
          </a:xfrm>
          <a:custGeom>
            <a:avLst/>
            <a:gdLst/>
            <a:ahLst/>
            <a:cxnLst/>
            <a:rect l="l" t="t" r="r" b="b"/>
            <a:pathLst>
              <a:path w="52704" h="88264">
                <a:moveTo>
                  <a:pt x="49738" y="0"/>
                </a:moveTo>
                <a:lnTo>
                  <a:pt x="31248" y="35302"/>
                </a:lnTo>
                <a:lnTo>
                  <a:pt x="23350" y="49479"/>
                </a:lnTo>
                <a:lnTo>
                  <a:pt x="14025" y="63399"/>
                </a:lnTo>
                <a:lnTo>
                  <a:pt x="0" y="88243"/>
                </a:lnTo>
                <a:lnTo>
                  <a:pt x="22133" y="68386"/>
                </a:lnTo>
                <a:lnTo>
                  <a:pt x="31469" y="54443"/>
                </a:lnTo>
                <a:lnTo>
                  <a:pt x="39608" y="39865"/>
                </a:lnTo>
                <a:lnTo>
                  <a:pt x="52348" y="16043"/>
                </a:lnTo>
                <a:lnTo>
                  <a:pt x="49738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062532" y="4426348"/>
            <a:ext cx="70747" cy="723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947700" y="4525784"/>
            <a:ext cx="83185" cy="50800"/>
          </a:xfrm>
          <a:custGeom>
            <a:avLst/>
            <a:gdLst/>
            <a:ahLst/>
            <a:cxnLst/>
            <a:rect l="l" t="t" r="r" b="b"/>
            <a:pathLst>
              <a:path w="83185" h="50800">
                <a:moveTo>
                  <a:pt x="82769" y="0"/>
                </a:moveTo>
                <a:lnTo>
                  <a:pt x="64361" y="13769"/>
                </a:lnTo>
                <a:lnTo>
                  <a:pt x="50289" y="23116"/>
                </a:lnTo>
                <a:lnTo>
                  <a:pt x="25400" y="37070"/>
                </a:lnTo>
                <a:lnTo>
                  <a:pt x="0" y="48153"/>
                </a:lnTo>
                <a:lnTo>
                  <a:pt x="16950" y="50344"/>
                </a:lnTo>
                <a:lnTo>
                  <a:pt x="42350" y="39262"/>
                </a:lnTo>
                <a:lnTo>
                  <a:pt x="55445" y="31123"/>
                </a:lnTo>
                <a:lnTo>
                  <a:pt x="69850" y="21549"/>
                </a:lnTo>
                <a:lnTo>
                  <a:pt x="82765" y="11897"/>
                </a:lnTo>
                <a:lnTo>
                  <a:pt x="82769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816476" y="4586461"/>
            <a:ext cx="92075" cy="19050"/>
          </a:xfrm>
          <a:custGeom>
            <a:avLst/>
            <a:gdLst/>
            <a:ahLst/>
            <a:cxnLst/>
            <a:rect l="l" t="t" r="r" b="b"/>
            <a:pathLst>
              <a:path w="92075" h="19050">
                <a:moveTo>
                  <a:pt x="91643" y="0"/>
                </a:moveTo>
                <a:lnTo>
                  <a:pt x="66150" y="4420"/>
                </a:lnTo>
                <a:lnTo>
                  <a:pt x="40685" y="7595"/>
                </a:lnTo>
                <a:lnTo>
                  <a:pt x="15875" y="9141"/>
                </a:lnTo>
                <a:lnTo>
                  <a:pt x="0" y="9141"/>
                </a:lnTo>
                <a:lnTo>
                  <a:pt x="15875" y="18666"/>
                </a:lnTo>
                <a:lnTo>
                  <a:pt x="28575" y="18666"/>
                </a:lnTo>
                <a:lnTo>
                  <a:pt x="81487" y="12305"/>
                </a:lnTo>
                <a:lnTo>
                  <a:pt x="9164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676857" y="4565822"/>
            <a:ext cx="95250" cy="33020"/>
          </a:xfrm>
          <a:custGeom>
            <a:avLst/>
            <a:gdLst/>
            <a:ahLst/>
            <a:cxnLst/>
            <a:rect l="l" t="t" r="r" b="b"/>
            <a:pathLst>
              <a:path w="95250" h="33020">
                <a:moveTo>
                  <a:pt x="0" y="0"/>
                </a:moveTo>
                <a:lnTo>
                  <a:pt x="9363" y="13671"/>
                </a:lnTo>
                <a:lnTo>
                  <a:pt x="35279" y="21748"/>
                </a:lnTo>
                <a:lnTo>
                  <a:pt x="73941" y="31353"/>
                </a:lnTo>
                <a:lnTo>
                  <a:pt x="88294" y="32943"/>
                </a:lnTo>
                <a:lnTo>
                  <a:pt x="95041" y="24852"/>
                </a:lnTo>
                <a:lnTo>
                  <a:pt x="75055" y="21893"/>
                </a:lnTo>
                <a:lnTo>
                  <a:pt x="24883" y="9339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547152" y="4506076"/>
            <a:ext cx="92710" cy="52705"/>
          </a:xfrm>
          <a:custGeom>
            <a:avLst/>
            <a:gdLst/>
            <a:ahLst/>
            <a:cxnLst/>
            <a:rect l="l" t="t" r="r" b="b"/>
            <a:pathLst>
              <a:path w="92710" h="52704">
                <a:moveTo>
                  <a:pt x="13081" y="0"/>
                </a:moveTo>
                <a:lnTo>
                  <a:pt x="46142" y="31832"/>
                </a:lnTo>
                <a:lnTo>
                  <a:pt x="86222" y="52636"/>
                </a:lnTo>
                <a:lnTo>
                  <a:pt x="92228" y="44740"/>
                </a:lnTo>
                <a:lnTo>
                  <a:pt x="77773" y="37778"/>
                </a:lnTo>
                <a:lnTo>
                  <a:pt x="65073" y="31446"/>
                </a:lnTo>
                <a:lnTo>
                  <a:pt x="50970" y="23625"/>
                </a:lnTo>
                <a:lnTo>
                  <a:pt x="13081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444361" y="4412546"/>
            <a:ext cx="79024" cy="716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359941" y="4301542"/>
            <a:ext cx="66984" cy="8009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299734" y="4186064"/>
            <a:ext cx="48260" cy="78740"/>
          </a:xfrm>
          <a:custGeom>
            <a:avLst/>
            <a:gdLst/>
            <a:ahLst/>
            <a:cxnLst/>
            <a:rect l="l" t="t" r="r" b="b"/>
            <a:pathLst>
              <a:path w="48260" h="78739">
                <a:moveTo>
                  <a:pt x="0" y="0"/>
                </a:moveTo>
                <a:lnTo>
                  <a:pt x="1606" y="19544"/>
                </a:lnTo>
                <a:lnTo>
                  <a:pt x="11009" y="35185"/>
                </a:lnTo>
                <a:lnTo>
                  <a:pt x="26805" y="63546"/>
                </a:lnTo>
                <a:lnTo>
                  <a:pt x="36531" y="78125"/>
                </a:lnTo>
                <a:lnTo>
                  <a:pt x="47818" y="77868"/>
                </a:lnTo>
                <a:lnTo>
                  <a:pt x="34925" y="58582"/>
                </a:lnTo>
                <a:lnTo>
                  <a:pt x="19251" y="30412"/>
                </a:lnTo>
                <a:lnTo>
                  <a:pt x="9646" y="1444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231100" y="4056943"/>
            <a:ext cx="46990" cy="91440"/>
          </a:xfrm>
          <a:custGeom>
            <a:avLst/>
            <a:gdLst/>
            <a:ahLst/>
            <a:cxnLst/>
            <a:rect l="l" t="t" r="r" b="b"/>
            <a:pathLst>
              <a:path w="46989" h="91439">
                <a:moveTo>
                  <a:pt x="2350" y="0"/>
                </a:moveTo>
                <a:lnTo>
                  <a:pt x="0" y="18126"/>
                </a:lnTo>
                <a:lnTo>
                  <a:pt x="6351" y="32376"/>
                </a:lnTo>
                <a:lnTo>
                  <a:pt x="16144" y="48726"/>
                </a:lnTo>
                <a:lnTo>
                  <a:pt x="31940" y="77087"/>
                </a:lnTo>
                <a:lnTo>
                  <a:pt x="38084" y="90921"/>
                </a:lnTo>
                <a:lnTo>
                  <a:pt x="46784" y="87045"/>
                </a:lnTo>
                <a:lnTo>
                  <a:pt x="40450" y="72831"/>
                </a:lnTo>
                <a:lnTo>
                  <a:pt x="24386" y="43953"/>
                </a:lnTo>
                <a:lnTo>
                  <a:pt x="14781" y="27983"/>
                </a:lnTo>
                <a:lnTo>
                  <a:pt x="8700" y="14250"/>
                </a:lnTo>
                <a:lnTo>
                  <a:pt x="235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156619" y="3934851"/>
            <a:ext cx="56515" cy="85725"/>
          </a:xfrm>
          <a:custGeom>
            <a:avLst/>
            <a:gdLst/>
            <a:ahLst/>
            <a:cxnLst/>
            <a:rect l="l" t="t" r="r" b="b"/>
            <a:pathLst>
              <a:path w="56514" h="85725">
                <a:moveTo>
                  <a:pt x="0" y="0"/>
                </a:moveTo>
                <a:lnTo>
                  <a:pt x="14424" y="26739"/>
                </a:lnTo>
                <a:lnTo>
                  <a:pt x="30220" y="55101"/>
                </a:lnTo>
                <a:lnTo>
                  <a:pt x="36381" y="68972"/>
                </a:lnTo>
                <a:lnTo>
                  <a:pt x="44508" y="83601"/>
                </a:lnTo>
                <a:lnTo>
                  <a:pt x="56339" y="85266"/>
                </a:lnTo>
                <a:lnTo>
                  <a:pt x="44891" y="64715"/>
                </a:lnTo>
                <a:lnTo>
                  <a:pt x="38731" y="50845"/>
                </a:lnTo>
                <a:lnTo>
                  <a:pt x="22666" y="21967"/>
                </a:lnTo>
                <a:lnTo>
                  <a:pt x="13061" y="5996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093359" y="3812410"/>
            <a:ext cx="53975" cy="89535"/>
          </a:xfrm>
          <a:custGeom>
            <a:avLst/>
            <a:gdLst/>
            <a:ahLst/>
            <a:cxnLst/>
            <a:rect l="l" t="t" r="r" b="b"/>
            <a:pathLst>
              <a:path w="53975" h="89535">
                <a:moveTo>
                  <a:pt x="0" y="0"/>
                </a:moveTo>
                <a:lnTo>
                  <a:pt x="1606" y="19542"/>
                </a:lnTo>
                <a:lnTo>
                  <a:pt x="20656" y="48042"/>
                </a:lnTo>
                <a:lnTo>
                  <a:pt x="28393" y="61962"/>
                </a:lnTo>
                <a:lnTo>
                  <a:pt x="38120" y="76541"/>
                </a:lnTo>
                <a:lnTo>
                  <a:pt x="45246" y="89366"/>
                </a:lnTo>
                <a:lnTo>
                  <a:pt x="53567" y="84731"/>
                </a:lnTo>
                <a:lnTo>
                  <a:pt x="46239" y="71577"/>
                </a:lnTo>
                <a:lnTo>
                  <a:pt x="36513" y="56997"/>
                </a:lnTo>
                <a:lnTo>
                  <a:pt x="28776" y="43078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998354" y="3707592"/>
            <a:ext cx="72541" cy="7200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884328" y="3628519"/>
            <a:ext cx="92710" cy="46990"/>
          </a:xfrm>
          <a:custGeom>
            <a:avLst/>
            <a:gdLst/>
            <a:ahLst/>
            <a:cxnLst/>
            <a:rect l="l" t="t" r="r" b="b"/>
            <a:pathLst>
              <a:path w="92710" h="46989">
                <a:moveTo>
                  <a:pt x="14654" y="0"/>
                </a:moveTo>
                <a:lnTo>
                  <a:pt x="0" y="4687"/>
                </a:lnTo>
                <a:lnTo>
                  <a:pt x="24018" y="13670"/>
                </a:lnTo>
                <a:lnTo>
                  <a:pt x="48566" y="27501"/>
                </a:lnTo>
                <a:lnTo>
                  <a:pt x="73967" y="44917"/>
                </a:lnTo>
                <a:lnTo>
                  <a:pt x="92405" y="46863"/>
                </a:lnTo>
                <a:lnTo>
                  <a:pt x="79338" y="37061"/>
                </a:lnTo>
                <a:lnTo>
                  <a:pt x="66305" y="28917"/>
                </a:lnTo>
                <a:lnTo>
                  <a:pt x="40905" y="11501"/>
                </a:lnTo>
                <a:lnTo>
                  <a:pt x="27811" y="4947"/>
                </a:lnTo>
                <a:lnTo>
                  <a:pt x="14654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758203" y="3610761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167" y="0"/>
                </a:lnTo>
              </a:path>
            </a:pathLst>
          </a:custGeom>
          <a:ln w="2201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634169" y="3539563"/>
            <a:ext cx="79375" cy="58419"/>
          </a:xfrm>
          <a:custGeom>
            <a:avLst/>
            <a:gdLst/>
            <a:ahLst/>
            <a:cxnLst/>
            <a:rect l="l" t="t" r="r" b="b"/>
            <a:pathLst>
              <a:path w="79375" h="58420">
                <a:moveTo>
                  <a:pt x="0" y="0"/>
                </a:moveTo>
                <a:lnTo>
                  <a:pt x="32025" y="38875"/>
                </a:lnTo>
                <a:lnTo>
                  <a:pt x="70976" y="58294"/>
                </a:lnTo>
                <a:lnTo>
                  <a:pt x="79354" y="50598"/>
                </a:lnTo>
                <a:lnTo>
                  <a:pt x="61612" y="44623"/>
                </a:lnTo>
                <a:lnTo>
                  <a:pt x="36965" y="30731"/>
                </a:lnTo>
                <a:lnTo>
                  <a:pt x="24363" y="22876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561176" y="3428381"/>
            <a:ext cx="48260" cy="80010"/>
          </a:xfrm>
          <a:custGeom>
            <a:avLst/>
            <a:gdLst/>
            <a:ahLst/>
            <a:cxnLst/>
            <a:rect l="l" t="t" r="r" b="b"/>
            <a:pathLst>
              <a:path w="48260" h="80010">
                <a:moveTo>
                  <a:pt x="2349" y="0"/>
                </a:moveTo>
                <a:lnTo>
                  <a:pt x="0" y="18125"/>
                </a:lnTo>
                <a:lnTo>
                  <a:pt x="8126" y="32754"/>
                </a:lnTo>
                <a:lnTo>
                  <a:pt x="14287" y="46624"/>
                </a:lnTo>
                <a:lnTo>
                  <a:pt x="24203" y="61582"/>
                </a:lnTo>
                <a:lnTo>
                  <a:pt x="33728" y="75831"/>
                </a:lnTo>
                <a:lnTo>
                  <a:pt x="47689" y="79579"/>
                </a:lnTo>
                <a:lnTo>
                  <a:pt x="22597" y="42039"/>
                </a:lnTo>
                <a:lnTo>
                  <a:pt x="16637" y="28498"/>
                </a:lnTo>
                <a:lnTo>
                  <a:pt x="8510" y="13869"/>
                </a:lnTo>
                <a:lnTo>
                  <a:pt x="2349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29258" y="3357561"/>
            <a:ext cx="15240" cy="31750"/>
          </a:xfrm>
          <a:custGeom>
            <a:avLst/>
            <a:gdLst/>
            <a:ahLst/>
            <a:cxnLst/>
            <a:rect l="l" t="t" r="r" b="b"/>
            <a:pathLst>
              <a:path w="15239" h="31750">
                <a:moveTo>
                  <a:pt x="4272" y="0"/>
                </a:moveTo>
                <a:lnTo>
                  <a:pt x="0" y="17269"/>
                </a:lnTo>
                <a:lnTo>
                  <a:pt x="6422" y="31734"/>
                </a:lnTo>
                <a:lnTo>
                  <a:pt x="15121" y="27857"/>
                </a:lnTo>
                <a:lnTo>
                  <a:pt x="8867" y="13821"/>
                </a:lnTo>
                <a:lnTo>
                  <a:pt x="4272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527681" y="3952980"/>
            <a:ext cx="2461260" cy="1055370"/>
          </a:xfrm>
          <a:custGeom>
            <a:avLst/>
            <a:gdLst/>
            <a:ahLst/>
            <a:cxnLst/>
            <a:rect l="l" t="t" r="r" b="b"/>
            <a:pathLst>
              <a:path w="2461260" h="1055370">
                <a:moveTo>
                  <a:pt x="2403306" y="1038859"/>
                </a:moveTo>
                <a:lnTo>
                  <a:pt x="2085740" y="1038859"/>
                </a:lnTo>
                <a:lnTo>
                  <a:pt x="2103821" y="1040130"/>
                </a:lnTo>
                <a:lnTo>
                  <a:pt x="2126670" y="1040130"/>
                </a:lnTo>
                <a:lnTo>
                  <a:pt x="2156841" y="1041400"/>
                </a:lnTo>
                <a:lnTo>
                  <a:pt x="2175794" y="1043939"/>
                </a:lnTo>
                <a:lnTo>
                  <a:pt x="2223263" y="1046480"/>
                </a:lnTo>
                <a:lnTo>
                  <a:pt x="2244531" y="1046480"/>
                </a:lnTo>
                <a:lnTo>
                  <a:pt x="2322111" y="1051559"/>
                </a:lnTo>
                <a:lnTo>
                  <a:pt x="2339214" y="1051559"/>
                </a:lnTo>
                <a:lnTo>
                  <a:pt x="2387279" y="1054100"/>
                </a:lnTo>
                <a:lnTo>
                  <a:pt x="2403076" y="1054100"/>
                </a:lnTo>
                <a:lnTo>
                  <a:pt x="2460297" y="1055370"/>
                </a:lnTo>
                <a:lnTo>
                  <a:pt x="2460757" y="1040130"/>
                </a:lnTo>
                <a:lnTo>
                  <a:pt x="2403306" y="1038859"/>
                </a:lnTo>
                <a:close/>
              </a:path>
              <a:path w="2461260" h="1055370">
                <a:moveTo>
                  <a:pt x="53164" y="0"/>
                </a:moveTo>
                <a:lnTo>
                  <a:pt x="0" y="0"/>
                </a:lnTo>
                <a:lnTo>
                  <a:pt x="0" y="16510"/>
                </a:lnTo>
                <a:lnTo>
                  <a:pt x="52273" y="16510"/>
                </a:lnTo>
                <a:lnTo>
                  <a:pt x="65190" y="17779"/>
                </a:lnTo>
                <a:lnTo>
                  <a:pt x="79148" y="17779"/>
                </a:lnTo>
                <a:lnTo>
                  <a:pt x="92329" y="19050"/>
                </a:lnTo>
                <a:lnTo>
                  <a:pt x="143531" y="29210"/>
                </a:lnTo>
                <a:lnTo>
                  <a:pt x="157276" y="33019"/>
                </a:lnTo>
                <a:lnTo>
                  <a:pt x="170098" y="35560"/>
                </a:lnTo>
                <a:lnTo>
                  <a:pt x="196305" y="44450"/>
                </a:lnTo>
                <a:lnTo>
                  <a:pt x="222398" y="55879"/>
                </a:lnTo>
                <a:lnTo>
                  <a:pt x="235459" y="59689"/>
                </a:lnTo>
                <a:lnTo>
                  <a:pt x="249021" y="66039"/>
                </a:lnTo>
                <a:lnTo>
                  <a:pt x="274967" y="80010"/>
                </a:lnTo>
                <a:lnTo>
                  <a:pt x="287832" y="87629"/>
                </a:lnTo>
                <a:lnTo>
                  <a:pt x="327430" y="110489"/>
                </a:lnTo>
                <a:lnTo>
                  <a:pt x="352287" y="128269"/>
                </a:lnTo>
                <a:lnTo>
                  <a:pt x="366955" y="138429"/>
                </a:lnTo>
                <a:lnTo>
                  <a:pt x="395091" y="160019"/>
                </a:lnTo>
                <a:lnTo>
                  <a:pt x="421761" y="181610"/>
                </a:lnTo>
                <a:lnTo>
                  <a:pt x="447367" y="204469"/>
                </a:lnTo>
                <a:lnTo>
                  <a:pt x="471967" y="228600"/>
                </a:lnTo>
                <a:lnTo>
                  <a:pt x="497886" y="252729"/>
                </a:lnTo>
                <a:lnTo>
                  <a:pt x="521548" y="278129"/>
                </a:lnTo>
                <a:lnTo>
                  <a:pt x="534955" y="290829"/>
                </a:lnTo>
                <a:lnTo>
                  <a:pt x="558714" y="316229"/>
                </a:lnTo>
                <a:lnTo>
                  <a:pt x="570331" y="330200"/>
                </a:lnTo>
                <a:lnTo>
                  <a:pt x="584363" y="344169"/>
                </a:lnTo>
                <a:lnTo>
                  <a:pt x="609807" y="372110"/>
                </a:lnTo>
                <a:lnTo>
                  <a:pt x="620725" y="384810"/>
                </a:lnTo>
                <a:lnTo>
                  <a:pt x="631968" y="398779"/>
                </a:lnTo>
                <a:lnTo>
                  <a:pt x="645387" y="412750"/>
                </a:lnTo>
                <a:lnTo>
                  <a:pt x="666911" y="438150"/>
                </a:lnTo>
                <a:lnTo>
                  <a:pt x="679483" y="452119"/>
                </a:lnTo>
                <a:lnTo>
                  <a:pt x="690545" y="466089"/>
                </a:lnTo>
                <a:lnTo>
                  <a:pt x="703503" y="480060"/>
                </a:lnTo>
                <a:lnTo>
                  <a:pt x="715026" y="492760"/>
                </a:lnTo>
                <a:lnTo>
                  <a:pt x="726815" y="506729"/>
                </a:lnTo>
                <a:lnTo>
                  <a:pt x="739749" y="520700"/>
                </a:lnTo>
                <a:lnTo>
                  <a:pt x="752891" y="533400"/>
                </a:lnTo>
                <a:lnTo>
                  <a:pt x="775254" y="560069"/>
                </a:lnTo>
                <a:lnTo>
                  <a:pt x="786154" y="572769"/>
                </a:lnTo>
                <a:lnTo>
                  <a:pt x="800464" y="588010"/>
                </a:lnTo>
                <a:lnTo>
                  <a:pt x="812980" y="600710"/>
                </a:lnTo>
                <a:lnTo>
                  <a:pt x="824591" y="614679"/>
                </a:lnTo>
                <a:lnTo>
                  <a:pt x="837660" y="626110"/>
                </a:lnTo>
                <a:lnTo>
                  <a:pt x="849421" y="638810"/>
                </a:lnTo>
                <a:lnTo>
                  <a:pt x="863000" y="651509"/>
                </a:lnTo>
                <a:lnTo>
                  <a:pt x="887890" y="675639"/>
                </a:lnTo>
                <a:lnTo>
                  <a:pt x="901218" y="687069"/>
                </a:lnTo>
                <a:lnTo>
                  <a:pt x="914521" y="701039"/>
                </a:lnTo>
                <a:lnTo>
                  <a:pt x="927849" y="712469"/>
                </a:lnTo>
                <a:lnTo>
                  <a:pt x="942478" y="723900"/>
                </a:lnTo>
                <a:lnTo>
                  <a:pt x="955785" y="736600"/>
                </a:lnTo>
                <a:lnTo>
                  <a:pt x="969603" y="748030"/>
                </a:lnTo>
                <a:lnTo>
                  <a:pt x="996463" y="768350"/>
                </a:lnTo>
                <a:lnTo>
                  <a:pt x="1009431" y="777239"/>
                </a:lnTo>
                <a:lnTo>
                  <a:pt x="1035551" y="797559"/>
                </a:lnTo>
                <a:lnTo>
                  <a:pt x="1049087" y="806450"/>
                </a:lnTo>
                <a:lnTo>
                  <a:pt x="1062174" y="814069"/>
                </a:lnTo>
                <a:lnTo>
                  <a:pt x="1089689" y="831850"/>
                </a:lnTo>
                <a:lnTo>
                  <a:pt x="1102500" y="839469"/>
                </a:lnTo>
                <a:lnTo>
                  <a:pt x="1116773" y="848359"/>
                </a:lnTo>
                <a:lnTo>
                  <a:pt x="1130374" y="855980"/>
                </a:lnTo>
                <a:lnTo>
                  <a:pt x="1143331" y="863600"/>
                </a:lnTo>
                <a:lnTo>
                  <a:pt x="1158082" y="869950"/>
                </a:lnTo>
                <a:lnTo>
                  <a:pt x="1171634" y="878839"/>
                </a:lnTo>
                <a:lnTo>
                  <a:pt x="1184702" y="882650"/>
                </a:lnTo>
                <a:lnTo>
                  <a:pt x="1197933" y="889000"/>
                </a:lnTo>
                <a:lnTo>
                  <a:pt x="1210894" y="895350"/>
                </a:lnTo>
                <a:lnTo>
                  <a:pt x="1225194" y="901700"/>
                </a:lnTo>
                <a:lnTo>
                  <a:pt x="1238462" y="906780"/>
                </a:lnTo>
                <a:lnTo>
                  <a:pt x="1251336" y="911859"/>
                </a:lnTo>
                <a:lnTo>
                  <a:pt x="1264597" y="918209"/>
                </a:lnTo>
                <a:lnTo>
                  <a:pt x="1277913" y="923289"/>
                </a:lnTo>
                <a:lnTo>
                  <a:pt x="1291912" y="925830"/>
                </a:lnTo>
                <a:lnTo>
                  <a:pt x="1318320" y="935989"/>
                </a:lnTo>
                <a:lnTo>
                  <a:pt x="1331850" y="939800"/>
                </a:lnTo>
                <a:lnTo>
                  <a:pt x="1344780" y="944880"/>
                </a:lnTo>
                <a:lnTo>
                  <a:pt x="1359842" y="948689"/>
                </a:lnTo>
                <a:lnTo>
                  <a:pt x="1374446" y="951230"/>
                </a:lnTo>
                <a:lnTo>
                  <a:pt x="1387170" y="956309"/>
                </a:lnTo>
                <a:lnTo>
                  <a:pt x="1441844" y="969009"/>
                </a:lnTo>
                <a:lnTo>
                  <a:pt x="1481896" y="975359"/>
                </a:lnTo>
                <a:lnTo>
                  <a:pt x="1495188" y="977900"/>
                </a:lnTo>
                <a:lnTo>
                  <a:pt x="1508130" y="981709"/>
                </a:lnTo>
                <a:lnTo>
                  <a:pt x="1521791" y="984250"/>
                </a:lnTo>
                <a:lnTo>
                  <a:pt x="1548202" y="988059"/>
                </a:lnTo>
                <a:lnTo>
                  <a:pt x="1562628" y="990600"/>
                </a:lnTo>
                <a:lnTo>
                  <a:pt x="1589446" y="994409"/>
                </a:lnTo>
                <a:lnTo>
                  <a:pt x="1616562" y="996950"/>
                </a:lnTo>
                <a:lnTo>
                  <a:pt x="1631744" y="1000759"/>
                </a:lnTo>
                <a:lnTo>
                  <a:pt x="1659059" y="1003300"/>
                </a:lnTo>
                <a:lnTo>
                  <a:pt x="1684534" y="1007109"/>
                </a:lnTo>
                <a:lnTo>
                  <a:pt x="1739225" y="1012189"/>
                </a:lnTo>
                <a:lnTo>
                  <a:pt x="1756572" y="1013459"/>
                </a:lnTo>
                <a:lnTo>
                  <a:pt x="1769696" y="1016000"/>
                </a:lnTo>
                <a:lnTo>
                  <a:pt x="1801197" y="1018539"/>
                </a:lnTo>
                <a:lnTo>
                  <a:pt x="1819789" y="1019809"/>
                </a:lnTo>
                <a:lnTo>
                  <a:pt x="1850172" y="1022350"/>
                </a:lnTo>
                <a:lnTo>
                  <a:pt x="1885275" y="1024889"/>
                </a:lnTo>
                <a:lnTo>
                  <a:pt x="1898294" y="1027430"/>
                </a:lnTo>
                <a:lnTo>
                  <a:pt x="1912101" y="1027430"/>
                </a:lnTo>
                <a:lnTo>
                  <a:pt x="1942975" y="1028700"/>
                </a:lnTo>
                <a:lnTo>
                  <a:pt x="1985723" y="1032509"/>
                </a:lnTo>
                <a:lnTo>
                  <a:pt x="2017170" y="1033780"/>
                </a:lnTo>
                <a:lnTo>
                  <a:pt x="2031141" y="1035050"/>
                </a:lnTo>
                <a:lnTo>
                  <a:pt x="2052104" y="1037589"/>
                </a:lnTo>
                <a:lnTo>
                  <a:pt x="2065616" y="1038859"/>
                </a:lnTo>
                <a:lnTo>
                  <a:pt x="2387789" y="1038859"/>
                </a:lnTo>
                <a:lnTo>
                  <a:pt x="2339723" y="1035050"/>
                </a:lnTo>
                <a:lnTo>
                  <a:pt x="2322447" y="1035050"/>
                </a:lnTo>
                <a:lnTo>
                  <a:pt x="2286045" y="1033780"/>
                </a:lnTo>
                <a:lnTo>
                  <a:pt x="2245131" y="1031239"/>
                </a:lnTo>
                <a:lnTo>
                  <a:pt x="2223819" y="1031239"/>
                </a:lnTo>
                <a:lnTo>
                  <a:pt x="2202185" y="1028700"/>
                </a:lnTo>
                <a:lnTo>
                  <a:pt x="2176969" y="1027430"/>
                </a:lnTo>
                <a:lnTo>
                  <a:pt x="2157929" y="1026159"/>
                </a:lnTo>
                <a:lnTo>
                  <a:pt x="2127074" y="1024889"/>
                </a:lnTo>
                <a:lnTo>
                  <a:pt x="2104480" y="1024889"/>
                </a:lnTo>
                <a:lnTo>
                  <a:pt x="2086399" y="1022350"/>
                </a:lnTo>
                <a:lnTo>
                  <a:pt x="2066507" y="1022350"/>
                </a:lnTo>
                <a:lnTo>
                  <a:pt x="2053591" y="1021080"/>
                </a:lnTo>
                <a:lnTo>
                  <a:pt x="2032584" y="1019809"/>
                </a:lnTo>
                <a:lnTo>
                  <a:pt x="2018286" y="1018539"/>
                </a:lnTo>
                <a:lnTo>
                  <a:pt x="1987134" y="1017269"/>
                </a:lnTo>
                <a:lnTo>
                  <a:pt x="1973707" y="1014730"/>
                </a:lnTo>
                <a:lnTo>
                  <a:pt x="1943421" y="1013459"/>
                </a:lnTo>
                <a:lnTo>
                  <a:pt x="1925469" y="1013459"/>
                </a:lnTo>
                <a:lnTo>
                  <a:pt x="1898891" y="1010919"/>
                </a:lnTo>
                <a:lnTo>
                  <a:pt x="1885774" y="1008380"/>
                </a:lnTo>
                <a:lnTo>
                  <a:pt x="1869254" y="1008380"/>
                </a:lnTo>
                <a:lnTo>
                  <a:pt x="1851508" y="1007109"/>
                </a:lnTo>
                <a:lnTo>
                  <a:pt x="1821262" y="1003300"/>
                </a:lnTo>
                <a:lnTo>
                  <a:pt x="1801839" y="1002030"/>
                </a:lnTo>
                <a:lnTo>
                  <a:pt x="1787390" y="1002030"/>
                </a:lnTo>
                <a:lnTo>
                  <a:pt x="1772171" y="999489"/>
                </a:lnTo>
                <a:lnTo>
                  <a:pt x="1758234" y="996950"/>
                </a:lnTo>
                <a:lnTo>
                  <a:pt x="1740044" y="996950"/>
                </a:lnTo>
                <a:lnTo>
                  <a:pt x="1700499" y="993139"/>
                </a:lnTo>
                <a:lnTo>
                  <a:pt x="1686416" y="990600"/>
                </a:lnTo>
                <a:lnTo>
                  <a:pt x="1660913" y="986789"/>
                </a:lnTo>
                <a:lnTo>
                  <a:pt x="1646711" y="986789"/>
                </a:lnTo>
                <a:lnTo>
                  <a:pt x="1619041" y="981709"/>
                </a:lnTo>
                <a:lnTo>
                  <a:pt x="1605375" y="980439"/>
                </a:lnTo>
                <a:lnTo>
                  <a:pt x="1591255" y="977900"/>
                </a:lnTo>
                <a:lnTo>
                  <a:pt x="1577258" y="976630"/>
                </a:lnTo>
                <a:lnTo>
                  <a:pt x="1524560" y="969009"/>
                </a:lnTo>
                <a:lnTo>
                  <a:pt x="1511519" y="966469"/>
                </a:lnTo>
                <a:lnTo>
                  <a:pt x="1498550" y="962659"/>
                </a:lnTo>
                <a:lnTo>
                  <a:pt x="1471032" y="957580"/>
                </a:lnTo>
                <a:lnTo>
                  <a:pt x="1457943" y="956309"/>
                </a:lnTo>
                <a:lnTo>
                  <a:pt x="1404952" y="943609"/>
                </a:lnTo>
                <a:lnTo>
                  <a:pt x="1391728" y="941069"/>
                </a:lnTo>
                <a:lnTo>
                  <a:pt x="1378858" y="935989"/>
                </a:lnTo>
                <a:lnTo>
                  <a:pt x="1363226" y="932180"/>
                </a:lnTo>
                <a:lnTo>
                  <a:pt x="1349227" y="929639"/>
                </a:lnTo>
                <a:lnTo>
                  <a:pt x="1323467" y="920750"/>
                </a:lnTo>
                <a:lnTo>
                  <a:pt x="1309381" y="915669"/>
                </a:lnTo>
                <a:lnTo>
                  <a:pt x="1296431" y="910589"/>
                </a:lnTo>
                <a:lnTo>
                  <a:pt x="1282529" y="908050"/>
                </a:lnTo>
                <a:lnTo>
                  <a:pt x="1257326" y="896619"/>
                </a:lnTo>
                <a:lnTo>
                  <a:pt x="1243957" y="891539"/>
                </a:lnTo>
                <a:lnTo>
                  <a:pt x="1231188" y="887730"/>
                </a:lnTo>
                <a:lnTo>
                  <a:pt x="1217580" y="881380"/>
                </a:lnTo>
                <a:lnTo>
                  <a:pt x="1204757" y="875030"/>
                </a:lnTo>
                <a:lnTo>
                  <a:pt x="1190842" y="868680"/>
                </a:lnTo>
                <a:lnTo>
                  <a:pt x="1177196" y="863600"/>
                </a:lnTo>
                <a:lnTo>
                  <a:pt x="1150557" y="849630"/>
                </a:lnTo>
                <a:lnTo>
                  <a:pt x="1124758" y="834389"/>
                </a:lnTo>
                <a:lnTo>
                  <a:pt x="1110499" y="826769"/>
                </a:lnTo>
                <a:lnTo>
                  <a:pt x="1097648" y="817880"/>
                </a:lnTo>
                <a:lnTo>
                  <a:pt x="1083336" y="810259"/>
                </a:lnTo>
                <a:lnTo>
                  <a:pt x="1057838" y="792480"/>
                </a:lnTo>
                <a:lnTo>
                  <a:pt x="1044543" y="783589"/>
                </a:lnTo>
                <a:lnTo>
                  <a:pt x="1031449" y="774700"/>
                </a:lnTo>
                <a:lnTo>
                  <a:pt x="992621" y="745489"/>
                </a:lnTo>
                <a:lnTo>
                  <a:pt x="979479" y="735330"/>
                </a:lnTo>
                <a:lnTo>
                  <a:pt x="966222" y="723900"/>
                </a:lnTo>
                <a:lnTo>
                  <a:pt x="952670" y="712469"/>
                </a:lnTo>
                <a:lnTo>
                  <a:pt x="937868" y="701039"/>
                </a:lnTo>
                <a:lnTo>
                  <a:pt x="912072" y="675639"/>
                </a:lnTo>
                <a:lnTo>
                  <a:pt x="898745" y="664209"/>
                </a:lnTo>
                <a:lnTo>
                  <a:pt x="873734" y="638810"/>
                </a:lnTo>
                <a:lnTo>
                  <a:pt x="860527" y="627379"/>
                </a:lnTo>
                <a:lnTo>
                  <a:pt x="848709" y="614679"/>
                </a:lnTo>
                <a:lnTo>
                  <a:pt x="834828" y="603250"/>
                </a:lnTo>
                <a:lnTo>
                  <a:pt x="811919" y="576579"/>
                </a:lnTo>
                <a:lnTo>
                  <a:pt x="797805" y="562610"/>
                </a:lnTo>
                <a:lnTo>
                  <a:pt x="774194" y="535939"/>
                </a:lnTo>
                <a:lnTo>
                  <a:pt x="751188" y="509269"/>
                </a:lnTo>
                <a:lnTo>
                  <a:pt x="738687" y="495300"/>
                </a:lnTo>
                <a:lnTo>
                  <a:pt x="726964" y="482600"/>
                </a:lnTo>
                <a:lnTo>
                  <a:pt x="715328" y="468629"/>
                </a:lnTo>
                <a:lnTo>
                  <a:pt x="702442" y="454660"/>
                </a:lnTo>
                <a:lnTo>
                  <a:pt x="691483" y="441960"/>
                </a:lnTo>
                <a:lnTo>
                  <a:pt x="679121" y="427989"/>
                </a:lnTo>
                <a:lnTo>
                  <a:pt x="668515" y="415289"/>
                </a:lnTo>
                <a:lnTo>
                  <a:pt x="656948" y="401319"/>
                </a:lnTo>
                <a:lnTo>
                  <a:pt x="643684" y="388619"/>
                </a:lnTo>
                <a:lnTo>
                  <a:pt x="632938" y="374650"/>
                </a:lnTo>
                <a:lnTo>
                  <a:pt x="595923" y="332739"/>
                </a:lnTo>
                <a:lnTo>
                  <a:pt x="581915" y="318769"/>
                </a:lnTo>
                <a:lnTo>
                  <a:pt x="558003" y="292100"/>
                </a:lnTo>
                <a:lnTo>
                  <a:pt x="546126" y="279400"/>
                </a:lnTo>
                <a:lnTo>
                  <a:pt x="532448" y="266700"/>
                </a:lnTo>
                <a:lnTo>
                  <a:pt x="519719" y="254000"/>
                </a:lnTo>
                <a:lnTo>
                  <a:pt x="494560" y="228600"/>
                </a:lnTo>
                <a:lnTo>
                  <a:pt x="444478" y="180339"/>
                </a:lnTo>
                <a:lnTo>
                  <a:pt x="417564" y="158750"/>
                </a:lnTo>
                <a:lnTo>
                  <a:pt x="390481" y="135889"/>
                </a:lnTo>
                <a:lnTo>
                  <a:pt x="376180" y="125729"/>
                </a:lnTo>
                <a:lnTo>
                  <a:pt x="335786" y="97789"/>
                </a:lnTo>
                <a:lnTo>
                  <a:pt x="322530" y="90169"/>
                </a:lnTo>
                <a:lnTo>
                  <a:pt x="309076" y="81279"/>
                </a:lnTo>
                <a:lnTo>
                  <a:pt x="268966" y="58419"/>
                </a:lnTo>
                <a:lnTo>
                  <a:pt x="255761" y="52069"/>
                </a:lnTo>
                <a:lnTo>
                  <a:pt x="241407" y="45719"/>
                </a:lnTo>
                <a:lnTo>
                  <a:pt x="227846" y="40639"/>
                </a:lnTo>
                <a:lnTo>
                  <a:pt x="215018" y="35560"/>
                </a:lnTo>
                <a:lnTo>
                  <a:pt x="202233" y="29210"/>
                </a:lnTo>
                <a:lnTo>
                  <a:pt x="186618" y="24129"/>
                </a:lnTo>
                <a:lnTo>
                  <a:pt x="173795" y="20319"/>
                </a:lnTo>
                <a:lnTo>
                  <a:pt x="159320" y="17779"/>
                </a:lnTo>
                <a:lnTo>
                  <a:pt x="145449" y="12700"/>
                </a:lnTo>
                <a:lnTo>
                  <a:pt x="132627" y="11429"/>
                </a:lnTo>
                <a:lnTo>
                  <a:pt x="106984" y="6350"/>
                </a:lnTo>
                <a:lnTo>
                  <a:pt x="80025" y="2539"/>
                </a:lnTo>
                <a:lnTo>
                  <a:pt x="5316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525420" y="4272055"/>
            <a:ext cx="76848" cy="7389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640870" y="4252702"/>
            <a:ext cx="88265" cy="24130"/>
          </a:xfrm>
          <a:custGeom>
            <a:avLst/>
            <a:gdLst/>
            <a:ahLst/>
            <a:cxnLst/>
            <a:rect l="l" t="t" r="r" b="b"/>
            <a:pathLst>
              <a:path w="88264" h="24129">
                <a:moveTo>
                  <a:pt x="76430" y="9489"/>
                </a:moveTo>
                <a:lnTo>
                  <a:pt x="20822" y="9489"/>
                </a:lnTo>
                <a:lnTo>
                  <a:pt x="34264" y="9525"/>
                </a:lnTo>
                <a:lnTo>
                  <a:pt x="48003" y="11115"/>
                </a:lnTo>
                <a:lnTo>
                  <a:pt x="61258" y="14188"/>
                </a:lnTo>
                <a:lnTo>
                  <a:pt x="74024" y="18741"/>
                </a:lnTo>
                <a:lnTo>
                  <a:pt x="88106" y="23543"/>
                </a:lnTo>
                <a:lnTo>
                  <a:pt x="77151" y="9744"/>
                </a:lnTo>
                <a:lnTo>
                  <a:pt x="76430" y="9489"/>
                </a:lnTo>
                <a:close/>
              </a:path>
              <a:path w="88264" h="24129">
                <a:moveTo>
                  <a:pt x="20236" y="0"/>
                </a:moveTo>
                <a:lnTo>
                  <a:pt x="6603" y="1657"/>
                </a:lnTo>
                <a:lnTo>
                  <a:pt x="0" y="13065"/>
                </a:lnTo>
                <a:lnTo>
                  <a:pt x="20822" y="9489"/>
                </a:lnTo>
                <a:lnTo>
                  <a:pt x="76430" y="9489"/>
                </a:lnTo>
                <a:lnTo>
                  <a:pt x="63912" y="5057"/>
                </a:lnTo>
                <a:lnTo>
                  <a:pt x="49606" y="1741"/>
                </a:lnTo>
                <a:lnTo>
                  <a:pt x="34801" y="30"/>
                </a:lnTo>
                <a:lnTo>
                  <a:pt x="20236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769283" y="4296295"/>
            <a:ext cx="79375" cy="57150"/>
          </a:xfrm>
          <a:custGeom>
            <a:avLst/>
            <a:gdLst/>
            <a:ahLst/>
            <a:cxnLst/>
            <a:rect l="l" t="t" r="r" b="b"/>
            <a:pathLst>
              <a:path w="79375" h="57150">
                <a:moveTo>
                  <a:pt x="16861" y="0"/>
                </a:moveTo>
                <a:lnTo>
                  <a:pt x="0" y="805"/>
                </a:lnTo>
                <a:lnTo>
                  <a:pt x="25213" y="17391"/>
                </a:lnTo>
                <a:lnTo>
                  <a:pt x="38233" y="25406"/>
                </a:lnTo>
                <a:lnTo>
                  <a:pt x="64876" y="45707"/>
                </a:lnTo>
                <a:lnTo>
                  <a:pt x="79151" y="56817"/>
                </a:lnTo>
                <a:lnTo>
                  <a:pt x="70726" y="38190"/>
                </a:lnTo>
                <a:lnTo>
                  <a:pt x="56451" y="27080"/>
                </a:lnTo>
                <a:lnTo>
                  <a:pt x="43564" y="17523"/>
                </a:lnTo>
                <a:lnTo>
                  <a:pt x="30424" y="9422"/>
                </a:lnTo>
                <a:lnTo>
                  <a:pt x="16861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881102" y="4377723"/>
            <a:ext cx="74295" cy="61594"/>
          </a:xfrm>
          <a:custGeom>
            <a:avLst/>
            <a:gdLst/>
            <a:ahLst/>
            <a:cxnLst/>
            <a:rect l="l" t="t" r="r" b="b"/>
            <a:pathLst>
              <a:path w="74295" h="61595">
                <a:moveTo>
                  <a:pt x="12995" y="0"/>
                </a:moveTo>
                <a:lnTo>
                  <a:pt x="0" y="1916"/>
                </a:lnTo>
                <a:lnTo>
                  <a:pt x="21292" y="18177"/>
                </a:lnTo>
                <a:lnTo>
                  <a:pt x="34988" y="30631"/>
                </a:lnTo>
                <a:lnTo>
                  <a:pt x="48431" y="40445"/>
                </a:lnTo>
                <a:lnTo>
                  <a:pt x="74274" y="61584"/>
                </a:lnTo>
                <a:lnTo>
                  <a:pt x="66832" y="44392"/>
                </a:lnTo>
                <a:lnTo>
                  <a:pt x="40990" y="23252"/>
                </a:lnTo>
                <a:lnTo>
                  <a:pt x="27359" y="10847"/>
                </a:lnTo>
                <a:lnTo>
                  <a:pt x="12995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989847" y="4464436"/>
            <a:ext cx="85725" cy="60960"/>
          </a:xfrm>
          <a:custGeom>
            <a:avLst/>
            <a:gdLst/>
            <a:ahLst/>
            <a:cxnLst/>
            <a:rect l="l" t="t" r="r" b="b"/>
            <a:pathLst>
              <a:path w="85725" h="60960">
                <a:moveTo>
                  <a:pt x="12143" y="0"/>
                </a:moveTo>
                <a:lnTo>
                  <a:pt x="0" y="2849"/>
                </a:lnTo>
                <a:lnTo>
                  <a:pt x="20260" y="18577"/>
                </a:lnTo>
                <a:lnTo>
                  <a:pt x="45962" y="39258"/>
                </a:lnTo>
                <a:lnTo>
                  <a:pt x="71739" y="60347"/>
                </a:lnTo>
                <a:lnTo>
                  <a:pt x="85100" y="58652"/>
                </a:lnTo>
                <a:lnTo>
                  <a:pt x="64528" y="42711"/>
                </a:lnTo>
                <a:lnTo>
                  <a:pt x="38865" y="22061"/>
                </a:lnTo>
                <a:lnTo>
                  <a:pt x="1214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099749" y="4546624"/>
            <a:ext cx="88265" cy="59055"/>
          </a:xfrm>
          <a:custGeom>
            <a:avLst/>
            <a:gdLst/>
            <a:ahLst/>
            <a:cxnLst/>
            <a:rect l="l" t="t" r="r" b="b"/>
            <a:pathLst>
              <a:path w="88264" h="59054">
                <a:moveTo>
                  <a:pt x="6802" y="0"/>
                </a:moveTo>
                <a:lnTo>
                  <a:pt x="0" y="6808"/>
                </a:lnTo>
                <a:lnTo>
                  <a:pt x="15495" y="17378"/>
                </a:lnTo>
                <a:lnTo>
                  <a:pt x="29235" y="28277"/>
                </a:lnTo>
                <a:lnTo>
                  <a:pt x="42435" y="37885"/>
                </a:lnTo>
                <a:lnTo>
                  <a:pt x="56309" y="48877"/>
                </a:lnTo>
                <a:lnTo>
                  <a:pt x="69569" y="57069"/>
                </a:lnTo>
                <a:lnTo>
                  <a:pt x="87763" y="58801"/>
                </a:lnTo>
                <a:lnTo>
                  <a:pt x="74916" y="49198"/>
                </a:lnTo>
                <a:lnTo>
                  <a:pt x="61760" y="41087"/>
                </a:lnTo>
                <a:lnTo>
                  <a:pt x="48193" y="30300"/>
                </a:lnTo>
                <a:lnTo>
                  <a:pt x="34993" y="20693"/>
                </a:lnTo>
                <a:lnTo>
                  <a:pt x="21120" y="9700"/>
                </a:lnTo>
                <a:lnTo>
                  <a:pt x="6802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213515" y="4632279"/>
            <a:ext cx="88900" cy="53340"/>
          </a:xfrm>
          <a:custGeom>
            <a:avLst/>
            <a:gdLst/>
            <a:ahLst/>
            <a:cxnLst/>
            <a:rect l="l" t="t" r="r" b="b"/>
            <a:pathLst>
              <a:path w="88900" h="53339">
                <a:moveTo>
                  <a:pt x="13524" y="0"/>
                </a:moveTo>
                <a:lnTo>
                  <a:pt x="0" y="2522"/>
                </a:lnTo>
                <a:lnTo>
                  <a:pt x="20965" y="17191"/>
                </a:lnTo>
                <a:lnTo>
                  <a:pt x="33728" y="26656"/>
                </a:lnTo>
                <a:lnTo>
                  <a:pt x="46732" y="35286"/>
                </a:lnTo>
                <a:lnTo>
                  <a:pt x="59621" y="44592"/>
                </a:lnTo>
                <a:lnTo>
                  <a:pt x="72856" y="53209"/>
                </a:lnTo>
                <a:lnTo>
                  <a:pt x="88866" y="51940"/>
                </a:lnTo>
                <a:lnTo>
                  <a:pt x="65004" y="36738"/>
                </a:lnTo>
                <a:lnTo>
                  <a:pt x="52150" y="27456"/>
                </a:lnTo>
                <a:lnTo>
                  <a:pt x="39197" y="18862"/>
                </a:lnTo>
                <a:lnTo>
                  <a:pt x="13524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327991" y="4714128"/>
            <a:ext cx="83820" cy="58419"/>
          </a:xfrm>
          <a:custGeom>
            <a:avLst/>
            <a:gdLst/>
            <a:ahLst/>
            <a:cxnLst/>
            <a:rect l="l" t="t" r="r" b="b"/>
            <a:pathLst>
              <a:path w="83820" h="58420">
                <a:moveTo>
                  <a:pt x="0" y="0"/>
                </a:moveTo>
                <a:lnTo>
                  <a:pt x="24427" y="16856"/>
                </a:lnTo>
                <a:lnTo>
                  <a:pt x="38406" y="25775"/>
                </a:lnTo>
                <a:lnTo>
                  <a:pt x="52317" y="36629"/>
                </a:lnTo>
                <a:lnTo>
                  <a:pt x="66882" y="46327"/>
                </a:lnTo>
                <a:lnTo>
                  <a:pt x="83397" y="58351"/>
                </a:lnTo>
                <a:lnTo>
                  <a:pt x="72354" y="38535"/>
                </a:lnTo>
                <a:lnTo>
                  <a:pt x="57880" y="28905"/>
                </a:lnTo>
                <a:lnTo>
                  <a:pt x="43892" y="18002"/>
                </a:lnTo>
                <a:lnTo>
                  <a:pt x="29500" y="8796"/>
                </a:lnTo>
                <a:lnTo>
                  <a:pt x="16652" y="817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442821" y="4789460"/>
            <a:ext cx="85725" cy="60960"/>
          </a:xfrm>
          <a:custGeom>
            <a:avLst/>
            <a:gdLst/>
            <a:ahLst/>
            <a:cxnLst/>
            <a:rect l="l" t="t" r="r" b="b"/>
            <a:pathLst>
              <a:path w="85725" h="60960">
                <a:moveTo>
                  <a:pt x="10213" y="0"/>
                </a:moveTo>
                <a:lnTo>
                  <a:pt x="0" y="4748"/>
                </a:lnTo>
                <a:lnTo>
                  <a:pt x="18778" y="16995"/>
                </a:lnTo>
                <a:lnTo>
                  <a:pt x="33025" y="26466"/>
                </a:lnTo>
                <a:lnTo>
                  <a:pt x="46268" y="36824"/>
                </a:lnTo>
                <a:lnTo>
                  <a:pt x="60858" y="44199"/>
                </a:lnTo>
                <a:lnTo>
                  <a:pt x="85129" y="60397"/>
                </a:lnTo>
                <a:lnTo>
                  <a:pt x="78035" y="45772"/>
                </a:lnTo>
                <a:lnTo>
                  <a:pt x="51323" y="28807"/>
                </a:lnTo>
                <a:lnTo>
                  <a:pt x="38592" y="18746"/>
                </a:lnTo>
                <a:lnTo>
                  <a:pt x="24023" y="9044"/>
                </a:lnTo>
                <a:lnTo>
                  <a:pt x="1021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560403" y="4866444"/>
            <a:ext cx="94615" cy="45085"/>
          </a:xfrm>
          <a:custGeom>
            <a:avLst/>
            <a:gdLst/>
            <a:ahLst/>
            <a:cxnLst/>
            <a:rect l="l" t="t" r="r" b="b"/>
            <a:pathLst>
              <a:path w="94614" h="45085">
                <a:moveTo>
                  <a:pt x="14183" y="0"/>
                </a:moveTo>
                <a:lnTo>
                  <a:pt x="0" y="3638"/>
                </a:lnTo>
                <a:lnTo>
                  <a:pt x="23553" y="16175"/>
                </a:lnTo>
                <a:lnTo>
                  <a:pt x="37564" y="24113"/>
                </a:lnTo>
                <a:lnTo>
                  <a:pt x="50478" y="31983"/>
                </a:lnTo>
                <a:lnTo>
                  <a:pt x="63644" y="38511"/>
                </a:lnTo>
                <a:lnTo>
                  <a:pt x="77826" y="44911"/>
                </a:lnTo>
                <a:lnTo>
                  <a:pt x="94070" y="42318"/>
                </a:lnTo>
                <a:lnTo>
                  <a:pt x="67712" y="29900"/>
                </a:lnTo>
                <a:lnTo>
                  <a:pt x="42390" y="15901"/>
                </a:lnTo>
                <a:lnTo>
                  <a:pt x="1418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686039" y="4924823"/>
            <a:ext cx="86995" cy="38100"/>
          </a:xfrm>
          <a:custGeom>
            <a:avLst/>
            <a:gdLst/>
            <a:ahLst/>
            <a:cxnLst/>
            <a:rect l="l" t="t" r="r" b="b"/>
            <a:pathLst>
              <a:path w="86995" h="38100">
                <a:moveTo>
                  <a:pt x="8796" y="0"/>
                </a:moveTo>
                <a:lnTo>
                  <a:pt x="46360" y="24725"/>
                </a:lnTo>
                <a:lnTo>
                  <a:pt x="86650" y="37501"/>
                </a:lnTo>
                <a:lnTo>
                  <a:pt x="63863" y="20471"/>
                </a:lnTo>
                <a:lnTo>
                  <a:pt x="49411" y="15703"/>
                </a:lnTo>
                <a:lnTo>
                  <a:pt x="22437" y="6247"/>
                </a:lnTo>
                <a:lnTo>
                  <a:pt x="8796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818534" y="4968787"/>
            <a:ext cx="90170" cy="25400"/>
          </a:xfrm>
          <a:custGeom>
            <a:avLst/>
            <a:gdLst/>
            <a:ahLst/>
            <a:cxnLst/>
            <a:rect l="l" t="t" r="r" b="b"/>
            <a:pathLst>
              <a:path w="90170" h="25400">
                <a:moveTo>
                  <a:pt x="9735" y="0"/>
                </a:moveTo>
                <a:lnTo>
                  <a:pt x="0" y="6526"/>
                </a:lnTo>
                <a:lnTo>
                  <a:pt x="22937" y="11084"/>
                </a:lnTo>
                <a:lnTo>
                  <a:pt x="36258" y="15581"/>
                </a:lnTo>
                <a:lnTo>
                  <a:pt x="50707" y="18939"/>
                </a:lnTo>
                <a:lnTo>
                  <a:pt x="64006" y="20570"/>
                </a:lnTo>
                <a:lnTo>
                  <a:pt x="89575" y="25350"/>
                </a:lnTo>
                <a:lnTo>
                  <a:pt x="65719" y="11217"/>
                </a:lnTo>
                <a:lnTo>
                  <a:pt x="52348" y="9570"/>
                </a:lnTo>
                <a:lnTo>
                  <a:pt x="38821" y="6417"/>
                </a:lnTo>
                <a:lnTo>
                  <a:pt x="24965" y="1828"/>
                </a:lnTo>
                <a:lnTo>
                  <a:pt x="9735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956211" y="5004681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>
                <a:moveTo>
                  <a:pt x="0" y="0"/>
                </a:moveTo>
                <a:lnTo>
                  <a:pt x="100920" y="0"/>
                </a:lnTo>
              </a:path>
            </a:pathLst>
          </a:custGeom>
          <a:ln w="2101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095293" y="5016877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1676" y="0"/>
                </a:lnTo>
              </a:path>
            </a:pathLst>
          </a:custGeom>
          <a:ln w="1675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234346" y="5023437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>
                <a:moveTo>
                  <a:pt x="0" y="0"/>
                </a:moveTo>
                <a:lnTo>
                  <a:pt x="94495" y="0"/>
                </a:lnTo>
              </a:path>
            </a:pathLst>
          </a:custGeom>
          <a:ln w="1106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373397" y="5027371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212" y="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513113" y="5028991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100002" y="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653186" y="5028991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251" y="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792886" y="5028991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600" y="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932586" y="5024229"/>
            <a:ext cx="58419" cy="9525"/>
          </a:xfrm>
          <a:custGeom>
            <a:avLst/>
            <a:gdLst/>
            <a:ahLst/>
            <a:cxnLst/>
            <a:rect l="l" t="t" r="r" b="b"/>
            <a:pathLst>
              <a:path w="58420" h="9525">
                <a:moveTo>
                  <a:pt x="0" y="0"/>
                </a:moveTo>
                <a:lnTo>
                  <a:pt x="0" y="9524"/>
                </a:lnTo>
                <a:lnTo>
                  <a:pt x="57837" y="9524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302967" y="5794118"/>
            <a:ext cx="640080" cy="0"/>
          </a:xfrm>
          <a:custGeom>
            <a:avLst/>
            <a:gdLst/>
            <a:ahLst/>
            <a:cxnLst/>
            <a:rect l="l" t="t" r="r" b="b"/>
            <a:pathLst>
              <a:path w="640079">
                <a:moveTo>
                  <a:pt x="0" y="0"/>
                </a:moveTo>
                <a:lnTo>
                  <a:pt x="640080" y="1"/>
                </a:lnTo>
              </a:path>
            </a:pathLst>
          </a:custGeom>
          <a:ln w="158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438998" y="5794118"/>
            <a:ext cx="640080" cy="0"/>
          </a:xfrm>
          <a:custGeom>
            <a:avLst/>
            <a:gdLst/>
            <a:ahLst/>
            <a:cxnLst/>
            <a:rect l="l" t="t" r="r" b="b"/>
            <a:pathLst>
              <a:path w="640079">
                <a:moveTo>
                  <a:pt x="0" y="0"/>
                </a:moveTo>
                <a:lnTo>
                  <a:pt x="640080" y="1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027715" y="5672156"/>
            <a:ext cx="4141470" cy="226695"/>
          </a:xfrm>
          <a:custGeom>
            <a:avLst/>
            <a:gdLst/>
            <a:ahLst/>
            <a:cxnLst/>
            <a:rect l="l" t="t" r="r" b="b"/>
            <a:pathLst>
              <a:path w="4141470" h="226695">
                <a:moveTo>
                  <a:pt x="0" y="0"/>
                </a:moveTo>
                <a:lnTo>
                  <a:pt x="4140925" y="0"/>
                </a:lnTo>
                <a:lnTo>
                  <a:pt x="4140925" y="226423"/>
                </a:lnTo>
                <a:lnTo>
                  <a:pt x="0" y="226423"/>
                </a:lnTo>
                <a:lnTo>
                  <a:pt x="0" y="0"/>
                </a:lnTo>
                <a:close/>
              </a:path>
            </a:pathLst>
          </a:custGeom>
          <a:ln w="6350">
            <a:solidFill>
              <a:srgbClr val="2F528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106189" y="506474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717752" y="506474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329308" y="506577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940905" y="506577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53616" y="506474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53616" y="506474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106189" y="506474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717752" y="506474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329308" y="506577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940905" y="506577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54379" y="2813869"/>
            <a:ext cx="0" cy="2244725"/>
          </a:xfrm>
          <a:custGeom>
            <a:avLst/>
            <a:gdLst/>
            <a:ahLst/>
            <a:cxnLst/>
            <a:rect l="l" t="t" r="r" b="b"/>
            <a:pathLst>
              <a:path h="2244725">
                <a:moveTo>
                  <a:pt x="0" y="2244644"/>
                </a:moveTo>
                <a:lnTo>
                  <a:pt x="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62970" y="3964859"/>
            <a:ext cx="2468880" cy="0"/>
          </a:xfrm>
          <a:custGeom>
            <a:avLst/>
            <a:gdLst/>
            <a:ahLst/>
            <a:cxnLst/>
            <a:rect l="l" t="t" r="r" b="b"/>
            <a:pathLst>
              <a:path w="2468880">
                <a:moveTo>
                  <a:pt x="0" y="0"/>
                </a:moveTo>
                <a:lnTo>
                  <a:pt x="2468512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231693" y="2821121"/>
            <a:ext cx="282575" cy="206883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30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Hazard Ratio: Reference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to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EPA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=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r>
              <a:rPr sz="700" b="1" spc="-6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µg/mL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0.2 0.4 0.6 0.8 1.0 1.2 1.4 1.6 1.8</a:t>
            </a:r>
            <a:r>
              <a:rPr sz="700" spc="10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2.0</a:t>
            </a:r>
            <a:endParaRPr sz="700">
              <a:latin typeface="Arial"/>
              <a:cs typeface="Arial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562552" y="5061478"/>
            <a:ext cx="2466975" cy="0"/>
          </a:xfrm>
          <a:custGeom>
            <a:avLst/>
            <a:gdLst/>
            <a:ahLst/>
            <a:cxnLst/>
            <a:rect l="l" t="t" r="r" b="b"/>
            <a:pathLst>
              <a:path w="2466975">
                <a:moveTo>
                  <a:pt x="0" y="0"/>
                </a:moveTo>
                <a:lnTo>
                  <a:pt x="246697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61107" y="2811630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61479" y="2811631"/>
            <a:ext cx="2468245" cy="0"/>
          </a:xfrm>
          <a:custGeom>
            <a:avLst/>
            <a:gdLst/>
            <a:ahLst/>
            <a:cxnLst/>
            <a:rect l="l" t="t" r="r" b="b"/>
            <a:pathLst>
              <a:path w="2468245">
                <a:moveTo>
                  <a:pt x="0" y="0"/>
                </a:moveTo>
                <a:lnTo>
                  <a:pt x="246805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029225" y="2811630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33079" y="460471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33079" y="407113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33079" y="343084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33079" y="289726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33079" y="503158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33079" y="492486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33079" y="481814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33079" y="471143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33079" y="449800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533079" y="439128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33079" y="428456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533079" y="417785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33079" y="3964420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533079" y="385770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533079" y="375098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533079" y="353755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533079" y="332412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533079" y="321740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33079" y="311069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33079" y="300397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33079" y="364427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63751" y="3759529"/>
            <a:ext cx="2471420" cy="847725"/>
          </a:xfrm>
          <a:custGeom>
            <a:avLst/>
            <a:gdLst/>
            <a:ahLst/>
            <a:cxnLst/>
            <a:rect l="l" t="t" r="r" b="b"/>
            <a:pathLst>
              <a:path w="2471420" h="847725">
                <a:moveTo>
                  <a:pt x="0" y="0"/>
                </a:moveTo>
                <a:lnTo>
                  <a:pt x="3175" y="14287"/>
                </a:lnTo>
                <a:lnTo>
                  <a:pt x="10173" y="28815"/>
                </a:lnTo>
                <a:lnTo>
                  <a:pt x="19366" y="53453"/>
                </a:lnTo>
                <a:lnTo>
                  <a:pt x="24129" y="66153"/>
                </a:lnTo>
                <a:lnTo>
                  <a:pt x="30811" y="79615"/>
                </a:lnTo>
                <a:lnTo>
                  <a:pt x="40004" y="104253"/>
                </a:lnTo>
                <a:lnTo>
                  <a:pt x="46686" y="117715"/>
                </a:lnTo>
                <a:lnTo>
                  <a:pt x="80023" y="193915"/>
                </a:lnTo>
                <a:lnTo>
                  <a:pt x="130823" y="295515"/>
                </a:lnTo>
                <a:lnTo>
                  <a:pt x="139130" y="308872"/>
                </a:lnTo>
                <a:lnTo>
                  <a:pt x="153048" y="333615"/>
                </a:lnTo>
                <a:lnTo>
                  <a:pt x="161355" y="346972"/>
                </a:lnTo>
                <a:lnTo>
                  <a:pt x="175642" y="372372"/>
                </a:lnTo>
                <a:lnTo>
                  <a:pt x="199455" y="410472"/>
                </a:lnTo>
                <a:lnTo>
                  <a:pt x="209361" y="423727"/>
                </a:lnTo>
                <a:lnTo>
                  <a:pt x="226823" y="449127"/>
                </a:lnTo>
                <a:lnTo>
                  <a:pt x="235137" y="462292"/>
                </a:lnTo>
                <a:lnTo>
                  <a:pt x="246249" y="474992"/>
                </a:lnTo>
                <a:lnTo>
                  <a:pt x="274448" y="512627"/>
                </a:lnTo>
                <a:lnTo>
                  <a:pt x="285938" y="525792"/>
                </a:lnTo>
                <a:lnTo>
                  <a:pt x="306574" y="551192"/>
                </a:lnTo>
                <a:lnTo>
                  <a:pt x="317688" y="563892"/>
                </a:lnTo>
                <a:lnTo>
                  <a:pt x="354946" y="601151"/>
                </a:lnTo>
                <a:lnTo>
                  <a:pt x="366940" y="614739"/>
                </a:lnTo>
                <a:lnTo>
                  <a:pt x="380811" y="625340"/>
                </a:lnTo>
                <a:lnTo>
                  <a:pt x="404159" y="648776"/>
                </a:lnTo>
                <a:lnTo>
                  <a:pt x="417879" y="657471"/>
                </a:lnTo>
                <a:lnTo>
                  <a:pt x="442259" y="678939"/>
                </a:lnTo>
                <a:lnTo>
                  <a:pt x="455424" y="688840"/>
                </a:lnTo>
                <a:lnTo>
                  <a:pt x="468679" y="697158"/>
                </a:lnTo>
                <a:lnTo>
                  <a:pt x="494079" y="714621"/>
                </a:lnTo>
                <a:lnTo>
                  <a:pt x="506779" y="722558"/>
                </a:lnTo>
                <a:lnTo>
                  <a:pt x="558236" y="751502"/>
                </a:lnTo>
                <a:lnTo>
                  <a:pt x="596336" y="770552"/>
                </a:lnTo>
                <a:lnTo>
                  <a:pt x="609799" y="775647"/>
                </a:lnTo>
                <a:lnTo>
                  <a:pt x="635199" y="786759"/>
                </a:lnTo>
                <a:lnTo>
                  <a:pt x="660599" y="796284"/>
                </a:lnTo>
                <a:lnTo>
                  <a:pt x="674161" y="799727"/>
                </a:lnTo>
                <a:lnTo>
                  <a:pt x="699561" y="807666"/>
                </a:lnTo>
                <a:lnTo>
                  <a:pt x="712261" y="810841"/>
                </a:lnTo>
                <a:lnTo>
                  <a:pt x="737661" y="818777"/>
                </a:lnTo>
                <a:lnTo>
                  <a:pt x="752151" y="822001"/>
                </a:lnTo>
                <a:lnTo>
                  <a:pt x="828148" y="836241"/>
                </a:lnTo>
                <a:lnTo>
                  <a:pt x="841789" y="838004"/>
                </a:lnTo>
                <a:lnTo>
                  <a:pt x="869761" y="839652"/>
                </a:lnTo>
                <a:lnTo>
                  <a:pt x="906876" y="844354"/>
                </a:lnTo>
                <a:lnTo>
                  <a:pt x="920561" y="844415"/>
                </a:lnTo>
                <a:lnTo>
                  <a:pt x="933261" y="844415"/>
                </a:lnTo>
                <a:lnTo>
                  <a:pt x="958661" y="846002"/>
                </a:lnTo>
                <a:lnTo>
                  <a:pt x="971361" y="846002"/>
                </a:lnTo>
                <a:lnTo>
                  <a:pt x="996761" y="847590"/>
                </a:lnTo>
                <a:lnTo>
                  <a:pt x="1010445" y="845941"/>
                </a:lnTo>
                <a:lnTo>
                  <a:pt x="1035367" y="845941"/>
                </a:lnTo>
                <a:lnTo>
                  <a:pt x="1048546" y="844354"/>
                </a:lnTo>
                <a:lnTo>
                  <a:pt x="1073467" y="844354"/>
                </a:lnTo>
                <a:lnTo>
                  <a:pt x="1086645" y="842766"/>
                </a:lnTo>
                <a:lnTo>
                  <a:pt x="1136461" y="839652"/>
                </a:lnTo>
                <a:lnTo>
                  <a:pt x="1199971" y="831776"/>
                </a:lnTo>
                <a:lnTo>
                  <a:pt x="995776" y="831776"/>
                </a:lnTo>
                <a:lnTo>
                  <a:pt x="972345" y="830190"/>
                </a:lnTo>
                <a:lnTo>
                  <a:pt x="945961" y="830127"/>
                </a:lnTo>
                <a:lnTo>
                  <a:pt x="920561" y="828540"/>
                </a:lnTo>
                <a:lnTo>
                  <a:pt x="907861" y="828540"/>
                </a:lnTo>
                <a:lnTo>
                  <a:pt x="870745" y="823840"/>
                </a:lnTo>
                <a:lnTo>
                  <a:pt x="855473" y="823777"/>
                </a:lnTo>
                <a:lnTo>
                  <a:pt x="831057" y="820665"/>
                </a:lnTo>
                <a:lnTo>
                  <a:pt x="805657" y="815901"/>
                </a:lnTo>
                <a:lnTo>
                  <a:pt x="792957" y="814315"/>
                </a:lnTo>
                <a:lnTo>
                  <a:pt x="767557" y="809551"/>
                </a:lnTo>
                <a:lnTo>
                  <a:pt x="741308" y="803329"/>
                </a:lnTo>
                <a:lnTo>
                  <a:pt x="716973" y="795708"/>
                </a:lnTo>
                <a:lnTo>
                  <a:pt x="690711" y="789090"/>
                </a:lnTo>
                <a:lnTo>
                  <a:pt x="628073" y="767133"/>
                </a:lnTo>
                <a:lnTo>
                  <a:pt x="552636" y="730953"/>
                </a:lnTo>
                <a:lnTo>
                  <a:pt x="502493" y="701159"/>
                </a:lnTo>
                <a:lnTo>
                  <a:pt x="477649" y="684077"/>
                </a:lnTo>
                <a:lnTo>
                  <a:pt x="464393" y="675759"/>
                </a:lnTo>
                <a:lnTo>
                  <a:pt x="440013" y="655878"/>
                </a:lnTo>
                <a:lnTo>
                  <a:pt x="427313" y="644767"/>
                </a:lnTo>
                <a:lnTo>
                  <a:pt x="413593" y="636071"/>
                </a:lnTo>
                <a:lnTo>
                  <a:pt x="391546" y="613764"/>
                </a:lnTo>
                <a:lnTo>
                  <a:pt x="377636" y="603115"/>
                </a:lnTo>
                <a:lnTo>
                  <a:pt x="366106" y="589904"/>
                </a:lnTo>
                <a:lnTo>
                  <a:pt x="329274" y="553053"/>
                </a:lnTo>
                <a:lnTo>
                  <a:pt x="286771" y="502639"/>
                </a:lnTo>
                <a:lnTo>
                  <a:pt x="258573" y="465002"/>
                </a:lnTo>
                <a:lnTo>
                  <a:pt x="247085" y="451839"/>
                </a:lnTo>
                <a:lnTo>
                  <a:pt x="212536" y="401502"/>
                </a:lnTo>
                <a:lnTo>
                  <a:pt x="189104" y="363959"/>
                </a:lnTo>
                <a:lnTo>
                  <a:pt x="175186" y="339215"/>
                </a:lnTo>
                <a:lnTo>
                  <a:pt x="166879" y="325859"/>
                </a:lnTo>
                <a:lnTo>
                  <a:pt x="152592" y="300459"/>
                </a:lnTo>
                <a:lnTo>
                  <a:pt x="144654" y="287759"/>
                </a:lnTo>
                <a:lnTo>
                  <a:pt x="87873" y="174115"/>
                </a:lnTo>
                <a:lnTo>
                  <a:pt x="54536" y="97915"/>
                </a:lnTo>
                <a:lnTo>
                  <a:pt x="45343" y="73279"/>
                </a:lnTo>
                <a:lnTo>
                  <a:pt x="38661" y="59815"/>
                </a:lnTo>
                <a:lnTo>
                  <a:pt x="29468" y="35179"/>
                </a:lnTo>
                <a:lnTo>
                  <a:pt x="24705" y="22479"/>
                </a:lnTo>
                <a:lnTo>
                  <a:pt x="18023" y="9015"/>
                </a:lnTo>
                <a:lnTo>
                  <a:pt x="0" y="0"/>
                </a:lnTo>
                <a:close/>
              </a:path>
              <a:path w="2471420" h="847725">
                <a:moveTo>
                  <a:pt x="1035367" y="845941"/>
                </a:moveTo>
                <a:lnTo>
                  <a:pt x="1010445" y="845941"/>
                </a:lnTo>
                <a:lnTo>
                  <a:pt x="1034861" y="846002"/>
                </a:lnTo>
                <a:lnTo>
                  <a:pt x="1035367" y="845941"/>
                </a:lnTo>
                <a:close/>
              </a:path>
              <a:path w="2471420" h="847725">
                <a:moveTo>
                  <a:pt x="1073467" y="844354"/>
                </a:moveTo>
                <a:lnTo>
                  <a:pt x="1048546" y="844354"/>
                </a:lnTo>
                <a:lnTo>
                  <a:pt x="1072961" y="844415"/>
                </a:lnTo>
                <a:lnTo>
                  <a:pt x="1073467" y="844354"/>
                </a:lnTo>
                <a:close/>
              </a:path>
              <a:path w="2471420" h="847725">
                <a:moveTo>
                  <a:pt x="1009461" y="830127"/>
                </a:moveTo>
                <a:lnTo>
                  <a:pt x="995776" y="831776"/>
                </a:lnTo>
                <a:lnTo>
                  <a:pt x="1199971" y="831776"/>
                </a:lnTo>
                <a:lnTo>
                  <a:pt x="1212661" y="830190"/>
                </a:lnTo>
                <a:lnTo>
                  <a:pt x="1033876" y="830190"/>
                </a:lnTo>
                <a:lnTo>
                  <a:pt x="1009461" y="830127"/>
                </a:lnTo>
                <a:close/>
              </a:path>
              <a:path w="2471420" h="847725">
                <a:moveTo>
                  <a:pt x="1047561" y="828540"/>
                </a:moveTo>
                <a:lnTo>
                  <a:pt x="1033876" y="830190"/>
                </a:lnTo>
                <a:lnTo>
                  <a:pt x="1212661" y="830190"/>
                </a:lnTo>
                <a:lnTo>
                  <a:pt x="1225371" y="828601"/>
                </a:lnTo>
                <a:lnTo>
                  <a:pt x="1071976" y="828601"/>
                </a:lnTo>
                <a:lnTo>
                  <a:pt x="1047561" y="828540"/>
                </a:lnTo>
                <a:close/>
              </a:path>
              <a:path w="2471420" h="847725">
                <a:moveTo>
                  <a:pt x="2461143" y="229980"/>
                </a:moveTo>
                <a:lnTo>
                  <a:pt x="2399792" y="281105"/>
                </a:lnTo>
                <a:lnTo>
                  <a:pt x="2385312" y="293970"/>
                </a:lnTo>
                <a:lnTo>
                  <a:pt x="2338267" y="328427"/>
                </a:lnTo>
                <a:lnTo>
                  <a:pt x="2319148" y="342765"/>
                </a:lnTo>
                <a:lnTo>
                  <a:pt x="2282680" y="369719"/>
                </a:lnTo>
                <a:lnTo>
                  <a:pt x="2249448" y="393457"/>
                </a:lnTo>
                <a:lnTo>
                  <a:pt x="2230248" y="407852"/>
                </a:lnTo>
                <a:lnTo>
                  <a:pt x="2210213" y="420142"/>
                </a:lnTo>
                <a:lnTo>
                  <a:pt x="2181395" y="439348"/>
                </a:lnTo>
                <a:lnTo>
                  <a:pt x="2155901" y="456874"/>
                </a:lnTo>
                <a:lnTo>
                  <a:pt x="2124564" y="475659"/>
                </a:lnTo>
                <a:lnTo>
                  <a:pt x="2103851" y="488406"/>
                </a:lnTo>
                <a:lnTo>
                  <a:pt x="2084559" y="501261"/>
                </a:lnTo>
                <a:lnTo>
                  <a:pt x="2064560" y="511989"/>
                </a:lnTo>
                <a:lnTo>
                  <a:pt x="2038716" y="526535"/>
                </a:lnTo>
                <a:lnTo>
                  <a:pt x="2021659" y="535823"/>
                </a:lnTo>
                <a:lnTo>
                  <a:pt x="1991322" y="553383"/>
                </a:lnTo>
                <a:lnTo>
                  <a:pt x="1953435" y="573901"/>
                </a:lnTo>
                <a:lnTo>
                  <a:pt x="1930029" y="584809"/>
                </a:lnTo>
                <a:lnTo>
                  <a:pt x="1912639" y="592715"/>
                </a:lnTo>
                <a:lnTo>
                  <a:pt x="1899005" y="601151"/>
                </a:lnTo>
                <a:lnTo>
                  <a:pt x="1885712" y="606974"/>
                </a:lnTo>
                <a:lnTo>
                  <a:pt x="1852186" y="622936"/>
                </a:lnTo>
                <a:lnTo>
                  <a:pt x="1823473" y="635703"/>
                </a:lnTo>
                <a:lnTo>
                  <a:pt x="1807598" y="643641"/>
                </a:lnTo>
                <a:lnTo>
                  <a:pt x="1793637" y="649837"/>
                </a:lnTo>
                <a:lnTo>
                  <a:pt x="1773374" y="657619"/>
                </a:lnTo>
                <a:lnTo>
                  <a:pt x="1747273" y="669041"/>
                </a:lnTo>
                <a:lnTo>
                  <a:pt x="1732000" y="675120"/>
                </a:lnTo>
                <a:lnTo>
                  <a:pt x="1714773" y="681381"/>
                </a:lnTo>
                <a:lnTo>
                  <a:pt x="1689299" y="690933"/>
                </a:lnTo>
                <a:lnTo>
                  <a:pt x="1662587" y="700360"/>
                </a:lnTo>
                <a:lnTo>
                  <a:pt x="1611510" y="719508"/>
                </a:lnTo>
                <a:lnTo>
                  <a:pt x="1583442" y="727275"/>
                </a:lnTo>
                <a:lnTo>
                  <a:pt x="1570235" y="732208"/>
                </a:lnTo>
                <a:lnTo>
                  <a:pt x="1545698" y="739877"/>
                </a:lnTo>
                <a:lnTo>
                  <a:pt x="1532998" y="743052"/>
                </a:lnTo>
                <a:lnTo>
                  <a:pt x="1519435" y="748083"/>
                </a:lnTo>
                <a:lnTo>
                  <a:pt x="1504791" y="750907"/>
                </a:lnTo>
                <a:lnTo>
                  <a:pt x="1490862" y="756020"/>
                </a:lnTo>
                <a:lnTo>
                  <a:pt x="1477640" y="758879"/>
                </a:lnTo>
                <a:lnTo>
                  <a:pt x="1452036" y="765277"/>
                </a:lnTo>
                <a:lnTo>
                  <a:pt x="1438474" y="770308"/>
                </a:lnTo>
                <a:lnTo>
                  <a:pt x="1425774" y="771895"/>
                </a:lnTo>
                <a:lnTo>
                  <a:pt x="1413074" y="776658"/>
                </a:lnTo>
                <a:lnTo>
                  <a:pt x="1388536" y="781152"/>
                </a:lnTo>
                <a:lnTo>
                  <a:pt x="1363136" y="787502"/>
                </a:lnTo>
                <a:lnTo>
                  <a:pt x="1312336" y="797027"/>
                </a:lnTo>
                <a:lnTo>
                  <a:pt x="1299636" y="800202"/>
                </a:lnTo>
                <a:lnTo>
                  <a:pt x="1274236" y="804965"/>
                </a:lnTo>
                <a:lnTo>
                  <a:pt x="1249776" y="807965"/>
                </a:lnTo>
                <a:lnTo>
                  <a:pt x="1223436" y="812902"/>
                </a:lnTo>
                <a:lnTo>
                  <a:pt x="1135476" y="823840"/>
                </a:lnTo>
                <a:lnTo>
                  <a:pt x="1110076" y="825426"/>
                </a:lnTo>
                <a:lnTo>
                  <a:pt x="1097376" y="827015"/>
                </a:lnTo>
                <a:lnTo>
                  <a:pt x="1071976" y="828601"/>
                </a:lnTo>
                <a:lnTo>
                  <a:pt x="1225371" y="828601"/>
                </a:lnTo>
                <a:lnTo>
                  <a:pt x="1226346" y="828479"/>
                </a:lnTo>
                <a:lnTo>
                  <a:pt x="1239986" y="825127"/>
                </a:lnTo>
                <a:lnTo>
                  <a:pt x="1264446" y="822129"/>
                </a:lnTo>
                <a:lnTo>
                  <a:pt x="1316186" y="812427"/>
                </a:lnTo>
                <a:lnTo>
                  <a:pt x="1328886" y="809252"/>
                </a:lnTo>
                <a:lnTo>
                  <a:pt x="1379686" y="799727"/>
                </a:lnTo>
                <a:lnTo>
                  <a:pt x="1405086" y="793377"/>
                </a:lnTo>
                <a:lnTo>
                  <a:pt x="1418648" y="791522"/>
                </a:lnTo>
                <a:lnTo>
                  <a:pt x="1431348" y="786759"/>
                </a:lnTo>
                <a:lnTo>
                  <a:pt x="1444048" y="785172"/>
                </a:lnTo>
                <a:lnTo>
                  <a:pt x="1456748" y="780409"/>
                </a:lnTo>
                <a:lnTo>
                  <a:pt x="1481286" y="774327"/>
                </a:lnTo>
                <a:lnTo>
                  <a:pt x="1495370" y="771201"/>
                </a:lnTo>
                <a:lnTo>
                  <a:pt x="1509134" y="766123"/>
                </a:lnTo>
                <a:lnTo>
                  <a:pt x="1523780" y="763299"/>
                </a:lnTo>
                <a:lnTo>
                  <a:pt x="1537711" y="758184"/>
                </a:lnTo>
                <a:lnTo>
                  <a:pt x="1562248" y="752102"/>
                </a:lnTo>
                <a:lnTo>
                  <a:pt x="1588511" y="742309"/>
                </a:lnTo>
                <a:lnTo>
                  <a:pt x="1603879" y="737718"/>
                </a:lnTo>
                <a:lnTo>
                  <a:pt x="1629786" y="729609"/>
                </a:lnTo>
                <a:lnTo>
                  <a:pt x="1655186" y="720084"/>
                </a:lnTo>
                <a:lnTo>
                  <a:pt x="1681896" y="710657"/>
                </a:lnTo>
                <a:lnTo>
                  <a:pt x="1737661" y="689950"/>
                </a:lnTo>
                <a:lnTo>
                  <a:pt x="1753771" y="683510"/>
                </a:lnTo>
                <a:lnTo>
                  <a:pt x="1767073" y="676890"/>
                </a:lnTo>
                <a:lnTo>
                  <a:pt x="1799710" y="664499"/>
                </a:lnTo>
                <a:lnTo>
                  <a:pt x="1814371" y="657994"/>
                </a:lnTo>
                <a:lnTo>
                  <a:pt x="1846448" y="641965"/>
                </a:lnTo>
                <a:lnTo>
                  <a:pt x="1906446" y="615130"/>
                </a:lnTo>
                <a:lnTo>
                  <a:pt x="1920129" y="606671"/>
                </a:lnTo>
                <a:lnTo>
                  <a:pt x="1936671" y="599229"/>
                </a:lnTo>
                <a:lnTo>
                  <a:pt x="1960555" y="588083"/>
                </a:lnTo>
                <a:lnTo>
                  <a:pt x="1999099" y="567221"/>
                </a:lnTo>
                <a:lnTo>
                  <a:pt x="2029438" y="549659"/>
                </a:lnTo>
                <a:lnTo>
                  <a:pt x="2046724" y="540233"/>
                </a:lnTo>
                <a:lnTo>
                  <a:pt x="2059831" y="532058"/>
                </a:lnTo>
                <a:lnTo>
                  <a:pt x="2092724" y="514854"/>
                </a:lnTo>
                <a:lnTo>
                  <a:pt x="2112414" y="501770"/>
                </a:lnTo>
                <a:lnTo>
                  <a:pt x="2132809" y="489225"/>
                </a:lnTo>
                <a:lnTo>
                  <a:pt x="2164482" y="470222"/>
                </a:lnTo>
                <a:lnTo>
                  <a:pt x="2190295" y="452493"/>
                </a:lnTo>
                <a:lnTo>
                  <a:pt x="2218776" y="433506"/>
                </a:lnTo>
                <a:lnTo>
                  <a:pt x="2239171" y="420963"/>
                </a:lnTo>
                <a:lnTo>
                  <a:pt x="2258823" y="406265"/>
                </a:lnTo>
                <a:lnTo>
                  <a:pt x="2292012" y="382562"/>
                </a:lnTo>
                <a:lnTo>
                  <a:pt x="2328629" y="355499"/>
                </a:lnTo>
                <a:lnTo>
                  <a:pt x="2347723" y="341177"/>
                </a:lnTo>
                <a:lnTo>
                  <a:pt x="2395279" y="306303"/>
                </a:lnTo>
                <a:lnTo>
                  <a:pt x="2410146" y="293135"/>
                </a:lnTo>
                <a:lnTo>
                  <a:pt x="2471305" y="242176"/>
                </a:lnTo>
                <a:lnTo>
                  <a:pt x="2461143" y="22998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928529" y="4822224"/>
            <a:ext cx="100330" cy="28575"/>
          </a:xfrm>
          <a:custGeom>
            <a:avLst/>
            <a:gdLst/>
            <a:ahLst/>
            <a:cxnLst/>
            <a:rect l="l" t="t" r="r" b="b"/>
            <a:pathLst>
              <a:path w="100330" h="28575">
                <a:moveTo>
                  <a:pt x="0" y="0"/>
                </a:moveTo>
                <a:lnTo>
                  <a:pt x="22644" y="13430"/>
                </a:lnTo>
                <a:lnTo>
                  <a:pt x="36681" y="16556"/>
                </a:lnTo>
                <a:lnTo>
                  <a:pt x="98187" y="28091"/>
                </a:lnTo>
                <a:lnTo>
                  <a:pt x="99942" y="18729"/>
                </a:lnTo>
                <a:lnTo>
                  <a:pt x="38591" y="7226"/>
                </a:lnTo>
                <a:lnTo>
                  <a:pt x="24460" y="4083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797164" y="4811904"/>
            <a:ext cx="93980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783" y="0"/>
                </a:lnTo>
              </a:path>
            </a:pathLst>
          </a:custGeom>
          <a:ln w="2526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652797" y="4789042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>
                <a:moveTo>
                  <a:pt x="0" y="0"/>
                </a:moveTo>
                <a:lnTo>
                  <a:pt x="100491" y="0"/>
                </a:lnTo>
              </a:path>
            </a:pathLst>
          </a:custGeom>
          <a:ln w="2343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518934" y="4772188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775" y="0"/>
                </a:lnTo>
              </a:path>
            </a:pathLst>
          </a:custGeom>
          <a:ln w="1895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374751" y="4755536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826" y="0"/>
                </a:lnTo>
              </a:path>
            </a:pathLst>
          </a:custGeom>
          <a:ln w="1743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240757" y="4743644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304" y="0"/>
                </a:lnTo>
              </a:path>
            </a:pathLst>
          </a:custGeom>
          <a:ln w="158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096573" y="4734119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939" y="0"/>
                </a:lnTo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1964532" y="4730150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>
                <a:moveTo>
                  <a:pt x="0" y="0"/>
                </a:moveTo>
                <a:lnTo>
                  <a:pt x="94039" y="0"/>
                </a:lnTo>
              </a:path>
            </a:pathLst>
          </a:custGeom>
          <a:ln w="1111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1824832" y="4726975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>
                <a:moveTo>
                  <a:pt x="0" y="0"/>
                </a:moveTo>
                <a:lnTo>
                  <a:pt x="94237" y="0"/>
                </a:lnTo>
              </a:path>
            </a:pathLst>
          </a:custGeom>
          <a:ln w="1111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1678264" y="4722212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304" y="0"/>
                </a:lnTo>
              </a:path>
            </a:pathLst>
          </a:custGeom>
          <a:ln w="1428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546023" y="4714276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>
                <a:moveTo>
                  <a:pt x="0" y="0"/>
                </a:moveTo>
                <a:lnTo>
                  <a:pt x="94240" y="0"/>
                </a:lnTo>
              </a:path>
            </a:pathLst>
          </a:custGeom>
          <a:ln w="1739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401437" y="4699800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>
                <a:moveTo>
                  <a:pt x="0" y="0"/>
                </a:moveTo>
                <a:lnTo>
                  <a:pt x="100455" y="0"/>
                </a:lnTo>
              </a:path>
            </a:pathLst>
          </a:custGeom>
          <a:ln w="2101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262894" y="4664411"/>
            <a:ext cx="101600" cy="27305"/>
          </a:xfrm>
          <a:custGeom>
            <a:avLst/>
            <a:gdLst/>
            <a:ahLst/>
            <a:cxnLst/>
            <a:rect l="l" t="t" r="r" b="b"/>
            <a:pathLst>
              <a:path w="101600" h="27304">
                <a:moveTo>
                  <a:pt x="13817" y="0"/>
                </a:moveTo>
                <a:lnTo>
                  <a:pt x="51316" y="18794"/>
                </a:lnTo>
                <a:lnTo>
                  <a:pt x="64458" y="20459"/>
                </a:lnTo>
                <a:lnTo>
                  <a:pt x="89294" y="26704"/>
                </a:lnTo>
                <a:lnTo>
                  <a:pt x="101026" y="18605"/>
                </a:lnTo>
                <a:lnTo>
                  <a:pt x="78904" y="14287"/>
                </a:lnTo>
                <a:lnTo>
                  <a:pt x="66204" y="11112"/>
                </a:lnTo>
                <a:lnTo>
                  <a:pt x="52939" y="9419"/>
                </a:lnTo>
                <a:lnTo>
                  <a:pt x="39095" y="6320"/>
                </a:lnTo>
                <a:lnTo>
                  <a:pt x="13817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138380" y="4609430"/>
            <a:ext cx="91440" cy="48260"/>
          </a:xfrm>
          <a:custGeom>
            <a:avLst/>
            <a:gdLst/>
            <a:ahLst/>
            <a:cxnLst/>
            <a:rect l="l" t="t" r="r" b="b"/>
            <a:pathLst>
              <a:path w="91440" h="48260">
                <a:moveTo>
                  <a:pt x="0" y="0"/>
                </a:moveTo>
                <a:lnTo>
                  <a:pt x="7652" y="16014"/>
                </a:lnTo>
                <a:lnTo>
                  <a:pt x="20746" y="22585"/>
                </a:lnTo>
                <a:lnTo>
                  <a:pt x="33903" y="27548"/>
                </a:lnTo>
                <a:lnTo>
                  <a:pt x="59303" y="38660"/>
                </a:lnTo>
                <a:lnTo>
                  <a:pt x="84703" y="48185"/>
                </a:lnTo>
                <a:lnTo>
                  <a:pt x="90898" y="39947"/>
                </a:lnTo>
                <a:lnTo>
                  <a:pt x="75348" y="34504"/>
                </a:lnTo>
                <a:lnTo>
                  <a:pt x="49948" y="24979"/>
                </a:lnTo>
                <a:lnTo>
                  <a:pt x="24548" y="13867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1024414" y="4536634"/>
            <a:ext cx="80010" cy="60325"/>
          </a:xfrm>
          <a:custGeom>
            <a:avLst/>
            <a:gdLst/>
            <a:ahLst/>
            <a:cxnLst/>
            <a:rect l="l" t="t" r="r" b="b"/>
            <a:pathLst>
              <a:path w="80009" h="60325">
                <a:moveTo>
                  <a:pt x="0" y="0"/>
                </a:moveTo>
                <a:lnTo>
                  <a:pt x="6984" y="17144"/>
                </a:lnTo>
                <a:lnTo>
                  <a:pt x="32384" y="36194"/>
                </a:lnTo>
                <a:lnTo>
                  <a:pt x="70818" y="60236"/>
                </a:lnTo>
                <a:lnTo>
                  <a:pt x="79915" y="54690"/>
                </a:lnTo>
                <a:lnTo>
                  <a:pt x="37766" y="28346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912983" y="4445591"/>
            <a:ext cx="79069" cy="7146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20173" y="4341336"/>
            <a:ext cx="74016" cy="738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34776" y="4229605"/>
            <a:ext cx="67945" cy="83185"/>
          </a:xfrm>
          <a:custGeom>
            <a:avLst/>
            <a:gdLst/>
            <a:ahLst/>
            <a:cxnLst/>
            <a:rect l="l" t="t" r="r" b="b"/>
            <a:pathLst>
              <a:path w="67945" h="83185">
                <a:moveTo>
                  <a:pt x="0" y="0"/>
                </a:moveTo>
                <a:lnTo>
                  <a:pt x="5383" y="20286"/>
                </a:lnTo>
                <a:lnTo>
                  <a:pt x="60307" y="83057"/>
                </a:lnTo>
                <a:lnTo>
                  <a:pt x="67476" y="76785"/>
                </a:lnTo>
                <a:lnTo>
                  <a:pt x="12551" y="14015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38964" y="4128891"/>
            <a:ext cx="70264" cy="739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572703" y="4059471"/>
            <a:ext cx="40005" cy="43815"/>
          </a:xfrm>
          <a:custGeom>
            <a:avLst/>
            <a:gdLst/>
            <a:ahLst/>
            <a:cxnLst/>
            <a:rect l="l" t="t" r="r" b="b"/>
            <a:pathLst>
              <a:path w="40004" h="43814">
                <a:moveTo>
                  <a:pt x="0" y="0"/>
                </a:moveTo>
                <a:lnTo>
                  <a:pt x="3944" y="18972"/>
                </a:lnTo>
                <a:lnTo>
                  <a:pt x="28204" y="43233"/>
                </a:lnTo>
                <a:lnTo>
                  <a:pt x="39983" y="42293"/>
                </a:lnTo>
                <a:lnTo>
                  <a:pt x="21777" y="24951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602027" y="2816044"/>
            <a:ext cx="31115" cy="94615"/>
          </a:xfrm>
          <a:custGeom>
            <a:avLst/>
            <a:gdLst/>
            <a:ahLst/>
            <a:cxnLst/>
            <a:rect l="l" t="t" r="r" b="b"/>
            <a:pathLst>
              <a:path w="31114" h="94614">
                <a:moveTo>
                  <a:pt x="21727" y="0"/>
                </a:moveTo>
                <a:lnTo>
                  <a:pt x="15906" y="23020"/>
                </a:lnTo>
                <a:lnTo>
                  <a:pt x="0" y="94592"/>
                </a:lnTo>
                <a:lnTo>
                  <a:pt x="25172" y="25220"/>
                </a:lnTo>
                <a:lnTo>
                  <a:pt x="30962" y="2334"/>
                </a:lnTo>
                <a:lnTo>
                  <a:pt x="21727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567236" y="2952139"/>
            <a:ext cx="34290" cy="99060"/>
          </a:xfrm>
          <a:custGeom>
            <a:avLst/>
            <a:gdLst/>
            <a:ahLst/>
            <a:cxnLst/>
            <a:rect l="l" t="t" r="r" b="b"/>
            <a:pathLst>
              <a:path w="34289" h="99060">
                <a:moveTo>
                  <a:pt x="24602" y="0"/>
                </a:moveTo>
                <a:lnTo>
                  <a:pt x="17336" y="31484"/>
                </a:lnTo>
                <a:lnTo>
                  <a:pt x="12621" y="48765"/>
                </a:lnTo>
                <a:lnTo>
                  <a:pt x="0" y="98458"/>
                </a:lnTo>
                <a:lnTo>
                  <a:pt x="21831" y="51189"/>
                </a:lnTo>
                <a:lnTo>
                  <a:pt x="26572" y="33808"/>
                </a:lnTo>
                <a:lnTo>
                  <a:pt x="33883" y="2142"/>
                </a:lnTo>
                <a:lnTo>
                  <a:pt x="24602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531379" y="3087524"/>
            <a:ext cx="36195" cy="98425"/>
          </a:xfrm>
          <a:custGeom>
            <a:avLst/>
            <a:gdLst/>
            <a:ahLst/>
            <a:cxnLst/>
            <a:rect l="l" t="t" r="r" b="b"/>
            <a:pathLst>
              <a:path w="36194" h="98425">
                <a:moveTo>
                  <a:pt x="26478" y="0"/>
                </a:moveTo>
                <a:lnTo>
                  <a:pt x="23056" y="13472"/>
                </a:lnTo>
                <a:lnTo>
                  <a:pt x="15114" y="45239"/>
                </a:lnTo>
                <a:lnTo>
                  <a:pt x="5629" y="78423"/>
                </a:lnTo>
                <a:lnTo>
                  <a:pt x="0" y="97914"/>
                </a:lnTo>
                <a:lnTo>
                  <a:pt x="14785" y="81053"/>
                </a:lnTo>
                <a:lnTo>
                  <a:pt x="24314" y="47703"/>
                </a:lnTo>
                <a:lnTo>
                  <a:pt x="32293" y="15800"/>
                </a:lnTo>
                <a:lnTo>
                  <a:pt x="35709" y="2345"/>
                </a:lnTo>
                <a:lnTo>
                  <a:pt x="26478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492587" y="3222043"/>
            <a:ext cx="37465" cy="96520"/>
          </a:xfrm>
          <a:custGeom>
            <a:avLst/>
            <a:gdLst/>
            <a:ahLst/>
            <a:cxnLst/>
            <a:rect l="l" t="t" r="r" b="b"/>
            <a:pathLst>
              <a:path w="37464" h="96520">
                <a:moveTo>
                  <a:pt x="28218" y="0"/>
                </a:moveTo>
                <a:lnTo>
                  <a:pt x="23789" y="15330"/>
                </a:lnTo>
                <a:lnTo>
                  <a:pt x="12665" y="55054"/>
                </a:lnTo>
                <a:lnTo>
                  <a:pt x="0" y="96212"/>
                </a:lnTo>
                <a:lnTo>
                  <a:pt x="21803" y="57739"/>
                </a:lnTo>
                <a:lnTo>
                  <a:pt x="32951" y="17936"/>
                </a:lnTo>
                <a:lnTo>
                  <a:pt x="37368" y="2642"/>
                </a:lnTo>
                <a:lnTo>
                  <a:pt x="28218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448604" y="3355623"/>
            <a:ext cx="41910" cy="96520"/>
          </a:xfrm>
          <a:custGeom>
            <a:avLst/>
            <a:gdLst/>
            <a:ahLst/>
            <a:cxnLst/>
            <a:rect l="l" t="t" r="r" b="b"/>
            <a:pathLst>
              <a:path w="41910" h="96520">
                <a:moveTo>
                  <a:pt x="32739" y="0"/>
                </a:moveTo>
                <a:lnTo>
                  <a:pt x="26612" y="16336"/>
                </a:lnTo>
                <a:lnTo>
                  <a:pt x="18566" y="43652"/>
                </a:lnTo>
                <a:lnTo>
                  <a:pt x="13854" y="57777"/>
                </a:lnTo>
                <a:lnTo>
                  <a:pt x="0" y="96234"/>
                </a:lnTo>
                <a:lnTo>
                  <a:pt x="18100" y="73568"/>
                </a:lnTo>
                <a:lnTo>
                  <a:pt x="27652" y="46502"/>
                </a:lnTo>
                <a:lnTo>
                  <a:pt x="35641" y="19352"/>
                </a:lnTo>
                <a:lnTo>
                  <a:pt x="41658" y="3343"/>
                </a:lnTo>
                <a:lnTo>
                  <a:pt x="32739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403800" y="3487916"/>
            <a:ext cx="41910" cy="87630"/>
          </a:xfrm>
          <a:custGeom>
            <a:avLst/>
            <a:gdLst/>
            <a:ahLst/>
            <a:cxnLst/>
            <a:rect l="l" t="t" r="r" b="b"/>
            <a:pathLst>
              <a:path w="41910" h="87629">
                <a:moveTo>
                  <a:pt x="32922" y="0"/>
                </a:moveTo>
                <a:lnTo>
                  <a:pt x="11088" y="58679"/>
                </a:lnTo>
                <a:lnTo>
                  <a:pt x="0" y="87189"/>
                </a:lnTo>
                <a:lnTo>
                  <a:pt x="19991" y="62066"/>
                </a:lnTo>
                <a:lnTo>
                  <a:pt x="41850" y="3321"/>
                </a:lnTo>
                <a:lnTo>
                  <a:pt x="32922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348224" y="3618162"/>
            <a:ext cx="44450" cy="93980"/>
          </a:xfrm>
          <a:custGeom>
            <a:avLst/>
            <a:gdLst/>
            <a:ahLst/>
            <a:cxnLst/>
            <a:rect l="l" t="t" r="r" b="b"/>
            <a:pathLst>
              <a:path w="44450" h="93979">
                <a:moveTo>
                  <a:pt x="39580" y="0"/>
                </a:moveTo>
                <a:lnTo>
                  <a:pt x="22226" y="42698"/>
                </a:lnTo>
                <a:lnTo>
                  <a:pt x="15905" y="58500"/>
                </a:lnTo>
                <a:lnTo>
                  <a:pt x="8053" y="75761"/>
                </a:lnTo>
                <a:lnTo>
                  <a:pt x="0" y="93728"/>
                </a:lnTo>
                <a:lnTo>
                  <a:pt x="16734" y="79679"/>
                </a:lnTo>
                <a:lnTo>
                  <a:pt x="24662" y="62240"/>
                </a:lnTo>
                <a:lnTo>
                  <a:pt x="31098" y="46163"/>
                </a:lnTo>
                <a:lnTo>
                  <a:pt x="43827" y="12753"/>
                </a:lnTo>
                <a:lnTo>
                  <a:pt x="3958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287211" y="3746343"/>
            <a:ext cx="53975" cy="90805"/>
          </a:xfrm>
          <a:custGeom>
            <a:avLst/>
            <a:gdLst/>
            <a:ahLst/>
            <a:cxnLst/>
            <a:rect l="l" t="t" r="r" b="b"/>
            <a:pathLst>
              <a:path w="53975" h="90804">
                <a:moveTo>
                  <a:pt x="45234" y="0"/>
                </a:moveTo>
                <a:lnTo>
                  <a:pt x="37392" y="15683"/>
                </a:lnTo>
                <a:lnTo>
                  <a:pt x="24643" y="42773"/>
                </a:lnTo>
                <a:lnTo>
                  <a:pt x="18180" y="58907"/>
                </a:lnTo>
                <a:lnTo>
                  <a:pt x="7376" y="77326"/>
                </a:lnTo>
                <a:lnTo>
                  <a:pt x="0" y="90600"/>
                </a:lnTo>
                <a:lnTo>
                  <a:pt x="15654" y="82039"/>
                </a:lnTo>
                <a:lnTo>
                  <a:pt x="26715" y="63075"/>
                </a:lnTo>
                <a:lnTo>
                  <a:pt x="33374" y="46569"/>
                </a:lnTo>
                <a:lnTo>
                  <a:pt x="45961" y="19841"/>
                </a:lnTo>
                <a:lnTo>
                  <a:pt x="53754" y="4259"/>
                </a:lnTo>
                <a:lnTo>
                  <a:pt x="45234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224834" y="3870681"/>
            <a:ext cx="52705" cy="92710"/>
          </a:xfrm>
          <a:custGeom>
            <a:avLst/>
            <a:gdLst/>
            <a:ahLst/>
            <a:cxnLst/>
            <a:rect l="l" t="t" r="r" b="b"/>
            <a:pathLst>
              <a:path w="52705" h="92710">
                <a:moveTo>
                  <a:pt x="44693" y="0"/>
                </a:moveTo>
                <a:lnTo>
                  <a:pt x="34761" y="18194"/>
                </a:lnTo>
                <a:lnTo>
                  <a:pt x="18807" y="46920"/>
                </a:lnTo>
                <a:lnTo>
                  <a:pt x="0" y="76655"/>
                </a:lnTo>
                <a:lnTo>
                  <a:pt x="1828" y="92416"/>
                </a:lnTo>
                <a:lnTo>
                  <a:pt x="19147" y="64306"/>
                </a:lnTo>
                <a:lnTo>
                  <a:pt x="27105" y="51574"/>
                </a:lnTo>
                <a:lnTo>
                  <a:pt x="35264" y="35304"/>
                </a:lnTo>
                <a:lnTo>
                  <a:pt x="52649" y="5293"/>
                </a:lnTo>
                <a:lnTo>
                  <a:pt x="4469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145459" y="3989649"/>
            <a:ext cx="59055" cy="88900"/>
          </a:xfrm>
          <a:custGeom>
            <a:avLst/>
            <a:gdLst/>
            <a:ahLst/>
            <a:cxnLst/>
            <a:rect l="l" t="t" r="r" b="b"/>
            <a:pathLst>
              <a:path w="59055" h="88900">
                <a:moveTo>
                  <a:pt x="52386" y="0"/>
                </a:moveTo>
                <a:lnTo>
                  <a:pt x="41329" y="16341"/>
                </a:lnTo>
                <a:lnTo>
                  <a:pt x="33315" y="29159"/>
                </a:lnTo>
                <a:lnTo>
                  <a:pt x="11228" y="57527"/>
                </a:lnTo>
                <a:lnTo>
                  <a:pt x="0" y="75163"/>
                </a:lnTo>
                <a:lnTo>
                  <a:pt x="1512" y="88698"/>
                </a:lnTo>
                <a:lnTo>
                  <a:pt x="19147" y="62814"/>
                </a:lnTo>
                <a:lnTo>
                  <a:pt x="30144" y="47114"/>
                </a:lnTo>
                <a:lnTo>
                  <a:pt x="49330" y="21507"/>
                </a:lnTo>
                <a:lnTo>
                  <a:pt x="58780" y="7338"/>
                </a:lnTo>
                <a:lnTo>
                  <a:pt x="52386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046643" y="4101250"/>
            <a:ext cx="75416" cy="7417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946145" y="4202104"/>
            <a:ext cx="76291" cy="7118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830155" y="4288067"/>
            <a:ext cx="80645" cy="62865"/>
          </a:xfrm>
          <a:custGeom>
            <a:avLst/>
            <a:gdLst/>
            <a:ahLst/>
            <a:cxnLst/>
            <a:rect l="l" t="t" r="r" b="b"/>
            <a:pathLst>
              <a:path w="80644" h="62864">
                <a:moveTo>
                  <a:pt x="80091" y="0"/>
                </a:moveTo>
                <a:lnTo>
                  <a:pt x="58035" y="14975"/>
                </a:lnTo>
                <a:lnTo>
                  <a:pt x="45335" y="22914"/>
                </a:lnTo>
                <a:lnTo>
                  <a:pt x="32301" y="32668"/>
                </a:lnTo>
                <a:lnTo>
                  <a:pt x="7235" y="46725"/>
                </a:lnTo>
                <a:lnTo>
                  <a:pt x="0" y="62480"/>
                </a:lnTo>
                <a:lnTo>
                  <a:pt x="75783" y="15116"/>
                </a:lnTo>
                <a:lnTo>
                  <a:pt x="80091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702838" y="4359329"/>
            <a:ext cx="88900" cy="50800"/>
          </a:xfrm>
          <a:custGeom>
            <a:avLst/>
            <a:gdLst/>
            <a:ahLst/>
            <a:cxnLst/>
            <a:rect l="l" t="t" r="r" b="b"/>
            <a:pathLst>
              <a:path w="88900" h="50800">
                <a:moveTo>
                  <a:pt x="88607" y="0"/>
                </a:moveTo>
                <a:lnTo>
                  <a:pt x="71051" y="10388"/>
                </a:lnTo>
                <a:lnTo>
                  <a:pt x="46045" y="21280"/>
                </a:lnTo>
                <a:lnTo>
                  <a:pt x="33345" y="27630"/>
                </a:lnTo>
                <a:lnTo>
                  <a:pt x="8402" y="36955"/>
                </a:lnTo>
                <a:lnTo>
                  <a:pt x="0" y="50279"/>
                </a:lnTo>
                <a:lnTo>
                  <a:pt x="24447" y="41111"/>
                </a:lnTo>
                <a:lnTo>
                  <a:pt x="50304" y="29800"/>
                </a:lnTo>
                <a:lnTo>
                  <a:pt x="88799" y="10529"/>
                </a:lnTo>
                <a:lnTo>
                  <a:pt x="88607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572059" y="4414069"/>
            <a:ext cx="92075" cy="29845"/>
          </a:xfrm>
          <a:custGeom>
            <a:avLst/>
            <a:gdLst/>
            <a:ahLst/>
            <a:cxnLst/>
            <a:rect l="l" t="t" r="r" b="b"/>
            <a:pathLst>
              <a:path w="92075" h="29845">
                <a:moveTo>
                  <a:pt x="91761" y="0"/>
                </a:moveTo>
                <a:lnTo>
                  <a:pt x="75683" y="6028"/>
                </a:lnTo>
                <a:lnTo>
                  <a:pt x="25400" y="18567"/>
                </a:lnTo>
                <a:lnTo>
                  <a:pt x="0" y="23329"/>
                </a:lnTo>
                <a:lnTo>
                  <a:pt x="15010" y="29396"/>
                </a:lnTo>
                <a:lnTo>
                  <a:pt x="40410" y="24632"/>
                </a:lnTo>
                <a:lnTo>
                  <a:pt x="78510" y="15107"/>
                </a:lnTo>
                <a:lnTo>
                  <a:pt x="91727" y="10185"/>
                </a:lnTo>
                <a:lnTo>
                  <a:pt x="91761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433513" y="4451115"/>
            <a:ext cx="97155" cy="0"/>
          </a:xfrm>
          <a:custGeom>
            <a:avLst/>
            <a:gdLst/>
            <a:ahLst/>
            <a:cxnLst/>
            <a:rect l="l" t="t" r="r" b="b"/>
            <a:pathLst>
              <a:path w="97155">
                <a:moveTo>
                  <a:pt x="0" y="0"/>
                </a:moveTo>
                <a:lnTo>
                  <a:pt x="96647" y="0"/>
                </a:lnTo>
              </a:path>
            </a:pathLst>
          </a:custGeom>
          <a:ln w="1355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291510" y="4427804"/>
            <a:ext cx="99695" cy="26670"/>
          </a:xfrm>
          <a:custGeom>
            <a:avLst/>
            <a:gdLst/>
            <a:ahLst/>
            <a:cxnLst/>
            <a:rect l="l" t="t" r="r" b="b"/>
            <a:pathLst>
              <a:path w="99694" h="26670">
                <a:moveTo>
                  <a:pt x="0" y="0"/>
                </a:moveTo>
                <a:lnTo>
                  <a:pt x="25082" y="15689"/>
                </a:lnTo>
                <a:lnTo>
                  <a:pt x="50925" y="20528"/>
                </a:lnTo>
                <a:lnTo>
                  <a:pt x="98248" y="26443"/>
                </a:lnTo>
                <a:lnTo>
                  <a:pt x="99429" y="16992"/>
                </a:lnTo>
                <a:lnTo>
                  <a:pt x="39406" y="9489"/>
                </a:lnTo>
                <a:lnTo>
                  <a:pt x="12862" y="3216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165310" y="4386760"/>
            <a:ext cx="89535" cy="41275"/>
          </a:xfrm>
          <a:custGeom>
            <a:avLst/>
            <a:gdLst/>
            <a:ahLst/>
            <a:cxnLst/>
            <a:rect l="l" t="t" r="r" b="b"/>
            <a:pathLst>
              <a:path w="89534" h="41275">
                <a:moveTo>
                  <a:pt x="0" y="0"/>
                </a:moveTo>
                <a:lnTo>
                  <a:pt x="9355" y="13680"/>
                </a:lnTo>
                <a:lnTo>
                  <a:pt x="60155" y="32730"/>
                </a:lnTo>
                <a:lnTo>
                  <a:pt x="73372" y="36066"/>
                </a:lnTo>
                <a:lnTo>
                  <a:pt x="86926" y="41043"/>
                </a:lnTo>
                <a:lnTo>
                  <a:pt x="89236" y="31802"/>
                </a:lnTo>
                <a:lnTo>
                  <a:pt x="76200" y="26987"/>
                </a:lnTo>
                <a:lnTo>
                  <a:pt x="62983" y="23651"/>
                </a:lnTo>
                <a:lnTo>
                  <a:pt x="38100" y="14287"/>
                </a:lnTo>
                <a:lnTo>
                  <a:pt x="24883" y="10951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035647" y="4323071"/>
            <a:ext cx="89535" cy="50800"/>
          </a:xfrm>
          <a:custGeom>
            <a:avLst/>
            <a:gdLst/>
            <a:ahLst/>
            <a:cxnLst/>
            <a:rect l="l" t="t" r="r" b="b"/>
            <a:pathLst>
              <a:path w="89534" h="50800">
                <a:moveTo>
                  <a:pt x="0" y="0"/>
                </a:moveTo>
                <a:lnTo>
                  <a:pt x="11167" y="18211"/>
                </a:lnTo>
                <a:lnTo>
                  <a:pt x="24262" y="24784"/>
                </a:lnTo>
                <a:lnTo>
                  <a:pt x="49662" y="39070"/>
                </a:lnTo>
                <a:lnTo>
                  <a:pt x="62362" y="45420"/>
                </a:lnTo>
                <a:lnTo>
                  <a:pt x="75519" y="50383"/>
                </a:lnTo>
                <a:lnTo>
                  <a:pt x="89464" y="46735"/>
                </a:lnTo>
                <a:lnTo>
                  <a:pt x="66164" y="36701"/>
                </a:lnTo>
                <a:lnTo>
                  <a:pt x="41221" y="24201"/>
                </a:lnTo>
                <a:lnTo>
                  <a:pt x="15821" y="9913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923608" y="4242946"/>
            <a:ext cx="79070" cy="69183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835661" y="4142299"/>
            <a:ext cx="61594" cy="73660"/>
          </a:xfrm>
          <a:custGeom>
            <a:avLst/>
            <a:gdLst/>
            <a:ahLst/>
            <a:cxnLst/>
            <a:rect l="l" t="t" r="r" b="b"/>
            <a:pathLst>
              <a:path w="61594" h="73660">
                <a:moveTo>
                  <a:pt x="0" y="0"/>
                </a:moveTo>
                <a:lnTo>
                  <a:pt x="21180" y="44093"/>
                </a:lnTo>
                <a:lnTo>
                  <a:pt x="61114" y="73452"/>
                </a:lnTo>
                <a:lnTo>
                  <a:pt x="39245" y="50289"/>
                </a:lnTo>
                <a:lnTo>
                  <a:pt x="17237" y="25121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760916" y="4017295"/>
            <a:ext cx="50800" cy="94615"/>
          </a:xfrm>
          <a:custGeom>
            <a:avLst/>
            <a:gdLst/>
            <a:ahLst/>
            <a:cxnLst/>
            <a:rect l="l" t="t" r="r" b="b"/>
            <a:pathLst>
              <a:path w="50800" h="94614">
                <a:moveTo>
                  <a:pt x="3597" y="0"/>
                </a:moveTo>
                <a:lnTo>
                  <a:pt x="0" y="14104"/>
                </a:lnTo>
                <a:lnTo>
                  <a:pt x="25400" y="64904"/>
                </a:lnTo>
                <a:lnTo>
                  <a:pt x="33559" y="77998"/>
                </a:lnTo>
                <a:lnTo>
                  <a:pt x="42825" y="94616"/>
                </a:lnTo>
                <a:lnTo>
                  <a:pt x="50445" y="88901"/>
                </a:lnTo>
                <a:lnTo>
                  <a:pt x="41857" y="73343"/>
                </a:lnTo>
                <a:lnTo>
                  <a:pt x="33698" y="60250"/>
                </a:lnTo>
                <a:lnTo>
                  <a:pt x="21219" y="35243"/>
                </a:lnTo>
                <a:lnTo>
                  <a:pt x="13061" y="22150"/>
                </a:lnTo>
                <a:lnTo>
                  <a:pt x="3597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13291" y="3900139"/>
            <a:ext cx="35560" cy="82550"/>
          </a:xfrm>
          <a:custGeom>
            <a:avLst/>
            <a:gdLst/>
            <a:ahLst/>
            <a:cxnLst/>
            <a:rect l="l" t="t" r="r" b="b"/>
            <a:pathLst>
              <a:path w="35559" h="82550">
                <a:moveTo>
                  <a:pt x="2169" y="0"/>
                </a:moveTo>
                <a:lnTo>
                  <a:pt x="0" y="16960"/>
                </a:lnTo>
                <a:lnTo>
                  <a:pt x="7738" y="41902"/>
                </a:lnTo>
                <a:lnTo>
                  <a:pt x="14288" y="55060"/>
                </a:lnTo>
                <a:lnTo>
                  <a:pt x="23613" y="80002"/>
                </a:lnTo>
                <a:lnTo>
                  <a:pt x="35487" y="82510"/>
                </a:lnTo>
                <a:lnTo>
                  <a:pt x="27768" y="63958"/>
                </a:lnTo>
                <a:lnTo>
                  <a:pt x="16457" y="38100"/>
                </a:lnTo>
                <a:lnTo>
                  <a:pt x="8879" y="13675"/>
                </a:lnTo>
                <a:lnTo>
                  <a:pt x="2169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63718" y="3758239"/>
            <a:ext cx="36195" cy="95250"/>
          </a:xfrm>
          <a:custGeom>
            <a:avLst/>
            <a:gdLst/>
            <a:ahLst/>
            <a:cxnLst/>
            <a:rect l="l" t="t" r="r" b="b"/>
            <a:pathLst>
              <a:path w="36195" h="95250">
                <a:moveTo>
                  <a:pt x="6065" y="0"/>
                </a:moveTo>
                <a:lnTo>
                  <a:pt x="0" y="15010"/>
                </a:lnTo>
                <a:lnTo>
                  <a:pt x="4923" y="28227"/>
                </a:lnTo>
                <a:lnTo>
                  <a:pt x="9686" y="40927"/>
                </a:lnTo>
                <a:lnTo>
                  <a:pt x="12671" y="54575"/>
                </a:lnTo>
                <a:lnTo>
                  <a:pt x="17623" y="67914"/>
                </a:lnTo>
                <a:lnTo>
                  <a:pt x="25561" y="93314"/>
                </a:lnTo>
                <a:lnTo>
                  <a:pt x="35808" y="95156"/>
                </a:lnTo>
                <a:lnTo>
                  <a:pt x="29716" y="77269"/>
                </a:lnTo>
                <a:lnTo>
                  <a:pt x="21779" y="51870"/>
                </a:lnTo>
                <a:lnTo>
                  <a:pt x="18794" y="38221"/>
                </a:lnTo>
                <a:lnTo>
                  <a:pt x="13841" y="24883"/>
                </a:lnTo>
                <a:lnTo>
                  <a:pt x="6065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28895" y="3624539"/>
            <a:ext cx="29845" cy="95885"/>
          </a:xfrm>
          <a:custGeom>
            <a:avLst/>
            <a:gdLst/>
            <a:ahLst/>
            <a:cxnLst/>
            <a:rect l="l" t="t" r="r" b="b"/>
            <a:pathLst>
              <a:path w="29845" h="95885">
                <a:moveTo>
                  <a:pt x="4273" y="0"/>
                </a:moveTo>
                <a:lnTo>
                  <a:pt x="0" y="17298"/>
                </a:lnTo>
                <a:lnTo>
                  <a:pt x="3043" y="31113"/>
                </a:lnTo>
                <a:lnTo>
                  <a:pt x="6219" y="45401"/>
                </a:lnTo>
                <a:lnTo>
                  <a:pt x="11111" y="60161"/>
                </a:lnTo>
                <a:lnTo>
                  <a:pt x="17359" y="85210"/>
                </a:lnTo>
                <a:lnTo>
                  <a:pt x="29758" y="95533"/>
                </a:lnTo>
                <a:lnTo>
                  <a:pt x="20250" y="57500"/>
                </a:lnTo>
                <a:lnTo>
                  <a:pt x="15386" y="42861"/>
                </a:lnTo>
                <a:lnTo>
                  <a:pt x="12342" y="29047"/>
                </a:lnTo>
                <a:lnTo>
                  <a:pt x="9167" y="14759"/>
                </a:lnTo>
                <a:lnTo>
                  <a:pt x="427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97043" y="3491539"/>
            <a:ext cx="26670" cy="93980"/>
          </a:xfrm>
          <a:custGeom>
            <a:avLst/>
            <a:gdLst/>
            <a:ahLst/>
            <a:cxnLst/>
            <a:rect l="l" t="t" r="r" b="b"/>
            <a:pathLst>
              <a:path w="26670" h="93979">
                <a:moveTo>
                  <a:pt x="6065" y="0"/>
                </a:moveTo>
                <a:lnTo>
                  <a:pt x="0" y="15010"/>
                </a:lnTo>
                <a:lnTo>
                  <a:pt x="3146" y="29175"/>
                </a:lnTo>
                <a:lnTo>
                  <a:pt x="4648" y="42955"/>
                </a:lnTo>
                <a:lnTo>
                  <a:pt x="9686" y="56802"/>
                </a:lnTo>
                <a:lnTo>
                  <a:pt x="10998" y="69942"/>
                </a:lnTo>
                <a:lnTo>
                  <a:pt x="14286" y="83272"/>
                </a:lnTo>
                <a:lnTo>
                  <a:pt x="26633" y="93384"/>
                </a:lnTo>
                <a:lnTo>
                  <a:pt x="20352" y="68262"/>
                </a:lnTo>
                <a:lnTo>
                  <a:pt x="18878" y="54604"/>
                </a:lnTo>
                <a:lnTo>
                  <a:pt x="13841" y="40758"/>
                </a:lnTo>
                <a:lnTo>
                  <a:pt x="12528" y="27616"/>
                </a:lnTo>
                <a:lnTo>
                  <a:pt x="9269" y="12821"/>
                </a:lnTo>
                <a:lnTo>
                  <a:pt x="6065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68363" y="3357166"/>
            <a:ext cx="25400" cy="92710"/>
          </a:xfrm>
          <a:custGeom>
            <a:avLst/>
            <a:gdLst/>
            <a:ahLst/>
            <a:cxnLst/>
            <a:rect l="l" t="t" r="r" b="b"/>
            <a:pathLst>
              <a:path w="25400" h="92710">
                <a:moveTo>
                  <a:pt x="7863" y="0"/>
                </a:moveTo>
                <a:lnTo>
                  <a:pt x="0" y="13881"/>
                </a:lnTo>
                <a:lnTo>
                  <a:pt x="4838" y="41311"/>
                </a:lnTo>
                <a:lnTo>
                  <a:pt x="9689" y="57522"/>
                </a:lnTo>
                <a:lnTo>
                  <a:pt x="14363" y="84174"/>
                </a:lnTo>
                <a:lnTo>
                  <a:pt x="24983" y="92506"/>
                </a:lnTo>
                <a:lnTo>
                  <a:pt x="20486" y="67820"/>
                </a:lnTo>
                <a:lnTo>
                  <a:pt x="10961" y="24958"/>
                </a:lnTo>
                <a:lnTo>
                  <a:pt x="786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 txBox="1"/>
          <p:nvPr/>
        </p:nvSpPr>
        <p:spPr>
          <a:xfrm>
            <a:off x="523241" y="1632204"/>
            <a:ext cx="10817860" cy="1113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3800" b="1" dirty="0">
                <a:latin typeface="Arial"/>
                <a:cs typeface="Arial"/>
              </a:rPr>
              <a:t>New </a:t>
            </a:r>
            <a:r>
              <a:rPr sz="3800" b="1" spc="-5" dirty="0">
                <a:latin typeface="Arial"/>
                <a:cs typeface="Arial"/>
              </a:rPr>
              <a:t>Heart Failure </a:t>
            </a:r>
            <a:r>
              <a:rPr sz="3800" b="1" dirty="0">
                <a:latin typeface="Arial"/>
                <a:cs typeface="Arial"/>
              </a:rPr>
              <a:t>by </a:t>
            </a:r>
            <a:r>
              <a:rPr sz="3800" b="1" spc="-25" dirty="0">
                <a:latin typeface="Arial"/>
                <a:cs typeface="Arial"/>
              </a:rPr>
              <a:t>On-Treatment </a:t>
            </a:r>
            <a:r>
              <a:rPr sz="3800" b="1" spc="-5" dirty="0">
                <a:latin typeface="Arial"/>
                <a:cs typeface="Arial"/>
              </a:rPr>
              <a:t>Serum</a:t>
            </a:r>
            <a:r>
              <a:rPr sz="3800" b="1" spc="-35" dirty="0">
                <a:latin typeface="Arial"/>
                <a:cs typeface="Arial"/>
              </a:rPr>
              <a:t> </a:t>
            </a:r>
            <a:r>
              <a:rPr sz="3800" b="1" spc="-95" dirty="0">
                <a:latin typeface="Arial"/>
                <a:cs typeface="Arial"/>
              </a:rPr>
              <a:t>EPA</a:t>
            </a:r>
            <a:endParaRPr sz="3800">
              <a:latin typeface="Arial"/>
              <a:cs typeface="Arial"/>
            </a:endParaRPr>
          </a:p>
          <a:p>
            <a:pPr marL="315595">
              <a:lnSpc>
                <a:spcPct val="100000"/>
              </a:lnSpc>
              <a:spcBef>
                <a:spcPts val="2325"/>
              </a:spcBef>
              <a:tabLst>
                <a:tab pos="3647440" algn="l"/>
              </a:tabLst>
            </a:pPr>
            <a:r>
              <a:rPr sz="1400" b="1" spc="-10" dirty="0">
                <a:solidFill>
                  <a:srgbClr val="221F1F"/>
                </a:solidFill>
                <a:latin typeface="Arial"/>
                <a:cs typeface="Arial"/>
              </a:rPr>
              <a:t>Sudden</a:t>
            </a:r>
            <a:r>
              <a:rPr sz="1400" b="1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221F1F"/>
                </a:solidFill>
                <a:latin typeface="Arial"/>
                <a:cs typeface="Arial"/>
              </a:rPr>
              <a:t>Cardiac</a:t>
            </a:r>
            <a:r>
              <a:rPr sz="1400" b="1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21F1F"/>
                </a:solidFill>
                <a:latin typeface="Arial"/>
                <a:cs typeface="Arial"/>
              </a:rPr>
              <a:t>Death</a:t>
            </a:r>
            <a:r>
              <a:rPr sz="1500" spc="-15" baseline="30555" dirty="0">
                <a:latin typeface="Arial"/>
                <a:cs typeface="Arial"/>
              </a:rPr>
              <a:t>1-4	</a:t>
            </a:r>
            <a:r>
              <a:rPr sz="1400" b="1" spc="-5" dirty="0">
                <a:solidFill>
                  <a:srgbClr val="221F1F"/>
                </a:solidFill>
                <a:latin typeface="Arial"/>
                <a:cs typeface="Arial"/>
              </a:rPr>
              <a:t>Cardiac </a:t>
            </a:r>
            <a:r>
              <a:rPr sz="1400" b="1" dirty="0">
                <a:solidFill>
                  <a:srgbClr val="221F1F"/>
                </a:solidFill>
                <a:latin typeface="Arial"/>
                <a:cs typeface="Arial"/>
              </a:rPr>
              <a:t>Arrest</a:t>
            </a:r>
            <a:r>
              <a:rPr sz="1400" b="1" spc="-26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500" baseline="30555" dirty="0">
                <a:latin typeface="Arial"/>
                <a:cs typeface="Arial"/>
              </a:rPr>
              <a:t>1</a:t>
            </a:r>
            <a:endParaRPr sz="1500" baseline="30555">
              <a:latin typeface="Arial"/>
              <a:cs typeface="Arial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592473" y="5134141"/>
            <a:ext cx="122555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endParaRPr sz="700">
              <a:latin typeface="Arial"/>
              <a:cs typeface="Arial"/>
            </a:endParaRPr>
          </a:p>
        </p:txBody>
      </p:sp>
      <p:sp>
        <p:nvSpPr>
          <p:cNvPr id="182" name="object 182"/>
          <p:cNvSpPr txBox="1"/>
          <p:nvPr/>
        </p:nvSpPr>
        <p:spPr>
          <a:xfrm>
            <a:off x="1020825" y="5134141"/>
            <a:ext cx="17145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100</a:t>
            </a:r>
            <a:endParaRPr sz="700">
              <a:latin typeface="Arial"/>
              <a:cs typeface="Arial"/>
            </a:endParaRPr>
          </a:p>
        </p:txBody>
      </p:sp>
      <p:sp>
        <p:nvSpPr>
          <p:cNvPr id="183" name="object 183"/>
          <p:cNvSpPr txBox="1"/>
          <p:nvPr/>
        </p:nvSpPr>
        <p:spPr>
          <a:xfrm>
            <a:off x="1632413" y="5134141"/>
            <a:ext cx="17145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200</a:t>
            </a:r>
            <a:endParaRPr sz="700">
              <a:latin typeface="Arial"/>
              <a:cs typeface="Arial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2244001" y="5134141"/>
            <a:ext cx="17145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300</a:t>
            </a:r>
            <a:endParaRPr sz="700">
              <a:latin typeface="Arial"/>
              <a:cs typeface="Arial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2855589" y="5134141"/>
            <a:ext cx="17145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400</a:t>
            </a:r>
            <a:endParaRPr sz="700">
              <a:latin typeface="Arial"/>
              <a:cs typeface="Arial"/>
            </a:endParaRPr>
          </a:p>
        </p:txBody>
      </p:sp>
      <p:sp>
        <p:nvSpPr>
          <p:cNvPr id="186" name="object 186"/>
          <p:cNvSpPr txBox="1"/>
          <p:nvPr/>
        </p:nvSpPr>
        <p:spPr>
          <a:xfrm>
            <a:off x="3556901" y="5134141"/>
            <a:ext cx="122555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endParaRPr sz="700">
              <a:latin typeface="Arial"/>
              <a:cs typeface="Arial"/>
            </a:endParaRPr>
          </a:p>
        </p:txBody>
      </p:sp>
      <p:sp>
        <p:nvSpPr>
          <p:cNvPr id="187" name="object 187"/>
          <p:cNvSpPr txBox="1"/>
          <p:nvPr/>
        </p:nvSpPr>
        <p:spPr>
          <a:xfrm>
            <a:off x="3985253" y="5134141"/>
            <a:ext cx="17145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100</a:t>
            </a:r>
            <a:endParaRPr sz="700">
              <a:latin typeface="Arial"/>
              <a:cs typeface="Arial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4596841" y="5134141"/>
            <a:ext cx="17145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200</a:t>
            </a:r>
            <a:endParaRPr sz="700">
              <a:latin typeface="Arial"/>
              <a:cs typeface="Arial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5208428" y="5134141"/>
            <a:ext cx="17145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300</a:t>
            </a:r>
            <a:endParaRPr sz="700">
              <a:latin typeface="Arial"/>
              <a:cs typeface="Arial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5820017" y="5134141"/>
            <a:ext cx="17145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400</a:t>
            </a:r>
            <a:endParaRPr sz="700">
              <a:latin typeface="Arial"/>
              <a:cs typeface="Arial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945619" y="5292637"/>
            <a:ext cx="1717039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AUC-Derived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Daily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Average EPA</a:t>
            </a:r>
            <a:r>
              <a:rPr sz="700" b="1" spc="-5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(µg/mL)</a:t>
            </a:r>
            <a:endParaRPr sz="700">
              <a:latin typeface="Arial"/>
              <a:cs typeface="Arial"/>
            </a:endParaRPr>
          </a:p>
        </p:txBody>
      </p:sp>
      <p:sp>
        <p:nvSpPr>
          <p:cNvPr id="192" name="object 192"/>
          <p:cNvSpPr txBox="1"/>
          <p:nvPr/>
        </p:nvSpPr>
        <p:spPr>
          <a:xfrm>
            <a:off x="3910048" y="5292637"/>
            <a:ext cx="1717039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AUC-Derived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Daily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Average EPA</a:t>
            </a:r>
            <a:r>
              <a:rPr sz="700" b="1" spc="-5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(µg/mL)</a:t>
            </a:r>
            <a:endParaRPr sz="700">
              <a:latin typeface="Arial"/>
              <a:cs typeface="Arial"/>
            </a:endParaRPr>
          </a:p>
        </p:txBody>
      </p:sp>
      <p:sp>
        <p:nvSpPr>
          <p:cNvPr id="193" name="object 193"/>
          <p:cNvSpPr txBox="1"/>
          <p:nvPr/>
        </p:nvSpPr>
        <p:spPr>
          <a:xfrm>
            <a:off x="113721" y="5362741"/>
            <a:ext cx="650240" cy="23177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No.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of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50" b="1" spc="-15" baseline="3968" dirty="0">
                <a:solidFill>
                  <a:srgbClr val="221F1F"/>
                </a:solidFill>
                <a:latin typeface="Arial"/>
                <a:cs typeface="Arial"/>
              </a:rPr>
              <a:t>Patients</a:t>
            </a:r>
            <a:r>
              <a:rPr sz="1050" b="1" spc="104" baseline="3968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5226</a:t>
            </a:r>
            <a:endParaRPr sz="700">
              <a:latin typeface="Arial"/>
              <a:cs typeface="Arial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996536" y="5469421"/>
            <a:ext cx="21971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2471</a:t>
            </a:r>
            <a:endParaRPr sz="700">
              <a:latin typeface="Arial"/>
              <a:cs typeface="Arial"/>
            </a:endParaRPr>
          </a:p>
        </p:txBody>
      </p:sp>
      <p:sp>
        <p:nvSpPr>
          <p:cNvPr id="195" name="object 195"/>
          <p:cNvSpPr txBox="1"/>
          <p:nvPr/>
        </p:nvSpPr>
        <p:spPr>
          <a:xfrm>
            <a:off x="1632413" y="5469421"/>
            <a:ext cx="17145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789</a:t>
            </a:r>
            <a:endParaRPr sz="700">
              <a:latin typeface="Arial"/>
              <a:cs typeface="Arial"/>
            </a:endParaRPr>
          </a:p>
        </p:txBody>
      </p:sp>
      <p:sp>
        <p:nvSpPr>
          <p:cNvPr id="196" name="object 196"/>
          <p:cNvSpPr txBox="1"/>
          <p:nvPr/>
        </p:nvSpPr>
        <p:spPr>
          <a:xfrm>
            <a:off x="2268289" y="5469421"/>
            <a:ext cx="122555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94</a:t>
            </a:r>
            <a:endParaRPr sz="700">
              <a:latin typeface="Arial"/>
              <a:cs typeface="Arial"/>
            </a:endParaRPr>
          </a:p>
        </p:txBody>
      </p:sp>
      <p:sp>
        <p:nvSpPr>
          <p:cNvPr id="197" name="object 197"/>
          <p:cNvSpPr txBox="1"/>
          <p:nvPr/>
        </p:nvSpPr>
        <p:spPr>
          <a:xfrm>
            <a:off x="2879878" y="5469421"/>
            <a:ext cx="122555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12</a:t>
            </a:r>
            <a:endParaRPr sz="700">
              <a:latin typeface="Arial"/>
              <a:cs typeface="Arial"/>
            </a:endParaRPr>
          </a:p>
        </p:txBody>
      </p:sp>
      <p:sp>
        <p:nvSpPr>
          <p:cNvPr id="198" name="object 198"/>
          <p:cNvSpPr txBox="1"/>
          <p:nvPr/>
        </p:nvSpPr>
        <p:spPr>
          <a:xfrm>
            <a:off x="3508324" y="5469421"/>
            <a:ext cx="21971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5225</a:t>
            </a:r>
            <a:endParaRPr sz="700">
              <a:latin typeface="Arial"/>
              <a:cs typeface="Arial"/>
            </a:endParaRPr>
          </a:p>
        </p:txBody>
      </p:sp>
      <p:sp>
        <p:nvSpPr>
          <p:cNvPr id="199" name="object 199"/>
          <p:cNvSpPr txBox="1"/>
          <p:nvPr/>
        </p:nvSpPr>
        <p:spPr>
          <a:xfrm>
            <a:off x="3960964" y="5469421"/>
            <a:ext cx="21971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2471</a:t>
            </a:r>
            <a:endParaRPr sz="700">
              <a:latin typeface="Arial"/>
              <a:cs typeface="Arial"/>
            </a:endParaRPr>
          </a:p>
        </p:txBody>
      </p:sp>
      <p:sp>
        <p:nvSpPr>
          <p:cNvPr id="200" name="object 200"/>
          <p:cNvSpPr txBox="1"/>
          <p:nvPr/>
        </p:nvSpPr>
        <p:spPr>
          <a:xfrm>
            <a:off x="4596841" y="5469421"/>
            <a:ext cx="17145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787</a:t>
            </a:r>
            <a:endParaRPr sz="700">
              <a:latin typeface="Arial"/>
              <a:cs typeface="Arial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5232718" y="5469421"/>
            <a:ext cx="122555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93</a:t>
            </a:r>
            <a:endParaRPr sz="700">
              <a:latin typeface="Arial"/>
              <a:cs typeface="Arial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5844306" y="5469421"/>
            <a:ext cx="122555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12</a:t>
            </a:r>
            <a:endParaRPr sz="700">
              <a:latin typeface="Arial"/>
              <a:cs typeface="Arial"/>
            </a:endParaRPr>
          </a:p>
        </p:txBody>
      </p:sp>
      <p:sp>
        <p:nvSpPr>
          <p:cNvPr id="203" name="object 203"/>
          <p:cNvSpPr txBox="1"/>
          <p:nvPr/>
        </p:nvSpPr>
        <p:spPr>
          <a:xfrm>
            <a:off x="4139407" y="5725453"/>
            <a:ext cx="112268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5" dirty="0">
                <a:latin typeface="Arial"/>
                <a:cs typeface="Arial"/>
              </a:rPr>
              <a:t>Dose-response hazard</a:t>
            </a:r>
            <a:r>
              <a:rPr sz="700" spc="-3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ratio</a:t>
            </a:r>
            <a:endParaRPr sz="700">
              <a:latin typeface="Arial"/>
              <a:cs typeface="Arial"/>
            </a:endParaRPr>
          </a:p>
        </p:txBody>
      </p:sp>
      <p:sp>
        <p:nvSpPr>
          <p:cNvPr id="204" name="object 204"/>
          <p:cNvSpPr txBox="1"/>
          <p:nvPr/>
        </p:nvSpPr>
        <p:spPr>
          <a:xfrm>
            <a:off x="6214328" y="5725453"/>
            <a:ext cx="1168400" cy="125095"/>
          </a:xfrm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5" dirty="0">
                <a:latin typeface="Arial"/>
                <a:cs typeface="Arial"/>
              </a:rPr>
              <a:t>95% Confidence Interval</a:t>
            </a:r>
            <a:r>
              <a:rPr sz="700" spc="-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(CI)</a:t>
            </a:r>
            <a:endParaRPr sz="700">
              <a:latin typeface="Arial"/>
              <a:cs typeface="Arial"/>
            </a:endParaRPr>
          </a:p>
        </p:txBody>
      </p:sp>
      <p:sp>
        <p:nvSpPr>
          <p:cNvPr id="205" name="object 205"/>
          <p:cNvSpPr txBox="1"/>
          <p:nvPr/>
        </p:nvSpPr>
        <p:spPr>
          <a:xfrm>
            <a:off x="194456" y="5766894"/>
            <a:ext cx="1292225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b="1" spc="-5" dirty="0">
                <a:latin typeface="Arial"/>
                <a:cs typeface="Arial"/>
              </a:rPr>
              <a:t>P*&lt;0.001 for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all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187924" y="6014050"/>
            <a:ext cx="11834495" cy="760730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 marL="19050" marR="5080">
              <a:lnSpc>
                <a:spcPct val="100000"/>
              </a:lnSpc>
              <a:spcBef>
                <a:spcPts val="5"/>
              </a:spcBef>
            </a:pPr>
            <a:r>
              <a:rPr sz="1000" spc="-5" dirty="0">
                <a:latin typeface="Arial"/>
                <a:cs typeface="Arial"/>
              </a:rPr>
              <a:t>Note: </a:t>
            </a:r>
            <a:r>
              <a:rPr sz="1000" spc="-10" dirty="0">
                <a:latin typeface="Arial"/>
                <a:cs typeface="Arial"/>
              </a:rPr>
              <a:t>On-treatment </a:t>
            </a:r>
            <a:r>
              <a:rPr sz="1000" spc="-5" dirty="0">
                <a:latin typeface="Arial"/>
                <a:cs typeface="Arial"/>
              </a:rPr>
              <a:t>post baseline serum EPA (µg/mL) </a:t>
            </a:r>
            <a:r>
              <a:rPr sz="1000" dirty="0">
                <a:latin typeface="Arial"/>
                <a:cs typeface="Arial"/>
              </a:rPr>
              <a:t>is </a:t>
            </a:r>
            <a:r>
              <a:rPr sz="1000" spc="-5" dirty="0">
                <a:latin typeface="Arial"/>
                <a:cs typeface="Arial"/>
              </a:rPr>
              <a:t>the daily </a:t>
            </a:r>
            <a:r>
              <a:rPr sz="1000" spc="-10" dirty="0">
                <a:latin typeface="Arial"/>
                <a:cs typeface="Arial"/>
              </a:rPr>
              <a:t>average </a:t>
            </a:r>
            <a:r>
              <a:rPr sz="1000" spc="-5" dirty="0">
                <a:latin typeface="Arial"/>
                <a:cs typeface="Arial"/>
              </a:rPr>
              <a:t>of all available post baseline EPA </a:t>
            </a:r>
            <a:r>
              <a:rPr sz="1000" spc="-10" dirty="0">
                <a:latin typeface="Arial"/>
                <a:cs typeface="Arial"/>
              </a:rPr>
              <a:t>measurements </a:t>
            </a:r>
            <a:r>
              <a:rPr sz="1000" spc="-5" dirty="0">
                <a:latin typeface="Arial"/>
                <a:cs typeface="Arial"/>
              </a:rPr>
              <a:t>prior to the </a:t>
            </a:r>
            <a:r>
              <a:rPr sz="1000" spc="-10" dirty="0">
                <a:latin typeface="Arial"/>
                <a:cs typeface="Arial"/>
              </a:rPr>
              <a:t>event. </a:t>
            </a:r>
            <a:r>
              <a:rPr sz="1000" spc="-5" dirty="0">
                <a:latin typeface="Arial"/>
                <a:cs typeface="Arial"/>
              </a:rPr>
              <a:t>Dose-response hazard ratio (solid line) </a:t>
            </a:r>
            <a:r>
              <a:rPr sz="1000" spc="-10" dirty="0">
                <a:latin typeface="Arial"/>
                <a:cs typeface="Arial"/>
              </a:rPr>
              <a:t>and 95% </a:t>
            </a:r>
            <a:r>
              <a:rPr sz="1000" dirty="0">
                <a:latin typeface="Arial"/>
                <a:cs typeface="Arial"/>
              </a:rPr>
              <a:t>CI </a:t>
            </a:r>
            <a:r>
              <a:rPr sz="1000" spc="-10" dirty="0">
                <a:latin typeface="Arial"/>
                <a:cs typeface="Arial"/>
              </a:rPr>
              <a:t>(dotted </a:t>
            </a:r>
            <a:r>
              <a:rPr sz="1000" spc="-5" dirty="0">
                <a:latin typeface="Arial"/>
                <a:cs typeface="Arial"/>
              </a:rPr>
              <a:t>lines) are  estimated from the Cox </a:t>
            </a:r>
            <a:r>
              <a:rPr sz="1000" spc="-10" dirty="0">
                <a:latin typeface="Arial"/>
                <a:cs typeface="Arial"/>
              </a:rPr>
              <a:t>proportional </a:t>
            </a:r>
            <a:r>
              <a:rPr sz="1000" spc="-5" dirty="0">
                <a:latin typeface="Arial"/>
                <a:cs typeface="Arial"/>
              </a:rPr>
              <a:t>hazard </a:t>
            </a:r>
            <a:r>
              <a:rPr sz="1000" spc="-10" dirty="0">
                <a:latin typeface="Arial"/>
                <a:cs typeface="Arial"/>
              </a:rPr>
              <a:t>model </a:t>
            </a:r>
            <a:r>
              <a:rPr sz="1000" spc="-5" dirty="0">
                <a:latin typeface="Arial"/>
                <a:cs typeface="Arial"/>
              </a:rPr>
              <a:t>with </a:t>
            </a:r>
            <a:r>
              <a:rPr sz="1000" dirty="0">
                <a:latin typeface="Arial"/>
                <a:cs typeface="Arial"/>
              </a:rPr>
              <a:t>a </a:t>
            </a:r>
            <a:r>
              <a:rPr sz="1000" spc="-5" dirty="0">
                <a:latin typeface="Arial"/>
                <a:cs typeface="Arial"/>
              </a:rPr>
              <a:t>spline term for EPA </a:t>
            </a:r>
            <a:r>
              <a:rPr sz="1000" spc="-10" dirty="0">
                <a:latin typeface="Arial"/>
                <a:cs typeface="Arial"/>
              </a:rPr>
              <a:t>and adjustment </a:t>
            </a:r>
            <a:r>
              <a:rPr sz="1000" spc="-5" dirty="0">
                <a:latin typeface="Arial"/>
                <a:cs typeface="Arial"/>
              </a:rPr>
              <a:t>for randomization factors </a:t>
            </a:r>
            <a:r>
              <a:rPr sz="1000" spc="-10" dirty="0">
                <a:latin typeface="Arial"/>
                <a:cs typeface="Arial"/>
              </a:rPr>
              <a:t>and </a:t>
            </a:r>
            <a:r>
              <a:rPr sz="1000" spc="-5" dirty="0">
                <a:latin typeface="Arial"/>
                <a:cs typeface="Arial"/>
              </a:rPr>
              <a:t>statin </a:t>
            </a:r>
            <a:r>
              <a:rPr sz="1000" spc="-10" dirty="0">
                <a:latin typeface="Arial"/>
                <a:cs typeface="Arial"/>
              </a:rPr>
              <a:t>compliance</a:t>
            </a:r>
            <a:r>
              <a:rPr sz="1050" spc="-15" baseline="23809" dirty="0">
                <a:latin typeface="Arial"/>
                <a:cs typeface="Arial"/>
              </a:rPr>
              <a:t>1</a:t>
            </a:r>
            <a:r>
              <a:rPr sz="1000" spc="-10" dirty="0">
                <a:latin typeface="Arial"/>
                <a:cs typeface="Arial"/>
              </a:rPr>
              <a:t>, </a:t>
            </a:r>
            <a:r>
              <a:rPr sz="1000" spc="-5" dirty="0">
                <a:latin typeface="Arial"/>
                <a:cs typeface="Arial"/>
              </a:rPr>
              <a:t>baseline </a:t>
            </a:r>
            <a:r>
              <a:rPr sz="1000" spc="-10" dirty="0">
                <a:latin typeface="Arial"/>
                <a:cs typeface="Arial"/>
              </a:rPr>
              <a:t>diabetes</a:t>
            </a:r>
            <a:r>
              <a:rPr sz="1050" spc="-15" baseline="23809" dirty="0">
                <a:latin typeface="Arial"/>
                <a:cs typeface="Arial"/>
              </a:rPr>
              <a:t>2</a:t>
            </a:r>
            <a:r>
              <a:rPr sz="1000" spc="-10" dirty="0">
                <a:latin typeface="Arial"/>
                <a:cs typeface="Arial"/>
              </a:rPr>
              <a:t>, and </a:t>
            </a:r>
            <a:r>
              <a:rPr sz="1000" spc="-5" dirty="0">
                <a:latin typeface="Arial"/>
                <a:cs typeface="Arial"/>
              </a:rPr>
              <a:t>hsCRP</a:t>
            </a:r>
            <a:r>
              <a:rPr sz="1050" spc="-7" baseline="23809" dirty="0">
                <a:latin typeface="Arial"/>
                <a:cs typeface="Arial"/>
              </a:rPr>
              <a:t>3</a:t>
            </a:r>
            <a:r>
              <a:rPr sz="1000" spc="-5" dirty="0">
                <a:latin typeface="Arial"/>
                <a:cs typeface="Arial"/>
              </a:rPr>
              <a:t>, </a:t>
            </a:r>
            <a:r>
              <a:rPr sz="1000" spc="-10" dirty="0">
                <a:latin typeface="Arial"/>
                <a:cs typeface="Arial"/>
              </a:rPr>
              <a:t>treatment </a:t>
            </a:r>
            <a:r>
              <a:rPr sz="1000" spc="-5" dirty="0">
                <a:latin typeface="Arial"/>
                <a:cs typeface="Arial"/>
              </a:rPr>
              <a:t>compliance</a:t>
            </a:r>
            <a:r>
              <a:rPr sz="1050" spc="-7" baseline="23809" dirty="0">
                <a:latin typeface="Arial"/>
                <a:cs typeface="Arial"/>
              </a:rPr>
              <a:t>4</a:t>
            </a:r>
            <a:r>
              <a:rPr sz="1050" spc="30" baseline="23809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age</a:t>
            </a:r>
            <a:r>
              <a:rPr sz="1050" spc="-15" baseline="23809" dirty="0">
                <a:latin typeface="Arial"/>
                <a:cs typeface="Arial"/>
              </a:rPr>
              <a:t>5</a:t>
            </a:r>
            <a:r>
              <a:rPr sz="1000" spc="-10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19050">
              <a:lnSpc>
                <a:spcPct val="100000"/>
              </a:lnSpc>
            </a:pPr>
            <a:r>
              <a:rPr sz="1000" b="1" spc="-5" dirty="0">
                <a:latin typeface="Arial"/>
                <a:cs typeface="Arial"/>
              </a:rPr>
              <a:t>*P value is </a:t>
            </a:r>
            <a:r>
              <a:rPr sz="1000" b="1" spc="-10" dirty="0">
                <a:latin typeface="Arial"/>
                <a:cs typeface="Arial"/>
              </a:rPr>
              <a:t>&lt;0.001 </a:t>
            </a:r>
            <a:r>
              <a:rPr sz="1000" b="1" dirty="0">
                <a:latin typeface="Arial"/>
                <a:cs typeface="Arial"/>
              </a:rPr>
              <a:t>for both </a:t>
            </a:r>
            <a:r>
              <a:rPr sz="1000" b="1" spc="-5" dirty="0">
                <a:latin typeface="Arial"/>
                <a:cs typeface="Arial"/>
              </a:rPr>
              <a:t>non-linear trend and </a:t>
            </a:r>
            <a:r>
              <a:rPr sz="1000" b="1" dirty="0">
                <a:latin typeface="Arial"/>
                <a:cs typeface="Arial"/>
              </a:rPr>
              <a:t>for </a:t>
            </a:r>
            <a:r>
              <a:rPr sz="1000" b="1" spc="-10" dirty="0">
                <a:latin typeface="Arial"/>
                <a:cs typeface="Arial"/>
              </a:rPr>
              <a:t>regression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slope.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85"/>
              </a:spcBef>
            </a:pPr>
            <a:r>
              <a:rPr sz="1400" b="1" spc="-5" dirty="0">
                <a:latin typeface="Arial"/>
                <a:cs typeface="Arial"/>
              </a:rPr>
              <a:t>Bhatt DL. ACC/WCC 2020, Chicago</a:t>
            </a:r>
            <a:r>
              <a:rPr sz="1400" b="1" spc="-6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(virtual).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805180">
              <a:lnSpc>
                <a:spcPts val="4100"/>
              </a:lnSpc>
              <a:spcBef>
                <a:spcPts val="620"/>
              </a:spcBef>
            </a:pPr>
            <a:r>
              <a:rPr spc="-5" dirty="0"/>
              <a:t>Dose-Response </a:t>
            </a:r>
            <a:r>
              <a:rPr dirty="0"/>
              <a:t>of </a:t>
            </a:r>
            <a:r>
              <a:rPr spc="-5" dirty="0"/>
              <a:t>Hazard Ratio (95% CI)  Sudden Cardiac Death, Cardiac</a:t>
            </a:r>
            <a:r>
              <a:rPr spc="-185" dirty="0"/>
              <a:t> </a:t>
            </a:r>
            <a:r>
              <a:rPr spc="-5" dirty="0"/>
              <a:t>Arrest,</a:t>
            </a:r>
          </a:p>
          <a:p>
            <a:pPr marL="12700">
              <a:lnSpc>
                <a:spcPts val="4025"/>
              </a:lnSpc>
            </a:pPr>
            <a:r>
              <a:rPr dirty="0"/>
              <a:t>New </a:t>
            </a:r>
            <a:r>
              <a:rPr spc="-5" dirty="0"/>
              <a:t>Heart Failure Requiring</a:t>
            </a:r>
            <a:r>
              <a:rPr spc="-70" dirty="0"/>
              <a:t> </a:t>
            </a:r>
            <a:r>
              <a:rPr spc="-5" dirty="0"/>
              <a:t>Hospitalization,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4456" y="5750052"/>
            <a:ext cx="12922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P*&lt;0.001 for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all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88774" y="5073904"/>
            <a:ext cx="1717039" cy="34290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505"/>
              </a:spcBef>
              <a:tabLst>
                <a:tab pos="699135" algn="l"/>
                <a:tab pos="1310640" algn="l"/>
              </a:tabLst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100	200	300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AUC-Derived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Daily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Average EPA</a:t>
            </a:r>
            <a:r>
              <a:rPr sz="700" b="1" spc="-5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(µg/mL)</a:t>
            </a:r>
            <a:endParaRPr sz="7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798742" y="5125720"/>
            <a:ext cx="1714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400</a:t>
            </a:r>
            <a:endParaRPr sz="7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535626" y="5125720"/>
            <a:ext cx="1225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049343" y="506474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660905" y="506474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272460" y="506577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84059" y="506577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596770" y="506474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596770" y="506474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049343" y="506474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660905" y="506474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272460" y="506577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884059" y="506577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478614" y="460471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478614" y="407113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78614" y="343084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478614" y="289726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6478614" y="503158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478614" y="492486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478614" y="481814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478614" y="471143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78614" y="449800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78614" y="439128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78614" y="428456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478614" y="417785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478614" y="3964420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478614" y="385770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478614" y="375098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478614" y="353755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478614" y="332412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478614" y="321740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478614" y="311069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478614" y="300397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8823031" y="5461000"/>
            <a:ext cx="1225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12</a:t>
            </a:r>
            <a:endParaRPr sz="7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597532" y="2813869"/>
            <a:ext cx="0" cy="2244725"/>
          </a:xfrm>
          <a:custGeom>
            <a:avLst/>
            <a:gdLst/>
            <a:ahLst/>
            <a:cxnLst/>
            <a:rect l="l" t="t" r="r" b="b"/>
            <a:pathLst>
              <a:path h="2244725">
                <a:moveTo>
                  <a:pt x="0" y="2244644"/>
                </a:moveTo>
                <a:lnTo>
                  <a:pt x="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06124" y="3964859"/>
            <a:ext cx="2468880" cy="0"/>
          </a:xfrm>
          <a:custGeom>
            <a:avLst/>
            <a:gdLst/>
            <a:ahLst/>
            <a:cxnLst/>
            <a:rect l="l" t="t" r="r" b="b"/>
            <a:pathLst>
              <a:path w="2468879">
                <a:moveTo>
                  <a:pt x="0" y="0"/>
                </a:moveTo>
                <a:lnTo>
                  <a:pt x="2468512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6478614" y="364427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6332157" y="2821121"/>
            <a:ext cx="125095" cy="14859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</a:t>
            </a:r>
            <a:r>
              <a:rPr sz="700" dirty="0">
                <a:solidFill>
                  <a:srgbClr val="221F1F"/>
                </a:solidFill>
                <a:latin typeface="Arial"/>
                <a:cs typeface="Arial"/>
              </a:rPr>
              <a:t>.0</a:t>
            </a:r>
            <a:endParaRPr sz="7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174842" y="3034481"/>
            <a:ext cx="282575" cy="185547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30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Hazard Ratio: Reference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to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EPA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=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r>
              <a:rPr sz="700" b="1" spc="-9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µg/mL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0.2    0.4    0.6    0.8    1.0    1.2    1.4    1.6</a:t>
            </a:r>
            <a:r>
              <a:rPr sz="700" spc="14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1.8</a:t>
            </a:r>
            <a:endParaRPr sz="7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6505706" y="5061478"/>
            <a:ext cx="2466975" cy="0"/>
          </a:xfrm>
          <a:custGeom>
            <a:avLst/>
            <a:gdLst/>
            <a:ahLst/>
            <a:cxnLst/>
            <a:rect l="l" t="t" r="r" b="b"/>
            <a:pathLst>
              <a:path w="2466975">
                <a:moveTo>
                  <a:pt x="0" y="0"/>
                </a:moveTo>
                <a:lnTo>
                  <a:pt x="246697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6504261" y="2811630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504633" y="2811631"/>
            <a:ext cx="2468245" cy="0"/>
          </a:xfrm>
          <a:custGeom>
            <a:avLst/>
            <a:gdLst/>
            <a:ahLst/>
            <a:cxnLst/>
            <a:rect l="l" t="t" r="r" b="b"/>
            <a:pathLst>
              <a:path w="2468245">
                <a:moveTo>
                  <a:pt x="0" y="0"/>
                </a:moveTo>
                <a:lnTo>
                  <a:pt x="246805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8972379" y="2811630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512790" y="3906448"/>
            <a:ext cx="2461260" cy="662940"/>
          </a:xfrm>
          <a:custGeom>
            <a:avLst/>
            <a:gdLst/>
            <a:ahLst/>
            <a:cxnLst/>
            <a:rect l="l" t="t" r="r" b="b"/>
            <a:pathLst>
              <a:path w="2461259" h="662939">
                <a:moveTo>
                  <a:pt x="7731" y="0"/>
                </a:moveTo>
                <a:lnTo>
                  <a:pt x="0" y="13865"/>
                </a:lnTo>
                <a:lnTo>
                  <a:pt x="71174" y="53553"/>
                </a:lnTo>
                <a:lnTo>
                  <a:pt x="86041" y="60219"/>
                </a:lnTo>
                <a:lnTo>
                  <a:pt x="113879" y="75778"/>
                </a:lnTo>
                <a:lnTo>
                  <a:pt x="128746" y="82444"/>
                </a:lnTo>
                <a:lnTo>
                  <a:pt x="156583" y="98003"/>
                </a:lnTo>
                <a:lnTo>
                  <a:pt x="171451" y="104669"/>
                </a:lnTo>
                <a:lnTo>
                  <a:pt x="185052" y="112290"/>
                </a:lnTo>
                <a:lnTo>
                  <a:pt x="199920" y="118957"/>
                </a:lnTo>
                <a:lnTo>
                  <a:pt x="227757" y="134515"/>
                </a:lnTo>
                <a:lnTo>
                  <a:pt x="271094" y="153882"/>
                </a:lnTo>
                <a:lnTo>
                  <a:pt x="284698" y="161503"/>
                </a:lnTo>
                <a:lnTo>
                  <a:pt x="427678" y="225319"/>
                </a:lnTo>
                <a:lnTo>
                  <a:pt x="459588" y="238136"/>
                </a:lnTo>
                <a:lnTo>
                  <a:pt x="487781" y="250719"/>
                </a:lnTo>
                <a:lnTo>
                  <a:pt x="502730" y="255760"/>
                </a:lnTo>
                <a:lnTo>
                  <a:pt x="530485" y="268182"/>
                </a:lnTo>
                <a:lnTo>
                  <a:pt x="545437" y="273222"/>
                </a:lnTo>
                <a:lnTo>
                  <a:pt x="558954" y="279294"/>
                </a:lnTo>
                <a:lnTo>
                  <a:pt x="573906" y="284335"/>
                </a:lnTo>
                <a:lnTo>
                  <a:pt x="587425" y="290407"/>
                </a:lnTo>
                <a:lnTo>
                  <a:pt x="602376" y="295447"/>
                </a:lnTo>
                <a:lnTo>
                  <a:pt x="615895" y="301519"/>
                </a:lnTo>
                <a:lnTo>
                  <a:pt x="645079" y="311322"/>
                </a:lnTo>
                <a:lnTo>
                  <a:pt x="658600" y="317394"/>
                </a:lnTo>
                <a:lnTo>
                  <a:pt x="687785" y="327197"/>
                </a:lnTo>
                <a:lnTo>
                  <a:pt x="701304" y="333269"/>
                </a:lnTo>
                <a:lnTo>
                  <a:pt x="717045" y="336942"/>
                </a:lnTo>
                <a:lnTo>
                  <a:pt x="729773" y="342794"/>
                </a:lnTo>
                <a:lnTo>
                  <a:pt x="901307" y="400222"/>
                </a:lnTo>
                <a:lnTo>
                  <a:pt x="916334" y="403617"/>
                </a:lnTo>
                <a:lnTo>
                  <a:pt x="929777" y="408160"/>
                </a:lnTo>
                <a:lnTo>
                  <a:pt x="944803" y="411554"/>
                </a:lnTo>
                <a:lnTo>
                  <a:pt x="958248" y="416097"/>
                </a:lnTo>
                <a:lnTo>
                  <a:pt x="973273" y="419492"/>
                </a:lnTo>
                <a:lnTo>
                  <a:pt x="988528" y="424108"/>
                </a:lnTo>
                <a:lnTo>
                  <a:pt x="1016768" y="433560"/>
                </a:lnTo>
                <a:lnTo>
                  <a:pt x="1031793" y="436954"/>
                </a:lnTo>
                <a:lnTo>
                  <a:pt x="1045239" y="441497"/>
                </a:lnTo>
                <a:lnTo>
                  <a:pt x="1062012" y="444927"/>
                </a:lnTo>
                <a:lnTo>
                  <a:pt x="1077100" y="449508"/>
                </a:lnTo>
                <a:lnTo>
                  <a:pt x="1091896" y="452829"/>
                </a:lnTo>
                <a:lnTo>
                  <a:pt x="1105341" y="457372"/>
                </a:lnTo>
                <a:lnTo>
                  <a:pt x="1148835" y="467117"/>
                </a:lnTo>
                <a:lnTo>
                  <a:pt x="1162281" y="471660"/>
                </a:lnTo>
                <a:lnTo>
                  <a:pt x="1178154" y="473608"/>
                </a:lnTo>
                <a:lnTo>
                  <a:pt x="1205776" y="481404"/>
                </a:lnTo>
                <a:lnTo>
                  <a:pt x="1220011" y="484579"/>
                </a:lnTo>
                <a:lnTo>
                  <a:pt x="1235094" y="486308"/>
                </a:lnTo>
                <a:lnTo>
                  <a:pt x="1262715" y="494104"/>
                </a:lnTo>
                <a:lnTo>
                  <a:pt x="1277799" y="495833"/>
                </a:lnTo>
                <a:lnTo>
                  <a:pt x="1292033" y="500597"/>
                </a:lnTo>
                <a:lnTo>
                  <a:pt x="1306268" y="502183"/>
                </a:lnTo>
                <a:lnTo>
                  <a:pt x="1348124" y="511567"/>
                </a:lnTo>
                <a:lnTo>
                  <a:pt x="1364876" y="513306"/>
                </a:lnTo>
                <a:lnTo>
                  <a:pt x="1392410" y="519504"/>
                </a:lnTo>
                <a:lnTo>
                  <a:pt x="1408393" y="522715"/>
                </a:lnTo>
                <a:lnTo>
                  <a:pt x="1423311" y="524408"/>
                </a:lnTo>
                <a:lnTo>
                  <a:pt x="1436697" y="527442"/>
                </a:lnTo>
                <a:lnTo>
                  <a:pt x="1451780" y="529172"/>
                </a:lnTo>
                <a:lnTo>
                  <a:pt x="1465167" y="532204"/>
                </a:lnTo>
                <a:lnTo>
                  <a:pt x="1480251" y="533933"/>
                </a:lnTo>
                <a:lnTo>
                  <a:pt x="1493636" y="536967"/>
                </a:lnTo>
                <a:lnTo>
                  <a:pt x="1509618" y="540177"/>
                </a:lnTo>
                <a:lnTo>
                  <a:pt x="1524537" y="541872"/>
                </a:lnTo>
                <a:lnTo>
                  <a:pt x="1539670" y="544940"/>
                </a:lnTo>
                <a:lnTo>
                  <a:pt x="1568823" y="548222"/>
                </a:lnTo>
                <a:lnTo>
                  <a:pt x="1582209" y="551254"/>
                </a:lnTo>
                <a:lnTo>
                  <a:pt x="1597292" y="552983"/>
                </a:lnTo>
                <a:lnTo>
                  <a:pt x="1612427" y="556052"/>
                </a:lnTo>
                <a:lnTo>
                  <a:pt x="1641579" y="559333"/>
                </a:lnTo>
                <a:lnTo>
                  <a:pt x="1657482" y="560931"/>
                </a:lnTo>
                <a:lnTo>
                  <a:pt x="1670781" y="563954"/>
                </a:lnTo>
                <a:lnTo>
                  <a:pt x="1685865" y="565683"/>
                </a:lnTo>
                <a:lnTo>
                  <a:pt x="1717586" y="568868"/>
                </a:lnTo>
                <a:lnTo>
                  <a:pt x="1732633" y="571927"/>
                </a:lnTo>
                <a:lnTo>
                  <a:pt x="1750871" y="573637"/>
                </a:lnTo>
                <a:lnTo>
                  <a:pt x="1764099" y="576654"/>
                </a:lnTo>
                <a:lnTo>
                  <a:pt x="1784146" y="578404"/>
                </a:lnTo>
                <a:lnTo>
                  <a:pt x="1799831" y="579981"/>
                </a:lnTo>
                <a:lnTo>
                  <a:pt x="1814878" y="583040"/>
                </a:lnTo>
                <a:lnTo>
                  <a:pt x="1886734" y="591083"/>
                </a:lnTo>
                <a:lnTo>
                  <a:pt x="1903587" y="594178"/>
                </a:lnTo>
                <a:lnTo>
                  <a:pt x="1921689" y="595862"/>
                </a:lnTo>
                <a:lnTo>
                  <a:pt x="1945083" y="599000"/>
                </a:lnTo>
                <a:lnTo>
                  <a:pt x="1965486" y="602152"/>
                </a:lnTo>
                <a:lnTo>
                  <a:pt x="1983375" y="603799"/>
                </a:lnTo>
                <a:lnTo>
                  <a:pt x="2013313" y="606963"/>
                </a:lnTo>
                <a:lnTo>
                  <a:pt x="2028400" y="610027"/>
                </a:lnTo>
                <a:lnTo>
                  <a:pt x="2057553" y="613308"/>
                </a:lnTo>
                <a:lnTo>
                  <a:pt x="2076103" y="616423"/>
                </a:lnTo>
                <a:lnTo>
                  <a:pt x="2095731" y="618092"/>
                </a:lnTo>
                <a:lnTo>
                  <a:pt x="2117408" y="621215"/>
                </a:lnTo>
                <a:lnTo>
                  <a:pt x="2147754" y="624427"/>
                </a:lnTo>
                <a:lnTo>
                  <a:pt x="2172906" y="627584"/>
                </a:lnTo>
                <a:lnTo>
                  <a:pt x="2201484" y="630772"/>
                </a:lnTo>
                <a:lnTo>
                  <a:pt x="2221713" y="633902"/>
                </a:lnTo>
                <a:lnTo>
                  <a:pt x="2240594" y="637061"/>
                </a:lnTo>
                <a:lnTo>
                  <a:pt x="2275979" y="640312"/>
                </a:lnTo>
                <a:lnTo>
                  <a:pt x="2312050" y="645040"/>
                </a:lnTo>
                <a:lnTo>
                  <a:pt x="2329756" y="646662"/>
                </a:lnTo>
                <a:lnTo>
                  <a:pt x="2376874" y="652975"/>
                </a:lnTo>
                <a:lnTo>
                  <a:pt x="2392951" y="654593"/>
                </a:lnTo>
                <a:lnTo>
                  <a:pt x="2458770" y="662853"/>
                </a:lnTo>
                <a:lnTo>
                  <a:pt x="2460746" y="647101"/>
                </a:lnTo>
                <a:lnTo>
                  <a:pt x="2394732" y="638818"/>
                </a:lnTo>
                <a:lnTo>
                  <a:pt x="2378720" y="637209"/>
                </a:lnTo>
                <a:lnTo>
                  <a:pt x="2331530" y="630890"/>
                </a:lnTo>
                <a:lnTo>
                  <a:pt x="2313801" y="629265"/>
                </a:lnTo>
                <a:lnTo>
                  <a:pt x="2277732" y="624537"/>
                </a:lnTo>
                <a:lnTo>
                  <a:pt x="2242625" y="621328"/>
                </a:lnTo>
                <a:lnTo>
                  <a:pt x="2224234" y="618229"/>
                </a:lnTo>
                <a:lnTo>
                  <a:pt x="2203574" y="615038"/>
                </a:lnTo>
                <a:lnTo>
                  <a:pt x="2174774" y="611819"/>
                </a:lnTo>
                <a:lnTo>
                  <a:pt x="2149576" y="608657"/>
                </a:lnTo>
                <a:lnTo>
                  <a:pt x="2119369" y="605464"/>
                </a:lnTo>
                <a:lnTo>
                  <a:pt x="2097519" y="602325"/>
                </a:lnTo>
                <a:lnTo>
                  <a:pt x="2078074" y="600685"/>
                </a:lnTo>
                <a:lnTo>
                  <a:pt x="2059743" y="597590"/>
                </a:lnTo>
                <a:lnTo>
                  <a:pt x="2030843" y="594356"/>
                </a:lnTo>
                <a:lnTo>
                  <a:pt x="2015709" y="591287"/>
                </a:lnTo>
                <a:lnTo>
                  <a:pt x="1984929" y="588001"/>
                </a:lnTo>
                <a:lnTo>
                  <a:pt x="1967417" y="586403"/>
                </a:lnTo>
                <a:lnTo>
                  <a:pt x="1947348" y="583288"/>
                </a:lnTo>
                <a:lnTo>
                  <a:pt x="1923464" y="580090"/>
                </a:lnTo>
                <a:lnTo>
                  <a:pt x="1905734" y="578465"/>
                </a:lnTo>
                <a:lnTo>
                  <a:pt x="1889039" y="575386"/>
                </a:lnTo>
                <a:lnTo>
                  <a:pt x="1817320" y="567369"/>
                </a:lnTo>
                <a:lnTo>
                  <a:pt x="1802185" y="564300"/>
                </a:lnTo>
                <a:lnTo>
                  <a:pt x="1785600" y="562597"/>
                </a:lnTo>
                <a:lnTo>
                  <a:pt x="1766488" y="560998"/>
                </a:lnTo>
                <a:lnTo>
                  <a:pt x="1753320" y="557985"/>
                </a:lnTo>
                <a:lnTo>
                  <a:pt x="1734916" y="556240"/>
                </a:lnTo>
                <a:lnTo>
                  <a:pt x="1719940" y="553187"/>
                </a:lnTo>
                <a:lnTo>
                  <a:pt x="1673388" y="548319"/>
                </a:lnTo>
                <a:lnTo>
                  <a:pt x="1660003" y="545285"/>
                </a:lnTo>
                <a:lnTo>
                  <a:pt x="1614869" y="540381"/>
                </a:lnTo>
                <a:lnTo>
                  <a:pt x="1599735" y="537312"/>
                </a:lnTo>
                <a:lnTo>
                  <a:pt x="1584816" y="535619"/>
                </a:lnTo>
                <a:lnTo>
                  <a:pt x="1571430" y="532585"/>
                </a:lnTo>
                <a:lnTo>
                  <a:pt x="1542112" y="529269"/>
                </a:lnTo>
                <a:lnTo>
                  <a:pt x="1526979" y="526200"/>
                </a:lnTo>
                <a:lnTo>
                  <a:pt x="1512060" y="524506"/>
                </a:lnTo>
                <a:lnTo>
                  <a:pt x="1496927" y="521437"/>
                </a:lnTo>
                <a:lnTo>
                  <a:pt x="1482858" y="518298"/>
                </a:lnTo>
                <a:lnTo>
                  <a:pt x="1467774" y="516569"/>
                </a:lnTo>
                <a:lnTo>
                  <a:pt x="1454388" y="513535"/>
                </a:lnTo>
                <a:lnTo>
                  <a:pt x="1439304" y="511806"/>
                </a:lnTo>
                <a:lnTo>
                  <a:pt x="1425919" y="508773"/>
                </a:lnTo>
                <a:lnTo>
                  <a:pt x="1410835" y="507044"/>
                </a:lnTo>
                <a:lnTo>
                  <a:pt x="1395700" y="503975"/>
                </a:lnTo>
                <a:lnTo>
                  <a:pt x="1367397" y="497660"/>
                </a:lnTo>
                <a:lnTo>
                  <a:pt x="1350644" y="495922"/>
                </a:lnTo>
                <a:lnTo>
                  <a:pt x="1308875" y="486548"/>
                </a:lnTo>
                <a:lnTo>
                  <a:pt x="1293792" y="484819"/>
                </a:lnTo>
                <a:lnTo>
                  <a:pt x="1279558" y="480056"/>
                </a:lnTo>
                <a:lnTo>
                  <a:pt x="1265322" y="478469"/>
                </a:lnTo>
                <a:lnTo>
                  <a:pt x="1251936" y="475435"/>
                </a:lnTo>
                <a:lnTo>
                  <a:pt x="1238492" y="470893"/>
                </a:lnTo>
                <a:lnTo>
                  <a:pt x="1222618" y="468944"/>
                </a:lnTo>
                <a:lnTo>
                  <a:pt x="1194997" y="462735"/>
                </a:lnTo>
                <a:lnTo>
                  <a:pt x="1181552" y="458193"/>
                </a:lnTo>
                <a:lnTo>
                  <a:pt x="1165679" y="456244"/>
                </a:lnTo>
                <a:lnTo>
                  <a:pt x="1138058" y="448448"/>
                </a:lnTo>
                <a:lnTo>
                  <a:pt x="1109587" y="442098"/>
                </a:lnTo>
                <a:lnTo>
                  <a:pt x="1096143" y="437555"/>
                </a:lnTo>
                <a:lnTo>
                  <a:pt x="1081117" y="434160"/>
                </a:lnTo>
                <a:lnTo>
                  <a:pt x="1065862" y="429544"/>
                </a:lnTo>
                <a:lnTo>
                  <a:pt x="1049319" y="426187"/>
                </a:lnTo>
                <a:lnTo>
                  <a:pt x="1036040" y="421680"/>
                </a:lnTo>
                <a:lnTo>
                  <a:pt x="1021015" y="418285"/>
                </a:lnTo>
                <a:lnTo>
                  <a:pt x="993335" y="408980"/>
                </a:lnTo>
                <a:lnTo>
                  <a:pt x="977290" y="404144"/>
                </a:lnTo>
                <a:lnTo>
                  <a:pt x="962493" y="400823"/>
                </a:lnTo>
                <a:lnTo>
                  <a:pt x="949049" y="396280"/>
                </a:lnTo>
                <a:lnTo>
                  <a:pt x="934024" y="392885"/>
                </a:lnTo>
                <a:lnTo>
                  <a:pt x="920579" y="388343"/>
                </a:lnTo>
                <a:lnTo>
                  <a:pt x="905554" y="384948"/>
                </a:lnTo>
                <a:lnTo>
                  <a:pt x="735526" y="328018"/>
                </a:lnTo>
                <a:lnTo>
                  <a:pt x="722007" y="321946"/>
                </a:lnTo>
                <a:lnTo>
                  <a:pt x="706266" y="318273"/>
                </a:lnTo>
                <a:lnTo>
                  <a:pt x="693536" y="312421"/>
                </a:lnTo>
                <a:lnTo>
                  <a:pt x="664352" y="302618"/>
                </a:lnTo>
                <a:lnTo>
                  <a:pt x="650831" y="296546"/>
                </a:lnTo>
                <a:lnTo>
                  <a:pt x="621647" y="286743"/>
                </a:lnTo>
                <a:lnTo>
                  <a:pt x="608128" y="280671"/>
                </a:lnTo>
                <a:lnTo>
                  <a:pt x="593177" y="275630"/>
                </a:lnTo>
                <a:lnTo>
                  <a:pt x="579658" y="269558"/>
                </a:lnTo>
                <a:lnTo>
                  <a:pt x="564708" y="264518"/>
                </a:lnTo>
                <a:lnTo>
                  <a:pt x="551188" y="258446"/>
                </a:lnTo>
                <a:lnTo>
                  <a:pt x="536237" y="253405"/>
                </a:lnTo>
                <a:lnTo>
                  <a:pt x="508483" y="240983"/>
                </a:lnTo>
                <a:lnTo>
                  <a:pt x="493533" y="235943"/>
                </a:lnTo>
                <a:lnTo>
                  <a:pt x="465778" y="223521"/>
                </a:lnTo>
                <a:lnTo>
                  <a:pt x="433870" y="210704"/>
                </a:lnTo>
                <a:lnTo>
                  <a:pt x="291797" y="147321"/>
                </a:lnTo>
                <a:lnTo>
                  <a:pt x="278193" y="139700"/>
                </a:lnTo>
                <a:lnTo>
                  <a:pt x="234858" y="120333"/>
                </a:lnTo>
                <a:lnTo>
                  <a:pt x="207020" y="104775"/>
                </a:lnTo>
                <a:lnTo>
                  <a:pt x="192152" y="98108"/>
                </a:lnTo>
                <a:lnTo>
                  <a:pt x="178550" y="90487"/>
                </a:lnTo>
                <a:lnTo>
                  <a:pt x="163682" y="83821"/>
                </a:lnTo>
                <a:lnTo>
                  <a:pt x="135845" y="68262"/>
                </a:lnTo>
                <a:lnTo>
                  <a:pt x="120978" y="61596"/>
                </a:lnTo>
                <a:lnTo>
                  <a:pt x="93141" y="46037"/>
                </a:lnTo>
                <a:lnTo>
                  <a:pt x="78273" y="39371"/>
                </a:lnTo>
                <a:lnTo>
                  <a:pt x="773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506130" y="4072079"/>
            <a:ext cx="95250" cy="17780"/>
          </a:xfrm>
          <a:custGeom>
            <a:avLst/>
            <a:gdLst/>
            <a:ahLst/>
            <a:cxnLst/>
            <a:rect l="l" t="t" r="r" b="b"/>
            <a:pathLst>
              <a:path w="95250" h="17779">
                <a:moveTo>
                  <a:pt x="80933" y="0"/>
                </a:moveTo>
                <a:lnTo>
                  <a:pt x="53524" y="0"/>
                </a:lnTo>
                <a:lnTo>
                  <a:pt x="39169" y="1564"/>
                </a:lnTo>
                <a:lnTo>
                  <a:pt x="25991" y="3281"/>
                </a:lnTo>
                <a:lnTo>
                  <a:pt x="11489" y="6515"/>
                </a:lnTo>
                <a:lnTo>
                  <a:pt x="0" y="17428"/>
                </a:lnTo>
                <a:lnTo>
                  <a:pt x="13087" y="15891"/>
                </a:lnTo>
                <a:lnTo>
                  <a:pt x="27650" y="12651"/>
                </a:lnTo>
                <a:lnTo>
                  <a:pt x="54049" y="9495"/>
                </a:lnTo>
                <a:lnTo>
                  <a:pt x="94965" y="9495"/>
                </a:lnTo>
                <a:lnTo>
                  <a:pt x="80933" y="0"/>
                </a:lnTo>
                <a:close/>
              </a:path>
              <a:path w="95250" h="17779">
                <a:moveTo>
                  <a:pt x="94965" y="9495"/>
                </a:moveTo>
                <a:lnTo>
                  <a:pt x="54049" y="9495"/>
                </a:lnTo>
                <a:lnTo>
                  <a:pt x="80933" y="9524"/>
                </a:lnTo>
                <a:lnTo>
                  <a:pt x="95008" y="9524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643558" y="4080267"/>
            <a:ext cx="90805" cy="40640"/>
          </a:xfrm>
          <a:custGeom>
            <a:avLst/>
            <a:gdLst/>
            <a:ahLst/>
            <a:cxnLst/>
            <a:rect l="l" t="t" r="r" b="b"/>
            <a:pathLst>
              <a:path w="90804" h="40639">
                <a:moveTo>
                  <a:pt x="13437" y="0"/>
                </a:moveTo>
                <a:lnTo>
                  <a:pt x="0" y="8022"/>
                </a:lnTo>
                <a:lnTo>
                  <a:pt x="24451" y="13798"/>
                </a:lnTo>
                <a:lnTo>
                  <a:pt x="37462" y="18464"/>
                </a:lnTo>
                <a:lnTo>
                  <a:pt x="50871" y="22236"/>
                </a:lnTo>
                <a:lnTo>
                  <a:pt x="76972" y="32885"/>
                </a:lnTo>
                <a:lnTo>
                  <a:pt x="90611" y="40429"/>
                </a:lnTo>
                <a:lnTo>
                  <a:pt x="80868" y="24226"/>
                </a:lnTo>
                <a:lnTo>
                  <a:pt x="67099" y="19226"/>
                </a:lnTo>
                <a:lnTo>
                  <a:pt x="54127" y="13314"/>
                </a:lnTo>
                <a:lnTo>
                  <a:pt x="40355" y="9395"/>
                </a:lnTo>
                <a:lnTo>
                  <a:pt x="27589" y="4805"/>
                </a:lnTo>
                <a:lnTo>
                  <a:pt x="13437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69782" y="4134642"/>
            <a:ext cx="86995" cy="59690"/>
          </a:xfrm>
          <a:custGeom>
            <a:avLst/>
            <a:gdLst/>
            <a:ahLst/>
            <a:cxnLst/>
            <a:rect l="l" t="t" r="r" b="b"/>
            <a:pathLst>
              <a:path w="86995" h="59689">
                <a:moveTo>
                  <a:pt x="8771" y="0"/>
                </a:moveTo>
                <a:lnTo>
                  <a:pt x="0" y="5772"/>
                </a:lnTo>
                <a:lnTo>
                  <a:pt x="18168" y="16233"/>
                </a:lnTo>
                <a:lnTo>
                  <a:pt x="56507" y="39931"/>
                </a:lnTo>
                <a:lnTo>
                  <a:pt x="71024" y="48068"/>
                </a:lnTo>
                <a:lnTo>
                  <a:pt x="86586" y="59089"/>
                </a:lnTo>
                <a:lnTo>
                  <a:pt x="76179" y="40079"/>
                </a:lnTo>
                <a:lnTo>
                  <a:pt x="61357" y="31736"/>
                </a:lnTo>
                <a:lnTo>
                  <a:pt x="23012" y="8032"/>
                </a:lnTo>
                <a:lnTo>
                  <a:pt x="8771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888770" y="4207702"/>
            <a:ext cx="85725" cy="53340"/>
          </a:xfrm>
          <a:custGeom>
            <a:avLst/>
            <a:gdLst/>
            <a:ahLst/>
            <a:cxnLst/>
            <a:rect l="l" t="t" r="r" b="b"/>
            <a:pathLst>
              <a:path w="85725" h="53339">
                <a:moveTo>
                  <a:pt x="9422" y="0"/>
                </a:moveTo>
                <a:lnTo>
                  <a:pt x="0" y="4848"/>
                </a:lnTo>
                <a:lnTo>
                  <a:pt x="17835" y="15173"/>
                </a:lnTo>
                <a:lnTo>
                  <a:pt x="30727" y="23869"/>
                </a:lnTo>
                <a:lnTo>
                  <a:pt x="45763" y="30665"/>
                </a:lnTo>
                <a:lnTo>
                  <a:pt x="71657" y="46484"/>
                </a:lnTo>
                <a:lnTo>
                  <a:pt x="85731" y="52919"/>
                </a:lnTo>
                <a:lnTo>
                  <a:pt x="75859" y="37941"/>
                </a:lnTo>
                <a:lnTo>
                  <a:pt x="63018" y="31150"/>
                </a:lnTo>
                <a:lnTo>
                  <a:pt x="35327" y="15568"/>
                </a:lnTo>
                <a:lnTo>
                  <a:pt x="9422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011887" y="4272621"/>
            <a:ext cx="96520" cy="45720"/>
          </a:xfrm>
          <a:custGeom>
            <a:avLst/>
            <a:gdLst/>
            <a:ahLst/>
            <a:cxnLst/>
            <a:rect l="l" t="t" r="r" b="b"/>
            <a:pathLst>
              <a:path w="96520" h="45720">
                <a:moveTo>
                  <a:pt x="7024" y="0"/>
                </a:moveTo>
                <a:lnTo>
                  <a:pt x="0" y="7303"/>
                </a:lnTo>
                <a:lnTo>
                  <a:pt x="15750" y="15208"/>
                </a:lnTo>
                <a:lnTo>
                  <a:pt x="28774" y="22171"/>
                </a:lnTo>
                <a:lnTo>
                  <a:pt x="42824" y="27852"/>
                </a:lnTo>
                <a:lnTo>
                  <a:pt x="82215" y="45209"/>
                </a:lnTo>
                <a:lnTo>
                  <a:pt x="96039" y="40198"/>
                </a:lnTo>
                <a:lnTo>
                  <a:pt x="72423" y="30582"/>
                </a:lnTo>
                <a:lnTo>
                  <a:pt x="59048" y="25775"/>
                </a:lnTo>
                <a:lnTo>
                  <a:pt x="32796" y="13553"/>
                </a:lnTo>
                <a:lnTo>
                  <a:pt x="7024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140008" y="4329508"/>
            <a:ext cx="90170" cy="36195"/>
          </a:xfrm>
          <a:custGeom>
            <a:avLst/>
            <a:gdLst/>
            <a:ahLst/>
            <a:cxnLst/>
            <a:rect l="l" t="t" r="r" b="b"/>
            <a:pathLst>
              <a:path w="90170" h="36195">
                <a:moveTo>
                  <a:pt x="10340" y="0"/>
                </a:moveTo>
                <a:lnTo>
                  <a:pt x="0" y="6410"/>
                </a:lnTo>
                <a:lnTo>
                  <a:pt x="49775" y="23448"/>
                </a:lnTo>
                <a:lnTo>
                  <a:pt x="62608" y="28644"/>
                </a:lnTo>
                <a:lnTo>
                  <a:pt x="76333" y="31380"/>
                </a:lnTo>
                <a:lnTo>
                  <a:pt x="89754" y="36069"/>
                </a:lnTo>
                <a:lnTo>
                  <a:pt x="78789" y="22202"/>
                </a:lnTo>
                <a:lnTo>
                  <a:pt x="65294" y="19552"/>
                </a:lnTo>
                <a:lnTo>
                  <a:pt x="38761" y="9650"/>
                </a:lnTo>
                <a:lnTo>
                  <a:pt x="24710" y="4795"/>
                </a:lnTo>
                <a:lnTo>
                  <a:pt x="1034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272864" y="4369652"/>
            <a:ext cx="93980" cy="37465"/>
          </a:xfrm>
          <a:custGeom>
            <a:avLst/>
            <a:gdLst/>
            <a:ahLst/>
            <a:cxnLst/>
            <a:rect l="l" t="t" r="r" b="b"/>
            <a:pathLst>
              <a:path w="93979" h="37464">
                <a:moveTo>
                  <a:pt x="3061" y="0"/>
                </a:moveTo>
                <a:lnTo>
                  <a:pt x="0" y="9019"/>
                </a:lnTo>
                <a:lnTo>
                  <a:pt x="12730" y="13341"/>
                </a:lnTo>
                <a:lnTo>
                  <a:pt x="25467" y="17997"/>
                </a:lnTo>
                <a:lnTo>
                  <a:pt x="39604" y="21320"/>
                </a:lnTo>
                <a:lnTo>
                  <a:pt x="52865" y="24630"/>
                </a:lnTo>
                <a:lnTo>
                  <a:pt x="66537" y="29375"/>
                </a:lnTo>
                <a:lnTo>
                  <a:pt x="79325" y="33963"/>
                </a:lnTo>
                <a:lnTo>
                  <a:pt x="93939" y="37364"/>
                </a:lnTo>
                <a:lnTo>
                  <a:pt x="69701" y="20391"/>
                </a:lnTo>
                <a:lnTo>
                  <a:pt x="55572" y="15507"/>
                </a:lnTo>
                <a:lnTo>
                  <a:pt x="41836" y="12061"/>
                </a:lnTo>
                <a:lnTo>
                  <a:pt x="28180" y="8886"/>
                </a:lnTo>
                <a:lnTo>
                  <a:pt x="3061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406041" y="4410641"/>
            <a:ext cx="94615" cy="39370"/>
          </a:xfrm>
          <a:custGeom>
            <a:avLst/>
            <a:gdLst/>
            <a:ahLst/>
            <a:cxnLst/>
            <a:rect l="l" t="t" r="r" b="b"/>
            <a:pathLst>
              <a:path w="94615" h="39370">
                <a:moveTo>
                  <a:pt x="3291" y="0"/>
                </a:moveTo>
                <a:lnTo>
                  <a:pt x="0" y="8930"/>
                </a:lnTo>
                <a:lnTo>
                  <a:pt x="14453" y="13590"/>
                </a:lnTo>
                <a:lnTo>
                  <a:pt x="28092" y="17005"/>
                </a:lnTo>
                <a:lnTo>
                  <a:pt x="55642" y="26203"/>
                </a:lnTo>
                <a:lnTo>
                  <a:pt x="81356" y="35344"/>
                </a:lnTo>
                <a:lnTo>
                  <a:pt x="94278" y="39295"/>
                </a:lnTo>
                <a:lnTo>
                  <a:pt x="84222" y="26261"/>
                </a:lnTo>
                <a:lnTo>
                  <a:pt x="71464" y="22105"/>
                </a:lnTo>
                <a:lnTo>
                  <a:pt x="44579" y="12473"/>
                </a:lnTo>
                <a:lnTo>
                  <a:pt x="30750" y="7866"/>
                </a:lnTo>
                <a:lnTo>
                  <a:pt x="17063" y="4436"/>
                </a:lnTo>
                <a:lnTo>
                  <a:pt x="3291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538949" y="4454866"/>
            <a:ext cx="99695" cy="38100"/>
          </a:xfrm>
          <a:custGeom>
            <a:avLst/>
            <a:gdLst/>
            <a:ahLst/>
            <a:cxnLst/>
            <a:rect l="l" t="t" r="r" b="b"/>
            <a:pathLst>
              <a:path w="99695" h="38100">
                <a:moveTo>
                  <a:pt x="5779" y="0"/>
                </a:moveTo>
                <a:lnTo>
                  <a:pt x="0" y="8081"/>
                </a:lnTo>
                <a:lnTo>
                  <a:pt x="17038" y="13883"/>
                </a:lnTo>
                <a:lnTo>
                  <a:pt x="30172" y="19015"/>
                </a:lnTo>
                <a:lnTo>
                  <a:pt x="44329" y="23395"/>
                </a:lnTo>
                <a:lnTo>
                  <a:pt x="58301" y="28056"/>
                </a:lnTo>
                <a:lnTo>
                  <a:pt x="71211" y="32942"/>
                </a:lnTo>
                <a:lnTo>
                  <a:pt x="85194" y="37691"/>
                </a:lnTo>
                <a:lnTo>
                  <a:pt x="99076" y="32689"/>
                </a:lnTo>
                <a:lnTo>
                  <a:pt x="74427" y="23977"/>
                </a:lnTo>
                <a:lnTo>
                  <a:pt x="61493" y="19084"/>
                </a:lnTo>
                <a:lnTo>
                  <a:pt x="47238" y="14326"/>
                </a:lnTo>
                <a:lnTo>
                  <a:pt x="33308" y="10027"/>
                </a:lnTo>
                <a:lnTo>
                  <a:pt x="20302" y="4937"/>
                </a:lnTo>
                <a:lnTo>
                  <a:pt x="5779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670594" y="4502458"/>
            <a:ext cx="96520" cy="40640"/>
          </a:xfrm>
          <a:custGeom>
            <a:avLst/>
            <a:gdLst/>
            <a:ahLst/>
            <a:cxnLst/>
            <a:rect l="l" t="t" r="r" b="b"/>
            <a:pathLst>
              <a:path w="96520" h="40639">
                <a:moveTo>
                  <a:pt x="8843" y="0"/>
                </a:moveTo>
                <a:lnTo>
                  <a:pt x="0" y="6882"/>
                </a:lnTo>
                <a:lnTo>
                  <a:pt x="19352" y="12477"/>
                </a:lnTo>
                <a:lnTo>
                  <a:pt x="44660" y="22259"/>
                </a:lnTo>
                <a:lnTo>
                  <a:pt x="58179" y="27950"/>
                </a:lnTo>
                <a:lnTo>
                  <a:pt x="71941" y="31503"/>
                </a:lnTo>
                <a:lnTo>
                  <a:pt x="95971" y="40096"/>
                </a:lnTo>
                <a:lnTo>
                  <a:pt x="87486" y="27157"/>
                </a:lnTo>
                <a:lnTo>
                  <a:pt x="74776" y="22425"/>
                </a:lnTo>
                <a:lnTo>
                  <a:pt x="61201" y="18944"/>
                </a:lnTo>
                <a:lnTo>
                  <a:pt x="48294" y="13454"/>
                </a:lnTo>
                <a:lnTo>
                  <a:pt x="35143" y="8138"/>
                </a:lnTo>
                <a:lnTo>
                  <a:pt x="22152" y="3387"/>
                </a:lnTo>
                <a:lnTo>
                  <a:pt x="884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802464" y="4548635"/>
            <a:ext cx="88265" cy="37465"/>
          </a:xfrm>
          <a:custGeom>
            <a:avLst/>
            <a:gdLst/>
            <a:ahLst/>
            <a:cxnLst/>
            <a:rect l="l" t="t" r="r" b="b"/>
            <a:pathLst>
              <a:path w="88265" h="37464">
                <a:moveTo>
                  <a:pt x="10165" y="0"/>
                </a:moveTo>
                <a:lnTo>
                  <a:pt x="0" y="6520"/>
                </a:lnTo>
                <a:lnTo>
                  <a:pt x="35006" y="18491"/>
                </a:lnTo>
                <a:lnTo>
                  <a:pt x="47715" y="23308"/>
                </a:lnTo>
                <a:lnTo>
                  <a:pt x="62062" y="26969"/>
                </a:lnTo>
                <a:lnTo>
                  <a:pt x="75062" y="31308"/>
                </a:lnTo>
                <a:lnTo>
                  <a:pt x="88160" y="37348"/>
                </a:lnTo>
                <a:lnTo>
                  <a:pt x="78550" y="22461"/>
                </a:lnTo>
                <a:lnTo>
                  <a:pt x="64734" y="17833"/>
                </a:lnTo>
                <a:lnTo>
                  <a:pt x="50570" y="14236"/>
                </a:lnTo>
                <a:lnTo>
                  <a:pt x="24288" y="4710"/>
                </a:lnTo>
                <a:lnTo>
                  <a:pt x="10165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934741" y="4594195"/>
            <a:ext cx="95885" cy="40005"/>
          </a:xfrm>
          <a:custGeom>
            <a:avLst/>
            <a:gdLst/>
            <a:ahLst/>
            <a:cxnLst/>
            <a:rect l="l" t="t" r="r" b="b"/>
            <a:pathLst>
              <a:path w="95884" h="40004">
                <a:moveTo>
                  <a:pt x="13180" y="0"/>
                </a:moveTo>
                <a:lnTo>
                  <a:pt x="0" y="5902"/>
                </a:lnTo>
                <a:lnTo>
                  <a:pt x="36515" y="18905"/>
                </a:lnTo>
                <a:lnTo>
                  <a:pt x="49677" y="24216"/>
                </a:lnTo>
                <a:lnTo>
                  <a:pt x="63367" y="28524"/>
                </a:lnTo>
                <a:lnTo>
                  <a:pt x="77030" y="31771"/>
                </a:lnTo>
                <a:lnTo>
                  <a:pt x="95258" y="39711"/>
                </a:lnTo>
                <a:lnTo>
                  <a:pt x="80081" y="22793"/>
                </a:lnTo>
                <a:lnTo>
                  <a:pt x="65890" y="19345"/>
                </a:lnTo>
                <a:lnTo>
                  <a:pt x="52884" y="15253"/>
                </a:lnTo>
                <a:lnTo>
                  <a:pt x="39904" y="10006"/>
                </a:lnTo>
                <a:lnTo>
                  <a:pt x="26892" y="5332"/>
                </a:lnTo>
                <a:lnTo>
                  <a:pt x="1318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065675" y="4638618"/>
            <a:ext cx="99060" cy="40005"/>
          </a:xfrm>
          <a:custGeom>
            <a:avLst/>
            <a:gdLst/>
            <a:ahLst/>
            <a:cxnLst/>
            <a:rect l="l" t="t" r="r" b="b"/>
            <a:pathLst>
              <a:path w="99059" h="40004">
                <a:moveTo>
                  <a:pt x="4138" y="0"/>
                </a:moveTo>
                <a:lnTo>
                  <a:pt x="0" y="8606"/>
                </a:lnTo>
                <a:lnTo>
                  <a:pt x="14208" y="13812"/>
                </a:lnTo>
                <a:lnTo>
                  <a:pt x="29617" y="19052"/>
                </a:lnTo>
                <a:lnTo>
                  <a:pt x="43685" y="24759"/>
                </a:lnTo>
                <a:lnTo>
                  <a:pt x="58168" y="30026"/>
                </a:lnTo>
                <a:lnTo>
                  <a:pt x="70949" y="34867"/>
                </a:lnTo>
                <a:lnTo>
                  <a:pt x="85229" y="39549"/>
                </a:lnTo>
                <a:lnTo>
                  <a:pt x="98854" y="34590"/>
                </a:lnTo>
                <a:lnTo>
                  <a:pt x="74118" y="25888"/>
                </a:lnTo>
                <a:lnTo>
                  <a:pt x="47100" y="15869"/>
                </a:lnTo>
                <a:lnTo>
                  <a:pt x="32939" y="10129"/>
                </a:lnTo>
                <a:lnTo>
                  <a:pt x="17373" y="4829"/>
                </a:lnTo>
                <a:lnTo>
                  <a:pt x="4138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196390" y="4689901"/>
            <a:ext cx="92710" cy="41275"/>
          </a:xfrm>
          <a:custGeom>
            <a:avLst/>
            <a:gdLst/>
            <a:ahLst/>
            <a:cxnLst/>
            <a:rect l="l" t="t" r="r" b="b"/>
            <a:pathLst>
              <a:path w="92709" h="41275">
                <a:moveTo>
                  <a:pt x="10960" y="0"/>
                </a:moveTo>
                <a:lnTo>
                  <a:pt x="0" y="5405"/>
                </a:lnTo>
                <a:lnTo>
                  <a:pt x="22031" y="13299"/>
                </a:lnTo>
                <a:lnTo>
                  <a:pt x="35262" y="18468"/>
                </a:lnTo>
                <a:lnTo>
                  <a:pt x="48294" y="23736"/>
                </a:lnTo>
                <a:lnTo>
                  <a:pt x="62064" y="29514"/>
                </a:lnTo>
                <a:lnTo>
                  <a:pt x="76894" y="33877"/>
                </a:lnTo>
                <a:lnTo>
                  <a:pt x="92377" y="40667"/>
                </a:lnTo>
                <a:lnTo>
                  <a:pt x="80133" y="24938"/>
                </a:lnTo>
                <a:lnTo>
                  <a:pt x="65242" y="20552"/>
                </a:lnTo>
                <a:lnTo>
                  <a:pt x="51921" y="14930"/>
                </a:lnTo>
                <a:lnTo>
                  <a:pt x="38776" y="9615"/>
                </a:lnTo>
                <a:lnTo>
                  <a:pt x="25138" y="4302"/>
                </a:lnTo>
                <a:lnTo>
                  <a:pt x="1096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327640" y="4736048"/>
            <a:ext cx="99060" cy="39370"/>
          </a:xfrm>
          <a:custGeom>
            <a:avLst/>
            <a:gdLst/>
            <a:ahLst/>
            <a:cxnLst/>
            <a:rect l="l" t="t" r="r" b="b"/>
            <a:pathLst>
              <a:path w="99059" h="39370">
                <a:moveTo>
                  <a:pt x="6350" y="0"/>
                </a:moveTo>
                <a:lnTo>
                  <a:pt x="0" y="7842"/>
                </a:lnTo>
                <a:lnTo>
                  <a:pt x="25401" y="16831"/>
                </a:lnTo>
                <a:lnTo>
                  <a:pt x="57210" y="28505"/>
                </a:lnTo>
                <a:lnTo>
                  <a:pt x="70993" y="33693"/>
                </a:lnTo>
                <a:lnTo>
                  <a:pt x="85885" y="39011"/>
                </a:lnTo>
                <a:lnTo>
                  <a:pt x="98710" y="33301"/>
                </a:lnTo>
                <a:lnTo>
                  <a:pt x="74272" y="24751"/>
                </a:lnTo>
                <a:lnTo>
                  <a:pt x="60520" y="19574"/>
                </a:lnTo>
                <a:lnTo>
                  <a:pt x="28548" y="7842"/>
                </a:lnTo>
                <a:lnTo>
                  <a:pt x="635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459441" y="4784670"/>
            <a:ext cx="91440" cy="36830"/>
          </a:xfrm>
          <a:custGeom>
            <a:avLst/>
            <a:gdLst/>
            <a:ahLst/>
            <a:cxnLst/>
            <a:rect l="l" t="t" r="r" b="b"/>
            <a:pathLst>
              <a:path w="91440" h="36829">
                <a:moveTo>
                  <a:pt x="12264" y="0"/>
                </a:moveTo>
                <a:lnTo>
                  <a:pt x="0" y="6333"/>
                </a:lnTo>
                <a:lnTo>
                  <a:pt x="24305" y="13194"/>
                </a:lnTo>
                <a:lnTo>
                  <a:pt x="43366" y="20556"/>
                </a:lnTo>
                <a:lnTo>
                  <a:pt x="60440" y="26969"/>
                </a:lnTo>
                <a:lnTo>
                  <a:pt x="75702" y="30243"/>
                </a:lnTo>
                <a:lnTo>
                  <a:pt x="91241" y="36415"/>
                </a:lnTo>
                <a:lnTo>
                  <a:pt x="78425" y="21150"/>
                </a:lnTo>
                <a:lnTo>
                  <a:pt x="63097" y="17851"/>
                </a:lnTo>
                <a:lnTo>
                  <a:pt x="27279" y="4157"/>
                </a:lnTo>
                <a:lnTo>
                  <a:pt x="12264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592418" y="4825470"/>
            <a:ext cx="100330" cy="34290"/>
          </a:xfrm>
          <a:custGeom>
            <a:avLst/>
            <a:gdLst/>
            <a:ahLst/>
            <a:cxnLst/>
            <a:rect l="l" t="t" r="r" b="b"/>
            <a:pathLst>
              <a:path w="100329" h="34289">
                <a:moveTo>
                  <a:pt x="7509" y="0"/>
                </a:moveTo>
                <a:lnTo>
                  <a:pt x="0" y="7790"/>
                </a:lnTo>
                <a:lnTo>
                  <a:pt x="22386" y="15303"/>
                </a:lnTo>
                <a:lnTo>
                  <a:pt x="37482" y="19573"/>
                </a:lnTo>
                <a:lnTo>
                  <a:pt x="67957" y="27452"/>
                </a:lnTo>
                <a:lnTo>
                  <a:pt x="86908" y="33760"/>
                </a:lnTo>
                <a:lnTo>
                  <a:pt x="99912" y="27574"/>
                </a:lnTo>
                <a:lnTo>
                  <a:pt x="70651" y="18321"/>
                </a:lnTo>
                <a:lnTo>
                  <a:pt x="39968" y="10379"/>
                </a:lnTo>
                <a:lnTo>
                  <a:pt x="25253" y="6225"/>
                </a:lnTo>
                <a:lnTo>
                  <a:pt x="7509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726316" y="4867230"/>
            <a:ext cx="98425" cy="31750"/>
          </a:xfrm>
          <a:custGeom>
            <a:avLst/>
            <a:gdLst/>
            <a:ahLst/>
            <a:cxnLst/>
            <a:rect l="l" t="t" r="r" b="b"/>
            <a:pathLst>
              <a:path w="98425" h="31750">
                <a:moveTo>
                  <a:pt x="15133" y="0"/>
                </a:moveTo>
                <a:lnTo>
                  <a:pt x="0" y="5749"/>
                </a:lnTo>
                <a:lnTo>
                  <a:pt x="12773" y="9226"/>
                </a:lnTo>
                <a:lnTo>
                  <a:pt x="25758" y="12335"/>
                </a:lnTo>
                <a:lnTo>
                  <a:pt x="98346" y="31469"/>
                </a:lnTo>
                <a:lnTo>
                  <a:pt x="65347" y="13077"/>
                </a:lnTo>
                <a:lnTo>
                  <a:pt x="28097" y="3102"/>
                </a:lnTo>
                <a:lnTo>
                  <a:pt x="1513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861679" y="4898918"/>
            <a:ext cx="99695" cy="31750"/>
          </a:xfrm>
          <a:custGeom>
            <a:avLst/>
            <a:gdLst/>
            <a:ahLst/>
            <a:cxnLst/>
            <a:rect l="l" t="t" r="r" b="b"/>
            <a:pathLst>
              <a:path w="99695" h="31750">
                <a:moveTo>
                  <a:pt x="2138" y="0"/>
                </a:moveTo>
                <a:lnTo>
                  <a:pt x="0" y="9282"/>
                </a:lnTo>
                <a:lnTo>
                  <a:pt x="29457" y="16069"/>
                </a:lnTo>
                <a:lnTo>
                  <a:pt x="45943" y="19179"/>
                </a:lnTo>
                <a:lnTo>
                  <a:pt x="99170" y="31353"/>
                </a:lnTo>
                <a:lnTo>
                  <a:pt x="47886" y="9856"/>
                </a:lnTo>
                <a:lnTo>
                  <a:pt x="31409" y="6747"/>
                </a:lnTo>
                <a:lnTo>
                  <a:pt x="2138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938058" y="2908679"/>
            <a:ext cx="39370" cy="97155"/>
          </a:xfrm>
          <a:custGeom>
            <a:avLst/>
            <a:gdLst/>
            <a:ahLst/>
            <a:cxnLst/>
            <a:rect l="l" t="t" r="r" b="b"/>
            <a:pathLst>
              <a:path w="39370" h="97155">
                <a:moveTo>
                  <a:pt x="29940" y="0"/>
                </a:moveTo>
                <a:lnTo>
                  <a:pt x="0" y="97087"/>
                </a:lnTo>
                <a:lnTo>
                  <a:pt x="39042" y="2806"/>
                </a:lnTo>
                <a:lnTo>
                  <a:pt x="2994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890893" y="3041741"/>
            <a:ext cx="44450" cy="95250"/>
          </a:xfrm>
          <a:custGeom>
            <a:avLst/>
            <a:gdLst/>
            <a:ahLst/>
            <a:cxnLst/>
            <a:rect l="l" t="t" r="r" b="b"/>
            <a:pathLst>
              <a:path w="44450" h="95250">
                <a:moveTo>
                  <a:pt x="35518" y="0"/>
                </a:moveTo>
                <a:lnTo>
                  <a:pt x="0" y="95189"/>
                </a:lnTo>
                <a:lnTo>
                  <a:pt x="31652" y="37609"/>
                </a:lnTo>
                <a:lnTo>
                  <a:pt x="44442" y="3329"/>
                </a:lnTo>
                <a:lnTo>
                  <a:pt x="35518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841023" y="3172627"/>
            <a:ext cx="45720" cy="94615"/>
          </a:xfrm>
          <a:custGeom>
            <a:avLst/>
            <a:gdLst/>
            <a:ahLst/>
            <a:cxnLst/>
            <a:rect l="l" t="t" r="r" b="b"/>
            <a:pathLst>
              <a:path w="45720" h="94614">
                <a:moveTo>
                  <a:pt x="36550" y="0"/>
                </a:moveTo>
                <a:lnTo>
                  <a:pt x="24540" y="32189"/>
                </a:lnTo>
                <a:lnTo>
                  <a:pt x="6930" y="78393"/>
                </a:lnTo>
                <a:lnTo>
                  <a:pt x="0" y="94534"/>
                </a:lnTo>
                <a:lnTo>
                  <a:pt x="15756" y="81967"/>
                </a:lnTo>
                <a:lnTo>
                  <a:pt x="33451" y="35551"/>
                </a:lnTo>
                <a:lnTo>
                  <a:pt x="45474" y="3328"/>
                </a:lnTo>
                <a:lnTo>
                  <a:pt x="3655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783818" y="3302175"/>
            <a:ext cx="51435" cy="92710"/>
          </a:xfrm>
          <a:custGeom>
            <a:avLst/>
            <a:gdLst/>
            <a:ahLst/>
            <a:cxnLst/>
            <a:rect l="l" t="t" r="r" b="b"/>
            <a:pathLst>
              <a:path w="51434" h="92710">
                <a:moveTo>
                  <a:pt x="42180" y="0"/>
                </a:moveTo>
                <a:lnTo>
                  <a:pt x="27364" y="34528"/>
                </a:lnTo>
                <a:lnTo>
                  <a:pt x="0" y="92215"/>
                </a:lnTo>
                <a:lnTo>
                  <a:pt x="36043" y="38447"/>
                </a:lnTo>
                <a:lnTo>
                  <a:pt x="50933" y="3756"/>
                </a:lnTo>
                <a:lnTo>
                  <a:pt x="4218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726447" y="3428531"/>
            <a:ext cx="49530" cy="94615"/>
          </a:xfrm>
          <a:custGeom>
            <a:avLst/>
            <a:gdLst/>
            <a:ahLst/>
            <a:cxnLst/>
            <a:rect l="l" t="t" r="r" b="b"/>
            <a:pathLst>
              <a:path w="49529" h="94614">
                <a:moveTo>
                  <a:pt x="40839" y="0"/>
                </a:moveTo>
                <a:lnTo>
                  <a:pt x="30415" y="20146"/>
                </a:lnTo>
                <a:lnTo>
                  <a:pt x="25364" y="33916"/>
                </a:lnTo>
                <a:lnTo>
                  <a:pt x="9748" y="59495"/>
                </a:lnTo>
                <a:lnTo>
                  <a:pt x="0" y="77900"/>
                </a:lnTo>
                <a:lnTo>
                  <a:pt x="1870" y="94169"/>
                </a:lnTo>
                <a:lnTo>
                  <a:pt x="18030" y="64192"/>
                </a:lnTo>
                <a:lnTo>
                  <a:pt x="33912" y="38013"/>
                </a:lnTo>
                <a:lnTo>
                  <a:pt x="39121" y="23962"/>
                </a:lnTo>
                <a:lnTo>
                  <a:pt x="49298" y="4377"/>
                </a:lnTo>
                <a:lnTo>
                  <a:pt x="40839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8651274" y="3551933"/>
            <a:ext cx="58419" cy="85090"/>
          </a:xfrm>
          <a:custGeom>
            <a:avLst/>
            <a:gdLst/>
            <a:ahLst/>
            <a:cxnLst/>
            <a:rect l="l" t="t" r="r" b="b"/>
            <a:pathLst>
              <a:path w="58420" h="85089">
                <a:moveTo>
                  <a:pt x="50697" y="0"/>
                </a:moveTo>
                <a:lnTo>
                  <a:pt x="30468" y="33497"/>
                </a:lnTo>
                <a:lnTo>
                  <a:pt x="0" y="84740"/>
                </a:lnTo>
                <a:lnTo>
                  <a:pt x="38623" y="38418"/>
                </a:lnTo>
                <a:lnTo>
                  <a:pt x="57812" y="7100"/>
                </a:lnTo>
                <a:lnTo>
                  <a:pt x="50697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569400" y="3669548"/>
            <a:ext cx="66466" cy="825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480130" y="3782442"/>
            <a:ext cx="73159" cy="764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381524" y="3887006"/>
            <a:ext cx="78458" cy="6978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273590" y="3982445"/>
            <a:ext cx="79613" cy="6356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8158188" y="4065375"/>
            <a:ext cx="83820" cy="50800"/>
          </a:xfrm>
          <a:custGeom>
            <a:avLst/>
            <a:gdLst/>
            <a:ahLst/>
            <a:cxnLst/>
            <a:rect l="l" t="t" r="r" b="b"/>
            <a:pathLst>
              <a:path w="83820" h="50800">
                <a:moveTo>
                  <a:pt x="83637" y="0"/>
                </a:moveTo>
                <a:lnTo>
                  <a:pt x="65283" y="12261"/>
                </a:lnTo>
                <a:lnTo>
                  <a:pt x="52467" y="20516"/>
                </a:lnTo>
                <a:lnTo>
                  <a:pt x="25427" y="35259"/>
                </a:lnTo>
                <a:lnTo>
                  <a:pt x="0" y="48359"/>
                </a:lnTo>
                <a:lnTo>
                  <a:pt x="17179" y="50220"/>
                </a:lnTo>
                <a:lnTo>
                  <a:pt x="29994" y="43615"/>
                </a:lnTo>
                <a:lnTo>
                  <a:pt x="44614" y="35248"/>
                </a:lnTo>
                <a:lnTo>
                  <a:pt x="70441" y="20269"/>
                </a:lnTo>
                <a:lnTo>
                  <a:pt x="83257" y="12011"/>
                </a:lnTo>
                <a:lnTo>
                  <a:pt x="83637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025216" y="4131574"/>
            <a:ext cx="99060" cy="37465"/>
          </a:xfrm>
          <a:custGeom>
            <a:avLst/>
            <a:gdLst/>
            <a:ahLst/>
            <a:cxnLst/>
            <a:rect l="l" t="t" r="r" b="b"/>
            <a:pathLst>
              <a:path w="99059" h="37464">
                <a:moveTo>
                  <a:pt x="95285" y="0"/>
                </a:moveTo>
                <a:lnTo>
                  <a:pt x="77066" y="8501"/>
                </a:lnTo>
                <a:lnTo>
                  <a:pt x="50305" y="18216"/>
                </a:lnTo>
                <a:lnTo>
                  <a:pt x="34427" y="23124"/>
                </a:lnTo>
                <a:lnTo>
                  <a:pt x="21301" y="28186"/>
                </a:lnTo>
                <a:lnTo>
                  <a:pt x="0" y="34768"/>
                </a:lnTo>
                <a:lnTo>
                  <a:pt x="24207" y="37240"/>
                </a:lnTo>
                <a:lnTo>
                  <a:pt x="37551" y="32115"/>
                </a:lnTo>
                <a:lnTo>
                  <a:pt x="53259" y="27270"/>
                </a:lnTo>
                <a:lnTo>
                  <a:pt x="67818" y="22270"/>
                </a:lnTo>
                <a:lnTo>
                  <a:pt x="80803" y="17255"/>
                </a:lnTo>
                <a:lnTo>
                  <a:pt x="98728" y="8869"/>
                </a:lnTo>
                <a:lnTo>
                  <a:pt x="95285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890057" y="4175807"/>
            <a:ext cx="101600" cy="24765"/>
          </a:xfrm>
          <a:custGeom>
            <a:avLst/>
            <a:gdLst/>
            <a:ahLst/>
            <a:cxnLst/>
            <a:rect l="l" t="t" r="r" b="b"/>
            <a:pathLst>
              <a:path w="101600" h="24764">
                <a:moveTo>
                  <a:pt x="98863" y="0"/>
                </a:moveTo>
                <a:lnTo>
                  <a:pt x="79072" y="3487"/>
                </a:lnTo>
                <a:lnTo>
                  <a:pt x="65678" y="6901"/>
                </a:lnTo>
                <a:lnTo>
                  <a:pt x="40046" y="11854"/>
                </a:lnTo>
                <a:lnTo>
                  <a:pt x="13461" y="15036"/>
                </a:lnTo>
                <a:lnTo>
                  <a:pt x="0" y="18459"/>
                </a:lnTo>
                <a:lnTo>
                  <a:pt x="15191" y="24380"/>
                </a:lnTo>
                <a:lnTo>
                  <a:pt x="28962" y="22849"/>
                </a:lnTo>
                <a:lnTo>
                  <a:pt x="41843" y="21189"/>
                </a:lnTo>
                <a:lnTo>
                  <a:pt x="55239" y="17774"/>
                </a:lnTo>
                <a:lnTo>
                  <a:pt x="80871" y="12821"/>
                </a:lnTo>
                <a:lnTo>
                  <a:pt x="101240" y="9224"/>
                </a:lnTo>
                <a:lnTo>
                  <a:pt x="9886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758285" y="4195767"/>
            <a:ext cx="94615" cy="14604"/>
          </a:xfrm>
          <a:custGeom>
            <a:avLst/>
            <a:gdLst/>
            <a:ahLst/>
            <a:cxnLst/>
            <a:rect l="l" t="t" r="r" b="b"/>
            <a:pathLst>
              <a:path w="94615" h="14604">
                <a:moveTo>
                  <a:pt x="12815" y="4952"/>
                </a:moveTo>
                <a:lnTo>
                  <a:pt x="0" y="4952"/>
                </a:lnTo>
                <a:lnTo>
                  <a:pt x="12815" y="14477"/>
                </a:lnTo>
                <a:lnTo>
                  <a:pt x="38446" y="14477"/>
                </a:lnTo>
                <a:lnTo>
                  <a:pt x="51870" y="12787"/>
                </a:lnTo>
                <a:lnTo>
                  <a:pt x="67593" y="12787"/>
                </a:lnTo>
                <a:lnTo>
                  <a:pt x="93520" y="9485"/>
                </a:lnTo>
                <a:lnTo>
                  <a:pt x="93816" y="4992"/>
                </a:lnTo>
                <a:lnTo>
                  <a:pt x="37837" y="4992"/>
                </a:lnTo>
                <a:lnTo>
                  <a:pt x="12815" y="4952"/>
                </a:lnTo>
                <a:close/>
              </a:path>
              <a:path w="94615" h="14604">
                <a:moveTo>
                  <a:pt x="67593" y="12787"/>
                </a:moveTo>
                <a:lnTo>
                  <a:pt x="51870" y="12787"/>
                </a:lnTo>
                <a:lnTo>
                  <a:pt x="67280" y="12826"/>
                </a:lnTo>
                <a:lnTo>
                  <a:pt x="67593" y="12787"/>
                </a:lnTo>
                <a:close/>
              </a:path>
              <a:path w="94615" h="14604">
                <a:moveTo>
                  <a:pt x="51261" y="3301"/>
                </a:moveTo>
                <a:lnTo>
                  <a:pt x="37837" y="4992"/>
                </a:lnTo>
                <a:lnTo>
                  <a:pt x="93816" y="4992"/>
                </a:lnTo>
                <a:lnTo>
                  <a:pt x="93924" y="3341"/>
                </a:lnTo>
                <a:lnTo>
                  <a:pt x="66672" y="3341"/>
                </a:lnTo>
                <a:lnTo>
                  <a:pt x="51261" y="3301"/>
                </a:lnTo>
                <a:close/>
              </a:path>
              <a:path w="94615" h="14604">
                <a:moveTo>
                  <a:pt x="94145" y="0"/>
                </a:moveTo>
                <a:lnTo>
                  <a:pt x="79488" y="1689"/>
                </a:lnTo>
                <a:lnTo>
                  <a:pt x="66672" y="3341"/>
                </a:lnTo>
                <a:lnTo>
                  <a:pt x="93924" y="3341"/>
                </a:lnTo>
                <a:lnTo>
                  <a:pt x="94145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7612486" y="4202055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>
                <a:moveTo>
                  <a:pt x="0" y="0"/>
                </a:moveTo>
                <a:lnTo>
                  <a:pt x="100561" y="0"/>
                </a:lnTo>
              </a:path>
            </a:pathLst>
          </a:custGeom>
          <a:ln w="1637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7476549" y="4169289"/>
            <a:ext cx="98425" cy="29845"/>
          </a:xfrm>
          <a:custGeom>
            <a:avLst/>
            <a:gdLst/>
            <a:ahLst/>
            <a:cxnLst/>
            <a:rect l="l" t="t" r="r" b="b"/>
            <a:pathLst>
              <a:path w="98425" h="29845">
                <a:moveTo>
                  <a:pt x="0" y="0"/>
                </a:moveTo>
                <a:lnTo>
                  <a:pt x="19432" y="16037"/>
                </a:lnTo>
                <a:lnTo>
                  <a:pt x="45643" y="19451"/>
                </a:lnTo>
                <a:lnTo>
                  <a:pt x="96904" y="29358"/>
                </a:lnTo>
                <a:lnTo>
                  <a:pt x="98125" y="19912"/>
                </a:lnTo>
                <a:lnTo>
                  <a:pt x="85307" y="18260"/>
                </a:lnTo>
                <a:lnTo>
                  <a:pt x="34044" y="8352"/>
                </a:lnTo>
                <a:lnTo>
                  <a:pt x="21229" y="6701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7345102" y="4128386"/>
            <a:ext cx="93980" cy="41275"/>
          </a:xfrm>
          <a:custGeom>
            <a:avLst/>
            <a:gdLst/>
            <a:ahLst/>
            <a:cxnLst/>
            <a:rect l="l" t="t" r="r" b="b"/>
            <a:pathLst>
              <a:path w="93979" h="41275">
                <a:moveTo>
                  <a:pt x="0" y="0"/>
                </a:moveTo>
                <a:lnTo>
                  <a:pt x="9381" y="13837"/>
                </a:lnTo>
                <a:lnTo>
                  <a:pt x="35012" y="23745"/>
                </a:lnTo>
                <a:lnTo>
                  <a:pt x="48356" y="27217"/>
                </a:lnTo>
                <a:lnTo>
                  <a:pt x="73987" y="35473"/>
                </a:lnTo>
                <a:lnTo>
                  <a:pt x="92354" y="41179"/>
                </a:lnTo>
                <a:lnTo>
                  <a:pt x="93572" y="31733"/>
                </a:lnTo>
                <a:lnTo>
                  <a:pt x="76893" y="26419"/>
                </a:lnTo>
                <a:lnTo>
                  <a:pt x="63549" y="22947"/>
                </a:lnTo>
                <a:lnTo>
                  <a:pt x="37918" y="14691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216947" y="4078848"/>
            <a:ext cx="91440" cy="45720"/>
          </a:xfrm>
          <a:custGeom>
            <a:avLst/>
            <a:gdLst/>
            <a:ahLst/>
            <a:cxnLst/>
            <a:rect l="l" t="t" r="r" b="b"/>
            <a:pathLst>
              <a:path w="91440" h="45720">
                <a:moveTo>
                  <a:pt x="0" y="0"/>
                </a:moveTo>
                <a:lnTo>
                  <a:pt x="9381" y="13839"/>
                </a:lnTo>
                <a:lnTo>
                  <a:pt x="60642" y="33653"/>
                </a:lnTo>
                <a:lnTo>
                  <a:pt x="86274" y="45212"/>
                </a:lnTo>
                <a:lnTo>
                  <a:pt x="90820" y="36757"/>
                </a:lnTo>
                <a:lnTo>
                  <a:pt x="76892" y="31374"/>
                </a:lnTo>
                <a:lnTo>
                  <a:pt x="51262" y="19814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088265" y="4030793"/>
            <a:ext cx="91440" cy="40640"/>
          </a:xfrm>
          <a:custGeom>
            <a:avLst/>
            <a:gdLst/>
            <a:ahLst/>
            <a:cxnLst/>
            <a:rect l="l" t="t" r="r" b="b"/>
            <a:pathLst>
              <a:path w="91440" h="40639">
                <a:moveTo>
                  <a:pt x="0" y="0"/>
                </a:moveTo>
                <a:lnTo>
                  <a:pt x="22725" y="17310"/>
                </a:lnTo>
                <a:lnTo>
                  <a:pt x="35540" y="22264"/>
                </a:lnTo>
                <a:lnTo>
                  <a:pt x="48884" y="25736"/>
                </a:lnTo>
                <a:lnTo>
                  <a:pt x="73522" y="36916"/>
                </a:lnTo>
                <a:lnTo>
                  <a:pt x="87331" y="40596"/>
                </a:lnTo>
                <a:lnTo>
                  <a:pt x="90918" y="31863"/>
                </a:lnTo>
                <a:lnTo>
                  <a:pt x="76892" y="28070"/>
                </a:lnTo>
                <a:lnTo>
                  <a:pt x="51790" y="16682"/>
                </a:lnTo>
                <a:lnTo>
                  <a:pt x="38446" y="13210"/>
                </a:lnTo>
                <a:lnTo>
                  <a:pt x="13343" y="347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6945945" y="3994354"/>
            <a:ext cx="100965" cy="29209"/>
          </a:xfrm>
          <a:custGeom>
            <a:avLst/>
            <a:gdLst/>
            <a:ahLst/>
            <a:cxnLst/>
            <a:rect l="l" t="t" r="r" b="b"/>
            <a:pathLst>
              <a:path w="100965" h="29210">
                <a:moveTo>
                  <a:pt x="13585" y="0"/>
                </a:moveTo>
                <a:lnTo>
                  <a:pt x="0" y="6297"/>
                </a:lnTo>
                <a:lnTo>
                  <a:pt x="25184" y="11098"/>
                </a:lnTo>
                <a:lnTo>
                  <a:pt x="50234" y="19243"/>
                </a:lnTo>
                <a:lnTo>
                  <a:pt x="88681" y="29150"/>
                </a:lnTo>
                <a:lnTo>
                  <a:pt x="100576" y="22379"/>
                </a:lnTo>
                <a:lnTo>
                  <a:pt x="13585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818559" y="3959678"/>
            <a:ext cx="93345" cy="31750"/>
          </a:xfrm>
          <a:custGeom>
            <a:avLst/>
            <a:gdLst/>
            <a:ahLst/>
            <a:cxnLst/>
            <a:rect l="l" t="t" r="r" b="b"/>
            <a:pathLst>
              <a:path w="93345" h="31750">
                <a:moveTo>
                  <a:pt x="0" y="0"/>
                </a:moveTo>
                <a:lnTo>
                  <a:pt x="23305" y="15770"/>
                </a:lnTo>
                <a:lnTo>
                  <a:pt x="36649" y="19243"/>
                </a:lnTo>
                <a:lnTo>
                  <a:pt x="50044" y="21005"/>
                </a:lnTo>
                <a:lnTo>
                  <a:pt x="90490" y="31466"/>
                </a:lnTo>
                <a:lnTo>
                  <a:pt x="92867" y="22242"/>
                </a:lnTo>
                <a:lnTo>
                  <a:pt x="77472" y="18275"/>
                </a:lnTo>
                <a:lnTo>
                  <a:pt x="64077" y="16512"/>
                </a:lnTo>
                <a:lnTo>
                  <a:pt x="38446" y="9907"/>
                </a:lnTo>
                <a:lnTo>
                  <a:pt x="13924" y="193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692376" y="3900953"/>
            <a:ext cx="85725" cy="50165"/>
          </a:xfrm>
          <a:custGeom>
            <a:avLst/>
            <a:gdLst/>
            <a:ahLst/>
            <a:cxnLst/>
            <a:rect l="l" t="t" r="r" b="b"/>
            <a:pathLst>
              <a:path w="85725" h="50164">
                <a:moveTo>
                  <a:pt x="0" y="0"/>
                </a:moveTo>
                <a:lnTo>
                  <a:pt x="7656" y="16263"/>
                </a:lnTo>
                <a:lnTo>
                  <a:pt x="33287" y="32776"/>
                </a:lnTo>
                <a:lnTo>
                  <a:pt x="46965" y="38168"/>
                </a:lnTo>
                <a:lnTo>
                  <a:pt x="72595" y="49726"/>
                </a:lnTo>
                <a:lnTo>
                  <a:pt x="85476" y="44493"/>
                </a:lnTo>
                <a:lnTo>
                  <a:pt x="63215" y="35888"/>
                </a:lnTo>
                <a:lnTo>
                  <a:pt x="37584" y="2433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597312" y="3807754"/>
            <a:ext cx="63500" cy="69850"/>
          </a:xfrm>
          <a:custGeom>
            <a:avLst/>
            <a:gdLst/>
            <a:ahLst/>
            <a:cxnLst/>
            <a:rect l="l" t="t" r="r" b="b"/>
            <a:pathLst>
              <a:path w="63500" h="69850">
                <a:moveTo>
                  <a:pt x="0" y="0"/>
                </a:moveTo>
                <a:lnTo>
                  <a:pt x="3950" y="19373"/>
                </a:lnTo>
                <a:lnTo>
                  <a:pt x="13342" y="32303"/>
                </a:lnTo>
                <a:lnTo>
                  <a:pt x="26819" y="44597"/>
                </a:lnTo>
                <a:lnTo>
                  <a:pt x="37593" y="57351"/>
                </a:lnTo>
                <a:lnTo>
                  <a:pt x="50849" y="69366"/>
                </a:lnTo>
                <a:lnTo>
                  <a:pt x="62956" y="67458"/>
                </a:lnTo>
                <a:lnTo>
                  <a:pt x="44413" y="50733"/>
                </a:lnTo>
                <a:lnTo>
                  <a:pt x="33639" y="37978"/>
                </a:lnTo>
                <a:lnTo>
                  <a:pt x="20383" y="25965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514232" y="3689145"/>
            <a:ext cx="55244" cy="85090"/>
          </a:xfrm>
          <a:custGeom>
            <a:avLst/>
            <a:gdLst/>
            <a:ahLst/>
            <a:cxnLst/>
            <a:rect l="l" t="t" r="r" b="b"/>
            <a:pathLst>
              <a:path w="55245" h="85089">
                <a:moveTo>
                  <a:pt x="0" y="0"/>
                </a:moveTo>
                <a:lnTo>
                  <a:pt x="1908" y="18813"/>
                </a:lnTo>
                <a:lnTo>
                  <a:pt x="25716" y="58111"/>
                </a:lnTo>
                <a:lnTo>
                  <a:pt x="45161" y="84863"/>
                </a:lnTo>
                <a:lnTo>
                  <a:pt x="54935" y="82106"/>
                </a:lnTo>
                <a:lnTo>
                  <a:pt x="33639" y="52839"/>
                </a:lnTo>
                <a:lnTo>
                  <a:pt x="9832" y="13543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5820017" y="5125720"/>
            <a:ext cx="1714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400</a:t>
            </a:r>
            <a:endParaRPr sz="7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3556901" y="5125720"/>
            <a:ext cx="1225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endParaRPr sz="700">
              <a:latin typeface="Arial"/>
              <a:cs typeface="Arial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4070617" y="506474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682180" y="506474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293735" y="506577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905333" y="506577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618044" y="506474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618044" y="506474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070617" y="506474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682180" y="506474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293735" y="506577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905333" y="506577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3499888" y="460471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499888" y="407113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499888" y="343084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499888" y="289726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3499888" y="503158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3499888" y="492486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499888" y="481814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499888" y="471143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499888" y="449800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499888" y="439128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499888" y="428456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499888" y="417785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499888" y="3964420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499888" y="385770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499888" y="375098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499888" y="353755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499888" y="332412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499888" y="321740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499888" y="311069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499888" y="300397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 txBox="1"/>
          <p:nvPr/>
        </p:nvSpPr>
        <p:spPr>
          <a:xfrm>
            <a:off x="3910048" y="5073904"/>
            <a:ext cx="1717039" cy="51943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505"/>
              </a:spcBef>
              <a:tabLst>
                <a:tab pos="699135" algn="l"/>
                <a:tab pos="1310640" algn="l"/>
              </a:tabLst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100	200	300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AUC-Derived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Daily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Average EPA</a:t>
            </a:r>
            <a:r>
              <a:rPr sz="700" b="1" spc="-5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(µg/mL)</a:t>
            </a:r>
            <a:endParaRPr sz="7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550"/>
              </a:spcBef>
              <a:tabLst>
                <a:tab pos="699135" algn="l"/>
                <a:tab pos="1334770" algn="l"/>
              </a:tabLst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2471	787	93</a:t>
            </a:r>
            <a:endParaRPr sz="70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5844306" y="5461000"/>
            <a:ext cx="248983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5320" algn="l"/>
                <a:tab pos="1107440" algn="l"/>
                <a:tab pos="1743710" algn="l"/>
                <a:tab pos="2379345" algn="l"/>
              </a:tabLst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</a:t>
            </a:r>
            <a:r>
              <a:rPr sz="700" dirty="0">
                <a:solidFill>
                  <a:srgbClr val="221F1F"/>
                </a:solidFill>
                <a:latin typeface="Arial"/>
                <a:cs typeface="Arial"/>
              </a:rPr>
              <a:t>2	</a:t>
            </a: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522</a:t>
            </a:r>
            <a:r>
              <a:rPr sz="700" dirty="0">
                <a:solidFill>
                  <a:srgbClr val="221F1F"/>
                </a:solidFill>
                <a:latin typeface="Arial"/>
                <a:cs typeface="Arial"/>
              </a:rPr>
              <a:t>1	</a:t>
            </a: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246</a:t>
            </a:r>
            <a:r>
              <a:rPr sz="700" dirty="0">
                <a:solidFill>
                  <a:srgbClr val="221F1F"/>
                </a:solidFill>
                <a:latin typeface="Arial"/>
                <a:cs typeface="Arial"/>
              </a:rPr>
              <a:t>1	</a:t>
            </a: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78</a:t>
            </a:r>
            <a:r>
              <a:rPr sz="700" dirty="0">
                <a:solidFill>
                  <a:srgbClr val="221F1F"/>
                </a:solidFill>
                <a:latin typeface="Arial"/>
                <a:cs typeface="Arial"/>
              </a:rPr>
              <a:t>6	</a:t>
            </a: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93</a:t>
            </a:r>
            <a:endParaRPr sz="70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3508324" y="5461000"/>
            <a:ext cx="2197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5225</a:t>
            </a:r>
            <a:endParaRPr sz="700">
              <a:latin typeface="Arial"/>
              <a:cs typeface="Arial"/>
            </a:endParaRPr>
          </a:p>
        </p:txBody>
      </p:sp>
      <p:sp>
        <p:nvSpPr>
          <p:cNvPr id="126" name="object 126"/>
          <p:cNvSpPr/>
          <p:nvPr/>
        </p:nvSpPr>
        <p:spPr>
          <a:xfrm>
            <a:off x="3618807" y="2813869"/>
            <a:ext cx="0" cy="2244725"/>
          </a:xfrm>
          <a:custGeom>
            <a:avLst/>
            <a:gdLst/>
            <a:ahLst/>
            <a:cxnLst/>
            <a:rect l="l" t="t" r="r" b="b"/>
            <a:pathLst>
              <a:path h="2244725">
                <a:moveTo>
                  <a:pt x="0" y="2244644"/>
                </a:moveTo>
                <a:lnTo>
                  <a:pt x="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527398" y="3964859"/>
            <a:ext cx="2468880" cy="0"/>
          </a:xfrm>
          <a:custGeom>
            <a:avLst/>
            <a:gdLst/>
            <a:ahLst/>
            <a:cxnLst/>
            <a:rect l="l" t="t" r="r" b="b"/>
            <a:pathLst>
              <a:path w="2468879">
                <a:moveTo>
                  <a:pt x="0" y="0"/>
                </a:moveTo>
                <a:lnTo>
                  <a:pt x="2468512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499888" y="364427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 txBox="1"/>
          <p:nvPr/>
        </p:nvSpPr>
        <p:spPr>
          <a:xfrm>
            <a:off x="3353437" y="2821121"/>
            <a:ext cx="125095" cy="14859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</a:t>
            </a:r>
            <a:r>
              <a:rPr sz="700" dirty="0">
                <a:solidFill>
                  <a:srgbClr val="221F1F"/>
                </a:solidFill>
                <a:latin typeface="Arial"/>
                <a:cs typeface="Arial"/>
              </a:rPr>
              <a:t>.0</a:t>
            </a:r>
            <a:endParaRPr sz="70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3196121" y="3034481"/>
            <a:ext cx="282575" cy="185547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30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Hazard Ratio: Reference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to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EPA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=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r>
              <a:rPr sz="700" b="1" spc="-9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µg/mL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0.2    0.4    0.6    0.8    1.0    1.2    1.4    1.6</a:t>
            </a:r>
            <a:r>
              <a:rPr sz="700" spc="14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1.8</a:t>
            </a:r>
            <a:endParaRPr sz="700">
              <a:latin typeface="Arial"/>
              <a:cs typeface="Arial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3526980" y="5061478"/>
            <a:ext cx="2466975" cy="0"/>
          </a:xfrm>
          <a:custGeom>
            <a:avLst/>
            <a:gdLst/>
            <a:ahLst/>
            <a:cxnLst/>
            <a:rect l="l" t="t" r="r" b="b"/>
            <a:pathLst>
              <a:path w="2466975">
                <a:moveTo>
                  <a:pt x="0" y="0"/>
                </a:moveTo>
                <a:lnTo>
                  <a:pt x="246697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525535" y="2811630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525907" y="2811631"/>
            <a:ext cx="2468245" cy="0"/>
          </a:xfrm>
          <a:custGeom>
            <a:avLst/>
            <a:gdLst/>
            <a:ahLst/>
            <a:cxnLst/>
            <a:rect l="l" t="t" r="r" b="b"/>
            <a:pathLst>
              <a:path w="2468245">
                <a:moveTo>
                  <a:pt x="0" y="0"/>
                </a:moveTo>
                <a:lnTo>
                  <a:pt x="246805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993653" y="2811630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497541" y="2811532"/>
            <a:ext cx="20320" cy="95885"/>
          </a:xfrm>
          <a:custGeom>
            <a:avLst/>
            <a:gdLst/>
            <a:ahLst/>
            <a:cxnLst/>
            <a:rect l="l" t="t" r="r" b="b"/>
            <a:pathLst>
              <a:path w="20320" h="95885">
                <a:moveTo>
                  <a:pt x="10364" y="0"/>
                </a:moveTo>
                <a:lnTo>
                  <a:pt x="0" y="95791"/>
                </a:lnTo>
                <a:lnTo>
                  <a:pt x="19833" y="1024"/>
                </a:lnTo>
                <a:lnTo>
                  <a:pt x="10364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480546" y="2950340"/>
            <a:ext cx="21590" cy="100965"/>
          </a:xfrm>
          <a:custGeom>
            <a:avLst/>
            <a:gdLst/>
            <a:ahLst/>
            <a:cxnLst/>
            <a:rect l="l" t="t" r="r" b="b"/>
            <a:pathLst>
              <a:path w="21589" h="100964">
                <a:moveTo>
                  <a:pt x="12136" y="0"/>
                </a:moveTo>
                <a:lnTo>
                  <a:pt x="0" y="100872"/>
                </a:lnTo>
                <a:lnTo>
                  <a:pt x="21592" y="1137"/>
                </a:lnTo>
                <a:lnTo>
                  <a:pt x="12136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463512" y="3089089"/>
            <a:ext cx="21590" cy="100965"/>
          </a:xfrm>
          <a:custGeom>
            <a:avLst/>
            <a:gdLst/>
            <a:ahLst/>
            <a:cxnLst/>
            <a:rect l="l" t="t" r="r" b="b"/>
            <a:pathLst>
              <a:path w="21589" h="100964">
                <a:moveTo>
                  <a:pt x="12545" y="0"/>
                </a:moveTo>
                <a:lnTo>
                  <a:pt x="2287" y="84157"/>
                </a:lnTo>
                <a:lnTo>
                  <a:pt x="0" y="100693"/>
                </a:lnTo>
                <a:lnTo>
                  <a:pt x="11730" y="85389"/>
                </a:lnTo>
                <a:lnTo>
                  <a:pt x="21266" y="7736"/>
                </a:lnTo>
                <a:lnTo>
                  <a:pt x="12545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5445159" y="3227523"/>
            <a:ext cx="22860" cy="99695"/>
          </a:xfrm>
          <a:custGeom>
            <a:avLst/>
            <a:gdLst/>
            <a:ahLst/>
            <a:cxnLst/>
            <a:rect l="l" t="t" r="r" b="b"/>
            <a:pathLst>
              <a:path w="22860" h="99695">
                <a:moveTo>
                  <a:pt x="13133" y="0"/>
                </a:moveTo>
                <a:lnTo>
                  <a:pt x="7948" y="37481"/>
                </a:lnTo>
                <a:lnTo>
                  <a:pt x="3186" y="72321"/>
                </a:lnTo>
                <a:lnTo>
                  <a:pt x="0" y="99324"/>
                </a:lnTo>
                <a:lnTo>
                  <a:pt x="12633" y="73524"/>
                </a:lnTo>
                <a:lnTo>
                  <a:pt x="17385" y="38779"/>
                </a:lnTo>
                <a:lnTo>
                  <a:pt x="22567" y="1305"/>
                </a:lnTo>
                <a:lnTo>
                  <a:pt x="1313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5436407" y="3365730"/>
            <a:ext cx="0" cy="90805"/>
          </a:xfrm>
          <a:custGeom>
            <a:avLst/>
            <a:gdLst/>
            <a:ahLst/>
            <a:cxnLst/>
            <a:rect l="l" t="t" r="r" b="b"/>
            <a:pathLst>
              <a:path h="90804">
                <a:moveTo>
                  <a:pt x="0" y="0"/>
                </a:moveTo>
                <a:lnTo>
                  <a:pt x="0" y="90567"/>
                </a:lnTo>
              </a:path>
            </a:pathLst>
          </a:custGeom>
          <a:ln w="2365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5400718" y="3503646"/>
            <a:ext cx="26034" cy="97155"/>
          </a:xfrm>
          <a:custGeom>
            <a:avLst/>
            <a:gdLst/>
            <a:ahLst/>
            <a:cxnLst/>
            <a:rect l="l" t="t" r="r" b="b"/>
            <a:pathLst>
              <a:path w="26035" h="97154">
                <a:moveTo>
                  <a:pt x="16476" y="0"/>
                </a:moveTo>
                <a:lnTo>
                  <a:pt x="14310" y="12967"/>
                </a:lnTo>
                <a:lnTo>
                  <a:pt x="7973" y="47730"/>
                </a:lnTo>
                <a:lnTo>
                  <a:pt x="3215" y="73037"/>
                </a:lnTo>
                <a:lnTo>
                  <a:pt x="0" y="97036"/>
                </a:lnTo>
                <a:lnTo>
                  <a:pt x="12616" y="74549"/>
                </a:lnTo>
                <a:lnTo>
                  <a:pt x="17338" y="49465"/>
                </a:lnTo>
                <a:lnTo>
                  <a:pt x="23693" y="14607"/>
                </a:lnTo>
                <a:lnTo>
                  <a:pt x="25872" y="1569"/>
                </a:lnTo>
                <a:lnTo>
                  <a:pt x="16476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375362" y="3641067"/>
            <a:ext cx="27305" cy="90805"/>
          </a:xfrm>
          <a:custGeom>
            <a:avLst/>
            <a:gdLst/>
            <a:ahLst/>
            <a:cxnLst/>
            <a:rect l="l" t="t" r="r" b="b"/>
            <a:pathLst>
              <a:path w="27304" h="90804">
                <a:moveTo>
                  <a:pt x="17542" y="0"/>
                </a:moveTo>
                <a:lnTo>
                  <a:pt x="0" y="90755"/>
                </a:lnTo>
                <a:lnTo>
                  <a:pt x="26893" y="1807"/>
                </a:lnTo>
                <a:lnTo>
                  <a:pt x="17542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5343701" y="3777965"/>
            <a:ext cx="30480" cy="97790"/>
          </a:xfrm>
          <a:custGeom>
            <a:avLst/>
            <a:gdLst/>
            <a:ahLst/>
            <a:cxnLst/>
            <a:rect l="l" t="t" r="r" b="b"/>
            <a:pathLst>
              <a:path w="30479" h="97789">
                <a:moveTo>
                  <a:pt x="21846" y="0"/>
                </a:moveTo>
                <a:lnTo>
                  <a:pt x="17379" y="21906"/>
                </a:lnTo>
                <a:lnTo>
                  <a:pt x="14189" y="39404"/>
                </a:lnTo>
                <a:lnTo>
                  <a:pt x="7865" y="69357"/>
                </a:lnTo>
                <a:lnTo>
                  <a:pt x="0" y="97562"/>
                </a:lnTo>
                <a:lnTo>
                  <a:pt x="17111" y="71619"/>
                </a:lnTo>
                <a:lnTo>
                  <a:pt x="23534" y="41241"/>
                </a:lnTo>
                <a:lnTo>
                  <a:pt x="26734" y="23696"/>
                </a:lnTo>
                <a:lnTo>
                  <a:pt x="29894" y="7946"/>
                </a:lnTo>
                <a:lnTo>
                  <a:pt x="21846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5310390" y="3914026"/>
            <a:ext cx="33655" cy="100330"/>
          </a:xfrm>
          <a:custGeom>
            <a:avLst/>
            <a:gdLst/>
            <a:ahLst/>
            <a:cxnLst/>
            <a:rect l="l" t="t" r="r" b="b"/>
            <a:pathLst>
              <a:path w="33654" h="100329">
                <a:moveTo>
                  <a:pt x="24223" y="0"/>
                </a:moveTo>
                <a:lnTo>
                  <a:pt x="20562" y="15516"/>
                </a:lnTo>
                <a:lnTo>
                  <a:pt x="14229" y="40784"/>
                </a:lnTo>
                <a:lnTo>
                  <a:pt x="4782" y="70586"/>
                </a:lnTo>
                <a:lnTo>
                  <a:pt x="0" y="86485"/>
                </a:lnTo>
                <a:lnTo>
                  <a:pt x="6225" y="100149"/>
                </a:lnTo>
                <a:lnTo>
                  <a:pt x="13883" y="73397"/>
                </a:lnTo>
                <a:lnTo>
                  <a:pt x="23388" y="43380"/>
                </a:lnTo>
                <a:lnTo>
                  <a:pt x="29818" y="17768"/>
                </a:lnTo>
                <a:lnTo>
                  <a:pt x="33493" y="2186"/>
                </a:lnTo>
                <a:lnTo>
                  <a:pt x="2422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265892" y="4048557"/>
            <a:ext cx="39370" cy="96520"/>
          </a:xfrm>
          <a:custGeom>
            <a:avLst/>
            <a:gdLst/>
            <a:ahLst/>
            <a:cxnLst/>
            <a:rect l="l" t="t" r="r" b="b"/>
            <a:pathLst>
              <a:path w="39370" h="96520">
                <a:moveTo>
                  <a:pt x="31743" y="0"/>
                </a:moveTo>
                <a:lnTo>
                  <a:pt x="23947" y="22943"/>
                </a:lnTo>
                <a:lnTo>
                  <a:pt x="19141" y="37313"/>
                </a:lnTo>
                <a:lnTo>
                  <a:pt x="14335" y="53285"/>
                </a:lnTo>
                <a:lnTo>
                  <a:pt x="0" y="96170"/>
                </a:lnTo>
                <a:lnTo>
                  <a:pt x="15474" y="79916"/>
                </a:lnTo>
                <a:lnTo>
                  <a:pt x="23413" y="56165"/>
                </a:lnTo>
                <a:lnTo>
                  <a:pt x="28219" y="40195"/>
                </a:lnTo>
                <a:lnTo>
                  <a:pt x="32938" y="26084"/>
                </a:lnTo>
                <a:lnTo>
                  <a:pt x="39245" y="8789"/>
                </a:lnTo>
                <a:lnTo>
                  <a:pt x="3174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5216938" y="4180170"/>
            <a:ext cx="44450" cy="87630"/>
          </a:xfrm>
          <a:custGeom>
            <a:avLst/>
            <a:gdLst/>
            <a:ahLst/>
            <a:cxnLst/>
            <a:rect l="l" t="t" r="r" b="b"/>
            <a:pathLst>
              <a:path w="44450" h="87629">
                <a:moveTo>
                  <a:pt x="35443" y="0"/>
                </a:moveTo>
                <a:lnTo>
                  <a:pt x="30038" y="14827"/>
                </a:lnTo>
                <a:lnTo>
                  <a:pt x="20529" y="40114"/>
                </a:lnTo>
                <a:lnTo>
                  <a:pt x="12716" y="57231"/>
                </a:lnTo>
                <a:lnTo>
                  <a:pt x="6280" y="73266"/>
                </a:lnTo>
                <a:lnTo>
                  <a:pt x="0" y="87350"/>
                </a:lnTo>
                <a:lnTo>
                  <a:pt x="15049" y="76977"/>
                </a:lnTo>
                <a:lnTo>
                  <a:pt x="21470" y="60979"/>
                </a:lnTo>
                <a:lnTo>
                  <a:pt x="29320" y="43765"/>
                </a:lnTo>
                <a:lnTo>
                  <a:pt x="38969" y="18134"/>
                </a:lnTo>
                <a:lnTo>
                  <a:pt x="44391" y="3262"/>
                </a:lnTo>
                <a:lnTo>
                  <a:pt x="3544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147740" y="4307909"/>
            <a:ext cx="52705" cy="88265"/>
          </a:xfrm>
          <a:custGeom>
            <a:avLst/>
            <a:gdLst/>
            <a:ahLst/>
            <a:cxnLst/>
            <a:rect l="l" t="t" r="r" b="b"/>
            <a:pathLst>
              <a:path w="52704" h="88264">
                <a:moveTo>
                  <a:pt x="49738" y="0"/>
                </a:moveTo>
                <a:lnTo>
                  <a:pt x="31248" y="35302"/>
                </a:lnTo>
                <a:lnTo>
                  <a:pt x="23350" y="49479"/>
                </a:lnTo>
                <a:lnTo>
                  <a:pt x="14025" y="63399"/>
                </a:lnTo>
                <a:lnTo>
                  <a:pt x="0" y="88243"/>
                </a:lnTo>
                <a:lnTo>
                  <a:pt x="22133" y="68386"/>
                </a:lnTo>
                <a:lnTo>
                  <a:pt x="31469" y="54443"/>
                </a:lnTo>
                <a:lnTo>
                  <a:pt x="39608" y="39865"/>
                </a:lnTo>
                <a:lnTo>
                  <a:pt x="52348" y="16043"/>
                </a:lnTo>
                <a:lnTo>
                  <a:pt x="49738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062532" y="4426348"/>
            <a:ext cx="70747" cy="7230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947700" y="4525784"/>
            <a:ext cx="83185" cy="50800"/>
          </a:xfrm>
          <a:custGeom>
            <a:avLst/>
            <a:gdLst/>
            <a:ahLst/>
            <a:cxnLst/>
            <a:rect l="l" t="t" r="r" b="b"/>
            <a:pathLst>
              <a:path w="83185" h="50800">
                <a:moveTo>
                  <a:pt x="82769" y="0"/>
                </a:moveTo>
                <a:lnTo>
                  <a:pt x="64361" y="13769"/>
                </a:lnTo>
                <a:lnTo>
                  <a:pt x="50289" y="23116"/>
                </a:lnTo>
                <a:lnTo>
                  <a:pt x="25400" y="37070"/>
                </a:lnTo>
                <a:lnTo>
                  <a:pt x="0" y="48153"/>
                </a:lnTo>
                <a:lnTo>
                  <a:pt x="16950" y="50344"/>
                </a:lnTo>
                <a:lnTo>
                  <a:pt x="42350" y="39262"/>
                </a:lnTo>
                <a:lnTo>
                  <a:pt x="55445" y="31123"/>
                </a:lnTo>
                <a:lnTo>
                  <a:pt x="69850" y="21549"/>
                </a:lnTo>
                <a:lnTo>
                  <a:pt x="82765" y="11897"/>
                </a:lnTo>
                <a:lnTo>
                  <a:pt x="82769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816476" y="4586461"/>
            <a:ext cx="92075" cy="19050"/>
          </a:xfrm>
          <a:custGeom>
            <a:avLst/>
            <a:gdLst/>
            <a:ahLst/>
            <a:cxnLst/>
            <a:rect l="l" t="t" r="r" b="b"/>
            <a:pathLst>
              <a:path w="92075" h="19050">
                <a:moveTo>
                  <a:pt x="91643" y="0"/>
                </a:moveTo>
                <a:lnTo>
                  <a:pt x="66150" y="4420"/>
                </a:lnTo>
                <a:lnTo>
                  <a:pt x="40685" y="7595"/>
                </a:lnTo>
                <a:lnTo>
                  <a:pt x="15875" y="9141"/>
                </a:lnTo>
                <a:lnTo>
                  <a:pt x="0" y="9141"/>
                </a:lnTo>
                <a:lnTo>
                  <a:pt x="15875" y="18666"/>
                </a:lnTo>
                <a:lnTo>
                  <a:pt x="28575" y="18666"/>
                </a:lnTo>
                <a:lnTo>
                  <a:pt x="81487" y="12305"/>
                </a:lnTo>
                <a:lnTo>
                  <a:pt x="9164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676857" y="4565822"/>
            <a:ext cx="95250" cy="33020"/>
          </a:xfrm>
          <a:custGeom>
            <a:avLst/>
            <a:gdLst/>
            <a:ahLst/>
            <a:cxnLst/>
            <a:rect l="l" t="t" r="r" b="b"/>
            <a:pathLst>
              <a:path w="95250" h="33020">
                <a:moveTo>
                  <a:pt x="0" y="0"/>
                </a:moveTo>
                <a:lnTo>
                  <a:pt x="9363" y="13671"/>
                </a:lnTo>
                <a:lnTo>
                  <a:pt x="35279" y="21748"/>
                </a:lnTo>
                <a:lnTo>
                  <a:pt x="73941" y="31353"/>
                </a:lnTo>
                <a:lnTo>
                  <a:pt x="88294" y="32943"/>
                </a:lnTo>
                <a:lnTo>
                  <a:pt x="95041" y="24852"/>
                </a:lnTo>
                <a:lnTo>
                  <a:pt x="75055" y="21893"/>
                </a:lnTo>
                <a:lnTo>
                  <a:pt x="24883" y="9339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547152" y="4506076"/>
            <a:ext cx="92710" cy="52705"/>
          </a:xfrm>
          <a:custGeom>
            <a:avLst/>
            <a:gdLst/>
            <a:ahLst/>
            <a:cxnLst/>
            <a:rect l="l" t="t" r="r" b="b"/>
            <a:pathLst>
              <a:path w="92710" h="52704">
                <a:moveTo>
                  <a:pt x="13081" y="0"/>
                </a:moveTo>
                <a:lnTo>
                  <a:pt x="46142" y="31832"/>
                </a:lnTo>
                <a:lnTo>
                  <a:pt x="86222" y="52636"/>
                </a:lnTo>
                <a:lnTo>
                  <a:pt x="92228" y="44740"/>
                </a:lnTo>
                <a:lnTo>
                  <a:pt x="77773" y="37778"/>
                </a:lnTo>
                <a:lnTo>
                  <a:pt x="65073" y="31446"/>
                </a:lnTo>
                <a:lnTo>
                  <a:pt x="50970" y="23625"/>
                </a:lnTo>
                <a:lnTo>
                  <a:pt x="13081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444361" y="4412546"/>
            <a:ext cx="79024" cy="7163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359941" y="4301542"/>
            <a:ext cx="66984" cy="8009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299734" y="4186064"/>
            <a:ext cx="48260" cy="78740"/>
          </a:xfrm>
          <a:custGeom>
            <a:avLst/>
            <a:gdLst/>
            <a:ahLst/>
            <a:cxnLst/>
            <a:rect l="l" t="t" r="r" b="b"/>
            <a:pathLst>
              <a:path w="48260" h="78739">
                <a:moveTo>
                  <a:pt x="0" y="0"/>
                </a:moveTo>
                <a:lnTo>
                  <a:pt x="1606" y="19544"/>
                </a:lnTo>
                <a:lnTo>
                  <a:pt x="11009" y="35185"/>
                </a:lnTo>
                <a:lnTo>
                  <a:pt x="26805" y="63546"/>
                </a:lnTo>
                <a:lnTo>
                  <a:pt x="36531" y="78125"/>
                </a:lnTo>
                <a:lnTo>
                  <a:pt x="47818" y="77868"/>
                </a:lnTo>
                <a:lnTo>
                  <a:pt x="34925" y="58582"/>
                </a:lnTo>
                <a:lnTo>
                  <a:pt x="19251" y="30412"/>
                </a:lnTo>
                <a:lnTo>
                  <a:pt x="9646" y="1444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231100" y="4056943"/>
            <a:ext cx="46990" cy="91440"/>
          </a:xfrm>
          <a:custGeom>
            <a:avLst/>
            <a:gdLst/>
            <a:ahLst/>
            <a:cxnLst/>
            <a:rect l="l" t="t" r="r" b="b"/>
            <a:pathLst>
              <a:path w="46989" h="91439">
                <a:moveTo>
                  <a:pt x="2350" y="0"/>
                </a:moveTo>
                <a:lnTo>
                  <a:pt x="0" y="18126"/>
                </a:lnTo>
                <a:lnTo>
                  <a:pt x="6351" y="32376"/>
                </a:lnTo>
                <a:lnTo>
                  <a:pt x="16144" y="48726"/>
                </a:lnTo>
                <a:lnTo>
                  <a:pt x="31940" y="77087"/>
                </a:lnTo>
                <a:lnTo>
                  <a:pt x="38084" y="90921"/>
                </a:lnTo>
                <a:lnTo>
                  <a:pt x="46784" y="87045"/>
                </a:lnTo>
                <a:lnTo>
                  <a:pt x="40450" y="72831"/>
                </a:lnTo>
                <a:lnTo>
                  <a:pt x="24386" y="43953"/>
                </a:lnTo>
                <a:lnTo>
                  <a:pt x="14781" y="27983"/>
                </a:lnTo>
                <a:lnTo>
                  <a:pt x="8700" y="14250"/>
                </a:lnTo>
                <a:lnTo>
                  <a:pt x="235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156619" y="3934851"/>
            <a:ext cx="56515" cy="85725"/>
          </a:xfrm>
          <a:custGeom>
            <a:avLst/>
            <a:gdLst/>
            <a:ahLst/>
            <a:cxnLst/>
            <a:rect l="l" t="t" r="r" b="b"/>
            <a:pathLst>
              <a:path w="56514" h="85725">
                <a:moveTo>
                  <a:pt x="0" y="0"/>
                </a:moveTo>
                <a:lnTo>
                  <a:pt x="14424" y="26739"/>
                </a:lnTo>
                <a:lnTo>
                  <a:pt x="30220" y="55101"/>
                </a:lnTo>
                <a:lnTo>
                  <a:pt x="36381" y="68972"/>
                </a:lnTo>
                <a:lnTo>
                  <a:pt x="44508" y="83601"/>
                </a:lnTo>
                <a:lnTo>
                  <a:pt x="56339" y="85266"/>
                </a:lnTo>
                <a:lnTo>
                  <a:pt x="44891" y="64715"/>
                </a:lnTo>
                <a:lnTo>
                  <a:pt x="38731" y="50845"/>
                </a:lnTo>
                <a:lnTo>
                  <a:pt x="22666" y="21967"/>
                </a:lnTo>
                <a:lnTo>
                  <a:pt x="13061" y="5996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093359" y="3812410"/>
            <a:ext cx="53975" cy="89535"/>
          </a:xfrm>
          <a:custGeom>
            <a:avLst/>
            <a:gdLst/>
            <a:ahLst/>
            <a:cxnLst/>
            <a:rect l="l" t="t" r="r" b="b"/>
            <a:pathLst>
              <a:path w="53975" h="89535">
                <a:moveTo>
                  <a:pt x="0" y="0"/>
                </a:moveTo>
                <a:lnTo>
                  <a:pt x="1606" y="19542"/>
                </a:lnTo>
                <a:lnTo>
                  <a:pt x="20656" y="48042"/>
                </a:lnTo>
                <a:lnTo>
                  <a:pt x="28393" y="61962"/>
                </a:lnTo>
                <a:lnTo>
                  <a:pt x="38120" y="76541"/>
                </a:lnTo>
                <a:lnTo>
                  <a:pt x="45246" y="89366"/>
                </a:lnTo>
                <a:lnTo>
                  <a:pt x="53567" y="84731"/>
                </a:lnTo>
                <a:lnTo>
                  <a:pt x="46239" y="71577"/>
                </a:lnTo>
                <a:lnTo>
                  <a:pt x="36513" y="56997"/>
                </a:lnTo>
                <a:lnTo>
                  <a:pt x="28776" y="43078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998354" y="3707592"/>
            <a:ext cx="72541" cy="7200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884328" y="3628519"/>
            <a:ext cx="92710" cy="46990"/>
          </a:xfrm>
          <a:custGeom>
            <a:avLst/>
            <a:gdLst/>
            <a:ahLst/>
            <a:cxnLst/>
            <a:rect l="l" t="t" r="r" b="b"/>
            <a:pathLst>
              <a:path w="92710" h="46989">
                <a:moveTo>
                  <a:pt x="14654" y="0"/>
                </a:moveTo>
                <a:lnTo>
                  <a:pt x="0" y="4687"/>
                </a:lnTo>
                <a:lnTo>
                  <a:pt x="24018" y="13670"/>
                </a:lnTo>
                <a:lnTo>
                  <a:pt x="48566" y="27501"/>
                </a:lnTo>
                <a:lnTo>
                  <a:pt x="73967" y="44917"/>
                </a:lnTo>
                <a:lnTo>
                  <a:pt x="92405" y="46863"/>
                </a:lnTo>
                <a:lnTo>
                  <a:pt x="79338" y="37061"/>
                </a:lnTo>
                <a:lnTo>
                  <a:pt x="66305" y="28917"/>
                </a:lnTo>
                <a:lnTo>
                  <a:pt x="40905" y="11501"/>
                </a:lnTo>
                <a:lnTo>
                  <a:pt x="27811" y="4947"/>
                </a:lnTo>
                <a:lnTo>
                  <a:pt x="14654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758203" y="3610761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167" y="0"/>
                </a:lnTo>
              </a:path>
            </a:pathLst>
          </a:custGeom>
          <a:ln w="2201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634169" y="3539563"/>
            <a:ext cx="79375" cy="58419"/>
          </a:xfrm>
          <a:custGeom>
            <a:avLst/>
            <a:gdLst/>
            <a:ahLst/>
            <a:cxnLst/>
            <a:rect l="l" t="t" r="r" b="b"/>
            <a:pathLst>
              <a:path w="79375" h="58420">
                <a:moveTo>
                  <a:pt x="0" y="0"/>
                </a:moveTo>
                <a:lnTo>
                  <a:pt x="32025" y="38875"/>
                </a:lnTo>
                <a:lnTo>
                  <a:pt x="70976" y="58294"/>
                </a:lnTo>
                <a:lnTo>
                  <a:pt x="79354" y="50598"/>
                </a:lnTo>
                <a:lnTo>
                  <a:pt x="61612" y="44623"/>
                </a:lnTo>
                <a:lnTo>
                  <a:pt x="36965" y="30731"/>
                </a:lnTo>
                <a:lnTo>
                  <a:pt x="24363" y="22876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561176" y="3428381"/>
            <a:ext cx="48260" cy="80010"/>
          </a:xfrm>
          <a:custGeom>
            <a:avLst/>
            <a:gdLst/>
            <a:ahLst/>
            <a:cxnLst/>
            <a:rect l="l" t="t" r="r" b="b"/>
            <a:pathLst>
              <a:path w="48260" h="80010">
                <a:moveTo>
                  <a:pt x="2349" y="0"/>
                </a:moveTo>
                <a:lnTo>
                  <a:pt x="0" y="18125"/>
                </a:lnTo>
                <a:lnTo>
                  <a:pt x="8126" y="32754"/>
                </a:lnTo>
                <a:lnTo>
                  <a:pt x="14287" y="46624"/>
                </a:lnTo>
                <a:lnTo>
                  <a:pt x="24203" y="61582"/>
                </a:lnTo>
                <a:lnTo>
                  <a:pt x="33728" y="75831"/>
                </a:lnTo>
                <a:lnTo>
                  <a:pt x="47689" y="79579"/>
                </a:lnTo>
                <a:lnTo>
                  <a:pt x="22597" y="42039"/>
                </a:lnTo>
                <a:lnTo>
                  <a:pt x="16637" y="28498"/>
                </a:lnTo>
                <a:lnTo>
                  <a:pt x="8510" y="13869"/>
                </a:lnTo>
                <a:lnTo>
                  <a:pt x="2349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529258" y="3357561"/>
            <a:ext cx="15240" cy="31750"/>
          </a:xfrm>
          <a:custGeom>
            <a:avLst/>
            <a:gdLst/>
            <a:ahLst/>
            <a:cxnLst/>
            <a:rect l="l" t="t" r="r" b="b"/>
            <a:pathLst>
              <a:path w="15239" h="31750">
                <a:moveTo>
                  <a:pt x="4272" y="0"/>
                </a:moveTo>
                <a:lnTo>
                  <a:pt x="0" y="17269"/>
                </a:lnTo>
                <a:lnTo>
                  <a:pt x="6422" y="31734"/>
                </a:lnTo>
                <a:lnTo>
                  <a:pt x="15121" y="27857"/>
                </a:lnTo>
                <a:lnTo>
                  <a:pt x="8867" y="13821"/>
                </a:lnTo>
                <a:lnTo>
                  <a:pt x="4272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527681" y="3952980"/>
            <a:ext cx="2461260" cy="1055370"/>
          </a:xfrm>
          <a:custGeom>
            <a:avLst/>
            <a:gdLst/>
            <a:ahLst/>
            <a:cxnLst/>
            <a:rect l="l" t="t" r="r" b="b"/>
            <a:pathLst>
              <a:path w="2461260" h="1055370">
                <a:moveTo>
                  <a:pt x="2403306" y="1038859"/>
                </a:moveTo>
                <a:lnTo>
                  <a:pt x="2085740" y="1038859"/>
                </a:lnTo>
                <a:lnTo>
                  <a:pt x="2103821" y="1040130"/>
                </a:lnTo>
                <a:lnTo>
                  <a:pt x="2126670" y="1040130"/>
                </a:lnTo>
                <a:lnTo>
                  <a:pt x="2156841" y="1041400"/>
                </a:lnTo>
                <a:lnTo>
                  <a:pt x="2175794" y="1043939"/>
                </a:lnTo>
                <a:lnTo>
                  <a:pt x="2223263" y="1046480"/>
                </a:lnTo>
                <a:lnTo>
                  <a:pt x="2244531" y="1046480"/>
                </a:lnTo>
                <a:lnTo>
                  <a:pt x="2322111" y="1051559"/>
                </a:lnTo>
                <a:lnTo>
                  <a:pt x="2339214" y="1051559"/>
                </a:lnTo>
                <a:lnTo>
                  <a:pt x="2387279" y="1054100"/>
                </a:lnTo>
                <a:lnTo>
                  <a:pt x="2403076" y="1054100"/>
                </a:lnTo>
                <a:lnTo>
                  <a:pt x="2460297" y="1055370"/>
                </a:lnTo>
                <a:lnTo>
                  <a:pt x="2460757" y="1040130"/>
                </a:lnTo>
                <a:lnTo>
                  <a:pt x="2403306" y="1038859"/>
                </a:lnTo>
                <a:close/>
              </a:path>
              <a:path w="2461260" h="1055370">
                <a:moveTo>
                  <a:pt x="53164" y="0"/>
                </a:moveTo>
                <a:lnTo>
                  <a:pt x="0" y="0"/>
                </a:lnTo>
                <a:lnTo>
                  <a:pt x="0" y="16510"/>
                </a:lnTo>
                <a:lnTo>
                  <a:pt x="52273" y="16510"/>
                </a:lnTo>
                <a:lnTo>
                  <a:pt x="65190" y="17779"/>
                </a:lnTo>
                <a:lnTo>
                  <a:pt x="79148" y="17779"/>
                </a:lnTo>
                <a:lnTo>
                  <a:pt x="92329" y="19050"/>
                </a:lnTo>
                <a:lnTo>
                  <a:pt x="143531" y="29210"/>
                </a:lnTo>
                <a:lnTo>
                  <a:pt x="157276" y="33019"/>
                </a:lnTo>
                <a:lnTo>
                  <a:pt x="170098" y="35560"/>
                </a:lnTo>
                <a:lnTo>
                  <a:pt x="196305" y="44450"/>
                </a:lnTo>
                <a:lnTo>
                  <a:pt x="222398" y="55879"/>
                </a:lnTo>
                <a:lnTo>
                  <a:pt x="235459" y="59689"/>
                </a:lnTo>
                <a:lnTo>
                  <a:pt x="249021" y="66039"/>
                </a:lnTo>
                <a:lnTo>
                  <a:pt x="274967" y="80010"/>
                </a:lnTo>
                <a:lnTo>
                  <a:pt x="287832" y="87629"/>
                </a:lnTo>
                <a:lnTo>
                  <a:pt x="327430" y="110489"/>
                </a:lnTo>
                <a:lnTo>
                  <a:pt x="352287" y="128269"/>
                </a:lnTo>
                <a:lnTo>
                  <a:pt x="366955" y="138429"/>
                </a:lnTo>
                <a:lnTo>
                  <a:pt x="395091" y="160019"/>
                </a:lnTo>
                <a:lnTo>
                  <a:pt x="421761" y="181610"/>
                </a:lnTo>
                <a:lnTo>
                  <a:pt x="447367" y="204469"/>
                </a:lnTo>
                <a:lnTo>
                  <a:pt x="471967" y="228600"/>
                </a:lnTo>
                <a:lnTo>
                  <a:pt x="497886" y="252729"/>
                </a:lnTo>
                <a:lnTo>
                  <a:pt x="521548" y="278129"/>
                </a:lnTo>
                <a:lnTo>
                  <a:pt x="534955" y="290829"/>
                </a:lnTo>
                <a:lnTo>
                  <a:pt x="558714" y="316229"/>
                </a:lnTo>
                <a:lnTo>
                  <a:pt x="570331" y="330200"/>
                </a:lnTo>
                <a:lnTo>
                  <a:pt x="584363" y="344169"/>
                </a:lnTo>
                <a:lnTo>
                  <a:pt x="609807" y="372110"/>
                </a:lnTo>
                <a:lnTo>
                  <a:pt x="620725" y="384810"/>
                </a:lnTo>
                <a:lnTo>
                  <a:pt x="631968" y="398779"/>
                </a:lnTo>
                <a:lnTo>
                  <a:pt x="645387" y="412750"/>
                </a:lnTo>
                <a:lnTo>
                  <a:pt x="666911" y="438150"/>
                </a:lnTo>
                <a:lnTo>
                  <a:pt x="679483" y="452119"/>
                </a:lnTo>
                <a:lnTo>
                  <a:pt x="690545" y="466089"/>
                </a:lnTo>
                <a:lnTo>
                  <a:pt x="703503" y="480060"/>
                </a:lnTo>
                <a:lnTo>
                  <a:pt x="715026" y="492760"/>
                </a:lnTo>
                <a:lnTo>
                  <a:pt x="726815" y="506729"/>
                </a:lnTo>
                <a:lnTo>
                  <a:pt x="739749" y="520700"/>
                </a:lnTo>
                <a:lnTo>
                  <a:pt x="752891" y="533400"/>
                </a:lnTo>
                <a:lnTo>
                  <a:pt x="775254" y="560069"/>
                </a:lnTo>
                <a:lnTo>
                  <a:pt x="786154" y="572769"/>
                </a:lnTo>
                <a:lnTo>
                  <a:pt x="800464" y="588010"/>
                </a:lnTo>
                <a:lnTo>
                  <a:pt x="812980" y="600710"/>
                </a:lnTo>
                <a:lnTo>
                  <a:pt x="824591" y="614679"/>
                </a:lnTo>
                <a:lnTo>
                  <a:pt x="837660" y="626110"/>
                </a:lnTo>
                <a:lnTo>
                  <a:pt x="849421" y="638810"/>
                </a:lnTo>
                <a:lnTo>
                  <a:pt x="863000" y="651509"/>
                </a:lnTo>
                <a:lnTo>
                  <a:pt x="887890" y="675639"/>
                </a:lnTo>
                <a:lnTo>
                  <a:pt x="901218" y="687069"/>
                </a:lnTo>
                <a:lnTo>
                  <a:pt x="914521" y="701039"/>
                </a:lnTo>
                <a:lnTo>
                  <a:pt x="927849" y="712469"/>
                </a:lnTo>
                <a:lnTo>
                  <a:pt x="942478" y="723900"/>
                </a:lnTo>
                <a:lnTo>
                  <a:pt x="955785" y="736600"/>
                </a:lnTo>
                <a:lnTo>
                  <a:pt x="969603" y="748030"/>
                </a:lnTo>
                <a:lnTo>
                  <a:pt x="996463" y="768350"/>
                </a:lnTo>
                <a:lnTo>
                  <a:pt x="1009431" y="777239"/>
                </a:lnTo>
                <a:lnTo>
                  <a:pt x="1035551" y="797559"/>
                </a:lnTo>
                <a:lnTo>
                  <a:pt x="1049087" y="806450"/>
                </a:lnTo>
                <a:lnTo>
                  <a:pt x="1062174" y="814069"/>
                </a:lnTo>
                <a:lnTo>
                  <a:pt x="1089689" y="831850"/>
                </a:lnTo>
                <a:lnTo>
                  <a:pt x="1102500" y="839469"/>
                </a:lnTo>
                <a:lnTo>
                  <a:pt x="1116773" y="848359"/>
                </a:lnTo>
                <a:lnTo>
                  <a:pt x="1130374" y="855980"/>
                </a:lnTo>
                <a:lnTo>
                  <a:pt x="1143331" y="863600"/>
                </a:lnTo>
                <a:lnTo>
                  <a:pt x="1158082" y="869950"/>
                </a:lnTo>
                <a:lnTo>
                  <a:pt x="1171634" y="878839"/>
                </a:lnTo>
                <a:lnTo>
                  <a:pt x="1184702" y="882650"/>
                </a:lnTo>
                <a:lnTo>
                  <a:pt x="1197933" y="889000"/>
                </a:lnTo>
                <a:lnTo>
                  <a:pt x="1210894" y="895350"/>
                </a:lnTo>
                <a:lnTo>
                  <a:pt x="1225194" y="901700"/>
                </a:lnTo>
                <a:lnTo>
                  <a:pt x="1238462" y="906780"/>
                </a:lnTo>
                <a:lnTo>
                  <a:pt x="1251336" y="911859"/>
                </a:lnTo>
                <a:lnTo>
                  <a:pt x="1264597" y="918209"/>
                </a:lnTo>
                <a:lnTo>
                  <a:pt x="1277913" y="923289"/>
                </a:lnTo>
                <a:lnTo>
                  <a:pt x="1291912" y="925830"/>
                </a:lnTo>
                <a:lnTo>
                  <a:pt x="1318320" y="935989"/>
                </a:lnTo>
                <a:lnTo>
                  <a:pt x="1331850" y="939800"/>
                </a:lnTo>
                <a:lnTo>
                  <a:pt x="1344780" y="944880"/>
                </a:lnTo>
                <a:lnTo>
                  <a:pt x="1359842" y="948689"/>
                </a:lnTo>
                <a:lnTo>
                  <a:pt x="1374446" y="951230"/>
                </a:lnTo>
                <a:lnTo>
                  <a:pt x="1387170" y="956309"/>
                </a:lnTo>
                <a:lnTo>
                  <a:pt x="1441844" y="969009"/>
                </a:lnTo>
                <a:lnTo>
                  <a:pt x="1481896" y="975359"/>
                </a:lnTo>
                <a:lnTo>
                  <a:pt x="1495188" y="977900"/>
                </a:lnTo>
                <a:lnTo>
                  <a:pt x="1508130" y="981709"/>
                </a:lnTo>
                <a:lnTo>
                  <a:pt x="1521791" y="984250"/>
                </a:lnTo>
                <a:lnTo>
                  <a:pt x="1548202" y="988059"/>
                </a:lnTo>
                <a:lnTo>
                  <a:pt x="1562628" y="990600"/>
                </a:lnTo>
                <a:lnTo>
                  <a:pt x="1589446" y="994409"/>
                </a:lnTo>
                <a:lnTo>
                  <a:pt x="1616562" y="996950"/>
                </a:lnTo>
                <a:lnTo>
                  <a:pt x="1631744" y="1000759"/>
                </a:lnTo>
                <a:lnTo>
                  <a:pt x="1659059" y="1003300"/>
                </a:lnTo>
                <a:lnTo>
                  <a:pt x="1684534" y="1007109"/>
                </a:lnTo>
                <a:lnTo>
                  <a:pt x="1739225" y="1012189"/>
                </a:lnTo>
                <a:lnTo>
                  <a:pt x="1756572" y="1013459"/>
                </a:lnTo>
                <a:lnTo>
                  <a:pt x="1769696" y="1016000"/>
                </a:lnTo>
                <a:lnTo>
                  <a:pt x="1801197" y="1018539"/>
                </a:lnTo>
                <a:lnTo>
                  <a:pt x="1819789" y="1019809"/>
                </a:lnTo>
                <a:lnTo>
                  <a:pt x="1850172" y="1022350"/>
                </a:lnTo>
                <a:lnTo>
                  <a:pt x="1885275" y="1024889"/>
                </a:lnTo>
                <a:lnTo>
                  <a:pt x="1898294" y="1027430"/>
                </a:lnTo>
                <a:lnTo>
                  <a:pt x="1912101" y="1027430"/>
                </a:lnTo>
                <a:lnTo>
                  <a:pt x="1942975" y="1028700"/>
                </a:lnTo>
                <a:lnTo>
                  <a:pt x="1985723" y="1032509"/>
                </a:lnTo>
                <a:lnTo>
                  <a:pt x="2017170" y="1033780"/>
                </a:lnTo>
                <a:lnTo>
                  <a:pt x="2031141" y="1035050"/>
                </a:lnTo>
                <a:lnTo>
                  <a:pt x="2052104" y="1037589"/>
                </a:lnTo>
                <a:lnTo>
                  <a:pt x="2065616" y="1038859"/>
                </a:lnTo>
                <a:lnTo>
                  <a:pt x="2387789" y="1038859"/>
                </a:lnTo>
                <a:lnTo>
                  <a:pt x="2339723" y="1035050"/>
                </a:lnTo>
                <a:lnTo>
                  <a:pt x="2322447" y="1035050"/>
                </a:lnTo>
                <a:lnTo>
                  <a:pt x="2286045" y="1033780"/>
                </a:lnTo>
                <a:lnTo>
                  <a:pt x="2245131" y="1031239"/>
                </a:lnTo>
                <a:lnTo>
                  <a:pt x="2223819" y="1031239"/>
                </a:lnTo>
                <a:lnTo>
                  <a:pt x="2202185" y="1028700"/>
                </a:lnTo>
                <a:lnTo>
                  <a:pt x="2176969" y="1027430"/>
                </a:lnTo>
                <a:lnTo>
                  <a:pt x="2157929" y="1026159"/>
                </a:lnTo>
                <a:lnTo>
                  <a:pt x="2127074" y="1024889"/>
                </a:lnTo>
                <a:lnTo>
                  <a:pt x="2104480" y="1024889"/>
                </a:lnTo>
                <a:lnTo>
                  <a:pt x="2086399" y="1022350"/>
                </a:lnTo>
                <a:lnTo>
                  <a:pt x="2066507" y="1022350"/>
                </a:lnTo>
                <a:lnTo>
                  <a:pt x="2053591" y="1021080"/>
                </a:lnTo>
                <a:lnTo>
                  <a:pt x="2032584" y="1019809"/>
                </a:lnTo>
                <a:lnTo>
                  <a:pt x="2018286" y="1018539"/>
                </a:lnTo>
                <a:lnTo>
                  <a:pt x="1987134" y="1017269"/>
                </a:lnTo>
                <a:lnTo>
                  <a:pt x="1973707" y="1014730"/>
                </a:lnTo>
                <a:lnTo>
                  <a:pt x="1943421" y="1013459"/>
                </a:lnTo>
                <a:lnTo>
                  <a:pt x="1925469" y="1013459"/>
                </a:lnTo>
                <a:lnTo>
                  <a:pt x="1898891" y="1010919"/>
                </a:lnTo>
                <a:lnTo>
                  <a:pt x="1885774" y="1008380"/>
                </a:lnTo>
                <a:lnTo>
                  <a:pt x="1869254" y="1008380"/>
                </a:lnTo>
                <a:lnTo>
                  <a:pt x="1851508" y="1007109"/>
                </a:lnTo>
                <a:lnTo>
                  <a:pt x="1821262" y="1003300"/>
                </a:lnTo>
                <a:lnTo>
                  <a:pt x="1801839" y="1002030"/>
                </a:lnTo>
                <a:lnTo>
                  <a:pt x="1787390" y="1002030"/>
                </a:lnTo>
                <a:lnTo>
                  <a:pt x="1772171" y="999489"/>
                </a:lnTo>
                <a:lnTo>
                  <a:pt x="1758234" y="996950"/>
                </a:lnTo>
                <a:lnTo>
                  <a:pt x="1740044" y="996950"/>
                </a:lnTo>
                <a:lnTo>
                  <a:pt x="1700499" y="993139"/>
                </a:lnTo>
                <a:lnTo>
                  <a:pt x="1686416" y="990600"/>
                </a:lnTo>
                <a:lnTo>
                  <a:pt x="1660913" y="986789"/>
                </a:lnTo>
                <a:lnTo>
                  <a:pt x="1646711" y="986789"/>
                </a:lnTo>
                <a:lnTo>
                  <a:pt x="1619041" y="981709"/>
                </a:lnTo>
                <a:lnTo>
                  <a:pt x="1605375" y="980439"/>
                </a:lnTo>
                <a:lnTo>
                  <a:pt x="1591255" y="977900"/>
                </a:lnTo>
                <a:lnTo>
                  <a:pt x="1577258" y="976630"/>
                </a:lnTo>
                <a:lnTo>
                  <a:pt x="1524560" y="969009"/>
                </a:lnTo>
                <a:lnTo>
                  <a:pt x="1511519" y="966469"/>
                </a:lnTo>
                <a:lnTo>
                  <a:pt x="1498550" y="962659"/>
                </a:lnTo>
                <a:lnTo>
                  <a:pt x="1471032" y="957580"/>
                </a:lnTo>
                <a:lnTo>
                  <a:pt x="1457943" y="956309"/>
                </a:lnTo>
                <a:lnTo>
                  <a:pt x="1404952" y="943609"/>
                </a:lnTo>
                <a:lnTo>
                  <a:pt x="1391728" y="941069"/>
                </a:lnTo>
                <a:lnTo>
                  <a:pt x="1378858" y="935989"/>
                </a:lnTo>
                <a:lnTo>
                  <a:pt x="1363226" y="932180"/>
                </a:lnTo>
                <a:lnTo>
                  <a:pt x="1349227" y="929639"/>
                </a:lnTo>
                <a:lnTo>
                  <a:pt x="1323467" y="920750"/>
                </a:lnTo>
                <a:lnTo>
                  <a:pt x="1309381" y="915669"/>
                </a:lnTo>
                <a:lnTo>
                  <a:pt x="1296431" y="910589"/>
                </a:lnTo>
                <a:lnTo>
                  <a:pt x="1282529" y="908050"/>
                </a:lnTo>
                <a:lnTo>
                  <a:pt x="1257326" y="896619"/>
                </a:lnTo>
                <a:lnTo>
                  <a:pt x="1243957" y="891539"/>
                </a:lnTo>
                <a:lnTo>
                  <a:pt x="1231188" y="887730"/>
                </a:lnTo>
                <a:lnTo>
                  <a:pt x="1217580" y="881380"/>
                </a:lnTo>
                <a:lnTo>
                  <a:pt x="1204757" y="875030"/>
                </a:lnTo>
                <a:lnTo>
                  <a:pt x="1190842" y="868680"/>
                </a:lnTo>
                <a:lnTo>
                  <a:pt x="1177196" y="863600"/>
                </a:lnTo>
                <a:lnTo>
                  <a:pt x="1150557" y="849630"/>
                </a:lnTo>
                <a:lnTo>
                  <a:pt x="1124758" y="834389"/>
                </a:lnTo>
                <a:lnTo>
                  <a:pt x="1110499" y="826769"/>
                </a:lnTo>
                <a:lnTo>
                  <a:pt x="1097648" y="817880"/>
                </a:lnTo>
                <a:lnTo>
                  <a:pt x="1083336" y="810259"/>
                </a:lnTo>
                <a:lnTo>
                  <a:pt x="1057838" y="792480"/>
                </a:lnTo>
                <a:lnTo>
                  <a:pt x="1044543" y="783589"/>
                </a:lnTo>
                <a:lnTo>
                  <a:pt x="1031449" y="774700"/>
                </a:lnTo>
                <a:lnTo>
                  <a:pt x="992621" y="745489"/>
                </a:lnTo>
                <a:lnTo>
                  <a:pt x="979479" y="735330"/>
                </a:lnTo>
                <a:lnTo>
                  <a:pt x="966222" y="723900"/>
                </a:lnTo>
                <a:lnTo>
                  <a:pt x="952670" y="712469"/>
                </a:lnTo>
                <a:lnTo>
                  <a:pt x="937868" y="701039"/>
                </a:lnTo>
                <a:lnTo>
                  <a:pt x="912072" y="675639"/>
                </a:lnTo>
                <a:lnTo>
                  <a:pt x="898745" y="664209"/>
                </a:lnTo>
                <a:lnTo>
                  <a:pt x="873734" y="638810"/>
                </a:lnTo>
                <a:lnTo>
                  <a:pt x="860527" y="627379"/>
                </a:lnTo>
                <a:lnTo>
                  <a:pt x="848709" y="614679"/>
                </a:lnTo>
                <a:lnTo>
                  <a:pt x="834828" y="603250"/>
                </a:lnTo>
                <a:lnTo>
                  <a:pt x="811919" y="576579"/>
                </a:lnTo>
                <a:lnTo>
                  <a:pt x="797805" y="562610"/>
                </a:lnTo>
                <a:lnTo>
                  <a:pt x="774194" y="535939"/>
                </a:lnTo>
                <a:lnTo>
                  <a:pt x="751188" y="509269"/>
                </a:lnTo>
                <a:lnTo>
                  <a:pt x="738687" y="495300"/>
                </a:lnTo>
                <a:lnTo>
                  <a:pt x="726964" y="482600"/>
                </a:lnTo>
                <a:lnTo>
                  <a:pt x="715328" y="468629"/>
                </a:lnTo>
                <a:lnTo>
                  <a:pt x="702442" y="454660"/>
                </a:lnTo>
                <a:lnTo>
                  <a:pt x="691483" y="441960"/>
                </a:lnTo>
                <a:lnTo>
                  <a:pt x="679121" y="427989"/>
                </a:lnTo>
                <a:lnTo>
                  <a:pt x="668515" y="415289"/>
                </a:lnTo>
                <a:lnTo>
                  <a:pt x="656948" y="401319"/>
                </a:lnTo>
                <a:lnTo>
                  <a:pt x="643684" y="388619"/>
                </a:lnTo>
                <a:lnTo>
                  <a:pt x="632938" y="374650"/>
                </a:lnTo>
                <a:lnTo>
                  <a:pt x="595923" y="332739"/>
                </a:lnTo>
                <a:lnTo>
                  <a:pt x="581915" y="318769"/>
                </a:lnTo>
                <a:lnTo>
                  <a:pt x="558003" y="292100"/>
                </a:lnTo>
                <a:lnTo>
                  <a:pt x="546126" y="279400"/>
                </a:lnTo>
                <a:lnTo>
                  <a:pt x="532448" y="266700"/>
                </a:lnTo>
                <a:lnTo>
                  <a:pt x="519719" y="254000"/>
                </a:lnTo>
                <a:lnTo>
                  <a:pt x="494560" y="228600"/>
                </a:lnTo>
                <a:lnTo>
                  <a:pt x="444478" y="180339"/>
                </a:lnTo>
                <a:lnTo>
                  <a:pt x="417564" y="158750"/>
                </a:lnTo>
                <a:lnTo>
                  <a:pt x="390481" y="135889"/>
                </a:lnTo>
                <a:lnTo>
                  <a:pt x="376180" y="125729"/>
                </a:lnTo>
                <a:lnTo>
                  <a:pt x="335786" y="97789"/>
                </a:lnTo>
                <a:lnTo>
                  <a:pt x="322530" y="90169"/>
                </a:lnTo>
                <a:lnTo>
                  <a:pt x="309076" y="81279"/>
                </a:lnTo>
                <a:lnTo>
                  <a:pt x="268966" y="58419"/>
                </a:lnTo>
                <a:lnTo>
                  <a:pt x="255761" y="52069"/>
                </a:lnTo>
                <a:lnTo>
                  <a:pt x="241407" y="45719"/>
                </a:lnTo>
                <a:lnTo>
                  <a:pt x="227846" y="40639"/>
                </a:lnTo>
                <a:lnTo>
                  <a:pt x="215018" y="35560"/>
                </a:lnTo>
                <a:lnTo>
                  <a:pt x="202233" y="29210"/>
                </a:lnTo>
                <a:lnTo>
                  <a:pt x="186618" y="24129"/>
                </a:lnTo>
                <a:lnTo>
                  <a:pt x="173795" y="20319"/>
                </a:lnTo>
                <a:lnTo>
                  <a:pt x="159320" y="17779"/>
                </a:lnTo>
                <a:lnTo>
                  <a:pt x="145449" y="12700"/>
                </a:lnTo>
                <a:lnTo>
                  <a:pt x="132627" y="11429"/>
                </a:lnTo>
                <a:lnTo>
                  <a:pt x="106984" y="6350"/>
                </a:lnTo>
                <a:lnTo>
                  <a:pt x="80025" y="2539"/>
                </a:lnTo>
                <a:lnTo>
                  <a:pt x="5316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525420" y="4272055"/>
            <a:ext cx="76848" cy="7389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640870" y="4252702"/>
            <a:ext cx="88265" cy="24130"/>
          </a:xfrm>
          <a:custGeom>
            <a:avLst/>
            <a:gdLst/>
            <a:ahLst/>
            <a:cxnLst/>
            <a:rect l="l" t="t" r="r" b="b"/>
            <a:pathLst>
              <a:path w="88264" h="24129">
                <a:moveTo>
                  <a:pt x="76430" y="9489"/>
                </a:moveTo>
                <a:lnTo>
                  <a:pt x="20822" y="9489"/>
                </a:lnTo>
                <a:lnTo>
                  <a:pt x="34264" y="9525"/>
                </a:lnTo>
                <a:lnTo>
                  <a:pt x="48003" y="11115"/>
                </a:lnTo>
                <a:lnTo>
                  <a:pt x="61258" y="14188"/>
                </a:lnTo>
                <a:lnTo>
                  <a:pt x="74024" y="18741"/>
                </a:lnTo>
                <a:lnTo>
                  <a:pt x="88106" y="23543"/>
                </a:lnTo>
                <a:lnTo>
                  <a:pt x="77151" y="9744"/>
                </a:lnTo>
                <a:lnTo>
                  <a:pt x="76430" y="9489"/>
                </a:lnTo>
                <a:close/>
              </a:path>
              <a:path w="88264" h="24129">
                <a:moveTo>
                  <a:pt x="20236" y="0"/>
                </a:moveTo>
                <a:lnTo>
                  <a:pt x="6603" y="1657"/>
                </a:lnTo>
                <a:lnTo>
                  <a:pt x="0" y="13065"/>
                </a:lnTo>
                <a:lnTo>
                  <a:pt x="20822" y="9489"/>
                </a:lnTo>
                <a:lnTo>
                  <a:pt x="76430" y="9489"/>
                </a:lnTo>
                <a:lnTo>
                  <a:pt x="63912" y="5057"/>
                </a:lnTo>
                <a:lnTo>
                  <a:pt x="49606" y="1741"/>
                </a:lnTo>
                <a:lnTo>
                  <a:pt x="34801" y="30"/>
                </a:lnTo>
                <a:lnTo>
                  <a:pt x="20236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769283" y="4296295"/>
            <a:ext cx="79375" cy="57150"/>
          </a:xfrm>
          <a:custGeom>
            <a:avLst/>
            <a:gdLst/>
            <a:ahLst/>
            <a:cxnLst/>
            <a:rect l="l" t="t" r="r" b="b"/>
            <a:pathLst>
              <a:path w="79375" h="57150">
                <a:moveTo>
                  <a:pt x="16861" y="0"/>
                </a:moveTo>
                <a:lnTo>
                  <a:pt x="0" y="805"/>
                </a:lnTo>
                <a:lnTo>
                  <a:pt x="25213" y="17391"/>
                </a:lnTo>
                <a:lnTo>
                  <a:pt x="38233" y="25406"/>
                </a:lnTo>
                <a:lnTo>
                  <a:pt x="64876" y="45707"/>
                </a:lnTo>
                <a:lnTo>
                  <a:pt x="79151" y="56817"/>
                </a:lnTo>
                <a:lnTo>
                  <a:pt x="70726" y="38190"/>
                </a:lnTo>
                <a:lnTo>
                  <a:pt x="56451" y="27080"/>
                </a:lnTo>
                <a:lnTo>
                  <a:pt x="43564" y="17523"/>
                </a:lnTo>
                <a:lnTo>
                  <a:pt x="30424" y="9422"/>
                </a:lnTo>
                <a:lnTo>
                  <a:pt x="16861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881102" y="4377723"/>
            <a:ext cx="74295" cy="61594"/>
          </a:xfrm>
          <a:custGeom>
            <a:avLst/>
            <a:gdLst/>
            <a:ahLst/>
            <a:cxnLst/>
            <a:rect l="l" t="t" r="r" b="b"/>
            <a:pathLst>
              <a:path w="74295" h="61595">
                <a:moveTo>
                  <a:pt x="12995" y="0"/>
                </a:moveTo>
                <a:lnTo>
                  <a:pt x="0" y="1916"/>
                </a:lnTo>
                <a:lnTo>
                  <a:pt x="21292" y="18177"/>
                </a:lnTo>
                <a:lnTo>
                  <a:pt x="34988" y="30631"/>
                </a:lnTo>
                <a:lnTo>
                  <a:pt x="48431" y="40445"/>
                </a:lnTo>
                <a:lnTo>
                  <a:pt x="74274" y="61584"/>
                </a:lnTo>
                <a:lnTo>
                  <a:pt x="66832" y="44392"/>
                </a:lnTo>
                <a:lnTo>
                  <a:pt x="40990" y="23252"/>
                </a:lnTo>
                <a:lnTo>
                  <a:pt x="27359" y="10847"/>
                </a:lnTo>
                <a:lnTo>
                  <a:pt x="12995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989847" y="4464436"/>
            <a:ext cx="85725" cy="60960"/>
          </a:xfrm>
          <a:custGeom>
            <a:avLst/>
            <a:gdLst/>
            <a:ahLst/>
            <a:cxnLst/>
            <a:rect l="l" t="t" r="r" b="b"/>
            <a:pathLst>
              <a:path w="85725" h="60960">
                <a:moveTo>
                  <a:pt x="12143" y="0"/>
                </a:moveTo>
                <a:lnTo>
                  <a:pt x="0" y="2849"/>
                </a:lnTo>
                <a:lnTo>
                  <a:pt x="20260" y="18577"/>
                </a:lnTo>
                <a:lnTo>
                  <a:pt x="45962" y="39258"/>
                </a:lnTo>
                <a:lnTo>
                  <a:pt x="71739" y="60347"/>
                </a:lnTo>
                <a:lnTo>
                  <a:pt x="85100" y="58652"/>
                </a:lnTo>
                <a:lnTo>
                  <a:pt x="64528" y="42711"/>
                </a:lnTo>
                <a:lnTo>
                  <a:pt x="38865" y="22061"/>
                </a:lnTo>
                <a:lnTo>
                  <a:pt x="1214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099749" y="4546624"/>
            <a:ext cx="88265" cy="59055"/>
          </a:xfrm>
          <a:custGeom>
            <a:avLst/>
            <a:gdLst/>
            <a:ahLst/>
            <a:cxnLst/>
            <a:rect l="l" t="t" r="r" b="b"/>
            <a:pathLst>
              <a:path w="88264" h="59054">
                <a:moveTo>
                  <a:pt x="6802" y="0"/>
                </a:moveTo>
                <a:lnTo>
                  <a:pt x="0" y="6808"/>
                </a:lnTo>
                <a:lnTo>
                  <a:pt x="15495" y="17378"/>
                </a:lnTo>
                <a:lnTo>
                  <a:pt x="29235" y="28277"/>
                </a:lnTo>
                <a:lnTo>
                  <a:pt x="42435" y="37885"/>
                </a:lnTo>
                <a:lnTo>
                  <a:pt x="56309" y="48877"/>
                </a:lnTo>
                <a:lnTo>
                  <a:pt x="69569" y="57069"/>
                </a:lnTo>
                <a:lnTo>
                  <a:pt x="87763" y="58801"/>
                </a:lnTo>
                <a:lnTo>
                  <a:pt x="74916" y="49198"/>
                </a:lnTo>
                <a:lnTo>
                  <a:pt x="61760" y="41087"/>
                </a:lnTo>
                <a:lnTo>
                  <a:pt x="48193" y="30300"/>
                </a:lnTo>
                <a:lnTo>
                  <a:pt x="34993" y="20693"/>
                </a:lnTo>
                <a:lnTo>
                  <a:pt x="21120" y="9700"/>
                </a:lnTo>
                <a:lnTo>
                  <a:pt x="6802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213515" y="4632279"/>
            <a:ext cx="88900" cy="53340"/>
          </a:xfrm>
          <a:custGeom>
            <a:avLst/>
            <a:gdLst/>
            <a:ahLst/>
            <a:cxnLst/>
            <a:rect l="l" t="t" r="r" b="b"/>
            <a:pathLst>
              <a:path w="88900" h="53339">
                <a:moveTo>
                  <a:pt x="13524" y="0"/>
                </a:moveTo>
                <a:lnTo>
                  <a:pt x="0" y="2522"/>
                </a:lnTo>
                <a:lnTo>
                  <a:pt x="20965" y="17191"/>
                </a:lnTo>
                <a:lnTo>
                  <a:pt x="33728" y="26656"/>
                </a:lnTo>
                <a:lnTo>
                  <a:pt x="46732" y="35286"/>
                </a:lnTo>
                <a:lnTo>
                  <a:pt x="59621" y="44592"/>
                </a:lnTo>
                <a:lnTo>
                  <a:pt x="72856" y="53209"/>
                </a:lnTo>
                <a:lnTo>
                  <a:pt x="88866" y="51940"/>
                </a:lnTo>
                <a:lnTo>
                  <a:pt x="65004" y="36738"/>
                </a:lnTo>
                <a:lnTo>
                  <a:pt x="52150" y="27456"/>
                </a:lnTo>
                <a:lnTo>
                  <a:pt x="39197" y="18862"/>
                </a:lnTo>
                <a:lnTo>
                  <a:pt x="13524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327991" y="4714128"/>
            <a:ext cx="83820" cy="58419"/>
          </a:xfrm>
          <a:custGeom>
            <a:avLst/>
            <a:gdLst/>
            <a:ahLst/>
            <a:cxnLst/>
            <a:rect l="l" t="t" r="r" b="b"/>
            <a:pathLst>
              <a:path w="83820" h="58420">
                <a:moveTo>
                  <a:pt x="0" y="0"/>
                </a:moveTo>
                <a:lnTo>
                  <a:pt x="24427" y="16856"/>
                </a:lnTo>
                <a:lnTo>
                  <a:pt x="38406" y="25775"/>
                </a:lnTo>
                <a:lnTo>
                  <a:pt x="52317" y="36629"/>
                </a:lnTo>
                <a:lnTo>
                  <a:pt x="66882" y="46327"/>
                </a:lnTo>
                <a:lnTo>
                  <a:pt x="83397" y="58351"/>
                </a:lnTo>
                <a:lnTo>
                  <a:pt x="72354" y="38535"/>
                </a:lnTo>
                <a:lnTo>
                  <a:pt x="57880" y="28905"/>
                </a:lnTo>
                <a:lnTo>
                  <a:pt x="43892" y="18002"/>
                </a:lnTo>
                <a:lnTo>
                  <a:pt x="29500" y="8796"/>
                </a:lnTo>
                <a:lnTo>
                  <a:pt x="16652" y="817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442821" y="4789460"/>
            <a:ext cx="85725" cy="60960"/>
          </a:xfrm>
          <a:custGeom>
            <a:avLst/>
            <a:gdLst/>
            <a:ahLst/>
            <a:cxnLst/>
            <a:rect l="l" t="t" r="r" b="b"/>
            <a:pathLst>
              <a:path w="85725" h="60960">
                <a:moveTo>
                  <a:pt x="10213" y="0"/>
                </a:moveTo>
                <a:lnTo>
                  <a:pt x="0" y="4748"/>
                </a:lnTo>
                <a:lnTo>
                  <a:pt x="18778" y="16995"/>
                </a:lnTo>
                <a:lnTo>
                  <a:pt x="33025" y="26466"/>
                </a:lnTo>
                <a:lnTo>
                  <a:pt x="46268" y="36824"/>
                </a:lnTo>
                <a:lnTo>
                  <a:pt x="60858" y="44199"/>
                </a:lnTo>
                <a:lnTo>
                  <a:pt x="85129" y="60397"/>
                </a:lnTo>
                <a:lnTo>
                  <a:pt x="78035" y="45772"/>
                </a:lnTo>
                <a:lnTo>
                  <a:pt x="51323" y="28807"/>
                </a:lnTo>
                <a:lnTo>
                  <a:pt x="38592" y="18746"/>
                </a:lnTo>
                <a:lnTo>
                  <a:pt x="24023" y="9044"/>
                </a:lnTo>
                <a:lnTo>
                  <a:pt x="1021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560403" y="4866444"/>
            <a:ext cx="94615" cy="45085"/>
          </a:xfrm>
          <a:custGeom>
            <a:avLst/>
            <a:gdLst/>
            <a:ahLst/>
            <a:cxnLst/>
            <a:rect l="l" t="t" r="r" b="b"/>
            <a:pathLst>
              <a:path w="94614" h="45085">
                <a:moveTo>
                  <a:pt x="14183" y="0"/>
                </a:moveTo>
                <a:lnTo>
                  <a:pt x="0" y="3638"/>
                </a:lnTo>
                <a:lnTo>
                  <a:pt x="23553" y="16175"/>
                </a:lnTo>
                <a:lnTo>
                  <a:pt x="37564" y="24113"/>
                </a:lnTo>
                <a:lnTo>
                  <a:pt x="50478" y="31983"/>
                </a:lnTo>
                <a:lnTo>
                  <a:pt x="63644" y="38511"/>
                </a:lnTo>
                <a:lnTo>
                  <a:pt x="77826" y="44911"/>
                </a:lnTo>
                <a:lnTo>
                  <a:pt x="94070" y="42318"/>
                </a:lnTo>
                <a:lnTo>
                  <a:pt x="67712" y="29900"/>
                </a:lnTo>
                <a:lnTo>
                  <a:pt x="42390" y="15901"/>
                </a:lnTo>
                <a:lnTo>
                  <a:pt x="1418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686039" y="4924823"/>
            <a:ext cx="86995" cy="38100"/>
          </a:xfrm>
          <a:custGeom>
            <a:avLst/>
            <a:gdLst/>
            <a:ahLst/>
            <a:cxnLst/>
            <a:rect l="l" t="t" r="r" b="b"/>
            <a:pathLst>
              <a:path w="86995" h="38100">
                <a:moveTo>
                  <a:pt x="8796" y="0"/>
                </a:moveTo>
                <a:lnTo>
                  <a:pt x="46360" y="24725"/>
                </a:lnTo>
                <a:lnTo>
                  <a:pt x="86650" y="37501"/>
                </a:lnTo>
                <a:lnTo>
                  <a:pt x="63863" y="20471"/>
                </a:lnTo>
                <a:lnTo>
                  <a:pt x="49411" y="15703"/>
                </a:lnTo>
                <a:lnTo>
                  <a:pt x="22437" y="6247"/>
                </a:lnTo>
                <a:lnTo>
                  <a:pt x="8796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818534" y="4968787"/>
            <a:ext cx="90170" cy="25400"/>
          </a:xfrm>
          <a:custGeom>
            <a:avLst/>
            <a:gdLst/>
            <a:ahLst/>
            <a:cxnLst/>
            <a:rect l="l" t="t" r="r" b="b"/>
            <a:pathLst>
              <a:path w="90170" h="25400">
                <a:moveTo>
                  <a:pt x="9735" y="0"/>
                </a:moveTo>
                <a:lnTo>
                  <a:pt x="0" y="6526"/>
                </a:lnTo>
                <a:lnTo>
                  <a:pt x="22937" y="11084"/>
                </a:lnTo>
                <a:lnTo>
                  <a:pt x="36258" y="15581"/>
                </a:lnTo>
                <a:lnTo>
                  <a:pt x="50707" y="18939"/>
                </a:lnTo>
                <a:lnTo>
                  <a:pt x="64006" y="20570"/>
                </a:lnTo>
                <a:lnTo>
                  <a:pt x="89575" y="25350"/>
                </a:lnTo>
                <a:lnTo>
                  <a:pt x="65719" y="11217"/>
                </a:lnTo>
                <a:lnTo>
                  <a:pt x="52348" y="9570"/>
                </a:lnTo>
                <a:lnTo>
                  <a:pt x="38821" y="6417"/>
                </a:lnTo>
                <a:lnTo>
                  <a:pt x="24965" y="1828"/>
                </a:lnTo>
                <a:lnTo>
                  <a:pt x="9735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956211" y="5004681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>
                <a:moveTo>
                  <a:pt x="0" y="0"/>
                </a:moveTo>
                <a:lnTo>
                  <a:pt x="100920" y="0"/>
                </a:lnTo>
              </a:path>
            </a:pathLst>
          </a:custGeom>
          <a:ln w="2101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095293" y="5016877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1676" y="0"/>
                </a:lnTo>
              </a:path>
            </a:pathLst>
          </a:custGeom>
          <a:ln w="1675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234346" y="5023437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>
                <a:moveTo>
                  <a:pt x="0" y="0"/>
                </a:moveTo>
                <a:lnTo>
                  <a:pt x="94495" y="0"/>
                </a:lnTo>
              </a:path>
            </a:pathLst>
          </a:custGeom>
          <a:ln w="1106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373397" y="5027371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212" y="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513113" y="5028991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100002" y="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653186" y="5028991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251" y="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792886" y="5028991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600" y="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5932586" y="5024229"/>
            <a:ext cx="58419" cy="9525"/>
          </a:xfrm>
          <a:custGeom>
            <a:avLst/>
            <a:gdLst/>
            <a:ahLst/>
            <a:cxnLst/>
            <a:rect l="l" t="t" r="r" b="b"/>
            <a:pathLst>
              <a:path w="58420" h="9525">
                <a:moveTo>
                  <a:pt x="0" y="0"/>
                </a:moveTo>
                <a:lnTo>
                  <a:pt x="0" y="9524"/>
                </a:lnTo>
                <a:lnTo>
                  <a:pt x="57837" y="9524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5302967" y="5794118"/>
            <a:ext cx="640080" cy="0"/>
          </a:xfrm>
          <a:custGeom>
            <a:avLst/>
            <a:gdLst/>
            <a:ahLst/>
            <a:cxnLst/>
            <a:rect l="l" t="t" r="r" b="b"/>
            <a:pathLst>
              <a:path w="640079">
                <a:moveTo>
                  <a:pt x="0" y="0"/>
                </a:moveTo>
                <a:lnTo>
                  <a:pt x="640080" y="1"/>
                </a:lnTo>
              </a:path>
            </a:pathLst>
          </a:custGeom>
          <a:ln w="158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7438998" y="5794118"/>
            <a:ext cx="640080" cy="0"/>
          </a:xfrm>
          <a:custGeom>
            <a:avLst/>
            <a:gdLst/>
            <a:ahLst/>
            <a:cxnLst/>
            <a:rect l="l" t="t" r="r" b="b"/>
            <a:pathLst>
              <a:path w="640079">
                <a:moveTo>
                  <a:pt x="0" y="0"/>
                </a:moveTo>
                <a:lnTo>
                  <a:pt x="640080" y="1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 txBox="1"/>
          <p:nvPr/>
        </p:nvSpPr>
        <p:spPr>
          <a:xfrm>
            <a:off x="4027715" y="5672156"/>
            <a:ext cx="4141470" cy="226695"/>
          </a:xfrm>
          <a:prstGeom prst="rect">
            <a:avLst/>
          </a:prstGeom>
          <a:ln w="6350">
            <a:solidFill>
              <a:srgbClr val="2F528F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450"/>
              </a:spcBef>
              <a:tabLst>
                <a:tab pos="2199005" algn="l"/>
              </a:tabLst>
            </a:pPr>
            <a:r>
              <a:rPr sz="700" spc="-5" dirty="0">
                <a:latin typeface="Arial"/>
                <a:cs typeface="Arial"/>
              </a:rPr>
              <a:t>Dose-response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hazard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ratio	95% Confidence Interval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(CI)</a:t>
            </a:r>
            <a:endParaRPr sz="700">
              <a:latin typeface="Arial"/>
              <a:cs typeface="Arial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2855589" y="5125720"/>
            <a:ext cx="1714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400</a:t>
            </a:r>
            <a:endParaRPr sz="700">
              <a:latin typeface="Arial"/>
              <a:cs typeface="Arial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592473" y="5125720"/>
            <a:ext cx="1225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endParaRPr sz="700">
              <a:latin typeface="Arial"/>
              <a:cs typeface="Arial"/>
            </a:endParaRPr>
          </a:p>
        </p:txBody>
      </p:sp>
      <p:sp>
        <p:nvSpPr>
          <p:cNvPr id="190" name="object 190"/>
          <p:cNvSpPr/>
          <p:nvPr/>
        </p:nvSpPr>
        <p:spPr>
          <a:xfrm>
            <a:off x="1106189" y="506474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717752" y="506474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329308" y="506577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2940905" y="506577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53616" y="506474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53616" y="506474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106189" y="506474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717752" y="506474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329308" y="506577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940905" y="506577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 txBox="1"/>
          <p:nvPr/>
        </p:nvSpPr>
        <p:spPr>
          <a:xfrm>
            <a:off x="945619" y="5073904"/>
            <a:ext cx="1717039" cy="51943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505"/>
              </a:spcBef>
              <a:tabLst>
                <a:tab pos="699135" algn="l"/>
                <a:tab pos="1310640" algn="l"/>
              </a:tabLst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100	200	300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AUC-Derived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Daily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Average EPA</a:t>
            </a:r>
            <a:r>
              <a:rPr sz="700" b="1" spc="-5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(µg/mL)</a:t>
            </a:r>
            <a:endParaRPr sz="7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550"/>
              </a:spcBef>
              <a:tabLst>
                <a:tab pos="699135" algn="l"/>
                <a:tab pos="1334770" algn="l"/>
              </a:tabLst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2471	789	94</a:t>
            </a:r>
            <a:endParaRPr sz="700">
              <a:latin typeface="Arial"/>
              <a:cs typeface="Arial"/>
            </a:endParaRPr>
          </a:p>
        </p:txBody>
      </p:sp>
      <p:sp>
        <p:nvSpPr>
          <p:cNvPr id="201" name="object 201"/>
          <p:cNvSpPr txBox="1"/>
          <p:nvPr/>
        </p:nvSpPr>
        <p:spPr>
          <a:xfrm>
            <a:off x="2879878" y="5461000"/>
            <a:ext cx="1225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12</a:t>
            </a:r>
            <a:endParaRPr sz="700">
              <a:latin typeface="Arial"/>
              <a:cs typeface="Arial"/>
            </a:endParaRPr>
          </a:p>
        </p:txBody>
      </p:sp>
      <p:sp>
        <p:nvSpPr>
          <p:cNvPr id="202" name="object 202"/>
          <p:cNvSpPr txBox="1"/>
          <p:nvPr/>
        </p:nvSpPr>
        <p:spPr>
          <a:xfrm>
            <a:off x="113721" y="5354320"/>
            <a:ext cx="6502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No.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of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50" b="1" spc="-15" baseline="3968" dirty="0">
                <a:solidFill>
                  <a:srgbClr val="221F1F"/>
                </a:solidFill>
                <a:latin typeface="Arial"/>
                <a:cs typeface="Arial"/>
              </a:rPr>
              <a:t>Patients</a:t>
            </a:r>
            <a:r>
              <a:rPr sz="1050" b="1" spc="104" baseline="3968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5226</a:t>
            </a:r>
            <a:endParaRPr sz="700">
              <a:latin typeface="Arial"/>
              <a:cs typeface="Arial"/>
            </a:endParaRPr>
          </a:p>
        </p:txBody>
      </p:sp>
      <p:sp>
        <p:nvSpPr>
          <p:cNvPr id="203" name="object 203"/>
          <p:cNvSpPr/>
          <p:nvPr/>
        </p:nvSpPr>
        <p:spPr>
          <a:xfrm>
            <a:off x="654379" y="2813869"/>
            <a:ext cx="0" cy="2244725"/>
          </a:xfrm>
          <a:custGeom>
            <a:avLst/>
            <a:gdLst/>
            <a:ahLst/>
            <a:cxnLst/>
            <a:rect l="l" t="t" r="r" b="b"/>
            <a:pathLst>
              <a:path h="2244725">
                <a:moveTo>
                  <a:pt x="0" y="2244644"/>
                </a:moveTo>
                <a:lnTo>
                  <a:pt x="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562970" y="3964859"/>
            <a:ext cx="2468880" cy="0"/>
          </a:xfrm>
          <a:custGeom>
            <a:avLst/>
            <a:gdLst/>
            <a:ahLst/>
            <a:cxnLst/>
            <a:rect l="l" t="t" r="r" b="b"/>
            <a:pathLst>
              <a:path w="2468880">
                <a:moveTo>
                  <a:pt x="0" y="0"/>
                </a:moveTo>
                <a:lnTo>
                  <a:pt x="2468512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 txBox="1"/>
          <p:nvPr/>
        </p:nvSpPr>
        <p:spPr>
          <a:xfrm>
            <a:off x="389008" y="2821121"/>
            <a:ext cx="125095" cy="14859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</a:t>
            </a:r>
            <a:r>
              <a:rPr sz="700" dirty="0">
                <a:solidFill>
                  <a:srgbClr val="221F1F"/>
                </a:solidFill>
                <a:latin typeface="Arial"/>
                <a:cs typeface="Arial"/>
              </a:rPr>
              <a:t>.0</a:t>
            </a:r>
            <a:endParaRPr sz="700">
              <a:latin typeface="Arial"/>
              <a:cs typeface="Arial"/>
            </a:endParaRPr>
          </a:p>
        </p:txBody>
      </p:sp>
      <p:sp>
        <p:nvSpPr>
          <p:cNvPr id="206" name="object 206"/>
          <p:cNvSpPr txBox="1"/>
          <p:nvPr/>
        </p:nvSpPr>
        <p:spPr>
          <a:xfrm>
            <a:off x="231693" y="3034481"/>
            <a:ext cx="282575" cy="185547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30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Hazard Ratio: Reference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to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EPA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=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r>
              <a:rPr sz="700" b="1" spc="-9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µg/mL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0.2    0.4    0.6    0.8    1.0    1.2    1.4    1.6</a:t>
            </a:r>
            <a:r>
              <a:rPr sz="700" spc="14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1.8</a:t>
            </a:r>
            <a:endParaRPr sz="700">
              <a:latin typeface="Arial"/>
              <a:cs typeface="Arial"/>
            </a:endParaRPr>
          </a:p>
        </p:txBody>
      </p:sp>
      <p:sp>
        <p:nvSpPr>
          <p:cNvPr id="207" name="object 207"/>
          <p:cNvSpPr/>
          <p:nvPr/>
        </p:nvSpPr>
        <p:spPr>
          <a:xfrm>
            <a:off x="562552" y="5061478"/>
            <a:ext cx="2466975" cy="0"/>
          </a:xfrm>
          <a:custGeom>
            <a:avLst/>
            <a:gdLst/>
            <a:ahLst/>
            <a:cxnLst/>
            <a:rect l="l" t="t" r="r" b="b"/>
            <a:pathLst>
              <a:path w="2466975">
                <a:moveTo>
                  <a:pt x="0" y="0"/>
                </a:moveTo>
                <a:lnTo>
                  <a:pt x="246697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561107" y="2811630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561479" y="2811631"/>
            <a:ext cx="2468245" cy="0"/>
          </a:xfrm>
          <a:custGeom>
            <a:avLst/>
            <a:gdLst/>
            <a:ahLst/>
            <a:cxnLst/>
            <a:rect l="l" t="t" r="r" b="b"/>
            <a:pathLst>
              <a:path w="2468245">
                <a:moveTo>
                  <a:pt x="0" y="0"/>
                </a:moveTo>
                <a:lnTo>
                  <a:pt x="246805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3029225" y="2811630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533079" y="460471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533079" y="407113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533079" y="343084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533079" y="289726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533079" y="503158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533079" y="492486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533079" y="481814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533079" y="471143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533079" y="449800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533079" y="439128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33079" y="428456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33079" y="417785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33079" y="3964420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33079" y="385770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33079" y="375098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33079" y="353755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33079" y="332412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33079" y="321740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33079" y="311069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33079" y="300397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33079" y="364427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63751" y="3759529"/>
            <a:ext cx="2471420" cy="847725"/>
          </a:xfrm>
          <a:custGeom>
            <a:avLst/>
            <a:gdLst/>
            <a:ahLst/>
            <a:cxnLst/>
            <a:rect l="l" t="t" r="r" b="b"/>
            <a:pathLst>
              <a:path w="2471420" h="847725">
                <a:moveTo>
                  <a:pt x="0" y="0"/>
                </a:moveTo>
                <a:lnTo>
                  <a:pt x="3175" y="14287"/>
                </a:lnTo>
                <a:lnTo>
                  <a:pt x="10173" y="28815"/>
                </a:lnTo>
                <a:lnTo>
                  <a:pt x="19366" y="53453"/>
                </a:lnTo>
                <a:lnTo>
                  <a:pt x="24129" y="66153"/>
                </a:lnTo>
                <a:lnTo>
                  <a:pt x="30811" y="79615"/>
                </a:lnTo>
                <a:lnTo>
                  <a:pt x="40004" y="104253"/>
                </a:lnTo>
                <a:lnTo>
                  <a:pt x="46686" y="117715"/>
                </a:lnTo>
                <a:lnTo>
                  <a:pt x="80023" y="193915"/>
                </a:lnTo>
                <a:lnTo>
                  <a:pt x="130823" y="295515"/>
                </a:lnTo>
                <a:lnTo>
                  <a:pt x="139130" y="308872"/>
                </a:lnTo>
                <a:lnTo>
                  <a:pt x="153048" y="333615"/>
                </a:lnTo>
                <a:lnTo>
                  <a:pt x="161355" y="346972"/>
                </a:lnTo>
                <a:lnTo>
                  <a:pt x="175642" y="372372"/>
                </a:lnTo>
                <a:lnTo>
                  <a:pt x="199455" y="410472"/>
                </a:lnTo>
                <a:lnTo>
                  <a:pt x="209361" y="423727"/>
                </a:lnTo>
                <a:lnTo>
                  <a:pt x="226823" y="449127"/>
                </a:lnTo>
                <a:lnTo>
                  <a:pt x="235137" y="462292"/>
                </a:lnTo>
                <a:lnTo>
                  <a:pt x="246249" y="474992"/>
                </a:lnTo>
                <a:lnTo>
                  <a:pt x="274448" y="512627"/>
                </a:lnTo>
                <a:lnTo>
                  <a:pt x="285938" y="525792"/>
                </a:lnTo>
                <a:lnTo>
                  <a:pt x="306574" y="551192"/>
                </a:lnTo>
                <a:lnTo>
                  <a:pt x="317688" y="563892"/>
                </a:lnTo>
                <a:lnTo>
                  <a:pt x="354946" y="601151"/>
                </a:lnTo>
                <a:lnTo>
                  <a:pt x="366940" y="614739"/>
                </a:lnTo>
                <a:lnTo>
                  <a:pt x="380811" y="625340"/>
                </a:lnTo>
                <a:lnTo>
                  <a:pt x="404159" y="648776"/>
                </a:lnTo>
                <a:lnTo>
                  <a:pt x="417879" y="657471"/>
                </a:lnTo>
                <a:lnTo>
                  <a:pt x="442259" y="678939"/>
                </a:lnTo>
                <a:lnTo>
                  <a:pt x="455424" y="688840"/>
                </a:lnTo>
                <a:lnTo>
                  <a:pt x="468679" y="697158"/>
                </a:lnTo>
                <a:lnTo>
                  <a:pt x="494079" y="714621"/>
                </a:lnTo>
                <a:lnTo>
                  <a:pt x="506779" y="722558"/>
                </a:lnTo>
                <a:lnTo>
                  <a:pt x="558236" y="751502"/>
                </a:lnTo>
                <a:lnTo>
                  <a:pt x="596336" y="770552"/>
                </a:lnTo>
                <a:lnTo>
                  <a:pt x="609799" y="775647"/>
                </a:lnTo>
                <a:lnTo>
                  <a:pt x="635199" y="786759"/>
                </a:lnTo>
                <a:lnTo>
                  <a:pt x="660599" y="796284"/>
                </a:lnTo>
                <a:lnTo>
                  <a:pt x="674161" y="799727"/>
                </a:lnTo>
                <a:lnTo>
                  <a:pt x="699561" y="807666"/>
                </a:lnTo>
                <a:lnTo>
                  <a:pt x="712261" y="810841"/>
                </a:lnTo>
                <a:lnTo>
                  <a:pt x="737661" y="818777"/>
                </a:lnTo>
                <a:lnTo>
                  <a:pt x="752151" y="822001"/>
                </a:lnTo>
                <a:lnTo>
                  <a:pt x="828148" y="836241"/>
                </a:lnTo>
                <a:lnTo>
                  <a:pt x="841789" y="838004"/>
                </a:lnTo>
                <a:lnTo>
                  <a:pt x="869761" y="839652"/>
                </a:lnTo>
                <a:lnTo>
                  <a:pt x="906876" y="844354"/>
                </a:lnTo>
                <a:lnTo>
                  <a:pt x="920561" y="844415"/>
                </a:lnTo>
                <a:lnTo>
                  <a:pt x="933261" y="844415"/>
                </a:lnTo>
                <a:lnTo>
                  <a:pt x="958661" y="846002"/>
                </a:lnTo>
                <a:lnTo>
                  <a:pt x="971361" y="846002"/>
                </a:lnTo>
                <a:lnTo>
                  <a:pt x="996761" y="847590"/>
                </a:lnTo>
                <a:lnTo>
                  <a:pt x="1010445" y="845941"/>
                </a:lnTo>
                <a:lnTo>
                  <a:pt x="1035367" y="845941"/>
                </a:lnTo>
                <a:lnTo>
                  <a:pt x="1048546" y="844354"/>
                </a:lnTo>
                <a:lnTo>
                  <a:pt x="1073467" y="844354"/>
                </a:lnTo>
                <a:lnTo>
                  <a:pt x="1086645" y="842766"/>
                </a:lnTo>
                <a:lnTo>
                  <a:pt x="1136461" y="839652"/>
                </a:lnTo>
                <a:lnTo>
                  <a:pt x="1199971" y="831776"/>
                </a:lnTo>
                <a:lnTo>
                  <a:pt x="995776" y="831776"/>
                </a:lnTo>
                <a:lnTo>
                  <a:pt x="972345" y="830190"/>
                </a:lnTo>
                <a:lnTo>
                  <a:pt x="945961" y="830127"/>
                </a:lnTo>
                <a:lnTo>
                  <a:pt x="920561" y="828540"/>
                </a:lnTo>
                <a:lnTo>
                  <a:pt x="907861" y="828540"/>
                </a:lnTo>
                <a:lnTo>
                  <a:pt x="870745" y="823840"/>
                </a:lnTo>
                <a:lnTo>
                  <a:pt x="855473" y="823777"/>
                </a:lnTo>
                <a:lnTo>
                  <a:pt x="831057" y="820665"/>
                </a:lnTo>
                <a:lnTo>
                  <a:pt x="805657" y="815901"/>
                </a:lnTo>
                <a:lnTo>
                  <a:pt x="792957" y="814315"/>
                </a:lnTo>
                <a:lnTo>
                  <a:pt x="767557" y="809551"/>
                </a:lnTo>
                <a:lnTo>
                  <a:pt x="741308" y="803329"/>
                </a:lnTo>
                <a:lnTo>
                  <a:pt x="716973" y="795708"/>
                </a:lnTo>
                <a:lnTo>
                  <a:pt x="690711" y="789090"/>
                </a:lnTo>
                <a:lnTo>
                  <a:pt x="628073" y="767133"/>
                </a:lnTo>
                <a:lnTo>
                  <a:pt x="552636" y="730953"/>
                </a:lnTo>
                <a:lnTo>
                  <a:pt x="502493" y="701159"/>
                </a:lnTo>
                <a:lnTo>
                  <a:pt x="477649" y="684077"/>
                </a:lnTo>
                <a:lnTo>
                  <a:pt x="464393" y="675759"/>
                </a:lnTo>
                <a:lnTo>
                  <a:pt x="440013" y="655878"/>
                </a:lnTo>
                <a:lnTo>
                  <a:pt x="427313" y="644767"/>
                </a:lnTo>
                <a:lnTo>
                  <a:pt x="413593" y="636071"/>
                </a:lnTo>
                <a:lnTo>
                  <a:pt x="391546" y="613764"/>
                </a:lnTo>
                <a:lnTo>
                  <a:pt x="377636" y="603115"/>
                </a:lnTo>
                <a:lnTo>
                  <a:pt x="366106" y="589904"/>
                </a:lnTo>
                <a:lnTo>
                  <a:pt x="329274" y="553053"/>
                </a:lnTo>
                <a:lnTo>
                  <a:pt x="286771" y="502639"/>
                </a:lnTo>
                <a:lnTo>
                  <a:pt x="258573" y="465002"/>
                </a:lnTo>
                <a:lnTo>
                  <a:pt x="247085" y="451839"/>
                </a:lnTo>
                <a:lnTo>
                  <a:pt x="212536" y="401502"/>
                </a:lnTo>
                <a:lnTo>
                  <a:pt x="189104" y="363959"/>
                </a:lnTo>
                <a:lnTo>
                  <a:pt x="175186" y="339215"/>
                </a:lnTo>
                <a:lnTo>
                  <a:pt x="166879" y="325859"/>
                </a:lnTo>
                <a:lnTo>
                  <a:pt x="152592" y="300459"/>
                </a:lnTo>
                <a:lnTo>
                  <a:pt x="144654" y="287759"/>
                </a:lnTo>
                <a:lnTo>
                  <a:pt x="87873" y="174115"/>
                </a:lnTo>
                <a:lnTo>
                  <a:pt x="54536" y="97915"/>
                </a:lnTo>
                <a:lnTo>
                  <a:pt x="45343" y="73279"/>
                </a:lnTo>
                <a:lnTo>
                  <a:pt x="38661" y="59815"/>
                </a:lnTo>
                <a:lnTo>
                  <a:pt x="29468" y="35179"/>
                </a:lnTo>
                <a:lnTo>
                  <a:pt x="24705" y="22479"/>
                </a:lnTo>
                <a:lnTo>
                  <a:pt x="18023" y="9015"/>
                </a:lnTo>
                <a:lnTo>
                  <a:pt x="0" y="0"/>
                </a:lnTo>
                <a:close/>
              </a:path>
              <a:path w="2471420" h="847725">
                <a:moveTo>
                  <a:pt x="1035367" y="845941"/>
                </a:moveTo>
                <a:lnTo>
                  <a:pt x="1010445" y="845941"/>
                </a:lnTo>
                <a:lnTo>
                  <a:pt x="1034861" y="846002"/>
                </a:lnTo>
                <a:lnTo>
                  <a:pt x="1035367" y="845941"/>
                </a:lnTo>
                <a:close/>
              </a:path>
              <a:path w="2471420" h="847725">
                <a:moveTo>
                  <a:pt x="1073467" y="844354"/>
                </a:moveTo>
                <a:lnTo>
                  <a:pt x="1048546" y="844354"/>
                </a:lnTo>
                <a:lnTo>
                  <a:pt x="1072961" y="844415"/>
                </a:lnTo>
                <a:lnTo>
                  <a:pt x="1073467" y="844354"/>
                </a:lnTo>
                <a:close/>
              </a:path>
              <a:path w="2471420" h="847725">
                <a:moveTo>
                  <a:pt x="1009461" y="830127"/>
                </a:moveTo>
                <a:lnTo>
                  <a:pt x="995776" y="831776"/>
                </a:lnTo>
                <a:lnTo>
                  <a:pt x="1199971" y="831776"/>
                </a:lnTo>
                <a:lnTo>
                  <a:pt x="1212661" y="830190"/>
                </a:lnTo>
                <a:lnTo>
                  <a:pt x="1033876" y="830190"/>
                </a:lnTo>
                <a:lnTo>
                  <a:pt x="1009461" y="830127"/>
                </a:lnTo>
                <a:close/>
              </a:path>
              <a:path w="2471420" h="847725">
                <a:moveTo>
                  <a:pt x="1047561" y="828540"/>
                </a:moveTo>
                <a:lnTo>
                  <a:pt x="1033876" y="830190"/>
                </a:lnTo>
                <a:lnTo>
                  <a:pt x="1212661" y="830190"/>
                </a:lnTo>
                <a:lnTo>
                  <a:pt x="1225371" y="828601"/>
                </a:lnTo>
                <a:lnTo>
                  <a:pt x="1071976" y="828601"/>
                </a:lnTo>
                <a:lnTo>
                  <a:pt x="1047561" y="828540"/>
                </a:lnTo>
                <a:close/>
              </a:path>
              <a:path w="2471420" h="847725">
                <a:moveTo>
                  <a:pt x="2461143" y="229980"/>
                </a:moveTo>
                <a:lnTo>
                  <a:pt x="2399792" y="281105"/>
                </a:lnTo>
                <a:lnTo>
                  <a:pt x="2385312" y="293970"/>
                </a:lnTo>
                <a:lnTo>
                  <a:pt x="2338267" y="328427"/>
                </a:lnTo>
                <a:lnTo>
                  <a:pt x="2319148" y="342765"/>
                </a:lnTo>
                <a:lnTo>
                  <a:pt x="2282680" y="369719"/>
                </a:lnTo>
                <a:lnTo>
                  <a:pt x="2249448" y="393457"/>
                </a:lnTo>
                <a:lnTo>
                  <a:pt x="2230248" y="407852"/>
                </a:lnTo>
                <a:lnTo>
                  <a:pt x="2210213" y="420142"/>
                </a:lnTo>
                <a:lnTo>
                  <a:pt x="2181395" y="439348"/>
                </a:lnTo>
                <a:lnTo>
                  <a:pt x="2155901" y="456874"/>
                </a:lnTo>
                <a:lnTo>
                  <a:pt x="2124564" y="475659"/>
                </a:lnTo>
                <a:lnTo>
                  <a:pt x="2103851" y="488406"/>
                </a:lnTo>
                <a:lnTo>
                  <a:pt x="2084559" y="501261"/>
                </a:lnTo>
                <a:lnTo>
                  <a:pt x="2064560" y="511989"/>
                </a:lnTo>
                <a:lnTo>
                  <a:pt x="2038716" y="526535"/>
                </a:lnTo>
                <a:lnTo>
                  <a:pt x="2021659" y="535823"/>
                </a:lnTo>
                <a:lnTo>
                  <a:pt x="1991322" y="553383"/>
                </a:lnTo>
                <a:lnTo>
                  <a:pt x="1953435" y="573901"/>
                </a:lnTo>
                <a:lnTo>
                  <a:pt x="1930029" y="584809"/>
                </a:lnTo>
                <a:lnTo>
                  <a:pt x="1912639" y="592715"/>
                </a:lnTo>
                <a:lnTo>
                  <a:pt x="1899005" y="601151"/>
                </a:lnTo>
                <a:lnTo>
                  <a:pt x="1885712" y="606974"/>
                </a:lnTo>
                <a:lnTo>
                  <a:pt x="1852186" y="622936"/>
                </a:lnTo>
                <a:lnTo>
                  <a:pt x="1823473" y="635703"/>
                </a:lnTo>
                <a:lnTo>
                  <a:pt x="1807598" y="643641"/>
                </a:lnTo>
                <a:lnTo>
                  <a:pt x="1793637" y="649837"/>
                </a:lnTo>
                <a:lnTo>
                  <a:pt x="1773374" y="657619"/>
                </a:lnTo>
                <a:lnTo>
                  <a:pt x="1747273" y="669041"/>
                </a:lnTo>
                <a:lnTo>
                  <a:pt x="1732000" y="675120"/>
                </a:lnTo>
                <a:lnTo>
                  <a:pt x="1714773" y="681381"/>
                </a:lnTo>
                <a:lnTo>
                  <a:pt x="1689299" y="690933"/>
                </a:lnTo>
                <a:lnTo>
                  <a:pt x="1662587" y="700360"/>
                </a:lnTo>
                <a:lnTo>
                  <a:pt x="1611510" y="719508"/>
                </a:lnTo>
                <a:lnTo>
                  <a:pt x="1583442" y="727275"/>
                </a:lnTo>
                <a:lnTo>
                  <a:pt x="1570235" y="732208"/>
                </a:lnTo>
                <a:lnTo>
                  <a:pt x="1545698" y="739877"/>
                </a:lnTo>
                <a:lnTo>
                  <a:pt x="1532998" y="743052"/>
                </a:lnTo>
                <a:lnTo>
                  <a:pt x="1519435" y="748083"/>
                </a:lnTo>
                <a:lnTo>
                  <a:pt x="1504791" y="750907"/>
                </a:lnTo>
                <a:lnTo>
                  <a:pt x="1490862" y="756020"/>
                </a:lnTo>
                <a:lnTo>
                  <a:pt x="1477640" y="758879"/>
                </a:lnTo>
                <a:lnTo>
                  <a:pt x="1452036" y="765277"/>
                </a:lnTo>
                <a:lnTo>
                  <a:pt x="1438474" y="770308"/>
                </a:lnTo>
                <a:lnTo>
                  <a:pt x="1425774" y="771895"/>
                </a:lnTo>
                <a:lnTo>
                  <a:pt x="1413074" y="776658"/>
                </a:lnTo>
                <a:lnTo>
                  <a:pt x="1388536" y="781152"/>
                </a:lnTo>
                <a:lnTo>
                  <a:pt x="1363136" y="787502"/>
                </a:lnTo>
                <a:lnTo>
                  <a:pt x="1312336" y="797027"/>
                </a:lnTo>
                <a:lnTo>
                  <a:pt x="1299636" y="800202"/>
                </a:lnTo>
                <a:lnTo>
                  <a:pt x="1274236" y="804965"/>
                </a:lnTo>
                <a:lnTo>
                  <a:pt x="1249776" y="807965"/>
                </a:lnTo>
                <a:lnTo>
                  <a:pt x="1223436" y="812902"/>
                </a:lnTo>
                <a:lnTo>
                  <a:pt x="1135476" y="823840"/>
                </a:lnTo>
                <a:lnTo>
                  <a:pt x="1110076" y="825426"/>
                </a:lnTo>
                <a:lnTo>
                  <a:pt x="1097376" y="827015"/>
                </a:lnTo>
                <a:lnTo>
                  <a:pt x="1071976" y="828601"/>
                </a:lnTo>
                <a:lnTo>
                  <a:pt x="1225371" y="828601"/>
                </a:lnTo>
                <a:lnTo>
                  <a:pt x="1226346" y="828479"/>
                </a:lnTo>
                <a:lnTo>
                  <a:pt x="1239986" y="825127"/>
                </a:lnTo>
                <a:lnTo>
                  <a:pt x="1264446" y="822129"/>
                </a:lnTo>
                <a:lnTo>
                  <a:pt x="1316186" y="812427"/>
                </a:lnTo>
                <a:lnTo>
                  <a:pt x="1328886" y="809252"/>
                </a:lnTo>
                <a:lnTo>
                  <a:pt x="1379686" y="799727"/>
                </a:lnTo>
                <a:lnTo>
                  <a:pt x="1405086" y="793377"/>
                </a:lnTo>
                <a:lnTo>
                  <a:pt x="1418648" y="791522"/>
                </a:lnTo>
                <a:lnTo>
                  <a:pt x="1431348" y="786759"/>
                </a:lnTo>
                <a:lnTo>
                  <a:pt x="1444048" y="785172"/>
                </a:lnTo>
                <a:lnTo>
                  <a:pt x="1456748" y="780409"/>
                </a:lnTo>
                <a:lnTo>
                  <a:pt x="1481286" y="774327"/>
                </a:lnTo>
                <a:lnTo>
                  <a:pt x="1495370" y="771201"/>
                </a:lnTo>
                <a:lnTo>
                  <a:pt x="1509134" y="766123"/>
                </a:lnTo>
                <a:lnTo>
                  <a:pt x="1523780" y="763299"/>
                </a:lnTo>
                <a:lnTo>
                  <a:pt x="1537711" y="758184"/>
                </a:lnTo>
                <a:lnTo>
                  <a:pt x="1562248" y="752102"/>
                </a:lnTo>
                <a:lnTo>
                  <a:pt x="1588511" y="742309"/>
                </a:lnTo>
                <a:lnTo>
                  <a:pt x="1603879" y="737718"/>
                </a:lnTo>
                <a:lnTo>
                  <a:pt x="1629786" y="729609"/>
                </a:lnTo>
                <a:lnTo>
                  <a:pt x="1655186" y="720084"/>
                </a:lnTo>
                <a:lnTo>
                  <a:pt x="1681896" y="710657"/>
                </a:lnTo>
                <a:lnTo>
                  <a:pt x="1737661" y="689950"/>
                </a:lnTo>
                <a:lnTo>
                  <a:pt x="1753771" y="683510"/>
                </a:lnTo>
                <a:lnTo>
                  <a:pt x="1767073" y="676890"/>
                </a:lnTo>
                <a:lnTo>
                  <a:pt x="1799710" y="664499"/>
                </a:lnTo>
                <a:lnTo>
                  <a:pt x="1814371" y="657994"/>
                </a:lnTo>
                <a:lnTo>
                  <a:pt x="1846448" y="641965"/>
                </a:lnTo>
                <a:lnTo>
                  <a:pt x="1906446" y="615130"/>
                </a:lnTo>
                <a:lnTo>
                  <a:pt x="1920129" y="606671"/>
                </a:lnTo>
                <a:lnTo>
                  <a:pt x="1936671" y="599229"/>
                </a:lnTo>
                <a:lnTo>
                  <a:pt x="1960555" y="588083"/>
                </a:lnTo>
                <a:lnTo>
                  <a:pt x="1999099" y="567221"/>
                </a:lnTo>
                <a:lnTo>
                  <a:pt x="2029438" y="549659"/>
                </a:lnTo>
                <a:lnTo>
                  <a:pt x="2046724" y="540233"/>
                </a:lnTo>
                <a:lnTo>
                  <a:pt x="2059831" y="532058"/>
                </a:lnTo>
                <a:lnTo>
                  <a:pt x="2092724" y="514854"/>
                </a:lnTo>
                <a:lnTo>
                  <a:pt x="2112414" y="501770"/>
                </a:lnTo>
                <a:lnTo>
                  <a:pt x="2132809" y="489225"/>
                </a:lnTo>
                <a:lnTo>
                  <a:pt x="2164482" y="470222"/>
                </a:lnTo>
                <a:lnTo>
                  <a:pt x="2190295" y="452493"/>
                </a:lnTo>
                <a:lnTo>
                  <a:pt x="2218776" y="433506"/>
                </a:lnTo>
                <a:lnTo>
                  <a:pt x="2239171" y="420963"/>
                </a:lnTo>
                <a:lnTo>
                  <a:pt x="2258823" y="406265"/>
                </a:lnTo>
                <a:lnTo>
                  <a:pt x="2292012" y="382562"/>
                </a:lnTo>
                <a:lnTo>
                  <a:pt x="2328629" y="355499"/>
                </a:lnTo>
                <a:lnTo>
                  <a:pt x="2347723" y="341177"/>
                </a:lnTo>
                <a:lnTo>
                  <a:pt x="2395279" y="306303"/>
                </a:lnTo>
                <a:lnTo>
                  <a:pt x="2410146" y="293135"/>
                </a:lnTo>
                <a:lnTo>
                  <a:pt x="2471305" y="242176"/>
                </a:lnTo>
                <a:lnTo>
                  <a:pt x="2461143" y="22998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2928529" y="4822224"/>
            <a:ext cx="100330" cy="28575"/>
          </a:xfrm>
          <a:custGeom>
            <a:avLst/>
            <a:gdLst/>
            <a:ahLst/>
            <a:cxnLst/>
            <a:rect l="l" t="t" r="r" b="b"/>
            <a:pathLst>
              <a:path w="100330" h="28575">
                <a:moveTo>
                  <a:pt x="0" y="0"/>
                </a:moveTo>
                <a:lnTo>
                  <a:pt x="22644" y="13430"/>
                </a:lnTo>
                <a:lnTo>
                  <a:pt x="36681" y="16556"/>
                </a:lnTo>
                <a:lnTo>
                  <a:pt x="98187" y="28091"/>
                </a:lnTo>
                <a:lnTo>
                  <a:pt x="99942" y="18729"/>
                </a:lnTo>
                <a:lnTo>
                  <a:pt x="38591" y="7226"/>
                </a:lnTo>
                <a:lnTo>
                  <a:pt x="24460" y="4083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2797164" y="4811904"/>
            <a:ext cx="93980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783" y="0"/>
                </a:lnTo>
              </a:path>
            </a:pathLst>
          </a:custGeom>
          <a:ln w="2526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652797" y="4789042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>
                <a:moveTo>
                  <a:pt x="0" y="0"/>
                </a:moveTo>
                <a:lnTo>
                  <a:pt x="100491" y="0"/>
                </a:lnTo>
              </a:path>
            </a:pathLst>
          </a:custGeom>
          <a:ln w="2343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518934" y="4772188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775" y="0"/>
                </a:lnTo>
              </a:path>
            </a:pathLst>
          </a:custGeom>
          <a:ln w="1895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374751" y="4755536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826" y="0"/>
                </a:lnTo>
              </a:path>
            </a:pathLst>
          </a:custGeom>
          <a:ln w="1743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2240757" y="4743644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304" y="0"/>
                </a:lnTo>
              </a:path>
            </a:pathLst>
          </a:custGeom>
          <a:ln w="158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096573" y="4734119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939" y="0"/>
                </a:lnTo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1964532" y="4730150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>
                <a:moveTo>
                  <a:pt x="0" y="0"/>
                </a:moveTo>
                <a:lnTo>
                  <a:pt x="94039" y="0"/>
                </a:lnTo>
              </a:path>
            </a:pathLst>
          </a:custGeom>
          <a:ln w="1111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824832" y="4726975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>
                <a:moveTo>
                  <a:pt x="0" y="0"/>
                </a:moveTo>
                <a:lnTo>
                  <a:pt x="94237" y="0"/>
                </a:lnTo>
              </a:path>
            </a:pathLst>
          </a:custGeom>
          <a:ln w="1111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678264" y="4722212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304" y="0"/>
                </a:lnTo>
              </a:path>
            </a:pathLst>
          </a:custGeom>
          <a:ln w="1428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546023" y="4714276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>
                <a:moveTo>
                  <a:pt x="0" y="0"/>
                </a:moveTo>
                <a:lnTo>
                  <a:pt x="94240" y="0"/>
                </a:lnTo>
              </a:path>
            </a:pathLst>
          </a:custGeom>
          <a:ln w="1739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401437" y="4699800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>
                <a:moveTo>
                  <a:pt x="0" y="0"/>
                </a:moveTo>
                <a:lnTo>
                  <a:pt x="100455" y="0"/>
                </a:lnTo>
              </a:path>
            </a:pathLst>
          </a:custGeom>
          <a:ln w="2101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262894" y="4664411"/>
            <a:ext cx="101600" cy="27305"/>
          </a:xfrm>
          <a:custGeom>
            <a:avLst/>
            <a:gdLst/>
            <a:ahLst/>
            <a:cxnLst/>
            <a:rect l="l" t="t" r="r" b="b"/>
            <a:pathLst>
              <a:path w="101600" h="27304">
                <a:moveTo>
                  <a:pt x="13817" y="0"/>
                </a:moveTo>
                <a:lnTo>
                  <a:pt x="51316" y="18794"/>
                </a:lnTo>
                <a:lnTo>
                  <a:pt x="64458" y="20459"/>
                </a:lnTo>
                <a:lnTo>
                  <a:pt x="89294" y="26704"/>
                </a:lnTo>
                <a:lnTo>
                  <a:pt x="101026" y="18605"/>
                </a:lnTo>
                <a:lnTo>
                  <a:pt x="78904" y="14287"/>
                </a:lnTo>
                <a:lnTo>
                  <a:pt x="66204" y="11112"/>
                </a:lnTo>
                <a:lnTo>
                  <a:pt x="52939" y="9419"/>
                </a:lnTo>
                <a:lnTo>
                  <a:pt x="39095" y="6320"/>
                </a:lnTo>
                <a:lnTo>
                  <a:pt x="13817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138380" y="4609430"/>
            <a:ext cx="91440" cy="48260"/>
          </a:xfrm>
          <a:custGeom>
            <a:avLst/>
            <a:gdLst/>
            <a:ahLst/>
            <a:cxnLst/>
            <a:rect l="l" t="t" r="r" b="b"/>
            <a:pathLst>
              <a:path w="91440" h="48260">
                <a:moveTo>
                  <a:pt x="0" y="0"/>
                </a:moveTo>
                <a:lnTo>
                  <a:pt x="7652" y="16014"/>
                </a:lnTo>
                <a:lnTo>
                  <a:pt x="20746" y="22585"/>
                </a:lnTo>
                <a:lnTo>
                  <a:pt x="33903" y="27548"/>
                </a:lnTo>
                <a:lnTo>
                  <a:pt x="59303" y="38660"/>
                </a:lnTo>
                <a:lnTo>
                  <a:pt x="84703" y="48185"/>
                </a:lnTo>
                <a:lnTo>
                  <a:pt x="90898" y="39947"/>
                </a:lnTo>
                <a:lnTo>
                  <a:pt x="75348" y="34504"/>
                </a:lnTo>
                <a:lnTo>
                  <a:pt x="49948" y="24979"/>
                </a:lnTo>
                <a:lnTo>
                  <a:pt x="24548" y="13867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024414" y="4536634"/>
            <a:ext cx="80010" cy="60325"/>
          </a:xfrm>
          <a:custGeom>
            <a:avLst/>
            <a:gdLst/>
            <a:ahLst/>
            <a:cxnLst/>
            <a:rect l="l" t="t" r="r" b="b"/>
            <a:pathLst>
              <a:path w="80009" h="60325">
                <a:moveTo>
                  <a:pt x="0" y="0"/>
                </a:moveTo>
                <a:lnTo>
                  <a:pt x="6984" y="17144"/>
                </a:lnTo>
                <a:lnTo>
                  <a:pt x="32384" y="36194"/>
                </a:lnTo>
                <a:lnTo>
                  <a:pt x="70818" y="60236"/>
                </a:lnTo>
                <a:lnTo>
                  <a:pt x="79915" y="54690"/>
                </a:lnTo>
                <a:lnTo>
                  <a:pt x="37766" y="28346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912983" y="4445591"/>
            <a:ext cx="79069" cy="7146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820173" y="4341336"/>
            <a:ext cx="74016" cy="7388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34776" y="4229605"/>
            <a:ext cx="67945" cy="83185"/>
          </a:xfrm>
          <a:custGeom>
            <a:avLst/>
            <a:gdLst/>
            <a:ahLst/>
            <a:cxnLst/>
            <a:rect l="l" t="t" r="r" b="b"/>
            <a:pathLst>
              <a:path w="67945" h="83185">
                <a:moveTo>
                  <a:pt x="0" y="0"/>
                </a:moveTo>
                <a:lnTo>
                  <a:pt x="5383" y="20286"/>
                </a:lnTo>
                <a:lnTo>
                  <a:pt x="60307" y="83057"/>
                </a:lnTo>
                <a:lnTo>
                  <a:pt x="67476" y="76785"/>
                </a:lnTo>
                <a:lnTo>
                  <a:pt x="12551" y="14015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638964" y="4128891"/>
            <a:ext cx="70264" cy="73962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572703" y="4059471"/>
            <a:ext cx="40005" cy="43815"/>
          </a:xfrm>
          <a:custGeom>
            <a:avLst/>
            <a:gdLst/>
            <a:ahLst/>
            <a:cxnLst/>
            <a:rect l="l" t="t" r="r" b="b"/>
            <a:pathLst>
              <a:path w="40004" h="43814">
                <a:moveTo>
                  <a:pt x="0" y="0"/>
                </a:moveTo>
                <a:lnTo>
                  <a:pt x="3944" y="18972"/>
                </a:lnTo>
                <a:lnTo>
                  <a:pt x="28204" y="43233"/>
                </a:lnTo>
                <a:lnTo>
                  <a:pt x="39983" y="42293"/>
                </a:lnTo>
                <a:lnTo>
                  <a:pt x="21777" y="24951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602027" y="2816044"/>
            <a:ext cx="31115" cy="94615"/>
          </a:xfrm>
          <a:custGeom>
            <a:avLst/>
            <a:gdLst/>
            <a:ahLst/>
            <a:cxnLst/>
            <a:rect l="l" t="t" r="r" b="b"/>
            <a:pathLst>
              <a:path w="31114" h="94614">
                <a:moveTo>
                  <a:pt x="21727" y="0"/>
                </a:moveTo>
                <a:lnTo>
                  <a:pt x="15906" y="23020"/>
                </a:lnTo>
                <a:lnTo>
                  <a:pt x="0" y="94592"/>
                </a:lnTo>
                <a:lnTo>
                  <a:pt x="25172" y="25220"/>
                </a:lnTo>
                <a:lnTo>
                  <a:pt x="30962" y="2334"/>
                </a:lnTo>
                <a:lnTo>
                  <a:pt x="21727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567236" y="2952139"/>
            <a:ext cx="34290" cy="99060"/>
          </a:xfrm>
          <a:custGeom>
            <a:avLst/>
            <a:gdLst/>
            <a:ahLst/>
            <a:cxnLst/>
            <a:rect l="l" t="t" r="r" b="b"/>
            <a:pathLst>
              <a:path w="34289" h="99060">
                <a:moveTo>
                  <a:pt x="24602" y="0"/>
                </a:moveTo>
                <a:lnTo>
                  <a:pt x="17336" y="31484"/>
                </a:lnTo>
                <a:lnTo>
                  <a:pt x="12621" y="48765"/>
                </a:lnTo>
                <a:lnTo>
                  <a:pt x="0" y="98458"/>
                </a:lnTo>
                <a:lnTo>
                  <a:pt x="21831" y="51189"/>
                </a:lnTo>
                <a:lnTo>
                  <a:pt x="26572" y="33808"/>
                </a:lnTo>
                <a:lnTo>
                  <a:pt x="33883" y="2142"/>
                </a:lnTo>
                <a:lnTo>
                  <a:pt x="24602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531379" y="3087524"/>
            <a:ext cx="36195" cy="98425"/>
          </a:xfrm>
          <a:custGeom>
            <a:avLst/>
            <a:gdLst/>
            <a:ahLst/>
            <a:cxnLst/>
            <a:rect l="l" t="t" r="r" b="b"/>
            <a:pathLst>
              <a:path w="36194" h="98425">
                <a:moveTo>
                  <a:pt x="26478" y="0"/>
                </a:moveTo>
                <a:lnTo>
                  <a:pt x="23056" y="13472"/>
                </a:lnTo>
                <a:lnTo>
                  <a:pt x="15114" y="45239"/>
                </a:lnTo>
                <a:lnTo>
                  <a:pt x="5629" y="78423"/>
                </a:lnTo>
                <a:lnTo>
                  <a:pt x="0" y="97914"/>
                </a:lnTo>
                <a:lnTo>
                  <a:pt x="14785" y="81053"/>
                </a:lnTo>
                <a:lnTo>
                  <a:pt x="24314" y="47703"/>
                </a:lnTo>
                <a:lnTo>
                  <a:pt x="32293" y="15800"/>
                </a:lnTo>
                <a:lnTo>
                  <a:pt x="35709" y="2345"/>
                </a:lnTo>
                <a:lnTo>
                  <a:pt x="26478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492587" y="3222043"/>
            <a:ext cx="37465" cy="96520"/>
          </a:xfrm>
          <a:custGeom>
            <a:avLst/>
            <a:gdLst/>
            <a:ahLst/>
            <a:cxnLst/>
            <a:rect l="l" t="t" r="r" b="b"/>
            <a:pathLst>
              <a:path w="37464" h="96520">
                <a:moveTo>
                  <a:pt x="28218" y="0"/>
                </a:moveTo>
                <a:lnTo>
                  <a:pt x="23789" y="15330"/>
                </a:lnTo>
                <a:lnTo>
                  <a:pt x="12665" y="55054"/>
                </a:lnTo>
                <a:lnTo>
                  <a:pt x="0" y="96212"/>
                </a:lnTo>
                <a:lnTo>
                  <a:pt x="21803" y="57739"/>
                </a:lnTo>
                <a:lnTo>
                  <a:pt x="32951" y="17936"/>
                </a:lnTo>
                <a:lnTo>
                  <a:pt x="37368" y="2642"/>
                </a:lnTo>
                <a:lnTo>
                  <a:pt x="28218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448604" y="3355623"/>
            <a:ext cx="41910" cy="96520"/>
          </a:xfrm>
          <a:custGeom>
            <a:avLst/>
            <a:gdLst/>
            <a:ahLst/>
            <a:cxnLst/>
            <a:rect l="l" t="t" r="r" b="b"/>
            <a:pathLst>
              <a:path w="41910" h="96520">
                <a:moveTo>
                  <a:pt x="32739" y="0"/>
                </a:moveTo>
                <a:lnTo>
                  <a:pt x="26612" y="16336"/>
                </a:lnTo>
                <a:lnTo>
                  <a:pt x="18566" y="43652"/>
                </a:lnTo>
                <a:lnTo>
                  <a:pt x="13854" y="57777"/>
                </a:lnTo>
                <a:lnTo>
                  <a:pt x="0" y="96234"/>
                </a:lnTo>
                <a:lnTo>
                  <a:pt x="18100" y="73568"/>
                </a:lnTo>
                <a:lnTo>
                  <a:pt x="27652" y="46502"/>
                </a:lnTo>
                <a:lnTo>
                  <a:pt x="35641" y="19352"/>
                </a:lnTo>
                <a:lnTo>
                  <a:pt x="41658" y="3343"/>
                </a:lnTo>
                <a:lnTo>
                  <a:pt x="32739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403800" y="3487916"/>
            <a:ext cx="41910" cy="87630"/>
          </a:xfrm>
          <a:custGeom>
            <a:avLst/>
            <a:gdLst/>
            <a:ahLst/>
            <a:cxnLst/>
            <a:rect l="l" t="t" r="r" b="b"/>
            <a:pathLst>
              <a:path w="41910" h="87629">
                <a:moveTo>
                  <a:pt x="32922" y="0"/>
                </a:moveTo>
                <a:lnTo>
                  <a:pt x="11088" y="58679"/>
                </a:lnTo>
                <a:lnTo>
                  <a:pt x="0" y="87189"/>
                </a:lnTo>
                <a:lnTo>
                  <a:pt x="19991" y="62066"/>
                </a:lnTo>
                <a:lnTo>
                  <a:pt x="41850" y="3321"/>
                </a:lnTo>
                <a:lnTo>
                  <a:pt x="32922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348224" y="3618162"/>
            <a:ext cx="44450" cy="93980"/>
          </a:xfrm>
          <a:custGeom>
            <a:avLst/>
            <a:gdLst/>
            <a:ahLst/>
            <a:cxnLst/>
            <a:rect l="l" t="t" r="r" b="b"/>
            <a:pathLst>
              <a:path w="44450" h="93979">
                <a:moveTo>
                  <a:pt x="39580" y="0"/>
                </a:moveTo>
                <a:lnTo>
                  <a:pt x="22226" y="42698"/>
                </a:lnTo>
                <a:lnTo>
                  <a:pt x="15905" y="58500"/>
                </a:lnTo>
                <a:lnTo>
                  <a:pt x="8053" y="75761"/>
                </a:lnTo>
                <a:lnTo>
                  <a:pt x="0" y="93728"/>
                </a:lnTo>
                <a:lnTo>
                  <a:pt x="16734" y="79679"/>
                </a:lnTo>
                <a:lnTo>
                  <a:pt x="24662" y="62240"/>
                </a:lnTo>
                <a:lnTo>
                  <a:pt x="31098" y="46163"/>
                </a:lnTo>
                <a:lnTo>
                  <a:pt x="43827" y="12753"/>
                </a:lnTo>
                <a:lnTo>
                  <a:pt x="3958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287211" y="3746343"/>
            <a:ext cx="53975" cy="90805"/>
          </a:xfrm>
          <a:custGeom>
            <a:avLst/>
            <a:gdLst/>
            <a:ahLst/>
            <a:cxnLst/>
            <a:rect l="l" t="t" r="r" b="b"/>
            <a:pathLst>
              <a:path w="53975" h="90804">
                <a:moveTo>
                  <a:pt x="45234" y="0"/>
                </a:moveTo>
                <a:lnTo>
                  <a:pt x="37392" y="15683"/>
                </a:lnTo>
                <a:lnTo>
                  <a:pt x="24643" y="42773"/>
                </a:lnTo>
                <a:lnTo>
                  <a:pt x="18180" y="58907"/>
                </a:lnTo>
                <a:lnTo>
                  <a:pt x="7376" y="77326"/>
                </a:lnTo>
                <a:lnTo>
                  <a:pt x="0" y="90600"/>
                </a:lnTo>
                <a:lnTo>
                  <a:pt x="15654" y="82039"/>
                </a:lnTo>
                <a:lnTo>
                  <a:pt x="26715" y="63075"/>
                </a:lnTo>
                <a:lnTo>
                  <a:pt x="33374" y="46569"/>
                </a:lnTo>
                <a:lnTo>
                  <a:pt x="45961" y="19841"/>
                </a:lnTo>
                <a:lnTo>
                  <a:pt x="53754" y="4259"/>
                </a:lnTo>
                <a:lnTo>
                  <a:pt x="45234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224834" y="3870681"/>
            <a:ext cx="52705" cy="92710"/>
          </a:xfrm>
          <a:custGeom>
            <a:avLst/>
            <a:gdLst/>
            <a:ahLst/>
            <a:cxnLst/>
            <a:rect l="l" t="t" r="r" b="b"/>
            <a:pathLst>
              <a:path w="52705" h="92710">
                <a:moveTo>
                  <a:pt x="44693" y="0"/>
                </a:moveTo>
                <a:lnTo>
                  <a:pt x="34761" y="18194"/>
                </a:lnTo>
                <a:lnTo>
                  <a:pt x="18807" y="46920"/>
                </a:lnTo>
                <a:lnTo>
                  <a:pt x="0" y="76655"/>
                </a:lnTo>
                <a:lnTo>
                  <a:pt x="1828" y="92416"/>
                </a:lnTo>
                <a:lnTo>
                  <a:pt x="19147" y="64306"/>
                </a:lnTo>
                <a:lnTo>
                  <a:pt x="27105" y="51574"/>
                </a:lnTo>
                <a:lnTo>
                  <a:pt x="35264" y="35304"/>
                </a:lnTo>
                <a:lnTo>
                  <a:pt x="52649" y="5293"/>
                </a:lnTo>
                <a:lnTo>
                  <a:pt x="4469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2145459" y="3989649"/>
            <a:ext cx="59055" cy="88900"/>
          </a:xfrm>
          <a:custGeom>
            <a:avLst/>
            <a:gdLst/>
            <a:ahLst/>
            <a:cxnLst/>
            <a:rect l="l" t="t" r="r" b="b"/>
            <a:pathLst>
              <a:path w="59055" h="88900">
                <a:moveTo>
                  <a:pt x="52386" y="0"/>
                </a:moveTo>
                <a:lnTo>
                  <a:pt x="41329" y="16341"/>
                </a:lnTo>
                <a:lnTo>
                  <a:pt x="33315" y="29159"/>
                </a:lnTo>
                <a:lnTo>
                  <a:pt x="11228" y="57527"/>
                </a:lnTo>
                <a:lnTo>
                  <a:pt x="0" y="75163"/>
                </a:lnTo>
                <a:lnTo>
                  <a:pt x="1512" y="88698"/>
                </a:lnTo>
                <a:lnTo>
                  <a:pt x="19147" y="62814"/>
                </a:lnTo>
                <a:lnTo>
                  <a:pt x="30144" y="47114"/>
                </a:lnTo>
                <a:lnTo>
                  <a:pt x="49330" y="21507"/>
                </a:lnTo>
                <a:lnTo>
                  <a:pt x="58780" y="7338"/>
                </a:lnTo>
                <a:lnTo>
                  <a:pt x="52386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046643" y="4101250"/>
            <a:ext cx="75416" cy="7417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946145" y="4202104"/>
            <a:ext cx="76291" cy="7118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830155" y="4288067"/>
            <a:ext cx="80645" cy="62865"/>
          </a:xfrm>
          <a:custGeom>
            <a:avLst/>
            <a:gdLst/>
            <a:ahLst/>
            <a:cxnLst/>
            <a:rect l="l" t="t" r="r" b="b"/>
            <a:pathLst>
              <a:path w="80644" h="62864">
                <a:moveTo>
                  <a:pt x="80091" y="0"/>
                </a:moveTo>
                <a:lnTo>
                  <a:pt x="58035" y="14975"/>
                </a:lnTo>
                <a:lnTo>
                  <a:pt x="45335" y="22914"/>
                </a:lnTo>
                <a:lnTo>
                  <a:pt x="32301" y="32668"/>
                </a:lnTo>
                <a:lnTo>
                  <a:pt x="7235" y="46725"/>
                </a:lnTo>
                <a:lnTo>
                  <a:pt x="0" y="62480"/>
                </a:lnTo>
                <a:lnTo>
                  <a:pt x="75783" y="15116"/>
                </a:lnTo>
                <a:lnTo>
                  <a:pt x="80091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702838" y="4359329"/>
            <a:ext cx="88900" cy="50800"/>
          </a:xfrm>
          <a:custGeom>
            <a:avLst/>
            <a:gdLst/>
            <a:ahLst/>
            <a:cxnLst/>
            <a:rect l="l" t="t" r="r" b="b"/>
            <a:pathLst>
              <a:path w="88900" h="50800">
                <a:moveTo>
                  <a:pt x="88607" y="0"/>
                </a:moveTo>
                <a:lnTo>
                  <a:pt x="71051" y="10388"/>
                </a:lnTo>
                <a:lnTo>
                  <a:pt x="46045" y="21280"/>
                </a:lnTo>
                <a:lnTo>
                  <a:pt x="33345" y="27630"/>
                </a:lnTo>
                <a:lnTo>
                  <a:pt x="8402" y="36955"/>
                </a:lnTo>
                <a:lnTo>
                  <a:pt x="0" y="50279"/>
                </a:lnTo>
                <a:lnTo>
                  <a:pt x="24447" y="41111"/>
                </a:lnTo>
                <a:lnTo>
                  <a:pt x="50304" y="29800"/>
                </a:lnTo>
                <a:lnTo>
                  <a:pt x="88799" y="10529"/>
                </a:lnTo>
                <a:lnTo>
                  <a:pt x="88607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572059" y="4414069"/>
            <a:ext cx="92075" cy="29845"/>
          </a:xfrm>
          <a:custGeom>
            <a:avLst/>
            <a:gdLst/>
            <a:ahLst/>
            <a:cxnLst/>
            <a:rect l="l" t="t" r="r" b="b"/>
            <a:pathLst>
              <a:path w="92075" h="29845">
                <a:moveTo>
                  <a:pt x="91761" y="0"/>
                </a:moveTo>
                <a:lnTo>
                  <a:pt x="75683" y="6028"/>
                </a:lnTo>
                <a:lnTo>
                  <a:pt x="25400" y="18567"/>
                </a:lnTo>
                <a:lnTo>
                  <a:pt x="0" y="23329"/>
                </a:lnTo>
                <a:lnTo>
                  <a:pt x="15010" y="29396"/>
                </a:lnTo>
                <a:lnTo>
                  <a:pt x="40410" y="24632"/>
                </a:lnTo>
                <a:lnTo>
                  <a:pt x="78510" y="15107"/>
                </a:lnTo>
                <a:lnTo>
                  <a:pt x="91727" y="10185"/>
                </a:lnTo>
                <a:lnTo>
                  <a:pt x="91761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433513" y="4451115"/>
            <a:ext cx="97155" cy="0"/>
          </a:xfrm>
          <a:custGeom>
            <a:avLst/>
            <a:gdLst/>
            <a:ahLst/>
            <a:cxnLst/>
            <a:rect l="l" t="t" r="r" b="b"/>
            <a:pathLst>
              <a:path w="97155">
                <a:moveTo>
                  <a:pt x="0" y="0"/>
                </a:moveTo>
                <a:lnTo>
                  <a:pt x="96647" y="0"/>
                </a:lnTo>
              </a:path>
            </a:pathLst>
          </a:custGeom>
          <a:ln w="1355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291510" y="4427804"/>
            <a:ext cx="99695" cy="26670"/>
          </a:xfrm>
          <a:custGeom>
            <a:avLst/>
            <a:gdLst/>
            <a:ahLst/>
            <a:cxnLst/>
            <a:rect l="l" t="t" r="r" b="b"/>
            <a:pathLst>
              <a:path w="99694" h="26670">
                <a:moveTo>
                  <a:pt x="0" y="0"/>
                </a:moveTo>
                <a:lnTo>
                  <a:pt x="25082" y="15689"/>
                </a:lnTo>
                <a:lnTo>
                  <a:pt x="50925" y="20528"/>
                </a:lnTo>
                <a:lnTo>
                  <a:pt x="98248" y="26443"/>
                </a:lnTo>
                <a:lnTo>
                  <a:pt x="99429" y="16992"/>
                </a:lnTo>
                <a:lnTo>
                  <a:pt x="39406" y="9489"/>
                </a:lnTo>
                <a:lnTo>
                  <a:pt x="12862" y="3216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165310" y="4386760"/>
            <a:ext cx="89535" cy="41275"/>
          </a:xfrm>
          <a:custGeom>
            <a:avLst/>
            <a:gdLst/>
            <a:ahLst/>
            <a:cxnLst/>
            <a:rect l="l" t="t" r="r" b="b"/>
            <a:pathLst>
              <a:path w="89534" h="41275">
                <a:moveTo>
                  <a:pt x="0" y="0"/>
                </a:moveTo>
                <a:lnTo>
                  <a:pt x="9355" y="13680"/>
                </a:lnTo>
                <a:lnTo>
                  <a:pt x="60155" y="32730"/>
                </a:lnTo>
                <a:lnTo>
                  <a:pt x="73372" y="36066"/>
                </a:lnTo>
                <a:lnTo>
                  <a:pt x="86926" y="41043"/>
                </a:lnTo>
                <a:lnTo>
                  <a:pt x="89236" y="31802"/>
                </a:lnTo>
                <a:lnTo>
                  <a:pt x="76200" y="26987"/>
                </a:lnTo>
                <a:lnTo>
                  <a:pt x="62983" y="23651"/>
                </a:lnTo>
                <a:lnTo>
                  <a:pt x="38100" y="14287"/>
                </a:lnTo>
                <a:lnTo>
                  <a:pt x="24883" y="10951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035647" y="4323071"/>
            <a:ext cx="89535" cy="50800"/>
          </a:xfrm>
          <a:custGeom>
            <a:avLst/>
            <a:gdLst/>
            <a:ahLst/>
            <a:cxnLst/>
            <a:rect l="l" t="t" r="r" b="b"/>
            <a:pathLst>
              <a:path w="89534" h="50800">
                <a:moveTo>
                  <a:pt x="0" y="0"/>
                </a:moveTo>
                <a:lnTo>
                  <a:pt x="11167" y="18211"/>
                </a:lnTo>
                <a:lnTo>
                  <a:pt x="24262" y="24784"/>
                </a:lnTo>
                <a:lnTo>
                  <a:pt x="49662" y="39070"/>
                </a:lnTo>
                <a:lnTo>
                  <a:pt x="62362" y="45420"/>
                </a:lnTo>
                <a:lnTo>
                  <a:pt x="75519" y="50383"/>
                </a:lnTo>
                <a:lnTo>
                  <a:pt x="89464" y="46735"/>
                </a:lnTo>
                <a:lnTo>
                  <a:pt x="66164" y="36701"/>
                </a:lnTo>
                <a:lnTo>
                  <a:pt x="41221" y="24201"/>
                </a:lnTo>
                <a:lnTo>
                  <a:pt x="15821" y="9913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923608" y="4242946"/>
            <a:ext cx="79070" cy="6918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835661" y="4142299"/>
            <a:ext cx="61594" cy="73660"/>
          </a:xfrm>
          <a:custGeom>
            <a:avLst/>
            <a:gdLst/>
            <a:ahLst/>
            <a:cxnLst/>
            <a:rect l="l" t="t" r="r" b="b"/>
            <a:pathLst>
              <a:path w="61594" h="73660">
                <a:moveTo>
                  <a:pt x="0" y="0"/>
                </a:moveTo>
                <a:lnTo>
                  <a:pt x="21180" y="44093"/>
                </a:lnTo>
                <a:lnTo>
                  <a:pt x="61114" y="73452"/>
                </a:lnTo>
                <a:lnTo>
                  <a:pt x="39245" y="50289"/>
                </a:lnTo>
                <a:lnTo>
                  <a:pt x="17237" y="25121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60916" y="4017295"/>
            <a:ext cx="50800" cy="94615"/>
          </a:xfrm>
          <a:custGeom>
            <a:avLst/>
            <a:gdLst/>
            <a:ahLst/>
            <a:cxnLst/>
            <a:rect l="l" t="t" r="r" b="b"/>
            <a:pathLst>
              <a:path w="50800" h="94614">
                <a:moveTo>
                  <a:pt x="3597" y="0"/>
                </a:moveTo>
                <a:lnTo>
                  <a:pt x="0" y="14104"/>
                </a:lnTo>
                <a:lnTo>
                  <a:pt x="25400" y="64904"/>
                </a:lnTo>
                <a:lnTo>
                  <a:pt x="33559" y="77998"/>
                </a:lnTo>
                <a:lnTo>
                  <a:pt x="42825" y="94616"/>
                </a:lnTo>
                <a:lnTo>
                  <a:pt x="50445" y="88901"/>
                </a:lnTo>
                <a:lnTo>
                  <a:pt x="41857" y="73343"/>
                </a:lnTo>
                <a:lnTo>
                  <a:pt x="33698" y="60250"/>
                </a:lnTo>
                <a:lnTo>
                  <a:pt x="21219" y="35243"/>
                </a:lnTo>
                <a:lnTo>
                  <a:pt x="13061" y="22150"/>
                </a:lnTo>
                <a:lnTo>
                  <a:pt x="3597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13291" y="3900139"/>
            <a:ext cx="35560" cy="82550"/>
          </a:xfrm>
          <a:custGeom>
            <a:avLst/>
            <a:gdLst/>
            <a:ahLst/>
            <a:cxnLst/>
            <a:rect l="l" t="t" r="r" b="b"/>
            <a:pathLst>
              <a:path w="35559" h="82550">
                <a:moveTo>
                  <a:pt x="2169" y="0"/>
                </a:moveTo>
                <a:lnTo>
                  <a:pt x="0" y="16960"/>
                </a:lnTo>
                <a:lnTo>
                  <a:pt x="7738" y="41902"/>
                </a:lnTo>
                <a:lnTo>
                  <a:pt x="14288" y="55060"/>
                </a:lnTo>
                <a:lnTo>
                  <a:pt x="23613" y="80002"/>
                </a:lnTo>
                <a:lnTo>
                  <a:pt x="35487" y="82510"/>
                </a:lnTo>
                <a:lnTo>
                  <a:pt x="27768" y="63958"/>
                </a:lnTo>
                <a:lnTo>
                  <a:pt x="16457" y="38100"/>
                </a:lnTo>
                <a:lnTo>
                  <a:pt x="8879" y="13675"/>
                </a:lnTo>
                <a:lnTo>
                  <a:pt x="2169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663718" y="3758239"/>
            <a:ext cx="36195" cy="95250"/>
          </a:xfrm>
          <a:custGeom>
            <a:avLst/>
            <a:gdLst/>
            <a:ahLst/>
            <a:cxnLst/>
            <a:rect l="l" t="t" r="r" b="b"/>
            <a:pathLst>
              <a:path w="36195" h="95250">
                <a:moveTo>
                  <a:pt x="6065" y="0"/>
                </a:moveTo>
                <a:lnTo>
                  <a:pt x="0" y="15010"/>
                </a:lnTo>
                <a:lnTo>
                  <a:pt x="4923" y="28227"/>
                </a:lnTo>
                <a:lnTo>
                  <a:pt x="9686" y="40927"/>
                </a:lnTo>
                <a:lnTo>
                  <a:pt x="12671" y="54575"/>
                </a:lnTo>
                <a:lnTo>
                  <a:pt x="17623" y="67914"/>
                </a:lnTo>
                <a:lnTo>
                  <a:pt x="25561" y="93314"/>
                </a:lnTo>
                <a:lnTo>
                  <a:pt x="35808" y="95156"/>
                </a:lnTo>
                <a:lnTo>
                  <a:pt x="29716" y="77269"/>
                </a:lnTo>
                <a:lnTo>
                  <a:pt x="21779" y="51870"/>
                </a:lnTo>
                <a:lnTo>
                  <a:pt x="18794" y="38221"/>
                </a:lnTo>
                <a:lnTo>
                  <a:pt x="13841" y="24883"/>
                </a:lnTo>
                <a:lnTo>
                  <a:pt x="6065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628895" y="3624539"/>
            <a:ext cx="29845" cy="95885"/>
          </a:xfrm>
          <a:custGeom>
            <a:avLst/>
            <a:gdLst/>
            <a:ahLst/>
            <a:cxnLst/>
            <a:rect l="l" t="t" r="r" b="b"/>
            <a:pathLst>
              <a:path w="29845" h="95885">
                <a:moveTo>
                  <a:pt x="4273" y="0"/>
                </a:moveTo>
                <a:lnTo>
                  <a:pt x="0" y="17298"/>
                </a:lnTo>
                <a:lnTo>
                  <a:pt x="3043" y="31113"/>
                </a:lnTo>
                <a:lnTo>
                  <a:pt x="6219" y="45401"/>
                </a:lnTo>
                <a:lnTo>
                  <a:pt x="11111" y="60161"/>
                </a:lnTo>
                <a:lnTo>
                  <a:pt x="17359" y="85210"/>
                </a:lnTo>
                <a:lnTo>
                  <a:pt x="29758" y="95533"/>
                </a:lnTo>
                <a:lnTo>
                  <a:pt x="20250" y="57500"/>
                </a:lnTo>
                <a:lnTo>
                  <a:pt x="15386" y="42861"/>
                </a:lnTo>
                <a:lnTo>
                  <a:pt x="12342" y="29047"/>
                </a:lnTo>
                <a:lnTo>
                  <a:pt x="9167" y="14759"/>
                </a:lnTo>
                <a:lnTo>
                  <a:pt x="427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597043" y="3491539"/>
            <a:ext cx="26670" cy="93980"/>
          </a:xfrm>
          <a:custGeom>
            <a:avLst/>
            <a:gdLst/>
            <a:ahLst/>
            <a:cxnLst/>
            <a:rect l="l" t="t" r="r" b="b"/>
            <a:pathLst>
              <a:path w="26670" h="93979">
                <a:moveTo>
                  <a:pt x="6065" y="0"/>
                </a:moveTo>
                <a:lnTo>
                  <a:pt x="0" y="15010"/>
                </a:lnTo>
                <a:lnTo>
                  <a:pt x="3146" y="29175"/>
                </a:lnTo>
                <a:lnTo>
                  <a:pt x="4648" y="42955"/>
                </a:lnTo>
                <a:lnTo>
                  <a:pt x="9686" y="56802"/>
                </a:lnTo>
                <a:lnTo>
                  <a:pt x="10998" y="69942"/>
                </a:lnTo>
                <a:lnTo>
                  <a:pt x="14286" y="83272"/>
                </a:lnTo>
                <a:lnTo>
                  <a:pt x="26633" y="93384"/>
                </a:lnTo>
                <a:lnTo>
                  <a:pt x="20352" y="68262"/>
                </a:lnTo>
                <a:lnTo>
                  <a:pt x="18878" y="54604"/>
                </a:lnTo>
                <a:lnTo>
                  <a:pt x="13841" y="40758"/>
                </a:lnTo>
                <a:lnTo>
                  <a:pt x="12528" y="27616"/>
                </a:lnTo>
                <a:lnTo>
                  <a:pt x="9269" y="12821"/>
                </a:lnTo>
                <a:lnTo>
                  <a:pt x="6065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568363" y="3357166"/>
            <a:ext cx="25400" cy="92710"/>
          </a:xfrm>
          <a:custGeom>
            <a:avLst/>
            <a:gdLst/>
            <a:ahLst/>
            <a:cxnLst/>
            <a:rect l="l" t="t" r="r" b="b"/>
            <a:pathLst>
              <a:path w="25400" h="92710">
                <a:moveTo>
                  <a:pt x="7863" y="0"/>
                </a:moveTo>
                <a:lnTo>
                  <a:pt x="0" y="13881"/>
                </a:lnTo>
                <a:lnTo>
                  <a:pt x="4838" y="41311"/>
                </a:lnTo>
                <a:lnTo>
                  <a:pt x="9689" y="57522"/>
                </a:lnTo>
                <a:lnTo>
                  <a:pt x="14363" y="84174"/>
                </a:lnTo>
                <a:lnTo>
                  <a:pt x="24983" y="92506"/>
                </a:lnTo>
                <a:lnTo>
                  <a:pt x="20486" y="67820"/>
                </a:lnTo>
                <a:lnTo>
                  <a:pt x="10961" y="24958"/>
                </a:lnTo>
                <a:lnTo>
                  <a:pt x="786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 txBox="1"/>
          <p:nvPr/>
        </p:nvSpPr>
        <p:spPr>
          <a:xfrm>
            <a:off x="523241" y="1417102"/>
            <a:ext cx="10817860" cy="1329055"/>
          </a:xfrm>
          <a:prstGeom prst="rect">
            <a:avLst/>
          </a:prstGeom>
        </p:spPr>
        <p:txBody>
          <a:bodyPr vert="horz" wrap="square" lIns="0" tIns="227329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789"/>
              </a:spcBef>
            </a:pPr>
            <a:r>
              <a:rPr sz="3800" b="1" dirty="0">
                <a:latin typeface="Arial"/>
                <a:cs typeface="Arial"/>
              </a:rPr>
              <a:t>New </a:t>
            </a:r>
            <a:r>
              <a:rPr sz="3800" b="1" spc="-5" dirty="0">
                <a:latin typeface="Arial"/>
                <a:cs typeface="Arial"/>
              </a:rPr>
              <a:t>Heart Failure </a:t>
            </a:r>
            <a:r>
              <a:rPr sz="3800" b="1" dirty="0">
                <a:latin typeface="Arial"/>
                <a:cs typeface="Arial"/>
              </a:rPr>
              <a:t>by </a:t>
            </a:r>
            <a:r>
              <a:rPr sz="3800" b="1" spc="-25" dirty="0">
                <a:latin typeface="Arial"/>
                <a:cs typeface="Arial"/>
              </a:rPr>
              <a:t>On-Treatment </a:t>
            </a:r>
            <a:r>
              <a:rPr sz="3800" b="1" spc="-5" dirty="0">
                <a:latin typeface="Arial"/>
                <a:cs typeface="Arial"/>
              </a:rPr>
              <a:t>Serum</a:t>
            </a:r>
            <a:r>
              <a:rPr sz="3800" b="1" spc="-35" dirty="0">
                <a:latin typeface="Arial"/>
                <a:cs typeface="Arial"/>
              </a:rPr>
              <a:t> </a:t>
            </a:r>
            <a:r>
              <a:rPr sz="3800" b="1" spc="-95" dirty="0">
                <a:latin typeface="Arial"/>
                <a:cs typeface="Arial"/>
              </a:rPr>
              <a:t>EPA</a:t>
            </a:r>
            <a:endParaRPr sz="3800">
              <a:latin typeface="Arial"/>
              <a:cs typeface="Arial"/>
            </a:endParaRPr>
          </a:p>
          <a:p>
            <a:pPr marL="6040755">
              <a:lnSpc>
                <a:spcPct val="100000"/>
              </a:lnSpc>
              <a:spcBef>
                <a:spcPts val="625"/>
              </a:spcBef>
            </a:pPr>
            <a:r>
              <a:rPr sz="1400" b="1" spc="-5" dirty="0">
                <a:solidFill>
                  <a:srgbClr val="221F1F"/>
                </a:solidFill>
                <a:latin typeface="Arial"/>
                <a:cs typeface="Arial"/>
              </a:rPr>
              <a:t>New Heart </a:t>
            </a:r>
            <a:r>
              <a:rPr sz="1400" b="1" spc="-10" dirty="0">
                <a:solidFill>
                  <a:srgbClr val="221F1F"/>
                </a:solidFill>
                <a:latin typeface="Arial"/>
                <a:cs typeface="Arial"/>
              </a:rPr>
              <a:t>Failure</a:t>
            </a:r>
            <a:r>
              <a:rPr sz="1400" b="1" spc="-4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21F1F"/>
                </a:solidFill>
                <a:latin typeface="Arial"/>
                <a:cs typeface="Arial"/>
              </a:rPr>
              <a:t>Requiring</a:t>
            </a:r>
            <a:endParaRPr sz="1400">
              <a:latin typeface="Arial"/>
              <a:cs typeface="Arial"/>
            </a:endParaRPr>
          </a:p>
          <a:p>
            <a:pPr marL="315595">
              <a:lnSpc>
                <a:spcPct val="100000"/>
              </a:lnSpc>
              <a:spcBef>
                <a:spcPts val="25"/>
              </a:spcBef>
              <a:tabLst>
                <a:tab pos="3647440" algn="l"/>
                <a:tab pos="6595109" algn="l"/>
              </a:tabLst>
            </a:pPr>
            <a:r>
              <a:rPr sz="1400" b="1" spc="-10" dirty="0">
                <a:solidFill>
                  <a:srgbClr val="221F1F"/>
                </a:solidFill>
                <a:latin typeface="Arial"/>
                <a:cs typeface="Arial"/>
              </a:rPr>
              <a:t>Sudden</a:t>
            </a:r>
            <a:r>
              <a:rPr sz="1400" b="1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221F1F"/>
                </a:solidFill>
                <a:latin typeface="Arial"/>
                <a:cs typeface="Arial"/>
              </a:rPr>
              <a:t>Cardiac</a:t>
            </a:r>
            <a:r>
              <a:rPr sz="1400" b="1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21F1F"/>
                </a:solidFill>
                <a:latin typeface="Arial"/>
                <a:cs typeface="Arial"/>
              </a:rPr>
              <a:t>Death</a:t>
            </a:r>
            <a:r>
              <a:rPr sz="1500" spc="-15" baseline="30555" dirty="0">
                <a:latin typeface="Arial"/>
                <a:cs typeface="Arial"/>
              </a:rPr>
              <a:t>1-4	</a:t>
            </a:r>
            <a:r>
              <a:rPr sz="1400" b="1" spc="-5" dirty="0">
                <a:solidFill>
                  <a:srgbClr val="221F1F"/>
                </a:solidFill>
                <a:latin typeface="Arial"/>
                <a:cs typeface="Arial"/>
              </a:rPr>
              <a:t>Cardiac</a:t>
            </a:r>
            <a:r>
              <a:rPr sz="1400" b="1" spc="-5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21F1F"/>
                </a:solidFill>
                <a:latin typeface="Arial"/>
                <a:cs typeface="Arial"/>
              </a:rPr>
              <a:t>Arrest</a:t>
            </a:r>
            <a:r>
              <a:rPr sz="1400" b="1" spc="-204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500" baseline="30555" dirty="0">
                <a:latin typeface="Arial"/>
                <a:cs typeface="Arial"/>
              </a:rPr>
              <a:t>1	</a:t>
            </a:r>
            <a:r>
              <a:rPr sz="2100" b="1" spc="-7" baseline="3968" dirty="0">
                <a:solidFill>
                  <a:srgbClr val="221F1F"/>
                </a:solidFill>
                <a:latin typeface="Arial"/>
                <a:cs typeface="Arial"/>
              </a:rPr>
              <a:t>Hospitalization</a:t>
            </a:r>
            <a:r>
              <a:rPr sz="1500" spc="-7" baseline="30555" dirty="0">
                <a:latin typeface="Arial"/>
                <a:cs typeface="Arial"/>
              </a:rPr>
              <a:t>1-3,5</a:t>
            </a:r>
            <a:endParaRPr sz="1500" baseline="30555">
              <a:latin typeface="Arial"/>
              <a:cs typeface="Arial"/>
            </a:endParaRPr>
          </a:p>
        </p:txBody>
      </p:sp>
      <p:sp>
        <p:nvSpPr>
          <p:cNvPr id="282" name="object 282"/>
          <p:cNvSpPr txBox="1"/>
          <p:nvPr/>
        </p:nvSpPr>
        <p:spPr>
          <a:xfrm>
            <a:off x="187924" y="6550230"/>
            <a:ext cx="370332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b="1" spc="-5" dirty="0">
                <a:latin typeface="Arial"/>
                <a:cs typeface="Arial"/>
              </a:rPr>
              <a:t>Bhatt DL. ACC/WCC 2020, Chicago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(virtual).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81" name="object 281"/>
          <p:cNvSpPr txBox="1"/>
          <p:nvPr/>
        </p:nvSpPr>
        <p:spPr>
          <a:xfrm>
            <a:off x="169056" y="6002020"/>
            <a:ext cx="118789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Arial"/>
                <a:cs typeface="Arial"/>
              </a:rPr>
              <a:t>Note: </a:t>
            </a:r>
            <a:r>
              <a:rPr sz="1000" spc="-10" dirty="0">
                <a:latin typeface="Arial"/>
                <a:cs typeface="Arial"/>
              </a:rPr>
              <a:t>On-treatment </a:t>
            </a:r>
            <a:r>
              <a:rPr sz="1000" spc="-5" dirty="0">
                <a:latin typeface="Arial"/>
                <a:cs typeface="Arial"/>
              </a:rPr>
              <a:t>post baseline serum EPA (µg/mL) </a:t>
            </a:r>
            <a:r>
              <a:rPr sz="1000" dirty="0">
                <a:latin typeface="Arial"/>
                <a:cs typeface="Arial"/>
              </a:rPr>
              <a:t>is </a:t>
            </a:r>
            <a:r>
              <a:rPr sz="1000" spc="-5" dirty="0">
                <a:latin typeface="Arial"/>
                <a:cs typeface="Arial"/>
              </a:rPr>
              <a:t>the daily </a:t>
            </a:r>
            <a:r>
              <a:rPr sz="1000" spc="-10" dirty="0">
                <a:latin typeface="Arial"/>
                <a:cs typeface="Arial"/>
              </a:rPr>
              <a:t>average </a:t>
            </a:r>
            <a:r>
              <a:rPr sz="1000" spc="-5" dirty="0">
                <a:latin typeface="Arial"/>
                <a:cs typeface="Arial"/>
              </a:rPr>
              <a:t>of all available post baseline EPA </a:t>
            </a:r>
            <a:r>
              <a:rPr sz="1000" spc="-10" dirty="0">
                <a:latin typeface="Arial"/>
                <a:cs typeface="Arial"/>
              </a:rPr>
              <a:t>measurements </a:t>
            </a:r>
            <a:r>
              <a:rPr sz="1000" spc="-5" dirty="0">
                <a:latin typeface="Arial"/>
                <a:cs typeface="Arial"/>
              </a:rPr>
              <a:t>prior to the </a:t>
            </a:r>
            <a:r>
              <a:rPr sz="1000" spc="-10" dirty="0">
                <a:latin typeface="Arial"/>
                <a:cs typeface="Arial"/>
              </a:rPr>
              <a:t>event. </a:t>
            </a:r>
            <a:r>
              <a:rPr sz="1000" spc="-5" dirty="0">
                <a:latin typeface="Arial"/>
                <a:cs typeface="Arial"/>
              </a:rPr>
              <a:t>Dose-response hazard ratio (solid line) </a:t>
            </a:r>
            <a:r>
              <a:rPr sz="1000" spc="-10" dirty="0">
                <a:latin typeface="Arial"/>
                <a:cs typeface="Arial"/>
              </a:rPr>
              <a:t>and 95% </a:t>
            </a:r>
            <a:r>
              <a:rPr sz="1000" dirty="0">
                <a:latin typeface="Arial"/>
                <a:cs typeface="Arial"/>
              </a:rPr>
              <a:t>CI </a:t>
            </a:r>
            <a:r>
              <a:rPr sz="1000" spc="-10" dirty="0">
                <a:latin typeface="Arial"/>
                <a:cs typeface="Arial"/>
              </a:rPr>
              <a:t>(dotted </a:t>
            </a:r>
            <a:r>
              <a:rPr sz="1000" spc="-5" dirty="0">
                <a:latin typeface="Arial"/>
                <a:cs typeface="Arial"/>
              </a:rPr>
              <a:t>lines) are  estimated from the Cox </a:t>
            </a:r>
            <a:r>
              <a:rPr sz="1000" spc="-10" dirty="0">
                <a:latin typeface="Arial"/>
                <a:cs typeface="Arial"/>
              </a:rPr>
              <a:t>proportional </a:t>
            </a:r>
            <a:r>
              <a:rPr sz="1000" spc="-5" dirty="0">
                <a:latin typeface="Arial"/>
                <a:cs typeface="Arial"/>
              </a:rPr>
              <a:t>hazard </a:t>
            </a:r>
            <a:r>
              <a:rPr sz="1000" spc="-10" dirty="0">
                <a:latin typeface="Arial"/>
                <a:cs typeface="Arial"/>
              </a:rPr>
              <a:t>model </a:t>
            </a:r>
            <a:r>
              <a:rPr sz="1000" spc="-5" dirty="0">
                <a:latin typeface="Arial"/>
                <a:cs typeface="Arial"/>
              </a:rPr>
              <a:t>with </a:t>
            </a:r>
            <a:r>
              <a:rPr sz="1000" dirty="0">
                <a:latin typeface="Arial"/>
                <a:cs typeface="Arial"/>
              </a:rPr>
              <a:t>a </a:t>
            </a:r>
            <a:r>
              <a:rPr sz="1000" spc="-5" dirty="0">
                <a:latin typeface="Arial"/>
                <a:cs typeface="Arial"/>
              </a:rPr>
              <a:t>spline term for EPA </a:t>
            </a:r>
            <a:r>
              <a:rPr sz="1000" spc="-10" dirty="0">
                <a:latin typeface="Arial"/>
                <a:cs typeface="Arial"/>
              </a:rPr>
              <a:t>and adjustment </a:t>
            </a:r>
            <a:r>
              <a:rPr sz="1000" spc="-5" dirty="0">
                <a:latin typeface="Arial"/>
                <a:cs typeface="Arial"/>
              </a:rPr>
              <a:t>for randomization factors </a:t>
            </a:r>
            <a:r>
              <a:rPr sz="1000" spc="-10" dirty="0">
                <a:latin typeface="Arial"/>
                <a:cs typeface="Arial"/>
              </a:rPr>
              <a:t>and </a:t>
            </a:r>
            <a:r>
              <a:rPr sz="1000" spc="-5" dirty="0">
                <a:latin typeface="Arial"/>
                <a:cs typeface="Arial"/>
              </a:rPr>
              <a:t>statin </a:t>
            </a:r>
            <a:r>
              <a:rPr sz="1000" spc="-10" dirty="0">
                <a:latin typeface="Arial"/>
                <a:cs typeface="Arial"/>
              </a:rPr>
              <a:t>compliance</a:t>
            </a:r>
            <a:r>
              <a:rPr sz="1050" spc="-15" baseline="23809" dirty="0">
                <a:latin typeface="Arial"/>
                <a:cs typeface="Arial"/>
              </a:rPr>
              <a:t>1</a:t>
            </a:r>
            <a:r>
              <a:rPr sz="1000" spc="-10" dirty="0">
                <a:latin typeface="Arial"/>
                <a:cs typeface="Arial"/>
              </a:rPr>
              <a:t>, </a:t>
            </a:r>
            <a:r>
              <a:rPr sz="1000" spc="-5" dirty="0">
                <a:latin typeface="Arial"/>
                <a:cs typeface="Arial"/>
              </a:rPr>
              <a:t>baseline </a:t>
            </a:r>
            <a:r>
              <a:rPr sz="1000" spc="-10" dirty="0">
                <a:latin typeface="Arial"/>
                <a:cs typeface="Arial"/>
              </a:rPr>
              <a:t>diabetes</a:t>
            </a:r>
            <a:r>
              <a:rPr sz="1050" spc="-15" baseline="23809" dirty="0">
                <a:latin typeface="Arial"/>
                <a:cs typeface="Arial"/>
              </a:rPr>
              <a:t>2</a:t>
            </a:r>
            <a:r>
              <a:rPr sz="1000" spc="-10" dirty="0">
                <a:latin typeface="Arial"/>
                <a:cs typeface="Arial"/>
              </a:rPr>
              <a:t>, and </a:t>
            </a:r>
            <a:r>
              <a:rPr sz="1000" spc="-5" dirty="0">
                <a:latin typeface="Arial"/>
                <a:cs typeface="Arial"/>
              </a:rPr>
              <a:t>hsCRP</a:t>
            </a:r>
            <a:r>
              <a:rPr sz="1050" spc="-7" baseline="23809" dirty="0">
                <a:latin typeface="Arial"/>
                <a:cs typeface="Arial"/>
              </a:rPr>
              <a:t>3</a:t>
            </a:r>
            <a:r>
              <a:rPr sz="1000" spc="-5" dirty="0">
                <a:latin typeface="Arial"/>
                <a:cs typeface="Arial"/>
              </a:rPr>
              <a:t>, </a:t>
            </a:r>
            <a:r>
              <a:rPr sz="1000" spc="-10" dirty="0">
                <a:latin typeface="Arial"/>
                <a:cs typeface="Arial"/>
              </a:rPr>
              <a:t>treatment </a:t>
            </a:r>
            <a:r>
              <a:rPr sz="1000" spc="-5" dirty="0">
                <a:latin typeface="Arial"/>
                <a:cs typeface="Arial"/>
              </a:rPr>
              <a:t>compliance</a:t>
            </a:r>
            <a:r>
              <a:rPr sz="1050" spc="-7" baseline="23809" dirty="0">
                <a:latin typeface="Arial"/>
                <a:cs typeface="Arial"/>
              </a:rPr>
              <a:t>4</a:t>
            </a:r>
            <a:r>
              <a:rPr sz="1050" spc="30" baseline="23809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age</a:t>
            </a:r>
            <a:r>
              <a:rPr sz="1050" spc="-15" baseline="23809" dirty="0">
                <a:latin typeface="Arial"/>
                <a:cs typeface="Arial"/>
              </a:rPr>
              <a:t>5</a:t>
            </a:r>
            <a:r>
              <a:rPr sz="1000" spc="-10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sz="1000" b="1" spc="-5" dirty="0">
                <a:latin typeface="Arial"/>
                <a:cs typeface="Arial"/>
              </a:rPr>
              <a:t>*P value is </a:t>
            </a:r>
            <a:r>
              <a:rPr sz="1000" b="1" spc="-10" dirty="0">
                <a:latin typeface="Arial"/>
                <a:cs typeface="Arial"/>
              </a:rPr>
              <a:t>&lt;0.001 </a:t>
            </a:r>
            <a:r>
              <a:rPr sz="1000" b="1" dirty="0">
                <a:latin typeface="Arial"/>
                <a:cs typeface="Arial"/>
              </a:rPr>
              <a:t>for both </a:t>
            </a:r>
            <a:r>
              <a:rPr sz="1000" b="1" spc="-5" dirty="0">
                <a:latin typeface="Arial"/>
                <a:cs typeface="Arial"/>
              </a:rPr>
              <a:t>non-linear trend and </a:t>
            </a:r>
            <a:r>
              <a:rPr sz="1000" b="1" dirty="0">
                <a:latin typeface="Arial"/>
                <a:cs typeface="Arial"/>
              </a:rPr>
              <a:t>for </a:t>
            </a:r>
            <a:r>
              <a:rPr sz="1000" b="1" spc="-10" dirty="0">
                <a:latin typeface="Arial"/>
                <a:cs typeface="Arial"/>
              </a:rPr>
              <a:t>regression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slope.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805180">
              <a:lnSpc>
                <a:spcPts val="4100"/>
              </a:lnSpc>
              <a:spcBef>
                <a:spcPts val="620"/>
              </a:spcBef>
            </a:pPr>
            <a:r>
              <a:rPr spc="-5" dirty="0"/>
              <a:t>Dose-Response </a:t>
            </a:r>
            <a:r>
              <a:rPr dirty="0"/>
              <a:t>of </a:t>
            </a:r>
            <a:r>
              <a:rPr spc="-5" dirty="0"/>
              <a:t>Hazard Ratio (95% CI)  Sudden Cardiac Death, Cardiac</a:t>
            </a:r>
            <a:r>
              <a:rPr spc="-185" dirty="0"/>
              <a:t> </a:t>
            </a:r>
            <a:r>
              <a:rPr spc="-5" dirty="0"/>
              <a:t>Arrest,</a:t>
            </a:r>
          </a:p>
          <a:p>
            <a:pPr marL="12700">
              <a:lnSpc>
                <a:spcPts val="4025"/>
              </a:lnSpc>
            </a:pPr>
            <a:r>
              <a:rPr dirty="0"/>
              <a:t>New </a:t>
            </a:r>
            <a:r>
              <a:rPr spc="-5" dirty="0"/>
              <a:t>Heart Failure Requiring</a:t>
            </a:r>
            <a:r>
              <a:rPr spc="-70" dirty="0"/>
              <a:t> </a:t>
            </a:r>
            <a:r>
              <a:rPr spc="-5" dirty="0"/>
              <a:t>Hospitalization,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4456" y="5750052"/>
            <a:ext cx="129222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P*&lt;0.001 for</a:t>
            </a:r>
            <a:r>
              <a:rPr sz="1400" b="1" spc="-7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all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452725" y="460471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452725" y="407113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9452725" y="343084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452725" y="289726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452725" y="503158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452725" y="492486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452725" y="481814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452725" y="471143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452725" y="449800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452725" y="439128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9452725" y="428456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452725" y="417785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452725" y="3964420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452725" y="385770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452725" y="375098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452725" y="353755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9452725" y="332412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9452725" y="321740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452725" y="311069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9452725" y="300397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1797142" y="5461000"/>
            <a:ext cx="1225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12</a:t>
            </a:r>
            <a:endParaRPr sz="7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9461159" y="5461000"/>
            <a:ext cx="2197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5221</a:t>
            </a:r>
            <a:endParaRPr sz="7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571644" y="2813869"/>
            <a:ext cx="0" cy="2244725"/>
          </a:xfrm>
          <a:custGeom>
            <a:avLst/>
            <a:gdLst/>
            <a:ahLst/>
            <a:cxnLst/>
            <a:rect l="l" t="t" r="r" b="b"/>
            <a:pathLst>
              <a:path h="2244725">
                <a:moveTo>
                  <a:pt x="0" y="2244644"/>
                </a:moveTo>
                <a:lnTo>
                  <a:pt x="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80235" y="3964859"/>
            <a:ext cx="2468880" cy="0"/>
          </a:xfrm>
          <a:custGeom>
            <a:avLst/>
            <a:gdLst/>
            <a:ahLst/>
            <a:cxnLst/>
            <a:rect l="l" t="t" r="r" b="b"/>
            <a:pathLst>
              <a:path w="2468879">
                <a:moveTo>
                  <a:pt x="0" y="0"/>
                </a:moveTo>
                <a:lnTo>
                  <a:pt x="2468512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452725" y="364427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9306269" y="2821121"/>
            <a:ext cx="125095" cy="14859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</a:t>
            </a:r>
            <a:r>
              <a:rPr sz="700" dirty="0">
                <a:solidFill>
                  <a:srgbClr val="221F1F"/>
                </a:solidFill>
                <a:latin typeface="Arial"/>
                <a:cs typeface="Arial"/>
              </a:rPr>
              <a:t>.0</a:t>
            </a:r>
            <a:endParaRPr sz="7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148953" y="3034481"/>
            <a:ext cx="282575" cy="185547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30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Hazard Ratio: Reference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to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EPA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=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r>
              <a:rPr sz="700" b="1" spc="-9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µg/mL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0.2    0.4    0.6    0.8    1.0    1.2    1.4    1.6</a:t>
            </a:r>
            <a:r>
              <a:rPr sz="700" spc="14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1.8</a:t>
            </a:r>
            <a:endParaRPr sz="7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9479817" y="5061478"/>
            <a:ext cx="2466975" cy="0"/>
          </a:xfrm>
          <a:custGeom>
            <a:avLst/>
            <a:gdLst/>
            <a:ahLst/>
            <a:cxnLst/>
            <a:rect l="l" t="t" r="r" b="b"/>
            <a:pathLst>
              <a:path w="2466975">
                <a:moveTo>
                  <a:pt x="0" y="0"/>
                </a:moveTo>
                <a:lnTo>
                  <a:pt x="246697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9478371" y="2811630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478743" y="2811631"/>
            <a:ext cx="2468245" cy="0"/>
          </a:xfrm>
          <a:custGeom>
            <a:avLst/>
            <a:gdLst/>
            <a:ahLst/>
            <a:cxnLst/>
            <a:rect l="l" t="t" r="r" b="b"/>
            <a:pathLst>
              <a:path w="2468245">
                <a:moveTo>
                  <a:pt x="0" y="0"/>
                </a:moveTo>
                <a:lnTo>
                  <a:pt x="246805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1946490" y="2811630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9862883" y="5073904"/>
            <a:ext cx="1717039" cy="51943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505"/>
              </a:spcBef>
              <a:tabLst>
                <a:tab pos="699135" algn="l"/>
                <a:tab pos="1310640" algn="l"/>
              </a:tabLst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100	200	300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AUC-Derived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Daily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Average EPA</a:t>
            </a:r>
            <a:r>
              <a:rPr sz="700" b="1" spc="-5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(µg/mL)</a:t>
            </a:r>
            <a:endParaRPr sz="7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550"/>
              </a:spcBef>
              <a:tabLst>
                <a:tab pos="699135" algn="l"/>
                <a:tab pos="1334770" algn="l"/>
              </a:tabLst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2455	780	93</a:t>
            </a:r>
            <a:endParaRPr sz="7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1772852" y="5125720"/>
            <a:ext cx="1714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400</a:t>
            </a:r>
            <a:endParaRPr sz="7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9509737" y="5125720"/>
            <a:ext cx="1225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endParaRPr sz="7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0023453" y="506474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635015" y="506474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1246572" y="506577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1858169" y="506577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9570880" y="506474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9570880" y="506474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0023453" y="506474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0635015" y="506474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246572" y="506577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1858169" y="506577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9482973" y="3906455"/>
            <a:ext cx="2466340" cy="611505"/>
          </a:xfrm>
          <a:custGeom>
            <a:avLst/>
            <a:gdLst/>
            <a:ahLst/>
            <a:cxnLst/>
            <a:rect l="l" t="t" r="r" b="b"/>
            <a:pathLst>
              <a:path w="2466340" h="611504">
                <a:moveTo>
                  <a:pt x="7743" y="0"/>
                </a:moveTo>
                <a:lnTo>
                  <a:pt x="0" y="13858"/>
                </a:lnTo>
                <a:lnTo>
                  <a:pt x="42616" y="37670"/>
                </a:lnTo>
                <a:lnTo>
                  <a:pt x="56273" y="46859"/>
                </a:lnTo>
                <a:lnTo>
                  <a:pt x="71659" y="53863"/>
                </a:lnTo>
                <a:lnTo>
                  <a:pt x="170464" y="109108"/>
                </a:lnTo>
                <a:lnTo>
                  <a:pt x="185303" y="115775"/>
                </a:lnTo>
                <a:lnTo>
                  <a:pt x="198327" y="124646"/>
                </a:lnTo>
                <a:lnTo>
                  <a:pt x="227919" y="138000"/>
                </a:lnTo>
                <a:lnTo>
                  <a:pt x="241493" y="145620"/>
                </a:lnTo>
                <a:lnTo>
                  <a:pt x="256330" y="152288"/>
                </a:lnTo>
                <a:lnTo>
                  <a:pt x="269901" y="159908"/>
                </a:lnTo>
                <a:lnTo>
                  <a:pt x="284109" y="167845"/>
                </a:lnTo>
                <a:lnTo>
                  <a:pt x="298946" y="174513"/>
                </a:lnTo>
                <a:lnTo>
                  <a:pt x="315005" y="180980"/>
                </a:lnTo>
                <a:lnTo>
                  <a:pt x="328302" y="188483"/>
                </a:lnTo>
                <a:lnTo>
                  <a:pt x="357346" y="201500"/>
                </a:lnTo>
                <a:lnTo>
                  <a:pt x="370918" y="209120"/>
                </a:lnTo>
                <a:lnTo>
                  <a:pt x="414167" y="228488"/>
                </a:lnTo>
                <a:lnTo>
                  <a:pt x="427739" y="236108"/>
                </a:lnTo>
                <a:lnTo>
                  <a:pt x="443294" y="241467"/>
                </a:lnTo>
                <a:lnTo>
                  <a:pt x="456152" y="248808"/>
                </a:lnTo>
                <a:lnTo>
                  <a:pt x="471705" y="254167"/>
                </a:lnTo>
                <a:lnTo>
                  <a:pt x="485194" y="260238"/>
                </a:lnTo>
                <a:lnTo>
                  <a:pt x="498768" y="267858"/>
                </a:lnTo>
                <a:lnTo>
                  <a:pt x="513607" y="274525"/>
                </a:lnTo>
                <a:lnTo>
                  <a:pt x="528528" y="279567"/>
                </a:lnTo>
                <a:lnTo>
                  <a:pt x="542015" y="285638"/>
                </a:lnTo>
                <a:lnTo>
                  <a:pt x="558077" y="292105"/>
                </a:lnTo>
                <a:lnTo>
                  <a:pt x="614622" y="317388"/>
                </a:lnTo>
                <a:lnTo>
                  <a:pt x="629542" y="322430"/>
                </a:lnTo>
                <a:lnTo>
                  <a:pt x="643032" y="328500"/>
                </a:lnTo>
                <a:lnTo>
                  <a:pt x="657955" y="333542"/>
                </a:lnTo>
                <a:lnTo>
                  <a:pt x="671443" y="339613"/>
                </a:lnTo>
                <a:lnTo>
                  <a:pt x="686365" y="344655"/>
                </a:lnTo>
                <a:lnTo>
                  <a:pt x="714060" y="357075"/>
                </a:lnTo>
                <a:lnTo>
                  <a:pt x="743186" y="366880"/>
                </a:lnTo>
                <a:lnTo>
                  <a:pt x="770882" y="379300"/>
                </a:lnTo>
                <a:lnTo>
                  <a:pt x="785803" y="384342"/>
                </a:lnTo>
                <a:lnTo>
                  <a:pt x="799292" y="390413"/>
                </a:lnTo>
                <a:lnTo>
                  <a:pt x="899447" y="424030"/>
                </a:lnTo>
                <a:lnTo>
                  <a:pt x="912935" y="430100"/>
                </a:lnTo>
                <a:lnTo>
                  <a:pt x="942063" y="439905"/>
                </a:lnTo>
                <a:lnTo>
                  <a:pt x="957060" y="443301"/>
                </a:lnTo>
                <a:lnTo>
                  <a:pt x="1013090" y="462130"/>
                </a:lnTo>
                <a:lnTo>
                  <a:pt x="1028086" y="465526"/>
                </a:lnTo>
                <a:lnTo>
                  <a:pt x="1055706" y="474830"/>
                </a:lnTo>
                <a:lnTo>
                  <a:pt x="1070703" y="478226"/>
                </a:lnTo>
                <a:lnTo>
                  <a:pt x="1084117" y="482767"/>
                </a:lnTo>
                <a:lnTo>
                  <a:pt x="1099113" y="486162"/>
                </a:lnTo>
                <a:lnTo>
                  <a:pt x="1112527" y="490705"/>
                </a:lnTo>
                <a:lnTo>
                  <a:pt x="1141729" y="497276"/>
                </a:lnTo>
                <a:lnTo>
                  <a:pt x="1155143" y="501817"/>
                </a:lnTo>
                <a:lnTo>
                  <a:pt x="1297990" y="533787"/>
                </a:lnTo>
                <a:lnTo>
                  <a:pt x="1313045" y="535518"/>
                </a:lnTo>
                <a:lnTo>
                  <a:pt x="1354811" y="544901"/>
                </a:lnTo>
                <a:lnTo>
                  <a:pt x="1369866" y="546629"/>
                </a:lnTo>
                <a:lnTo>
                  <a:pt x="1383221" y="549662"/>
                </a:lnTo>
                <a:lnTo>
                  <a:pt x="1398277" y="551393"/>
                </a:lnTo>
                <a:lnTo>
                  <a:pt x="1413377" y="554461"/>
                </a:lnTo>
                <a:lnTo>
                  <a:pt x="1444050" y="557743"/>
                </a:lnTo>
                <a:lnTo>
                  <a:pt x="1457406" y="560776"/>
                </a:lnTo>
                <a:lnTo>
                  <a:pt x="1500873" y="565679"/>
                </a:lnTo>
                <a:lnTo>
                  <a:pt x="1516741" y="567277"/>
                </a:lnTo>
                <a:lnTo>
                  <a:pt x="1530012" y="570301"/>
                </a:lnTo>
                <a:lnTo>
                  <a:pt x="1545068" y="572029"/>
                </a:lnTo>
                <a:lnTo>
                  <a:pt x="1560936" y="573627"/>
                </a:lnTo>
                <a:lnTo>
                  <a:pt x="1603467" y="578379"/>
                </a:lnTo>
                <a:lnTo>
                  <a:pt x="1621711" y="578429"/>
                </a:lnTo>
                <a:lnTo>
                  <a:pt x="1635916" y="581604"/>
                </a:lnTo>
                <a:lnTo>
                  <a:pt x="1650121" y="581604"/>
                </a:lnTo>
                <a:lnTo>
                  <a:pt x="1694014" y="586376"/>
                </a:lnTo>
                <a:lnTo>
                  <a:pt x="1709305" y="587914"/>
                </a:lnTo>
                <a:lnTo>
                  <a:pt x="1725883" y="587954"/>
                </a:lnTo>
                <a:lnTo>
                  <a:pt x="1740872" y="589502"/>
                </a:lnTo>
                <a:lnTo>
                  <a:pt x="1759118" y="589551"/>
                </a:lnTo>
                <a:lnTo>
                  <a:pt x="1772354" y="591079"/>
                </a:lnTo>
                <a:lnTo>
                  <a:pt x="1793424" y="592725"/>
                </a:lnTo>
                <a:lnTo>
                  <a:pt x="1807077" y="594254"/>
                </a:lnTo>
                <a:lnTo>
                  <a:pt x="1825332" y="594305"/>
                </a:lnTo>
                <a:lnTo>
                  <a:pt x="1838645" y="595843"/>
                </a:lnTo>
                <a:lnTo>
                  <a:pt x="1853732" y="595891"/>
                </a:lnTo>
                <a:lnTo>
                  <a:pt x="1881700" y="597466"/>
                </a:lnTo>
                <a:lnTo>
                  <a:pt x="1895466" y="599018"/>
                </a:lnTo>
                <a:lnTo>
                  <a:pt x="1913710" y="599066"/>
                </a:lnTo>
                <a:lnTo>
                  <a:pt x="1931073" y="599066"/>
                </a:lnTo>
                <a:lnTo>
                  <a:pt x="1974655" y="602218"/>
                </a:lnTo>
                <a:lnTo>
                  <a:pt x="1992629" y="602241"/>
                </a:lnTo>
                <a:lnTo>
                  <a:pt x="2023798" y="603818"/>
                </a:lnTo>
                <a:lnTo>
                  <a:pt x="2039980" y="603829"/>
                </a:lnTo>
                <a:lnTo>
                  <a:pt x="2066813" y="603829"/>
                </a:lnTo>
                <a:lnTo>
                  <a:pt x="2086720" y="605393"/>
                </a:lnTo>
                <a:lnTo>
                  <a:pt x="2106273" y="605416"/>
                </a:lnTo>
                <a:lnTo>
                  <a:pt x="2128370" y="605416"/>
                </a:lnTo>
                <a:lnTo>
                  <a:pt x="2159539" y="606993"/>
                </a:lnTo>
                <a:lnTo>
                  <a:pt x="2183083" y="608573"/>
                </a:lnTo>
                <a:lnTo>
                  <a:pt x="2213602" y="608591"/>
                </a:lnTo>
                <a:lnTo>
                  <a:pt x="2253062" y="608591"/>
                </a:lnTo>
                <a:lnTo>
                  <a:pt x="2287423" y="610170"/>
                </a:lnTo>
                <a:lnTo>
                  <a:pt x="2324089" y="610179"/>
                </a:lnTo>
                <a:lnTo>
                  <a:pt x="2404587" y="610179"/>
                </a:lnTo>
                <a:lnTo>
                  <a:pt x="2465978" y="611441"/>
                </a:lnTo>
                <a:lnTo>
                  <a:pt x="2466303" y="595569"/>
                </a:lnTo>
                <a:lnTo>
                  <a:pt x="2404750" y="594305"/>
                </a:lnTo>
                <a:lnTo>
                  <a:pt x="2287786" y="594304"/>
                </a:lnTo>
                <a:lnTo>
                  <a:pt x="2253425" y="592725"/>
                </a:lnTo>
                <a:lnTo>
                  <a:pt x="2183613" y="592716"/>
                </a:lnTo>
                <a:lnTo>
                  <a:pt x="2160469" y="591146"/>
                </a:lnTo>
                <a:lnTo>
                  <a:pt x="2128768" y="589551"/>
                </a:lnTo>
                <a:lnTo>
                  <a:pt x="2087332" y="589541"/>
                </a:lnTo>
                <a:lnTo>
                  <a:pt x="2067425" y="587978"/>
                </a:lnTo>
                <a:lnTo>
                  <a:pt x="2024197" y="587954"/>
                </a:lnTo>
                <a:lnTo>
                  <a:pt x="1993028" y="586376"/>
                </a:lnTo>
                <a:lnTo>
                  <a:pt x="1975267" y="586366"/>
                </a:lnTo>
                <a:lnTo>
                  <a:pt x="1955360" y="584803"/>
                </a:lnTo>
                <a:lnTo>
                  <a:pt x="1931603" y="583209"/>
                </a:lnTo>
                <a:lnTo>
                  <a:pt x="1896348" y="583191"/>
                </a:lnTo>
                <a:lnTo>
                  <a:pt x="1883025" y="581653"/>
                </a:lnTo>
                <a:lnTo>
                  <a:pt x="1854174" y="580029"/>
                </a:lnTo>
                <a:lnTo>
                  <a:pt x="1839526" y="580016"/>
                </a:lnTo>
                <a:lnTo>
                  <a:pt x="1826202" y="578478"/>
                </a:lnTo>
                <a:lnTo>
                  <a:pt x="1807959" y="578429"/>
                </a:lnTo>
                <a:lnTo>
                  <a:pt x="1794635" y="576891"/>
                </a:lnTo>
                <a:lnTo>
                  <a:pt x="1773848" y="575278"/>
                </a:lnTo>
                <a:lnTo>
                  <a:pt x="1759911" y="573716"/>
                </a:lnTo>
                <a:lnTo>
                  <a:pt x="1741667" y="573666"/>
                </a:lnTo>
                <a:lnTo>
                  <a:pt x="1726678" y="572118"/>
                </a:lnTo>
                <a:lnTo>
                  <a:pt x="1710100" y="572079"/>
                </a:lnTo>
                <a:lnTo>
                  <a:pt x="1650914" y="565768"/>
                </a:lnTo>
                <a:lnTo>
                  <a:pt x="1635916" y="565729"/>
                </a:lnTo>
                <a:lnTo>
                  <a:pt x="1621711" y="562554"/>
                </a:lnTo>
                <a:lnTo>
                  <a:pt x="1604349" y="562554"/>
                </a:lnTo>
                <a:lnTo>
                  <a:pt x="1562613" y="557841"/>
                </a:lnTo>
                <a:lnTo>
                  <a:pt x="1546743" y="556243"/>
                </a:lnTo>
                <a:lnTo>
                  <a:pt x="1532624" y="554666"/>
                </a:lnTo>
                <a:lnTo>
                  <a:pt x="1519267" y="551633"/>
                </a:lnTo>
                <a:lnTo>
                  <a:pt x="1460018" y="545141"/>
                </a:lnTo>
                <a:lnTo>
                  <a:pt x="1446664" y="542108"/>
                </a:lnTo>
                <a:lnTo>
                  <a:pt x="1431608" y="540378"/>
                </a:lnTo>
                <a:lnTo>
                  <a:pt x="1415737" y="538782"/>
                </a:lnTo>
                <a:lnTo>
                  <a:pt x="1400724" y="535722"/>
                </a:lnTo>
                <a:lnTo>
                  <a:pt x="1385835" y="534028"/>
                </a:lnTo>
                <a:lnTo>
                  <a:pt x="1372480" y="530994"/>
                </a:lnTo>
                <a:lnTo>
                  <a:pt x="1357424" y="529266"/>
                </a:lnTo>
                <a:lnTo>
                  <a:pt x="1315657" y="519883"/>
                </a:lnTo>
                <a:lnTo>
                  <a:pt x="1300603" y="518153"/>
                </a:lnTo>
                <a:lnTo>
                  <a:pt x="1159398" y="486544"/>
                </a:lnTo>
                <a:lnTo>
                  <a:pt x="1145984" y="482003"/>
                </a:lnTo>
                <a:lnTo>
                  <a:pt x="1116782" y="475433"/>
                </a:lnTo>
                <a:lnTo>
                  <a:pt x="1103368" y="470890"/>
                </a:lnTo>
                <a:lnTo>
                  <a:pt x="1088370" y="467494"/>
                </a:lnTo>
                <a:lnTo>
                  <a:pt x="1074958" y="462953"/>
                </a:lnTo>
                <a:lnTo>
                  <a:pt x="1059961" y="459558"/>
                </a:lnTo>
                <a:lnTo>
                  <a:pt x="1032341" y="450253"/>
                </a:lnTo>
                <a:lnTo>
                  <a:pt x="1017344" y="446858"/>
                </a:lnTo>
                <a:lnTo>
                  <a:pt x="961315" y="428028"/>
                </a:lnTo>
                <a:lnTo>
                  <a:pt x="946317" y="424633"/>
                </a:lnTo>
                <a:lnTo>
                  <a:pt x="918697" y="415328"/>
                </a:lnTo>
                <a:lnTo>
                  <a:pt x="905209" y="409257"/>
                </a:lnTo>
                <a:lnTo>
                  <a:pt x="805055" y="375640"/>
                </a:lnTo>
                <a:lnTo>
                  <a:pt x="791566" y="369569"/>
                </a:lnTo>
                <a:lnTo>
                  <a:pt x="776644" y="364528"/>
                </a:lnTo>
                <a:lnTo>
                  <a:pt x="748949" y="352107"/>
                </a:lnTo>
                <a:lnTo>
                  <a:pt x="719822" y="342303"/>
                </a:lnTo>
                <a:lnTo>
                  <a:pt x="692128" y="329882"/>
                </a:lnTo>
                <a:lnTo>
                  <a:pt x="677207" y="324840"/>
                </a:lnTo>
                <a:lnTo>
                  <a:pt x="663717" y="318769"/>
                </a:lnTo>
                <a:lnTo>
                  <a:pt x="648794" y="313728"/>
                </a:lnTo>
                <a:lnTo>
                  <a:pt x="635306" y="307657"/>
                </a:lnTo>
                <a:lnTo>
                  <a:pt x="620384" y="302615"/>
                </a:lnTo>
                <a:lnTo>
                  <a:pt x="564280" y="277494"/>
                </a:lnTo>
                <a:lnTo>
                  <a:pt x="548218" y="271028"/>
                </a:lnTo>
                <a:lnTo>
                  <a:pt x="534290" y="264794"/>
                </a:lnTo>
                <a:lnTo>
                  <a:pt x="519369" y="259753"/>
                </a:lnTo>
                <a:lnTo>
                  <a:pt x="505879" y="253682"/>
                </a:lnTo>
                <a:lnTo>
                  <a:pt x="492305" y="246062"/>
                </a:lnTo>
                <a:lnTo>
                  <a:pt x="477467" y="239394"/>
                </a:lnTo>
                <a:lnTo>
                  <a:pt x="462546" y="234353"/>
                </a:lnTo>
                <a:lnTo>
                  <a:pt x="449690" y="227012"/>
                </a:lnTo>
                <a:lnTo>
                  <a:pt x="434135" y="221653"/>
                </a:lnTo>
                <a:lnTo>
                  <a:pt x="421279" y="214312"/>
                </a:lnTo>
                <a:lnTo>
                  <a:pt x="378029" y="194944"/>
                </a:lnTo>
                <a:lnTo>
                  <a:pt x="364456" y="187325"/>
                </a:lnTo>
                <a:lnTo>
                  <a:pt x="335413" y="174307"/>
                </a:lnTo>
                <a:lnTo>
                  <a:pt x="321840" y="166687"/>
                </a:lnTo>
                <a:lnTo>
                  <a:pt x="305149" y="159903"/>
                </a:lnTo>
                <a:lnTo>
                  <a:pt x="291219" y="153669"/>
                </a:lnTo>
                <a:lnTo>
                  <a:pt x="263441" y="138112"/>
                </a:lnTo>
                <a:lnTo>
                  <a:pt x="248603" y="131444"/>
                </a:lnTo>
                <a:lnTo>
                  <a:pt x="235030" y="123825"/>
                </a:lnTo>
                <a:lnTo>
                  <a:pt x="205987" y="110807"/>
                </a:lnTo>
                <a:lnTo>
                  <a:pt x="192963" y="101936"/>
                </a:lnTo>
                <a:lnTo>
                  <a:pt x="177576" y="94932"/>
                </a:lnTo>
                <a:lnTo>
                  <a:pt x="78771" y="39687"/>
                </a:lnTo>
                <a:lnTo>
                  <a:pt x="63933" y="33019"/>
                </a:lnTo>
                <a:lnTo>
                  <a:pt x="50907" y="24149"/>
                </a:lnTo>
                <a:lnTo>
                  <a:pt x="774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1909950" y="3088411"/>
            <a:ext cx="43815" cy="95885"/>
          </a:xfrm>
          <a:custGeom>
            <a:avLst/>
            <a:gdLst/>
            <a:ahLst/>
            <a:cxnLst/>
            <a:rect l="l" t="t" r="r" b="b"/>
            <a:pathLst>
              <a:path w="43815" h="95885">
                <a:moveTo>
                  <a:pt x="34686" y="0"/>
                </a:moveTo>
                <a:lnTo>
                  <a:pt x="0" y="95495"/>
                </a:lnTo>
                <a:lnTo>
                  <a:pt x="43638" y="3251"/>
                </a:lnTo>
                <a:lnTo>
                  <a:pt x="34686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1858990" y="3219718"/>
            <a:ext cx="46990" cy="93980"/>
          </a:xfrm>
          <a:custGeom>
            <a:avLst/>
            <a:gdLst/>
            <a:ahLst/>
            <a:cxnLst/>
            <a:rect l="l" t="t" r="r" b="b"/>
            <a:pathLst>
              <a:path w="46990" h="93979">
                <a:moveTo>
                  <a:pt x="37952" y="0"/>
                </a:moveTo>
                <a:lnTo>
                  <a:pt x="24154" y="37990"/>
                </a:lnTo>
                <a:lnTo>
                  <a:pt x="0" y="93894"/>
                </a:lnTo>
                <a:lnTo>
                  <a:pt x="17232" y="78017"/>
                </a:lnTo>
                <a:lnTo>
                  <a:pt x="33002" y="41504"/>
                </a:lnTo>
                <a:lnTo>
                  <a:pt x="46906" y="3251"/>
                </a:lnTo>
                <a:lnTo>
                  <a:pt x="37952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1803444" y="3348589"/>
            <a:ext cx="49530" cy="93345"/>
          </a:xfrm>
          <a:custGeom>
            <a:avLst/>
            <a:gdLst/>
            <a:ahLst/>
            <a:cxnLst/>
            <a:rect l="l" t="t" r="r" b="b"/>
            <a:pathLst>
              <a:path w="49529" h="93345">
                <a:moveTo>
                  <a:pt x="40440" y="0"/>
                </a:moveTo>
                <a:lnTo>
                  <a:pt x="16729" y="54907"/>
                </a:lnTo>
                <a:lnTo>
                  <a:pt x="0" y="93182"/>
                </a:lnTo>
                <a:lnTo>
                  <a:pt x="25466" y="58701"/>
                </a:lnTo>
                <a:lnTo>
                  <a:pt x="49185" y="3776"/>
                </a:lnTo>
                <a:lnTo>
                  <a:pt x="4044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1739595" y="3475715"/>
            <a:ext cx="55880" cy="90170"/>
          </a:xfrm>
          <a:custGeom>
            <a:avLst/>
            <a:gdLst/>
            <a:ahLst/>
            <a:cxnLst/>
            <a:rect l="l" t="t" r="r" b="b"/>
            <a:pathLst>
              <a:path w="55879" h="90170">
                <a:moveTo>
                  <a:pt x="47068" y="0"/>
                </a:moveTo>
                <a:lnTo>
                  <a:pt x="27071" y="40262"/>
                </a:lnTo>
                <a:lnTo>
                  <a:pt x="0" y="89808"/>
                </a:lnTo>
                <a:lnTo>
                  <a:pt x="35516" y="44664"/>
                </a:lnTo>
                <a:lnTo>
                  <a:pt x="55599" y="4236"/>
                </a:lnTo>
                <a:lnTo>
                  <a:pt x="47068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1668431" y="3598467"/>
            <a:ext cx="60960" cy="86995"/>
          </a:xfrm>
          <a:custGeom>
            <a:avLst/>
            <a:gdLst/>
            <a:ahLst/>
            <a:cxnLst/>
            <a:rect l="l" t="t" r="r" b="b"/>
            <a:pathLst>
              <a:path w="60959" h="86995">
                <a:moveTo>
                  <a:pt x="52141" y="0"/>
                </a:moveTo>
                <a:lnTo>
                  <a:pt x="41577" y="18906"/>
                </a:lnTo>
                <a:lnTo>
                  <a:pt x="24260" y="49018"/>
                </a:lnTo>
                <a:lnTo>
                  <a:pt x="14837" y="64829"/>
                </a:lnTo>
                <a:lnTo>
                  <a:pt x="0" y="86645"/>
                </a:lnTo>
                <a:lnTo>
                  <a:pt x="22867" y="69943"/>
                </a:lnTo>
                <a:lnTo>
                  <a:pt x="32480" y="53830"/>
                </a:lnTo>
                <a:lnTo>
                  <a:pt x="49862" y="23602"/>
                </a:lnTo>
                <a:lnTo>
                  <a:pt x="60455" y="4645"/>
                </a:lnTo>
                <a:lnTo>
                  <a:pt x="52141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1588639" y="3717426"/>
            <a:ext cx="67340" cy="816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1504062" y="3829940"/>
            <a:ext cx="69679" cy="723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1407769" y="3934149"/>
            <a:ext cx="71668" cy="7763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1292310" y="4029024"/>
            <a:ext cx="80645" cy="62230"/>
          </a:xfrm>
          <a:custGeom>
            <a:avLst/>
            <a:gdLst/>
            <a:ahLst/>
            <a:cxnLst/>
            <a:rect l="l" t="t" r="r" b="b"/>
            <a:pathLst>
              <a:path w="80645" h="62229">
                <a:moveTo>
                  <a:pt x="80152" y="0"/>
                </a:moveTo>
                <a:lnTo>
                  <a:pt x="41925" y="31525"/>
                </a:lnTo>
                <a:lnTo>
                  <a:pt x="27857" y="42536"/>
                </a:lnTo>
                <a:lnTo>
                  <a:pt x="13948" y="51856"/>
                </a:lnTo>
                <a:lnTo>
                  <a:pt x="0" y="62063"/>
                </a:lnTo>
                <a:lnTo>
                  <a:pt x="19415" y="59653"/>
                </a:lnTo>
                <a:lnTo>
                  <a:pt x="33447" y="50239"/>
                </a:lnTo>
                <a:lnTo>
                  <a:pt x="47922" y="38924"/>
                </a:lnTo>
                <a:lnTo>
                  <a:pt x="76429" y="15008"/>
                </a:lnTo>
                <a:lnTo>
                  <a:pt x="80152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1175570" y="4112644"/>
            <a:ext cx="85725" cy="50800"/>
          </a:xfrm>
          <a:custGeom>
            <a:avLst/>
            <a:gdLst/>
            <a:ahLst/>
            <a:cxnLst/>
            <a:rect l="l" t="t" r="r" b="b"/>
            <a:pathLst>
              <a:path w="85725" h="50800">
                <a:moveTo>
                  <a:pt x="85463" y="0"/>
                </a:moveTo>
                <a:lnTo>
                  <a:pt x="64460" y="14273"/>
                </a:lnTo>
                <a:lnTo>
                  <a:pt x="47476" y="23578"/>
                </a:lnTo>
                <a:lnTo>
                  <a:pt x="31536" y="33201"/>
                </a:lnTo>
                <a:lnTo>
                  <a:pt x="16090" y="40961"/>
                </a:lnTo>
                <a:lnTo>
                  <a:pt x="0" y="50664"/>
                </a:lnTo>
                <a:lnTo>
                  <a:pt x="20694" y="49291"/>
                </a:lnTo>
                <a:lnTo>
                  <a:pt x="36140" y="41531"/>
                </a:lnTo>
                <a:lnTo>
                  <a:pt x="52231" y="31830"/>
                </a:lnTo>
                <a:lnTo>
                  <a:pt x="69406" y="22402"/>
                </a:lnTo>
                <a:lnTo>
                  <a:pt x="83959" y="12658"/>
                </a:lnTo>
                <a:lnTo>
                  <a:pt x="8546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1049296" y="4180290"/>
            <a:ext cx="91440" cy="46990"/>
          </a:xfrm>
          <a:custGeom>
            <a:avLst/>
            <a:gdLst/>
            <a:ahLst/>
            <a:cxnLst/>
            <a:rect l="l" t="t" r="r" b="b"/>
            <a:pathLst>
              <a:path w="91440" h="46989">
                <a:moveTo>
                  <a:pt x="91036" y="0"/>
                </a:moveTo>
                <a:lnTo>
                  <a:pt x="68446" y="9735"/>
                </a:lnTo>
                <a:lnTo>
                  <a:pt x="54255" y="16085"/>
                </a:lnTo>
                <a:lnTo>
                  <a:pt x="37218" y="22310"/>
                </a:lnTo>
                <a:lnTo>
                  <a:pt x="23148" y="27029"/>
                </a:lnTo>
                <a:lnTo>
                  <a:pt x="8526" y="33548"/>
                </a:lnTo>
                <a:lnTo>
                  <a:pt x="0" y="46432"/>
                </a:lnTo>
                <a:lnTo>
                  <a:pt x="26609" y="35891"/>
                </a:lnTo>
                <a:lnTo>
                  <a:pt x="40370" y="31297"/>
                </a:lnTo>
                <a:lnTo>
                  <a:pt x="57838" y="24904"/>
                </a:lnTo>
                <a:lnTo>
                  <a:pt x="86528" y="12080"/>
                </a:lnTo>
                <a:lnTo>
                  <a:pt x="91036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0913658" y="4227276"/>
            <a:ext cx="96520" cy="27305"/>
          </a:xfrm>
          <a:custGeom>
            <a:avLst/>
            <a:gdLst/>
            <a:ahLst/>
            <a:cxnLst/>
            <a:rect l="l" t="t" r="r" b="b"/>
            <a:pathLst>
              <a:path w="96520" h="27304">
                <a:moveTo>
                  <a:pt x="96273" y="0"/>
                </a:moveTo>
                <a:lnTo>
                  <a:pt x="70620" y="6987"/>
                </a:lnTo>
                <a:lnTo>
                  <a:pt x="28383" y="16423"/>
                </a:lnTo>
                <a:lnTo>
                  <a:pt x="14701" y="17926"/>
                </a:lnTo>
                <a:lnTo>
                  <a:pt x="0" y="21186"/>
                </a:lnTo>
                <a:lnTo>
                  <a:pt x="16271" y="27306"/>
                </a:lnTo>
                <a:lnTo>
                  <a:pt x="29951" y="25805"/>
                </a:lnTo>
                <a:lnTo>
                  <a:pt x="73037" y="16193"/>
                </a:lnTo>
                <a:lnTo>
                  <a:pt x="89142" y="11342"/>
                </a:lnTo>
                <a:lnTo>
                  <a:pt x="9627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0783819" y="4252586"/>
            <a:ext cx="90170" cy="15240"/>
          </a:xfrm>
          <a:custGeom>
            <a:avLst/>
            <a:gdLst/>
            <a:ahLst/>
            <a:cxnLst/>
            <a:rect l="l" t="t" r="r" b="b"/>
            <a:pathLst>
              <a:path w="90170" h="15239">
                <a:moveTo>
                  <a:pt x="14190" y="5285"/>
                </a:moveTo>
                <a:lnTo>
                  <a:pt x="0" y="5285"/>
                </a:lnTo>
                <a:lnTo>
                  <a:pt x="14190" y="14810"/>
                </a:lnTo>
                <a:lnTo>
                  <a:pt x="28381" y="14810"/>
                </a:lnTo>
                <a:lnTo>
                  <a:pt x="57296" y="11606"/>
                </a:lnTo>
                <a:lnTo>
                  <a:pt x="71224" y="11606"/>
                </a:lnTo>
                <a:lnTo>
                  <a:pt x="85678" y="10020"/>
                </a:lnTo>
                <a:lnTo>
                  <a:pt x="87505" y="5316"/>
                </a:lnTo>
                <a:lnTo>
                  <a:pt x="27853" y="5316"/>
                </a:lnTo>
                <a:lnTo>
                  <a:pt x="14190" y="5285"/>
                </a:lnTo>
                <a:close/>
              </a:path>
              <a:path w="90170" h="15239">
                <a:moveTo>
                  <a:pt x="71224" y="11606"/>
                </a:moveTo>
                <a:lnTo>
                  <a:pt x="57296" y="11606"/>
                </a:lnTo>
                <a:lnTo>
                  <a:pt x="70958" y="11635"/>
                </a:lnTo>
                <a:lnTo>
                  <a:pt x="71224" y="11606"/>
                </a:lnTo>
                <a:close/>
              </a:path>
              <a:path w="90170" h="15239">
                <a:moveTo>
                  <a:pt x="56766" y="2110"/>
                </a:moveTo>
                <a:lnTo>
                  <a:pt x="27853" y="5316"/>
                </a:lnTo>
                <a:lnTo>
                  <a:pt x="87505" y="5316"/>
                </a:lnTo>
                <a:lnTo>
                  <a:pt x="88739" y="2141"/>
                </a:lnTo>
                <a:lnTo>
                  <a:pt x="70429" y="2141"/>
                </a:lnTo>
                <a:lnTo>
                  <a:pt x="56766" y="2110"/>
                </a:lnTo>
                <a:close/>
              </a:path>
              <a:path w="90170" h="15239">
                <a:moveTo>
                  <a:pt x="89571" y="0"/>
                </a:moveTo>
                <a:lnTo>
                  <a:pt x="70429" y="2141"/>
                </a:lnTo>
                <a:lnTo>
                  <a:pt x="88739" y="2141"/>
                </a:lnTo>
                <a:lnTo>
                  <a:pt x="89571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0642429" y="4259460"/>
            <a:ext cx="92710" cy="0"/>
          </a:xfrm>
          <a:custGeom>
            <a:avLst/>
            <a:gdLst/>
            <a:ahLst/>
            <a:cxnLst/>
            <a:rect l="l" t="t" r="r" b="b"/>
            <a:pathLst>
              <a:path w="92709">
                <a:moveTo>
                  <a:pt x="0" y="0"/>
                </a:moveTo>
                <a:lnTo>
                  <a:pt x="92087" y="0"/>
                </a:lnTo>
              </a:path>
            </a:pathLst>
          </a:custGeom>
          <a:ln w="1581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0501024" y="4229412"/>
            <a:ext cx="95250" cy="25400"/>
          </a:xfrm>
          <a:custGeom>
            <a:avLst/>
            <a:gdLst/>
            <a:ahLst/>
            <a:cxnLst/>
            <a:rect l="l" t="t" r="r" b="b"/>
            <a:pathLst>
              <a:path w="95250" h="25400">
                <a:moveTo>
                  <a:pt x="0" y="0"/>
                </a:moveTo>
                <a:lnTo>
                  <a:pt x="26812" y="14143"/>
                </a:lnTo>
                <a:lnTo>
                  <a:pt x="54687" y="20407"/>
                </a:lnTo>
                <a:lnTo>
                  <a:pt x="69388" y="22080"/>
                </a:lnTo>
                <a:lnTo>
                  <a:pt x="83069" y="25170"/>
                </a:lnTo>
                <a:lnTo>
                  <a:pt x="94966" y="16945"/>
                </a:lnTo>
                <a:lnTo>
                  <a:pt x="70957" y="12700"/>
                </a:lnTo>
                <a:lnTo>
                  <a:pt x="56255" y="11027"/>
                </a:lnTo>
                <a:lnTo>
                  <a:pt x="28381" y="4762"/>
                </a:lnTo>
                <a:lnTo>
                  <a:pt x="13680" y="3089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0360126" y="4193033"/>
            <a:ext cx="100330" cy="34925"/>
          </a:xfrm>
          <a:custGeom>
            <a:avLst/>
            <a:gdLst/>
            <a:ahLst/>
            <a:cxnLst/>
            <a:rect l="l" t="t" r="r" b="b"/>
            <a:pathLst>
              <a:path w="100329" h="34925">
                <a:moveTo>
                  <a:pt x="13646" y="0"/>
                </a:moveTo>
                <a:lnTo>
                  <a:pt x="0" y="4304"/>
                </a:lnTo>
                <a:lnTo>
                  <a:pt x="24808" y="13792"/>
                </a:lnTo>
                <a:lnTo>
                  <a:pt x="53191" y="23317"/>
                </a:lnTo>
                <a:lnTo>
                  <a:pt x="82050" y="29799"/>
                </a:lnTo>
                <a:lnTo>
                  <a:pt x="95766" y="34429"/>
                </a:lnTo>
                <a:lnTo>
                  <a:pt x="100196" y="25869"/>
                </a:lnTo>
                <a:lnTo>
                  <a:pt x="84606" y="20636"/>
                </a:lnTo>
                <a:lnTo>
                  <a:pt x="55745" y="14154"/>
                </a:lnTo>
                <a:lnTo>
                  <a:pt x="13646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233762" y="4138109"/>
            <a:ext cx="94615" cy="41910"/>
          </a:xfrm>
          <a:custGeom>
            <a:avLst/>
            <a:gdLst/>
            <a:ahLst/>
            <a:cxnLst/>
            <a:rect l="l" t="t" r="r" b="b"/>
            <a:pathLst>
              <a:path w="94615" h="41910">
                <a:moveTo>
                  <a:pt x="0" y="0"/>
                </a:moveTo>
                <a:lnTo>
                  <a:pt x="9253" y="13153"/>
                </a:lnTo>
                <a:lnTo>
                  <a:pt x="51399" y="32035"/>
                </a:lnTo>
                <a:lnTo>
                  <a:pt x="80213" y="41728"/>
                </a:lnTo>
                <a:lnTo>
                  <a:pt x="94578" y="38943"/>
                </a:lnTo>
                <a:lnTo>
                  <a:pt x="69051" y="27934"/>
                </a:lnTo>
                <a:lnTo>
                  <a:pt x="54860" y="23173"/>
                </a:lnTo>
                <a:lnTo>
                  <a:pt x="12713" y="4291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0104608" y="4085243"/>
            <a:ext cx="95250" cy="42545"/>
          </a:xfrm>
          <a:custGeom>
            <a:avLst/>
            <a:gdLst/>
            <a:ahLst/>
            <a:cxnLst/>
            <a:rect l="l" t="t" r="r" b="b"/>
            <a:pathLst>
              <a:path w="95250" h="42545">
                <a:moveTo>
                  <a:pt x="0" y="0"/>
                </a:moveTo>
                <a:lnTo>
                  <a:pt x="10681" y="13632"/>
                </a:lnTo>
                <a:lnTo>
                  <a:pt x="24872" y="18394"/>
                </a:lnTo>
                <a:lnTo>
                  <a:pt x="52828" y="30927"/>
                </a:lnTo>
                <a:lnTo>
                  <a:pt x="67449" y="35857"/>
                </a:lnTo>
                <a:lnTo>
                  <a:pt x="81210" y="42038"/>
                </a:lnTo>
                <a:lnTo>
                  <a:pt x="94735" y="37655"/>
                </a:lnTo>
                <a:lnTo>
                  <a:pt x="70909" y="26995"/>
                </a:lnTo>
                <a:lnTo>
                  <a:pt x="56288" y="22064"/>
                </a:lnTo>
                <a:lnTo>
                  <a:pt x="28333" y="953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974827" y="4039044"/>
            <a:ext cx="95250" cy="38100"/>
          </a:xfrm>
          <a:custGeom>
            <a:avLst/>
            <a:gdLst/>
            <a:ahLst/>
            <a:cxnLst/>
            <a:rect l="l" t="t" r="r" b="b"/>
            <a:pathLst>
              <a:path w="95250" h="38100">
                <a:moveTo>
                  <a:pt x="0" y="0"/>
                </a:moveTo>
                <a:lnTo>
                  <a:pt x="11160" y="13793"/>
                </a:lnTo>
                <a:lnTo>
                  <a:pt x="53736" y="28080"/>
                </a:lnTo>
                <a:lnTo>
                  <a:pt x="69644" y="32887"/>
                </a:lnTo>
                <a:lnTo>
                  <a:pt x="83696" y="37605"/>
                </a:lnTo>
                <a:lnTo>
                  <a:pt x="94889" y="32203"/>
                </a:lnTo>
                <a:lnTo>
                  <a:pt x="72536" y="23813"/>
                </a:lnTo>
                <a:lnTo>
                  <a:pt x="56628" y="19006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847102" y="4000944"/>
            <a:ext cx="89535" cy="34925"/>
          </a:xfrm>
          <a:custGeom>
            <a:avLst/>
            <a:gdLst/>
            <a:ahLst/>
            <a:cxnLst/>
            <a:rect l="l" t="t" r="r" b="b"/>
            <a:pathLst>
              <a:path w="89534" h="34925">
                <a:moveTo>
                  <a:pt x="0" y="0"/>
                </a:moveTo>
                <a:lnTo>
                  <a:pt x="11159" y="13793"/>
                </a:lnTo>
                <a:lnTo>
                  <a:pt x="25827" y="17100"/>
                </a:lnTo>
                <a:lnTo>
                  <a:pt x="39545" y="21730"/>
                </a:lnTo>
                <a:lnTo>
                  <a:pt x="54211" y="25038"/>
                </a:lnTo>
                <a:lnTo>
                  <a:pt x="82119" y="34430"/>
                </a:lnTo>
                <a:lnTo>
                  <a:pt x="89484" y="26855"/>
                </a:lnTo>
                <a:lnTo>
                  <a:pt x="56766" y="15875"/>
                </a:lnTo>
                <a:lnTo>
                  <a:pt x="42099" y="12567"/>
                </a:lnTo>
                <a:lnTo>
                  <a:pt x="28381" y="7938"/>
                </a:lnTo>
                <a:lnTo>
                  <a:pt x="13714" y="463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9718229" y="3953488"/>
            <a:ext cx="85090" cy="43815"/>
          </a:xfrm>
          <a:custGeom>
            <a:avLst/>
            <a:gdLst/>
            <a:ahLst/>
            <a:cxnLst/>
            <a:rect l="l" t="t" r="r" b="b"/>
            <a:pathLst>
              <a:path w="85090" h="43814">
                <a:moveTo>
                  <a:pt x="0" y="0"/>
                </a:moveTo>
                <a:lnTo>
                  <a:pt x="10302" y="15043"/>
                </a:lnTo>
                <a:lnTo>
                  <a:pt x="38684" y="27743"/>
                </a:lnTo>
                <a:lnTo>
                  <a:pt x="53306" y="32674"/>
                </a:lnTo>
                <a:lnTo>
                  <a:pt x="67068" y="38856"/>
                </a:lnTo>
                <a:lnTo>
                  <a:pt x="81794" y="43343"/>
                </a:lnTo>
                <a:lnTo>
                  <a:pt x="84547" y="34226"/>
                </a:lnTo>
                <a:lnTo>
                  <a:pt x="70391" y="29950"/>
                </a:lnTo>
                <a:lnTo>
                  <a:pt x="56766" y="23812"/>
                </a:lnTo>
                <a:lnTo>
                  <a:pt x="42144" y="18881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600732" y="3864876"/>
            <a:ext cx="77176" cy="715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513058" y="3757499"/>
            <a:ext cx="62865" cy="83185"/>
          </a:xfrm>
          <a:custGeom>
            <a:avLst/>
            <a:gdLst/>
            <a:ahLst/>
            <a:cxnLst/>
            <a:rect l="l" t="t" r="r" b="b"/>
            <a:pathLst>
              <a:path w="62865" h="83185">
                <a:moveTo>
                  <a:pt x="0" y="0"/>
                </a:moveTo>
                <a:lnTo>
                  <a:pt x="2298" y="19030"/>
                </a:lnTo>
                <a:lnTo>
                  <a:pt x="11761" y="31730"/>
                </a:lnTo>
                <a:lnTo>
                  <a:pt x="52983" y="82809"/>
                </a:lnTo>
                <a:lnTo>
                  <a:pt x="62665" y="79430"/>
                </a:lnTo>
                <a:lnTo>
                  <a:pt x="49135" y="63861"/>
                </a:lnTo>
                <a:lnTo>
                  <a:pt x="28634" y="3846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482885" y="4061019"/>
            <a:ext cx="98425" cy="12700"/>
          </a:xfrm>
          <a:custGeom>
            <a:avLst/>
            <a:gdLst/>
            <a:ahLst/>
            <a:cxnLst/>
            <a:rect l="l" t="t" r="r" b="b"/>
            <a:pathLst>
              <a:path w="98425" h="12700">
                <a:moveTo>
                  <a:pt x="94191" y="9497"/>
                </a:moveTo>
                <a:lnTo>
                  <a:pt x="42579" y="9497"/>
                </a:lnTo>
                <a:lnTo>
                  <a:pt x="56144" y="9524"/>
                </a:lnTo>
                <a:lnTo>
                  <a:pt x="69449" y="11045"/>
                </a:lnTo>
                <a:lnTo>
                  <a:pt x="84301" y="11075"/>
                </a:lnTo>
                <a:lnTo>
                  <a:pt x="97858" y="12597"/>
                </a:lnTo>
                <a:lnTo>
                  <a:pt x="94191" y="9497"/>
                </a:lnTo>
                <a:close/>
              </a:path>
              <a:path w="98425" h="12700">
                <a:moveTo>
                  <a:pt x="13666" y="1550"/>
                </a:moveTo>
                <a:lnTo>
                  <a:pt x="0" y="3134"/>
                </a:lnTo>
                <a:lnTo>
                  <a:pt x="1118" y="12593"/>
                </a:lnTo>
                <a:lnTo>
                  <a:pt x="14226" y="11042"/>
                </a:lnTo>
                <a:lnTo>
                  <a:pt x="28055" y="11042"/>
                </a:lnTo>
                <a:lnTo>
                  <a:pt x="42579" y="9497"/>
                </a:lnTo>
                <a:lnTo>
                  <a:pt x="94191" y="9497"/>
                </a:lnTo>
                <a:lnTo>
                  <a:pt x="84823" y="1578"/>
                </a:lnTo>
                <a:lnTo>
                  <a:pt x="27232" y="1578"/>
                </a:lnTo>
                <a:lnTo>
                  <a:pt x="13666" y="1550"/>
                </a:lnTo>
                <a:close/>
              </a:path>
              <a:path w="98425" h="12700">
                <a:moveTo>
                  <a:pt x="28055" y="11042"/>
                </a:moveTo>
                <a:lnTo>
                  <a:pt x="14226" y="11042"/>
                </a:lnTo>
                <a:lnTo>
                  <a:pt x="27745" y="11075"/>
                </a:lnTo>
                <a:lnTo>
                  <a:pt x="28055" y="11042"/>
                </a:lnTo>
                <a:close/>
              </a:path>
              <a:path w="98425" h="12700">
                <a:moveTo>
                  <a:pt x="42066" y="0"/>
                </a:moveTo>
                <a:lnTo>
                  <a:pt x="27232" y="1578"/>
                </a:lnTo>
                <a:lnTo>
                  <a:pt x="84823" y="1578"/>
                </a:lnTo>
                <a:lnTo>
                  <a:pt x="69980" y="1550"/>
                </a:lnTo>
                <a:lnTo>
                  <a:pt x="56675" y="29"/>
                </a:lnTo>
                <a:lnTo>
                  <a:pt x="42066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9620601" y="4075424"/>
            <a:ext cx="98425" cy="34925"/>
          </a:xfrm>
          <a:custGeom>
            <a:avLst/>
            <a:gdLst/>
            <a:ahLst/>
            <a:cxnLst/>
            <a:rect l="l" t="t" r="r" b="b"/>
            <a:pathLst>
              <a:path w="98425" h="34925">
                <a:moveTo>
                  <a:pt x="15396" y="0"/>
                </a:moveTo>
                <a:lnTo>
                  <a:pt x="0" y="4700"/>
                </a:lnTo>
                <a:lnTo>
                  <a:pt x="12741" y="9135"/>
                </a:lnTo>
                <a:lnTo>
                  <a:pt x="26084" y="12292"/>
                </a:lnTo>
                <a:lnTo>
                  <a:pt x="39975" y="16983"/>
                </a:lnTo>
                <a:lnTo>
                  <a:pt x="53568" y="23318"/>
                </a:lnTo>
                <a:lnTo>
                  <a:pt x="80967" y="34425"/>
                </a:lnTo>
                <a:lnTo>
                  <a:pt x="98098" y="33230"/>
                </a:lnTo>
                <a:lnTo>
                  <a:pt x="85105" y="25869"/>
                </a:lnTo>
                <a:lnTo>
                  <a:pt x="57358" y="14583"/>
                </a:lnTo>
                <a:lnTo>
                  <a:pt x="43496" y="8149"/>
                </a:lnTo>
                <a:lnTo>
                  <a:pt x="28689" y="3141"/>
                </a:lnTo>
                <a:lnTo>
                  <a:pt x="15396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9747229" y="4131497"/>
            <a:ext cx="86995" cy="57150"/>
          </a:xfrm>
          <a:custGeom>
            <a:avLst/>
            <a:gdLst/>
            <a:ahLst/>
            <a:cxnLst/>
            <a:rect l="l" t="t" r="r" b="b"/>
            <a:pathLst>
              <a:path w="86995" h="57150">
                <a:moveTo>
                  <a:pt x="12143" y="0"/>
                </a:moveTo>
                <a:lnTo>
                  <a:pt x="0" y="3747"/>
                </a:lnTo>
                <a:lnTo>
                  <a:pt x="21482" y="16339"/>
                </a:lnTo>
                <a:lnTo>
                  <a:pt x="34240" y="24110"/>
                </a:lnTo>
                <a:lnTo>
                  <a:pt x="48187" y="32091"/>
                </a:lnTo>
                <a:lnTo>
                  <a:pt x="73787" y="48333"/>
                </a:lnTo>
                <a:lnTo>
                  <a:pt x="86577" y="56621"/>
                </a:lnTo>
                <a:lnTo>
                  <a:pt x="78872" y="40280"/>
                </a:lnTo>
                <a:lnTo>
                  <a:pt x="65913" y="32306"/>
                </a:lnTo>
                <a:lnTo>
                  <a:pt x="53157" y="23971"/>
                </a:lnTo>
                <a:lnTo>
                  <a:pt x="39081" y="15909"/>
                </a:lnTo>
                <a:lnTo>
                  <a:pt x="26328" y="8141"/>
                </a:lnTo>
                <a:lnTo>
                  <a:pt x="1214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9866827" y="4203129"/>
            <a:ext cx="86995" cy="55880"/>
          </a:xfrm>
          <a:custGeom>
            <a:avLst/>
            <a:gdLst/>
            <a:ahLst/>
            <a:cxnLst/>
            <a:rect l="l" t="t" r="r" b="b"/>
            <a:pathLst>
              <a:path w="86995" h="55879">
                <a:moveTo>
                  <a:pt x="11366" y="0"/>
                </a:moveTo>
                <a:lnTo>
                  <a:pt x="0" y="4179"/>
                </a:lnTo>
                <a:lnTo>
                  <a:pt x="19485" y="17341"/>
                </a:lnTo>
                <a:lnTo>
                  <a:pt x="33948" y="25581"/>
                </a:lnTo>
                <a:lnTo>
                  <a:pt x="46765" y="33061"/>
                </a:lnTo>
                <a:lnTo>
                  <a:pt x="60087" y="39951"/>
                </a:lnTo>
                <a:lnTo>
                  <a:pt x="73726" y="47840"/>
                </a:lnTo>
                <a:lnTo>
                  <a:pt x="86478" y="55688"/>
                </a:lnTo>
                <a:lnTo>
                  <a:pt x="78604" y="39660"/>
                </a:lnTo>
                <a:lnTo>
                  <a:pt x="64655" y="31597"/>
                </a:lnTo>
                <a:lnTo>
                  <a:pt x="51352" y="24716"/>
                </a:lnTo>
                <a:lnTo>
                  <a:pt x="24574" y="9302"/>
                </a:lnTo>
                <a:lnTo>
                  <a:pt x="11366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9988091" y="4272788"/>
            <a:ext cx="92075" cy="48895"/>
          </a:xfrm>
          <a:custGeom>
            <a:avLst/>
            <a:gdLst/>
            <a:ahLst/>
            <a:cxnLst/>
            <a:rect l="l" t="t" r="r" b="b"/>
            <a:pathLst>
              <a:path w="92075" h="48895">
                <a:moveTo>
                  <a:pt x="12490" y="0"/>
                </a:moveTo>
                <a:lnTo>
                  <a:pt x="0" y="3934"/>
                </a:lnTo>
                <a:lnTo>
                  <a:pt x="22204" y="16250"/>
                </a:lnTo>
                <a:lnTo>
                  <a:pt x="50966" y="29080"/>
                </a:lnTo>
                <a:lnTo>
                  <a:pt x="64378" y="36779"/>
                </a:lnTo>
                <a:lnTo>
                  <a:pt x="78860" y="43350"/>
                </a:lnTo>
                <a:lnTo>
                  <a:pt x="92036" y="48282"/>
                </a:lnTo>
                <a:lnTo>
                  <a:pt x="82487" y="34549"/>
                </a:lnTo>
                <a:lnTo>
                  <a:pt x="68705" y="28305"/>
                </a:lnTo>
                <a:lnTo>
                  <a:pt x="55272" y="20596"/>
                </a:lnTo>
                <a:lnTo>
                  <a:pt x="26442" y="7731"/>
                </a:lnTo>
                <a:lnTo>
                  <a:pt x="1249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0115104" y="4329649"/>
            <a:ext cx="91440" cy="42545"/>
          </a:xfrm>
          <a:custGeom>
            <a:avLst/>
            <a:gdLst/>
            <a:ahLst/>
            <a:cxnLst/>
            <a:rect l="l" t="t" r="r" b="b"/>
            <a:pathLst>
              <a:path w="91440" h="42545">
                <a:moveTo>
                  <a:pt x="9650" y="0"/>
                </a:moveTo>
                <a:lnTo>
                  <a:pt x="0" y="6663"/>
                </a:lnTo>
                <a:lnTo>
                  <a:pt x="20062" y="15132"/>
                </a:lnTo>
                <a:lnTo>
                  <a:pt x="36163" y="20077"/>
                </a:lnTo>
                <a:lnTo>
                  <a:pt x="49569" y="27605"/>
                </a:lnTo>
                <a:lnTo>
                  <a:pt x="63593" y="31241"/>
                </a:lnTo>
                <a:lnTo>
                  <a:pt x="77298" y="35866"/>
                </a:lnTo>
                <a:lnTo>
                  <a:pt x="91182" y="42141"/>
                </a:lnTo>
                <a:lnTo>
                  <a:pt x="80770" y="27009"/>
                </a:lnTo>
                <a:lnTo>
                  <a:pt x="66254" y="22105"/>
                </a:lnTo>
                <a:lnTo>
                  <a:pt x="53016" y="18813"/>
                </a:lnTo>
                <a:lnTo>
                  <a:pt x="39855" y="11353"/>
                </a:lnTo>
                <a:lnTo>
                  <a:pt x="23404" y="6233"/>
                </a:lnTo>
                <a:lnTo>
                  <a:pt x="965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0245406" y="4377206"/>
            <a:ext cx="99695" cy="36830"/>
          </a:xfrm>
          <a:custGeom>
            <a:avLst/>
            <a:gdLst/>
            <a:ahLst/>
            <a:cxnLst/>
            <a:rect l="l" t="t" r="r" b="b"/>
            <a:pathLst>
              <a:path w="99695" h="36829">
                <a:moveTo>
                  <a:pt x="5351" y="0"/>
                </a:moveTo>
                <a:lnTo>
                  <a:pt x="0" y="8163"/>
                </a:lnTo>
                <a:lnTo>
                  <a:pt x="58872" y="28040"/>
                </a:lnTo>
                <a:lnTo>
                  <a:pt x="71634" y="32735"/>
                </a:lnTo>
                <a:lnTo>
                  <a:pt x="84809" y="36591"/>
                </a:lnTo>
                <a:lnTo>
                  <a:pt x="99468" y="30993"/>
                </a:lnTo>
                <a:lnTo>
                  <a:pt x="74612" y="23694"/>
                </a:lnTo>
                <a:lnTo>
                  <a:pt x="47876" y="14212"/>
                </a:lnTo>
                <a:lnTo>
                  <a:pt x="5351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0377708" y="4423691"/>
            <a:ext cx="89535" cy="37465"/>
          </a:xfrm>
          <a:custGeom>
            <a:avLst/>
            <a:gdLst/>
            <a:ahLst/>
            <a:cxnLst/>
            <a:rect l="l" t="t" r="r" b="b"/>
            <a:pathLst>
              <a:path w="89534" h="37464">
                <a:moveTo>
                  <a:pt x="10601" y="0"/>
                </a:moveTo>
                <a:lnTo>
                  <a:pt x="0" y="5911"/>
                </a:lnTo>
                <a:lnTo>
                  <a:pt x="21357" y="13334"/>
                </a:lnTo>
                <a:lnTo>
                  <a:pt x="34265" y="18000"/>
                </a:lnTo>
                <a:lnTo>
                  <a:pt x="48445" y="22768"/>
                </a:lnTo>
                <a:lnTo>
                  <a:pt x="75043" y="32280"/>
                </a:lnTo>
                <a:lnTo>
                  <a:pt x="89223" y="37048"/>
                </a:lnTo>
                <a:lnTo>
                  <a:pt x="78179" y="23286"/>
                </a:lnTo>
                <a:lnTo>
                  <a:pt x="51550" y="13765"/>
                </a:lnTo>
                <a:lnTo>
                  <a:pt x="37401" y="9008"/>
                </a:lnTo>
                <a:lnTo>
                  <a:pt x="24394" y="4310"/>
                </a:lnTo>
                <a:lnTo>
                  <a:pt x="10601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0509652" y="4467697"/>
            <a:ext cx="99060" cy="38100"/>
          </a:xfrm>
          <a:custGeom>
            <a:avLst/>
            <a:gdLst/>
            <a:ahLst/>
            <a:cxnLst/>
            <a:rect l="l" t="t" r="r" b="b"/>
            <a:pathLst>
              <a:path w="99059" h="38100">
                <a:moveTo>
                  <a:pt x="4711" y="0"/>
                </a:moveTo>
                <a:lnTo>
                  <a:pt x="0" y="8464"/>
                </a:lnTo>
                <a:lnTo>
                  <a:pt x="16043" y="13776"/>
                </a:lnTo>
                <a:lnTo>
                  <a:pt x="29832" y="18493"/>
                </a:lnTo>
                <a:lnTo>
                  <a:pt x="42718" y="23633"/>
                </a:lnTo>
                <a:lnTo>
                  <a:pt x="56606" y="28145"/>
                </a:lnTo>
                <a:lnTo>
                  <a:pt x="69320" y="32745"/>
                </a:lnTo>
                <a:lnTo>
                  <a:pt x="83742" y="37595"/>
                </a:lnTo>
                <a:lnTo>
                  <a:pt x="98995" y="33973"/>
                </a:lnTo>
                <a:lnTo>
                  <a:pt x="72456" y="23752"/>
                </a:lnTo>
                <a:lnTo>
                  <a:pt x="59693" y="19136"/>
                </a:lnTo>
                <a:lnTo>
                  <a:pt x="45949" y="14678"/>
                </a:lnTo>
                <a:lnTo>
                  <a:pt x="33136" y="9563"/>
                </a:lnTo>
                <a:lnTo>
                  <a:pt x="19079" y="4748"/>
                </a:lnTo>
                <a:lnTo>
                  <a:pt x="4711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0641516" y="4515801"/>
            <a:ext cx="89535" cy="37465"/>
          </a:xfrm>
          <a:custGeom>
            <a:avLst/>
            <a:gdLst/>
            <a:ahLst/>
            <a:cxnLst/>
            <a:rect l="l" t="t" r="r" b="b"/>
            <a:pathLst>
              <a:path w="89534" h="37464">
                <a:moveTo>
                  <a:pt x="10353" y="0"/>
                </a:moveTo>
                <a:lnTo>
                  <a:pt x="0" y="7029"/>
                </a:lnTo>
                <a:lnTo>
                  <a:pt x="21445" y="13282"/>
                </a:lnTo>
                <a:lnTo>
                  <a:pt x="61763" y="27572"/>
                </a:lnTo>
                <a:lnTo>
                  <a:pt x="74819" y="32368"/>
                </a:lnTo>
                <a:lnTo>
                  <a:pt x="89046" y="37070"/>
                </a:lnTo>
                <a:lnTo>
                  <a:pt x="77955" y="23375"/>
                </a:lnTo>
                <a:lnTo>
                  <a:pt x="64996" y="18613"/>
                </a:lnTo>
                <a:lnTo>
                  <a:pt x="51351" y="13779"/>
                </a:lnTo>
                <a:lnTo>
                  <a:pt x="37321" y="9472"/>
                </a:lnTo>
                <a:lnTo>
                  <a:pt x="24603" y="4307"/>
                </a:lnTo>
                <a:lnTo>
                  <a:pt x="1035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0773740" y="4558221"/>
            <a:ext cx="97155" cy="39370"/>
          </a:xfrm>
          <a:custGeom>
            <a:avLst/>
            <a:gdLst/>
            <a:ahLst/>
            <a:cxnLst/>
            <a:rect l="l" t="t" r="r" b="b"/>
            <a:pathLst>
              <a:path w="97154" h="39370">
                <a:moveTo>
                  <a:pt x="4569" y="0"/>
                </a:moveTo>
                <a:lnTo>
                  <a:pt x="0" y="8498"/>
                </a:lnTo>
                <a:lnTo>
                  <a:pt x="14737" y="13710"/>
                </a:lnTo>
                <a:lnTo>
                  <a:pt x="28078" y="16951"/>
                </a:lnTo>
                <a:lnTo>
                  <a:pt x="42263" y="21658"/>
                </a:lnTo>
                <a:lnTo>
                  <a:pt x="56295" y="26457"/>
                </a:lnTo>
                <a:lnTo>
                  <a:pt x="70213" y="30145"/>
                </a:lnTo>
                <a:lnTo>
                  <a:pt x="83336" y="34323"/>
                </a:lnTo>
                <a:lnTo>
                  <a:pt x="96874" y="38953"/>
                </a:lnTo>
                <a:lnTo>
                  <a:pt x="86320" y="25278"/>
                </a:lnTo>
                <a:lnTo>
                  <a:pt x="72871" y="21001"/>
                </a:lnTo>
                <a:lnTo>
                  <a:pt x="59052" y="17346"/>
                </a:lnTo>
                <a:lnTo>
                  <a:pt x="45298" y="12630"/>
                </a:lnTo>
                <a:lnTo>
                  <a:pt x="30688" y="7800"/>
                </a:lnTo>
                <a:lnTo>
                  <a:pt x="17444" y="4592"/>
                </a:lnTo>
                <a:lnTo>
                  <a:pt x="4569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0906729" y="4602370"/>
            <a:ext cx="95250" cy="34290"/>
          </a:xfrm>
          <a:custGeom>
            <a:avLst/>
            <a:gdLst/>
            <a:ahLst/>
            <a:cxnLst/>
            <a:rect l="l" t="t" r="r" b="b"/>
            <a:pathLst>
              <a:path w="95250" h="34289">
                <a:moveTo>
                  <a:pt x="10844" y="0"/>
                </a:moveTo>
                <a:lnTo>
                  <a:pt x="0" y="5811"/>
                </a:lnTo>
                <a:lnTo>
                  <a:pt x="23324" y="12559"/>
                </a:lnTo>
                <a:lnTo>
                  <a:pt x="36088" y="15717"/>
                </a:lnTo>
                <a:lnTo>
                  <a:pt x="51114" y="20375"/>
                </a:lnTo>
                <a:lnTo>
                  <a:pt x="64794" y="25138"/>
                </a:lnTo>
                <a:lnTo>
                  <a:pt x="95086" y="34176"/>
                </a:lnTo>
                <a:lnTo>
                  <a:pt x="83993" y="20894"/>
                </a:lnTo>
                <a:lnTo>
                  <a:pt x="67711" y="16074"/>
                </a:lnTo>
                <a:lnTo>
                  <a:pt x="54089" y="11328"/>
                </a:lnTo>
                <a:lnTo>
                  <a:pt x="38639" y="6544"/>
                </a:lnTo>
                <a:lnTo>
                  <a:pt x="25510" y="3288"/>
                </a:lnTo>
                <a:lnTo>
                  <a:pt x="10844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1040450" y="4642243"/>
            <a:ext cx="91440" cy="34925"/>
          </a:xfrm>
          <a:custGeom>
            <a:avLst/>
            <a:gdLst/>
            <a:ahLst/>
            <a:cxnLst/>
            <a:rect l="l" t="t" r="r" b="b"/>
            <a:pathLst>
              <a:path w="91440" h="34925">
                <a:moveTo>
                  <a:pt x="10109" y="0"/>
                </a:moveTo>
                <a:lnTo>
                  <a:pt x="0" y="6362"/>
                </a:lnTo>
                <a:lnTo>
                  <a:pt x="20467" y="12697"/>
                </a:lnTo>
                <a:lnTo>
                  <a:pt x="34086" y="17120"/>
                </a:lnTo>
                <a:lnTo>
                  <a:pt x="50248" y="21816"/>
                </a:lnTo>
                <a:lnTo>
                  <a:pt x="63270" y="25121"/>
                </a:lnTo>
                <a:lnTo>
                  <a:pt x="76445" y="29809"/>
                </a:lnTo>
                <a:lnTo>
                  <a:pt x="90885" y="34500"/>
                </a:lnTo>
                <a:lnTo>
                  <a:pt x="79505" y="20789"/>
                </a:lnTo>
                <a:lnTo>
                  <a:pt x="66031" y="16015"/>
                </a:lnTo>
                <a:lnTo>
                  <a:pt x="52748" y="12625"/>
                </a:lnTo>
                <a:lnTo>
                  <a:pt x="36884" y="8017"/>
                </a:lnTo>
                <a:lnTo>
                  <a:pt x="23190" y="3572"/>
                </a:lnTo>
                <a:lnTo>
                  <a:pt x="10109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1174340" y="4683535"/>
            <a:ext cx="96520" cy="36195"/>
          </a:xfrm>
          <a:custGeom>
            <a:avLst/>
            <a:gdLst/>
            <a:ahLst/>
            <a:cxnLst/>
            <a:rect l="l" t="t" r="r" b="b"/>
            <a:pathLst>
              <a:path w="96520" h="36195">
                <a:moveTo>
                  <a:pt x="13863" y="0"/>
                </a:moveTo>
                <a:lnTo>
                  <a:pt x="0" y="6595"/>
                </a:lnTo>
                <a:lnTo>
                  <a:pt x="37876" y="18602"/>
                </a:lnTo>
                <a:lnTo>
                  <a:pt x="51178" y="22912"/>
                </a:lnTo>
                <a:lnTo>
                  <a:pt x="64014" y="27955"/>
                </a:lnTo>
                <a:lnTo>
                  <a:pt x="79194" y="30895"/>
                </a:lnTo>
                <a:lnTo>
                  <a:pt x="96428" y="36080"/>
                </a:lnTo>
                <a:lnTo>
                  <a:pt x="81440" y="21652"/>
                </a:lnTo>
                <a:lnTo>
                  <a:pt x="66633" y="18841"/>
                </a:lnTo>
                <a:lnTo>
                  <a:pt x="40763" y="9526"/>
                </a:lnTo>
                <a:lnTo>
                  <a:pt x="27122" y="5266"/>
                </a:lnTo>
                <a:lnTo>
                  <a:pt x="1386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1307068" y="4724793"/>
            <a:ext cx="98425" cy="34925"/>
          </a:xfrm>
          <a:custGeom>
            <a:avLst/>
            <a:gdLst/>
            <a:ahLst/>
            <a:cxnLst/>
            <a:rect l="l" t="t" r="r" b="b"/>
            <a:pathLst>
              <a:path w="98425" h="34925">
                <a:moveTo>
                  <a:pt x="10392" y="0"/>
                </a:moveTo>
                <a:lnTo>
                  <a:pt x="0" y="6502"/>
                </a:lnTo>
                <a:lnTo>
                  <a:pt x="26783" y="13893"/>
                </a:lnTo>
                <a:lnTo>
                  <a:pt x="44971" y="19533"/>
                </a:lnTo>
                <a:lnTo>
                  <a:pt x="57702" y="23896"/>
                </a:lnTo>
                <a:lnTo>
                  <a:pt x="71161" y="26668"/>
                </a:lnTo>
                <a:lnTo>
                  <a:pt x="84404" y="31239"/>
                </a:lnTo>
                <a:lnTo>
                  <a:pt x="97901" y="34618"/>
                </a:lnTo>
                <a:lnTo>
                  <a:pt x="73651" y="17495"/>
                </a:lnTo>
                <a:lnTo>
                  <a:pt x="60192" y="14723"/>
                </a:lnTo>
                <a:lnTo>
                  <a:pt x="29340" y="4723"/>
                </a:lnTo>
                <a:lnTo>
                  <a:pt x="10392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1440879" y="4764469"/>
            <a:ext cx="94615" cy="33020"/>
          </a:xfrm>
          <a:custGeom>
            <a:avLst/>
            <a:gdLst/>
            <a:ahLst/>
            <a:cxnLst/>
            <a:rect l="l" t="t" r="r" b="b"/>
            <a:pathLst>
              <a:path w="94615" h="33020">
                <a:moveTo>
                  <a:pt x="10403" y="0"/>
                </a:moveTo>
                <a:lnTo>
                  <a:pt x="0" y="6496"/>
                </a:lnTo>
                <a:lnTo>
                  <a:pt x="22028" y="12956"/>
                </a:lnTo>
                <a:lnTo>
                  <a:pt x="42480" y="18114"/>
                </a:lnTo>
                <a:lnTo>
                  <a:pt x="59997" y="23361"/>
                </a:lnTo>
                <a:lnTo>
                  <a:pt x="74651" y="26630"/>
                </a:lnTo>
                <a:lnTo>
                  <a:pt x="94380" y="32964"/>
                </a:lnTo>
                <a:lnTo>
                  <a:pt x="77135" y="17445"/>
                </a:lnTo>
                <a:lnTo>
                  <a:pt x="62396" y="14150"/>
                </a:lnTo>
                <a:lnTo>
                  <a:pt x="45010" y="8933"/>
                </a:lnTo>
                <a:lnTo>
                  <a:pt x="24419" y="3736"/>
                </a:lnTo>
                <a:lnTo>
                  <a:pt x="1040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1575735" y="4802599"/>
            <a:ext cx="96520" cy="31750"/>
          </a:xfrm>
          <a:custGeom>
            <a:avLst/>
            <a:gdLst/>
            <a:ahLst/>
            <a:cxnLst/>
            <a:rect l="l" t="t" r="r" b="b"/>
            <a:pathLst>
              <a:path w="96520" h="31750">
                <a:moveTo>
                  <a:pt x="14719" y="0"/>
                </a:moveTo>
                <a:lnTo>
                  <a:pt x="0" y="6188"/>
                </a:lnTo>
                <a:lnTo>
                  <a:pt x="26901" y="13399"/>
                </a:lnTo>
                <a:lnTo>
                  <a:pt x="44843" y="17618"/>
                </a:lnTo>
                <a:lnTo>
                  <a:pt x="66365" y="21897"/>
                </a:lnTo>
                <a:lnTo>
                  <a:pt x="82613" y="28050"/>
                </a:lnTo>
                <a:lnTo>
                  <a:pt x="96503" y="31480"/>
                </a:lnTo>
                <a:lnTo>
                  <a:pt x="68963" y="12766"/>
                </a:lnTo>
                <a:lnTo>
                  <a:pt x="46860" y="8310"/>
                </a:lnTo>
                <a:lnTo>
                  <a:pt x="29301" y="4184"/>
                </a:lnTo>
                <a:lnTo>
                  <a:pt x="14719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1710237" y="4835731"/>
            <a:ext cx="95885" cy="31750"/>
          </a:xfrm>
          <a:custGeom>
            <a:avLst/>
            <a:gdLst/>
            <a:ahLst/>
            <a:cxnLst/>
            <a:rect l="l" t="t" r="r" b="b"/>
            <a:pathLst>
              <a:path w="95884" h="31750">
                <a:moveTo>
                  <a:pt x="3671" y="0"/>
                </a:moveTo>
                <a:lnTo>
                  <a:pt x="0" y="8702"/>
                </a:lnTo>
                <a:lnTo>
                  <a:pt x="17744" y="11024"/>
                </a:lnTo>
                <a:lnTo>
                  <a:pt x="95436" y="31621"/>
                </a:lnTo>
                <a:lnTo>
                  <a:pt x="61423" y="12938"/>
                </a:lnTo>
                <a:lnTo>
                  <a:pt x="19466" y="1687"/>
                </a:lnTo>
                <a:lnTo>
                  <a:pt x="3671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1846217" y="4868266"/>
            <a:ext cx="99695" cy="32384"/>
          </a:xfrm>
          <a:custGeom>
            <a:avLst/>
            <a:gdLst/>
            <a:ahLst/>
            <a:cxnLst/>
            <a:rect l="l" t="t" r="r" b="b"/>
            <a:pathLst>
              <a:path w="99695" h="32385">
                <a:moveTo>
                  <a:pt x="2169" y="0"/>
                </a:moveTo>
                <a:lnTo>
                  <a:pt x="0" y="9274"/>
                </a:lnTo>
                <a:lnTo>
                  <a:pt x="23893" y="14864"/>
                </a:lnTo>
                <a:lnTo>
                  <a:pt x="27340" y="15576"/>
                </a:lnTo>
                <a:lnTo>
                  <a:pt x="99138" y="31854"/>
                </a:lnTo>
                <a:lnTo>
                  <a:pt x="65060" y="14359"/>
                </a:lnTo>
                <a:lnTo>
                  <a:pt x="29183" y="6228"/>
                </a:lnTo>
                <a:lnTo>
                  <a:pt x="25801" y="5535"/>
                </a:lnTo>
                <a:lnTo>
                  <a:pt x="2169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 txBox="1"/>
          <p:nvPr/>
        </p:nvSpPr>
        <p:spPr>
          <a:xfrm>
            <a:off x="6888774" y="5073904"/>
            <a:ext cx="1717039" cy="34290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505"/>
              </a:spcBef>
              <a:tabLst>
                <a:tab pos="699135" algn="l"/>
                <a:tab pos="1310640" algn="l"/>
              </a:tabLst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100	200	300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AUC-Derived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Daily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Average EPA</a:t>
            </a:r>
            <a:r>
              <a:rPr sz="700" b="1" spc="-5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(µg/mL)</a:t>
            </a:r>
            <a:endParaRPr sz="700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8798742" y="5125720"/>
            <a:ext cx="1714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400</a:t>
            </a:r>
            <a:endParaRPr sz="7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6535626" y="5125720"/>
            <a:ext cx="1225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endParaRPr sz="700">
              <a:latin typeface="Arial"/>
              <a:cs typeface="Arial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7049343" y="506474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660905" y="506474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272460" y="506577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884059" y="506577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596770" y="506474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596770" y="506474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049343" y="506474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660905" y="506474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8272460" y="506577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8884059" y="506577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478614" y="460471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478614" y="407113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478614" y="343084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478614" y="289726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478614" y="503158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478614" y="492486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478614" y="481814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478614" y="471143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478614" y="449800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478614" y="439128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478614" y="428456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478614" y="417785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478614" y="3964420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478614" y="385770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478614" y="375098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478614" y="353755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478614" y="332412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478614" y="321740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478614" y="311069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478614" y="300397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 txBox="1"/>
          <p:nvPr/>
        </p:nvSpPr>
        <p:spPr>
          <a:xfrm>
            <a:off x="8823031" y="5461000"/>
            <a:ext cx="1225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12</a:t>
            </a:r>
            <a:endParaRPr sz="700">
              <a:latin typeface="Arial"/>
              <a:cs typeface="Arial"/>
            </a:endParaRPr>
          </a:p>
        </p:txBody>
      </p:sp>
      <p:sp>
        <p:nvSpPr>
          <p:cNvPr id="125" name="object 125"/>
          <p:cNvSpPr/>
          <p:nvPr/>
        </p:nvSpPr>
        <p:spPr>
          <a:xfrm>
            <a:off x="6597532" y="2813869"/>
            <a:ext cx="0" cy="2244725"/>
          </a:xfrm>
          <a:custGeom>
            <a:avLst/>
            <a:gdLst/>
            <a:ahLst/>
            <a:cxnLst/>
            <a:rect l="l" t="t" r="r" b="b"/>
            <a:pathLst>
              <a:path h="2244725">
                <a:moveTo>
                  <a:pt x="0" y="2244644"/>
                </a:moveTo>
                <a:lnTo>
                  <a:pt x="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506124" y="3964859"/>
            <a:ext cx="2468880" cy="0"/>
          </a:xfrm>
          <a:custGeom>
            <a:avLst/>
            <a:gdLst/>
            <a:ahLst/>
            <a:cxnLst/>
            <a:rect l="l" t="t" r="r" b="b"/>
            <a:pathLst>
              <a:path w="2468879">
                <a:moveTo>
                  <a:pt x="0" y="0"/>
                </a:moveTo>
                <a:lnTo>
                  <a:pt x="2468512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478614" y="364427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 txBox="1"/>
          <p:nvPr/>
        </p:nvSpPr>
        <p:spPr>
          <a:xfrm>
            <a:off x="6332157" y="2821121"/>
            <a:ext cx="125095" cy="14859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</a:t>
            </a:r>
            <a:r>
              <a:rPr sz="700" dirty="0">
                <a:solidFill>
                  <a:srgbClr val="221F1F"/>
                </a:solidFill>
                <a:latin typeface="Arial"/>
                <a:cs typeface="Arial"/>
              </a:rPr>
              <a:t>.0</a:t>
            </a:r>
            <a:endParaRPr sz="70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6174842" y="3034481"/>
            <a:ext cx="282575" cy="185547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30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Hazard Ratio: Reference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to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EPA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=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r>
              <a:rPr sz="700" b="1" spc="-9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µg/mL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0.2    0.4    0.6    0.8    1.0    1.2    1.4    1.6</a:t>
            </a:r>
            <a:r>
              <a:rPr sz="700" spc="14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1.8</a:t>
            </a:r>
            <a:endParaRPr sz="700">
              <a:latin typeface="Arial"/>
              <a:cs typeface="Arial"/>
            </a:endParaRPr>
          </a:p>
        </p:txBody>
      </p:sp>
      <p:sp>
        <p:nvSpPr>
          <p:cNvPr id="130" name="object 130"/>
          <p:cNvSpPr/>
          <p:nvPr/>
        </p:nvSpPr>
        <p:spPr>
          <a:xfrm>
            <a:off x="6505706" y="5061478"/>
            <a:ext cx="2466975" cy="0"/>
          </a:xfrm>
          <a:custGeom>
            <a:avLst/>
            <a:gdLst/>
            <a:ahLst/>
            <a:cxnLst/>
            <a:rect l="l" t="t" r="r" b="b"/>
            <a:pathLst>
              <a:path w="2466975">
                <a:moveTo>
                  <a:pt x="0" y="0"/>
                </a:moveTo>
                <a:lnTo>
                  <a:pt x="246697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504261" y="2811630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504633" y="2811631"/>
            <a:ext cx="2468245" cy="0"/>
          </a:xfrm>
          <a:custGeom>
            <a:avLst/>
            <a:gdLst/>
            <a:ahLst/>
            <a:cxnLst/>
            <a:rect l="l" t="t" r="r" b="b"/>
            <a:pathLst>
              <a:path w="2468245">
                <a:moveTo>
                  <a:pt x="0" y="0"/>
                </a:moveTo>
                <a:lnTo>
                  <a:pt x="246805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972379" y="2811630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512790" y="3906448"/>
            <a:ext cx="2461260" cy="662940"/>
          </a:xfrm>
          <a:custGeom>
            <a:avLst/>
            <a:gdLst/>
            <a:ahLst/>
            <a:cxnLst/>
            <a:rect l="l" t="t" r="r" b="b"/>
            <a:pathLst>
              <a:path w="2461259" h="662939">
                <a:moveTo>
                  <a:pt x="7731" y="0"/>
                </a:moveTo>
                <a:lnTo>
                  <a:pt x="0" y="13865"/>
                </a:lnTo>
                <a:lnTo>
                  <a:pt x="71174" y="53553"/>
                </a:lnTo>
                <a:lnTo>
                  <a:pt x="86041" y="60219"/>
                </a:lnTo>
                <a:lnTo>
                  <a:pt x="113879" y="75778"/>
                </a:lnTo>
                <a:lnTo>
                  <a:pt x="128746" y="82444"/>
                </a:lnTo>
                <a:lnTo>
                  <a:pt x="156583" y="98003"/>
                </a:lnTo>
                <a:lnTo>
                  <a:pt x="171451" y="104669"/>
                </a:lnTo>
                <a:lnTo>
                  <a:pt x="185052" y="112290"/>
                </a:lnTo>
                <a:lnTo>
                  <a:pt x="199920" y="118957"/>
                </a:lnTo>
                <a:lnTo>
                  <a:pt x="227757" y="134515"/>
                </a:lnTo>
                <a:lnTo>
                  <a:pt x="271094" y="153882"/>
                </a:lnTo>
                <a:lnTo>
                  <a:pt x="284698" y="161503"/>
                </a:lnTo>
                <a:lnTo>
                  <a:pt x="427678" y="225319"/>
                </a:lnTo>
                <a:lnTo>
                  <a:pt x="459588" y="238136"/>
                </a:lnTo>
                <a:lnTo>
                  <a:pt x="487781" y="250719"/>
                </a:lnTo>
                <a:lnTo>
                  <a:pt x="502730" y="255760"/>
                </a:lnTo>
                <a:lnTo>
                  <a:pt x="530485" y="268182"/>
                </a:lnTo>
                <a:lnTo>
                  <a:pt x="545437" y="273222"/>
                </a:lnTo>
                <a:lnTo>
                  <a:pt x="558954" y="279294"/>
                </a:lnTo>
                <a:lnTo>
                  <a:pt x="573906" y="284335"/>
                </a:lnTo>
                <a:lnTo>
                  <a:pt x="587425" y="290407"/>
                </a:lnTo>
                <a:lnTo>
                  <a:pt x="602376" y="295447"/>
                </a:lnTo>
                <a:lnTo>
                  <a:pt x="615895" y="301519"/>
                </a:lnTo>
                <a:lnTo>
                  <a:pt x="645079" y="311322"/>
                </a:lnTo>
                <a:lnTo>
                  <a:pt x="658600" y="317394"/>
                </a:lnTo>
                <a:lnTo>
                  <a:pt x="687785" y="327197"/>
                </a:lnTo>
                <a:lnTo>
                  <a:pt x="701304" y="333269"/>
                </a:lnTo>
                <a:lnTo>
                  <a:pt x="717045" y="336942"/>
                </a:lnTo>
                <a:lnTo>
                  <a:pt x="729773" y="342794"/>
                </a:lnTo>
                <a:lnTo>
                  <a:pt x="901307" y="400222"/>
                </a:lnTo>
                <a:lnTo>
                  <a:pt x="916334" y="403617"/>
                </a:lnTo>
                <a:lnTo>
                  <a:pt x="929777" y="408160"/>
                </a:lnTo>
                <a:lnTo>
                  <a:pt x="944803" y="411554"/>
                </a:lnTo>
                <a:lnTo>
                  <a:pt x="958248" y="416097"/>
                </a:lnTo>
                <a:lnTo>
                  <a:pt x="973273" y="419492"/>
                </a:lnTo>
                <a:lnTo>
                  <a:pt x="988528" y="424108"/>
                </a:lnTo>
                <a:lnTo>
                  <a:pt x="1016768" y="433560"/>
                </a:lnTo>
                <a:lnTo>
                  <a:pt x="1031793" y="436954"/>
                </a:lnTo>
                <a:lnTo>
                  <a:pt x="1045239" y="441497"/>
                </a:lnTo>
                <a:lnTo>
                  <a:pt x="1062012" y="444927"/>
                </a:lnTo>
                <a:lnTo>
                  <a:pt x="1077100" y="449508"/>
                </a:lnTo>
                <a:lnTo>
                  <a:pt x="1091896" y="452829"/>
                </a:lnTo>
                <a:lnTo>
                  <a:pt x="1105341" y="457372"/>
                </a:lnTo>
                <a:lnTo>
                  <a:pt x="1148835" y="467117"/>
                </a:lnTo>
                <a:lnTo>
                  <a:pt x="1162281" y="471660"/>
                </a:lnTo>
                <a:lnTo>
                  <a:pt x="1178154" y="473608"/>
                </a:lnTo>
                <a:lnTo>
                  <a:pt x="1205776" y="481404"/>
                </a:lnTo>
                <a:lnTo>
                  <a:pt x="1220011" y="484579"/>
                </a:lnTo>
                <a:lnTo>
                  <a:pt x="1235094" y="486308"/>
                </a:lnTo>
                <a:lnTo>
                  <a:pt x="1262715" y="494104"/>
                </a:lnTo>
                <a:lnTo>
                  <a:pt x="1277799" y="495833"/>
                </a:lnTo>
                <a:lnTo>
                  <a:pt x="1292033" y="500597"/>
                </a:lnTo>
                <a:lnTo>
                  <a:pt x="1306268" y="502183"/>
                </a:lnTo>
                <a:lnTo>
                  <a:pt x="1348124" y="511567"/>
                </a:lnTo>
                <a:lnTo>
                  <a:pt x="1364876" y="513306"/>
                </a:lnTo>
                <a:lnTo>
                  <a:pt x="1392410" y="519504"/>
                </a:lnTo>
                <a:lnTo>
                  <a:pt x="1408393" y="522715"/>
                </a:lnTo>
                <a:lnTo>
                  <a:pt x="1423311" y="524408"/>
                </a:lnTo>
                <a:lnTo>
                  <a:pt x="1436697" y="527442"/>
                </a:lnTo>
                <a:lnTo>
                  <a:pt x="1451780" y="529172"/>
                </a:lnTo>
                <a:lnTo>
                  <a:pt x="1465167" y="532204"/>
                </a:lnTo>
                <a:lnTo>
                  <a:pt x="1480251" y="533933"/>
                </a:lnTo>
                <a:lnTo>
                  <a:pt x="1493636" y="536967"/>
                </a:lnTo>
                <a:lnTo>
                  <a:pt x="1509618" y="540177"/>
                </a:lnTo>
                <a:lnTo>
                  <a:pt x="1524537" y="541872"/>
                </a:lnTo>
                <a:lnTo>
                  <a:pt x="1539670" y="544940"/>
                </a:lnTo>
                <a:lnTo>
                  <a:pt x="1568823" y="548222"/>
                </a:lnTo>
                <a:lnTo>
                  <a:pt x="1582209" y="551254"/>
                </a:lnTo>
                <a:lnTo>
                  <a:pt x="1597292" y="552983"/>
                </a:lnTo>
                <a:lnTo>
                  <a:pt x="1612427" y="556052"/>
                </a:lnTo>
                <a:lnTo>
                  <a:pt x="1641579" y="559333"/>
                </a:lnTo>
                <a:lnTo>
                  <a:pt x="1657482" y="560931"/>
                </a:lnTo>
                <a:lnTo>
                  <a:pt x="1670781" y="563954"/>
                </a:lnTo>
                <a:lnTo>
                  <a:pt x="1685865" y="565683"/>
                </a:lnTo>
                <a:lnTo>
                  <a:pt x="1717586" y="568868"/>
                </a:lnTo>
                <a:lnTo>
                  <a:pt x="1732633" y="571927"/>
                </a:lnTo>
                <a:lnTo>
                  <a:pt x="1750871" y="573637"/>
                </a:lnTo>
                <a:lnTo>
                  <a:pt x="1764099" y="576654"/>
                </a:lnTo>
                <a:lnTo>
                  <a:pt x="1784146" y="578404"/>
                </a:lnTo>
                <a:lnTo>
                  <a:pt x="1799831" y="579981"/>
                </a:lnTo>
                <a:lnTo>
                  <a:pt x="1814878" y="583040"/>
                </a:lnTo>
                <a:lnTo>
                  <a:pt x="1886734" y="591083"/>
                </a:lnTo>
                <a:lnTo>
                  <a:pt x="1903587" y="594178"/>
                </a:lnTo>
                <a:lnTo>
                  <a:pt x="1921689" y="595862"/>
                </a:lnTo>
                <a:lnTo>
                  <a:pt x="1945083" y="599000"/>
                </a:lnTo>
                <a:lnTo>
                  <a:pt x="1965486" y="602152"/>
                </a:lnTo>
                <a:lnTo>
                  <a:pt x="1983375" y="603799"/>
                </a:lnTo>
                <a:lnTo>
                  <a:pt x="2013313" y="606963"/>
                </a:lnTo>
                <a:lnTo>
                  <a:pt x="2028400" y="610027"/>
                </a:lnTo>
                <a:lnTo>
                  <a:pt x="2057553" y="613308"/>
                </a:lnTo>
                <a:lnTo>
                  <a:pt x="2076103" y="616423"/>
                </a:lnTo>
                <a:lnTo>
                  <a:pt x="2095731" y="618092"/>
                </a:lnTo>
                <a:lnTo>
                  <a:pt x="2117408" y="621215"/>
                </a:lnTo>
                <a:lnTo>
                  <a:pt x="2147754" y="624427"/>
                </a:lnTo>
                <a:lnTo>
                  <a:pt x="2172906" y="627584"/>
                </a:lnTo>
                <a:lnTo>
                  <a:pt x="2201484" y="630772"/>
                </a:lnTo>
                <a:lnTo>
                  <a:pt x="2221713" y="633902"/>
                </a:lnTo>
                <a:lnTo>
                  <a:pt x="2240594" y="637061"/>
                </a:lnTo>
                <a:lnTo>
                  <a:pt x="2275979" y="640312"/>
                </a:lnTo>
                <a:lnTo>
                  <a:pt x="2312050" y="645040"/>
                </a:lnTo>
                <a:lnTo>
                  <a:pt x="2329756" y="646662"/>
                </a:lnTo>
                <a:lnTo>
                  <a:pt x="2376874" y="652975"/>
                </a:lnTo>
                <a:lnTo>
                  <a:pt x="2392951" y="654593"/>
                </a:lnTo>
                <a:lnTo>
                  <a:pt x="2458770" y="662853"/>
                </a:lnTo>
                <a:lnTo>
                  <a:pt x="2460746" y="647101"/>
                </a:lnTo>
                <a:lnTo>
                  <a:pt x="2394732" y="638818"/>
                </a:lnTo>
                <a:lnTo>
                  <a:pt x="2378720" y="637209"/>
                </a:lnTo>
                <a:lnTo>
                  <a:pt x="2331530" y="630890"/>
                </a:lnTo>
                <a:lnTo>
                  <a:pt x="2313801" y="629265"/>
                </a:lnTo>
                <a:lnTo>
                  <a:pt x="2277732" y="624537"/>
                </a:lnTo>
                <a:lnTo>
                  <a:pt x="2242625" y="621328"/>
                </a:lnTo>
                <a:lnTo>
                  <a:pt x="2224234" y="618229"/>
                </a:lnTo>
                <a:lnTo>
                  <a:pt x="2203574" y="615038"/>
                </a:lnTo>
                <a:lnTo>
                  <a:pt x="2174774" y="611819"/>
                </a:lnTo>
                <a:lnTo>
                  <a:pt x="2149576" y="608657"/>
                </a:lnTo>
                <a:lnTo>
                  <a:pt x="2119369" y="605464"/>
                </a:lnTo>
                <a:lnTo>
                  <a:pt x="2097519" y="602325"/>
                </a:lnTo>
                <a:lnTo>
                  <a:pt x="2078074" y="600685"/>
                </a:lnTo>
                <a:lnTo>
                  <a:pt x="2059743" y="597590"/>
                </a:lnTo>
                <a:lnTo>
                  <a:pt x="2030843" y="594356"/>
                </a:lnTo>
                <a:lnTo>
                  <a:pt x="2015709" y="591287"/>
                </a:lnTo>
                <a:lnTo>
                  <a:pt x="1984929" y="588001"/>
                </a:lnTo>
                <a:lnTo>
                  <a:pt x="1967417" y="586403"/>
                </a:lnTo>
                <a:lnTo>
                  <a:pt x="1947348" y="583288"/>
                </a:lnTo>
                <a:lnTo>
                  <a:pt x="1923464" y="580090"/>
                </a:lnTo>
                <a:lnTo>
                  <a:pt x="1905734" y="578465"/>
                </a:lnTo>
                <a:lnTo>
                  <a:pt x="1889039" y="575386"/>
                </a:lnTo>
                <a:lnTo>
                  <a:pt x="1817320" y="567369"/>
                </a:lnTo>
                <a:lnTo>
                  <a:pt x="1802185" y="564300"/>
                </a:lnTo>
                <a:lnTo>
                  <a:pt x="1785600" y="562597"/>
                </a:lnTo>
                <a:lnTo>
                  <a:pt x="1766488" y="560998"/>
                </a:lnTo>
                <a:lnTo>
                  <a:pt x="1753320" y="557985"/>
                </a:lnTo>
                <a:lnTo>
                  <a:pt x="1734916" y="556240"/>
                </a:lnTo>
                <a:lnTo>
                  <a:pt x="1719940" y="553187"/>
                </a:lnTo>
                <a:lnTo>
                  <a:pt x="1673388" y="548319"/>
                </a:lnTo>
                <a:lnTo>
                  <a:pt x="1660003" y="545285"/>
                </a:lnTo>
                <a:lnTo>
                  <a:pt x="1614869" y="540381"/>
                </a:lnTo>
                <a:lnTo>
                  <a:pt x="1599735" y="537312"/>
                </a:lnTo>
                <a:lnTo>
                  <a:pt x="1584816" y="535619"/>
                </a:lnTo>
                <a:lnTo>
                  <a:pt x="1571430" y="532585"/>
                </a:lnTo>
                <a:lnTo>
                  <a:pt x="1542112" y="529269"/>
                </a:lnTo>
                <a:lnTo>
                  <a:pt x="1526979" y="526200"/>
                </a:lnTo>
                <a:lnTo>
                  <a:pt x="1512060" y="524506"/>
                </a:lnTo>
                <a:lnTo>
                  <a:pt x="1496927" y="521437"/>
                </a:lnTo>
                <a:lnTo>
                  <a:pt x="1482858" y="518298"/>
                </a:lnTo>
                <a:lnTo>
                  <a:pt x="1467774" y="516569"/>
                </a:lnTo>
                <a:lnTo>
                  <a:pt x="1454388" y="513535"/>
                </a:lnTo>
                <a:lnTo>
                  <a:pt x="1439304" y="511806"/>
                </a:lnTo>
                <a:lnTo>
                  <a:pt x="1425919" y="508773"/>
                </a:lnTo>
                <a:lnTo>
                  <a:pt x="1410835" y="507044"/>
                </a:lnTo>
                <a:lnTo>
                  <a:pt x="1395700" y="503975"/>
                </a:lnTo>
                <a:lnTo>
                  <a:pt x="1367397" y="497660"/>
                </a:lnTo>
                <a:lnTo>
                  <a:pt x="1350644" y="495922"/>
                </a:lnTo>
                <a:lnTo>
                  <a:pt x="1308875" y="486548"/>
                </a:lnTo>
                <a:lnTo>
                  <a:pt x="1293792" y="484819"/>
                </a:lnTo>
                <a:lnTo>
                  <a:pt x="1279558" y="480056"/>
                </a:lnTo>
                <a:lnTo>
                  <a:pt x="1265322" y="478469"/>
                </a:lnTo>
                <a:lnTo>
                  <a:pt x="1251936" y="475435"/>
                </a:lnTo>
                <a:lnTo>
                  <a:pt x="1238492" y="470893"/>
                </a:lnTo>
                <a:lnTo>
                  <a:pt x="1222618" y="468944"/>
                </a:lnTo>
                <a:lnTo>
                  <a:pt x="1194997" y="462735"/>
                </a:lnTo>
                <a:lnTo>
                  <a:pt x="1181552" y="458193"/>
                </a:lnTo>
                <a:lnTo>
                  <a:pt x="1165679" y="456244"/>
                </a:lnTo>
                <a:lnTo>
                  <a:pt x="1138058" y="448448"/>
                </a:lnTo>
                <a:lnTo>
                  <a:pt x="1109587" y="442098"/>
                </a:lnTo>
                <a:lnTo>
                  <a:pt x="1096143" y="437555"/>
                </a:lnTo>
                <a:lnTo>
                  <a:pt x="1081117" y="434160"/>
                </a:lnTo>
                <a:lnTo>
                  <a:pt x="1065862" y="429544"/>
                </a:lnTo>
                <a:lnTo>
                  <a:pt x="1049319" y="426187"/>
                </a:lnTo>
                <a:lnTo>
                  <a:pt x="1036040" y="421680"/>
                </a:lnTo>
                <a:lnTo>
                  <a:pt x="1021015" y="418285"/>
                </a:lnTo>
                <a:lnTo>
                  <a:pt x="993335" y="408980"/>
                </a:lnTo>
                <a:lnTo>
                  <a:pt x="977290" y="404144"/>
                </a:lnTo>
                <a:lnTo>
                  <a:pt x="962493" y="400823"/>
                </a:lnTo>
                <a:lnTo>
                  <a:pt x="949049" y="396280"/>
                </a:lnTo>
                <a:lnTo>
                  <a:pt x="934024" y="392885"/>
                </a:lnTo>
                <a:lnTo>
                  <a:pt x="920579" y="388343"/>
                </a:lnTo>
                <a:lnTo>
                  <a:pt x="905554" y="384948"/>
                </a:lnTo>
                <a:lnTo>
                  <a:pt x="735526" y="328018"/>
                </a:lnTo>
                <a:lnTo>
                  <a:pt x="722007" y="321946"/>
                </a:lnTo>
                <a:lnTo>
                  <a:pt x="706266" y="318273"/>
                </a:lnTo>
                <a:lnTo>
                  <a:pt x="693536" y="312421"/>
                </a:lnTo>
                <a:lnTo>
                  <a:pt x="664352" y="302618"/>
                </a:lnTo>
                <a:lnTo>
                  <a:pt x="650831" y="296546"/>
                </a:lnTo>
                <a:lnTo>
                  <a:pt x="621647" y="286743"/>
                </a:lnTo>
                <a:lnTo>
                  <a:pt x="608128" y="280671"/>
                </a:lnTo>
                <a:lnTo>
                  <a:pt x="593177" y="275630"/>
                </a:lnTo>
                <a:lnTo>
                  <a:pt x="579658" y="269558"/>
                </a:lnTo>
                <a:lnTo>
                  <a:pt x="564708" y="264518"/>
                </a:lnTo>
                <a:lnTo>
                  <a:pt x="551188" y="258446"/>
                </a:lnTo>
                <a:lnTo>
                  <a:pt x="536237" y="253405"/>
                </a:lnTo>
                <a:lnTo>
                  <a:pt x="508483" y="240983"/>
                </a:lnTo>
                <a:lnTo>
                  <a:pt x="493533" y="235943"/>
                </a:lnTo>
                <a:lnTo>
                  <a:pt x="465778" y="223521"/>
                </a:lnTo>
                <a:lnTo>
                  <a:pt x="433870" y="210704"/>
                </a:lnTo>
                <a:lnTo>
                  <a:pt x="291797" y="147321"/>
                </a:lnTo>
                <a:lnTo>
                  <a:pt x="278193" y="139700"/>
                </a:lnTo>
                <a:lnTo>
                  <a:pt x="234858" y="120333"/>
                </a:lnTo>
                <a:lnTo>
                  <a:pt x="207020" y="104775"/>
                </a:lnTo>
                <a:lnTo>
                  <a:pt x="192152" y="98108"/>
                </a:lnTo>
                <a:lnTo>
                  <a:pt x="178550" y="90487"/>
                </a:lnTo>
                <a:lnTo>
                  <a:pt x="163682" y="83821"/>
                </a:lnTo>
                <a:lnTo>
                  <a:pt x="135845" y="68262"/>
                </a:lnTo>
                <a:lnTo>
                  <a:pt x="120978" y="61596"/>
                </a:lnTo>
                <a:lnTo>
                  <a:pt x="93141" y="46037"/>
                </a:lnTo>
                <a:lnTo>
                  <a:pt x="78273" y="39371"/>
                </a:lnTo>
                <a:lnTo>
                  <a:pt x="773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506130" y="4072079"/>
            <a:ext cx="95250" cy="17780"/>
          </a:xfrm>
          <a:custGeom>
            <a:avLst/>
            <a:gdLst/>
            <a:ahLst/>
            <a:cxnLst/>
            <a:rect l="l" t="t" r="r" b="b"/>
            <a:pathLst>
              <a:path w="95250" h="17779">
                <a:moveTo>
                  <a:pt x="80933" y="0"/>
                </a:moveTo>
                <a:lnTo>
                  <a:pt x="53524" y="0"/>
                </a:lnTo>
                <a:lnTo>
                  <a:pt x="39169" y="1564"/>
                </a:lnTo>
                <a:lnTo>
                  <a:pt x="25991" y="3281"/>
                </a:lnTo>
                <a:lnTo>
                  <a:pt x="11489" y="6515"/>
                </a:lnTo>
                <a:lnTo>
                  <a:pt x="0" y="17428"/>
                </a:lnTo>
                <a:lnTo>
                  <a:pt x="13087" y="15891"/>
                </a:lnTo>
                <a:lnTo>
                  <a:pt x="27650" y="12651"/>
                </a:lnTo>
                <a:lnTo>
                  <a:pt x="54049" y="9495"/>
                </a:lnTo>
                <a:lnTo>
                  <a:pt x="94965" y="9495"/>
                </a:lnTo>
                <a:lnTo>
                  <a:pt x="80933" y="0"/>
                </a:lnTo>
                <a:close/>
              </a:path>
              <a:path w="95250" h="17779">
                <a:moveTo>
                  <a:pt x="94965" y="9495"/>
                </a:moveTo>
                <a:lnTo>
                  <a:pt x="54049" y="9495"/>
                </a:lnTo>
                <a:lnTo>
                  <a:pt x="80933" y="9524"/>
                </a:lnTo>
                <a:lnTo>
                  <a:pt x="95008" y="9524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643558" y="4080267"/>
            <a:ext cx="90805" cy="40640"/>
          </a:xfrm>
          <a:custGeom>
            <a:avLst/>
            <a:gdLst/>
            <a:ahLst/>
            <a:cxnLst/>
            <a:rect l="l" t="t" r="r" b="b"/>
            <a:pathLst>
              <a:path w="90804" h="40639">
                <a:moveTo>
                  <a:pt x="13437" y="0"/>
                </a:moveTo>
                <a:lnTo>
                  <a:pt x="0" y="8022"/>
                </a:lnTo>
                <a:lnTo>
                  <a:pt x="24451" y="13798"/>
                </a:lnTo>
                <a:lnTo>
                  <a:pt x="37462" y="18464"/>
                </a:lnTo>
                <a:lnTo>
                  <a:pt x="50871" y="22236"/>
                </a:lnTo>
                <a:lnTo>
                  <a:pt x="76972" y="32885"/>
                </a:lnTo>
                <a:lnTo>
                  <a:pt x="90611" y="40429"/>
                </a:lnTo>
                <a:lnTo>
                  <a:pt x="80868" y="24226"/>
                </a:lnTo>
                <a:lnTo>
                  <a:pt x="67099" y="19226"/>
                </a:lnTo>
                <a:lnTo>
                  <a:pt x="54127" y="13314"/>
                </a:lnTo>
                <a:lnTo>
                  <a:pt x="40355" y="9395"/>
                </a:lnTo>
                <a:lnTo>
                  <a:pt x="27589" y="4805"/>
                </a:lnTo>
                <a:lnTo>
                  <a:pt x="13437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769782" y="4134642"/>
            <a:ext cx="86995" cy="59690"/>
          </a:xfrm>
          <a:custGeom>
            <a:avLst/>
            <a:gdLst/>
            <a:ahLst/>
            <a:cxnLst/>
            <a:rect l="l" t="t" r="r" b="b"/>
            <a:pathLst>
              <a:path w="86995" h="59689">
                <a:moveTo>
                  <a:pt x="8771" y="0"/>
                </a:moveTo>
                <a:lnTo>
                  <a:pt x="0" y="5772"/>
                </a:lnTo>
                <a:lnTo>
                  <a:pt x="18168" y="16233"/>
                </a:lnTo>
                <a:lnTo>
                  <a:pt x="56507" y="39931"/>
                </a:lnTo>
                <a:lnTo>
                  <a:pt x="71024" y="48068"/>
                </a:lnTo>
                <a:lnTo>
                  <a:pt x="86586" y="59089"/>
                </a:lnTo>
                <a:lnTo>
                  <a:pt x="76179" y="40079"/>
                </a:lnTo>
                <a:lnTo>
                  <a:pt x="61357" y="31736"/>
                </a:lnTo>
                <a:lnTo>
                  <a:pt x="23012" y="8032"/>
                </a:lnTo>
                <a:lnTo>
                  <a:pt x="8771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888770" y="4207702"/>
            <a:ext cx="85725" cy="53340"/>
          </a:xfrm>
          <a:custGeom>
            <a:avLst/>
            <a:gdLst/>
            <a:ahLst/>
            <a:cxnLst/>
            <a:rect l="l" t="t" r="r" b="b"/>
            <a:pathLst>
              <a:path w="85725" h="53339">
                <a:moveTo>
                  <a:pt x="9422" y="0"/>
                </a:moveTo>
                <a:lnTo>
                  <a:pt x="0" y="4848"/>
                </a:lnTo>
                <a:lnTo>
                  <a:pt x="17835" y="15173"/>
                </a:lnTo>
                <a:lnTo>
                  <a:pt x="30727" y="23869"/>
                </a:lnTo>
                <a:lnTo>
                  <a:pt x="45763" y="30665"/>
                </a:lnTo>
                <a:lnTo>
                  <a:pt x="71657" y="46484"/>
                </a:lnTo>
                <a:lnTo>
                  <a:pt x="85731" y="52919"/>
                </a:lnTo>
                <a:lnTo>
                  <a:pt x="75859" y="37941"/>
                </a:lnTo>
                <a:lnTo>
                  <a:pt x="63018" y="31150"/>
                </a:lnTo>
                <a:lnTo>
                  <a:pt x="35327" y="15568"/>
                </a:lnTo>
                <a:lnTo>
                  <a:pt x="9422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7011887" y="4272621"/>
            <a:ext cx="96520" cy="45720"/>
          </a:xfrm>
          <a:custGeom>
            <a:avLst/>
            <a:gdLst/>
            <a:ahLst/>
            <a:cxnLst/>
            <a:rect l="l" t="t" r="r" b="b"/>
            <a:pathLst>
              <a:path w="96520" h="45720">
                <a:moveTo>
                  <a:pt x="7024" y="0"/>
                </a:moveTo>
                <a:lnTo>
                  <a:pt x="0" y="7303"/>
                </a:lnTo>
                <a:lnTo>
                  <a:pt x="15750" y="15208"/>
                </a:lnTo>
                <a:lnTo>
                  <a:pt x="28774" y="22171"/>
                </a:lnTo>
                <a:lnTo>
                  <a:pt x="42824" y="27852"/>
                </a:lnTo>
                <a:lnTo>
                  <a:pt x="82215" y="45209"/>
                </a:lnTo>
                <a:lnTo>
                  <a:pt x="96039" y="40198"/>
                </a:lnTo>
                <a:lnTo>
                  <a:pt x="72423" y="30582"/>
                </a:lnTo>
                <a:lnTo>
                  <a:pt x="59048" y="25775"/>
                </a:lnTo>
                <a:lnTo>
                  <a:pt x="32796" y="13553"/>
                </a:lnTo>
                <a:lnTo>
                  <a:pt x="7024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7140008" y="4329508"/>
            <a:ext cx="90170" cy="36195"/>
          </a:xfrm>
          <a:custGeom>
            <a:avLst/>
            <a:gdLst/>
            <a:ahLst/>
            <a:cxnLst/>
            <a:rect l="l" t="t" r="r" b="b"/>
            <a:pathLst>
              <a:path w="90170" h="36195">
                <a:moveTo>
                  <a:pt x="10340" y="0"/>
                </a:moveTo>
                <a:lnTo>
                  <a:pt x="0" y="6410"/>
                </a:lnTo>
                <a:lnTo>
                  <a:pt x="49775" y="23448"/>
                </a:lnTo>
                <a:lnTo>
                  <a:pt x="62608" y="28644"/>
                </a:lnTo>
                <a:lnTo>
                  <a:pt x="76333" y="31380"/>
                </a:lnTo>
                <a:lnTo>
                  <a:pt x="89754" y="36069"/>
                </a:lnTo>
                <a:lnTo>
                  <a:pt x="78789" y="22202"/>
                </a:lnTo>
                <a:lnTo>
                  <a:pt x="65294" y="19552"/>
                </a:lnTo>
                <a:lnTo>
                  <a:pt x="38761" y="9650"/>
                </a:lnTo>
                <a:lnTo>
                  <a:pt x="24710" y="4795"/>
                </a:lnTo>
                <a:lnTo>
                  <a:pt x="1034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7272864" y="4369652"/>
            <a:ext cx="93980" cy="37465"/>
          </a:xfrm>
          <a:custGeom>
            <a:avLst/>
            <a:gdLst/>
            <a:ahLst/>
            <a:cxnLst/>
            <a:rect l="l" t="t" r="r" b="b"/>
            <a:pathLst>
              <a:path w="93979" h="37464">
                <a:moveTo>
                  <a:pt x="3061" y="0"/>
                </a:moveTo>
                <a:lnTo>
                  <a:pt x="0" y="9019"/>
                </a:lnTo>
                <a:lnTo>
                  <a:pt x="12730" y="13341"/>
                </a:lnTo>
                <a:lnTo>
                  <a:pt x="25467" y="17997"/>
                </a:lnTo>
                <a:lnTo>
                  <a:pt x="39604" y="21320"/>
                </a:lnTo>
                <a:lnTo>
                  <a:pt x="52865" y="24630"/>
                </a:lnTo>
                <a:lnTo>
                  <a:pt x="66537" y="29375"/>
                </a:lnTo>
                <a:lnTo>
                  <a:pt x="79325" y="33963"/>
                </a:lnTo>
                <a:lnTo>
                  <a:pt x="93939" y="37364"/>
                </a:lnTo>
                <a:lnTo>
                  <a:pt x="69701" y="20391"/>
                </a:lnTo>
                <a:lnTo>
                  <a:pt x="55572" y="15507"/>
                </a:lnTo>
                <a:lnTo>
                  <a:pt x="41836" y="12061"/>
                </a:lnTo>
                <a:lnTo>
                  <a:pt x="28180" y="8886"/>
                </a:lnTo>
                <a:lnTo>
                  <a:pt x="3061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7406041" y="4410641"/>
            <a:ext cx="94615" cy="39370"/>
          </a:xfrm>
          <a:custGeom>
            <a:avLst/>
            <a:gdLst/>
            <a:ahLst/>
            <a:cxnLst/>
            <a:rect l="l" t="t" r="r" b="b"/>
            <a:pathLst>
              <a:path w="94615" h="39370">
                <a:moveTo>
                  <a:pt x="3291" y="0"/>
                </a:moveTo>
                <a:lnTo>
                  <a:pt x="0" y="8930"/>
                </a:lnTo>
                <a:lnTo>
                  <a:pt x="14453" y="13590"/>
                </a:lnTo>
                <a:lnTo>
                  <a:pt x="28092" y="17005"/>
                </a:lnTo>
                <a:lnTo>
                  <a:pt x="55642" y="26203"/>
                </a:lnTo>
                <a:lnTo>
                  <a:pt x="81356" y="35344"/>
                </a:lnTo>
                <a:lnTo>
                  <a:pt x="94278" y="39295"/>
                </a:lnTo>
                <a:lnTo>
                  <a:pt x="84222" y="26261"/>
                </a:lnTo>
                <a:lnTo>
                  <a:pt x="71464" y="22105"/>
                </a:lnTo>
                <a:lnTo>
                  <a:pt x="44579" y="12473"/>
                </a:lnTo>
                <a:lnTo>
                  <a:pt x="30750" y="7866"/>
                </a:lnTo>
                <a:lnTo>
                  <a:pt x="17063" y="4436"/>
                </a:lnTo>
                <a:lnTo>
                  <a:pt x="3291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7538949" y="4454866"/>
            <a:ext cx="99695" cy="38100"/>
          </a:xfrm>
          <a:custGeom>
            <a:avLst/>
            <a:gdLst/>
            <a:ahLst/>
            <a:cxnLst/>
            <a:rect l="l" t="t" r="r" b="b"/>
            <a:pathLst>
              <a:path w="99695" h="38100">
                <a:moveTo>
                  <a:pt x="5779" y="0"/>
                </a:moveTo>
                <a:lnTo>
                  <a:pt x="0" y="8081"/>
                </a:lnTo>
                <a:lnTo>
                  <a:pt x="17038" y="13883"/>
                </a:lnTo>
                <a:lnTo>
                  <a:pt x="30172" y="19015"/>
                </a:lnTo>
                <a:lnTo>
                  <a:pt x="44329" y="23395"/>
                </a:lnTo>
                <a:lnTo>
                  <a:pt x="58301" y="28056"/>
                </a:lnTo>
                <a:lnTo>
                  <a:pt x="71211" y="32942"/>
                </a:lnTo>
                <a:lnTo>
                  <a:pt x="85194" y="37691"/>
                </a:lnTo>
                <a:lnTo>
                  <a:pt x="99076" y="32689"/>
                </a:lnTo>
                <a:lnTo>
                  <a:pt x="74427" y="23977"/>
                </a:lnTo>
                <a:lnTo>
                  <a:pt x="61493" y="19084"/>
                </a:lnTo>
                <a:lnTo>
                  <a:pt x="47238" y="14326"/>
                </a:lnTo>
                <a:lnTo>
                  <a:pt x="33308" y="10027"/>
                </a:lnTo>
                <a:lnTo>
                  <a:pt x="20302" y="4937"/>
                </a:lnTo>
                <a:lnTo>
                  <a:pt x="5779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670594" y="4502458"/>
            <a:ext cx="96520" cy="40640"/>
          </a:xfrm>
          <a:custGeom>
            <a:avLst/>
            <a:gdLst/>
            <a:ahLst/>
            <a:cxnLst/>
            <a:rect l="l" t="t" r="r" b="b"/>
            <a:pathLst>
              <a:path w="96520" h="40639">
                <a:moveTo>
                  <a:pt x="8843" y="0"/>
                </a:moveTo>
                <a:lnTo>
                  <a:pt x="0" y="6882"/>
                </a:lnTo>
                <a:lnTo>
                  <a:pt x="19352" y="12477"/>
                </a:lnTo>
                <a:lnTo>
                  <a:pt x="44660" y="22259"/>
                </a:lnTo>
                <a:lnTo>
                  <a:pt x="58179" y="27950"/>
                </a:lnTo>
                <a:lnTo>
                  <a:pt x="71941" y="31503"/>
                </a:lnTo>
                <a:lnTo>
                  <a:pt x="95971" y="40096"/>
                </a:lnTo>
                <a:lnTo>
                  <a:pt x="87486" y="27157"/>
                </a:lnTo>
                <a:lnTo>
                  <a:pt x="74776" y="22425"/>
                </a:lnTo>
                <a:lnTo>
                  <a:pt x="61201" y="18944"/>
                </a:lnTo>
                <a:lnTo>
                  <a:pt x="48294" y="13454"/>
                </a:lnTo>
                <a:lnTo>
                  <a:pt x="35143" y="8138"/>
                </a:lnTo>
                <a:lnTo>
                  <a:pt x="22152" y="3387"/>
                </a:lnTo>
                <a:lnTo>
                  <a:pt x="884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802464" y="4548635"/>
            <a:ext cx="88265" cy="37465"/>
          </a:xfrm>
          <a:custGeom>
            <a:avLst/>
            <a:gdLst/>
            <a:ahLst/>
            <a:cxnLst/>
            <a:rect l="l" t="t" r="r" b="b"/>
            <a:pathLst>
              <a:path w="88265" h="37464">
                <a:moveTo>
                  <a:pt x="10165" y="0"/>
                </a:moveTo>
                <a:lnTo>
                  <a:pt x="0" y="6520"/>
                </a:lnTo>
                <a:lnTo>
                  <a:pt x="35006" y="18491"/>
                </a:lnTo>
                <a:lnTo>
                  <a:pt x="47715" y="23308"/>
                </a:lnTo>
                <a:lnTo>
                  <a:pt x="62062" y="26969"/>
                </a:lnTo>
                <a:lnTo>
                  <a:pt x="75062" y="31308"/>
                </a:lnTo>
                <a:lnTo>
                  <a:pt x="88160" y="37348"/>
                </a:lnTo>
                <a:lnTo>
                  <a:pt x="78550" y="22461"/>
                </a:lnTo>
                <a:lnTo>
                  <a:pt x="64734" y="17833"/>
                </a:lnTo>
                <a:lnTo>
                  <a:pt x="50570" y="14236"/>
                </a:lnTo>
                <a:lnTo>
                  <a:pt x="24288" y="4710"/>
                </a:lnTo>
                <a:lnTo>
                  <a:pt x="10165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7934741" y="4594195"/>
            <a:ext cx="95885" cy="40005"/>
          </a:xfrm>
          <a:custGeom>
            <a:avLst/>
            <a:gdLst/>
            <a:ahLst/>
            <a:cxnLst/>
            <a:rect l="l" t="t" r="r" b="b"/>
            <a:pathLst>
              <a:path w="95884" h="40004">
                <a:moveTo>
                  <a:pt x="13180" y="0"/>
                </a:moveTo>
                <a:lnTo>
                  <a:pt x="0" y="5902"/>
                </a:lnTo>
                <a:lnTo>
                  <a:pt x="36515" y="18905"/>
                </a:lnTo>
                <a:lnTo>
                  <a:pt x="49677" y="24216"/>
                </a:lnTo>
                <a:lnTo>
                  <a:pt x="63367" y="28524"/>
                </a:lnTo>
                <a:lnTo>
                  <a:pt x="77030" y="31771"/>
                </a:lnTo>
                <a:lnTo>
                  <a:pt x="95258" y="39711"/>
                </a:lnTo>
                <a:lnTo>
                  <a:pt x="80081" y="22793"/>
                </a:lnTo>
                <a:lnTo>
                  <a:pt x="65890" y="19345"/>
                </a:lnTo>
                <a:lnTo>
                  <a:pt x="52884" y="15253"/>
                </a:lnTo>
                <a:lnTo>
                  <a:pt x="39904" y="10006"/>
                </a:lnTo>
                <a:lnTo>
                  <a:pt x="26892" y="5332"/>
                </a:lnTo>
                <a:lnTo>
                  <a:pt x="1318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8065675" y="4638618"/>
            <a:ext cx="99060" cy="40005"/>
          </a:xfrm>
          <a:custGeom>
            <a:avLst/>
            <a:gdLst/>
            <a:ahLst/>
            <a:cxnLst/>
            <a:rect l="l" t="t" r="r" b="b"/>
            <a:pathLst>
              <a:path w="99059" h="40004">
                <a:moveTo>
                  <a:pt x="4138" y="0"/>
                </a:moveTo>
                <a:lnTo>
                  <a:pt x="0" y="8606"/>
                </a:lnTo>
                <a:lnTo>
                  <a:pt x="14208" y="13812"/>
                </a:lnTo>
                <a:lnTo>
                  <a:pt x="29617" y="19052"/>
                </a:lnTo>
                <a:lnTo>
                  <a:pt x="43685" y="24759"/>
                </a:lnTo>
                <a:lnTo>
                  <a:pt x="58168" y="30026"/>
                </a:lnTo>
                <a:lnTo>
                  <a:pt x="70949" y="34867"/>
                </a:lnTo>
                <a:lnTo>
                  <a:pt x="85229" y="39549"/>
                </a:lnTo>
                <a:lnTo>
                  <a:pt x="98854" y="34590"/>
                </a:lnTo>
                <a:lnTo>
                  <a:pt x="74118" y="25888"/>
                </a:lnTo>
                <a:lnTo>
                  <a:pt x="47100" y="15869"/>
                </a:lnTo>
                <a:lnTo>
                  <a:pt x="32939" y="10129"/>
                </a:lnTo>
                <a:lnTo>
                  <a:pt x="17373" y="4829"/>
                </a:lnTo>
                <a:lnTo>
                  <a:pt x="4138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8196390" y="4689901"/>
            <a:ext cx="92710" cy="41275"/>
          </a:xfrm>
          <a:custGeom>
            <a:avLst/>
            <a:gdLst/>
            <a:ahLst/>
            <a:cxnLst/>
            <a:rect l="l" t="t" r="r" b="b"/>
            <a:pathLst>
              <a:path w="92709" h="41275">
                <a:moveTo>
                  <a:pt x="10960" y="0"/>
                </a:moveTo>
                <a:lnTo>
                  <a:pt x="0" y="5405"/>
                </a:lnTo>
                <a:lnTo>
                  <a:pt x="22031" y="13299"/>
                </a:lnTo>
                <a:lnTo>
                  <a:pt x="35262" y="18468"/>
                </a:lnTo>
                <a:lnTo>
                  <a:pt x="48294" y="23736"/>
                </a:lnTo>
                <a:lnTo>
                  <a:pt x="62064" y="29514"/>
                </a:lnTo>
                <a:lnTo>
                  <a:pt x="76894" y="33877"/>
                </a:lnTo>
                <a:lnTo>
                  <a:pt x="92377" y="40667"/>
                </a:lnTo>
                <a:lnTo>
                  <a:pt x="80133" y="24938"/>
                </a:lnTo>
                <a:lnTo>
                  <a:pt x="65242" y="20552"/>
                </a:lnTo>
                <a:lnTo>
                  <a:pt x="51921" y="14930"/>
                </a:lnTo>
                <a:lnTo>
                  <a:pt x="38776" y="9615"/>
                </a:lnTo>
                <a:lnTo>
                  <a:pt x="25138" y="4302"/>
                </a:lnTo>
                <a:lnTo>
                  <a:pt x="1096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8327640" y="4736048"/>
            <a:ext cx="99060" cy="39370"/>
          </a:xfrm>
          <a:custGeom>
            <a:avLst/>
            <a:gdLst/>
            <a:ahLst/>
            <a:cxnLst/>
            <a:rect l="l" t="t" r="r" b="b"/>
            <a:pathLst>
              <a:path w="99059" h="39370">
                <a:moveTo>
                  <a:pt x="6350" y="0"/>
                </a:moveTo>
                <a:lnTo>
                  <a:pt x="0" y="7842"/>
                </a:lnTo>
                <a:lnTo>
                  <a:pt x="25401" y="16831"/>
                </a:lnTo>
                <a:lnTo>
                  <a:pt x="57210" y="28505"/>
                </a:lnTo>
                <a:lnTo>
                  <a:pt x="70993" y="33693"/>
                </a:lnTo>
                <a:lnTo>
                  <a:pt x="85885" y="39011"/>
                </a:lnTo>
                <a:lnTo>
                  <a:pt x="98710" y="33301"/>
                </a:lnTo>
                <a:lnTo>
                  <a:pt x="74272" y="24751"/>
                </a:lnTo>
                <a:lnTo>
                  <a:pt x="60520" y="19574"/>
                </a:lnTo>
                <a:lnTo>
                  <a:pt x="28548" y="7842"/>
                </a:lnTo>
                <a:lnTo>
                  <a:pt x="635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8459441" y="4784670"/>
            <a:ext cx="91440" cy="36830"/>
          </a:xfrm>
          <a:custGeom>
            <a:avLst/>
            <a:gdLst/>
            <a:ahLst/>
            <a:cxnLst/>
            <a:rect l="l" t="t" r="r" b="b"/>
            <a:pathLst>
              <a:path w="91440" h="36829">
                <a:moveTo>
                  <a:pt x="12264" y="0"/>
                </a:moveTo>
                <a:lnTo>
                  <a:pt x="0" y="6333"/>
                </a:lnTo>
                <a:lnTo>
                  <a:pt x="24305" y="13194"/>
                </a:lnTo>
                <a:lnTo>
                  <a:pt x="43366" y="20556"/>
                </a:lnTo>
                <a:lnTo>
                  <a:pt x="60440" y="26969"/>
                </a:lnTo>
                <a:lnTo>
                  <a:pt x="75702" y="30243"/>
                </a:lnTo>
                <a:lnTo>
                  <a:pt x="91241" y="36415"/>
                </a:lnTo>
                <a:lnTo>
                  <a:pt x="78425" y="21150"/>
                </a:lnTo>
                <a:lnTo>
                  <a:pt x="63097" y="17851"/>
                </a:lnTo>
                <a:lnTo>
                  <a:pt x="27279" y="4157"/>
                </a:lnTo>
                <a:lnTo>
                  <a:pt x="12264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8592418" y="4825470"/>
            <a:ext cx="100330" cy="34290"/>
          </a:xfrm>
          <a:custGeom>
            <a:avLst/>
            <a:gdLst/>
            <a:ahLst/>
            <a:cxnLst/>
            <a:rect l="l" t="t" r="r" b="b"/>
            <a:pathLst>
              <a:path w="100329" h="34289">
                <a:moveTo>
                  <a:pt x="7509" y="0"/>
                </a:moveTo>
                <a:lnTo>
                  <a:pt x="0" y="7790"/>
                </a:lnTo>
                <a:lnTo>
                  <a:pt x="22386" y="15303"/>
                </a:lnTo>
                <a:lnTo>
                  <a:pt x="37482" y="19573"/>
                </a:lnTo>
                <a:lnTo>
                  <a:pt x="67957" y="27452"/>
                </a:lnTo>
                <a:lnTo>
                  <a:pt x="86908" y="33760"/>
                </a:lnTo>
                <a:lnTo>
                  <a:pt x="99912" y="27574"/>
                </a:lnTo>
                <a:lnTo>
                  <a:pt x="70651" y="18321"/>
                </a:lnTo>
                <a:lnTo>
                  <a:pt x="39968" y="10379"/>
                </a:lnTo>
                <a:lnTo>
                  <a:pt x="25253" y="6225"/>
                </a:lnTo>
                <a:lnTo>
                  <a:pt x="7509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8726316" y="4867230"/>
            <a:ext cx="98425" cy="31750"/>
          </a:xfrm>
          <a:custGeom>
            <a:avLst/>
            <a:gdLst/>
            <a:ahLst/>
            <a:cxnLst/>
            <a:rect l="l" t="t" r="r" b="b"/>
            <a:pathLst>
              <a:path w="98425" h="31750">
                <a:moveTo>
                  <a:pt x="15133" y="0"/>
                </a:moveTo>
                <a:lnTo>
                  <a:pt x="0" y="5749"/>
                </a:lnTo>
                <a:lnTo>
                  <a:pt x="12773" y="9226"/>
                </a:lnTo>
                <a:lnTo>
                  <a:pt x="25758" y="12335"/>
                </a:lnTo>
                <a:lnTo>
                  <a:pt x="98346" y="31469"/>
                </a:lnTo>
                <a:lnTo>
                  <a:pt x="65347" y="13077"/>
                </a:lnTo>
                <a:lnTo>
                  <a:pt x="28097" y="3102"/>
                </a:lnTo>
                <a:lnTo>
                  <a:pt x="1513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8861679" y="4898918"/>
            <a:ext cx="99695" cy="31750"/>
          </a:xfrm>
          <a:custGeom>
            <a:avLst/>
            <a:gdLst/>
            <a:ahLst/>
            <a:cxnLst/>
            <a:rect l="l" t="t" r="r" b="b"/>
            <a:pathLst>
              <a:path w="99695" h="31750">
                <a:moveTo>
                  <a:pt x="2138" y="0"/>
                </a:moveTo>
                <a:lnTo>
                  <a:pt x="0" y="9282"/>
                </a:lnTo>
                <a:lnTo>
                  <a:pt x="29457" y="16069"/>
                </a:lnTo>
                <a:lnTo>
                  <a:pt x="45943" y="19179"/>
                </a:lnTo>
                <a:lnTo>
                  <a:pt x="99170" y="31353"/>
                </a:lnTo>
                <a:lnTo>
                  <a:pt x="47886" y="9856"/>
                </a:lnTo>
                <a:lnTo>
                  <a:pt x="31409" y="6747"/>
                </a:lnTo>
                <a:lnTo>
                  <a:pt x="2138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8938058" y="2908679"/>
            <a:ext cx="39370" cy="97155"/>
          </a:xfrm>
          <a:custGeom>
            <a:avLst/>
            <a:gdLst/>
            <a:ahLst/>
            <a:cxnLst/>
            <a:rect l="l" t="t" r="r" b="b"/>
            <a:pathLst>
              <a:path w="39370" h="97155">
                <a:moveTo>
                  <a:pt x="29940" y="0"/>
                </a:moveTo>
                <a:lnTo>
                  <a:pt x="0" y="97087"/>
                </a:lnTo>
                <a:lnTo>
                  <a:pt x="39042" y="2806"/>
                </a:lnTo>
                <a:lnTo>
                  <a:pt x="2994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890893" y="3041741"/>
            <a:ext cx="44450" cy="95250"/>
          </a:xfrm>
          <a:custGeom>
            <a:avLst/>
            <a:gdLst/>
            <a:ahLst/>
            <a:cxnLst/>
            <a:rect l="l" t="t" r="r" b="b"/>
            <a:pathLst>
              <a:path w="44450" h="95250">
                <a:moveTo>
                  <a:pt x="35518" y="0"/>
                </a:moveTo>
                <a:lnTo>
                  <a:pt x="0" y="95189"/>
                </a:lnTo>
                <a:lnTo>
                  <a:pt x="31652" y="37609"/>
                </a:lnTo>
                <a:lnTo>
                  <a:pt x="44442" y="3329"/>
                </a:lnTo>
                <a:lnTo>
                  <a:pt x="35518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841023" y="3172627"/>
            <a:ext cx="45720" cy="94615"/>
          </a:xfrm>
          <a:custGeom>
            <a:avLst/>
            <a:gdLst/>
            <a:ahLst/>
            <a:cxnLst/>
            <a:rect l="l" t="t" r="r" b="b"/>
            <a:pathLst>
              <a:path w="45720" h="94614">
                <a:moveTo>
                  <a:pt x="36550" y="0"/>
                </a:moveTo>
                <a:lnTo>
                  <a:pt x="24540" y="32189"/>
                </a:lnTo>
                <a:lnTo>
                  <a:pt x="6930" y="78393"/>
                </a:lnTo>
                <a:lnTo>
                  <a:pt x="0" y="94534"/>
                </a:lnTo>
                <a:lnTo>
                  <a:pt x="15756" y="81967"/>
                </a:lnTo>
                <a:lnTo>
                  <a:pt x="33451" y="35551"/>
                </a:lnTo>
                <a:lnTo>
                  <a:pt x="45474" y="3328"/>
                </a:lnTo>
                <a:lnTo>
                  <a:pt x="3655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783818" y="3302175"/>
            <a:ext cx="51435" cy="92710"/>
          </a:xfrm>
          <a:custGeom>
            <a:avLst/>
            <a:gdLst/>
            <a:ahLst/>
            <a:cxnLst/>
            <a:rect l="l" t="t" r="r" b="b"/>
            <a:pathLst>
              <a:path w="51434" h="92710">
                <a:moveTo>
                  <a:pt x="42180" y="0"/>
                </a:moveTo>
                <a:lnTo>
                  <a:pt x="27364" y="34528"/>
                </a:lnTo>
                <a:lnTo>
                  <a:pt x="0" y="92215"/>
                </a:lnTo>
                <a:lnTo>
                  <a:pt x="36043" y="38447"/>
                </a:lnTo>
                <a:lnTo>
                  <a:pt x="50933" y="3756"/>
                </a:lnTo>
                <a:lnTo>
                  <a:pt x="4218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726447" y="3428531"/>
            <a:ext cx="49530" cy="94615"/>
          </a:xfrm>
          <a:custGeom>
            <a:avLst/>
            <a:gdLst/>
            <a:ahLst/>
            <a:cxnLst/>
            <a:rect l="l" t="t" r="r" b="b"/>
            <a:pathLst>
              <a:path w="49529" h="94614">
                <a:moveTo>
                  <a:pt x="40839" y="0"/>
                </a:moveTo>
                <a:lnTo>
                  <a:pt x="30415" y="20146"/>
                </a:lnTo>
                <a:lnTo>
                  <a:pt x="25364" y="33916"/>
                </a:lnTo>
                <a:lnTo>
                  <a:pt x="9748" y="59495"/>
                </a:lnTo>
                <a:lnTo>
                  <a:pt x="0" y="77900"/>
                </a:lnTo>
                <a:lnTo>
                  <a:pt x="1870" y="94169"/>
                </a:lnTo>
                <a:lnTo>
                  <a:pt x="18030" y="64192"/>
                </a:lnTo>
                <a:lnTo>
                  <a:pt x="33912" y="38013"/>
                </a:lnTo>
                <a:lnTo>
                  <a:pt x="39121" y="23962"/>
                </a:lnTo>
                <a:lnTo>
                  <a:pt x="49298" y="4377"/>
                </a:lnTo>
                <a:lnTo>
                  <a:pt x="40839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8651274" y="3551933"/>
            <a:ext cx="58419" cy="85090"/>
          </a:xfrm>
          <a:custGeom>
            <a:avLst/>
            <a:gdLst/>
            <a:ahLst/>
            <a:cxnLst/>
            <a:rect l="l" t="t" r="r" b="b"/>
            <a:pathLst>
              <a:path w="58420" h="85089">
                <a:moveTo>
                  <a:pt x="50697" y="0"/>
                </a:moveTo>
                <a:lnTo>
                  <a:pt x="30468" y="33497"/>
                </a:lnTo>
                <a:lnTo>
                  <a:pt x="0" y="84740"/>
                </a:lnTo>
                <a:lnTo>
                  <a:pt x="38623" y="38418"/>
                </a:lnTo>
                <a:lnTo>
                  <a:pt x="57812" y="7100"/>
                </a:lnTo>
                <a:lnTo>
                  <a:pt x="50697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8480130" y="3782442"/>
            <a:ext cx="73159" cy="7646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569400" y="3669548"/>
            <a:ext cx="66466" cy="8257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8381524" y="3887006"/>
            <a:ext cx="78458" cy="6978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8273590" y="3982445"/>
            <a:ext cx="79613" cy="6356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158188" y="4065375"/>
            <a:ext cx="83820" cy="50800"/>
          </a:xfrm>
          <a:custGeom>
            <a:avLst/>
            <a:gdLst/>
            <a:ahLst/>
            <a:cxnLst/>
            <a:rect l="l" t="t" r="r" b="b"/>
            <a:pathLst>
              <a:path w="83820" h="50800">
                <a:moveTo>
                  <a:pt x="83637" y="0"/>
                </a:moveTo>
                <a:lnTo>
                  <a:pt x="65283" y="12261"/>
                </a:lnTo>
                <a:lnTo>
                  <a:pt x="52467" y="20516"/>
                </a:lnTo>
                <a:lnTo>
                  <a:pt x="25427" y="35259"/>
                </a:lnTo>
                <a:lnTo>
                  <a:pt x="0" y="48359"/>
                </a:lnTo>
                <a:lnTo>
                  <a:pt x="17179" y="50220"/>
                </a:lnTo>
                <a:lnTo>
                  <a:pt x="29994" y="43615"/>
                </a:lnTo>
                <a:lnTo>
                  <a:pt x="44614" y="35248"/>
                </a:lnTo>
                <a:lnTo>
                  <a:pt x="70441" y="20269"/>
                </a:lnTo>
                <a:lnTo>
                  <a:pt x="83257" y="12011"/>
                </a:lnTo>
                <a:lnTo>
                  <a:pt x="83637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8025216" y="4131574"/>
            <a:ext cx="99060" cy="37465"/>
          </a:xfrm>
          <a:custGeom>
            <a:avLst/>
            <a:gdLst/>
            <a:ahLst/>
            <a:cxnLst/>
            <a:rect l="l" t="t" r="r" b="b"/>
            <a:pathLst>
              <a:path w="99059" h="37464">
                <a:moveTo>
                  <a:pt x="95285" y="0"/>
                </a:moveTo>
                <a:lnTo>
                  <a:pt x="77066" y="8501"/>
                </a:lnTo>
                <a:lnTo>
                  <a:pt x="50305" y="18216"/>
                </a:lnTo>
                <a:lnTo>
                  <a:pt x="34427" y="23124"/>
                </a:lnTo>
                <a:lnTo>
                  <a:pt x="21301" y="28186"/>
                </a:lnTo>
                <a:lnTo>
                  <a:pt x="0" y="34768"/>
                </a:lnTo>
                <a:lnTo>
                  <a:pt x="24207" y="37240"/>
                </a:lnTo>
                <a:lnTo>
                  <a:pt x="37551" y="32115"/>
                </a:lnTo>
                <a:lnTo>
                  <a:pt x="53259" y="27270"/>
                </a:lnTo>
                <a:lnTo>
                  <a:pt x="67818" y="22270"/>
                </a:lnTo>
                <a:lnTo>
                  <a:pt x="80803" y="17255"/>
                </a:lnTo>
                <a:lnTo>
                  <a:pt x="98728" y="8869"/>
                </a:lnTo>
                <a:lnTo>
                  <a:pt x="95285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890057" y="4175807"/>
            <a:ext cx="101600" cy="24765"/>
          </a:xfrm>
          <a:custGeom>
            <a:avLst/>
            <a:gdLst/>
            <a:ahLst/>
            <a:cxnLst/>
            <a:rect l="l" t="t" r="r" b="b"/>
            <a:pathLst>
              <a:path w="101600" h="24764">
                <a:moveTo>
                  <a:pt x="98863" y="0"/>
                </a:moveTo>
                <a:lnTo>
                  <a:pt x="79072" y="3487"/>
                </a:lnTo>
                <a:lnTo>
                  <a:pt x="65678" y="6901"/>
                </a:lnTo>
                <a:lnTo>
                  <a:pt x="40046" y="11854"/>
                </a:lnTo>
                <a:lnTo>
                  <a:pt x="13461" y="15036"/>
                </a:lnTo>
                <a:lnTo>
                  <a:pt x="0" y="18459"/>
                </a:lnTo>
                <a:lnTo>
                  <a:pt x="15191" y="24380"/>
                </a:lnTo>
                <a:lnTo>
                  <a:pt x="28962" y="22849"/>
                </a:lnTo>
                <a:lnTo>
                  <a:pt x="41843" y="21189"/>
                </a:lnTo>
                <a:lnTo>
                  <a:pt x="55239" y="17774"/>
                </a:lnTo>
                <a:lnTo>
                  <a:pt x="80871" y="12821"/>
                </a:lnTo>
                <a:lnTo>
                  <a:pt x="101240" y="9224"/>
                </a:lnTo>
                <a:lnTo>
                  <a:pt x="9886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758285" y="4195767"/>
            <a:ext cx="94615" cy="14604"/>
          </a:xfrm>
          <a:custGeom>
            <a:avLst/>
            <a:gdLst/>
            <a:ahLst/>
            <a:cxnLst/>
            <a:rect l="l" t="t" r="r" b="b"/>
            <a:pathLst>
              <a:path w="94615" h="14604">
                <a:moveTo>
                  <a:pt x="12815" y="4952"/>
                </a:moveTo>
                <a:lnTo>
                  <a:pt x="0" y="4952"/>
                </a:lnTo>
                <a:lnTo>
                  <a:pt x="12815" y="14477"/>
                </a:lnTo>
                <a:lnTo>
                  <a:pt x="38446" y="14477"/>
                </a:lnTo>
                <a:lnTo>
                  <a:pt x="51870" y="12787"/>
                </a:lnTo>
                <a:lnTo>
                  <a:pt x="67593" y="12787"/>
                </a:lnTo>
                <a:lnTo>
                  <a:pt x="93520" y="9485"/>
                </a:lnTo>
                <a:lnTo>
                  <a:pt x="93816" y="4992"/>
                </a:lnTo>
                <a:lnTo>
                  <a:pt x="37837" y="4992"/>
                </a:lnTo>
                <a:lnTo>
                  <a:pt x="12815" y="4952"/>
                </a:lnTo>
                <a:close/>
              </a:path>
              <a:path w="94615" h="14604">
                <a:moveTo>
                  <a:pt x="67593" y="12787"/>
                </a:moveTo>
                <a:lnTo>
                  <a:pt x="51870" y="12787"/>
                </a:lnTo>
                <a:lnTo>
                  <a:pt x="67280" y="12826"/>
                </a:lnTo>
                <a:lnTo>
                  <a:pt x="67593" y="12787"/>
                </a:lnTo>
                <a:close/>
              </a:path>
              <a:path w="94615" h="14604">
                <a:moveTo>
                  <a:pt x="51261" y="3301"/>
                </a:moveTo>
                <a:lnTo>
                  <a:pt x="37837" y="4992"/>
                </a:lnTo>
                <a:lnTo>
                  <a:pt x="93816" y="4992"/>
                </a:lnTo>
                <a:lnTo>
                  <a:pt x="93924" y="3341"/>
                </a:lnTo>
                <a:lnTo>
                  <a:pt x="66672" y="3341"/>
                </a:lnTo>
                <a:lnTo>
                  <a:pt x="51261" y="3301"/>
                </a:lnTo>
                <a:close/>
              </a:path>
              <a:path w="94615" h="14604">
                <a:moveTo>
                  <a:pt x="94145" y="0"/>
                </a:moveTo>
                <a:lnTo>
                  <a:pt x="79488" y="1689"/>
                </a:lnTo>
                <a:lnTo>
                  <a:pt x="66672" y="3341"/>
                </a:lnTo>
                <a:lnTo>
                  <a:pt x="93924" y="3341"/>
                </a:lnTo>
                <a:lnTo>
                  <a:pt x="94145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612486" y="4202055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>
                <a:moveTo>
                  <a:pt x="0" y="0"/>
                </a:moveTo>
                <a:lnTo>
                  <a:pt x="100561" y="0"/>
                </a:lnTo>
              </a:path>
            </a:pathLst>
          </a:custGeom>
          <a:ln w="1637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476549" y="4169289"/>
            <a:ext cx="98425" cy="29845"/>
          </a:xfrm>
          <a:custGeom>
            <a:avLst/>
            <a:gdLst/>
            <a:ahLst/>
            <a:cxnLst/>
            <a:rect l="l" t="t" r="r" b="b"/>
            <a:pathLst>
              <a:path w="98425" h="29845">
                <a:moveTo>
                  <a:pt x="0" y="0"/>
                </a:moveTo>
                <a:lnTo>
                  <a:pt x="19432" y="16037"/>
                </a:lnTo>
                <a:lnTo>
                  <a:pt x="45643" y="19451"/>
                </a:lnTo>
                <a:lnTo>
                  <a:pt x="96904" y="29358"/>
                </a:lnTo>
                <a:lnTo>
                  <a:pt x="98125" y="19912"/>
                </a:lnTo>
                <a:lnTo>
                  <a:pt x="85307" y="18260"/>
                </a:lnTo>
                <a:lnTo>
                  <a:pt x="34044" y="8352"/>
                </a:lnTo>
                <a:lnTo>
                  <a:pt x="21229" y="6701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7345102" y="4128386"/>
            <a:ext cx="93980" cy="41275"/>
          </a:xfrm>
          <a:custGeom>
            <a:avLst/>
            <a:gdLst/>
            <a:ahLst/>
            <a:cxnLst/>
            <a:rect l="l" t="t" r="r" b="b"/>
            <a:pathLst>
              <a:path w="93979" h="41275">
                <a:moveTo>
                  <a:pt x="0" y="0"/>
                </a:moveTo>
                <a:lnTo>
                  <a:pt x="9381" y="13837"/>
                </a:lnTo>
                <a:lnTo>
                  <a:pt x="35012" y="23745"/>
                </a:lnTo>
                <a:lnTo>
                  <a:pt x="48356" y="27217"/>
                </a:lnTo>
                <a:lnTo>
                  <a:pt x="73987" y="35473"/>
                </a:lnTo>
                <a:lnTo>
                  <a:pt x="92354" y="41179"/>
                </a:lnTo>
                <a:lnTo>
                  <a:pt x="93572" y="31733"/>
                </a:lnTo>
                <a:lnTo>
                  <a:pt x="76893" y="26419"/>
                </a:lnTo>
                <a:lnTo>
                  <a:pt x="63549" y="22947"/>
                </a:lnTo>
                <a:lnTo>
                  <a:pt x="37918" y="14691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216947" y="4078848"/>
            <a:ext cx="91440" cy="45720"/>
          </a:xfrm>
          <a:custGeom>
            <a:avLst/>
            <a:gdLst/>
            <a:ahLst/>
            <a:cxnLst/>
            <a:rect l="l" t="t" r="r" b="b"/>
            <a:pathLst>
              <a:path w="91440" h="45720">
                <a:moveTo>
                  <a:pt x="0" y="0"/>
                </a:moveTo>
                <a:lnTo>
                  <a:pt x="9381" y="13839"/>
                </a:lnTo>
                <a:lnTo>
                  <a:pt x="60642" y="33653"/>
                </a:lnTo>
                <a:lnTo>
                  <a:pt x="86274" y="45212"/>
                </a:lnTo>
                <a:lnTo>
                  <a:pt x="90820" y="36757"/>
                </a:lnTo>
                <a:lnTo>
                  <a:pt x="76892" y="31374"/>
                </a:lnTo>
                <a:lnTo>
                  <a:pt x="51262" y="19814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088265" y="4030793"/>
            <a:ext cx="91440" cy="40640"/>
          </a:xfrm>
          <a:custGeom>
            <a:avLst/>
            <a:gdLst/>
            <a:ahLst/>
            <a:cxnLst/>
            <a:rect l="l" t="t" r="r" b="b"/>
            <a:pathLst>
              <a:path w="91440" h="40639">
                <a:moveTo>
                  <a:pt x="0" y="0"/>
                </a:moveTo>
                <a:lnTo>
                  <a:pt x="22725" y="17310"/>
                </a:lnTo>
                <a:lnTo>
                  <a:pt x="35540" y="22264"/>
                </a:lnTo>
                <a:lnTo>
                  <a:pt x="48884" y="25736"/>
                </a:lnTo>
                <a:lnTo>
                  <a:pt x="73522" y="36916"/>
                </a:lnTo>
                <a:lnTo>
                  <a:pt x="87331" y="40596"/>
                </a:lnTo>
                <a:lnTo>
                  <a:pt x="90918" y="31863"/>
                </a:lnTo>
                <a:lnTo>
                  <a:pt x="76892" y="28070"/>
                </a:lnTo>
                <a:lnTo>
                  <a:pt x="51790" y="16682"/>
                </a:lnTo>
                <a:lnTo>
                  <a:pt x="38446" y="13210"/>
                </a:lnTo>
                <a:lnTo>
                  <a:pt x="13343" y="347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945945" y="3994354"/>
            <a:ext cx="100965" cy="29209"/>
          </a:xfrm>
          <a:custGeom>
            <a:avLst/>
            <a:gdLst/>
            <a:ahLst/>
            <a:cxnLst/>
            <a:rect l="l" t="t" r="r" b="b"/>
            <a:pathLst>
              <a:path w="100965" h="29210">
                <a:moveTo>
                  <a:pt x="13585" y="0"/>
                </a:moveTo>
                <a:lnTo>
                  <a:pt x="0" y="6297"/>
                </a:lnTo>
                <a:lnTo>
                  <a:pt x="25184" y="11098"/>
                </a:lnTo>
                <a:lnTo>
                  <a:pt x="50234" y="19243"/>
                </a:lnTo>
                <a:lnTo>
                  <a:pt x="88681" y="29150"/>
                </a:lnTo>
                <a:lnTo>
                  <a:pt x="100576" y="22379"/>
                </a:lnTo>
                <a:lnTo>
                  <a:pt x="13585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818559" y="3959678"/>
            <a:ext cx="93345" cy="31750"/>
          </a:xfrm>
          <a:custGeom>
            <a:avLst/>
            <a:gdLst/>
            <a:ahLst/>
            <a:cxnLst/>
            <a:rect l="l" t="t" r="r" b="b"/>
            <a:pathLst>
              <a:path w="93345" h="31750">
                <a:moveTo>
                  <a:pt x="0" y="0"/>
                </a:moveTo>
                <a:lnTo>
                  <a:pt x="23305" y="15770"/>
                </a:lnTo>
                <a:lnTo>
                  <a:pt x="36649" y="19243"/>
                </a:lnTo>
                <a:lnTo>
                  <a:pt x="50044" y="21005"/>
                </a:lnTo>
                <a:lnTo>
                  <a:pt x="90490" y="31466"/>
                </a:lnTo>
                <a:lnTo>
                  <a:pt x="92867" y="22242"/>
                </a:lnTo>
                <a:lnTo>
                  <a:pt x="77472" y="18275"/>
                </a:lnTo>
                <a:lnTo>
                  <a:pt x="64077" y="16512"/>
                </a:lnTo>
                <a:lnTo>
                  <a:pt x="38446" y="9907"/>
                </a:lnTo>
                <a:lnTo>
                  <a:pt x="13924" y="193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692376" y="3900953"/>
            <a:ext cx="85725" cy="50165"/>
          </a:xfrm>
          <a:custGeom>
            <a:avLst/>
            <a:gdLst/>
            <a:ahLst/>
            <a:cxnLst/>
            <a:rect l="l" t="t" r="r" b="b"/>
            <a:pathLst>
              <a:path w="85725" h="50164">
                <a:moveTo>
                  <a:pt x="0" y="0"/>
                </a:moveTo>
                <a:lnTo>
                  <a:pt x="7656" y="16263"/>
                </a:lnTo>
                <a:lnTo>
                  <a:pt x="33287" y="32776"/>
                </a:lnTo>
                <a:lnTo>
                  <a:pt x="46965" y="38168"/>
                </a:lnTo>
                <a:lnTo>
                  <a:pt x="72595" y="49726"/>
                </a:lnTo>
                <a:lnTo>
                  <a:pt x="85476" y="44493"/>
                </a:lnTo>
                <a:lnTo>
                  <a:pt x="63215" y="35888"/>
                </a:lnTo>
                <a:lnTo>
                  <a:pt x="37584" y="24330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597312" y="3807754"/>
            <a:ext cx="63500" cy="69850"/>
          </a:xfrm>
          <a:custGeom>
            <a:avLst/>
            <a:gdLst/>
            <a:ahLst/>
            <a:cxnLst/>
            <a:rect l="l" t="t" r="r" b="b"/>
            <a:pathLst>
              <a:path w="63500" h="69850">
                <a:moveTo>
                  <a:pt x="0" y="0"/>
                </a:moveTo>
                <a:lnTo>
                  <a:pt x="3950" y="19373"/>
                </a:lnTo>
                <a:lnTo>
                  <a:pt x="13342" y="32303"/>
                </a:lnTo>
                <a:lnTo>
                  <a:pt x="26819" y="44597"/>
                </a:lnTo>
                <a:lnTo>
                  <a:pt x="37593" y="57351"/>
                </a:lnTo>
                <a:lnTo>
                  <a:pt x="50849" y="69366"/>
                </a:lnTo>
                <a:lnTo>
                  <a:pt x="62956" y="67458"/>
                </a:lnTo>
                <a:lnTo>
                  <a:pt x="44413" y="50733"/>
                </a:lnTo>
                <a:lnTo>
                  <a:pt x="33639" y="37978"/>
                </a:lnTo>
                <a:lnTo>
                  <a:pt x="20383" y="25965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514232" y="3689145"/>
            <a:ext cx="55244" cy="85090"/>
          </a:xfrm>
          <a:custGeom>
            <a:avLst/>
            <a:gdLst/>
            <a:ahLst/>
            <a:cxnLst/>
            <a:rect l="l" t="t" r="r" b="b"/>
            <a:pathLst>
              <a:path w="55245" h="85089">
                <a:moveTo>
                  <a:pt x="0" y="0"/>
                </a:moveTo>
                <a:lnTo>
                  <a:pt x="1908" y="18813"/>
                </a:lnTo>
                <a:lnTo>
                  <a:pt x="25716" y="58111"/>
                </a:lnTo>
                <a:lnTo>
                  <a:pt x="45161" y="84863"/>
                </a:lnTo>
                <a:lnTo>
                  <a:pt x="54935" y="82106"/>
                </a:lnTo>
                <a:lnTo>
                  <a:pt x="33639" y="52839"/>
                </a:lnTo>
                <a:lnTo>
                  <a:pt x="9832" y="13543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 txBox="1"/>
          <p:nvPr/>
        </p:nvSpPr>
        <p:spPr>
          <a:xfrm>
            <a:off x="5820017" y="5125720"/>
            <a:ext cx="1714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400</a:t>
            </a:r>
            <a:endParaRPr sz="700">
              <a:latin typeface="Arial"/>
              <a:cs typeface="Arial"/>
            </a:endParaRPr>
          </a:p>
        </p:txBody>
      </p:sp>
      <p:sp>
        <p:nvSpPr>
          <p:cNvPr id="179" name="object 179"/>
          <p:cNvSpPr txBox="1"/>
          <p:nvPr/>
        </p:nvSpPr>
        <p:spPr>
          <a:xfrm>
            <a:off x="3556901" y="5125720"/>
            <a:ext cx="1225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endParaRPr sz="700">
              <a:latin typeface="Arial"/>
              <a:cs typeface="Arial"/>
            </a:endParaRPr>
          </a:p>
        </p:txBody>
      </p:sp>
      <p:sp>
        <p:nvSpPr>
          <p:cNvPr id="180" name="object 180"/>
          <p:cNvSpPr/>
          <p:nvPr/>
        </p:nvSpPr>
        <p:spPr>
          <a:xfrm>
            <a:off x="4070617" y="506474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682180" y="506474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5293735" y="506577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5905333" y="506577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618044" y="506474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618044" y="506474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070617" y="506474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682180" y="506474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293735" y="506577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905333" y="506577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499888" y="460471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499888" y="407113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499888" y="343084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499888" y="289726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3499888" y="503158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3499888" y="492486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3499888" y="481814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3499888" y="471143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3499888" y="449800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3499888" y="439128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3499888" y="428456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3499888" y="417785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3499888" y="3964420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3499888" y="385770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499888" y="375098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499888" y="353755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499888" y="332412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499888" y="321740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499888" y="311069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499888" y="300397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 txBox="1"/>
          <p:nvPr/>
        </p:nvSpPr>
        <p:spPr>
          <a:xfrm>
            <a:off x="3910048" y="5073904"/>
            <a:ext cx="1717039" cy="51943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505"/>
              </a:spcBef>
              <a:tabLst>
                <a:tab pos="699135" algn="l"/>
                <a:tab pos="1310640" algn="l"/>
              </a:tabLst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100	200	300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AUC-Derived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Daily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Average EPA</a:t>
            </a:r>
            <a:r>
              <a:rPr sz="700" b="1" spc="-5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(µg/mL)</a:t>
            </a:r>
            <a:endParaRPr sz="7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550"/>
              </a:spcBef>
              <a:tabLst>
                <a:tab pos="699135" algn="l"/>
                <a:tab pos="1334770" algn="l"/>
              </a:tabLst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2471	787	93</a:t>
            </a:r>
            <a:endParaRPr sz="700">
              <a:latin typeface="Arial"/>
              <a:cs typeface="Arial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5844306" y="5461000"/>
            <a:ext cx="248983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55320" algn="l"/>
                <a:tab pos="1107440" algn="l"/>
                <a:tab pos="1743710" algn="l"/>
                <a:tab pos="2379345" algn="l"/>
              </a:tabLst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</a:t>
            </a:r>
            <a:r>
              <a:rPr sz="700" dirty="0">
                <a:solidFill>
                  <a:srgbClr val="221F1F"/>
                </a:solidFill>
                <a:latin typeface="Arial"/>
                <a:cs typeface="Arial"/>
              </a:rPr>
              <a:t>2	</a:t>
            </a: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522</a:t>
            </a:r>
            <a:r>
              <a:rPr sz="700" dirty="0">
                <a:solidFill>
                  <a:srgbClr val="221F1F"/>
                </a:solidFill>
                <a:latin typeface="Arial"/>
                <a:cs typeface="Arial"/>
              </a:rPr>
              <a:t>1	</a:t>
            </a: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246</a:t>
            </a:r>
            <a:r>
              <a:rPr sz="700" dirty="0">
                <a:solidFill>
                  <a:srgbClr val="221F1F"/>
                </a:solidFill>
                <a:latin typeface="Arial"/>
                <a:cs typeface="Arial"/>
              </a:rPr>
              <a:t>1	</a:t>
            </a: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78</a:t>
            </a:r>
            <a:r>
              <a:rPr sz="700" dirty="0">
                <a:solidFill>
                  <a:srgbClr val="221F1F"/>
                </a:solidFill>
                <a:latin typeface="Arial"/>
                <a:cs typeface="Arial"/>
              </a:rPr>
              <a:t>6	</a:t>
            </a: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93</a:t>
            </a:r>
            <a:endParaRPr sz="700">
              <a:latin typeface="Arial"/>
              <a:cs typeface="Arial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3508324" y="5461000"/>
            <a:ext cx="21971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5225</a:t>
            </a:r>
            <a:endParaRPr sz="700">
              <a:latin typeface="Arial"/>
              <a:cs typeface="Arial"/>
            </a:endParaRPr>
          </a:p>
        </p:txBody>
      </p:sp>
      <p:sp>
        <p:nvSpPr>
          <p:cNvPr id="213" name="object 213"/>
          <p:cNvSpPr/>
          <p:nvPr/>
        </p:nvSpPr>
        <p:spPr>
          <a:xfrm>
            <a:off x="3618807" y="2813869"/>
            <a:ext cx="0" cy="2244725"/>
          </a:xfrm>
          <a:custGeom>
            <a:avLst/>
            <a:gdLst/>
            <a:ahLst/>
            <a:cxnLst/>
            <a:rect l="l" t="t" r="r" b="b"/>
            <a:pathLst>
              <a:path h="2244725">
                <a:moveTo>
                  <a:pt x="0" y="2244644"/>
                </a:moveTo>
                <a:lnTo>
                  <a:pt x="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3527398" y="3964859"/>
            <a:ext cx="2468880" cy="0"/>
          </a:xfrm>
          <a:custGeom>
            <a:avLst/>
            <a:gdLst/>
            <a:ahLst/>
            <a:cxnLst/>
            <a:rect l="l" t="t" r="r" b="b"/>
            <a:pathLst>
              <a:path w="2468879">
                <a:moveTo>
                  <a:pt x="0" y="0"/>
                </a:moveTo>
                <a:lnTo>
                  <a:pt x="2468512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3499888" y="364427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 txBox="1"/>
          <p:nvPr/>
        </p:nvSpPr>
        <p:spPr>
          <a:xfrm>
            <a:off x="3353437" y="2821121"/>
            <a:ext cx="125095" cy="14859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</a:t>
            </a:r>
            <a:r>
              <a:rPr sz="700" dirty="0">
                <a:solidFill>
                  <a:srgbClr val="221F1F"/>
                </a:solidFill>
                <a:latin typeface="Arial"/>
                <a:cs typeface="Arial"/>
              </a:rPr>
              <a:t>.0</a:t>
            </a:r>
            <a:endParaRPr sz="700">
              <a:latin typeface="Arial"/>
              <a:cs typeface="Arial"/>
            </a:endParaRPr>
          </a:p>
        </p:txBody>
      </p:sp>
      <p:sp>
        <p:nvSpPr>
          <p:cNvPr id="217" name="object 217"/>
          <p:cNvSpPr txBox="1"/>
          <p:nvPr/>
        </p:nvSpPr>
        <p:spPr>
          <a:xfrm>
            <a:off x="3196121" y="3034481"/>
            <a:ext cx="282575" cy="185547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30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Hazard Ratio: Reference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to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EPA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=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r>
              <a:rPr sz="700" b="1" spc="-9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µg/mL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0.2    0.4    0.6    0.8    1.0    1.2    1.4    1.6</a:t>
            </a:r>
            <a:r>
              <a:rPr sz="700" spc="14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1.8</a:t>
            </a:r>
            <a:endParaRPr sz="700">
              <a:latin typeface="Arial"/>
              <a:cs typeface="Arial"/>
            </a:endParaRPr>
          </a:p>
        </p:txBody>
      </p:sp>
      <p:sp>
        <p:nvSpPr>
          <p:cNvPr id="218" name="object 218"/>
          <p:cNvSpPr/>
          <p:nvPr/>
        </p:nvSpPr>
        <p:spPr>
          <a:xfrm>
            <a:off x="3526980" y="5061478"/>
            <a:ext cx="2466975" cy="0"/>
          </a:xfrm>
          <a:custGeom>
            <a:avLst/>
            <a:gdLst/>
            <a:ahLst/>
            <a:cxnLst/>
            <a:rect l="l" t="t" r="r" b="b"/>
            <a:pathLst>
              <a:path w="2466975">
                <a:moveTo>
                  <a:pt x="0" y="0"/>
                </a:moveTo>
                <a:lnTo>
                  <a:pt x="246697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3525535" y="2811630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3525907" y="2811631"/>
            <a:ext cx="2468245" cy="0"/>
          </a:xfrm>
          <a:custGeom>
            <a:avLst/>
            <a:gdLst/>
            <a:ahLst/>
            <a:cxnLst/>
            <a:rect l="l" t="t" r="r" b="b"/>
            <a:pathLst>
              <a:path w="2468245">
                <a:moveTo>
                  <a:pt x="0" y="0"/>
                </a:moveTo>
                <a:lnTo>
                  <a:pt x="246805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5993653" y="2811630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5497541" y="2811532"/>
            <a:ext cx="20320" cy="95885"/>
          </a:xfrm>
          <a:custGeom>
            <a:avLst/>
            <a:gdLst/>
            <a:ahLst/>
            <a:cxnLst/>
            <a:rect l="l" t="t" r="r" b="b"/>
            <a:pathLst>
              <a:path w="20320" h="95885">
                <a:moveTo>
                  <a:pt x="10364" y="0"/>
                </a:moveTo>
                <a:lnTo>
                  <a:pt x="0" y="95791"/>
                </a:lnTo>
                <a:lnTo>
                  <a:pt x="19833" y="1024"/>
                </a:lnTo>
                <a:lnTo>
                  <a:pt x="10364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5480546" y="2950340"/>
            <a:ext cx="21590" cy="100965"/>
          </a:xfrm>
          <a:custGeom>
            <a:avLst/>
            <a:gdLst/>
            <a:ahLst/>
            <a:cxnLst/>
            <a:rect l="l" t="t" r="r" b="b"/>
            <a:pathLst>
              <a:path w="21589" h="100964">
                <a:moveTo>
                  <a:pt x="12136" y="0"/>
                </a:moveTo>
                <a:lnTo>
                  <a:pt x="0" y="100872"/>
                </a:lnTo>
                <a:lnTo>
                  <a:pt x="21592" y="1137"/>
                </a:lnTo>
                <a:lnTo>
                  <a:pt x="12136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5463512" y="3089089"/>
            <a:ext cx="21590" cy="100965"/>
          </a:xfrm>
          <a:custGeom>
            <a:avLst/>
            <a:gdLst/>
            <a:ahLst/>
            <a:cxnLst/>
            <a:rect l="l" t="t" r="r" b="b"/>
            <a:pathLst>
              <a:path w="21589" h="100964">
                <a:moveTo>
                  <a:pt x="12545" y="0"/>
                </a:moveTo>
                <a:lnTo>
                  <a:pt x="2287" y="84157"/>
                </a:lnTo>
                <a:lnTo>
                  <a:pt x="0" y="100693"/>
                </a:lnTo>
                <a:lnTo>
                  <a:pt x="11730" y="85389"/>
                </a:lnTo>
                <a:lnTo>
                  <a:pt x="21266" y="7736"/>
                </a:lnTo>
                <a:lnTo>
                  <a:pt x="12545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5445159" y="3227523"/>
            <a:ext cx="22860" cy="99695"/>
          </a:xfrm>
          <a:custGeom>
            <a:avLst/>
            <a:gdLst/>
            <a:ahLst/>
            <a:cxnLst/>
            <a:rect l="l" t="t" r="r" b="b"/>
            <a:pathLst>
              <a:path w="22860" h="99695">
                <a:moveTo>
                  <a:pt x="13133" y="0"/>
                </a:moveTo>
                <a:lnTo>
                  <a:pt x="7948" y="37481"/>
                </a:lnTo>
                <a:lnTo>
                  <a:pt x="3186" y="72321"/>
                </a:lnTo>
                <a:lnTo>
                  <a:pt x="0" y="99324"/>
                </a:lnTo>
                <a:lnTo>
                  <a:pt x="12633" y="73524"/>
                </a:lnTo>
                <a:lnTo>
                  <a:pt x="17385" y="38779"/>
                </a:lnTo>
                <a:lnTo>
                  <a:pt x="22567" y="1305"/>
                </a:lnTo>
                <a:lnTo>
                  <a:pt x="1313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5436407" y="3365730"/>
            <a:ext cx="0" cy="90805"/>
          </a:xfrm>
          <a:custGeom>
            <a:avLst/>
            <a:gdLst/>
            <a:ahLst/>
            <a:cxnLst/>
            <a:rect l="l" t="t" r="r" b="b"/>
            <a:pathLst>
              <a:path h="90804">
                <a:moveTo>
                  <a:pt x="0" y="0"/>
                </a:moveTo>
                <a:lnTo>
                  <a:pt x="0" y="90567"/>
                </a:lnTo>
              </a:path>
            </a:pathLst>
          </a:custGeom>
          <a:ln w="2365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5400718" y="3503646"/>
            <a:ext cx="26034" cy="97155"/>
          </a:xfrm>
          <a:custGeom>
            <a:avLst/>
            <a:gdLst/>
            <a:ahLst/>
            <a:cxnLst/>
            <a:rect l="l" t="t" r="r" b="b"/>
            <a:pathLst>
              <a:path w="26035" h="97154">
                <a:moveTo>
                  <a:pt x="16476" y="0"/>
                </a:moveTo>
                <a:lnTo>
                  <a:pt x="14310" y="12967"/>
                </a:lnTo>
                <a:lnTo>
                  <a:pt x="7973" y="47730"/>
                </a:lnTo>
                <a:lnTo>
                  <a:pt x="3215" y="73037"/>
                </a:lnTo>
                <a:lnTo>
                  <a:pt x="0" y="97036"/>
                </a:lnTo>
                <a:lnTo>
                  <a:pt x="12616" y="74549"/>
                </a:lnTo>
                <a:lnTo>
                  <a:pt x="17338" y="49465"/>
                </a:lnTo>
                <a:lnTo>
                  <a:pt x="23693" y="14607"/>
                </a:lnTo>
                <a:lnTo>
                  <a:pt x="25872" y="1569"/>
                </a:lnTo>
                <a:lnTo>
                  <a:pt x="16476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5375362" y="3641067"/>
            <a:ext cx="27305" cy="90805"/>
          </a:xfrm>
          <a:custGeom>
            <a:avLst/>
            <a:gdLst/>
            <a:ahLst/>
            <a:cxnLst/>
            <a:rect l="l" t="t" r="r" b="b"/>
            <a:pathLst>
              <a:path w="27304" h="90804">
                <a:moveTo>
                  <a:pt x="17542" y="0"/>
                </a:moveTo>
                <a:lnTo>
                  <a:pt x="0" y="90755"/>
                </a:lnTo>
                <a:lnTo>
                  <a:pt x="26893" y="1807"/>
                </a:lnTo>
                <a:lnTo>
                  <a:pt x="17542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5343701" y="3777965"/>
            <a:ext cx="30480" cy="97790"/>
          </a:xfrm>
          <a:custGeom>
            <a:avLst/>
            <a:gdLst/>
            <a:ahLst/>
            <a:cxnLst/>
            <a:rect l="l" t="t" r="r" b="b"/>
            <a:pathLst>
              <a:path w="30479" h="97789">
                <a:moveTo>
                  <a:pt x="21846" y="0"/>
                </a:moveTo>
                <a:lnTo>
                  <a:pt x="17379" y="21906"/>
                </a:lnTo>
                <a:lnTo>
                  <a:pt x="14189" y="39404"/>
                </a:lnTo>
                <a:lnTo>
                  <a:pt x="7865" y="69357"/>
                </a:lnTo>
                <a:lnTo>
                  <a:pt x="0" y="97562"/>
                </a:lnTo>
                <a:lnTo>
                  <a:pt x="17111" y="71619"/>
                </a:lnTo>
                <a:lnTo>
                  <a:pt x="23534" y="41241"/>
                </a:lnTo>
                <a:lnTo>
                  <a:pt x="26734" y="23696"/>
                </a:lnTo>
                <a:lnTo>
                  <a:pt x="29894" y="7946"/>
                </a:lnTo>
                <a:lnTo>
                  <a:pt x="21846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5310390" y="3914026"/>
            <a:ext cx="33655" cy="100330"/>
          </a:xfrm>
          <a:custGeom>
            <a:avLst/>
            <a:gdLst/>
            <a:ahLst/>
            <a:cxnLst/>
            <a:rect l="l" t="t" r="r" b="b"/>
            <a:pathLst>
              <a:path w="33654" h="100329">
                <a:moveTo>
                  <a:pt x="24223" y="0"/>
                </a:moveTo>
                <a:lnTo>
                  <a:pt x="20562" y="15516"/>
                </a:lnTo>
                <a:lnTo>
                  <a:pt x="14229" y="40784"/>
                </a:lnTo>
                <a:lnTo>
                  <a:pt x="4782" y="70586"/>
                </a:lnTo>
                <a:lnTo>
                  <a:pt x="0" y="86485"/>
                </a:lnTo>
                <a:lnTo>
                  <a:pt x="6225" y="100149"/>
                </a:lnTo>
                <a:lnTo>
                  <a:pt x="13883" y="73397"/>
                </a:lnTo>
                <a:lnTo>
                  <a:pt x="23388" y="43380"/>
                </a:lnTo>
                <a:lnTo>
                  <a:pt x="29818" y="17768"/>
                </a:lnTo>
                <a:lnTo>
                  <a:pt x="33493" y="2186"/>
                </a:lnTo>
                <a:lnTo>
                  <a:pt x="2422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265892" y="4048557"/>
            <a:ext cx="39370" cy="96520"/>
          </a:xfrm>
          <a:custGeom>
            <a:avLst/>
            <a:gdLst/>
            <a:ahLst/>
            <a:cxnLst/>
            <a:rect l="l" t="t" r="r" b="b"/>
            <a:pathLst>
              <a:path w="39370" h="96520">
                <a:moveTo>
                  <a:pt x="31743" y="0"/>
                </a:moveTo>
                <a:lnTo>
                  <a:pt x="23947" y="22943"/>
                </a:lnTo>
                <a:lnTo>
                  <a:pt x="19141" y="37313"/>
                </a:lnTo>
                <a:lnTo>
                  <a:pt x="14335" y="53285"/>
                </a:lnTo>
                <a:lnTo>
                  <a:pt x="0" y="96170"/>
                </a:lnTo>
                <a:lnTo>
                  <a:pt x="15474" y="79916"/>
                </a:lnTo>
                <a:lnTo>
                  <a:pt x="23413" y="56165"/>
                </a:lnTo>
                <a:lnTo>
                  <a:pt x="28219" y="40195"/>
                </a:lnTo>
                <a:lnTo>
                  <a:pt x="32938" y="26084"/>
                </a:lnTo>
                <a:lnTo>
                  <a:pt x="39245" y="8789"/>
                </a:lnTo>
                <a:lnTo>
                  <a:pt x="3174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216938" y="4180170"/>
            <a:ext cx="44450" cy="87630"/>
          </a:xfrm>
          <a:custGeom>
            <a:avLst/>
            <a:gdLst/>
            <a:ahLst/>
            <a:cxnLst/>
            <a:rect l="l" t="t" r="r" b="b"/>
            <a:pathLst>
              <a:path w="44450" h="87629">
                <a:moveTo>
                  <a:pt x="35443" y="0"/>
                </a:moveTo>
                <a:lnTo>
                  <a:pt x="30038" y="14827"/>
                </a:lnTo>
                <a:lnTo>
                  <a:pt x="20529" y="40114"/>
                </a:lnTo>
                <a:lnTo>
                  <a:pt x="12716" y="57231"/>
                </a:lnTo>
                <a:lnTo>
                  <a:pt x="6280" y="73266"/>
                </a:lnTo>
                <a:lnTo>
                  <a:pt x="0" y="87350"/>
                </a:lnTo>
                <a:lnTo>
                  <a:pt x="15049" y="76977"/>
                </a:lnTo>
                <a:lnTo>
                  <a:pt x="21470" y="60979"/>
                </a:lnTo>
                <a:lnTo>
                  <a:pt x="29320" y="43765"/>
                </a:lnTo>
                <a:lnTo>
                  <a:pt x="38969" y="18134"/>
                </a:lnTo>
                <a:lnTo>
                  <a:pt x="44391" y="3262"/>
                </a:lnTo>
                <a:lnTo>
                  <a:pt x="3544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147740" y="4307909"/>
            <a:ext cx="52705" cy="88265"/>
          </a:xfrm>
          <a:custGeom>
            <a:avLst/>
            <a:gdLst/>
            <a:ahLst/>
            <a:cxnLst/>
            <a:rect l="l" t="t" r="r" b="b"/>
            <a:pathLst>
              <a:path w="52704" h="88264">
                <a:moveTo>
                  <a:pt x="49738" y="0"/>
                </a:moveTo>
                <a:lnTo>
                  <a:pt x="31248" y="35302"/>
                </a:lnTo>
                <a:lnTo>
                  <a:pt x="23350" y="49479"/>
                </a:lnTo>
                <a:lnTo>
                  <a:pt x="14025" y="63399"/>
                </a:lnTo>
                <a:lnTo>
                  <a:pt x="0" y="88243"/>
                </a:lnTo>
                <a:lnTo>
                  <a:pt x="22133" y="68386"/>
                </a:lnTo>
                <a:lnTo>
                  <a:pt x="31469" y="54443"/>
                </a:lnTo>
                <a:lnTo>
                  <a:pt x="39608" y="39865"/>
                </a:lnTo>
                <a:lnTo>
                  <a:pt x="52348" y="16043"/>
                </a:lnTo>
                <a:lnTo>
                  <a:pt x="49738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062532" y="4426348"/>
            <a:ext cx="70747" cy="7230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4947700" y="4525784"/>
            <a:ext cx="83185" cy="50800"/>
          </a:xfrm>
          <a:custGeom>
            <a:avLst/>
            <a:gdLst/>
            <a:ahLst/>
            <a:cxnLst/>
            <a:rect l="l" t="t" r="r" b="b"/>
            <a:pathLst>
              <a:path w="83185" h="50800">
                <a:moveTo>
                  <a:pt x="82769" y="0"/>
                </a:moveTo>
                <a:lnTo>
                  <a:pt x="64361" y="13769"/>
                </a:lnTo>
                <a:lnTo>
                  <a:pt x="50289" y="23116"/>
                </a:lnTo>
                <a:lnTo>
                  <a:pt x="25400" y="37070"/>
                </a:lnTo>
                <a:lnTo>
                  <a:pt x="0" y="48153"/>
                </a:lnTo>
                <a:lnTo>
                  <a:pt x="16950" y="50344"/>
                </a:lnTo>
                <a:lnTo>
                  <a:pt x="42350" y="39262"/>
                </a:lnTo>
                <a:lnTo>
                  <a:pt x="55445" y="31123"/>
                </a:lnTo>
                <a:lnTo>
                  <a:pt x="69850" y="21549"/>
                </a:lnTo>
                <a:lnTo>
                  <a:pt x="82765" y="11897"/>
                </a:lnTo>
                <a:lnTo>
                  <a:pt x="82769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4816476" y="4586461"/>
            <a:ext cx="92075" cy="19050"/>
          </a:xfrm>
          <a:custGeom>
            <a:avLst/>
            <a:gdLst/>
            <a:ahLst/>
            <a:cxnLst/>
            <a:rect l="l" t="t" r="r" b="b"/>
            <a:pathLst>
              <a:path w="92075" h="19050">
                <a:moveTo>
                  <a:pt x="91643" y="0"/>
                </a:moveTo>
                <a:lnTo>
                  <a:pt x="66150" y="4420"/>
                </a:lnTo>
                <a:lnTo>
                  <a:pt x="40685" y="7595"/>
                </a:lnTo>
                <a:lnTo>
                  <a:pt x="15875" y="9141"/>
                </a:lnTo>
                <a:lnTo>
                  <a:pt x="0" y="9141"/>
                </a:lnTo>
                <a:lnTo>
                  <a:pt x="15875" y="18666"/>
                </a:lnTo>
                <a:lnTo>
                  <a:pt x="28575" y="18666"/>
                </a:lnTo>
                <a:lnTo>
                  <a:pt x="81487" y="12305"/>
                </a:lnTo>
                <a:lnTo>
                  <a:pt x="9164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4676857" y="4565822"/>
            <a:ext cx="95250" cy="33020"/>
          </a:xfrm>
          <a:custGeom>
            <a:avLst/>
            <a:gdLst/>
            <a:ahLst/>
            <a:cxnLst/>
            <a:rect l="l" t="t" r="r" b="b"/>
            <a:pathLst>
              <a:path w="95250" h="33020">
                <a:moveTo>
                  <a:pt x="0" y="0"/>
                </a:moveTo>
                <a:lnTo>
                  <a:pt x="9363" y="13671"/>
                </a:lnTo>
                <a:lnTo>
                  <a:pt x="35279" y="21748"/>
                </a:lnTo>
                <a:lnTo>
                  <a:pt x="73941" y="31353"/>
                </a:lnTo>
                <a:lnTo>
                  <a:pt x="88294" y="32943"/>
                </a:lnTo>
                <a:lnTo>
                  <a:pt x="95041" y="24852"/>
                </a:lnTo>
                <a:lnTo>
                  <a:pt x="75055" y="21893"/>
                </a:lnTo>
                <a:lnTo>
                  <a:pt x="24883" y="9339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4547152" y="4506076"/>
            <a:ext cx="92710" cy="52705"/>
          </a:xfrm>
          <a:custGeom>
            <a:avLst/>
            <a:gdLst/>
            <a:ahLst/>
            <a:cxnLst/>
            <a:rect l="l" t="t" r="r" b="b"/>
            <a:pathLst>
              <a:path w="92710" h="52704">
                <a:moveTo>
                  <a:pt x="13081" y="0"/>
                </a:moveTo>
                <a:lnTo>
                  <a:pt x="46142" y="31832"/>
                </a:lnTo>
                <a:lnTo>
                  <a:pt x="86222" y="52636"/>
                </a:lnTo>
                <a:lnTo>
                  <a:pt x="92228" y="44740"/>
                </a:lnTo>
                <a:lnTo>
                  <a:pt x="77773" y="37778"/>
                </a:lnTo>
                <a:lnTo>
                  <a:pt x="65073" y="31446"/>
                </a:lnTo>
                <a:lnTo>
                  <a:pt x="50970" y="23625"/>
                </a:lnTo>
                <a:lnTo>
                  <a:pt x="13081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444361" y="4412546"/>
            <a:ext cx="79024" cy="716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359941" y="4301542"/>
            <a:ext cx="66984" cy="80092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299734" y="4186064"/>
            <a:ext cx="48260" cy="78740"/>
          </a:xfrm>
          <a:custGeom>
            <a:avLst/>
            <a:gdLst/>
            <a:ahLst/>
            <a:cxnLst/>
            <a:rect l="l" t="t" r="r" b="b"/>
            <a:pathLst>
              <a:path w="48260" h="78739">
                <a:moveTo>
                  <a:pt x="0" y="0"/>
                </a:moveTo>
                <a:lnTo>
                  <a:pt x="1606" y="19544"/>
                </a:lnTo>
                <a:lnTo>
                  <a:pt x="11009" y="35185"/>
                </a:lnTo>
                <a:lnTo>
                  <a:pt x="26805" y="63546"/>
                </a:lnTo>
                <a:lnTo>
                  <a:pt x="36531" y="78125"/>
                </a:lnTo>
                <a:lnTo>
                  <a:pt x="47818" y="77868"/>
                </a:lnTo>
                <a:lnTo>
                  <a:pt x="34925" y="58582"/>
                </a:lnTo>
                <a:lnTo>
                  <a:pt x="19251" y="30412"/>
                </a:lnTo>
                <a:lnTo>
                  <a:pt x="9646" y="14442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231100" y="4056943"/>
            <a:ext cx="46990" cy="91440"/>
          </a:xfrm>
          <a:custGeom>
            <a:avLst/>
            <a:gdLst/>
            <a:ahLst/>
            <a:cxnLst/>
            <a:rect l="l" t="t" r="r" b="b"/>
            <a:pathLst>
              <a:path w="46989" h="91439">
                <a:moveTo>
                  <a:pt x="2350" y="0"/>
                </a:moveTo>
                <a:lnTo>
                  <a:pt x="0" y="18126"/>
                </a:lnTo>
                <a:lnTo>
                  <a:pt x="6351" y="32376"/>
                </a:lnTo>
                <a:lnTo>
                  <a:pt x="16144" y="48726"/>
                </a:lnTo>
                <a:lnTo>
                  <a:pt x="31940" y="77087"/>
                </a:lnTo>
                <a:lnTo>
                  <a:pt x="38084" y="90921"/>
                </a:lnTo>
                <a:lnTo>
                  <a:pt x="46784" y="87045"/>
                </a:lnTo>
                <a:lnTo>
                  <a:pt x="40450" y="72831"/>
                </a:lnTo>
                <a:lnTo>
                  <a:pt x="24386" y="43953"/>
                </a:lnTo>
                <a:lnTo>
                  <a:pt x="14781" y="27983"/>
                </a:lnTo>
                <a:lnTo>
                  <a:pt x="8700" y="14250"/>
                </a:lnTo>
                <a:lnTo>
                  <a:pt x="235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156619" y="3934851"/>
            <a:ext cx="56515" cy="85725"/>
          </a:xfrm>
          <a:custGeom>
            <a:avLst/>
            <a:gdLst/>
            <a:ahLst/>
            <a:cxnLst/>
            <a:rect l="l" t="t" r="r" b="b"/>
            <a:pathLst>
              <a:path w="56514" h="85725">
                <a:moveTo>
                  <a:pt x="0" y="0"/>
                </a:moveTo>
                <a:lnTo>
                  <a:pt x="14424" y="26739"/>
                </a:lnTo>
                <a:lnTo>
                  <a:pt x="30220" y="55101"/>
                </a:lnTo>
                <a:lnTo>
                  <a:pt x="36381" y="68972"/>
                </a:lnTo>
                <a:lnTo>
                  <a:pt x="44508" y="83601"/>
                </a:lnTo>
                <a:lnTo>
                  <a:pt x="56339" y="85266"/>
                </a:lnTo>
                <a:lnTo>
                  <a:pt x="44891" y="64715"/>
                </a:lnTo>
                <a:lnTo>
                  <a:pt x="38731" y="50845"/>
                </a:lnTo>
                <a:lnTo>
                  <a:pt x="22666" y="21967"/>
                </a:lnTo>
                <a:lnTo>
                  <a:pt x="13061" y="5996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093359" y="3812410"/>
            <a:ext cx="53975" cy="89535"/>
          </a:xfrm>
          <a:custGeom>
            <a:avLst/>
            <a:gdLst/>
            <a:ahLst/>
            <a:cxnLst/>
            <a:rect l="l" t="t" r="r" b="b"/>
            <a:pathLst>
              <a:path w="53975" h="89535">
                <a:moveTo>
                  <a:pt x="0" y="0"/>
                </a:moveTo>
                <a:lnTo>
                  <a:pt x="1606" y="19542"/>
                </a:lnTo>
                <a:lnTo>
                  <a:pt x="20656" y="48042"/>
                </a:lnTo>
                <a:lnTo>
                  <a:pt x="28393" y="61962"/>
                </a:lnTo>
                <a:lnTo>
                  <a:pt x="38120" y="76541"/>
                </a:lnTo>
                <a:lnTo>
                  <a:pt x="45246" y="89366"/>
                </a:lnTo>
                <a:lnTo>
                  <a:pt x="53567" y="84731"/>
                </a:lnTo>
                <a:lnTo>
                  <a:pt x="46239" y="71577"/>
                </a:lnTo>
                <a:lnTo>
                  <a:pt x="36513" y="56997"/>
                </a:lnTo>
                <a:lnTo>
                  <a:pt x="28776" y="43078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3998354" y="3707592"/>
            <a:ext cx="72541" cy="72001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3884328" y="3628519"/>
            <a:ext cx="92710" cy="46990"/>
          </a:xfrm>
          <a:custGeom>
            <a:avLst/>
            <a:gdLst/>
            <a:ahLst/>
            <a:cxnLst/>
            <a:rect l="l" t="t" r="r" b="b"/>
            <a:pathLst>
              <a:path w="92710" h="46989">
                <a:moveTo>
                  <a:pt x="14654" y="0"/>
                </a:moveTo>
                <a:lnTo>
                  <a:pt x="0" y="4687"/>
                </a:lnTo>
                <a:lnTo>
                  <a:pt x="24018" y="13670"/>
                </a:lnTo>
                <a:lnTo>
                  <a:pt x="48566" y="27501"/>
                </a:lnTo>
                <a:lnTo>
                  <a:pt x="73967" y="44917"/>
                </a:lnTo>
                <a:lnTo>
                  <a:pt x="92405" y="46863"/>
                </a:lnTo>
                <a:lnTo>
                  <a:pt x="79338" y="37061"/>
                </a:lnTo>
                <a:lnTo>
                  <a:pt x="66305" y="28917"/>
                </a:lnTo>
                <a:lnTo>
                  <a:pt x="40905" y="11501"/>
                </a:lnTo>
                <a:lnTo>
                  <a:pt x="27811" y="4947"/>
                </a:lnTo>
                <a:lnTo>
                  <a:pt x="14654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758203" y="3610761"/>
            <a:ext cx="92710" cy="0"/>
          </a:xfrm>
          <a:custGeom>
            <a:avLst/>
            <a:gdLst/>
            <a:ahLst/>
            <a:cxnLst/>
            <a:rect l="l" t="t" r="r" b="b"/>
            <a:pathLst>
              <a:path w="92710">
                <a:moveTo>
                  <a:pt x="0" y="0"/>
                </a:moveTo>
                <a:lnTo>
                  <a:pt x="92167" y="0"/>
                </a:lnTo>
              </a:path>
            </a:pathLst>
          </a:custGeom>
          <a:ln w="2201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634169" y="3539563"/>
            <a:ext cx="79375" cy="58419"/>
          </a:xfrm>
          <a:custGeom>
            <a:avLst/>
            <a:gdLst/>
            <a:ahLst/>
            <a:cxnLst/>
            <a:rect l="l" t="t" r="r" b="b"/>
            <a:pathLst>
              <a:path w="79375" h="58420">
                <a:moveTo>
                  <a:pt x="0" y="0"/>
                </a:moveTo>
                <a:lnTo>
                  <a:pt x="32025" y="38875"/>
                </a:lnTo>
                <a:lnTo>
                  <a:pt x="70976" y="58294"/>
                </a:lnTo>
                <a:lnTo>
                  <a:pt x="79354" y="50598"/>
                </a:lnTo>
                <a:lnTo>
                  <a:pt x="61612" y="44623"/>
                </a:lnTo>
                <a:lnTo>
                  <a:pt x="36965" y="30731"/>
                </a:lnTo>
                <a:lnTo>
                  <a:pt x="24363" y="22876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561176" y="3428381"/>
            <a:ext cx="48260" cy="80010"/>
          </a:xfrm>
          <a:custGeom>
            <a:avLst/>
            <a:gdLst/>
            <a:ahLst/>
            <a:cxnLst/>
            <a:rect l="l" t="t" r="r" b="b"/>
            <a:pathLst>
              <a:path w="48260" h="80010">
                <a:moveTo>
                  <a:pt x="2349" y="0"/>
                </a:moveTo>
                <a:lnTo>
                  <a:pt x="0" y="18125"/>
                </a:lnTo>
                <a:lnTo>
                  <a:pt x="8126" y="32754"/>
                </a:lnTo>
                <a:lnTo>
                  <a:pt x="14287" y="46624"/>
                </a:lnTo>
                <a:lnTo>
                  <a:pt x="24203" y="61582"/>
                </a:lnTo>
                <a:lnTo>
                  <a:pt x="33728" y="75831"/>
                </a:lnTo>
                <a:lnTo>
                  <a:pt x="47689" y="79579"/>
                </a:lnTo>
                <a:lnTo>
                  <a:pt x="22597" y="42039"/>
                </a:lnTo>
                <a:lnTo>
                  <a:pt x="16637" y="28498"/>
                </a:lnTo>
                <a:lnTo>
                  <a:pt x="8510" y="13869"/>
                </a:lnTo>
                <a:lnTo>
                  <a:pt x="2349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3529258" y="3357561"/>
            <a:ext cx="15240" cy="31750"/>
          </a:xfrm>
          <a:custGeom>
            <a:avLst/>
            <a:gdLst/>
            <a:ahLst/>
            <a:cxnLst/>
            <a:rect l="l" t="t" r="r" b="b"/>
            <a:pathLst>
              <a:path w="15239" h="31750">
                <a:moveTo>
                  <a:pt x="4272" y="0"/>
                </a:moveTo>
                <a:lnTo>
                  <a:pt x="0" y="17269"/>
                </a:lnTo>
                <a:lnTo>
                  <a:pt x="6422" y="31734"/>
                </a:lnTo>
                <a:lnTo>
                  <a:pt x="15121" y="27857"/>
                </a:lnTo>
                <a:lnTo>
                  <a:pt x="8867" y="13821"/>
                </a:lnTo>
                <a:lnTo>
                  <a:pt x="4272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3527681" y="3952980"/>
            <a:ext cx="2461260" cy="1055370"/>
          </a:xfrm>
          <a:custGeom>
            <a:avLst/>
            <a:gdLst/>
            <a:ahLst/>
            <a:cxnLst/>
            <a:rect l="l" t="t" r="r" b="b"/>
            <a:pathLst>
              <a:path w="2461260" h="1055370">
                <a:moveTo>
                  <a:pt x="2403306" y="1038859"/>
                </a:moveTo>
                <a:lnTo>
                  <a:pt x="2085740" y="1038859"/>
                </a:lnTo>
                <a:lnTo>
                  <a:pt x="2103821" y="1040130"/>
                </a:lnTo>
                <a:lnTo>
                  <a:pt x="2126670" y="1040130"/>
                </a:lnTo>
                <a:lnTo>
                  <a:pt x="2156841" y="1041400"/>
                </a:lnTo>
                <a:lnTo>
                  <a:pt x="2175794" y="1043939"/>
                </a:lnTo>
                <a:lnTo>
                  <a:pt x="2223263" y="1046480"/>
                </a:lnTo>
                <a:lnTo>
                  <a:pt x="2244531" y="1046480"/>
                </a:lnTo>
                <a:lnTo>
                  <a:pt x="2322111" y="1051559"/>
                </a:lnTo>
                <a:lnTo>
                  <a:pt x="2339214" y="1051559"/>
                </a:lnTo>
                <a:lnTo>
                  <a:pt x="2387279" y="1054100"/>
                </a:lnTo>
                <a:lnTo>
                  <a:pt x="2403076" y="1054100"/>
                </a:lnTo>
                <a:lnTo>
                  <a:pt x="2460297" y="1055370"/>
                </a:lnTo>
                <a:lnTo>
                  <a:pt x="2460757" y="1040130"/>
                </a:lnTo>
                <a:lnTo>
                  <a:pt x="2403306" y="1038859"/>
                </a:lnTo>
                <a:close/>
              </a:path>
              <a:path w="2461260" h="1055370">
                <a:moveTo>
                  <a:pt x="53164" y="0"/>
                </a:moveTo>
                <a:lnTo>
                  <a:pt x="0" y="0"/>
                </a:lnTo>
                <a:lnTo>
                  <a:pt x="0" y="16510"/>
                </a:lnTo>
                <a:lnTo>
                  <a:pt x="52273" y="16510"/>
                </a:lnTo>
                <a:lnTo>
                  <a:pt x="65190" y="17779"/>
                </a:lnTo>
                <a:lnTo>
                  <a:pt x="79148" y="17779"/>
                </a:lnTo>
                <a:lnTo>
                  <a:pt x="92329" y="19050"/>
                </a:lnTo>
                <a:lnTo>
                  <a:pt x="143531" y="29210"/>
                </a:lnTo>
                <a:lnTo>
                  <a:pt x="157276" y="33019"/>
                </a:lnTo>
                <a:lnTo>
                  <a:pt x="170098" y="35560"/>
                </a:lnTo>
                <a:lnTo>
                  <a:pt x="196305" y="44450"/>
                </a:lnTo>
                <a:lnTo>
                  <a:pt x="222398" y="55879"/>
                </a:lnTo>
                <a:lnTo>
                  <a:pt x="235459" y="59689"/>
                </a:lnTo>
                <a:lnTo>
                  <a:pt x="249021" y="66039"/>
                </a:lnTo>
                <a:lnTo>
                  <a:pt x="274967" y="80010"/>
                </a:lnTo>
                <a:lnTo>
                  <a:pt x="287832" y="87629"/>
                </a:lnTo>
                <a:lnTo>
                  <a:pt x="327430" y="110489"/>
                </a:lnTo>
                <a:lnTo>
                  <a:pt x="352287" y="128269"/>
                </a:lnTo>
                <a:lnTo>
                  <a:pt x="366955" y="138429"/>
                </a:lnTo>
                <a:lnTo>
                  <a:pt x="395091" y="160019"/>
                </a:lnTo>
                <a:lnTo>
                  <a:pt x="421761" y="181610"/>
                </a:lnTo>
                <a:lnTo>
                  <a:pt x="447367" y="204469"/>
                </a:lnTo>
                <a:lnTo>
                  <a:pt x="471967" y="228600"/>
                </a:lnTo>
                <a:lnTo>
                  <a:pt x="497886" y="252729"/>
                </a:lnTo>
                <a:lnTo>
                  <a:pt x="521548" y="278129"/>
                </a:lnTo>
                <a:lnTo>
                  <a:pt x="534955" y="290829"/>
                </a:lnTo>
                <a:lnTo>
                  <a:pt x="558714" y="316229"/>
                </a:lnTo>
                <a:lnTo>
                  <a:pt x="570331" y="330200"/>
                </a:lnTo>
                <a:lnTo>
                  <a:pt x="584363" y="344169"/>
                </a:lnTo>
                <a:lnTo>
                  <a:pt x="609807" y="372110"/>
                </a:lnTo>
                <a:lnTo>
                  <a:pt x="620725" y="384810"/>
                </a:lnTo>
                <a:lnTo>
                  <a:pt x="631968" y="398779"/>
                </a:lnTo>
                <a:lnTo>
                  <a:pt x="645387" y="412750"/>
                </a:lnTo>
                <a:lnTo>
                  <a:pt x="666911" y="438150"/>
                </a:lnTo>
                <a:lnTo>
                  <a:pt x="679483" y="452119"/>
                </a:lnTo>
                <a:lnTo>
                  <a:pt x="690545" y="466089"/>
                </a:lnTo>
                <a:lnTo>
                  <a:pt x="703503" y="480060"/>
                </a:lnTo>
                <a:lnTo>
                  <a:pt x="715026" y="492760"/>
                </a:lnTo>
                <a:lnTo>
                  <a:pt x="726815" y="506729"/>
                </a:lnTo>
                <a:lnTo>
                  <a:pt x="739749" y="520700"/>
                </a:lnTo>
                <a:lnTo>
                  <a:pt x="752891" y="533400"/>
                </a:lnTo>
                <a:lnTo>
                  <a:pt x="775254" y="560069"/>
                </a:lnTo>
                <a:lnTo>
                  <a:pt x="786154" y="572769"/>
                </a:lnTo>
                <a:lnTo>
                  <a:pt x="800464" y="588010"/>
                </a:lnTo>
                <a:lnTo>
                  <a:pt x="812980" y="600710"/>
                </a:lnTo>
                <a:lnTo>
                  <a:pt x="824591" y="614679"/>
                </a:lnTo>
                <a:lnTo>
                  <a:pt x="837660" y="626110"/>
                </a:lnTo>
                <a:lnTo>
                  <a:pt x="849421" y="638810"/>
                </a:lnTo>
                <a:lnTo>
                  <a:pt x="863000" y="651509"/>
                </a:lnTo>
                <a:lnTo>
                  <a:pt x="887890" y="675639"/>
                </a:lnTo>
                <a:lnTo>
                  <a:pt x="901218" y="687069"/>
                </a:lnTo>
                <a:lnTo>
                  <a:pt x="914521" y="701039"/>
                </a:lnTo>
                <a:lnTo>
                  <a:pt x="927849" y="712469"/>
                </a:lnTo>
                <a:lnTo>
                  <a:pt x="942478" y="723900"/>
                </a:lnTo>
                <a:lnTo>
                  <a:pt x="955785" y="736600"/>
                </a:lnTo>
                <a:lnTo>
                  <a:pt x="969603" y="748030"/>
                </a:lnTo>
                <a:lnTo>
                  <a:pt x="996463" y="768350"/>
                </a:lnTo>
                <a:lnTo>
                  <a:pt x="1009431" y="777239"/>
                </a:lnTo>
                <a:lnTo>
                  <a:pt x="1035551" y="797559"/>
                </a:lnTo>
                <a:lnTo>
                  <a:pt x="1049087" y="806450"/>
                </a:lnTo>
                <a:lnTo>
                  <a:pt x="1062174" y="814069"/>
                </a:lnTo>
                <a:lnTo>
                  <a:pt x="1089689" y="831850"/>
                </a:lnTo>
                <a:lnTo>
                  <a:pt x="1102500" y="839469"/>
                </a:lnTo>
                <a:lnTo>
                  <a:pt x="1116773" y="848359"/>
                </a:lnTo>
                <a:lnTo>
                  <a:pt x="1130374" y="855980"/>
                </a:lnTo>
                <a:lnTo>
                  <a:pt x="1143331" y="863600"/>
                </a:lnTo>
                <a:lnTo>
                  <a:pt x="1158082" y="869950"/>
                </a:lnTo>
                <a:lnTo>
                  <a:pt x="1171634" y="878839"/>
                </a:lnTo>
                <a:lnTo>
                  <a:pt x="1184702" y="882650"/>
                </a:lnTo>
                <a:lnTo>
                  <a:pt x="1197933" y="889000"/>
                </a:lnTo>
                <a:lnTo>
                  <a:pt x="1210894" y="895350"/>
                </a:lnTo>
                <a:lnTo>
                  <a:pt x="1225194" y="901700"/>
                </a:lnTo>
                <a:lnTo>
                  <a:pt x="1238462" y="906780"/>
                </a:lnTo>
                <a:lnTo>
                  <a:pt x="1251336" y="911859"/>
                </a:lnTo>
                <a:lnTo>
                  <a:pt x="1264597" y="918209"/>
                </a:lnTo>
                <a:lnTo>
                  <a:pt x="1277913" y="923289"/>
                </a:lnTo>
                <a:lnTo>
                  <a:pt x="1291912" y="925830"/>
                </a:lnTo>
                <a:lnTo>
                  <a:pt x="1318320" y="935989"/>
                </a:lnTo>
                <a:lnTo>
                  <a:pt x="1331850" y="939800"/>
                </a:lnTo>
                <a:lnTo>
                  <a:pt x="1344780" y="944880"/>
                </a:lnTo>
                <a:lnTo>
                  <a:pt x="1359842" y="948689"/>
                </a:lnTo>
                <a:lnTo>
                  <a:pt x="1374446" y="951230"/>
                </a:lnTo>
                <a:lnTo>
                  <a:pt x="1387170" y="956309"/>
                </a:lnTo>
                <a:lnTo>
                  <a:pt x="1441844" y="969009"/>
                </a:lnTo>
                <a:lnTo>
                  <a:pt x="1481896" y="975359"/>
                </a:lnTo>
                <a:lnTo>
                  <a:pt x="1495188" y="977900"/>
                </a:lnTo>
                <a:lnTo>
                  <a:pt x="1508130" y="981709"/>
                </a:lnTo>
                <a:lnTo>
                  <a:pt x="1521791" y="984250"/>
                </a:lnTo>
                <a:lnTo>
                  <a:pt x="1548202" y="988059"/>
                </a:lnTo>
                <a:lnTo>
                  <a:pt x="1562628" y="990600"/>
                </a:lnTo>
                <a:lnTo>
                  <a:pt x="1589446" y="994409"/>
                </a:lnTo>
                <a:lnTo>
                  <a:pt x="1616562" y="996950"/>
                </a:lnTo>
                <a:lnTo>
                  <a:pt x="1631744" y="1000759"/>
                </a:lnTo>
                <a:lnTo>
                  <a:pt x="1659059" y="1003300"/>
                </a:lnTo>
                <a:lnTo>
                  <a:pt x="1684534" y="1007109"/>
                </a:lnTo>
                <a:lnTo>
                  <a:pt x="1739225" y="1012189"/>
                </a:lnTo>
                <a:lnTo>
                  <a:pt x="1756572" y="1013459"/>
                </a:lnTo>
                <a:lnTo>
                  <a:pt x="1769696" y="1016000"/>
                </a:lnTo>
                <a:lnTo>
                  <a:pt x="1801197" y="1018539"/>
                </a:lnTo>
                <a:lnTo>
                  <a:pt x="1819789" y="1019809"/>
                </a:lnTo>
                <a:lnTo>
                  <a:pt x="1850172" y="1022350"/>
                </a:lnTo>
                <a:lnTo>
                  <a:pt x="1885275" y="1024889"/>
                </a:lnTo>
                <a:lnTo>
                  <a:pt x="1898294" y="1027430"/>
                </a:lnTo>
                <a:lnTo>
                  <a:pt x="1912101" y="1027430"/>
                </a:lnTo>
                <a:lnTo>
                  <a:pt x="1942975" y="1028700"/>
                </a:lnTo>
                <a:lnTo>
                  <a:pt x="1985723" y="1032509"/>
                </a:lnTo>
                <a:lnTo>
                  <a:pt x="2017170" y="1033780"/>
                </a:lnTo>
                <a:lnTo>
                  <a:pt x="2031141" y="1035050"/>
                </a:lnTo>
                <a:lnTo>
                  <a:pt x="2052104" y="1037589"/>
                </a:lnTo>
                <a:lnTo>
                  <a:pt x="2065616" y="1038859"/>
                </a:lnTo>
                <a:lnTo>
                  <a:pt x="2387789" y="1038859"/>
                </a:lnTo>
                <a:lnTo>
                  <a:pt x="2339723" y="1035050"/>
                </a:lnTo>
                <a:lnTo>
                  <a:pt x="2322447" y="1035050"/>
                </a:lnTo>
                <a:lnTo>
                  <a:pt x="2286045" y="1033780"/>
                </a:lnTo>
                <a:lnTo>
                  <a:pt x="2245131" y="1031239"/>
                </a:lnTo>
                <a:lnTo>
                  <a:pt x="2223819" y="1031239"/>
                </a:lnTo>
                <a:lnTo>
                  <a:pt x="2202185" y="1028700"/>
                </a:lnTo>
                <a:lnTo>
                  <a:pt x="2176969" y="1027430"/>
                </a:lnTo>
                <a:lnTo>
                  <a:pt x="2157929" y="1026159"/>
                </a:lnTo>
                <a:lnTo>
                  <a:pt x="2127074" y="1024889"/>
                </a:lnTo>
                <a:lnTo>
                  <a:pt x="2104480" y="1024889"/>
                </a:lnTo>
                <a:lnTo>
                  <a:pt x="2086399" y="1022350"/>
                </a:lnTo>
                <a:lnTo>
                  <a:pt x="2066507" y="1022350"/>
                </a:lnTo>
                <a:lnTo>
                  <a:pt x="2053591" y="1021080"/>
                </a:lnTo>
                <a:lnTo>
                  <a:pt x="2032584" y="1019809"/>
                </a:lnTo>
                <a:lnTo>
                  <a:pt x="2018286" y="1018539"/>
                </a:lnTo>
                <a:lnTo>
                  <a:pt x="1987134" y="1017269"/>
                </a:lnTo>
                <a:lnTo>
                  <a:pt x="1973707" y="1014730"/>
                </a:lnTo>
                <a:lnTo>
                  <a:pt x="1943421" y="1013459"/>
                </a:lnTo>
                <a:lnTo>
                  <a:pt x="1925469" y="1013459"/>
                </a:lnTo>
                <a:lnTo>
                  <a:pt x="1898891" y="1010919"/>
                </a:lnTo>
                <a:lnTo>
                  <a:pt x="1885774" y="1008380"/>
                </a:lnTo>
                <a:lnTo>
                  <a:pt x="1869254" y="1008380"/>
                </a:lnTo>
                <a:lnTo>
                  <a:pt x="1851508" y="1007109"/>
                </a:lnTo>
                <a:lnTo>
                  <a:pt x="1821262" y="1003300"/>
                </a:lnTo>
                <a:lnTo>
                  <a:pt x="1801839" y="1002030"/>
                </a:lnTo>
                <a:lnTo>
                  <a:pt x="1787390" y="1002030"/>
                </a:lnTo>
                <a:lnTo>
                  <a:pt x="1772171" y="999489"/>
                </a:lnTo>
                <a:lnTo>
                  <a:pt x="1758234" y="996950"/>
                </a:lnTo>
                <a:lnTo>
                  <a:pt x="1740044" y="996950"/>
                </a:lnTo>
                <a:lnTo>
                  <a:pt x="1700499" y="993139"/>
                </a:lnTo>
                <a:lnTo>
                  <a:pt x="1686416" y="990600"/>
                </a:lnTo>
                <a:lnTo>
                  <a:pt x="1660913" y="986789"/>
                </a:lnTo>
                <a:lnTo>
                  <a:pt x="1646711" y="986789"/>
                </a:lnTo>
                <a:lnTo>
                  <a:pt x="1619041" y="981709"/>
                </a:lnTo>
                <a:lnTo>
                  <a:pt x="1605375" y="980439"/>
                </a:lnTo>
                <a:lnTo>
                  <a:pt x="1591255" y="977900"/>
                </a:lnTo>
                <a:lnTo>
                  <a:pt x="1577258" y="976630"/>
                </a:lnTo>
                <a:lnTo>
                  <a:pt x="1524560" y="969009"/>
                </a:lnTo>
                <a:lnTo>
                  <a:pt x="1511519" y="966469"/>
                </a:lnTo>
                <a:lnTo>
                  <a:pt x="1498550" y="962659"/>
                </a:lnTo>
                <a:lnTo>
                  <a:pt x="1471032" y="957580"/>
                </a:lnTo>
                <a:lnTo>
                  <a:pt x="1457943" y="956309"/>
                </a:lnTo>
                <a:lnTo>
                  <a:pt x="1404952" y="943609"/>
                </a:lnTo>
                <a:lnTo>
                  <a:pt x="1391728" y="941069"/>
                </a:lnTo>
                <a:lnTo>
                  <a:pt x="1378858" y="935989"/>
                </a:lnTo>
                <a:lnTo>
                  <a:pt x="1363226" y="932180"/>
                </a:lnTo>
                <a:lnTo>
                  <a:pt x="1349227" y="929639"/>
                </a:lnTo>
                <a:lnTo>
                  <a:pt x="1323467" y="920750"/>
                </a:lnTo>
                <a:lnTo>
                  <a:pt x="1309381" y="915669"/>
                </a:lnTo>
                <a:lnTo>
                  <a:pt x="1296431" y="910589"/>
                </a:lnTo>
                <a:lnTo>
                  <a:pt x="1282529" y="908050"/>
                </a:lnTo>
                <a:lnTo>
                  <a:pt x="1257326" y="896619"/>
                </a:lnTo>
                <a:lnTo>
                  <a:pt x="1243957" y="891539"/>
                </a:lnTo>
                <a:lnTo>
                  <a:pt x="1231188" y="887730"/>
                </a:lnTo>
                <a:lnTo>
                  <a:pt x="1217580" y="881380"/>
                </a:lnTo>
                <a:lnTo>
                  <a:pt x="1204757" y="875030"/>
                </a:lnTo>
                <a:lnTo>
                  <a:pt x="1190842" y="868680"/>
                </a:lnTo>
                <a:lnTo>
                  <a:pt x="1177196" y="863600"/>
                </a:lnTo>
                <a:lnTo>
                  <a:pt x="1150557" y="849630"/>
                </a:lnTo>
                <a:lnTo>
                  <a:pt x="1124758" y="834389"/>
                </a:lnTo>
                <a:lnTo>
                  <a:pt x="1110499" y="826769"/>
                </a:lnTo>
                <a:lnTo>
                  <a:pt x="1097648" y="817880"/>
                </a:lnTo>
                <a:lnTo>
                  <a:pt x="1083336" y="810259"/>
                </a:lnTo>
                <a:lnTo>
                  <a:pt x="1057838" y="792480"/>
                </a:lnTo>
                <a:lnTo>
                  <a:pt x="1044543" y="783589"/>
                </a:lnTo>
                <a:lnTo>
                  <a:pt x="1031449" y="774700"/>
                </a:lnTo>
                <a:lnTo>
                  <a:pt x="992621" y="745489"/>
                </a:lnTo>
                <a:lnTo>
                  <a:pt x="979479" y="735330"/>
                </a:lnTo>
                <a:lnTo>
                  <a:pt x="966222" y="723900"/>
                </a:lnTo>
                <a:lnTo>
                  <a:pt x="952670" y="712469"/>
                </a:lnTo>
                <a:lnTo>
                  <a:pt x="937868" y="701039"/>
                </a:lnTo>
                <a:lnTo>
                  <a:pt x="912072" y="675639"/>
                </a:lnTo>
                <a:lnTo>
                  <a:pt x="898745" y="664209"/>
                </a:lnTo>
                <a:lnTo>
                  <a:pt x="873734" y="638810"/>
                </a:lnTo>
                <a:lnTo>
                  <a:pt x="860527" y="627379"/>
                </a:lnTo>
                <a:lnTo>
                  <a:pt x="848709" y="614679"/>
                </a:lnTo>
                <a:lnTo>
                  <a:pt x="834828" y="603250"/>
                </a:lnTo>
                <a:lnTo>
                  <a:pt x="811919" y="576579"/>
                </a:lnTo>
                <a:lnTo>
                  <a:pt x="797805" y="562610"/>
                </a:lnTo>
                <a:lnTo>
                  <a:pt x="774194" y="535939"/>
                </a:lnTo>
                <a:lnTo>
                  <a:pt x="751188" y="509269"/>
                </a:lnTo>
                <a:lnTo>
                  <a:pt x="738687" y="495300"/>
                </a:lnTo>
                <a:lnTo>
                  <a:pt x="726964" y="482600"/>
                </a:lnTo>
                <a:lnTo>
                  <a:pt x="715328" y="468629"/>
                </a:lnTo>
                <a:lnTo>
                  <a:pt x="702442" y="454660"/>
                </a:lnTo>
                <a:lnTo>
                  <a:pt x="691483" y="441960"/>
                </a:lnTo>
                <a:lnTo>
                  <a:pt x="679121" y="427989"/>
                </a:lnTo>
                <a:lnTo>
                  <a:pt x="668515" y="415289"/>
                </a:lnTo>
                <a:lnTo>
                  <a:pt x="656948" y="401319"/>
                </a:lnTo>
                <a:lnTo>
                  <a:pt x="643684" y="388619"/>
                </a:lnTo>
                <a:lnTo>
                  <a:pt x="632938" y="374650"/>
                </a:lnTo>
                <a:lnTo>
                  <a:pt x="595923" y="332739"/>
                </a:lnTo>
                <a:lnTo>
                  <a:pt x="581915" y="318769"/>
                </a:lnTo>
                <a:lnTo>
                  <a:pt x="558003" y="292100"/>
                </a:lnTo>
                <a:lnTo>
                  <a:pt x="546126" y="279400"/>
                </a:lnTo>
                <a:lnTo>
                  <a:pt x="532448" y="266700"/>
                </a:lnTo>
                <a:lnTo>
                  <a:pt x="519719" y="254000"/>
                </a:lnTo>
                <a:lnTo>
                  <a:pt x="494560" y="228600"/>
                </a:lnTo>
                <a:lnTo>
                  <a:pt x="444478" y="180339"/>
                </a:lnTo>
                <a:lnTo>
                  <a:pt x="417564" y="158750"/>
                </a:lnTo>
                <a:lnTo>
                  <a:pt x="390481" y="135889"/>
                </a:lnTo>
                <a:lnTo>
                  <a:pt x="376180" y="125729"/>
                </a:lnTo>
                <a:lnTo>
                  <a:pt x="335786" y="97789"/>
                </a:lnTo>
                <a:lnTo>
                  <a:pt x="322530" y="90169"/>
                </a:lnTo>
                <a:lnTo>
                  <a:pt x="309076" y="81279"/>
                </a:lnTo>
                <a:lnTo>
                  <a:pt x="268966" y="58419"/>
                </a:lnTo>
                <a:lnTo>
                  <a:pt x="255761" y="52069"/>
                </a:lnTo>
                <a:lnTo>
                  <a:pt x="241407" y="45719"/>
                </a:lnTo>
                <a:lnTo>
                  <a:pt x="227846" y="40639"/>
                </a:lnTo>
                <a:lnTo>
                  <a:pt x="215018" y="35560"/>
                </a:lnTo>
                <a:lnTo>
                  <a:pt x="202233" y="29210"/>
                </a:lnTo>
                <a:lnTo>
                  <a:pt x="186618" y="24129"/>
                </a:lnTo>
                <a:lnTo>
                  <a:pt x="173795" y="20319"/>
                </a:lnTo>
                <a:lnTo>
                  <a:pt x="159320" y="17779"/>
                </a:lnTo>
                <a:lnTo>
                  <a:pt x="145449" y="12700"/>
                </a:lnTo>
                <a:lnTo>
                  <a:pt x="132627" y="11429"/>
                </a:lnTo>
                <a:lnTo>
                  <a:pt x="106984" y="6350"/>
                </a:lnTo>
                <a:lnTo>
                  <a:pt x="80025" y="2539"/>
                </a:lnTo>
                <a:lnTo>
                  <a:pt x="53164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3525420" y="4272055"/>
            <a:ext cx="76848" cy="7389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3640870" y="4252702"/>
            <a:ext cx="88265" cy="24130"/>
          </a:xfrm>
          <a:custGeom>
            <a:avLst/>
            <a:gdLst/>
            <a:ahLst/>
            <a:cxnLst/>
            <a:rect l="l" t="t" r="r" b="b"/>
            <a:pathLst>
              <a:path w="88264" h="24129">
                <a:moveTo>
                  <a:pt x="76430" y="9489"/>
                </a:moveTo>
                <a:lnTo>
                  <a:pt x="20822" y="9489"/>
                </a:lnTo>
                <a:lnTo>
                  <a:pt x="34264" y="9525"/>
                </a:lnTo>
                <a:lnTo>
                  <a:pt x="48003" y="11115"/>
                </a:lnTo>
                <a:lnTo>
                  <a:pt x="61258" y="14188"/>
                </a:lnTo>
                <a:lnTo>
                  <a:pt x="74024" y="18741"/>
                </a:lnTo>
                <a:lnTo>
                  <a:pt x="88106" y="23543"/>
                </a:lnTo>
                <a:lnTo>
                  <a:pt x="77151" y="9744"/>
                </a:lnTo>
                <a:lnTo>
                  <a:pt x="76430" y="9489"/>
                </a:lnTo>
                <a:close/>
              </a:path>
              <a:path w="88264" h="24129">
                <a:moveTo>
                  <a:pt x="20236" y="0"/>
                </a:moveTo>
                <a:lnTo>
                  <a:pt x="6603" y="1657"/>
                </a:lnTo>
                <a:lnTo>
                  <a:pt x="0" y="13065"/>
                </a:lnTo>
                <a:lnTo>
                  <a:pt x="20822" y="9489"/>
                </a:lnTo>
                <a:lnTo>
                  <a:pt x="76430" y="9489"/>
                </a:lnTo>
                <a:lnTo>
                  <a:pt x="63912" y="5057"/>
                </a:lnTo>
                <a:lnTo>
                  <a:pt x="49606" y="1741"/>
                </a:lnTo>
                <a:lnTo>
                  <a:pt x="34801" y="30"/>
                </a:lnTo>
                <a:lnTo>
                  <a:pt x="20236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3769283" y="4296295"/>
            <a:ext cx="79375" cy="57150"/>
          </a:xfrm>
          <a:custGeom>
            <a:avLst/>
            <a:gdLst/>
            <a:ahLst/>
            <a:cxnLst/>
            <a:rect l="l" t="t" r="r" b="b"/>
            <a:pathLst>
              <a:path w="79375" h="57150">
                <a:moveTo>
                  <a:pt x="16861" y="0"/>
                </a:moveTo>
                <a:lnTo>
                  <a:pt x="0" y="805"/>
                </a:lnTo>
                <a:lnTo>
                  <a:pt x="25213" y="17391"/>
                </a:lnTo>
                <a:lnTo>
                  <a:pt x="38233" y="25406"/>
                </a:lnTo>
                <a:lnTo>
                  <a:pt x="64876" y="45707"/>
                </a:lnTo>
                <a:lnTo>
                  <a:pt x="79151" y="56817"/>
                </a:lnTo>
                <a:lnTo>
                  <a:pt x="70726" y="38190"/>
                </a:lnTo>
                <a:lnTo>
                  <a:pt x="56451" y="27080"/>
                </a:lnTo>
                <a:lnTo>
                  <a:pt x="43564" y="17523"/>
                </a:lnTo>
                <a:lnTo>
                  <a:pt x="30424" y="9422"/>
                </a:lnTo>
                <a:lnTo>
                  <a:pt x="16861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3881102" y="4377723"/>
            <a:ext cx="74295" cy="61594"/>
          </a:xfrm>
          <a:custGeom>
            <a:avLst/>
            <a:gdLst/>
            <a:ahLst/>
            <a:cxnLst/>
            <a:rect l="l" t="t" r="r" b="b"/>
            <a:pathLst>
              <a:path w="74295" h="61595">
                <a:moveTo>
                  <a:pt x="12995" y="0"/>
                </a:moveTo>
                <a:lnTo>
                  <a:pt x="0" y="1916"/>
                </a:lnTo>
                <a:lnTo>
                  <a:pt x="21292" y="18177"/>
                </a:lnTo>
                <a:lnTo>
                  <a:pt x="34988" y="30631"/>
                </a:lnTo>
                <a:lnTo>
                  <a:pt x="48431" y="40445"/>
                </a:lnTo>
                <a:lnTo>
                  <a:pt x="74274" y="61584"/>
                </a:lnTo>
                <a:lnTo>
                  <a:pt x="66832" y="44392"/>
                </a:lnTo>
                <a:lnTo>
                  <a:pt x="40990" y="23252"/>
                </a:lnTo>
                <a:lnTo>
                  <a:pt x="27359" y="10847"/>
                </a:lnTo>
                <a:lnTo>
                  <a:pt x="12995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3989847" y="4464436"/>
            <a:ext cx="85725" cy="60960"/>
          </a:xfrm>
          <a:custGeom>
            <a:avLst/>
            <a:gdLst/>
            <a:ahLst/>
            <a:cxnLst/>
            <a:rect l="l" t="t" r="r" b="b"/>
            <a:pathLst>
              <a:path w="85725" h="60960">
                <a:moveTo>
                  <a:pt x="12143" y="0"/>
                </a:moveTo>
                <a:lnTo>
                  <a:pt x="0" y="2849"/>
                </a:lnTo>
                <a:lnTo>
                  <a:pt x="20260" y="18577"/>
                </a:lnTo>
                <a:lnTo>
                  <a:pt x="45962" y="39258"/>
                </a:lnTo>
                <a:lnTo>
                  <a:pt x="71739" y="60347"/>
                </a:lnTo>
                <a:lnTo>
                  <a:pt x="85100" y="58652"/>
                </a:lnTo>
                <a:lnTo>
                  <a:pt x="64528" y="42711"/>
                </a:lnTo>
                <a:lnTo>
                  <a:pt x="38865" y="22061"/>
                </a:lnTo>
                <a:lnTo>
                  <a:pt x="1214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099749" y="4546624"/>
            <a:ext cx="88265" cy="59055"/>
          </a:xfrm>
          <a:custGeom>
            <a:avLst/>
            <a:gdLst/>
            <a:ahLst/>
            <a:cxnLst/>
            <a:rect l="l" t="t" r="r" b="b"/>
            <a:pathLst>
              <a:path w="88264" h="59054">
                <a:moveTo>
                  <a:pt x="6802" y="0"/>
                </a:moveTo>
                <a:lnTo>
                  <a:pt x="0" y="6808"/>
                </a:lnTo>
                <a:lnTo>
                  <a:pt x="15495" y="17378"/>
                </a:lnTo>
                <a:lnTo>
                  <a:pt x="29235" y="28277"/>
                </a:lnTo>
                <a:lnTo>
                  <a:pt x="42435" y="37885"/>
                </a:lnTo>
                <a:lnTo>
                  <a:pt x="56309" y="48877"/>
                </a:lnTo>
                <a:lnTo>
                  <a:pt x="69569" y="57069"/>
                </a:lnTo>
                <a:lnTo>
                  <a:pt x="87763" y="58801"/>
                </a:lnTo>
                <a:lnTo>
                  <a:pt x="74916" y="49198"/>
                </a:lnTo>
                <a:lnTo>
                  <a:pt x="61760" y="41087"/>
                </a:lnTo>
                <a:lnTo>
                  <a:pt x="48193" y="30300"/>
                </a:lnTo>
                <a:lnTo>
                  <a:pt x="34993" y="20693"/>
                </a:lnTo>
                <a:lnTo>
                  <a:pt x="21120" y="9700"/>
                </a:lnTo>
                <a:lnTo>
                  <a:pt x="6802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4213515" y="4632279"/>
            <a:ext cx="88900" cy="53340"/>
          </a:xfrm>
          <a:custGeom>
            <a:avLst/>
            <a:gdLst/>
            <a:ahLst/>
            <a:cxnLst/>
            <a:rect l="l" t="t" r="r" b="b"/>
            <a:pathLst>
              <a:path w="88900" h="53339">
                <a:moveTo>
                  <a:pt x="13524" y="0"/>
                </a:moveTo>
                <a:lnTo>
                  <a:pt x="0" y="2522"/>
                </a:lnTo>
                <a:lnTo>
                  <a:pt x="20965" y="17191"/>
                </a:lnTo>
                <a:lnTo>
                  <a:pt x="33728" y="26656"/>
                </a:lnTo>
                <a:lnTo>
                  <a:pt x="46732" y="35286"/>
                </a:lnTo>
                <a:lnTo>
                  <a:pt x="59621" y="44592"/>
                </a:lnTo>
                <a:lnTo>
                  <a:pt x="72856" y="53209"/>
                </a:lnTo>
                <a:lnTo>
                  <a:pt x="88866" y="51940"/>
                </a:lnTo>
                <a:lnTo>
                  <a:pt x="65004" y="36738"/>
                </a:lnTo>
                <a:lnTo>
                  <a:pt x="52150" y="27456"/>
                </a:lnTo>
                <a:lnTo>
                  <a:pt x="39197" y="18862"/>
                </a:lnTo>
                <a:lnTo>
                  <a:pt x="13524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4327991" y="4714128"/>
            <a:ext cx="83820" cy="58419"/>
          </a:xfrm>
          <a:custGeom>
            <a:avLst/>
            <a:gdLst/>
            <a:ahLst/>
            <a:cxnLst/>
            <a:rect l="l" t="t" r="r" b="b"/>
            <a:pathLst>
              <a:path w="83820" h="58420">
                <a:moveTo>
                  <a:pt x="0" y="0"/>
                </a:moveTo>
                <a:lnTo>
                  <a:pt x="24427" y="16856"/>
                </a:lnTo>
                <a:lnTo>
                  <a:pt x="38406" y="25775"/>
                </a:lnTo>
                <a:lnTo>
                  <a:pt x="52317" y="36629"/>
                </a:lnTo>
                <a:lnTo>
                  <a:pt x="66882" y="46327"/>
                </a:lnTo>
                <a:lnTo>
                  <a:pt x="83397" y="58351"/>
                </a:lnTo>
                <a:lnTo>
                  <a:pt x="72354" y="38535"/>
                </a:lnTo>
                <a:lnTo>
                  <a:pt x="57880" y="28905"/>
                </a:lnTo>
                <a:lnTo>
                  <a:pt x="43892" y="18002"/>
                </a:lnTo>
                <a:lnTo>
                  <a:pt x="29500" y="8796"/>
                </a:lnTo>
                <a:lnTo>
                  <a:pt x="16652" y="817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4442821" y="4789460"/>
            <a:ext cx="85725" cy="60960"/>
          </a:xfrm>
          <a:custGeom>
            <a:avLst/>
            <a:gdLst/>
            <a:ahLst/>
            <a:cxnLst/>
            <a:rect l="l" t="t" r="r" b="b"/>
            <a:pathLst>
              <a:path w="85725" h="60960">
                <a:moveTo>
                  <a:pt x="10213" y="0"/>
                </a:moveTo>
                <a:lnTo>
                  <a:pt x="0" y="4748"/>
                </a:lnTo>
                <a:lnTo>
                  <a:pt x="18778" y="16995"/>
                </a:lnTo>
                <a:lnTo>
                  <a:pt x="33025" y="26466"/>
                </a:lnTo>
                <a:lnTo>
                  <a:pt x="46268" y="36824"/>
                </a:lnTo>
                <a:lnTo>
                  <a:pt x="60858" y="44199"/>
                </a:lnTo>
                <a:lnTo>
                  <a:pt x="85129" y="60397"/>
                </a:lnTo>
                <a:lnTo>
                  <a:pt x="78035" y="45772"/>
                </a:lnTo>
                <a:lnTo>
                  <a:pt x="51323" y="28807"/>
                </a:lnTo>
                <a:lnTo>
                  <a:pt x="38592" y="18746"/>
                </a:lnTo>
                <a:lnTo>
                  <a:pt x="24023" y="9044"/>
                </a:lnTo>
                <a:lnTo>
                  <a:pt x="1021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4560403" y="4866444"/>
            <a:ext cx="94615" cy="45085"/>
          </a:xfrm>
          <a:custGeom>
            <a:avLst/>
            <a:gdLst/>
            <a:ahLst/>
            <a:cxnLst/>
            <a:rect l="l" t="t" r="r" b="b"/>
            <a:pathLst>
              <a:path w="94614" h="45085">
                <a:moveTo>
                  <a:pt x="14183" y="0"/>
                </a:moveTo>
                <a:lnTo>
                  <a:pt x="0" y="3638"/>
                </a:lnTo>
                <a:lnTo>
                  <a:pt x="23553" y="16175"/>
                </a:lnTo>
                <a:lnTo>
                  <a:pt x="37564" y="24113"/>
                </a:lnTo>
                <a:lnTo>
                  <a:pt x="50478" y="31983"/>
                </a:lnTo>
                <a:lnTo>
                  <a:pt x="63644" y="38511"/>
                </a:lnTo>
                <a:lnTo>
                  <a:pt x="77826" y="44911"/>
                </a:lnTo>
                <a:lnTo>
                  <a:pt x="94070" y="42318"/>
                </a:lnTo>
                <a:lnTo>
                  <a:pt x="67712" y="29900"/>
                </a:lnTo>
                <a:lnTo>
                  <a:pt x="42390" y="15901"/>
                </a:lnTo>
                <a:lnTo>
                  <a:pt x="1418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4686039" y="4924823"/>
            <a:ext cx="86995" cy="38100"/>
          </a:xfrm>
          <a:custGeom>
            <a:avLst/>
            <a:gdLst/>
            <a:ahLst/>
            <a:cxnLst/>
            <a:rect l="l" t="t" r="r" b="b"/>
            <a:pathLst>
              <a:path w="86995" h="38100">
                <a:moveTo>
                  <a:pt x="8796" y="0"/>
                </a:moveTo>
                <a:lnTo>
                  <a:pt x="46360" y="24725"/>
                </a:lnTo>
                <a:lnTo>
                  <a:pt x="86650" y="37501"/>
                </a:lnTo>
                <a:lnTo>
                  <a:pt x="63863" y="20471"/>
                </a:lnTo>
                <a:lnTo>
                  <a:pt x="49411" y="15703"/>
                </a:lnTo>
                <a:lnTo>
                  <a:pt x="22437" y="6247"/>
                </a:lnTo>
                <a:lnTo>
                  <a:pt x="8796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4818534" y="4968787"/>
            <a:ext cx="90170" cy="25400"/>
          </a:xfrm>
          <a:custGeom>
            <a:avLst/>
            <a:gdLst/>
            <a:ahLst/>
            <a:cxnLst/>
            <a:rect l="l" t="t" r="r" b="b"/>
            <a:pathLst>
              <a:path w="90170" h="25400">
                <a:moveTo>
                  <a:pt x="9735" y="0"/>
                </a:moveTo>
                <a:lnTo>
                  <a:pt x="0" y="6526"/>
                </a:lnTo>
                <a:lnTo>
                  <a:pt x="22937" y="11084"/>
                </a:lnTo>
                <a:lnTo>
                  <a:pt x="36258" y="15581"/>
                </a:lnTo>
                <a:lnTo>
                  <a:pt x="50707" y="18939"/>
                </a:lnTo>
                <a:lnTo>
                  <a:pt x="64006" y="20570"/>
                </a:lnTo>
                <a:lnTo>
                  <a:pt x="89575" y="25350"/>
                </a:lnTo>
                <a:lnTo>
                  <a:pt x="65719" y="11217"/>
                </a:lnTo>
                <a:lnTo>
                  <a:pt x="52348" y="9570"/>
                </a:lnTo>
                <a:lnTo>
                  <a:pt x="38821" y="6417"/>
                </a:lnTo>
                <a:lnTo>
                  <a:pt x="24965" y="1828"/>
                </a:lnTo>
                <a:lnTo>
                  <a:pt x="9735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4956211" y="5004681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>
                <a:moveTo>
                  <a:pt x="0" y="0"/>
                </a:moveTo>
                <a:lnTo>
                  <a:pt x="100920" y="0"/>
                </a:lnTo>
              </a:path>
            </a:pathLst>
          </a:custGeom>
          <a:ln w="2101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5095293" y="5016877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1676" y="0"/>
                </a:lnTo>
              </a:path>
            </a:pathLst>
          </a:custGeom>
          <a:ln w="16753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5234346" y="5023437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>
                <a:moveTo>
                  <a:pt x="0" y="0"/>
                </a:moveTo>
                <a:lnTo>
                  <a:pt x="94495" y="0"/>
                </a:lnTo>
              </a:path>
            </a:pathLst>
          </a:custGeom>
          <a:ln w="11068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5373397" y="5027371"/>
            <a:ext cx="97790" cy="0"/>
          </a:xfrm>
          <a:custGeom>
            <a:avLst/>
            <a:gdLst/>
            <a:ahLst/>
            <a:cxnLst/>
            <a:rect l="l" t="t" r="r" b="b"/>
            <a:pathLst>
              <a:path w="97789">
                <a:moveTo>
                  <a:pt x="0" y="0"/>
                </a:moveTo>
                <a:lnTo>
                  <a:pt x="97212" y="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5513113" y="5028991"/>
            <a:ext cx="100330" cy="0"/>
          </a:xfrm>
          <a:custGeom>
            <a:avLst/>
            <a:gdLst/>
            <a:ahLst/>
            <a:cxnLst/>
            <a:rect l="l" t="t" r="r" b="b"/>
            <a:pathLst>
              <a:path w="100329">
                <a:moveTo>
                  <a:pt x="0" y="0"/>
                </a:moveTo>
                <a:lnTo>
                  <a:pt x="100002" y="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5653186" y="5028991"/>
            <a:ext cx="98425" cy="0"/>
          </a:xfrm>
          <a:custGeom>
            <a:avLst/>
            <a:gdLst/>
            <a:ahLst/>
            <a:cxnLst/>
            <a:rect l="l" t="t" r="r" b="b"/>
            <a:pathLst>
              <a:path w="98425">
                <a:moveTo>
                  <a:pt x="0" y="0"/>
                </a:moveTo>
                <a:lnTo>
                  <a:pt x="98251" y="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5792886" y="5028991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600" y="0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5932586" y="5024229"/>
            <a:ext cx="58419" cy="9525"/>
          </a:xfrm>
          <a:custGeom>
            <a:avLst/>
            <a:gdLst/>
            <a:ahLst/>
            <a:cxnLst/>
            <a:rect l="l" t="t" r="r" b="b"/>
            <a:pathLst>
              <a:path w="58420" h="9525">
                <a:moveTo>
                  <a:pt x="0" y="0"/>
                </a:moveTo>
                <a:lnTo>
                  <a:pt x="0" y="9524"/>
                </a:lnTo>
                <a:lnTo>
                  <a:pt x="57837" y="9524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 txBox="1"/>
          <p:nvPr/>
        </p:nvSpPr>
        <p:spPr>
          <a:xfrm>
            <a:off x="169056" y="6002020"/>
            <a:ext cx="11878945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000" spc="-5" dirty="0">
                <a:latin typeface="Arial"/>
                <a:cs typeface="Arial"/>
              </a:rPr>
              <a:t>Note: </a:t>
            </a:r>
            <a:r>
              <a:rPr sz="1000" spc="-10" dirty="0">
                <a:latin typeface="Arial"/>
                <a:cs typeface="Arial"/>
              </a:rPr>
              <a:t>On-treatment </a:t>
            </a:r>
            <a:r>
              <a:rPr sz="1000" spc="-5" dirty="0">
                <a:latin typeface="Arial"/>
                <a:cs typeface="Arial"/>
              </a:rPr>
              <a:t>post baseline serum EPA (µg/mL) </a:t>
            </a:r>
            <a:r>
              <a:rPr sz="1000" dirty="0">
                <a:latin typeface="Arial"/>
                <a:cs typeface="Arial"/>
              </a:rPr>
              <a:t>is </a:t>
            </a:r>
            <a:r>
              <a:rPr sz="1000" spc="-5" dirty="0">
                <a:latin typeface="Arial"/>
                <a:cs typeface="Arial"/>
              </a:rPr>
              <a:t>the daily </a:t>
            </a:r>
            <a:r>
              <a:rPr sz="1000" spc="-10" dirty="0">
                <a:latin typeface="Arial"/>
                <a:cs typeface="Arial"/>
              </a:rPr>
              <a:t>average </a:t>
            </a:r>
            <a:r>
              <a:rPr sz="1000" spc="-5" dirty="0">
                <a:latin typeface="Arial"/>
                <a:cs typeface="Arial"/>
              </a:rPr>
              <a:t>of all available post baseline EPA </a:t>
            </a:r>
            <a:r>
              <a:rPr sz="1000" spc="-10" dirty="0">
                <a:latin typeface="Arial"/>
                <a:cs typeface="Arial"/>
              </a:rPr>
              <a:t>measurements </a:t>
            </a:r>
            <a:r>
              <a:rPr sz="1000" spc="-5" dirty="0">
                <a:latin typeface="Arial"/>
                <a:cs typeface="Arial"/>
              </a:rPr>
              <a:t>prior to the </a:t>
            </a:r>
            <a:r>
              <a:rPr sz="1000" spc="-10" dirty="0">
                <a:latin typeface="Arial"/>
                <a:cs typeface="Arial"/>
              </a:rPr>
              <a:t>event. </a:t>
            </a:r>
            <a:r>
              <a:rPr sz="1000" spc="-5" dirty="0">
                <a:latin typeface="Arial"/>
                <a:cs typeface="Arial"/>
              </a:rPr>
              <a:t>Dose-response hazard ratio (solid line) </a:t>
            </a:r>
            <a:r>
              <a:rPr sz="1000" spc="-10" dirty="0">
                <a:latin typeface="Arial"/>
                <a:cs typeface="Arial"/>
              </a:rPr>
              <a:t>and 95% </a:t>
            </a:r>
            <a:r>
              <a:rPr sz="1000" dirty="0">
                <a:latin typeface="Arial"/>
                <a:cs typeface="Arial"/>
              </a:rPr>
              <a:t>CI </a:t>
            </a:r>
            <a:r>
              <a:rPr sz="1000" spc="-10" dirty="0">
                <a:latin typeface="Arial"/>
                <a:cs typeface="Arial"/>
              </a:rPr>
              <a:t>(dotted </a:t>
            </a:r>
            <a:r>
              <a:rPr sz="1000" spc="-5" dirty="0">
                <a:latin typeface="Arial"/>
                <a:cs typeface="Arial"/>
              </a:rPr>
              <a:t>lines) are  estimated from the Cox </a:t>
            </a:r>
            <a:r>
              <a:rPr sz="1000" spc="-10" dirty="0">
                <a:latin typeface="Arial"/>
                <a:cs typeface="Arial"/>
              </a:rPr>
              <a:t>proportional </a:t>
            </a:r>
            <a:r>
              <a:rPr sz="1000" spc="-5" dirty="0">
                <a:latin typeface="Arial"/>
                <a:cs typeface="Arial"/>
              </a:rPr>
              <a:t>hazard </a:t>
            </a:r>
            <a:r>
              <a:rPr sz="1000" spc="-10" dirty="0">
                <a:latin typeface="Arial"/>
                <a:cs typeface="Arial"/>
              </a:rPr>
              <a:t>model </a:t>
            </a:r>
            <a:r>
              <a:rPr sz="1000" spc="-5" dirty="0">
                <a:latin typeface="Arial"/>
                <a:cs typeface="Arial"/>
              </a:rPr>
              <a:t>with </a:t>
            </a:r>
            <a:r>
              <a:rPr sz="1000" dirty="0">
                <a:latin typeface="Arial"/>
                <a:cs typeface="Arial"/>
              </a:rPr>
              <a:t>a </a:t>
            </a:r>
            <a:r>
              <a:rPr sz="1000" spc="-5" dirty="0">
                <a:latin typeface="Arial"/>
                <a:cs typeface="Arial"/>
              </a:rPr>
              <a:t>spline term for EPA </a:t>
            </a:r>
            <a:r>
              <a:rPr sz="1000" spc="-10" dirty="0">
                <a:latin typeface="Arial"/>
                <a:cs typeface="Arial"/>
              </a:rPr>
              <a:t>and adjustment </a:t>
            </a:r>
            <a:r>
              <a:rPr sz="1000" spc="-5" dirty="0">
                <a:latin typeface="Arial"/>
                <a:cs typeface="Arial"/>
              </a:rPr>
              <a:t>for randomization factors </a:t>
            </a:r>
            <a:r>
              <a:rPr sz="1000" spc="-10" dirty="0">
                <a:latin typeface="Arial"/>
                <a:cs typeface="Arial"/>
              </a:rPr>
              <a:t>and </a:t>
            </a:r>
            <a:r>
              <a:rPr sz="1000" spc="-5" dirty="0">
                <a:latin typeface="Arial"/>
                <a:cs typeface="Arial"/>
              </a:rPr>
              <a:t>statin </a:t>
            </a:r>
            <a:r>
              <a:rPr sz="1000" spc="-10" dirty="0">
                <a:latin typeface="Arial"/>
                <a:cs typeface="Arial"/>
              </a:rPr>
              <a:t>compliance</a:t>
            </a:r>
            <a:r>
              <a:rPr sz="1050" spc="-15" baseline="23809" dirty="0">
                <a:latin typeface="Arial"/>
                <a:cs typeface="Arial"/>
              </a:rPr>
              <a:t>1</a:t>
            </a:r>
            <a:r>
              <a:rPr sz="1000" spc="-10" dirty="0">
                <a:latin typeface="Arial"/>
                <a:cs typeface="Arial"/>
              </a:rPr>
              <a:t>, </a:t>
            </a:r>
            <a:r>
              <a:rPr sz="1000" spc="-5" dirty="0">
                <a:latin typeface="Arial"/>
                <a:cs typeface="Arial"/>
              </a:rPr>
              <a:t>baseline </a:t>
            </a:r>
            <a:r>
              <a:rPr sz="1000" spc="-10" dirty="0">
                <a:latin typeface="Arial"/>
                <a:cs typeface="Arial"/>
              </a:rPr>
              <a:t>diabetes</a:t>
            </a:r>
            <a:r>
              <a:rPr sz="1050" spc="-15" baseline="23809" dirty="0">
                <a:latin typeface="Arial"/>
                <a:cs typeface="Arial"/>
              </a:rPr>
              <a:t>2</a:t>
            </a:r>
            <a:r>
              <a:rPr sz="1000" spc="-10" dirty="0">
                <a:latin typeface="Arial"/>
                <a:cs typeface="Arial"/>
              </a:rPr>
              <a:t>, and </a:t>
            </a:r>
            <a:r>
              <a:rPr sz="1000" spc="-5" dirty="0">
                <a:latin typeface="Arial"/>
                <a:cs typeface="Arial"/>
              </a:rPr>
              <a:t>hsCRP</a:t>
            </a:r>
            <a:r>
              <a:rPr sz="1050" spc="-7" baseline="23809" dirty="0">
                <a:latin typeface="Arial"/>
                <a:cs typeface="Arial"/>
              </a:rPr>
              <a:t>3</a:t>
            </a:r>
            <a:r>
              <a:rPr sz="1000" spc="-5" dirty="0">
                <a:latin typeface="Arial"/>
                <a:cs typeface="Arial"/>
              </a:rPr>
              <a:t>, </a:t>
            </a:r>
            <a:r>
              <a:rPr sz="1000" spc="-10" dirty="0">
                <a:latin typeface="Arial"/>
                <a:cs typeface="Arial"/>
              </a:rPr>
              <a:t>treatment </a:t>
            </a:r>
            <a:r>
              <a:rPr sz="1000" spc="-5" dirty="0">
                <a:latin typeface="Arial"/>
                <a:cs typeface="Arial"/>
              </a:rPr>
              <a:t>compliance</a:t>
            </a:r>
            <a:r>
              <a:rPr sz="1050" spc="-7" baseline="23809" dirty="0">
                <a:latin typeface="Arial"/>
                <a:cs typeface="Arial"/>
              </a:rPr>
              <a:t>4</a:t>
            </a:r>
            <a:r>
              <a:rPr sz="1050" spc="30" baseline="23809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age</a:t>
            </a:r>
            <a:r>
              <a:rPr sz="1050" spc="-15" baseline="23809" dirty="0">
                <a:latin typeface="Arial"/>
                <a:cs typeface="Arial"/>
              </a:rPr>
              <a:t>5</a:t>
            </a:r>
            <a:r>
              <a:rPr sz="1000" spc="-10" dirty="0">
                <a:latin typeface="Arial"/>
                <a:cs typeface="Arial"/>
              </a:rPr>
              <a:t>.</a:t>
            </a:r>
            <a:endParaRPr sz="1000">
              <a:latin typeface="Arial"/>
              <a:cs typeface="Arial"/>
            </a:endParaRPr>
          </a:p>
          <a:p>
            <a:pPr marL="38100">
              <a:lnSpc>
                <a:spcPct val="100000"/>
              </a:lnSpc>
            </a:pPr>
            <a:r>
              <a:rPr sz="1000" b="1" spc="-5" dirty="0">
                <a:latin typeface="Arial"/>
                <a:cs typeface="Arial"/>
              </a:rPr>
              <a:t>*P value is </a:t>
            </a:r>
            <a:r>
              <a:rPr sz="1000" b="1" spc="-10" dirty="0">
                <a:latin typeface="Arial"/>
                <a:cs typeface="Arial"/>
              </a:rPr>
              <a:t>&lt;0.001 </a:t>
            </a:r>
            <a:r>
              <a:rPr sz="1000" b="1" dirty="0">
                <a:latin typeface="Arial"/>
                <a:cs typeface="Arial"/>
              </a:rPr>
              <a:t>for both </a:t>
            </a:r>
            <a:r>
              <a:rPr sz="1000" b="1" spc="-5" dirty="0">
                <a:latin typeface="Arial"/>
                <a:cs typeface="Arial"/>
              </a:rPr>
              <a:t>non-linear trend and </a:t>
            </a:r>
            <a:r>
              <a:rPr sz="1000" b="1" dirty="0">
                <a:latin typeface="Arial"/>
                <a:cs typeface="Arial"/>
              </a:rPr>
              <a:t>for </a:t>
            </a:r>
            <a:r>
              <a:rPr sz="1000" b="1" spc="-10" dirty="0">
                <a:latin typeface="Arial"/>
                <a:cs typeface="Arial"/>
              </a:rPr>
              <a:t>regression</a:t>
            </a:r>
            <a:r>
              <a:rPr sz="1000" b="1" spc="-40" dirty="0">
                <a:latin typeface="Arial"/>
                <a:cs typeface="Arial"/>
              </a:rPr>
              <a:t> </a:t>
            </a:r>
            <a:r>
              <a:rPr sz="1000" b="1" spc="-5" dirty="0">
                <a:latin typeface="Arial"/>
                <a:cs typeface="Arial"/>
              </a:rPr>
              <a:t>slope.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3" name="object 273"/>
          <p:cNvSpPr/>
          <p:nvPr/>
        </p:nvSpPr>
        <p:spPr>
          <a:xfrm>
            <a:off x="5302967" y="5794118"/>
            <a:ext cx="640080" cy="0"/>
          </a:xfrm>
          <a:custGeom>
            <a:avLst/>
            <a:gdLst/>
            <a:ahLst/>
            <a:cxnLst/>
            <a:rect l="l" t="t" r="r" b="b"/>
            <a:pathLst>
              <a:path w="640079">
                <a:moveTo>
                  <a:pt x="0" y="0"/>
                </a:moveTo>
                <a:lnTo>
                  <a:pt x="640080" y="1"/>
                </a:lnTo>
              </a:path>
            </a:pathLst>
          </a:custGeom>
          <a:ln w="158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438998" y="5794118"/>
            <a:ext cx="640080" cy="0"/>
          </a:xfrm>
          <a:custGeom>
            <a:avLst/>
            <a:gdLst/>
            <a:ahLst/>
            <a:cxnLst/>
            <a:rect l="l" t="t" r="r" b="b"/>
            <a:pathLst>
              <a:path w="640079">
                <a:moveTo>
                  <a:pt x="0" y="0"/>
                </a:moveTo>
                <a:lnTo>
                  <a:pt x="640080" y="1"/>
                </a:lnTo>
              </a:path>
            </a:pathLst>
          </a:custGeom>
          <a:ln w="952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 txBox="1"/>
          <p:nvPr/>
        </p:nvSpPr>
        <p:spPr>
          <a:xfrm>
            <a:off x="4027715" y="5672156"/>
            <a:ext cx="4141470" cy="226695"/>
          </a:xfrm>
          <a:prstGeom prst="rect">
            <a:avLst/>
          </a:prstGeom>
          <a:ln w="6350">
            <a:solidFill>
              <a:srgbClr val="2F528F"/>
            </a:solidFill>
          </a:ln>
        </p:spPr>
        <p:txBody>
          <a:bodyPr vert="horz" wrap="square" lIns="0" tIns="57150" rIns="0" bIns="0" rtlCol="0">
            <a:spAutoFit/>
          </a:bodyPr>
          <a:lstStyle/>
          <a:p>
            <a:pPr marL="123825">
              <a:lnSpc>
                <a:spcPct val="100000"/>
              </a:lnSpc>
              <a:spcBef>
                <a:spcPts val="450"/>
              </a:spcBef>
              <a:tabLst>
                <a:tab pos="2199005" algn="l"/>
              </a:tabLst>
            </a:pPr>
            <a:r>
              <a:rPr sz="700" spc="-5" dirty="0">
                <a:latin typeface="Arial"/>
                <a:cs typeface="Arial"/>
              </a:rPr>
              <a:t>Dose-response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hazard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ratio	95% Confidence Interval</a:t>
            </a:r>
            <a:r>
              <a:rPr sz="700" spc="10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(CI)</a:t>
            </a:r>
            <a:endParaRPr sz="700">
              <a:latin typeface="Arial"/>
              <a:cs typeface="Arial"/>
            </a:endParaRPr>
          </a:p>
        </p:txBody>
      </p:sp>
      <p:sp>
        <p:nvSpPr>
          <p:cNvPr id="276" name="object 276"/>
          <p:cNvSpPr txBox="1"/>
          <p:nvPr/>
        </p:nvSpPr>
        <p:spPr>
          <a:xfrm>
            <a:off x="2855589" y="5125720"/>
            <a:ext cx="171450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400</a:t>
            </a:r>
            <a:endParaRPr sz="700">
              <a:latin typeface="Arial"/>
              <a:cs typeface="Arial"/>
            </a:endParaRPr>
          </a:p>
        </p:txBody>
      </p:sp>
      <p:sp>
        <p:nvSpPr>
          <p:cNvPr id="277" name="object 277"/>
          <p:cNvSpPr txBox="1"/>
          <p:nvPr/>
        </p:nvSpPr>
        <p:spPr>
          <a:xfrm>
            <a:off x="592473" y="5125720"/>
            <a:ext cx="1225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endParaRPr sz="700">
              <a:latin typeface="Arial"/>
              <a:cs typeface="Arial"/>
            </a:endParaRPr>
          </a:p>
        </p:txBody>
      </p:sp>
      <p:sp>
        <p:nvSpPr>
          <p:cNvPr id="278" name="object 278"/>
          <p:cNvSpPr/>
          <p:nvPr/>
        </p:nvSpPr>
        <p:spPr>
          <a:xfrm>
            <a:off x="1106189" y="506474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717752" y="506474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2329308" y="506577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2940905" y="506577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653616" y="506474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653616" y="506474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106189" y="506474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717752" y="5064748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2329308" y="506577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940905" y="5065777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0"/>
                </a:moveTo>
                <a:lnTo>
                  <a:pt x="0" y="26669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 txBox="1"/>
          <p:nvPr/>
        </p:nvSpPr>
        <p:spPr>
          <a:xfrm>
            <a:off x="945619" y="5073904"/>
            <a:ext cx="1717039" cy="51943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87630">
              <a:lnSpc>
                <a:spcPct val="100000"/>
              </a:lnSpc>
              <a:spcBef>
                <a:spcPts val="505"/>
              </a:spcBef>
              <a:tabLst>
                <a:tab pos="699135" algn="l"/>
                <a:tab pos="1310640" algn="l"/>
              </a:tabLst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100	200	300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9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AUC-Derived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Daily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Average EPA</a:t>
            </a:r>
            <a:r>
              <a:rPr sz="700" b="1" spc="-5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(µg/mL)</a:t>
            </a:r>
            <a:endParaRPr sz="700">
              <a:latin typeface="Arial"/>
              <a:cs typeface="Arial"/>
            </a:endParaRPr>
          </a:p>
          <a:p>
            <a:pPr marL="63500">
              <a:lnSpc>
                <a:spcPct val="100000"/>
              </a:lnSpc>
              <a:spcBef>
                <a:spcPts val="550"/>
              </a:spcBef>
              <a:tabLst>
                <a:tab pos="699135" algn="l"/>
                <a:tab pos="1334770" algn="l"/>
              </a:tabLst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2471	789	94</a:t>
            </a:r>
            <a:endParaRPr sz="700">
              <a:latin typeface="Arial"/>
              <a:cs typeface="Arial"/>
            </a:endParaRPr>
          </a:p>
        </p:txBody>
      </p:sp>
      <p:sp>
        <p:nvSpPr>
          <p:cNvPr id="289" name="object 289"/>
          <p:cNvSpPr txBox="1"/>
          <p:nvPr/>
        </p:nvSpPr>
        <p:spPr>
          <a:xfrm>
            <a:off x="2879878" y="5461000"/>
            <a:ext cx="12255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12</a:t>
            </a:r>
            <a:endParaRPr sz="700">
              <a:latin typeface="Arial"/>
              <a:cs typeface="Arial"/>
            </a:endParaRPr>
          </a:p>
        </p:txBody>
      </p:sp>
      <p:sp>
        <p:nvSpPr>
          <p:cNvPr id="290" name="object 290"/>
          <p:cNvSpPr txBox="1"/>
          <p:nvPr/>
        </p:nvSpPr>
        <p:spPr>
          <a:xfrm>
            <a:off x="113721" y="5354320"/>
            <a:ext cx="65024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No.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of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050" b="1" spc="-15" baseline="3968" dirty="0">
                <a:solidFill>
                  <a:srgbClr val="221F1F"/>
                </a:solidFill>
                <a:latin typeface="Arial"/>
                <a:cs typeface="Arial"/>
              </a:rPr>
              <a:t>Patients</a:t>
            </a:r>
            <a:r>
              <a:rPr sz="1050" b="1" spc="104" baseline="3968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5226</a:t>
            </a:r>
            <a:endParaRPr sz="700">
              <a:latin typeface="Arial"/>
              <a:cs typeface="Arial"/>
            </a:endParaRPr>
          </a:p>
        </p:txBody>
      </p:sp>
      <p:sp>
        <p:nvSpPr>
          <p:cNvPr id="291" name="object 291"/>
          <p:cNvSpPr/>
          <p:nvPr/>
        </p:nvSpPr>
        <p:spPr>
          <a:xfrm>
            <a:off x="654379" y="2813869"/>
            <a:ext cx="0" cy="2244725"/>
          </a:xfrm>
          <a:custGeom>
            <a:avLst/>
            <a:gdLst/>
            <a:ahLst/>
            <a:cxnLst/>
            <a:rect l="l" t="t" r="r" b="b"/>
            <a:pathLst>
              <a:path h="2244725">
                <a:moveTo>
                  <a:pt x="0" y="2244644"/>
                </a:moveTo>
                <a:lnTo>
                  <a:pt x="0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562970" y="3964859"/>
            <a:ext cx="2468880" cy="0"/>
          </a:xfrm>
          <a:custGeom>
            <a:avLst/>
            <a:gdLst/>
            <a:ahLst/>
            <a:cxnLst/>
            <a:rect l="l" t="t" r="r" b="b"/>
            <a:pathLst>
              <a:path w="2468880">
                <a:moveTo>
                  <a:pt x="0" y="0"/>
                </a:moveTo>
                <a:lnTo>
                  <a:pt x="2468512" y="0"/>
                </a:lnTo>
              </a:path>
            </a:pathLst>
          </a:custGeom>
          <a:ln w="6350">
            <a:solidFill>
              <a:srgbClr val="A5A5A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 txBox="1"/>
          <p:nvPr/>
        </p:nvSpPr>
        <p:spPr>
          <a:xfrm>
            <a:off x="389008" y="2821121"/>
            <a:ext cx="125095" cy="14859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700" spc="-10" dirty="0">
                <a:solidFill>
                  <a:srgbClr val="221F1F"/>
                </a:solidFill>
                <a:latin typeface="Arial"/>
                <a:cs typeface="Arial"/>
              </a:rPr>
              <a:t>2</a:t>
            </a:r>
            <a:r>
              <a:rPr sz="700" dirty="0">
                <a:solidFill>
                  <a:srgbClr val="221F1F"/>
                </a:solidFill>
                <a:latin typeface="Arial"/>
                <a:cs typeface="Arial"/>
              </a:rPr>
              <a:t>.0</a:t>
            </a:r>
            <a:endParaRPr sz="700">
              <a:latin typeface="Arial"/>
              <a:cs typeface="Arial"/>
            </a:endParaRPr>
          </a:p>
        </p:txBody>
      </p:sp>
      <p:sp>
        <p:nvSpPr>
          <p:cNvPr id="294" name="object 294"/>
          <p:cNvSpPr txBox="1"/>
          <p:nvPr/>
        </p:nvSpPr>
        <p:spPr>
          <a:xfrm>
            <a:off x="231693" y="3034481"/>
            <a:ext cx="282575" cy="185547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30"/>
              </a:spcBef>
            </a:pPr>
            <a:r>
              <a:rPr sz="700" b="1" spc="-10" dirty="0">
                <a:solidFill>
                  <a:srgbClr val="221F1F"/>
                </a:solidFill>
                <a:latin typeface="Arial"/>
                <a:cs typeface="Arial"/>
              </a:rPr>
              <a:t>Hazard Ratio: Reference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to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EPA </a:t>
            </a:r>
            <a:r>
              <a:rPr sz="700" b="1" dirty="0">
                <a:solidFill>
                  <a:srgbClr val="221F1F"/>
                </a:solidFill>
                <a:latin typeface="Arial"/>
                <a:cs typeface="Arial"/>
              </a:rPr>
              <a:t>=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26</a:t>
            </a:r>
            <a:r>
              <a:rPr sz="700" b="1" spc="-9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b="1" spc="-5" dirty="0">
                <a:solidFill>
                  <a:srgbClr val="221F1F"/>
                </a:solidFill>
                <a:latin typeface="Arial"/>
                <a:cs typeface="Arial"/>
              </a:rPr>
              <a:t>µg/mL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0.2    0.4    0.6    0.8    1.0    1.2    1.4    1.6</a:t>
            </a:r>
            <a:r>
              <a:rPr sz="700" spc="14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700" spc="-5" dirty="0">
                <a:solidFill>
                  <a:srgbClr val="221F1F"/>
                </a:solidFill>
                <a:latin typeface="Arial"/>
                <a:cs typeface="Arial"/>
              </a:rPr>
              <a:t>1.8</a:t>
            </a:r>
            <a:endParaRPr sz="700">
              <a:latin typeface="Arial"/>
              <a:cs typeface="Arial"/>
            </a:endParaRPr>
          </a:p>
        </p:txBody>
      </p:sp>
      <p:sp>
        <p:nvSpPr>
          <p:cNvPr id="295" name="object 295"/>
          <p:cNvSpPr/>
          <p:nvPr/>
        </p:nvSpPr>
        <p:spPr>
          <a:xfrm>
            <a:off x="562552" y="5061478"/>
            <a:ext cx="2466975" cy="0"/>
          </a:xfrm>
          <a:custGeom>
            <a:avLst/>
            <a:gdLst/>
            <a:ahLst/>
            <a:cxnLst/>
            <a:rect l="l" t="t" r="r" b="b"/>
            <a:pathLst>
              <a:path w="2466975">
                <a:moveTo>
                  <a:pt x="0" y="0"/>
                </a:moveTo>
                <a:lnTo>
                  <a:pt x="246697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561107" y="2811630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561479" y="2811631"/>
            <a:ext cx="2468245" cy="0"/>
          </a:xfrm>
          <a:custGeom>
            <a:avLst/>
            <a:gdLst/>
            <a:ahLst/>
            <a:cxnLst/>
            <a:rect l="l" t="t" r="r" b="b"/>
            <a:pathLst>
              <a:path w="2468245">
                <a:moveTo>
                  <a:pt x="0" y="0"/>
                </a:moveTo>
                <a:lnTo>
                  <a:pt x="2468052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3029225" y="2811630"/>
            <a:ext cx="0" cy="2306955"/>
          </a:xfrm>
          <a:custGeom>
            <a:avLst/>
            <a:gdLst/>
            <a:ahLst/>
            <a:cxnLst/>
            <a:rect l="l" t="t" r="r" b="b"/>
            <a:pathLst>
              <a:path h="2306954">
                <a:moveTo>
                  <a:pt x="0" y="230641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533079" y="460471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533079" y="4071137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533079" y="343084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533079" y="289726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533079" y="503158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533079" y="492486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533079" y="481814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533079" y="471143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533079" y="449800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533079" y="439128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533079" y="4284568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533079" y="4177853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533079" y="3964420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533079" y="385770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533079" y="375098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533079" y="353755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533079" y="332412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533079" y="321740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533079" y="311069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533079" y="300397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533079" y="364427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680" y="0"/>
                </a:moveTo>
                <a:lnTo>
                  <a:pt x="0" y="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563751" y="3759529"/>
            <a:ext cx="2471420" cy="847725"/>
          </a:xfrm>
          <a:custGeom>
            <a:avLst/>
            <a:gdLst/>
            <a:ahLst/>
            <a:cxnLst/>
            <a:rect l="l" t="t" r="r" b="b"/>
            <a:pathLst>
              <a:path w="2471420" h="847725">
                <a:moveTo>
                  <a:pt x="0" y="0"/>
                </a:moveTo>
                <a:lnTo>
                  <a:pt x="3175" y="14287"/>
                </a:lnTo>
                <a:lnTo>
                  <a:pt x="10173" y="28815"/>
                </a:lnTo>
                <a:lnTo>
                  <a:pt x="19366" y="53453"/>
                </a:lnTo>
                <a:lnTo>
                  <a:pt x="24129" y="66153"/>
                </a:lnTo>
                <a:lnTo>
                  <a:pt x="30811" y="79615"/>
                </a:lnTo>
                <a:lnTo>
                  <a:pt x="40004" y="104253"/>
                </a:lnTo>
                <a:lnTo>
                  <a:pt x="46686" y="117715"/>
                </a:lnTo>
                <a:lnTo>
                  <a:pt x="80023" y="193915"/>
                </a:lnTo>
                <a:lnTo>
                  <a:pt x="130823" y="295515"/>
                </a:lnTo>
                <a:lnTo>
                  <a:pt x="139130" y="308872"/>
                </a:lnTo>
                <a:lnTo>
                  <a:pt x="153048" y="333615"/>
                </a:lnTo>
                <a:lnTo>
                  <a:pt x="161355" y="346972"/>
                </a:lnTo>
                <a:lnTo>
                  <a:pt x="175642" y="372372"/>
                </a:lnTo>
                <a:lnTo>
                  <a:pt x="199455" y="410472"/>
                </a:lnTo>
                <a:lnTo>
                  <a:pt x="209361" y="423727"/>
                </a:lnTo>
                <a:lnTo>
                  <a:pt x="226823" y="449127"/>
                </a:lnTo>
                <a:lnTo>
                  <a:pt x="235137" y="462292"/>
                </a:lnTo>
                <a:lnTo>
                  <a:pt x="246249" y="474992"/>
                </a:lnTo>
                <a:lnTo>
                  <a:pt x="274448" y="512627"/>
                </a:lnTo>
                <a:lnTo>
                  <a:pt x="285938" y="525792"/>
                </a:lnTo>
                <a:lnTo>
                  <a:pt x="306574" y="551192"/>
                </a:lnTo>
                <a:lnTo>
                  <a:pt x="317688" y="563892"/>
                </a:lnTo>
                <a:lnTo>
                  <a:pt x="354946" y="601151"/>
                </a:lnTo>
                <a:lnTo>
                  <a:pt x="366940" y="614739"/>
                </a:lnTo>
                <a:lnTo>
                  <a:pt x="380811" y="625340"/>
                </a:lnTo>
                <a:lnTo>
                  <a:pt x="404159" y="648776"/>
                </a:lnTo>
                <a:lnTo>
                  <a:pt x="417879" y="657471"/>
                </a:lnTo>
                <a:lnTo>
                  <a:pt x="442259" y="678939"/>
                </a:lnTo>
                <a:lnTo>
                  <a:pt x="455424" y="688840"/>
                </a:lnTo>
                <a:lnTo>
                  <a:pt x="468679" y="697158"/>
                </a:lnTo>
                <a:lnTo>
                  <a:pt x="494079" y="714621"/>
                </a:lnTo>
                <a:lnTo>
                  <a:pt x="506779" y="722558"/>
                </a:lnTo>
                <a:lnTo>
                  <a:pt x="558236" y="751502"/>
                </a:lnTo>
                <a:lnTo>
                  <a:pt x="596336" y="770552"/>
                </a:lnTo>
                <a:lnTo>
                  <a:pt x="609799" y="775647"/>
                </a:lnTo>
                <a:lnTo>
                  <a:pt x="635199" y="786759"/>
                </a:lnTo>
                <a:lnTo>
                  <a:pt x="660599" y="796284"/>
                </a:lnTo>
                <a:lnTo>
                  <a:pt x="674161" y="799727"/>
                </a:lnTo>
                <a:lnTo>
                  <a:pt x="699561" y="807666"/>
                </a:lnTo>
                <a:lnTo>
                  <a:pt x="712261" y="810841"/>
                </a:lnTo>
                <a:lnTo>
                  <a:pt x="737661" y="818777"/>
                </a:lnTo>
                <a:lnTo>
                  <a:pt x="752151" y="822001"/>
                </a:lnTo>
                <a:lnTo>
                  <a:pt x="828148" y="836241"/>
                </a:lnTo>
                <a:lnTo>
                  <a:pt x="841789" y="838004"/>
                </a:lnTo>
                <a:lnTo>
                  <a:pt x="869761" y="839652"/>
                </a:lnTo>
                <a:lnTo>
                  <a:pt x="906876" y="844354"/>
                </a:lnTo>
                <a:lnTo>
                  <a:pt x="920561" y="844415"/>
                </a:lnTo>
                <a:lnTo>
                  <a:pt x="933261" y="844415"/>
                </a:lnTo>
                <a:lnTo>
                  <a:pt x="958661" y="846002"/>
                </a:lnTo>
                <a:lnTo>
                  <a:pt x="971361" y="846002"/>
                </a:lnTo>
                <a:lnTo>
                  <a:pt x="996761" y="847590"/>
                </a:lnTo>
                <a:lnTo>
                  <a:pt x="1010445" y="845941"/>
                </a:lnTo>
                <a:lnTo>
                  <a:pt x="1035367" y="845941"/>
                </a:lnTo>
                <a:lnTo>
                  <a:pt x="1048546" y="844354"/>
                </a:lnTo>
                <a:lnTo>
                  <a:pt x="1073467" y="844354"/>
                </a:lnTo>
                <a:lnTo>
                  <a:pt x="1086645" y="842766"/>
                </a:lnTo>
                <a:lnTo>
                  <a:pt x="1136461" y="839652"/>
                </a:lnTo>
                <a:lnTo>
                  <a:pt x="1199971" y="831776"/>
                </a:lnTo>
                <a:lnTo>
                  <a:pt x="995776" y="831776"/>
                </a:lnTo>
                <a:lnTo>
                  <a:pt x="972345" y="830190"/>
                </a:lnTo>
                <a:lnTo>
                  <a:pt x="945961" y="830127"/>
                </a:lnTo>
                <a:lnTo>
                  <a:pt x="920561" y="828540"/>
                </a:lnTo>
                <a:lnTo>
                  <a:pt x="907861" y="828540"/>
                </a:lnTo>
                <a:lnTo>
                  <a:pt x="870745" y="823840"/>
                </a:lnTo>
                <a:lnTo>
                  <a:pt x="855473" y="823777"/>
                </a:lnTo>
                <a:lnTo>
                  <a:pt x="831057" y="820665"/>
                </a:lnTo>
                <a:lnTo>
                  <a:pt x="805657" y="815901"/>
                </a:lnTo>
                <a:lnTo>
                  <a:pt x="792957" y="814315"/>
                </a:lnTo>
                <a:lnTo>
                  <a:pt x="767557" y="809551"/>
                </a:lnTo>
                <a:lnTo>
                  <a:pt x="741308" y="803329"/>
                </a:lnTo>
                <a:lnTo>
                  <a:pt x="716973" y="795708"/>
                </a:lnTo>
                <a:lnTo>
                  <a:pt x="690711" y="789090"/>
                </a:lnTo>
                <a:lnTo>
                  <a:pt x="628073" y="767133"/>
                </a:lnTo>
                <a:lnTo>
                  <a:pt x="552636" y="730953"/>
                </a:lnTo>
                <a:lnTo>
                  <a:pt x="502493" y="701159"/>
                </a:lnTo>
                <a:lnTo>
                  <a:pt x="477649" y="684077"/>
                </a:lnTo>
                <a:lnTo>
                  <a:pt x="464393" y="675759"/>
                </a:lnTo>
                <a:lnTo>
                  <a:pt x="440013" y="655878"/>
                </a:lnTo>
                <a:lnTo>
                  <a:pt x="427313" y="644767"/>
                </a:lnTo>
                <a:lnTo>
                  <a:pt x="413593" y="636071"/>
                </a:lnTo>
                <a:lnTo>
                  <a:pt x="391546" y="613764"/>
                </a:lnTo>
                <a:lnTo>
                  <a:pt x="377636" y="603115"/>
                </a:lnTo>
                <a:lnTo>
                  <a:pt x="366106" y="589904"/>
                </a:lnTo>
                <a:lnTo>
                  <a:pt x="329274" y="553053"/>
                </a:lnTo>
                <a:lnTo>
                  <a:pt x="286771" y="502639"/>
                </a:lnTo>
                <a:lnTo>
                  <a:pt x="258573" y="465002"/>
                </a:lnTo>
                <a:lnTo>
                  <a:pt x="247085" y="451839"/>
                </a:lnTo>
                <a:lnTo>
                  <a:pt x="212536" y="401502"/>
                </a:lnTo>
                <a:lnTo>
                  <a:pt x="189104" y="363959"/>
                </a:lnTo>
                <a:lnTo>
                  <a:pt x="175186" y="339215"/>
                </a:lnTo>
                <a:lnTo>
                  <a:pt x="166879" y="325859"/>
                </a:lnTo>
                <a:lnTo>
                  <a:pt x="152592" y="300459"/>
                </a:lnTo>
                <a:lnTo>
                  <a:pt x="144654" y="287759"/>
                </a:lnTo>
                <a:lnTo>
                  <a:pt x="87873" y="174115"/>
                </a:lnTo>
                <a:lnTo>
                  <a:pt x="54536" y="97915"/>
                </a:lnTo>
                <a:lnTo>
                  <a:pt x="45343" y="73279"/>
                </a:lnTo>
                <a:lnTo>
                  <a:pt x="38661" y="59815"/>
                </a:lnTo>
                <a:lnTo>
                  <a:pt x="29468" y="35179"/>
                </a:lnTo>
                <a:lnTo>
                  <a:pt x="24705" y="22479"/>
                </a:lnTo>
                <a:lnTo>
                  <a:pt x="18023" y="9015"/>
                </a:lnTo>
                <a:lnTo>
                  <a:pt x="0" y="0"/>
                </a:lnTo>
                <a:close/>
              </a:path>
              <a:path w="2471420" h="847725">
                <a:moveTo>
                  <a:pt x="1035367" y="845941"/>
                </a:moveTo>
                <a:lnTo>
                  <a:pt x="1010445" y="845941"/>
                </a:lnTo>
                <a:lnTo>
                  <a:pt x="1034861" y="846002"/>
                </a:lnTo>
                <a:lnTo>
                  <a:pt x="1035367" y="845941"/>
                </a:lnTo>
                <a:close/>
              </a:path>
              <a:path w="2471420" h="847725">
                <a:moveTo>
                  <a:pt x="1073467" y="844354"/>
                </a:moveTo>
                <a:lnTo>
                  <a:pt x="1048546" y="844354"/>
                </a:lnTo>
                <a:lnTo>
                  <a:pt x="1072961" y="844415"/>
                </a:lnTo>
                <a:lnTo>
                  <a:pt x="1073467" y="844354"/>
                </a:lnTo>
                <a:close/>
              </a:path>
              <a:path w="2471420" h="847725">
                <a:moveTo>
                  <a:pt x="1009461" y="830127"/>
                </a:moveTo>
                <a:lnTo>
                  <a:pt x="995776" y="831776"/>
                </a:lnTo>
                <a:lnTo>
                  <a:pt x="1199971" y="831776"/>
                </a:lnTo>
                <a:lnTo>
                  <a:pt x="1212661" y="830190"/>
                </a:lnTo>
                <a:lnTo>
                  <a:pt x="1033876" y="830190"/>
                </a:lnTo>
                <a:lnTo>
                  <a:pt x="1009461" y="830127"/>
                </a:lnTo>
                <a:close/>
              </a:path>
              <a:path w="2471420" h="847725">
                <a:moveTo>
                  <a:pt x="1047561" y="828540"/>
                </a:moveTo>
                <a:lnTo>
                  <a:pt x="1033876" y="830190"/>
                </a:lnTo>
                <a:lnTo>
                  <a:pt x="1212661" y="830190"/>
                </a:lnTo>
                <a:lnTo>
                  <a:pt x="1225371" y="828601"/>
                </a:lnTo>
                <a:lnTo>
                  <a:pt x="1071976" y="828601"/>
                </a:lnTo>
                <a:lnTo>
                  <a:pt x="1047561" y="828540"/>
                </a:lnTo>
                <a:close/>
              </a:path>
              <a:path w="2471420" h="847725">
                <a:moveTo>
                  <a:pt x="2461143" y="229980"/>
                </a:moveTo>
                <a:lnTo>
                  <a:pt x="2399792" y="281105"/>
                </a:lnTo>
                <a:lnTo>
                  <a:pt x="2385312" y="293970"/>
                </a:lnTo>
                <a:lnTo>
                  <a:pt x="2338267" y="328427"/>
                </a:lnTo>
                <a:lnTo>
                  <a:pt x="2319148" y="342765"/>
                </a:lnTo>
                <a:lnTo>
                  <a:pt x="2282680" y="369719"/>
                </a:lnTo>
                <a:lnTo>
                  <a:pt x="2249448" y="393457"/>
                </a:lnTo>
                <a:lnTo>
                  <a:pt x="2230248" y="407852"/>
                </a:lnTo>
                <a:lnTo>
                  <a:pt x="2210213" y="420142"/>
                </a:lnTo>
                <a:lnTo>
                  <a:pt x="2181395" y="439348"/>
                </a:lnTo>
                <a:lnTo>
                  <a:pt x="2155901" y="456874"/>
                </a:lnTo>
                <a:lnTo>
                  <a:pt x="2124564" y="475659"/>
                </a:lnTo>
                <a:lnTo>
                  <a:pt x="2103851" y="488406"/>
                </a:lnTo>
                <a:lnTo>
                  <a:pt x="2084559" y="501261"/>
                </a:lnTo>
                <a:lnTo>
                  <a:pt x="2064560" y="511989"/>
                </a:lnTo>
                <a:lnTo>
                  <a:pt x="2038716" y="526535"/>
                </a:lnTo>
                <a:lnTo>
                  <a:pt x="2021659" y="535823"/>
                </a:lnTo>
                <a:lnTo>
                  <a:pt x="1991322" y="553383"/>
                </a:lnTo>
                <a:lnTo>
                  <a:pt x="1953435" y="573901"/>
                </a:lnTo>
                <a:lnTo>
                  <a:pt x="1930029" y="584809"/>
                </a:lnTo>
                <a:lnTo>
                  <a:pt x="1912639" y="592715"/>
                </a:lnTo>
                <a:lnTo>
                  <a:pt x="1899005" y="601151"/>
                </a:lnTo>
                <a:lnTo>
                  <a:pt x="1885712" y="606974"/>
                </a:lnTo>
                <a:lnTo>
                  <a:pt x="1852186" y="622936"/>
                </a:lnTo>
                <a:lnTo>
                  <a:pt x="1823473" y="635703"/>
                </a:lnTo>
                <a:lnTo>
                  <a:pt x="1807598" y="643641"/>
                </a:lnTo>
                <a:lnTo>
                  <a:pt x="1793637" y="649837"/>
                </a:lnTo>
                <a:lnTo>
                  <a:pt x="1773374" y="657619"/>
                </a:lnTo>
                <a:lnTo>
                  <a:pt x="1747273" y="669041"/>
                </a:lnTo>
                <a:lnTo>
                  <a:pt x="1732000" y="675120"/>
                </a:lnTo>
                <a:lnTo>
                  <a:pt x="1714773" y="681381"/>
                </a:lnTo>
                <a:lnTo>
                  <a:pt x="1689299" y="690933"/>
                </a:lnTo>
                <a:lnTo>
                  <a:pt x="1662587" y="700360"/>
                </a:lnTo>
                <a:lnTo>
                  <a:pt x="1611510" y="719508"/>
                </a:lnTo>
                <a:lnTo>
                  <a:pt x="1583442" y="727275"/>
                </a:lnTo>
                <a:lnTo>
                  <a:pt x="1570235" y="732208"/>
                </a:lnTo>
                <a:lnTo>
                  <a:pt x="1545698" y="739877"/>
                </a:lnTo>
                <a:lnTo>
                  <a:pt x="1532998" y="743052"/>
                </a:lnTo>
                <a:lnTo>
                  <a:pt x="1519435" y="748083"/>
                </a:lnTo>
                <a:lnTo>
                  <a:pt x="1504791" y="750907"/>
                </a:lnTo>
                <a:lnTo>
                  <a:pt x="1490862" y="756020"/>
                </a:lnTo>
                <a:lnTo>
                  <a:pt x="1477640" y="758879"/>
                </a:lnTo>
                <a:lnTo>
                  <a:pt x="1452036" y="765277"/>
                </a:lnTo>
                <a:lnTo>
                  <a:pt x="1438474" y="770308"/>
                </a:lnTo>
                <a:lnTo>
                  <a:pt x="1425774" y="771895"/>
                </a:lnTo>
                <a:lnTo>
                  <a:pt x="1413074" y="776658"/>
                </a:lnTo>
                <a:lnTo>
                  <a:pt x="1388536" y="781152"/>
                </a:lnTo>
                <a:lnTo>
                  <a:pt x="1363136" y="787502"/>
                </a:lnTo>
                <a:lnTo>
                  <a:pt x="1312336" y="797027"/>
                </a:lnTo>
                <a:lnTo>
                  <a:pt x="1299636" y="800202"/>
                </a:lnTo>
                <a:lnTo>
                  <a:pt x="1274236" y="804965"/>
                </a:lnTo>
                <a:lnTo>
                  <a:pt x="1249776" y="807965"/>
                </a:lnTo>
                <a:lnTo>
                  <a:pt x="1223436" y="812902"/>
                </a:lnTo>
                <a:lnTo>
                  <a:pt x="1135476" y="823840"/>
                </a:lnTo>
                <a:lnTo>
                  <a:pt x="1110076" y="825426"/>
                </a:lnTo>
                <a:lnTo>
                  <a:pt x="1097376" y="827015"/>
                </a:lnTo>
                <a:lnTo>
                  <a:pt x="1071976" y="828601"/>
                </a:lnTo>
                <a:lnTo>
                  <a:pt x="1225371" y="828601"/>
                </a:lnTo>
                <a:lnTo>
                  <a:pt x="1226346" y="828479"/>
                </a:lnTo>
                <a:lnTo>
                  <a:pt x="1239986" y="825127"/>
                </a:lnTo>
                <a:lnTo>
                  <a:pt x="1264446" y="822129"/>
                </a:lnTo>
                <a:lnTo>
                  <a:pt x="1316186" y="812427"/>
                </a:lnTo>
                <a:lnTo>
                  <a:pt x="1328886" y="809252"/>
                </a:lnTo>
                <a:lnTo>
                  <a:pt x="1379686" y="799727"/>
                </a:lnTo>
                <a:lnTo>
                  <a:pt x="1405086" y="793377"/>
                </a:lnTo>
                <a:lnTo>
                  <a:pt x="1418648" y="791522"/>
                </a:lnTo>
                <a:lnTo>
                  <a:pt x="1431348" y="786759"/>
                </a:lnTo>
                <a:lnTo>
                  <a:pt x="1444048" y="785172"/>
                </a:lnTo>
                <a:lnTo>
                  <a:pt x="1456748" y="780409"/>
                </a:lnTo>
                <a:lnTo>
                  <a:pt x="1481286" y="774327"/>
                </a:lnTo>
                <a:lnTo>
                  <a:pt x="1495370" y="771201"/>
                </a:lnTo>
                <a:lnTo>
                  <a:pt x="1509134" y="766123"/>
                </a:lnTo>
                <a:lnTo>
                  <a:pt x="1523780" y="763299"/>
                </a:lnTo>
                <a:lnTo>
                  <a:pt x="1537711" y="758184"/>
                </a:lnTo>
                <a:lnTo>
                  <a:pt x="1562248" y="752102"/>
                </a:lnTo>
                <a:lnTo>
                  <a:pt x="1588511" y="742309"/>
                </a:lnTo>
                <a:lnTo>
                  <a:pt x="1603879" y="737718"/>
                </a:lnTo>
                <a:lnTo>
                  <a:pt x="1629786" y="729609"/>
                </a:lnTo>
                <a:lnTo>
                  <a:pt x="1655186" y="720084"/>
                </a:lnTo>
                <a:lnTo>
                  <a:pt x="1681896" y="710657"/>
                </a:lnTo>
                <a:lnTo>
                  <a:pt x="1737661" y="689950"/>
                </a:lnTo>
                <a:lnTo>
                  <a:pt x="1753771" y="683510"/>
                </a:lnTo>
                <a:lnTo>
                  <a:pt x="1767073" y="676890"/>
                </a:lnTo>
                <a:lnTo>
                  <a:pt x="1799710" y="664499"/>
                </a:lnTo>
                <a:lnTo>
                  <a:pt x="1814371" y="657994"/>
                </a:lnTo>
                <a:lnTo>
                  <a:pt x="1846448" y="641965"/>
                </a:lnTo>
                <a:lnTo>
                  <a:pt x="1906446" y="615130"/>
                </a:lnTo>
                <a:lnTo>
                  <a:pt x="1920129" y="606671"/>
                </a:lnTo>
                <a:lnTo>
                  <a:pt x="1936671" y="599229"/>
                </a:lnTo>
                <a:lnTo>
                  <a:pt x="1960555" y="588083"/>
                </a:lnTo>
                <a:lnTo>
                  <a:pt x="1999099" y="567221"/>
                </a:lnTo>
                <a:lnTo>
                  <a:pt x="2029438" y="549659"/>
                </a:lnTo>
                <a:lnTo>
                  <a:pt x="2046724" y="540233"/>
                </a:lnTo>
                <a:lnTo>
                  <a:pt x="2059831" y="532058"/>
                </a:lnTo>
                <a:lnTo>
                  <a:pt x="2092724" y="514854"/>
                </a:lnTo>
                <a:lnTo>
                  <a:pt x="2112414" y="501770"/>
                </a:lnTo>
                <a:lnTo>
                  <a:pt x="2132809" y="489225"/>
                </a:lnTo>
                <a:lnTo>
                  <a:pt x="2164482" y="470222"/>
                </a:lnTo>
                <a:lnTo>
                  <a:pt x="2190295" y="452493"/>
                </a:lnTo>
                <a:lnTo>
                  <a:pt x="2218776" y="433506"/>
                </a:lnTo>
                <a:lnTo>
                  <a:pt x="2239171" y="420963"/>
                </a:lnTo>
                <a:lnTo>
                  <a:pt x="2258823" y="406265"/>
                </a:lnTo>
                <a:lnTo>
                  <a:pt x="2292012" y="382562"/>
                </a:lnTo>
                <a:lnTo>
                  <a:pt x="2328629" y="355499"/>
                </a:lnTo>
                <a:lnTo>
                  <a:pt x="2347723" y="341177"/>
                </a:lnTo>
                <a:lnTo>
                  <a:pt x="2395279" y="306303"/>
                </a:lnTo>
                <a:lnTo>
                  <a:pt x="2410146" y="293135"/>
                </a:lnTo>
                <a:lnTo>
                  <a:pt x="2471305" y="242176"/>
                </a:lnTo>
                <a:lnTo>
                  <a:pt x="2461143" y="22998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928529" y="4822224"/>
            <a:ext cx="100330" cy="28575"/>
          </a:xfrm>
          <a:custGeom>
            <a:avLst/>
            <a:gdLst/>
            <a:ahLst/>
            <a:cxnLst/>
            <a:rect l="l" t="t" r="r" b="b"/>
            <a:pathLst>
              <a:path w="100330" h="28575">
                <a:moveTo>
                  <a:pt x="0" y="0"/>
                </a:moveTo>
                <a:lnTo>
                  <a:pt x="22644" y="13430"/>
                </a:lnTo>
                <a:lnTo>
                  <a:pt x="36681" y="16556"/>
                </a:lnTo>
                <a:lnTo>
                  <a:pt x="98187" y="28091"/>
                </a:lnTo>
                <a:lnTo>
                  <a:pt x="99942" y="18729"/>
                </a:lnTo>
                <a:lnTo>
                  <a:pt x="38591" y="7226"/>
                </a:lnTo>
                <a:lnTo>
                  <a:pt x="24460" y="4083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797164" y="4811904"/>
            <a:ext cx="93980" cy="0"/>
          </a:xfrm>
          <a:custGeom>
            <a:avLst/>
            <a:gdLst/>
            <a:ahLst/>
            <a:cxnLst/>
            <a:rect l="l" t="t" r="r" b="b"/>
            <a:pathLst>
              <a:path w="93980">
                <a:moveTo>
                  <a:pt x="0" y="0"/>
                </a:moveTo>
                <a:lnTo>
                  <a:pt x="93783" y="0"/>
                </a:lnTo>
              </a:path>
            </a:pathLst>
          </a:custGeom>
          <a:ln w="2526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652797" y="4789042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4">
                <a:moveTo>
                  <a:pt x="0" y="0"/>
                </a:moveTo>
                <a:lnTo>
                  <a:pt x="100491" y="0"/>
                </a:lnTo>
              </a:path>
            </a:pathLst>
          </a:custGeom>
          <a:ln w="2343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518934" y="4772188"/>
            <a:ext cx="95885" cy="0"/>
          </a:xfrm>
          <a:custGeom>
            <a:avLst/>
            <a:gdLst/>
            <a:ahLst/>
            <a:cxnLst/>
            <a:rect l="l" t="t" r="r" b="b"/>
            <a:pathLst>
              <a:path w="95885">
                <a:moveTo>
                  <a:pt x="0" y="0"/>
                </a:moveTo>
                <a:lnTo>
                  <a:pt x="95775" y="0"/>
                </a:lnTo>
              </a:path>
            </a:pathLst>
          </a:custGeom>
          <a:ln w="18959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374751" y="4755536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826" y="0"/>
                </a:lnTo>
              </a:path>
            </a:pathLst>
          </a:custGeom>
          <a:ln w="17434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240757" y="4743644"/>
            <a:ext cx="96520" cy="0"/>
          </a:xfrm>
          <a:custGeom>
            <a:avLst/>
            <a:gdLst/>
            <a:ahLst/>
            <a:cxnLst/>
            <a:rect l="l" t="t" r="r" b="b"/>
            <a:pathLst>
              <a:path w="96519">
                <a:moveTo>
                  <a:pt x="0" y="0"/>
                </a:moveTo>
                <a:lnTo>
                  <a:pt x="96304" y="0"/>
                </a:lnTo>
              </a:path>
            </a:pathLst>
          </a:custGeom>
          <a:ln w="158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096573" y="4734119"/>
            <a:ext cx="102235" cy="0"/>
          </a:xfrm>
          <a:custGeom>
            <a:avLst/>
            <a:gdLst/>
            <a:ahLst/>
            <a:cxnLst/>
            <a:rect l="l" t="t" r="r" b="b"/>
            <a:pathLst>
              <a:path w="102235">
                <a:moveTo>
                  <a:pt x="0" y="0"/>
                </a:moveTo>
                <a:lnTo>
                  <a:pt x="101939" y="0"/>
                </a:lnTo>
              </a:path>
            </a:pathLst>
          </a:custGeom>
          <a:ln w="1270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1964532" y="4730150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>
                <a:moveTo>
                  <a:pt x="0" y="0"/>
                </a:moveTo>
                <a:lnTo>
                  <a:pt x="94039" y="0"/>
                </a:lnTo>
              </a:path>
            </a:pathLst>
          </a:custGeom>
          <a:ln w="1111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1824832" y="4726975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>
                <a:moveTo>
                  <a:pt x="0" y="0"/>
                </a:moveTo>
                <a:lnTo>
                  <a:pt x="94237" y="0"/>
                </a:lnTo>
              </a:path>
            </a:pathLst>
          </a:custGeom>
          <a:ln w="1111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1678264" y="4722212"/>
            <a:ext cx="101600" cy="0"/>
          </a:xfrm>
          <a:custGeom>
            <a:avLst/>
            <a:gdLst/>
            <a:ahLst/>
            <a:cxnLst/>
            <a:rect l="l" t="t" r="r" b="b"/>
            <a:pathLst>
              <a:path w="101600">
                <a:moveTo>
                  <a:pt x="0" y="0"/>
                </a:moveTo>
                <a:lnTo>
                  <a:pt x="101304" y="0"/>
                </a:lnTo>
              </a:path>
            </a:pathLst>
          </a:custGeom>
          <a:ln w="1428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1546023" y="4714276"/>
            <a:ext cx="94615" cy="0"/>
          </a:xfrm>
          <a:custGeom>
            <a:avLst/>
            <a:gdLst/>
            <a:ahLst/>
            <a:cxnLst/>
            <a:rect l="l" t="t" r="r" b="b"/>
            <a:pathLst>
              <a:path w="94614">
                <a:moveTo>
                  <a:pt x="0" y="0"/>
                </a:moveTo>
                <a:lnTo>
                  <a:pt x="94240" y="0"/>
                </a:lnTo>
              </a:path>
            </a:pathLst>
          </a:custGeom>
          <a:ln w="17390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1401437" y="4699800"/>
            <a:ext cx="100965" cy="0"/>
          </a:xfrm>
          <a:custGeom>
            <a:avLst/>
            <a:gdLst/>
            <a:ahLst/>
            <a:cxnLst/>
            <a:rect l="l" t="t" r="r" b="b"/>
            <a:pathLst>
              <a:path w="100965">
                <a:moveTo>
                  <a:pt x="0" y="0"/>
                </a:moveTo>
                <a:lnTo>
                  <a:pt x="100455" y="0"/>
                </a:lnTo>
              </a:path>
            </a:pathLst>
          </a:custGeom>
          <a:ln w="21012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1262894" y="4664411"/>
            <a:ext cx="101600" cy="27305"/>
          </a:xfrm>
          <a:custGeom>
            <a:avLst/>
            <a:gdLst/>
            <a:ahLst/>
            <a:cxnLst/>
            <a:rect l="l" t="t" r="r" b="b"/>
            <a:pathLst>
              <a:path w="101600" h="27304">
                <a:moveTo>
                  <a:pt x="13817" y="0"/>
                </a:moveTo>
                <a:lnTo>
                  <a:pt x="51316" y="18794"/>
                </a:lnTo>
                <a:lnTo>
                  <a:pt x="64458" y="20459"/>
                </a:lnTo>
                <a:lnTo>
                  <a:pt x="89294" y="26704"/>
                </a:lnTo>
                <a:lnTo>
                  <a:pt x="101026" y="18605"/>
                </a:lnTo>
                <a:lnTo>
                  <a:pt x="78904" y="14287"/>
                </a:lnTo>
                <a:lnTo>
                  <a:pt x="66204" y="11112"/>
                </a:lnTo>
                <a:lnTo>
                  <a:pt x="52939" y="9419"/>
                </a:lnTo>
                <a:lnTo>
                  <a:pt x="39095" y="6320"/>
                </a:lnTo>
                <a:lnTo>
                  <a:pt x="13817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1138380" y="4609430"/>
            <a:ext cx="91440" cy="48260"/>
          </a:xfrm>
          <a:custGeom>
            <a:avLst/>
            <a:gdLst/>
            <a:ahLst/>
            <a:cxnLst/>
            <a:rect l="l" t="t" r="r" b="b"/>
            <a:pathLst>
              <a:path w="91440" h="48260">
                <a:moveTo>
                  <a:pt x="0" y="0"/>
                </a:moveTo>
                <a:lnTo>
                  <a:pt x="7652" y="16014"/>
                </a:lnTo>
                <a:lnTo>
                  <a:pt x="20746" y="22585"/>
                </a:lnTo>
                <a:lnTo>
                  <a:pt x="33903" y="27548"/>
                </a:lnTo>
                <a:lnTo>
                  <a:pt x="59303" y="38660"/>
                </a:lnTo>
                <a:lnTo>
                  <a:pt x="84703" y="48185"/>
                </a:lnTo>
                <a:lnTo>
                  <a:pt x="90898" y="39947"/>
                </a:lnTo>
                <a:lnTo>
                  <a:pt x="75348" y="34504"/>
                </a:lnTo>
                <a:lnTo>
                  <a:pt x="49948" y="24979"/>
                </a:lnTo>
                <a:lnTo>
                  <a:pt x="24548" y="13867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1024414" y="4536634"/>
            <a:ext cx="80010" cy="60325"/>
          </a:xfrm>
          <a:custGeom>
            <a:avLst/>
            <a:gdLst/>
            <a:ahLst/>
            <a:cxnLst/>
            <a:rect l="l" t="t" r="r" b="b"/>
            <a:pathLst>
              <a:path w="80009" h="60325">
                <a:moveTo>
                  <a:pt x="0" y="0"/>
                </a:moveTo>
                <a:lnTo>
                  <a:pt x="6984" y="17144"/>
                </a:lnTo>
                <a:lnTo>
                  <a:pt x="32384" y="36194"/>
                </a:lnTo>
                <a:lnTo>
                  <a:pt x="70818" y="60236"/>
                </a:lnTo>
                <a:lnTo>
                  <a:pt x="79915" y="54690"/>
                </a:lnTo>
                <a:lnTo>
                  <a:pt x="37766" y="28346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912983" y="4445591"/>
            <a:ext cx="79069" cy="71464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820173" y="4341336"/>
            <a:ext cx="74016" cy="7388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734776" y="4229605"/>
            <a:ext cx="67945" cy="83185"/>
          </a:xfrm>
          <a:custGeom>
            <a:avLst/>
            <a:gdLst/>
            <a:ahLst/>
            <a:cxnLst/>
            <a:rect l="l" t="t" r="r" b="b"/>
            <a:pathLst>
              <a:path w="67945" h="83185">
                <a:moveTo>
                  <a:pt x="0" y="0"/>
                </a:moveTo>
                <a:lnTo>
                  <a:pt x="5383" y="20286"/>
                </a:lnTo>
                <a:lnTo>
                  <a:pt x="60307" y="83057"/>
                </a:lnTo>
                <a:lnTo>
                  <a:pt x="67476" y="76785"/>
                </a:lnTo>
                <a:lnTo>
                  <a:pt x="12551" y="14015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638964" y="4128891"/>
            <a:ext cx="70264" cy="7396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572703" y="4059471"/>
            <a:ext cx="40005" cy="43815"/>
          </a:xfrm>
          <a:custGeom>
            <a:avLst/>
            <a:gdLst/>
            <a:ahLst/>
            <a:cxnLst/>
            <a:rect l="l" t="t" r="r" b="b"/>
            <a:pathLst>
              <a:path w="40004" h="43814">
                <a:moveTo>
                  <a:pt x="0" y="0"/>
                </a:moveTo>
                <a:lnTo>
                  <a:pt x="3944" y="18972"/>
                </a:lnTo>
                <a:lnTo>
                  <a:pt x="28204" y="43233"/>
                </a:lnTo>
                <a:lnTo>
                  <a:pt x="39983" y="42293"/>
                </a:lnTo>
                <a:lnTo>
                  <a:pt x="21777" y="24951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602027" y="2816044"/>
            <a:ext cx="31115" cy="94615"/>
          </a:xfrm>
          <a:custGeom>
            <a:avLst/>
            <a:gdLst/>
            <a:ahLst/>
            <a:cxnLst/>
            <a:rect l="l" t="t" r="r" b="b"/>
            <a:pathLst>
              <a:path w="31114" h="94614">
                <a:moveTo>
                  <a:pt x="21727" y="0"/>
                </a:moveTo>
                <a:lnTo>
                  <a:pt x="15906" y="23020"/>
                </a:lnTo>
                <a:lnTo>
                  <a:pt x="0" y="94592"/>
                </a:lnTo>
                <a:lnTo>
                  <a:pt x="25172" y="25220"/>
                </a:lnTo>
                <a:lnTo>
                  <a:pt x="30962" y="2334"/>
                </a:lnTo>
                <a:lnTo>
                  <a:pt x="21727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567236" y="2952139"/>
            <a:ext cx="34290" cy="99060"/>
          </a:xfrm>
          <a:custGeom>
            <a:avLst/>
            <a:gdLst/>
            <a:ahLst/>
            <a:cxnLst/>
            <a:rect l="l" t="t" r="r" b="b"/>
            <a:pathLst>
              <a:path w="34289" h="99060">
                <a:moveTo>
                  <a:pt x="24602" y="0"/>
                </a:moveTo>
                <a:lnTo>
                  <a:pt x="17336" y="31484"/>
                </a:lnTo>
                <a:lnTo>
                  <a:pt x="12621" y="48765"/>
                </a:lnTo>
                <a:lnTo>
                  <a:pt x="0" y="98458"/>
                </a:lnTo>
                <a:lnTo>
                  <a:pt x="21831" y="51189"/>
                </a:lnTo>
                <a:lnTo>
                  <a:pt x="26572" y="33808"/>
                </a:lnTo>
                <a:lnTo>
                  <a:pt x="33883" y="2142"/>
                </a:lnTo>
                <a:lnTo>
                  <a:pt x="24602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531379" y="3087524"/>
            <a:ext cx="36195" cy="98425"/>
          </a:xfrm>
          <a:custGeom>
            <a:avLst/>
            <a:gdLst/>
            <a:ahLst/>
            <a:cxnLst/>
            <a:rect l="l" t="t" r="r" b="b"/>
            <a:pathLst>
              <a:path w="36194" h="98425">
                <a:moveTo>
                  <a:pt x="26478" y="0"/>
                </a:moveTo>
                <a:lnTo>
                  <a:pt x="23056" y="13472"/>
                </a:lnTo>
                <a:lnTo>
                  <a:pt x="15114" y="45239"/>
                </a:lnTo>
                <a:lnTo>
                  <a:pt x="5629" y="78423"/>
                </a:lnTo>
                <a:lnTo>
                  <a:pt x="0" y="97914"/>
                </a:lnTo>
                <a:lnTo>
                  <a:pt x="14785" y="81053"/>
                </a:lnTo>
                <a:lnTo>
                  <a:pt x="24314" y="47703"/>
                </a:lnTo>
                <a:lnTo>
                  <a:pt x="32293" y="15800"/>
                </a:lnTo>
                <a:lnTo>
                  <a:pt x="35709" y="2345"/>
                </a:lnTo>
                <a:lnTo>
                  <a:pt x="26478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492587" y="3222043"/>
            <a:ext cx="37465" cy="96520"/>
          </a:xfrm>
          <a:custGeom>
            <a:avLst/>
            <a:gdLst/>
            <a:ahLst/>
            <a:cxnLst/>
            <a:rect l="l" t="t" r="r" b="b"/>
            <a:pathLst>
              <a:path w="37464" h="96520">
                <a:moveTo>
                  <a:pt x="28218" y="0"/>
                </a:moveTo>
                <a:lnTo>
                  <a:pt x="23789" y="15330"/>
                </a:lnTo>
                <a:lnTo>
                  <a:pt x="12665" y="55054"/>
                </a:lnTo>
                <a:lnTo>
                  <a:pt x="0" y="96212"/>
                </a:lnTo>
                <a:lnTo>
                  <a:pt x="21803" y="57739"/>
                </a:lnTo>
                <a:lnTo>
                  <a:pt x="32951" y="17936"/>
                </a:lnTo>
                <a:lnTo>
                  <a:pt x="37368" y="2642"/>
                </a:lnTo>
                <a:lnTo>
                  <a:pt x="28218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448604" y="3355623"/>
            <a:ext cx="41910" cy="96520"/>
          </a:xfrm>
          <a:custGeom>
            <a:avLst/>
            <a:gdLst/>
            <a:ahLst/>
            <a:cxnLst/>
            <a:rect l="l" t="t" r="r" b="b"/>
            <a:pathLst>
              <a:path w="41910" h="96520">
                <a:moveTo>
                  <a:pt x="32739" y="0"/>
                </a:moveTo>
                <a:lnTo>
                  <a:pt x="26612" y="16336"/>
                </a:lnTo>
                <a:lnTo>
                  <a:pt x="18566" y="43652"/>
                </a:lnTo>
                <a:lnTo>
                  <a:pt x="13854" y="57777"/>
                </a:lnTo>
                <a:lnTo>
                  <a:pt x="0" y="96234"/>
                </a:lnTo>
                <a:lnTo>
                  <a:pt x="18100" y="73568"/>
                </a:lnTo>
                <a:lnTo>
                  <a:pt x="27652" y="46502"/>
                </a:lnTo>
                <a:lnTo>
                  <a:pt x="35641" y="19352"/>
                </a:lnTo>
                <a:lnTo>
                  <a:pt x="41658" y="3343"/>
                </a:lnTo>
                <a:lnTo>
                  <a:pt x="32739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2403800" y="3487916"/>
            <a:ext cx="41910" cy="87630"/>
          </a:xfrm>
          <a:custGeom>
            <a:avLst/>
            <a:gdLst/>
            <a:ahLst/>
            <a:cxnLst/>
            <a:rect l="l" t="t" r="r" b="b"/>
            <a:pathLst>
              <a:path w="41910" h="87629">
                <a:moveTo>
                  <a:pt x="32922" y="0"/>
                </a:moveTo>
                <a:lnTo>
                  <a:pt x="11088" y="58679"/>
                </a:lnTo>
                <a:lnTo>
                  <a:pt x="0" y="87189"/>
                </a:lnTo>
                <a:lnTo>
                  <a:pt x="19991" y="62066"/>
                </a:lnTo>
                <a:lnTo>
                  <a:pt x="41850" y="3321"/>
                </a:lnTo>
                <a:lnTo>
                  <a:pt x="32922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348224" y="3618162"/>
            <a:ext cx="44450" cy="93980"/>
          </a:xfrm>
          <a:custGeom>
            <a:avLst/>
            <a:gdLst/>
            <a:ahLst/>
            <a:cxnLst/>
            <a:rect l="l" t="t" r="r" b="b"/>
            <a:pathLst>
              <a:path w="44450" h="93979">
                <a:moveTo>
                  <a:pt x="39580" y="0"/>
                </a:moveTo>
                <a:lnTo>
                  <a:pt x="22226" y="42698"/>
                </a:lnTo>
                <a:lnTo>
                  <a:pt x="15905" y="58500"/>
                </a:lnTo>
                <a:lnTo>
                  <a:pt x="8053" y="75761"/>
                </a:lnTo>
                <a:lnTo>
                  <a:pt x="0" y="93728"/>
                </a:lnTo>
                <a:lnTo>
                  <a:pt x="16734" y="79679"/>
                </a:lnTo>
                <a:lnTo>
                  <a:pt x="24662" y="62240"/>
                </a:lnTo>
                <a:lnTo>
                  <a:pt x="31098" y="46163"/>
                </a:lnTo>
                <a:lnTo>
                  <a:pt x="43827" y="12753"/>
                </a:lnTo>
                <a:lnTo>
                  <a:pt x="3958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287211" y="3746343"/>
            <a:ext cx="53975" cy="90805"/>
          </a:xfrm>
          <a:custGeom>
            <a:avLst/>
            <a:gdLst/>
            <a:ahLst/>
            <a:cxnLst/>
            <a:rect l="l" t="t" r="r" b="b"/>
            <a:pathLst>
              <a:path w="53975" h="90804">
                <a:moveTo>
                  <a:pt x="45234" y="0"/>
                </a:moveTo>
                <a:lnTo>
                  <a:pt x="37392" y="15683"/>
                </a:lnTo>
                <a:lnTo>
                  <a:pt x="24643" y="42773"/>
                </a:lnTo>
                <a:lnTo>
                  <a:pt x="18180" y="58907"/>
                </a:lnTo>
                <a:lnTo>
                  <a:pt x="7376" y="77326"/>
                </a:lnTo>
                <a:lnTo>
                  <a:pt x="0" y="90600"/>
                </a:lnTo>
                <a:lnTo>
                  <a:pt x="15654" y="82039"/>
                </a:lnTo>
                <a:lnTo>
                  <a:pt x="26715" y="63075"/>
                </a:lnTo>
                <a:lnTo>
                  <a:pt x="33374" y="46569"/>
                </a:lnTo>
                <a:lnTo>
                  <a:pt x="45961" y="19841"/>
                </a:lnTo>
                <a:lnTo>
                  <a:pt x="53754" y="4259"/>
                </a:lnTo>
                <a:lnTo>
                  <a:pt x="45234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2224834" y="3870681"/>
            <a:ext cx="52705" cy="92710"/>
          </a:xfrm>
          <a:custGeom>
            <a:avLst/>
            <a:gdLst/>
            <a:ahLst/>
            <a:cxnLst/>
            <a:rect l="l" t="t" r="r" b="b"/>
            <a:pathLst>
              <a:path w="52705" h="92710">
                <a:moveTo>
                  <a:pt x="44693" y="0"/>
                </a:moveTo>
                <a:lnTo>
                  <a:pt x="34761" y="18194"/>
                </a:lnTo>
                <a:lnTo>
                  <a:pt x="18807" y="46920"/>
                </a:lnTo>
                <a:lnTo>
                  <a:pt x="0" y="76655"/>
                </a:lnTo>
                <a:lnTo>
                  <a:pt x="1828" y="92416"/>
                </a:lnTo>
                <a:lnTo>
                  <a:pt x="19147" y="64306"/>
                </a:lnTo>
                <a:lnTo>
                  <a:pt x="27105" y="51574"/>
                </a:lnTo>
                <a:lnTo>
                  <a:pt x="35264" y="35304"/>
                </a:lnTo>
                <a:lnTo>
                  <a:pt x="52649" y="5293"/>
                </a:lnTo>
                <a:lnTo>
                  <a:pt x="4469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2145459" y="3989649"/>
            <a:ext cx="59055" cy="88900"/>
          </a:xfrm>
          <a:custGeom>
            <a:avLst/>
            <a:gdLst/>
            <a:ahLst/>
            <a:cxnLst/>
            <a:rect l="l" t="t" r="r" b="b"/>
            <a:pathLst>
              <a:path w="59055" h="88900">
                <a:moveTo>
                  <a:pt x="52386" y="0"/>
                </a:moveTo>
                <a:lnTo>
                  <a:pt x="41329" y="16341"/>
                </a:lnTo>
                <a:lnTo>
                  <a:pt x="33315" y="29159"/>
                </a:lnTo>
                <a:lnTo>
                  <a:pt x="11228" y="57527"/>
                </a:lnTo>
                <a:lnTo>
                  <a:pt x="0" y="75163"/>
                </a:lnTo>
                <a:lnTo>
                  <a:pt x="1512" y="88698"/>
                </a:lnTo>
                <a:lnTo>
                  <a:pt x="19147" y="62814"/>
                </a:lnTo>
                <a:lnTo>
                  <a:pt x="30144" y="47114"/>
                </a:lnTo>
                <a:lnTo>
                  <a:pt x="49330" y="21507"/>
                </a:lnTo>
                <a:lnTo>
                  <a:pt x="58780" y="7338"/>
                </a:lnTo>
                <a:lnTo>
                  <a:pt x="52386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2046643" y="4101250"/>
            <a:ext cx="75416" cy="7417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1946145" y="4202104"/>
            <a:ext cx="76291" cy="71186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1830155" y="4288067"/>
            <a:ext cx="80645" cy="62865"/>
          </a:xfrm>
          <a:custGeom>
            <a:avLst/>
            <a:gdLst/>
            <a:ahLst/>
            <a:cxnLst/>
            <a:rect l="l" t="t" r="r" b="b"/>
            <a:pathLst>
              <a:path w="80644" h="62864">
                <a:moveTo>
                  <a:pt x="80091" y="0"/>
                </a:moveTo>
                <a:lnTo>
                  <a:pt x="58035" y="14975"/>
                </a:lnTo>
                <a:lnTo>
                  <a:pt x="45335" y="22914"/>
                </a:lnTo>
                <a:lnTo>
                  <a:pt x="32301" y="32668"/>
                </a:lnTo>
                <a:lnTo>
                  <a:pt x="7235" y="46725"/>
                </a:lnTo>
                <a:lnTo>
                  <a:pt x="0" y="62480"/>
                </a:lnTo>
                <a:lnTo>
                  <a:pt x="75783" y="15116"/>
                </a:lnTo>
                <a:lnTo>
                  <a:pt x="80091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1702838" y="4359329"/>
            <a:ext cx="88900" cy="50800"/>
          </a:xfrm>
          <a:custGeom>
            <a:avLst/>
            <a:gdLst/>
            <a:ahLst/>
            <a:cxnLst/>
            <a:rect l="l" t="t" r="r" b="b"/>
            <a:pathLst>
              <a:path w="88900" h="50800">
                <a:moveTo>
                  <a:pt x="88607" y="0"/>
                </a:moveTo>
                <a:lnTo>
                  <a:pt x="71051" y="10388"/>
                </a:lnTo>
                <a:lnTo>
                  <a:pt x="46045" y="21280"/>
                </a:lnTo>
                <a:lnTo>
                  <a:pt x="33345" y="27630"/>
                </a:lnTo>
                <a:lnTo>
                  <a:pt x="8402" y="36955"/>
                </a:lnTo>
                <a:lnTo>
                  <a:pt x="0" y="50279"/>
                </a:lnTo>
                <a:lnTo>
                  <a:pt x="24447" y="41111"/>
                </a:lnTo>
                <a:lnTo>
                  <a:pt x="50304" y="29800"/>
                </a:lnTo>
                <a:lnTo>
                  <a:pt x="88799" y="10529"/>
                </a:lnTo>
                <a:lnTo>
                  <a:pt x="88607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1572059" y="4414069"/>
            <a:ext cx="92075" cy="29845"/>
          </a:xfrm>
          <a:custGeom>
            <a:avLst/>
            <a:gdLst/>
            <a:ahLst/>
            <a:cxnLst/>
            <a:rect l="l" t="t" r="r" b="b"/>
            <a:pathLst>
              <a:path w="92075" h="29845">
                <a:moveTo>
                  <a:pt x="91761" y="0"/>
                </a:moveTo>
                <a:lnTo>
                  <a:pt x="75683" y="6028"/>
                </a:lnTo>
                <a:lnTo>
                  <a:pt x="25400" y="18567"/>
                </a:lnTo>
                <a:lnTo>
                  <a:pt x="0" y="23329"/>
                </a:lnTo>
                <a:lnTo>
                  <a:pt x="15010" y="29396"/>
                </a:lnTo>
                <a:lnTo>
                  <a:pt x="40410" y="24632"/>
                </a:lnTo>
                <a:lnTo>
                  <a:pt x="78510" y="15107"/>
                </a:lnTo>
                <a:lnTo>
                  <a:pt x="91727" y="10185"/>
                </a:lnTo>
                <a:lnTo>
                  <a:pt x="91761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433513" y="4451115"/>
            <a:ext cx="97155" cy="0"/>
          </a:xfrm>
          <a:custGeom>
            <a:avLst/>
            <a:gdLst/>
            <a:ahLst/>
            <a:cxnLst/>
            <a:rect l="l" t="t" r="r" b="b"/>
            <a:pathLst>
              <a:path w="97155">
                <a:moveTo>
                  <a:pt x="0" y="0"/>
                </a:moveTo>
                <a:lnTo>
                  <a:pt x="96647" y="0"/>
                </a:lnTo>
              </a:path>
            </a:pathLst>
          </a:custGeom>
          <a:ln w="13557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1291510" y="4427804"/>
            <a:ext cx="99695" cy="26670"/>
          </a:xfrm>
          <a:custGeom>
            <a:avLst/>
            <a:gdLst/>
            <a:ahLst/>
            <a:cxnLst/>
            <a:rect l="l" t="t" r="r" b="b"/>
            <a:pathLst>
              <a:path w="99694" h="26670">
                <a:moveTo>
                  <a:pt x="0" y="0"/>
                </a:moveTo>
                <a:lnTo>
                  <a:pt x="25082" y="15689"/>
                </a:lnTo>
                <a:lnTo>
                  <a:pt x="50925" y="20528"/>
                </a:lnTo>
                <a:lnTo>
                  <a:pt x="98248" y="26443"/>
                </a:lnTo>
                <a:lnTo>
                  <a:pt x="99429" y="16992"/>
                </a:lnTo>
                <a:lnTo>
                  <a:pt x="39406" y="9489"/>
                </a:lnTo>
                <a:lnTo>
                  <a:pt x="12862" y="3216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165310" y="4386760"/>
            <a:ext cx="89535" cy="41275"/>
          </a:xfrm>
          <a:custGeom>
            <a:avLst/>
            <a:gdLst/>
            <a:ahLst/>
            <a:cxnLst/>
            <a:rect l="l" t="t" r="r" b="b"/>
            <a:pathLst>
              <a:path w="89534" h="41275">
                <a:moveTo>
                  <a:pt x="0" y="0"/>
                </a:moveTo>
                <a:lnTo>
                  <a:pt x="9355" y="13680"/>
                </a:lnTo>
                <a:lnTo>
                  <a:pt x="60155" y="32730"/>
                </a:lnTo>
                <a:lnTo>
                  <a:pt x="73372" y="36066"/>
                </a:lnTo>
                <a:lnTo>
                  <a:pt x="86926" y="41043"/>
                </a:lnTo>
                <a:lnTo>
                  <a:pt x="89236" y="31802"/>
                </a:lnTo>
                <a:lnTo>
                  <a:pt x="76200" y="26987"/>
                </a:lnTo>
                <a:lnTo>
                  <a:pt x="62983" y="23651"/>
                </a:lnTo>
                <a:lnTo>
                  <a:pt x="38100" y="14287"/>
                </a:lnTo>
                <a:lnTo>
                  <a:pt x="24883" y="10951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1035647" y="4323071"/>
            <a:ext cx="89535" cy="50800"/>
          </a:xfrm>
          <a:custGeom>
            <a:avLst/>
            <a:gdLst/>
            <a:ahLst/>
            <a:cxnLst/>
            <a:rect l="l" t="t" r="r" b="b"/>
            <a:pathLst>
              <a:path w="89534" h="50800">
                <a:moveTo>
                  <a:pt x="0" y="0"/>
                </a:moveTo>
                <a:lnTo>
                  <a:pt x="11167" y="18211"/>
                </a:lnTo>
                <a:lnTo>
                  <a:pt x="24262" y="24784"/>
                </a:lnTo>
                <a:lnTo>
                  <a:pt x="49662" y="39070"/>
                </a:lnTo>
                <a:lnTo>
                  <a:pt x="62362" y="45420"/>
                </a:lnTo>
                <a:lnTo>
                  <a:pt x="75519" y="50383"/>
                </a:lnTo>
                <a:lnTo>
                  <a:pt x="89464" y="46735"/>
                </a:lnTo>
                <a:lnTo>
                  <a:pt x="66164" y="36701"/>
                </a:lnTo>
                <a:lnTo>
                  <a:pt x="41221" y="24201"/>
                </a:lnTo>
                <a:lnTo>
                  <a:pt x="15821" y="9913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923608" y="4242946"/>
            <a:ext cx="79070" cy="69183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835661" y="4142299"/>
            <a:ext cx="61594" cy="73660"/>
          </a:xfrm>
          <a:custGeom>
            <a:avLst/>
            <a:gdLst/>
            <a:ahLst/>
            <a:cxnLst/>
            <a:rect l="l" t="t" r="r" b="b"/>
            <a:pathLst>
              <a:path w="61594" h="73660">
                <a:moveTo>
                  <a:pt x="0" y="0"/>
                </a:moveTo>
                <a:lnTo>
                  <a:pt x="21180" y="44093"/>
                </a:lnTo>
                <a:lnTo>
                  <a:pt x="61114" y="73452"/>
                </a:lnTo>
                <a:lnTo>
                  <a:pt x="39245" y="50289"/>
                </a:lnTo>
                <a:lnTo>
                  <a:pt x="17237" y="25121"/>
                </a:lnTo>
                <a:lnTo>
                  <a:pt x="0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760916" y="4017295"/>
            <a:ext cx="50800" cy="94615"/>
          </a:xfrm>
          <a:custGeom>
            <a:avLst/>
            <a:gdLst/>
            <a:ahLst/>
            <a:cxnLst/>
            <a:rect l="l" t="t" r="r" b="b"/>
            <a:pathLst>
              <a:path w="50800" h="94614">
                <a:moveTo>
                  <a:pt x="3597" y="0"/>
                </a:moveTo>
                <a:lnTo>
                  <a:pt x="0" y="14104"/>
                </a:lnTo>
                <a:lnTo>
                  <a:pt x="25400" y="64904"/>
                </a:lnTo>
                <a:lnTo>
                  <a:pt x="33559" y="77998"/>
                </a:lnTo>
                <a:lnTo>
                  <a:pt x="42825" y="94616"/>
                </a:lnTo>
                <a:lnTo>
                  <a:pt x="50445" y="88901"/>
                </a:lnTo>
                <a:lnTo>
                  <a:pt x="41857" y="73343"/>
                </a:lnTo>
                <a:lnTo>
                  <a:pt x="33698" y="60250"/>
                </a:lnTo>
                <a:lnTo>
                  <a:pt x="21219" y="35243"/>
                </a:lnTo>
                <a:lnTo>
                  <a:pt x="13061" y="22150"/>
                </a:lnTo>
                <a:lnTo>
                  <a:pt x="3597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713291" y="3900139"/>
            <a:ext cx="35560" cy="82550"/>
          </a:xfrm>
          <a:custGeom>
            <a:avLst/>
            <a:gdLst/>
            <a:ahLst/>
            <a:cxnLst/>
            <a:rect l="l" t="t" r="r" b="b"/>
            <a:pathLst>
              <a:path w="35559" h="82550">
                <a:moveTo>
                  <a:pt x="2169" y="0"/>
                </a:moveTo>
                <a:lnTo>
                  <a:pt x="0" y="16960"/>
                </a:lnTo>
                <a:lnTo>
                  <a:pt x="7738" y="41902"/>
                </a:lnTo>
                <a:lnTo>
                  <a:pt x="14288" y="55060"/>
                </a:lnTo>
                <a:lnTo>
                  <a:pt x="23613" y="80002"/>
                </a:lnTo>
                <a:lnTo>
                  <a:pt x="35487" y="82510"/>
                </a:lnTo>
                <a:lnTo>
                  <a:pt x="27768" y="63958"/>
                </a:lnTo>
                <a:lnTo>
                  <a:pt x="16457" y="38100"/>
                </a:lnTo>
                <a:lnTo>
                  <a:pt x="8879" y="13675"/>
                </a:lnTo>
                <a:lnTo>
                  <a:pt x="2169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663718" y="3758239"/>
            <a:ext cx="36195" cy="95250"/>
          </a:xfrm>
          <a:custGeom>
            <a:avLst/>
            <a:gdLst/>
            <a:ahLst/>
            <a:cxnLst/>
            <a:rect l="l" t="t" r="r" b="b"/>
            <a:pathLst>
              <a:path w="36195" h="95250">
                <a:moveTo>
                  <a:pt x="6065" y="0"/>
                </a:moveTo>
                <a:lnTo>
                  <a:pt x="0" y="15010"/>
                </a:lnTo>
                <a:lnTo>
                  <a:pt x="4923" y="28227"/>
                </a:lnTo>
                <a:lnTo>
                  <a:pt x="9686" y="40927"/>
                </a:lnTo>
                <a:lnTo>
                  <a:pt x="12671" y="54575"/>
                </a:lnTo>
                <a:lnTo>
                  <a:pt x="17623" y="67914"/>
                </a:lnTo>
                <a:lnTo>
                  <a:pt x="25561" y="93314"/>
                </a:lnTo>
                <a:lnTo>
                  <a:pt x="35808" y="95156"/>
                </a:lnTo>
                <a:lnTo>
                  <a:pt x="29716" y="77269"/>
                </a:lnTo>
                <a:lnTo>
                  <a:pt x="21779" y="51870"/>
                </a:lnTo>
                <a:lnTo>
                  <a:pt x="18794" y="38221"/>
                </a:lnTo>
                <a:lnTo>
                  <a:pt x="13841" y="24883"/>
                </a:lnTo>
                <a:lnTo>
                  <a:pt x="6065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628895" y="3624539"/>
            <a:ext cx="29845" cy="95885"/>
          </a:xfrm>
          <a:custGeom>
            <a:avLst/>
            <a:gdLst/>
            <a:ahLst/>
            <a:cxnLst/>
            <a:rect l="l" t="t" r="r" b="b"/>
            <a:pathLst>
              <a:path w="29845" h="95885">
                <a:moveTo>
                  <a:pt x="4273" y="0"/>
                </a:moveTo>
                <a:lnTo>
                  <a:pt x="0" y="17298"/>
                </a:lnTo>
                <a:lnTo>
                  <a:pt x="3043" y="31113"/>
                </a:lnTo>
                <a:lnTo>
                  <a:pt x="6219" y="45401"/>
                </a:lnTo>
                <a:lnTo>
                  <a:pt x="11111" y="60161"/>
                </a:lnTo>
                <a:lnTo>
                  <a:pt x="17359" y="85210"/>
                </a:lnTo>
                <a:lnTo>
                  <a:pt x="29758" y="95533"/>
                </a:lnTo>
                <a:lnTo>
                  <a:pt x="20250" y="57500"/>
                </a:lnTo>
                <a:lnTo>
                  <a:pt x="15386" y="42861"/>
                </a:lnTo>
                <a:lnTo>
                  <a:pt x="12342" y="29047"/>
                </a:lnTo>
                <a:lnTo>
                  <a:pt x="9167" y="14759"/>
                </a:lnTo>
                <a:lnTo>
                  <a:pt x="427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597043" y="3491539"/>
            <a:ext cx="26670" cy="93980"/>
          </a:xfrm>
          <a:custGeom>
            <a:avLst/>
            <a:gdLst/>
            <a:ahLst/>
            <a:cxnLst/>
            <a:rect l="l" t="t" r="r" b="b"/>
            <a:pathLst>
              <a:path w="26670" h="93979">
                <a:moveTo>
                  <a:pt x="6065" y="0"/>
                </a:moveTo>
                <a:lnTo>
                  <a:pt x="0" y="15010"/>
                </a:lnTo>
                <a:lnTo>
                  <a:pt x="3146" y="29175"/>
                </a:lnTo>
                <a:lnTo>
                  <a:pt x="4648" y="42955"/>
                </a:lnTo>
                <a:lnTo>
                  <a:pt x="9686" y="56802"/>
                </a:lnTo>
                <a:lnTo>
                  <a:pt x="10998" y="69942"/>
                </a:lnTo>
                <a:lnTo>
                  <a:pt x="14286" y="83272"/>
                </a:lnTo>
                <a:lnTo>
                  <a:pt x="26633" y="93384"/>
                </a:lnTo>
                <a:lnTo>
                  <a:pt x="20352" y="68262"/>
                </a:lnTo>
                <a:lnTo>
                  <a:pt x="18878" y="54604"/>
                </a:lnTo>
                <a:lnTo>
                  <a:pt x="13841" y="40758"/>
                </a:lnTo>
                <a:lnTo>
                  <a:pt x="12528" y="27616"/>
                </a:lnTo>
                <a:lnTo>
                  <a:pt x="9269" y="12821"/>
                </a:lnTo>
                <a:lnTo>
                  <a:pt x="6065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568363" y="3357166"/>
            <a:ext cx="25400" cy="92710"/>
          </a:xfrm>
          <a:custGeom>
            <a:avLst/>
            <a:gdLst/>
            <a:ahLst/>
            <a:cxnLst/>
            <a:rect l="l" t="t" r="r" b="b"/>
            <a:pathLst>
              <a:path w="25400" h="92710">
                <a:moveTo>
                  <a:pt x="7863" y="0"/>
                </a:moveTo>
                <a:lnTo>
                  <a:pt x="0" y="13881"/>
                </a:lnTo>
                <a:lnTo>
                  <a:pt x="4838" y="41311"/>
                </a:lnTo>
                <a:lnTo>
                  <a:pt x="9689" y="57522"/>
                </a:lnTo>
                <a:lnTo>
                  <a:pt x="14363" y="84174"/>
                </a:lnTo>
                <a:lnTo>
                  <a:pt x="24983" y="92506"/>
                </a:lnTo>
                <a:lnTo>
                  <a:pt x="20486" y="67820"/>
                </a:lnTo>
                <a:lnTo>
                  <a:pt x="10961" y="24958"/>
                </a:lnTo>
                <a:lnTo>
                  <a:pt x="7863" y="0"/>
                </a:lnTo>
                <a:close/>
              </a:path>
            </a:pathLst>
          </a:custGeom>
          <a:solidFill>
            <a:srgbClr val="0000FF">
              <a:alpha val="501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 txBox="1"/>
          <p:nvPr/>
        </p:nvSpPr>
        <p:spPr>
          <a:xfrm>
            <a:off x="523241" y="1417102"/>
            <a:ext cx="11214735" cy="1329055"/>
          </a:xfrm>
          <a:prstGeom prst="rect">
            <a:avLst/>
          </a:prstGeom>
        </p:spPr>
        <p:txBody>
          <a:bodyPr vert="horz" wrap="square" lIns="0" tIns="227329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789"/>
              </a:spcBef>
            </a:pPr>
            <a:r>
              <a:rPr sz="3800" b="1" dirty="0">
                <a:latin typeface="Arial"/>
                <a:cs typeface="Arial"/>
              </a:rPr>
              <a:t>New </a:t>
            </a:r>
            <a:r>
              <a:rPr sz="3800" b="1" spc="-5" dirty="0">
                <a:latin typeface="Arial"/>
                <a:cs typeface="Arial"/>
              </a:rPr>
              <a:t>Heart Failure </a:t>
            </a:r>
            <a:r>
              <a:rPr sz="3800" b="1" dirty="0">
                <a:latin typeface="Arial"/>
                <a:cs typeface="Arial"/>
              </a:rPr>
              <a:t>by </a:t>
            </a:r>
            <a:r>
              <a:rPr sz="3800" b="1" spc="-25" dirty="0">
                <a:latin typeface="Arial"/>
                <a:cs typeface="Arial"/>
              </a:rPr>
              <a:t>On-Treatment </a:t>
            </a:r>
            <a:r>
              <a:rPr sz="3800" b="1" spc="-5" dirty="0">
                <a:latin typeface="Arial"/>
                <a:cs typeface="Arial"/>
              </a:rPr>
              <a:t>Serum</a:t>
            </a:r>
            <a:r>
              <a:rPr sz="3800" b="1" spc="-35" dirty="0">
                <a:latin typeface="Arial"/>
                <a:cs typeface="Arial"/>
              </a:rPr>
              <a:t> </a:t>
            </a:r>
            <a:r>
              <a:rPr sz="3800" b="1" spc="-95" dirty="0">
                <a:latin typeface="Arial"/>
                <a:cs typeface="Arial"/>
              </a:rPr>
              <a:t>EPA</a:t>
            </a:r>
            <a:endParaRPr sz="3800">
              <a:latin typeface="Arial"/>
              <a:cs typeface="Arial"/>
            </a:endParaRPr>
          </a:p>
          <a:p>
            <a:pPr marL="6040755">
              <a:lnSpc>
                <a:spcPct val="100000"/>
              </a:lnSpc>
              <a:spcBef>
                <a:spcPts val="625"/>
              </a:spcBef>
            </a:pPr>
            <a:r>
              <a:rPr sz="1400" b="1" spc="-5" dirty="0">
                <a:solidFill>
                  <a:srgbClr val="221F1F"/>
                </a:solidFill>
                <a:latin typeface="Arial"/>
                <a:cs typeface="Arial"/>
              </a:rPr>
              <a:t>New Heart </a:t>
            </a:r>
            <a:r>
              <a:rPr sz="1400" b="1" spc="-10" dirty="0">
                <a:solidFill>
                  <a:srgbClr val="221F1F"/>
                </a:solidFill>
                <a:latin typeface="Arial"/>
                <a:cs typeface="Arial"/>
              </a:rPr>
              <a:t>Failure</a:t>
            </a:r>
            <a:r>
              <a:rPr sz="1400" b="1" spc="-4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21F1F"/>
                </a:solidFill>
                <a:latin typeface="Arial"/>
                <a:cs typeface="Arial"/>
              </a:rPr>
              <a:t>Requiring</a:t>
            </a:r>
            <a:endParaRPr sz="1400">
              <a:latin typeface="Arial"/>
              <a:cs typeface="Arial"/>
            </a:endParaRPr>
          </a:p>
          <a:p>
            <a:pPr marL="315595">
              <a:lnSpc>
                <a:spcPct val="100000"/>
              </a:lnSpc>
              <a:spcBef>
                <a:spcPts val="25"/>
              </a:spcBef>
              <a:tabLst>
                <a:tab pos="3647440" algn="l"/>
                <a:tab pos="6595109" algn="l"/>
                <a:tab pos="9471025" algn="l"/>
              </a:tabLst>
            </a:pPr>
            <a:r>
              <a:rPr sz="1400" b="1" spc="-10" dirty="0">
                <a:solidFill>
                  <a:srgbClr val="221F1F"/>
                </a:solidFill>
                <a:latin typeface="Arial"/>
                <a:cs typeface="Arial"/>
              </a:rPr>
              <a:t>Sudden</a:t>
            </a:r>
            <a:r>
              <a:rPr sz="1400" b="1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221F1F"/>
                </a:solidFill>
                <a:latin typeface="Arial"/>
                <a:cs typeface="Arial"/>
              </a:rPr>
              <a:t>Cardiac</a:t>
            </a:r>
            <a:r>
              <a:rPr sz="1400" b="1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221F1F"/>
                </a:solidFill>
                <a:latin typeface="Arial"/>
                <a:cs typeface="Arial"/>
              </a:rPr>
              <a:t>Death</a:t>
            </a:r>
            <a:r>
              <a:rPr sz="1500" spc="-15" baseline="30555" dirty="0">
                <a:latin typeface="Arial"/>
                <a:cs typeface="Arial"/>
              </a:rPr>
              <a:t>1-4	</a:t>
            </a:r>
            <a:r>
              <a:rPr sz="1400" b="1" spc="-5" dirty="0">
                <a:solidFill>
                  <a:srgbClr val="221F1F"/>
                </a:solidFill>
                <a:latin typeface="Arial"/>
                <a:cs typeface="Arial"/>
              </a:rPr>
              <a:t>Cardiac</a:t>
            </a:r>
            <a:r>
              <a:rPr sz="1400" b="1" spc="-55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221F1F"/>
                </a:solidFill>
                <a:latin typeface="Arial"/>
                <a:cs typeface="Arial"/>
              </a:rPr>
              <a:t>Arrest</a:t>
            </a:r>
            <a:r>
              <a:rPr sz="1400" b="1" spc="-204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500" baseline="30555" dirty="0">
                <a:latin typeface="Arial"/>
                <a:cs typeface="Arial"/>
              </a:rPr>
              <a:t>1	</a:t>
            </a:r>
            <a:r>
              <a:rPr sz="2100" b="1" spc="-7" baseline="3968" dirty="0">
                <a:solidFill>
                  <a:srgbClr val="221F1F"/>
                </a:solidFill>
                <a:latin typeface="Arial"/>
                <a:cs typeface="Arial"/>
              </a:rPr>
              <a:t>Hospitalization</a:t>
            </a:r>
            <a:r>
              <a:rPr sz="1500" spc="-7" baseline="30555" dirty="0">
                <a:latin typeface="Arial"/>
                <a:cs typeface="Arial"/>
              </a:rPr>
              <a:t>1-3,5	</a:t>
            </a:r>
            <a:r>
              <a:rPr sz="1400" b="1" spc="-25" dirty="0">
                <a:solidFill>
                  <a:srgbClr val="221F1F"/>
                </a:solidFill>
                <a:latin typeface="Arial"/>
                <a:cs typeface="Arial"/>
              </a:rPr>
              <a:t>New </a:t>
            </a:r>
            <a:r>
              <a:rPr sz="1400" b="1" spc="-30" dirty="0">
                <a:solidFill>
                  <a:srgbClr val="221F1F"/>
                </a:solidFill>
                <a:latin typeface="Arial"/>
                <a:cs typeface="Arial"/>
              </a:rPr>
              <a:t>Heart</a:t>
            </a:r>
            <a:r>
              <a:rPr sz="1400" b="1" spc="-160" dirty="0">
                <a:solidFill>
                  <a:srgbClr val="221F1F"/>
                </a:solidFill>
                <a:latin typeface="Arial"/>
                <a:cs typeface="Arial"/>
              </a:rPr>
              <a:t> </a:t>
            </a:r>
            <a:r>
              <a:rPr sz="1400" b="1" spc="-25" dirty="0">
                <a:solidFill>
                  <a:srgbClr val="221F1F"/>
                </a:solidFill>
                <a:latin typeface="Arial"/>
                <a:cs typeface="Arial"/>
              </a:rPr>
              <a:t>Failure</a:t>
            </a:r>
            <a:r>
              <a:rPr sz="1500" spc="-37" baseline="30555" dirty="0">
                <a:latin typeface="Arial"/>
                <a:cs typeface="Arial"/>
              </a:rPr>
              <a:t>1-3,5</a:t>
            </a:r>
            <a:endParaRPr sz="1500" baseline="30555">
              <a:latin typeface="Arial"/>
              <a:cs typeface="Arial"/>
            </a:endParaRPr>
          </a:p>
        </p:txBody>
      </p:sp>
      <p:sp>
        <p:nvSpPr>
          <p:cNvPr id="369" name="object 369"/>
          <p:cNvSpPr txBox="1"/>
          <p:nvPr/>
        </p:nvSpPr>
        <p:spPr>
          <a:xfrm>
            <a:off x="187924" y="6550230"/>
            <a:ext cx="370332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b="1" spc="-5" dirty="0">
                <a:latin typeface="Arial"/>
                <a:cs typeface="Arial"/>
              </a:rPr>
              <a:t>Bhatt DL. ACC/WCC 2020, Chicago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(virtual).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8419"/>
            <a:ext cx="27349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latin typeface="Arial"/>
                <a:cs typeface="Arial"/>
              </a:rPr>
              <a:t>Limitations</a:t>
            </a:r>
            <a:endParaRPr sz="4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7924" y="6550230"/>
            <a:ext cx="370332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b="1" spc="-5" dirty="0">
                <a:latin typeface="Arial"/>
                <a:cs typeface="Arial"/>
              </a:rPr>
              <a:t>Bhatt DL. ACC/WCC 2020, Chicago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(virtual).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0415" y="932179"/>
            <a:ext cx="67094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~</a:t>
            </a:r>
            <a:r>
              <a:rPr sz="2200" spc="-5" dirty="0">
                <a:latin typeface="Arial"/>
                <a:cs typeface="Arial"/>
              </a:rPr>
              <a:t>14% </a:t>
            </a:r>
            <a:r>
              <a:rPr sz="2200" dirty="0">
                <a:latin typeface="Arial"/>
                <a:cs typeface="Arial"/>
              </a:rPr>
              <a:t>of the </a:t>
            </a:r>
            <a:r>
              <a:rPr sz="2200" spc="-5" dirty="0">
                <a:latin typeface="Arial"/>
                <a:cs typeface="Arial"/>
              </a:rPr>
              <a:t>patients did </a:t>
            </a:r>
            <a:r>
              <a:rPr sz="2200" dirty="0">
                <a:latin typeface="Arial"/>
                <a:cs typeface="Arial"/>
              </a:rPr>
              <a:t>not have </a:t>
            </a:r>
            <a:r>
              <a:rPr sz="2200" spc="-5" dirty="0">
                <a:latin typeface="Arial"/>
                <a:cs typeface="Arial"/>
              </a:rPr>
              <a:t>baseline </a:t>
            </a:r>
            <a:r>
              <a:rPr sz="2200" spc="-60" dirty="0">
                <a:latin typeface="Arial"/>
                <a:cs typeface="Arial"/>
              </a:rPr>
              <a:t>EPA</a:t>
            </a:r>
            <a:r>
              <a:rPr sz="2200" spc="-10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levels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8419"/>
            <a:ext cx="27349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Limitations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187924" y="6550230"/>
            <a:ext cx="370332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b="1" spc="-5" dirty="0">
                <a:latin typeface="Arial"/>
                <a:cs typeface="Arial"/>
              </a:rPr>
              <a:t>Bhatt DL. ACC/WCC 2020, Chicago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(virtual).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0415" y="887845"/>
            <a:ext cx="10191750" cy="115633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2400" spc="-5" dirty="0">
                <a:latin typeface="Arial"/>
                <a:cs typeface="Arial"/>
              </a:rPr>
              <a:t>~</a:t>
            </a:r>
            <a:r>
              <a:rPr sz="2200" spc="-5" dirty="0">
                <a:latin typeface="Arial"/>
                <a:cs typeface="Arial"/>
              </a:rPr>
              <a:t>14% </a:t>
            </a:r>
            <a:r>
              <a:rPr sz="2200" dirty="0">
                <a:latin typeface="Arial"/>
                <a:cs typeface="Arial"/>
              </a:rPr>
              <a:t>of the </a:t>
            </a:r>
            <a:r>
              <a:rPr sz="2200" spc="-5" dirty="0">
                <a:latin typeface="Arial"/>
                <a:cs typeface="Arial"/>
              </a:rPr>
              <a:t>patients did </a:t>
            </a:r>
            <a:r>
              <a:rPr sz="2200" dirty="0">
                <a:latin typeface="Arial"/>
                <a:cs typeface="Arial"/>
              </a:rPr>
              <a:t>not have </a:t>
            </a:r>
            <a:r>
              <a:rPr sz="2200" spc="-5" dirty="0">
                <a:latin typeface="Arial"/>
                <a:cs typeface="Arial"/>
              </a:rPr>
              <a:t>baseline </a:t>
            </a:r>
            <a:r>
              <a:rPr sz="2200" spc="-60" dirty="0">
                <a:latin typeface="Arial"/>
                <a:cs typeface="Arial"/>
              </a:rPr>
              <a:t>EPA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levels</a:t>
            </a:r>
            <a:endParaRPr sz="2200">
              <a:latin typeface="Arial"/>
              <a:cs typeface="Arial"/>
            </a:endParaRPr>
          </a:p>
          <a:p>
            <a:pPr marL="926465" marR="5080" indent="-457200">
              <a:lnSpc>
                <a:spcPct val="102699"/>
              </a:lnSpc>
              <a:spcBef>
                <a:spcPts val="245"/>
              </a:spcBef>
              <a:buChar char="•"/>
              <a:tabLst>
                <a:tab pos="926465" algn="l"/>
                <a:tab pos="927100" algn="l"/>
              </a:tabLst>
            </a:pPr>
            <a:r>
              <a:rPr sz="2200" dirty="0">
                <a:latin typeface="Arial"/>
                <a:cs typeface="Arial"/>
              </a:rPr>
              <a:t>Though the </a:t>
            </a:r>
            <a:r>
              <a:rPr sz="2200" spc="-5" dirty="0">
                <a:latin typeface="Arial"/>
                <a:cs typeface="Arial"/>
              </a:rPr>
              <a:t>baseline characteristics </a:t>
            </a:r>
            <a:r>
              <a:rPr sz="2200" dirty="0">
                <a:latin typeface="Arial"/>
                <a:cs typeface="Arial"/>
              </a:rPr>
              <a:t>and outcomes </a:t>
            </a:r>
            <a:r>
              <a:rPr sz="2200" spc="-5" dirty="0">
                <a:latin typeface="Arial"/>
                <a:cs typeface="Arial"/>
              </a:rPr>
              <a:t>between </a:t>
            </a:r>
            <a:r>
              <a:rPr sz="2200" dirty="0">
                <a:latin typeface="Arial"/>
                <a:cs typeface="Arial"/>
              </a:rPr>
              <a:t>those </a:t>
            </a:r>
            <a:r>
              <a:rPr sz="2200" spc="-5" dirty="0">
                <a:latin typeface="Arial"/>
                <a:cs typeface="Arial"/>
              </a:rPr>
              <a:t>with </a:t>
            </a:r>
            <a:r>
              <a:rPr sz="2200" dirty="0">
                <a:latin typeface="Arial"/>
                <a:cs typeface="Arial"/>
              </a:rPr>
              <a:t>and  </a:t>
            </a:r>
            <a:r>
              <a:rPr sz="2200" spc="-5" dirty="0">
                <a:latin typeface="Arial"/>
                <a:cs typeface="Arial"/>
              </a:rPr>
              <a:t>without missing </a:t>
            </a:r>
            <a:r>
              <a:rPr sz="2200" dirty="0">
                <a:latin typeface="Arial"/>
                <a:cs typeface="Arial"/>
              </a:rPr>
              <a:t>data </a:t>
            </a:r>
            <a:r>
              <a:rPr sz="2200" spc="-5" dirty="0">
                <a:latin typeface="Arial"/>
                <a:cs typeface="Arial"/>
              </a:rPr>
              <a:t>were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similar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8419"/>
            <a:ext cx="27349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Limitations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187924" y="6550230"/>
            <a:ext cx="370332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b="1" spc="-5" dirty="0">
                <a:latin typeface="Arial"/>
                <a:cs typeface="Arial"/>
              </a:rPr>
              <a:t>Bhatt DL. ACC/WCC 2020, Chicago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(virtual).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0415" y="887845"/>
            <a:ext cx="10191750" cy="208280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2400" spc="-5" dirty="0">
                <a:latin typeface="Arial"/>
                <a:cs typeface="Arial"/>
              </a:rPr>
              <a:t>~</a:t>
            </a:r>
            <a:r>
              <a:rPr sz="2200" spc="-5" dirty="0">
                <a:latin typeface="Arial"/>
                <a:cs typeface="Arial"/>
              </a:rPr>
              <a:t>14% </a:t>
            </a:r>
            <a:r>
              <a:rPr sz="2200" dirty="0">
                <a:latin typeface="Arial"/>
                <a:cs typeface="Arial"/>
              </a:rPr>
              <a:t>of the </a:t>
            </a:r>
            <a:r>
              <a:rPr sz="2200" spc="-5" dirty="0">
                <a:latin typeface="Arial"/>
                <a:cs typeface="Arial"/>
              </a:rPr>
              <a:t>patients did </a:t>
            </a:r>
            <a:r>
              <a:rPr sz="2200" dirty="0">
                <a:latin typeface="Arial"/>
                <a:cs typeface="Arial"/>
              </a:rPr>
              <a:t>not have </a:t>
            </a:r>
            <a:r>
              <a:rPr sz="2200" spc="-5" dirty="0">
                <a:latin typeface="Arial"/>
                <a:cs typeface="Arial"/>
              </a:rPr>
              <a:t>baseline </a:t>
            </a:r>
            <a:r>
              <a:rPr sz="2200" spc="-60" dirty="0">
                <a:latin typeface="Arial"/>
                <a:cs typeface="Arial"/>
              </a:rPr>
              <a:t>EPA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levels</a:t>
            </a:r>
            <a:endParaRPr sz="2200">
              <a:latin typeface="Arial"/>
              <a:cs typeface="Arial"/>
            </a:endParaRPr>
          </a:p>
          <a:p>
            <a:pPr marL="926465" marR="5080" indent="-457200">
              <a:lnSpc>
                <a:spcPct val="102699"/>
              </a:lnSpc>
              <a:spcBef>
                <a:spcPts val="245"/>
              </a:spcBef>
              <a:buChar char="•"/>
              <a:tabLst>
                <a:tab pos="926465" algn="l"/>
                <a:tab pos="927100" algn="l"/>
              </a:tabLst>
            </a:pPr>
            <a:r>
              <a:rPr sz="2200" dirty="0">
                <a:latin typeface="Arial"/>
                <a:cs typeface="Arial"/>
              </a:rPr>
              <a:t>Though the </a:t>
            </a:r>
            <a:r>
              <a:rPr sz="2200" spc="-5" dirty="0">
                <a:latin typeface="Arial"/>
                <a:cs typeface="Arial"/>
              </a:rPr>
              <a:t>baseline characteristics </a:t>
            </a:r>
            <a:r>
              <a:rPr sz="2200" dirty="0">
                <a:latin typeface="Arial"/>
                <a:cs typeface="Arial"/>
              </a:rPr>
              <a:t>and outcomes </a:t>
            </a:r>
            <a:r>
              <a:rPr sz="2200" spc="-5" dirty="0">
                <a:latin typeface="Arial"/>
                <a:cs typeface="Arial"/>
              </a:rPr>
              <a:t>between </a:t>
            </a:r>
            <a:r>
              <a:rPr sz="2200" dirty="0">
                <a:latin typeface="Arial"/>
                <a:cs typeface="Arial"/>
              </a:rPr>
              <a:t>those </a:t>
            </a:r>
            <a:r>
              <a:rPr sz="2200" spc="-5" dirty="0">
                <a:latin typeface="Arial"/>
                <a:cs typeface="Arial"/>
              </a:rPr>
              <a:t>with </a:t>
            </a:r>
            <a:r>
              <a:rPr sz="2200" dirty="0">
                <a:latin typeface="Arial"/>
                <a:cs typeface="Arial"/>
              </a:rPr>
              <a:t>and  </a:t>
            </a:r>
            <a:r>
              <a:rPr sz="2200" spc="-5" dirty="0">
                <a:latin typeface="Arial"/>
                <a:cs typeface="Arial"/>
              </a:rPr>
              <a:t>without missing </a:t>
            </a:r>
            <a:r>
              <a:rPr sz="2200" dirty="0">
                <a:latin typeface="Arial"/>
                <a:cs typeface="Arial"/>
              </a:rPr>
              <a:t>data </a:t>
            </a:r>
            <a:r>
              <a:rPr sz="2200" spc="-5" dirty="0">
                <a:latin typeface="Arial"/>
                <a:cs typeface="Arial"/>
              </a:rPr>
              <a:t>were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similar</a:t>
            </a:r>
            <a:endParaRPr sz="2200">
              <a:latin typeface="Arial"/>
              <a:cs typeface="Arial"/>
            </a:endParaRPr>
          </a:p>
          <a:p>
            <a:pPr marL="12700" marR="480695">
              <a:lnSpc>
                <a:spcPct val="102699"/>
              </a:lnSpc>
              <a:spcBef>
                <a:spcPts val="1875"/>
              </a:spcBef>
            </a:pPr>
            <a:r>
              <a:rPr sz="2200" dirty="0">
                <a:latin typeface="Arial"/>
                <a:cs typeface="Arial"/>
              </a:rPr>
              <a:t>On-treatment dose-response </a:t>
            </a:r>
            <a:r>
              <a:rPr sz="2200" spc="-5" dirty="0">
                <a:latin typeface="Arial"/>
                <a:cs typeface="Arial"/>
              </a:rPr>
              <a:t>analyses </a:t>
            </a:r>
            <a:r>
              <a:rPr sz="2200" dirty="0">
                <a:latin typeface="Arial"/>
                <a:cs typeface="Arial"/>
              </a:rPr>
              <a:t>of the hazard </a:t>
            </a:r>
            <a:r>
              <a:rPr sz="2200" spc="-5" dirty="0">
                <a:latin typeface="Arial"/>
                <a:cs typeface="Arial"/>
              </a:rPr>
              <a:t>ratio </a:t>
            </a:r>
            <a:r>
              <a:rPr sz="2200" dirty="0">
                <a:latin typeface="Arial"/>
                <a:cs typeface="Arial"/>
              </a:rPr>
              <a:t>for </a:t>
            </a:r>
            <a:r>
              <a:rPr sz="2200" spc="-5" dirty="0">
                <a:latin typeface="Arial"/>
                <a:cs typeface="Arial"/>
              </a:rPr>
              <a:t>bleeding, serious  bleeding, </a:t>
            </a:r>
            <a:r>
              <a:rPr sz="2200" dirty="0">
                <a:latin typeface="Arial"/>
                <a:cs typeface="Arial"/>
              </a:rPr>
              <a:t>and </a:t>
            </a:r>
            <a:r>
              <a:rPr sz="2200" spc="-5" dirty="0">
                <a:latin typeface="Arial"/>
                <a:cs typeface="Arial"/>
              </a:rPr>
              <a:t>atrial fibrillation/flutter </a:t>
            </a:r>
            <a:r>
              <a:rPr sz="2200" dirty="0">
                <a:latin typeface="Arial"/>
                <a:cs typeface="Arial"/>
              </a:rPr>
              <a:t>are not yet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available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8419"/>
            <a:ext cx="27349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Limitations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187924" y="6550230"/>
            <a:ext cx="370332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b="1" spc="-5" dirty="0">
                <a:latin typeface="Arial"/>
                <a:cs typeface="Arial"/>
              </a:rPr>
              <a:t>Bhatt DL. ACC/WCC 2020, Chicago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(virtual).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0415" y="887845"/>
            <a:ext cx="10191750" cy="268033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2400" spc="-5" dirty="0">
                <a:latin typeface="Arial"/>
                <a:cs typeface="Arial"/>
              </a:rPr>
              <a:t>~</a:t>
            </a:r>
            <a:r>
              <a:rPr sz="2200" spc="-5" dirty="0">
                <a:latin typeface="Arial"/>
                <a:cs typeface="Arial"/>
              </a:rPr>
              <a:t>14% </a:t>
            </a:r>
            <a:r>
              <a:rPr sz="2200" dirty="0">
                <a:latin typeface="Arial"/>
                <a:cs typeface="Arial"/>
              </a:rPr>
              <a:t>of the </a:t>
            </a:r>
            <a:r>
              <a:rPr sz="2200" spc="-5" dirty="0">
                <a:latin typeface="Arial"/>
                <a:cs typeface="Arial"/>
              </a:rPr>
              <a:t>patients did </a:t>
            </a:r>
            <a:r>
              <a:rPr sz="2200" dirty="0">
                <a:latin typeface="Arial"/>
                <a:cs typeface="Arial"/>
              </a:rPr>
              <a:t>not have </a:t>
            </a:r>
            <a:r>
              <a:rPr sz="2200" spc="-5" dirty="0">
                <a:latin typeface="Arial"/>
                <a:cs typeface="Arial"/>
              </a:rPr>
              <a:t>baseline </a:t>
            </a:r>
            <a:r>
              <a:rPr sz="2200" spc="-60" dirty="0">
                <a:latin typeface="Arial"/>
                <a:cs typeface="Arial"/>
              </a:rPr>
              <a:t>EPA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levels</a:t>
            </a:r>
            <a:endParaRPr sz="2200">
              <a:latin typeface="Arial"/>
              <a:cs typeface="Arial"/>
            </a:endParaRPr>
          </a:p>
          <a:p>
            <a:pPr marL="926465" marR="5080" indent="-457200">
              <a:lnSpc>
                <a:spcPct val="102699"/>
              </a:lnSpc>
              <a:spcBef>
                <a:spcPts val="245"/>
              </a:spcBef>
              <a:buChar char="•"/>
              <a:tabLst>
                <a:tab pos="926465" algn="l"/>
                <a:tab pos="927100" algn="l"/>
              </a:tabLst>
            </a:pPr>
            <a:r>
              <a:rPr sz="2200" dirty="0">
                <a:latin typeface="Arial"/>
                <a:cs typeface="Arial"/>
              </a:rPr>
              <a:t>Though the </a:t>
            </a:r>
            <a:r>
              <a:rPr sz="2200" spc="-5" dirty="0">
                <a:latin typeface="Arial"/>
                <a:cs typeface="Arial"/>
              </a:rPr>
              <a:t>baseline characteristics </a:t>
            </a:r>
            <a:r>
              <a:rPr sz="2200" dirty="0">
                <a:latin typeface="Arial"/>
                <a:cs typeface="Arial"/>
              </a:rPr>
              <a:t>and outcomes </a:t>
            </a:r>
            <a:r>
              <a:rPr sz="2200" spc="-5" dirty="0">
                <a:latin typeface="Arial"/>
                <a:cs typeface="Arial"/>
              </a:rPr>
              <a:t>between </a:t>
            </a:r>
            <a:r>
              <a:rPr sz="2200" dirty="0">
                <a:latin typeface="Arial"/>
                <a:cs typeface="Arial"/>
              </a:rPr>
              <a:t>those </a:t>
            </a:r>
            <a:r>
              <a:rPr sz="2200" spc="-5" dirty="0">
                <a:latin typeface="Arial"/>
                <a:cs typeface="Arial"/>
              </a:rPr>
              <a:t>with </a:t>
            </a:r>
            <a:r>
              <a:rPr sz="2200" dirty="0">
                <a:latin typeface="Arial"/>
                <a:cs typeface="Arial"/>
              </a:rPr>
              <a:t>and  </a:t>
            </a:r>
            <a:r>
              <a:rPr sz="2200" spc="-5" dirty="0">
                <a:latin typeface="Arial"/>
                <a:cs typeface="Arial"/>
              </a:rPr>
              <a:t>without missing </a:t>
            </a:r>
            <a:r>
              <a:rPr sz="2200" dirty="0">
                <a:latin typeface="Arial"/>
                <a:cs typeface="Arial"/>
              </a:rPr>
              <a:t>data </a:t>
            </a:r>
            <a:r>
              <a:rPr sz="2200" spc="-5" dirty="0">
                <a:latin typeface="Arial"/>
                <a:cs typeface="Arial"/>
              </a:rPr>
              <a:t>were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similar</a:t>
            </a:r>
            <a:endParaRPr sz="2200">
              <a:latin typeface="Arial"/>
              <a:cs typeface="Arial"/>
            </a:endParaRPr>
          </a:p>
          <a:p>
            <a:pPr marL="12700" marR="480695">
              <a:lnSpc>
                <a:spcPct val="102699"/>
              </a:lnSpc>
              <a:spcBef>
                <a:spcPts val="1875"/>
              </a:spcBef>
            </a:pPr>
            <a:r>
              <a:rPr sz="2200" dirty="0">
                <a:latin typeface="Arial"/>
                <a:cs typeface="Arial"/>
              </a:rPr>
              <a:t>On-treatment dose-response </a:t>
            </a:r>
            <a:r>
              <a:rPr sz="2200" spc="-5" dirty="0">
                <a:latin typeface="Arial"/>
                <a:cs typeface="Arial"/>
              </a:rPr>
              <a:t>analyses </a:t>
            </a:r>
            <a:r>
              <a:rPr sz="2200" dirty="0">
                <a:latin typeface="Arial"/>
                <a:cs typeface="Arial"/>
              </a:rPr>
              <a:t>of the hazard </a:t>
            </a:r>
            <a:r>
              <a:rPr sz="2200" spc="-5" dirty="0">
                <a:latin typeface="Arial"/>
                <a:cs typeface="Arial"/>
              </a:rPr>
              <a:t>ratio </a:t>
            </a:r>
            <a:r>
              <a:rPr sz="2200" dirty="0">
                <a:latin typeface="Arial"/>
                <a:cs typeface="Arial"/>
              </a:rPr>
              <a:t>for </a:t>
            </a:r>
            <a:r>
              <a:rPr sz="2200" spc="-5" dirty="0">
                <a:latin typeface="Arial"/>
                <a:cs typeface="Arial"/>
              </a:rPr>
              <a:t>bleeding, serious  bleeding, </a:t>
            </a:r>
            <a:r>
              <a:rPr sz="2200" dirty="0">
                <a:latin typeface="Arial"/>
                <a:cs typeface="Arial"/>
              </a:rPr>
              <a:t>and </a:t>
            </a:r>
            <a:r>
              <a:rPr sz="2200" spc="-5" dirty="0">
                <a:latin typeface="Arial"/>
                <a:cs typeface="Arial"/>
              </a:rPr>
              <a:t>atrial fibrillation/flutter </a:t>
            </a:r>
            <a:r>
              <a:rPr sz="2200" dirty="0">
                <a:latin typeface="Arial"/>
                <a:cs typeface="Arial"/>
              </a:rPr>
              <a:t>are not yet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available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65"/>
              </a:spcBef>
            </a:pPr>
            <a:r>
              <a:rPr sz="2200" spc="-5" dirty="0">
                <a:latin typeface="Arial"/>
                <a:cs typeface="Arial"/>
              </a:rPr>
              <a:t>Results only apply </a:t>
            </a:r>
            <a:r>
              <a:rPr sz="2200" dirty="0">
                <a:latin typeface="Arial"/>
                <a:cs typeface="Arial"/>
              </a:rPr>
              <a:t>to </a:t>
            </a:r>
            <a:r>
              <a:rPr sz="2200" spc="-5" dirty="0">
                <a:latin typeface="Arial"/>
                <a:cs typeface="Arial"/>
              </a:rPr>
              <a:t>this specific icosapent </a:t>
            </a:r>
            <a:r>
              <a:rPr sz="2200" dirty="0">
                <a:latin typeface="Arial"/>
                <a:cs typeface="Arial"/>
              </a:rPr>
              <a:t>ethyl </a:t>
            </a:r>
            <a:r>
              <a:rPr sz="2200" spc="-5" dirty="0">
                <a:latin typeface="Arial"/>
                <a:cs typeface="Arial"/>
              </a:rPr>
              <a:t>formulation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60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EPA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21897" y="210487"/>
            <a:ext cx="1329957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80647" y="2214619"/>
            <a:ext cx="158115" cy="0"/>
          </a:xfrm>
          <a:custGeom>
            <a:avLst/>
            <a:gdLst/>
            <a:ahLst/>
            <a:cxnLst/>
            <a:rect l="l" t="t" r="r" b="b"/>
            <a:pathLst>
              <a:path w="158114">
                <a:moveTo>
                  <a:pt x="0" y="0"/>
                </a:moveTo>
                <a:lnTo>
                  <a:pt x="157537" y="0"/>
                </a:lnTo>
              </a:path>
            </a:pathLst>
          </a:custGeom>
          <a:ln w="158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186040" y="1647825"/>
            <a:ext cx="265430" cy="1120775"/>
          </a:xfrm>
          <a:custGeom>
            <a:avLst/>
            <a:gdLst/>
            <a:ahLst/>
            <a:cxnLst/>
            <a:rect l="l" t="t" r="r" b="b"/>
            <a:pathLst>
              <a:path w="265429" h="1120775">
                <a:moveTo>
                  <a:pt x="258658" y="0"/>
                </a:moveTo>
                <a:lnTo>
                  <a:pt x="0" y="0"/>
                </a:lnTo>
                <a:lnTo>
                  <a:pt x="0" y="1120756"/>
                </a:lnTo>
                <a:lnTo>
                  <a:pt x="264816" y="1120756"/>
                </a:lnTo>
              </a:path>
            </a:pathLst>
          </a:custGeom>
          <a:ln w="158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421265" y="2283101"/>
            <a:ext cx="1219200" cy="970915"/>
          </a:xfrm>
          <a:custGeom>
            <a:avLst/>
            <a:gdLst/>
            <a:ahLst/>
            <a:cxnLst/>
            <a:rect l="l" t="t" r="r" b="b"/>
            <a:pathLst>
              <a:path w="1219200" h="970914">
                <a:moveTo>
                  <a:pt x="0" y="0"/>
                </a:moveTo>
                <a:lnTo>
                  <a:pt x="1219102" y="0"/>
                </a:lnTo>
                <a:lnTo>
                  <a:pt x="1219102" y="970622"/>
                </a:lnTo>
                <a:lnTo>
                  <a:pt x="0" y="970622"/>
                </a:lnTo>
                <a:lnTo>
                  <a:pt x="0" y="0"/>
                </a:lnTo>
                <a:close/>
              </a:path>
            </a:pathLst>
          </a:custGeom>
          <a:solidFill>
            <a:srgbClr val="B0AC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35941" y="59436"/>
            <a:ext cx="439864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0000FF"/>
                </a:solidFill>
              </a:rPr>
              <a:t>REDUCE-</a:t>
            </a:r>
            <a:r>
              <a:rPr dirty="0">
                <a:solidFill>
                  <a:srgbClr val="FF0000"/>
                </a:solidFill>
              </a:rPr>
              <a:t>IT</a:t>
            </a:r>
            <a:r>
              <a:rPr spc="-75" dirty="0">
                <a:solidFill>
                  <a:srgbClr val="FF0000"/>
                </a:solidFill>
              </a:rPr>
              <a:t> </a:t>
            </a:r>
            <a:r>
              <a:rPr spc="-5" dirty="0"/>
              <a:t>Design</a:t>
            </a:r>
          </a:p>
        </p:txBody>
      </p:sp>
      <p:sp>
        <p:nvSpPr>
          <p:cNvPr id="7" name="object 7"/>
          <p:cNvSpPr/>
          <p:nvPr/>
        </p:nvSpPr>
        <p:spPr>
          <a:xfrm>
            <a:off x="6631658" y="2767733"/>
            <a:ext cx="819785" cy="0"/>
          </a:xfrm>
          <a:custGeom>
            <a:avLst/>
            <a:gdLst/>
            <a:ahLst/>
            <a:cxnLst/>
            <a:rect l="l" t="t" r="r" b="b"/>
            <a:pathLst>
              <a:path w="819784">
                <a:moveTo>
                  <a:pt x="0" y="0"/>
                </a:moveTo>
                <a:lnTo>
                  <a:pt x="819324" y="0"/>
                </a:lnTo>
              </a:path>
            </a:pathLst>
          </a:custGeom>
          <a:ln w="19050">
            <a:solidFill>
              <a:srgbClr val="020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438298" y="272993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15" y="0"/>
                </a:moveTo>
                <a:lnTo>
                  <a:pt x="0" y="75587"/>
                </a:lnTo>
                <a:lnTo>
                  <a:pt x="76108" y="37802"/>
                </a:lnTo>
                <a:lnTo>
                  <a:pt x="1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567624" y="2763787"/>
            <a:ext cx="339090" cy="0"/>
          </a:xfrm>
          <a:custGeom>
            <a:avLst/>
            <a:gdLst/>
            <a:ahLst/>
            <a:cxnLst/>
            <a:rect l="l" t="t" r="r" b="b"/>
            <a:pathLst>
              <a:path w="339090">
                <a:moveTo>
                  <a:pt x="0" y="0"/>
                </a:moveTo>
                <a:lnTo>
                  <a:pt x="338962" y="0"/>
                </a:lnTo>
              </a:path>
            </a:pathLst>
          </a:custGeom>
          <a:ln w="190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93903" y="272598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15" y="0"/>
                </a:moveTo>
                <a:lnTo>
                  <a:pt x="0" y="75587"/>
                </a:lnTo>
                <a:lnTo>
                  <a:pt x="76108" y="37802"/>
                </a:lnTo>
                <a:lnTo>
                  <a:pt x="1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09032" y="2214619"/>
            <a:ext cx="274320" cy="0"/>
          </a:xfrm>
          <a:custGeom>
            <a:avLst/>
            <a:gdLst/>
            <a:ahLst/>
            <a:cxnLst/>
            <a:rect l="l" t="t" r="r" b="b"/>
            <a:pathLst>
              <a:path w="274320">
                <a:moveTo>
                  <a:pt x="0" y="0"/>
                </a:moveTo>
                <a:lnTo>
                  <a:pt x="274021" y="0"/>
                </a:lnTo>
              </a:path>
            </a:pathLst>
          </a:custGeom>
          <a:ln w="158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511804" y="3513328"/>
            <a:ext cx="132016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30" dirty="0">
                <a:solidFill>
                  <a:srgbClr val="231F20"/>
                </a:solidFill>
                <a:latin typeface="Arial"/>
                <a:cs typeface="Arial"/>
              </a:rPr>
              <a:t>Screening</a:t>
            </a:r>
            <a:r>
              <a:rPr sz="1300" b="1" spc="-1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231F20"/>
                </a:solidFill>
                <a:latin typeface="Arial"/>
                <a:cs typeface="Arial"/>
              </a:rPr>
              <a:t>Period</a:t>
            </a:r>
            <a:endParaRPr sz="13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699032" y="3627447"/>
            <a:ext cx="946150" cy="0"/>
          </a:xfrm>
          <a:custGeom>
            <a:avLst/>
            <a:gdLst/>
            <a:ahLst/>
            <a:cxnLst/>
            <a:rect l="l" t="t" r="r" b="b"/>
            <a:pathLst>
              <a:path w="946150">
                <a:moveTo>
                  <a:pt x="945645" y="0"/>
                </a:moveTo>
                <a:lnTo>
                  <a:pt x="0" y="0"/>
                </a:lnTo>
              </a:path>
            </a:pathLst>
          </a:custGeom>
          <a:ln w="158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635611" y="358964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092" y="0"/>
                </a:moveTo>
                <a:lnTo>
                  <a:pt x="0" y="37801"/>
                </a:lnTo>
                <a:lnTo>
                  <a:pt x="76092" y="75587"/>
                </a:lnTo>
                <a:lnTo>
                  <a:pt x="760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719601" y="3507232"/>
            <a:ext cx="3112135" cy="223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300" b="1" spc="-35" dirty="0">
                <a:solidFill>
                  <a:srgbClr val="231F20"/>
                </a:solidFill>
                <a:latin typeface="Arial"/>
                <a:cs typeface="Arial"/>
              </a:rPr>
              <a:t>Double</a:t>
            </a:r>
            <a:r>
              <a:rPr sz="1300" b="1" spc="-35" dirty="0">
                <a:solidFill>
                  <a:srgbClr val="020303"/>
                </a:solidFill>
                <a:latin typeface="Arial"/>
                <a:cs typeface="Arial"/>
              </a:rPr>
              <a:t>-Blind </a:t>
            </a:r>
            <a:r>
              <a:rPr sz="1300" b="1" spc="-40" dirty="0">
                <a:solidFill>
                  <a:srgbClr val="020303"/>
                </a:solidFill>
                <a:latin typeface="Arial"/>
                <a:cs typeface="Arial"/>
              </a:rPr>
              <a:t>Treatment/Follow-up</a:t>
            </a:r>
            <a:r>
              <a:rPr sz="1300" b="1" spc="-170" dirty="0">
                <a:solidFill>
                  <a:srgbClr val="020303"/>
                </a:solidFill>
                <a:latin typeface="Arial"/>
                <a:cs typeface="Arial"/>
              </a:rPr>
              <a:t> </a:t>
            </a:r>
            <a:r>
              <a:rPr sz="1300" b="1" spc="-25" dirty="0">
                <a:solidFill>
                  <a:srgbClr val="020303"/>
                </a:solidFill>
                <a:latin typeface="Arial"/>
                <a:cs typeface="Arial"/>
              </a:rPr>
              <a:t>Period</a:t>
            </a:r>
            <a:endParaRPr sz="13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638185" y="1378107"/>
            <a:ext cx="1271270" cy="1661160"/>
          </a:xfrm>
          <a:prstGeom prst="rect">
            <a:avLst/>
          </a:prstGeom>
          <a:ln w="15875">
            <a:solidFill>
              <a:srgbClr val="231F20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100" b="1" spc="-20" dirty="0">
                <a:solidFill>
                  <a:srgbClr val="231F20"/>
                </a:solidFill>
                <a:latin typeface="Arial"/>
                <a:cs typeface="Arial"/>
              </a:rPr>
              <a:t>1:1</a:t>
            </a:r>
            <a:endParaRPr sz="1100">
              <a:latin typeface="Arial"/>
              <a:cs typeface="Arial"/>
            </a:endParaRPr>
          </a:p>
          <a:p>
            <a:pPr marR="66040" algn="ctr">
              <a:lnSpc>
                <a:spcPct val="100000"/>
              </a:lnSpc>
              <a:spcBef>
                <a:spcPts val="75"/>
              </a:spcBef>
            </a:pP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Randomization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with</a:t>
            </a:r>
            <a:endParaRPr sz="1100">
              <a:latin typeface="Arial"/>
              <a:cs typeface="Arial"/>
            </a:endParaRPr>
          </a:p>
          <a:p>
            <a:pPr marL="204470" marR="202565" algn="ctr">
              <a:lnSpc>
                <a:spcPct val="106100"/>
              </a:lnSpc>
              <a:spcBef>
                <a:spcPts val="15"/>
              </a:spcBef>
            </a:pP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continuation</a:t>
            </a:r>
            <a:r>
              <a:rPr sz="1100" spc="-229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Arial"/>
                <a:cs typeface="Arial"/>
              </a:rPr>
              <a:t>of  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stable statin  therapy  </a:t>
            </a:r>
            <a:r>
              <a:rPr sz="1100" spc="-25" dirty="0">
                <a:solidFill>
                  <a:srgbClr val="231F20"/>
                </a:solidFill>
                <a:latin typeface="Arial"/>
                <a:cs typeface="Arial"/>
              </a:rPr>
              <a:t>(N=8179)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60999" y="1123403"/>
            <a:ext cx="1672589" cy="2160270"/>
          </a:xfrm>
          <a:prstGeom prst="rect">
            <a:avLst/>
          </a:prstGeom>
          <a:ln w="15875">
            <a:solidFill>
              <a:srgbClr val="231F20"/>
            </a:solidFill>
          </a:ln>
        </p:spPr>
        <p:txBody>
          <a:bodyPr vert="horz" wrap="square" lIns="0" tIns="114300" rIns="0" bIns="0" rtlCol="0">
            <a:spAutoFit/>
          </a:bodyPr>
          <a:lstStyle/>
          <a:p>
            <a:pPr marL="175260">
              <a:lnSpc>
                <a:spcPct val="100000"/>
              </a:lnSpc>
              <a:spcBef>
                <a:spcPts val="900"/>
              </a:spcBef>
            </a:pPr>
            <a:r>
              <a:rPr sz="1100" b="1" spc="-30" dirty="0">
                <a:solidFill>
                  <a:srgbClr val="231F20"/>
                </a:solidFill>
                <a:latin typeface="Arial"/>
                <a:cs typeface="Arial"/>
              </a:rPr>
              <a:t>Key </a:t>
            </a:r>
            <a:r>
              <a:rPr sz="1100" b="1" spc="-25" dirty="0">
                <a:solidFill>
                  <a:srgbClr val="231F20"/>
                </a:solidFill>
                <a:latin typeface="Arial"/>
                <a:cs typeface="Arial"/>
              </a:rPr>
              <a:t>Inclusion</a:t>
            </a:r>
            <a:r>
              <a:rPr sz="1100" b="1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b="1" spc="-25" dirty="0">
                <a:solidFill>
                  <a:srgbClr val="231F20"/>
                </a:solidFill>
                <a:latin typeface="Arial"/>
                <a:cs typeface="Arial"/>
              </a:rPr>
              <a:t>Criteria</a:t>
            </a:r>
            <a:endParaRPr sz="1100">
              <a:latin typeface="Arial"/>
              <a:cs typeface="Arial"/>
            </a:endParaRPr>
          </a:p>
          <a:p>
            <a:pPr marL="262255" marR="243204" indent="-91440">
              <a:lnSpc>
                <a:spcPts val="1200"/>
              </a:lnSpc>
              <a:spcBef>
                <a:spcPts val="715"/>
              </a:spcBef>
              <a:buClr>
                <a:srgbClr val="020303"/>
              </a:buClr>
              <a:buChar char="•"/>
              <a:tabLst>
                <a:tab pos="262890" algn="l"/>
              </a:tabLst>
            </a:pPr>
            <a:r>
              <a:rPr sz="1100" spc="-25" dirty="0">
                <a:solidFill>
                  <a:srgbClr val="231F20"/>
                </a:solidFill>
                <a:latin typeface="Arial"/>
                <a:cs typeface="Arial"/>
              </a:rPr>
              <a:t>Statin-treated men  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and </a:t>
            </a:r>
            <a:r>
              <a:rPr sz="1100" spc="-30" dirty="0">
                <a:solidFill>
                  <a:srgbClr val="231F20"/>
                </a:solidFill>
                <a:latin typeface="Arial"/>
                <a:cs typeface="Arial"/>
              </a:rPr>
              <a:t>women 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≥45</a:t>
            </a:r>
            <a:r>
              <a:rPr sz="1100" spc="-2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yrs</a:t>
            </a:r>
            <a:endParaRPr sz="1100">
              <a:latin typeface="Arial"/>
              <a:cs typeface="Arial"/>
            </a:endParaRPr>
          </a:p>
          <a:p>
            <a:pPr marL="262255" marR="179705" indent="-91440">
              <a:lnSpc>
                <a:spcPct val="95500"/>
              </a:lnSpc>
              <a:spcBef>
                <a:spcPts val="615"/>
              </a:spcBef>
              <a:buClr>
                <a:srgbClr val="020303"/>
              </a:buClr>
              <a:buChar char="•"/>
              <a:tabLst>
                <a:tab pos="262890" algn="l"/>
              </a:tabLst>
            </a:pPr>
            <a:r>
              <a:rPr sz="1100" spc="-25" dirty="0">
                <a:solidFill>
                  <a:srgbClr val="231F20"/>
                </a:solidFill>
                <a:latin typeface="Arial"/>
                <a:cs typeface="Arial"/>
              </a:rPr>
              <a:t>Established </a:t>
            </a:r>
            <a:r>
              <a:rPr sz="1100" spc="-30" dirty="0">
                <a:solidFill>
                  <a:srgbClr val="231F20"/>
                </a:solidFill>
                <a:latin typeface="Arial"/>
                <a:cs typeface="Arial"/>
              </a:rPr>
              <a:t>CVD  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(~70%</a:t>
            </a:r>
            <a:r>
              <a:rPr sz="1100" spc="-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of</a:t>
            </a:r>
            <a:r>
              <a:rPr sz="1100" spc="-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Arial"/>
                <a:cs typeface="Arial"/>
              </a:rPr>
              <a:t>patients)</a:t>
            </a:r>
            <a:r>
              <a:rPr sz="1100" spc="-1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Arial"/>
                <a:cs typeface="Arial"/>
              </a:rPr>
              <a:t>or  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DM 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+ 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≥1 risk</a:t>
            </a:r>
            <a:r>
              <a:rPr sz="1100" spc="-22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factor</a:t>
            </a:r>
            <a:endParaRPr sz="1100">
              <a:latin typeface="Arial"/>
              <a:cs typeface="Arial"/>
            </a:endParaRPr>
          </a:p>
          <a:p>
            <a:pPr marL="262255" indent="-92075">
              <a:lnSpc>
                <a:spcPts val="1260"/>
              </a:lnSpc>
              <a:spcBef>
                <a:spcPts val="580"/>
              </a:spcBef>
              <a:buClr>
                <a:srgbClr val="020303"/>
              </a:buClr>
              <a:buChar char="•"/>
              <a:tabLst>
                <a:tab pos="262890" algn="l"/>
              </a:tabLst>
            </a:pP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TG ≥150 </a:t>
            </a:r>
            <a:r>
              <a:rPr sz="1100" spc="-25" dirty="0">
                <a:solidFill>
                  <a:srgbClr val="231F20"/>
                </a:solidFill>
                <a:latin typeface="Arial"/>
                <a:cs typeface="Arial"/>
              </a:rPr>
              <a:t>mg/dL</a:t>
            </a:r>
            <a:r>
              <a:rPr sz="1100" spc="-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and</a:t>
            </a:r>
            <a:endParaRPr sz="1100">
              <a:latin typeface="Arial"/>
              <a:cs typeface="Arial"/>
            </a:endParaRPr>
          </a:p>
          <a:p>
            <a:pPr marL="262255">
              <a:lnSpc>
                <a:spcPts val="1260"/>
              </a:lnSpc>
            </a:pP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&lt;500</a:t>
            </a:r>
            <a:r>
              <a:rPr sz="1100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Arial"/>
                <a:cs typeface="Arial"/>
              </a:rPr>
              <a:t>mg/dL*</a:t>
            </a:r>
            <a:endParaRPr sz="1100">
              <a:latin typeface="Arial"/>
              <a:cs typeface="Arial"/>
            </a:endParaRPr>
          </a:p>
          <a:p>
            <a:pPr marL="262255" marR="339725" indent="-91440">
              <a:lnSpc>
                <a:spcPts val="1300"/>
              </a:lnSpc>
              <a:spcBef>
                <a:spcPts val="635"/>
              </a:spcBef>
              <a:buClr>
                <a:srgbClr val="020303"/>
              </a:buClr>
              <a:buChar char="•"/>
              <a:tabLst>
                <a:tab pos="262890" algn="l"/>
              </a:tabLst>
            </a:pPr>
            <a:r>
              <a:rPr sz="1100" spc="-25" dirty="0">
                <a:solidFill>
                  <a:srgbClr val="231F20"/>
                </a:solidFill>
                <a:latin typeface="Arial"/>
                <a:cs typeface="Arial"/>
              </a:rPr>
              <a:t>LDL-C 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&gt;40</a:t>
            </a:r>
            <a:r>
              <a:rPr sz="1100" spc="-1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Arial"/>
                <a:cs typeface="Arial"/>
              </a:rPr>
              <a:t>mg/dL  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and ≤100</a:t>
            </a:r>
            <a:r>
              <a:rPr sz="1100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231F20"/>
                </a:solidFill>
                <a:latin typeface="Arial"/>
                <a:cs typeface="Arial"/>
              </a:rPr>
              <a:t>mg/dL</a:t>
            </a:r>
            <a:endParaRPr sz="11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21265" y="1159696"/>
            <a:ext cx="1219200" cy="969644"/>
          </a:xfrm>
          <a:custGeom>
            <a:avLst/>
            <a:gdLst/>
            <a:ahLst/>
            <a:cxnLst/>
            <a:rect l="l" t="t" r="r" b="b"/>
            <a:pathLst>
              <a:path w="1219200" h="969644">
                <a:moveTo>
                  <a:pt x="0" y="0"/>
                </a:moveTo>
                <a:lnTo>
                  <a:pt x="1219102" y="0"/>
                </a:lnTo>
                <a:lnTo>
                  <a:pt x="1219102" y="969107"/>
                </a:lnTo>
                <a:lnTo>
                  <a:pt x="0" y="969107"/>
                </a:lnTo>
                <a:lnTo>
                  <a:pt x="0" y="0"/>
                </a:lnTo>
                <a:close/>
              </a:path>
            </a:pathLst>
          </a:custGeom>
          <a:solidFill>
            <a:srgbClr val="E8E6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421265" y="1159696"/>
            <a:ext cx="1219200" cy="969644"/>
          </a:xfrm>
          <a:prstGeom prst="rect">
            <a:avLst/>
          </a:prstGeom>
          <a:ln w="15875">
            <a:solidFill>
              <a:srgbClr val="000000"/>
            </a:solidFill>
          </a:ln>
        </p:spPr>
        <p:txBody>
          <a:bodyPr vert="horz" wrap="square" lIns="0" tIns="124460" rIns="0" bIns="0" rtlCol="0">
            <a:spAutoFit/>
          </a:bodyPr>
          <a:lstStyle/>
          <a:p>
            <a:pPr marL="195580" marR="192405" algn="ctr">
              <a:lnSpc>
                <a:spcPts val="1610"/>
              </a:lnSpc>
              <a:spcBef>
                <a:spcPts val="980"/>
              </a:spcBef>
            </a:pP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os</a:t>
            </a:r>
            <a:r>
              <a:rPr sz="1400" b="1" spc="-5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400" b="1" spc="-15" dirty="0">
                <a:solidFill>
                  <a:srgbClr val="231F20"/>
                </a:solidFill>
                <a:latin typeface="Arial"/>
                <a:cs typeface="Arial"/>
              </a:rPr>
              <a:t>p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e</a:t>
            </a:r>
            <a:r>
              <a:rPr sz="1400" b="1" spc="-1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231F20"/>
                </a:solidFill>
                <a:latin typeface="Arial"/>
                <a:cs typeface="Arial"/>
              </a:rPr>
              <a:t>t  </a:t>
            </a: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Ethyl</a:t>
            </a:r>
            <a:endParaRPr sz="1400">
              <a:latin typeface="Arial"/>
              <a:cs typeface="Arial"/>
            </a:endParaRPr>
          </a:p>
          <a:p>
            <a:pPr marL="337185" marR="332740" indent="-2540" algn="ctr">
              <a:lnSpc>
                <a:spcPts val="1200"/>
              </a:lnSpc>
              <a:spcBef>
                <a:spcPts val="325"/>
              </a:spcBef>
            </a:pP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4 </a:t>
            </a:r>
            <a:r>
              <a:rPr sz="1100" spc="-30" dirty="0">
                <a:solidFill>
                  <a:srgbClr val="231F20"/>
                </a:solidFill>
                <a:latin typeface="Arial"/>
                <a:cs typeface="Arial"/>
              </a:rPr>
              <a:t>g/day  </a:t>
            </a:r>
            <a:r>
              <a:rPr sz="1100" spc="-25" dirty="0">
                <a:solidFill>
                  <a:srgbClr val="231F20"/>
                </a:solidFill>
                <a:latin typeface="Arial"/>
                <a:cs typeface="Arial"/>
              </a:rPr>
              <a:t>(</a:t>
            </a:r>
            <a:r>
              <a:rPr sz="1100" spc="-30" dirty="0">
                <a:solidFill>
                  <a:srgbClr val="231F20"/>
                </a:solidFill>
                <a:latin typeface="Arial"/>
                <a:cs typeface="Arial"/>
              </a:rPr>
              <a:t>n=</a:t>
            </a:r>
            <a:r>
              <a:rPr sz="1100" spc="-25" dirty="0">
                <a:solidFill>
                  <a:srgbClr val="231F20"/>
                </a:solidFill>
                <a:latin typeface="Arial"/>
                <a:cs typeface="Arial"/>
              </a:rPr>
              <a:t>4089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)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421265" y="2283101"/>
            <a:ext cx="1219200" cy="970915"/>
          </a:xfrm>
          <a:prstGeom prst="rect">
            <a:avLst/>
          </a:prstGeom>
          <a:ln w="15875">
            <a:solidFill>
              <a:srgbClr val="00000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Times New Roman"/>
              <a:cs typeface="Times New Roman"/>
            </a:endParaRPr>
          </a:p>
          <a:p>
            <a:pPr marL="635" algn="ctr">
              <a:lnSpc>
                <a:spcPct val="100000"/>
              </a:lnSpc>
            </a:pPr>
            <a:r>
              <a:rPr sz="1400" b="1" spc="-10" dirty="0">
                <a:solidFill>
                  <a:srgbClr val="231F20"/>
                </a:solidFill>
                <a:latin typeface="Arial"/>
                <a:cs typeface="Arial"/>
              </a:rPr>
              <a:t>Placebo</a:t>
            </a:r>
            <a:endParaRPr sz="1400">
              <a:latin typeface="Arial"/>
              <a:cs typeface="Arial"/>
            </a:endParaRPr>
          </a:p>
          <a:p>
            <a:pPr marL="39370" algn="ctr">
              <a:lnSpc>
                <a:spcPct val="100000"/>
              </a:lnSpc>
              <a:spcBef>
                <a:spcPts val="15"/>
              </a:spcBef>
            </a:pPr>
            <a:r>
              <a:rPr sz="1100" spc="-30" dirty="0">
                <a:solidFill>
                  <a:srgbClr val="231F20"/>
                </a:solidFill>
                <a:latin typeface="Arial"/>
                <a:cs typeface="Arial"/>
              </a:rPr>
              <a:t>(n=4090)</a:t>
            </a:r>
            <a:endParaRPr sz="11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827734" y="5034858"/>
            <a:ext cx="5118100" cy="0"/>
          </a:xfrm>
          <a:custGeom>
            <a:avLst/>
            <a:gdLst/>
            <a:ahLst/>
            <a:cxnLst/>
            <a:rect l="l" t="t" r="r" b="b"/>
            <a:pathLst>
              <a:path w="5118100">
                <a:moveTo>
                  <a:pt x="0" y="0"/>
                </a:moveTo>
                <a:lnTo>
                  <a:pt x="5117770" y="0"/>
                </a:lnTo>
              </a:path>
            </a:pathLst>
          </a:custGeom>
          <a:ln w="158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932820" y="4997058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15" y="0"/>
                </a:moveTo>
                <a:lnTo>
                  <a:pt x="0" y="75586"/>
                </a:lnTo>
                <a:lnTo>
                  <a:pt x="76109" y="37801"/>
                </a:lnTo>
                <a:lnTo>
                  <a:pt x="1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202573" y="4913376"/>
            <a:ext cx="5441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30" dirty="0">
                <a:solidFill>
                  <a:srgbClr val="231F20"/>
                </a:solidFill>
                <a:latin typeface="Arial"/>
                <a:cs typeface="Arial"/>
              </a:rPr>
              <a:t>B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100" spc="-2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eline</a:t>
            </a:r>
            <a:endParaRPr sz="11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022716" y="4599587"/>
            <a:ext cx="2926080" cy="0"/>
          </a:xfrm>
          <a:custGeom>
            <a:avLst/>
            <a:gdLst/>
            <a:ahLst/>
            <a:cxnLst/>
            <a:rect l="l" t="t" r="r" b="b"/>
            <a:pathLst>
              <a:path w="2926079">
                <a:moveTo>
                  <a:pt x="0" y="0"/>
                </a:moveTo>
                <a:lnTo>
                  <a:pt x="2925540" y="0"/>
                </a:lnTo>
              </a:path>
            </a:pathLst>
          </a:custGeom>
          <a:ln w="158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90117" y="4599587"/>
            <a:ext cx="391160" cy="0"/>
          </a:xfrm>
          <a:custGeom>
            <a:avLst/>
            <a:gdLst/>
            <a:ahLst/>
            <a:cxnLst/>
            <a:rect l="l" t="t" r="r" b="b"/>
            <a:pathLst>
              <a:path w="391160">
                <a:moveTo>
                  <a:pt x="0" y="0"/>
                </a:moveTo>
                <a:lnTo>
                  <a:pt x="391149" y="0"/>
                </a:lnTo>
              </a:path>
            </a:pathLst>
          </a:custGeom>
          <a:ln w="158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868448" y="4599587"/>
            <a:ext cx="220979" cy="0"/>
          </a:xfrm>
          <a:custGeom>
            <a:avLst/>
            <a:gdLst/>
            <a:ahLst/>
            <a:cxnLst/>
            <a:rect l="l" t="t" r="r" b="b"/>
            <a:pathLst>
              <a:path w="220979">
                <a:moveTo>
                  <a:pt x="0" y="0"/>
                </a:moveTo>
                <a:lnTo>
                  <a:pt x="220685" y="0"/>
                </a:lnTo>
              </a:path>
            </a:pathLst>
          </a:custGeom>
          <a:ln w="158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48864" y="4599587"/>
            <a:ext cx="82550" cy="0"/>
          </a:xfrm>
          <a:custGeom>
            <a:avLst/>
            <a:gdLst/>
            <a:ahLst/>
            <a:cxnLst/>
            <a:rect l="l" t="t" r="r" b="b"/>
            <a:pathLst>
              <a:path w="82550">
                <a:moveTo>
                  <a:pt x="0" y="0"/>
                </a:moveTo>
                <a:lnTo>
                  <a:pt x="82184" y="0"/>
                </a:lnTo>
              </a:path>
            </a:pathLst>
          </a:custGeom>
          <a:ln w="158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9932820" y="456178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15" y="0"/>
                </a:moveTo>
                <a:lnTo>
                  <a:pt x="0" y="75586"/>
                </a:lnTo>
                <a:lnTo>
                  <a:pt x="76109" y="37801"/>
                </a:lnTo>
                <a:lnTo>
                  <a:pt x="1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669638" y="4471416"/>
            <a:ext cx="662305" cy="63817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R="41910" algn="ctr">
              <a:lnSpc>
                <a:spcPct val="100000"/>
              </a:lnSpc>
              <a:spcBef>
                <a:spcPts val="385"/>
              </a:spcBef>
            </a:pP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-1</a:t>
            </a:r>
            <a:r>
              <a:rPr sz="1100" spc="-11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Month</a:t>
            </a:r>
            <a:endParaRPr sz="1100">
              <a:latin typeface="Arial"/>
              <a:cs typeface="Arial"/>
            </a:endParaRPr>
          </a:p>
          <a:p>
            <a:pPr marR="48260" algn="ctr">
              <a:lnSpc>
                <a:spcPct val="100000"/>
              </a:lnSpc>
              <a:spcBef>
                <a:spcPts val="290"/>
              </a:spcBef>
            </a:pP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endParaRPr sz="11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sz="1100" spc="10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100" spc="-10" dirty="0">
                <a:solidFill>
                  <a:srgbClr val="231F20"/>
                </a:solidFill>
                <a:latin typeface="Arial"/>
                <a:cs typeface="Arial"/>
              </a:rPr>
              <a:t>r</a:t>
            </a:r>
            <a:r>
              <a:rPr sz="1100" spc="10" dirty="0">
                <a:solidFill>
                  <a:srgbClr val="231F20"/>
                </a:solidFill>
                <a:latin typeface="Arial"/>
                <a:cs typeface="Arial"/>
              </a:rPr>
              <a:t>een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spc="10" dirty="0">
                <a:solidFill>
                  <a:srgbClr val="231F20"/>
                </a:solidFill>
                <a:latin typeface="Arial"/>
                <a:cs typeface="Arial"/>
              </a:rPr>
              <a:t>ng</a:t>
            </a:r>
            <a:endParaRPr sz="11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479414" y="3995420"/>
            <a:ext cx="9798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solidFill>
                  <a:srgbClr val="231F20"/>
                </a:solidFill>
                <a:latin typeface="Arial"/>
                <a:cs typeface="Arial"/>
              </a:rPr>
              <a:t>End of</a:t>
            </a:r>
            <a:r>
              <a:rPr sz="1200" b="1" spc="-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200" b="1" spc="5" dirty="0">
                <a:solidFill>
                  <a:srgbClr val="231F20"/>
                </a:solidFill>
                <a:latin typeface="Arial"/>
                <a:cs typeface="Arial"/>
              </a:rPr>
              <a:t>Study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08087" y="4270248"/>
            <a:ext cx="699770" cy="836294"/>
          </a:xfrm>
          <a:prstGeom prst="rect">
            <a:avLst/>
          </a:prstGeom>
        </p:spPr>
        <p:txBody>
          <a:bodyPr vert="horz" wrap="square" lIns="0" tIns="10795" rIns="0" bIns="0" rtlCol="0">
            <a:spAutoFit/>
          </a:bodyPr>
          <a:lstStyle/>
          <a:p>
            <a:pPr marL="12700" marR="215900">
              <a:lnSpc>
                <a:spcPct val="120900"/>
              </a:lnSpc>
              <a:spcBef>
                <a:spcPts val="85"/>
              </a:spcBef>
            </a:pPr>
            <a:r>
              <a:rPr sz="1100" spc="-10" dirty="0">
                <a:solidFill>
                  <a:srgbClr val="231F20"/>
                </a:solidFill>
                <a:latin typeface="Arial"/>
                <a:cs typeface="Arial"/>
              </a:rPr>
              <a:t>Year  </a:t>
            </a:r>
            <a:r>
              <a:rPr sz="1100" spc="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100" spc="10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spc="5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r>
              <a:rPr sz="1100" spc="-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spc="5" dirty="0">
                <a:solidFill>
                  <a:srgbClr val="231F20"/>
                </a:solidFill>
                <a:latin typeface="Arial"/>
                <a:cs typeface="Arial"/>
              </a:rPr>
              <a:t>hs  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Visit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Lab</a:t>
            </a:r>
            <a:r>
              <a:rPr sz="1100" spc="-10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values</a:t>
            </a:r>
            <a:endParaRPr sz="11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4553627" y="4415279"/>
            <a:ext cx="5415915" cy="0"/>
          </a:xfrm>
          <a:custGeom>
            <a:avLst/>
            <a:gdLst/>
            <a:ahLst/>
            <a:cxnLst/>
            <a:rect l="l" t="t" r="r" b="b"/>
            <a:pathLst>
              <a:path w="5415915">
                <a:moveTo>
                  <a:pt x="0" y="0"/>
                </a:moveTo>
                <a:lnTo>
                  <a:pt x="5415692" y="0"/>
                </a:lnTo>
              </a:path>
            </a:pathLst>
          </a:custGeom>
          <a:ln w="158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9932820" y="437748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15" y="0"/>
                </a:moveTo>
                <a:lnTo>
                  <a:pt x="0" y="75587"/>
                </a:lnTo>
                <a:lnTo>
                  <a:pt x="76109" y="37802"/>
                </a:lnTo>
                <a:lnTo>
                  <a:pt x="1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0199805" y="1127464"/>
            <a:ext cx="1666239" cy="2155825"/>
          </a:xfrm>
          <a:prstGeom prst="rect">
            <a:avLst/>
          </a:prstGeom>
          <a:ln w="15875">
            <a:solidFill>
              <a:srgbClr val="231F20"/>
            </a:solidFill>
          </a:ln>
        </p:spPr>
        <p:txBody>
          <a:bodyPr vert="horz" wrap="square" lIns="0" tIns="31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25"/>
              </a:spcBef>
            </a:pPr>
            <a:endParaRPr sz="1150">
              <a:latin typeface="Times New Roman"/>
              <a:cs typeface="Times New Roman"/>
            </a:endParaRPr>
          </a:p>
          <a:p>
            <a:pPr marL="1905" algn="ctr">
              <a:lnSpc>
                <a:spcPct val="100000"/>
              </a:lnSpc>
            </a:pPr>
            <a:r>
              <a:rPr sz="1100" b="1" spc="-30" dirty="0">
                <a:solidFill>
                  <a:srgbClr val="020303"/>
                </a:solidFill>
                <a:latin typeface="Arial"/>
                <a:cs typeface="Arial"/>
              </a:rPr>
              <a:t>Primary</a:t>
            </a:r>
            <a:r>
              <a:rPr sz="1100" b="1" spc="-80" dirty="0">
                <a:solidFill>
                  <a:srgbClr val="020303"/>
                </a:solidFill>
                <a:latin typeface="Arial"/>
                <a:cs typeface="Arial"/>
              </a:rPr>
              <a:t> </a:t>
            </a:r>
            <a:r>
              <a:rPr sz="1100" b="1" spc="-35" dirty="0">
                <a:solidFill>
                  <a:srgbClr val="020303"/>
                </a:solidFill>
                <a:latin typeface="Arial"/>
                <a:cs typeface="Arial"/>
              </a:rPr>
              <a:t>Endpoint</a:t>
            </a:r>
            <a:endParaRPr sz="1100">
              <a:latin typeface="Arial"/>
              <a:cs typeface="Arial"/>
            </a:endParaRPr>
          </a:p>
          <a:p>
            <a:pPr marL="103505" marR="167005" indent="5080" algn="ctr">
              <a:lnSpc>
                <a:spcPct val="105900"/>
              </a:lnSpc>
              <a:spcBef>
                <a:spcPts val="405"/>
              </a:spcBef>
            </a:pPr>
            <a:r>
              <a:rPr sz="1100" spc="-25" dirty="0">
                <a:solidFill>
                  <a:srgbClr val="020303"/>
                </a:solidFill>
                <a:latin typeface="Arial"/>
                <a:cs typeface="Arial"/>
              </a:rPr>
              <a:t>Time </a:t>
            </a:r>
            <a:r>
              <a:rPr sz="1100" spc="-20" dirty="0">
                <a:solidFill>
                  <a:srgbClr val="020303"/>
                </a:solidFill>
                <a:latin typeface="Arial"/>
                <a:cs typeface="Arial"/>
              </a:rPr>
              <a:t>from  </a:t>
            </a:r>
            <a:r>
              <a:rPr sz="1100" spc="-25" dirty="0">
                <a:solidFill>
                  <a:srgbClr val="020303"/>
                </a:solidFill>
                <a:latin typeface="Arial"/>
                <a:cs typeface="Arial"/>
              </a:rPr>
              <a:t>randomization </a:t>
            </a:r>
            <a:r>
              <a:rPr sz="1100" spc="-10" dirty="0">
                <a:solidFill>
                  <a:srgbClr val="020303"/>
                </a:solidFill>
                <a:latin typeface="Arial"/>
                <a:cs typeface="Arial"/>
              </a:rPr>
              <a:t>to </a:t>
            </a:r>
            <a:r>
              <a:rPr sz="1100" spc="-15" dirty="0">
                <a:solidFill>
                  <a:srgbClr val="020303"/>
                </a:solidFill>
                <a:latin typeface="Arial"/>
                <a:cs typeface="Arial"/>
              </a:rPr>
              <a:t>the  first </a:t>
            </a:r>
            <a:r>
              <a:rPr sz="1100" spc="-30" dirty="0">
                <a:solidFill>
                  <a:srgbClr val="020303"/>
                </a:solidFill>
                <a:latin typeface="Arial"/>
                <a:cs typeface="Arial"/>
              </a:rPr>
              <a:t>occurrence of  </a:t>
            </a:r>
            <a:r>
              <a:rPr sz="1100" spc="-25" dirty="0">
                <a:solidFill>
                  <a:srgbClr val="020303"/>
                </a:solidFill>
                <a:latin typeface="Arial"/>
                <a:cs typeface="Arial"/>
              </a:rPr>
              <a:t>composite</a:t>
            </a:r>
            <a:r>
              <a:rPr sz="1100" spc="-70" dirty="0">
                <a:solidFill>
                  <a:srgbClr val="020303"/>
                </a:solidFill>
                <a:latin typeface="Arial"/>
                <a:cs typeface="Arial"/>
              </a:rPr>
              <a:t> </a:t>
            </a:r>
            <a:r>
              <a:rPr sz="1100" spc="-15" dirty="0">
                <a:solidFill>
                  <a:srgbClr val="020303"/>
                </a:solidFill>
                <a:latin typeface="Arial"/>
                <a:cs typeface="Arial"/>
              </a:rPr>
              <a:t>of</a:t>
            </a:r>
            <a:r>
              <a:rPr sz="1100" spc="-75" dirty="0">
                <a:solidFill>
                  <a:srgbClr val="020303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020303"/>
                </a:solidFill>
                <a:latin typeface="Arial"/>
                <a:cs typeface="Arial"/>
              </a:rPr>
              <a:t>CV</a:t>
            </a:r>
            <a:r>
              <a:rPr sz="1100" spc="-165" dirty="0">
                <a:solidFill>
                  <a:srgbClr val="020303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020303"/>
                </a:solidFill>
                <a:latin typeface="Arial"/>
                <a:cs typeface="Arial"/>
              </a:rPr>
              <a:t>death,  </a:t>
            </a:r>
            <a:r>
              <a:rPr sz="1100" spc="-25" dirty="0">
                <a:solidFill>
                  <a:srgbClr val="020303"/>
                </a:solidFill>
                <a:latin typeface="Arial"/>
                <a:cs typeface="Arial"/>
              </a:rPr>
              <a:t>nonfatal MI, </a:t>
            </a:r>
            <a:r>
              <a:rPr sz="1100" spc="-30" dirty="0">
                <a:solidFill>
                  <a:srgbClr val="020303"/>
                </a:solidFill>
                <a:latin typeface="Arial"/>
                <a:cs typeface="Arial"/>
              </a:rPr>
              <a:t>nonfatal  </a:t>
            </a:r>
            <a:r>
              <a:rPr sz="1100" spc="-20" dirty="0">
                <a:solidFill>
                  <a:srgbClr val="020303"/>
                </a:solidFill>
                <a:latin typeface="Arial"/>
                <a:cs typeface="Arial"/>
              </a:rPr>
              <a:t>stroke, </a:t>
            </a:r>
            <a:r>
              <a:rPr sz="1100" spc="-25" dirty="0">
                <a:solidFill>
                  <a:srgbClr val="020303"/>
                </a:solidFill>
                <a:latin typeface="Arial"/>
                <a:cs typeface="Arial"/>
              </a:rPr>
              <a:t>coronary  revascularization,  unstable </a:t>
            </a:r>
            <a:r>
              <a:rPr sz="1100" spc="-30" dirty="0">
                <a:solidFill>
                  <a:srgbClr val="020303"/>
                </a:solidFill>
                <a:latin typeface="Arial"/>
                <a:cs typeface="Arial"/>
              </a:rPr>
              <a:t>angina  </a:t>
            </a:r>
            <a:r>
              <a:rPr sz="1100" spc="-20" dirty="0">
                <a:solidFill>
                  <a:srgbClr val="020303"/>
                </a:solidFill>
                <a:latin typeface="Arial"/>
                <a:cs typeface="Arial"/>
              </a:rPr>
              <a:t>requiring</a:t>
            </a:r>
            <a:r>
              <a:rPr sz="1100" spc="-150" dirty="0">
                <a:solidFill>
                  <a:srgbClr val="020303"/>
                </a:solidFill>
                <a:latin typeface="Arial"/>
                <a:cs typeface="Arial"/>
              </a:rPr>
              <a:t> </a:t>
            </a:r>
            <a:r>
              <a:rPr sz="1100" spc="-30" dirty="0">
                <a:solidFill>
                  <a:srgbClr val="020303"/>
                </a:solidFill>
                <a:latin typeface="Arial"/>
                <a:cs typeface="Arial"/>
              </a:rPr>
              <a:t>hospitalization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540290" y="2390423"/>
            <a:ext cx="1027430" cy="735330"/>
          </a:xfrm>
          <a:prstGeom prst="rect">
            <a:avLst/>
          </a:prstGeom>
          <a:solidFill>
            <a:srgbClr val="B0ACAC"/>
          </a:solidFill>
          <a:ln w="158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246379">
              <a:lnSpc>
                <a:spcPct val="100000"/>
              </a:lnSpc>
            </a:pPr>
            <a:r>
              <a:rPr sz="1000" dirty="0">
                <a:solidFill>
                  <a:srgbClr val="020303"/>
                </a:solidFill>
                <a:latin typeface="Arial"/>
                <a:cs typeface="Arial"/>
              </a:rPr>
              <a:t>4</a:t>
            </a:r>
            <a:r>
              <a:rPr sz="1000" spc="-150" dirty="0">
                <a:solidFill>
                  <a:srgbClr val="02030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020303"/>
                </a:solidFill>
                <a:latin typeface="Arial"/>
                <a:cs typeface="Arial"/>
              </a:rPr>
              <a:t>months,</a:t>
            </a:r>
            <a:endParaRPr sz="1000">
              <a:latin typeface="Arial"/>
              <a:cs typeface="Arial"/>
            </a:endParaRPr>
          </a:p>
          <a:p>
            <a:pPr marL="311150" marR="202565" indent="-106045">
              <a:lnSpc>
                <a:spcPct val="100000"/>
              </a:lnSpc>
            </a:pPr>
            <a:r>
              <a:rPr sz="1000" spc="-10" dirty="0">
                <a:solidFill>
                  <a:srgbClr val="020303"/>
                </a:solidFill>
                <a:latin typeface="Arial"/>
                <a:cs typeface="Arial"/>
              </a:rPr>
              <a:t>12</a:t>
            </a:r>
            <a:r>
              <a:rPr sz="1000" spc="-190" dirty="0">
                <a:solidFill>
                  <a:srgbClr val="02030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020303"/>
                </a:solidFill>
                <a:latin typeface="Arial"/>
                <a:cs typeface="Arial"/>
              </a:rPr>
              <a:t>months,  </a:t>
            </a:r>
            <a:r>
              <a:rPr sz="1000" spc="-15" dirty="0">
                <a:solidFill>
                  <a:srgbClr val="020303"/>
                </a:solidFill>
                <a:latin typeface="Arial"/>
                <a:cs typeface="Arial"/>
              </a:rPr>
              <a:t>annually</a:t>
            </a:r>
            <a:endParaRPr sz="10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2209800" y="1378107"/>
            <a:ext cx="1271270" cy="1661160"/>
          </a:xfrm>
          <a:prstGeom prst="rect">
            <a:avLst/>
          </a:prstGeom>
          <a:ln w="15875">
            <a:solidFill>
              <a:srgbClr val="231F20"/>
            </a:solidFill>
          </a:ln>
        </p:spPr>
        <p:txBody>
          <a:bodyPr vert="horz" wrap="square" lIns="0" tIns="381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imes New Roman"/>
              <a:cs typeface="Times New Roman"/>
            </a:endParaRPr>
          </a:p>
          <a:p>
            <a:pPr marL="373380">
              <a:lnSpc>
                <a:spcPct val="100000"/>
              </a:lnSpc>
            </a:pPr>
            <a:r>
              <a:rPr sz="1100" b="1" spc="-35" dirty="0">
                <a:solidFill>
                  <a:srgbClr val="231F20"/>
                </a:solidFill>
                <a:latin typeface="Arial"/>
                <a:cs typeface="Arial"/>
              </a:rPr>
              <a:t>Lead-in</a:t>
            </a:r>
            <a:endParaRPr sz="1100">
              <a:latin typeface="Arial"/>
              <a:cs typeface="Arial"/>
            </a:endParaRPr>
          </a:p>
          <a:p>
            <a:pPr marL="325120" marR="233679" indent="-90805">
              <a:lnSpc>
                <a:spcPts val="1200"/>
              </a:lnSpc>
              <a:spcBef>
                <a:spcPts val="715"/>
              </a:spcBef>
              <a:buClr>
                <a:srgbClr val="020303"/>
              </a:buClr>
              <a:buChar char="•"/>
              <a:tabLst>
                <a:tab pos="325755" algn="l"/>
              </a:tabLst>
            </a:pP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Statin  </a:t>
            </a:r>
            <a:r>
              <a:rPr sz="1100" spc="-25" dirty="0">
                <a:solidFill>
                  <a:srgbClr val="231F20"/>
                </a:solidFill>
                <a:latin typeface="Arial"/>
                <a:cs typeface="Arial"/>
              </a:rPr>
              <a:t>s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spc="-25" dirty="0">
                <a:solidFill>
                  <a:srgbClr val="231F20"/>
                </a:solidFill>
                <a:latin typeface="Arial"/>
                <a:cs typeface="Arial"/>
              </a:rPr>
              <a:t>ab</a:t>
            </a:r>
            <a:r>
              <a:rPr sz="1100" spc="-10" dirty="0">
                <a:solidFill>
                  <a:srgbClr val="231F20"/>
                </a:solidFill>
                <a:latin typeface="Arial"/>
                <a:cs typeface="Arial"/>
              </a:rPr>
              <a:t>ili</a:t>
            </a:r>
            <a:r>
              <a:rPr sz="1100" spc="-25" dirty="0">
                <a:solidFill>
                  <a:srgbClr val="231F20"/>
                </a:solidFill>
                <a:latin typeface="Arial"/>
                <a:cs typeface="Arial"/>
              </a:rPr>
              <a:t>za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spc="-2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n</a:t>
            </a:r>
            <a:endParaRPr sz="1100">
              <a:latin typeface="Arial"/>
              <a:cs typeface="Arial"/>
            </a:endParaRPr>
          </a:p>
          <a:p>
            <a:pPr marL="325120" marR="286385" indent="-90805">
              <a:lnSpc>
                <a:spcPts val="1300"/>
              </a:lnSpc>
              <a:spcBef>
                <a:spcPts val="615"/>
              </a:spcBef>
              <a:buClr>
                <a:srgbClr val="020303"/>
              </a:buClr>
              <a:buChar char="•"/>
              <a:tabLst>
                <a:tab pos="325755" algn="l"/>
              </a:tabLst>
            </a:pPr>
            <a:r>
              <a:rPr sz="1100" spc="-45" dirty="0">
                <a:solidFill>
                  <a:srgbClr val="231F20"/>
                </a:solidFill>
                <a:latin typeface="Arial"/>
                <a:cs typeface="Arial"/>
              </a:rPr>
              <a:t>M</a:t>
            </a:r>
            <a:r>
              <a:rPr sz="1100" spc="-25" dirty="0">
                <a:solidFill>
                  <a:srgbClr val="231F20"/>
                </a:solidFill>
                <a:latin typeface="Arial"/>
                <a:cs typeface="Arial"/>
              </a:rPr>
              <a:t>ed</a:t>
            </a:r>
            <a:r>
              <a:rPr sz="11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spc="-25" dirty="0">
                <a:solidFill>
                  <a:srgbClr val="231F20"/>
                </a:solidFill>
                <a:latin typeface="Arial"/>
                <a:cs typeface="Arial"/>
              </a:rPr>
              <a:t>ca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spc="-10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spc="-25" dirty="0">
                <a:solidFill>
                  <a:srgbClr val="231F20"/>
                </a:solidFill>
                <a:latin typeface="Arial"/>
                <a:cs typeface="Arial"/>
              </a:rPr>
              <a:t>o</a:t>
            </a: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n  </a:t>
            </a:r>
            <a:r>
              <a:rPr sz="1100" spc="-30" dirty="0">
                <a:solidFill>
                  <a:srgbClr val="231F20"/>
                </a:solidFill>
                <a:latin typeface="Arial"/>
                <a:cs typeface="Arial"/>
              </a:rPr>
              <a:t>washout</a:t>
            </a:r>
            <a:endParaRPr sz="1100">
              <a:latin typeface="Arial"/>
              <a:cs typeface="Arial"/>
            </a:endParaRPr>
          </a:p>
          <a:p>
            <a:pPr marL="325120" marR="237490" indent="-90805">
              <a:lnSpc>
                <a:spcPts val="1300"/>
              </a:lnSpc>
              <a:spcBef>
                <a:spcPts val="500"/>
              </a:spcBef>
              <a:buClr>
                <a:srgbClr val="020303"/>
              </a:buClr>
              <a:buChar char="•"/>
              <a:tabLst>
                <a:tab pos="325755" algn="l"/>
              </a:tabLst>
            </a:pP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Lipid  </a:t>
            </a:r>
            <a:r>
              <a:rPr sz="1100" spc="-30" dirty="0">
                <a:solidFill>
                  <a:srgbClr val="231F20"/>
                </a:solidFill>
                <a:latin typeface="Arial"/>
                <a:cs typeface="Arial"/>
              </a:rPr>
              <a:t>qua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li</a:t>
            </a:r>
            <a:r>
              <a:rPr sz="1100" spc="-25" dirty="0">
                <a:solidFill>
                  <a:srgbClr val="231F20"/>
                </a:solidFill>
                <a:latin typeface="Arial"/>
                <a:cs typeface="Arial"/>
              </a:rPr>
              <a:t>f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spc="-35" dirty="0">
                <a:solidFill>
                  <a:srgbClr val="231F20"/>
                </a:solidFill>
                <a:latin typeface="Arial"/>
                <a:cs typeface="Arial"/>
              </a:rPr>
              <a:t>c</a:t>
            </a:r>
            <a:r>
              <a:rPr sz="1100" spc="-30" dirty="0">
                <a:solidFill>
                  <a:srgbClr val="231F20"/>
                </a:solidFill>
                <a:latin typeface="Arial"/>
                <a:cs typeface="Arial"/>
              </a:rPr>
              <a:t>a</a:t>
            </a:r>
            <a:r>
              <a:rPr sz="1100" spc="-25" dirty="0">
                <a:solidFill>
                  <a:srgbClr val="231F20"/>
                </a:solidFill>
                <a:latin typeface="Arial"/>
                <a:cs typeface="Arial"/>
              </a:rPr>
              <a:t>t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i</a:t>
            </a:r>
            <a:r>
              <a:rPr sz="1100" spc="-30" dirty="0">
                <a:solidFill>
                  <a:srgbClr val="231F20"/>
                </a:solidFill>
                <a:latin typeface="Arial"/>
                <a:cs typeface="Arial"/>
              </a:rPr>
              <a:t>on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6631658" y="1637999"/>
            <a:ext cx="819785" cy="0"/>
          </a:xfrm>
          <a:custGeom>
            <a:avLst/>
            <a:gdLst/>
            <a:ahLst/>
            <a:cxnLst/>
            <a:rect l="l" t="t" r="r" b="b"/>
            <a:pathLst>
              <a:path w="819784">
                <a:moveTo>
                  <a:pt x="0" y="0"/>
                </a:moveTo>
                <a:lnTo>
                  <a:pt x="819324" y="0"/>
                </a:lnTo>
              </a:path>
            </a:pathLst>
          </a:custGeom>
          <a:ln w="19050">
            <a:solidFill>
              <a:srgbClr val="02030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38298" y="16002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15" y="0"/>
                </a:moveTo>
                <a:lnTo>
                  <a:pt x="0" y="75587"/>
                </a:lnTo>
                <a:lnTo>
                  <a:pt x="76108" y="37802"/>
                </a:lnTo>
                <a:lnTo>
                  <a:pt x="1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10092000" y="4300728"/>
            <a:ext cx="102425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Up </a:t>
            </a:r>
            <a:r>
              <a:rPr sz="1100" spc="-10" dirty="0">
                <a:solidFill>
                  <a:srgbClr val="231F20"/>
                </a:solidFill>
                <a:latin typeface="Arial"/>
                <a:cs typeface="Arial"/>
              </a:rPr>
              <a:t>to </a:t>
            </a: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6.2</a:t>
            </a:r>
            <a:r>
              <a:rPr sz="1100" spc="-17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25" dirty="0">
                <a:solidFill>
                  <a:srgbClr val="231F20"/>
                </a:solidFill>
                <a:latin typeface="Arial"/>
                <a:cs typeface="Arial"/>
              </a:rPr>
              <a:t>years</a:t>
            </a:r>
            <a:r>
              <a:rPr sz="900" spc="-37" baseline="27777" dirty="0">
                <a:solidFill>
                  <a:srgbClr val="231F20"/>
                </a:solidFill>
                <a:latin typeface="Arial"/>
                <a:cs typeface="Arial"/>
              </a:rPr>
              <a:t>†</a:t>
            </a:r>
            <a:endParaRPr sz="900" baseline="27777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906391" y="3995420"/>
            <a:ext cx="11417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10" dirty="0">
                <a:solidFill>
                  <a:srgbClr val="231F20"/>
                </a:solidFill>
                <a:latin typeface="Arial"/>
                <a:cs typeface="Arial"/>
              </a:rPr>
              <a:t>Randomization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991600" y="2390423"/>
            <a:ext cx="1027430" cy="735330"/>
          </a:xfrm>
          <a:prstGeom prst="rect">
            <a:avLst/>
          </a:prstGeom>
          <a:solidFill>
            <a:srgbClr val="B0ACAC"/>
          </a:solidFill>
          <a:ln w="15875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63195" marR="140335" algn="ctr">
              <a:lnSpc>
                <a:spcPct val="100000"/>
              </a:lnSpc>
            </a:pPr>
            <a:r>
              <a:rPr sz="1000" spc="-5" dirty="0">
                <a:solidFill>
                  <a:srgbClr val="020303"/>
                </a:solidFill>
                <a:latin typeface="Arial"/>
                <a:cs typeface="Arial"/>
              </a:rPr>
              <a:t>E</a:t>
            </a:r>
            <a:r>
              <a:rPr sz="1000" spc="-10" dirty="0">
                <a:solidFill>
                  <a:srgbClr val="020303"/>
                </a:solidFill>
                <a:latin typeface="Arial"/>
                <a:cs typeface="Arial"/>
              </a:rPr>
              <a:t>nd</a:t>
            </a:r>
            <a:r>
              <a:rPr sz="1000" dirty="0">
                <a:solidFill>
                  <a:srgbClr val="020303"/>
                </a:solidFill>
                <a:latin typeface="Arial"/>
                <a:cs typeface="Arial"/>
              </a:rPr>
              <a:t>-</a:t>
            </a:r>
            <a:r>
              <a:rPr sz="1000" spc="-10" dirty="0">
                <a:solidFill>
                  <a:srgbClr val="020303"/>
                </a:solidFill>
                <a:latin typeface="Arial"/>
                <a:cs typeface="Arial"/>
              </a:rPr>
              <a:t>o</a:t>
            </a:r>
            <a:r>
              <a:rPr sz="1000" spc="-5" dirty="0">
                <a:solidFill>
                  <a:srgbClr val="020303"/>
                </a:solidFill>
                <a:latin typeface="Arial"/>
                <a:cs typeface="Arial"/>
              </a:rPr>
              <a:t>f</a:t>
            </a:r>
            <a:r>
              <a:rPr sz="1000" dirty="0">
                <a:solidFill>
                  <a:srgbClr val="020303"/>
                </a:solidFill>
                <a:latin typeface="Arial"/>
                <a:cs typeface="Arial"/>
              </a:rPr>
              <a:t>-s</a:t>
            </a:r>
            <a:r>
              <a:rPr sz="1000" spc="-5" dirty="0">
                <a:solidFill>
                  <a:srgbClr val="020303"/>
                </a:solidFill>
                <a:latin typeface="Arial"/>
                <a:cs typeface="Arial"/>
              </a:rPr>
              <a:t>t</a:t>
            </a:r>
            <a:r>
              <a:rPr sz="1000" spc="-10" dirty="0">
                <a:solidFill>
                  <a:srgbClr val="020303"/>
                </a:solidFill>
                <a:latin typeface="Arial"/>
                <a:cs typeface="Arial"/>
              </a:rPr>
              <a:t>ud</a:t>
            </a:r>
            <a:r>
              <a:rPr sz="1000" dirty="0">
                <a:solidFill>
                  <a:srgbClr val="020303"/>
                </a:solidFill>
                <a:latin typeface="Arial"/>
                <a:cs typeface="Arial"/>
              </a:rPr>
              <a:t>y  </a:t>
            </a:r>
            <a:r>
              <a:rPr sz="1000" spc="-5" dirty="0">
                <a:solidFill>
                  <a:srgbClr val="020303"/>
                </a:solidFill>
                <a:latin typeface="Arial"/>
                <a:cs typeface="Arial"/>
              </a:rPr>
              <a:t>follow-up  </a:t>
            </a:r>
            <a:r>
              <a:rPr sz="1000" dirty="0">
                <a:solidFill>
                  <a:srgbClr val="020303"/>
                </a:solidFill>
                <a:latin typeface="Arial"/>
                <a:cs typeface="Arial"/>
              </a:rPr>
              <a:t>visit</a:t>
            </a:r>
            <a:endParaRPr sz="10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8567624" y="1642638"/>
            <a:ext cx="339090" cy="0"/>
          </a:xfrm>
          <a:custGeom>
            <a:avLst/>
            <a:gdLst/>
            <a:ahLst/>
            <a:cxnLst/>
            <a:rect l="l" t="t" r="r" b="b"/>
            <a:pathLst>
              <a:path w="339090">
                <a:moveTo>
                  <a:pt x="0" y="0"/>
                </a:moveTo>
                <a:lnTo>
                  <a:pt x="338962" y="0"/>
                </a:lnTo>
              </a:path>
            </a:pathLst>
          </a:custGeom>
          <a:ln w="190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893903" y="1604839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15" y="0"/>
                </a:moveTo>
                <a:lnTo>
                  <a:pt x="0" y="75587"/>
                </a:lnTo>
                <a:lnTo>
                  <a:pt x="76108" y="37801"/>
                </a:lnTo>
                <a:lnTo>
                  <a:pt x="1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7540290" y="1269273"/>
            <a:ext cx="1027430" cy="735330"/>
          </a:xfrm>
          <a:prstGeom prst="rect">
            <a:avLst/>
          </a:prstGeom>
          <a:solidFill>
            <a:srgbClr val="E8E6E5"/>
          </a:solidFill>
          <a:ln w="15875">
            <a:solidFill>
              <a:srgbClr val="000000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Times New Roman"/>
              <a:cs typeface="Times New Roman"/>
            </a:endParaRPr>
          </a:p>
          <a:p>
            <a:pPr marL="243840">
              <a:lnSpc>
                <a:spcPct val="100000"/>
              </a:lnSpc>
            </a:pPr>
            <a:r>
              <a:rPr sz="1000" dirty="0">
                <a:solidFill>
                  <a:srgbClr val="020303"/>
                </a:solidFill>
                <a:latin typeface="Arial"/>
                <a:cs typeface="Arial"/>
              </a:rPr>
              <a:t>4</a:t>
            </a:r>
            <a:r>
              <a:rPr sz="1000" spc="-25" dirty="0">
                <a:solidFill>
                  <a:srgbClr val="02030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020303"/>
                </a:solidFill>
                <a:latin typeface="Arial"/>
                <a:cs typeface="Arial"/>
              </a:rPr>
              <a:t>months,</a:t>
            </a:r>
            <a:endParaRPr sz="1000">
              <a:latin typeface="Arial"/>
              <a:cs typeface="Arial"/>
            </a:endParaRPr>
          </a:p>
          <a:p>
            <a:pPr marL="285750" marR="186055" indent="-77470">
              <a:lnSpc>
                <a:spcPct val="100000"/>
              </a:lnSpc>
              <a:spcBef>
                <a:spcPts val="95"/>
              </a:spcBef>
            </a:pPr>
            <a:r>
              <a:rPr sz="1000" spc="-5" dirty="0">
                <a:solidFill>
                  <a:srgbClr val="020303"/>
                </a:solidFill>
                <a:latin typeface="Arial"/>
                <a:cs typeface="Arial"/>
              </a:rPr>
              <a:t>12</a:t>
            </a:r>
            <a:r>
              <a:rPr sz="1000" spc="-100" dirty="0">
                <a:solidFill>
                  <a:srgbClr val="020303"/>
                </a:solidFill>
                <a:latin typeface="Arial"/>
                <a:cs typeface="Arial"/>
              </a:rPr>
              <a:t> </a:t>
            </a:r>
            <a:r>
              <a:rPr sz="1000" spc="-5" dirty="0">
                <a:solidFill>
                  <a:srgbClr val="020303"/>
                </a:solidFill>
                <a:latin typeface="Arial"/>
                <a:cs typeface="Arial"/>
              </a:rPr>
              <a:t>months,  </a:t>
            </a:r>
            <a:r>
              <a:rPr sz="1000" spc="-10" dirty="0">
                <a:solidFill>
                  <a:srgbClr val="020303"/>
                </a:solidFill>
                <a:latin typeface="Arial"/>
                <a:cs typeface="Arial"/>
              </a:rPr>
              <a:t>annually</a:t>
            </a:r>
            <a:endParaRPr sz="10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991600" y="1269273"/>
            <a:ext cx="1027430" cy="735330"/>
          </a:xfrm>
          <a:prstGeom prst="rect">
            <a:avLst/>
          </a:prstGeom>
          <a:solidFill>
            <a:srgbClr val="E8E6E5"/>
          </a:solidFill>
          <a:ln w="15875">
            <a:solidFill>
              <a:srgbClr val="000000"/>
            </a:solidFill>
          </a:ln>
        </p:spPr>
        <p:txBody>
          <a:bodyPr vert="horz" wrap="square" lIns="0" tIns="698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950">
              <a:latin typeface="Times New Roman"/>
              <a:cs typeface="Times New Roman"/>
            </a:endParaRPr>
          </a:p>
          <a:p>
            <a:pPr marL="163195" marR="140335" algn="ctr">
              <a:lnSpc>
                <a:spcPct val="100000"/>
              </a:lnSpc>
            </a:pPr>
            <a:r>
              <a:rPr sz="1000" spc="-5" dirty="0">
                <a:solidFill>
                  <a:srgbClr val="020303"/>
                </a:solidFill>
                <a:latin typeface="Arial"/>
                <a:cs typeface="Arial"/>
              </a:rPr>
              <a:t>E</a:t>
            </a:r>
            <a:r>
              <a:rPr sz="1000" spc="-10" dirty="0">
                <a:solidFill>
                  <a:srgbClr val="020303"/>
                </a:solidFill>
                <a:latin typeface="Arial"/>
                <a:cs typeface="Arial"/>
              </a:rPr>
              <a:t>nd</a:t>
            </a:r>
            <a:r>
              <a:rPr sz="1000" dirty="0">
                <a:solidFill>
                  <a:srgbClr val="020303"/>
                </a:solidFill>
                <a:latin typeface="Arial"/>
                <a:cs typeface="Arial"/>
              </a:rPr>
              <a:t>-</a:t>
            </a:r>
            <a:r>
              <a:rPr sz="1000" spc="-10" dirty="0">
                <a:solidFill>
                  <a:srgbClr val="020303"/>
                </a:solidFill>
                <a:latin typeface="Arial"/>
                <a:cs typeface="Arial"/>
              </a:rPr>
              <a:t>o</a:t>
            </a:r>
            <a:r>
              <a:rPr sz="1000" spc="-5" dirty="0">
                <a:solidFill>
                  <a:srgbClr val="020303"/>
                </a:solidFill>
                <a:latin typeface="Arial"/>
                <a:cs typeface="Arial"/>
              </a:rPr>
              <a:t>f</a:t>
            </a:r>
            <a:r>
              <a:rPr sz="1000" dirty="0">
                <a:solidFill>
                  <a:srgbClr val="020303"/>
                </a:solidFill>
                <a:latin typeface="Arial"/>
                <a:cs typeface="Arial"/>
              </a:rPr>
              <a:t>-s</a:t>
            </a:r>
            <a:r>
              <a:rPr sz="1000" spc="-5" dirty="0">
                <a:solidFill>
                  <a:srgbClr val="020303"/>
                </a:solidFill>
                <a:latin typeface="Arial"/>
                <a:cs typeface="Arial"/>
              </a:rPr>
              <a:t>t</a:t>
            </a:r>
            <a:r>
              <a:rPr sz="1000" spc="-10" dirty="0">
                <a:solidFill>
                  <a:srgbClr val="020303"/>
                </a:solidFill>
                <a:latin typeface="Arial"/>
                <a:cs typeface="Arial"/>
              </a:rPr>
              <a:t>ud</a:t>
            </a:r>
            <a:r>
              <a:rPr sz="1000" dirty="0">
                <a:solidFill>
                  <a:srgbClr val="020303"/>
                </a:solidFill>
                <a:latin typeface="Arial"/>
                <a:cs typeface="Arial"/>
              </a:rPr>
              <a:t>y  </a:t>
            </a:r>
            <a:r>
              <a:rPr sz="1000" spc="-5" dirty="0">
                <a:solidFill>
                  <a:srgbClr val="020303"/>
                </a:solidFill>
                <a:latin typeface="Arial"/>
                <a:cs typeface="Arial"/>
              </a:rPr>
              <a:t>follow-up  </a:t>
            </a:r>
            <a:r>
              <a:rPr sz="1000" dirty="0">
                <a:solidFill>
                  <a:srgbClr val="020303"/>
                </a:solidFill>
                <a:latin typeface="Arial"/>
                <a:cs typeface="Arial"/>
              </a:rPr>
              <a:t>visit</a:t>
            </a:r>
            <a:endParaRPr sz="10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8515864" y="4801633"/>
            <a:ext cx="627380" cy="0"/>
          </a:xfrm>
          <a:custGeom>
            <a:avLst/>
            <a:gdLst/>
            <a:ahLst/>
            <a:cxnLst/>
            <a:rect l="l" t="t" r="r" b="b"/>
            <a:pathLst>
              <a:path w="627379">
                <a:moveTo>
                  <a:pt x="0" y="0"/>
                </a:moveTo>
                <a:lnTo>
                  <a:pt x="627064" y="0"/>
                </a:lnTo>
              </a:path>
            </a:pathLst>
          </a:custGeom>
          <a:ln w="158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707690" y="4801633"/>
            <a:ext cx="626110" cy="0"/>
          </a:xfrm>
          <a:custGeom>
            <a:avLst/>
            <a:gdLst/>
            <a:ahLst/>
            <a:cxnLst/>
            <a:rect l="l" t="t" r="r" b="b"/>
            <a:pathLst>
              <a:path w="626109">
                <a:moveTo>
                  <a:pt x="0" y="0"/>
                </a:moveTo>
                <a:lnTo>
                  <a:pt x="625540" y="0"/>
                </a:lnTo>
              </a:path>
            </a:pathLst>
          </a:custGeom>
          <a:ln w="158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899519" y="4801633"/>
            <a:ext cx="626110" cy="0"/>
          </a:xfrm>
          <a:custGeom>
            <a:avLst/>
            <a:gdLst/>
            <a:ahLst/>
            <a:cxnLst/>
            <a:rect l="l" t="t" r="r" b="b"/>
            <a:pathLst>
              <a:path w="626109">
                <a:moveTo>
                  <a:pt x="0" y="0"/>
                </a:moveTo>
                <a:lnTo>
                  <a:pt x="625540" y="0"/>
                </a:lnTo>
              </a:path>
            </a:pathLst>
          </a:custGeom>
          <a:ln w="158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96111" y="4801633"/>
            <a:ext cx="626110" cy="0"/>
          </a:xfrm>
          <a:custGeom>
            <a:avLst/>
            <a:gdLst/>
            <a:ahLst/>
            <a:cxnLst/>
            <a:rect l="l" t="t" r="r" b="b"/>
            <a:pathLst>
              <a:path w="626109">
                <a:moveTo>
                  <a:pt x="0" y="0"/>
                </a:moveTo>
                <a:lnTo>
                  <a:pt x="625539" y="0"/>
                </a:lnTo>
              </a:path>
            </a:pathLst>
          </a:custGeom>
          <a:ln w="158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332812" y="4801633"/>
            <a:ext cx="594360" cy="0"/>
          </a:xfrm>
          <a:custGeom>
            <a:avLst/>
            <a:gdLst/>
            <a:ahLst/>
            <a:cxnLst/>
            <a:rect l="l" t="t" r="r" b="b"/>
            <a:pathLst>
              <a:path w="594360">
                <a:moveTo>
                  <a:pt x="0" y="0"/>
                </a:moveTo>
                <a:lnTo>
                  <a:pt x="594151" y="0"/>
                </a:lnTo>
              </a:path>
            </a:pathLst>
          </a:custGeom>
          <a:ln w="158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816726" y="4801633"/>
            <a:ext cx="312420" cy="0"/>
          </a:xfrm>
          <a:custGeom>
            <a:avLst/>
            <a:gdLst/>
            <a:ahLst/>
            <a:cxnLst/>
            <a:rect l="l" t="t" r="r" b="b"/>
            <a:pathLst>
              <a:path w="312420">
                <a:moveTo>
                  <a:pt x="0" y="0"/>
                </a:moveTo>
                <a:lnTo>
                  <a:pt x="312009" y="0"/>
                </a:lnTo>
              </a:path>
            </a:pathLst>
          </a:custGeom>
          <a:ln w="158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553627" y="4806396"/>
            <a:ext cx="85725" cy="0"/>
          </a:xfrm>
          <a:custGeom>
            <a:avLst/>
            <a:gdLst/>
            <a:ahLst/>
            <a:cxnLst/>
            <a:rect l="l" t="t" r="r" b="b"/>
            <a:pathLst>
              <a:path w="85725">
                <a:moveTo>
                  <a:pt x="0" y="0"/>
                </a:moveTo>
                <a:lnTo>
                  <a:pt x="85232" y="0"/>
                </a:lnTo>
              </a:path>
            </a:pathLst>
          </a:custGeom>
          <a:ln w="158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325559" y="4801633"/>
            <a:ext cx="620395" cy="0"/>
          </a:xfrm>
          <a:custGeom>
            <a:avLst/>
            <a:gdLst/>
            <a:ahLst/>
            <a:cxnLst/>
            <a:rect l="l" t="t" r="r" b="b"/>
            <a:pathLst>
              <a:path w="620395">
                <a:moveTo>
                  <a:pt x="0" y="0"/>
                </a:moveTo>
                <a:lnTo>
                  <a:pt x="619945" y="0"/>
                </a:lnTo>
              </a:path>
            </a:pathLst>
          </a:custGeom>
          <a:ln w="158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932820" y="4763834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15" y="0"/>
                </a:moveTo>
                <a:lnTo>
                  <a:pt x="0" y="75586"/>
                </a:lnTo>
                <a:lnTo>
                  <a:pt x="76109" y="37801"/>
                </a:lnTo>
                <a:lnTo>
                  <a:pt x="15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7572395" y="4696967"/>
            <a:ext cx="1035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020303"/>
                </a:solidFill>
                <a:latin typeface="Arial"/>
                <a:cs typeface="Arial"/>
              </a:rPr>
              <a:t>7</a:t>
            </a:r>
            <a:endParaRPr sz="11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10117400" y="4696967"/>
            <a:ext cx="60388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Final</a:t>
            </a:r>
            <a:r>
              <a:rPr sz="1100" spc="-13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Visit</a:t>
            </a:r>
            <a:endParaRPr sz="11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8376996" y="4696967"/>
            <a:ext cx="1035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020303"/>
                </a:solidFill>
                <a:latin typeface="Arial"/>
                <a:cs typeface="Arial"/>
              </a:rPr>
              <a:t>8</a:t>
            </a:r>
            <a:endParaRPr sz="11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9180894" y="4696967"/>
            <a:ext cx="10350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dirty="0">
                <a:solidFill>
                  <a:srgbClr val="020303"/>
                </a:solidFill>
                <a:latin typeface="Arial"/>
                <a:cs typeface="Arial"/>
              </a:rPr>
              <a:t>9</a:t>
            </a:r>
            <a:endParaRPr sz="11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4428511" y="4285488"/>
            <a:ext cx="351790" cy="604520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65"/>
              </a:spcBef>
            </a:pP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0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  <a:tabLst>
                <a:tab pos="260350" algn="l"/>
              </a:tabLst>
            </a:pP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0	4</a:t>
            </a: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5"/>
              </a:spcBef>
              <a:tabLst>
                <a:tab pos="260350" algn="l"/>
              </a:tabLst>
            </a:pPr>
            <a:r>
              <a:rPr sz="1100" dirty="0">
                <a:solidFill>
                  <a:srgbClr val="231F20"/>
                </a:solidFill>
                <a:latin typeface="Arial"/>
                <a:cs typeface="Arial"/>
              </a:rPr>
              <a:t>2	3</a:t>
            </a:r>
            <a:endParaRPr sz="11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5884379" y="4462272"/>
            <a:ext cx="1029969" cy="42799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360"/>
              </a:spcBef>
            </a:pPr>
            <a:r>
              <a:rPr sz="1100" spc="-25" dirty="0">
                <a:solidFill>
                  <a:srgbClr val="231F20"/>
                </a:solidFill>
                <a:latin typeface="Arial"/>
                <a:cs typeface="Arial"/>
              </a:rPr>
              <a:t>Every </a:t>
            </a:r>
            <a:r>
              <a:rPr sz="1100" spc="-10" dirty="0">
                <a:solidFill>
                  <a:srgbClr val="231F20"/>
                </a:solidFill>
                <a:latin typeface="Arial"/>
                <a:cs typeface="Arial"/>
              </a:rPr>
              <a:t>12</a:t>
            </a:r>
            <a:r>
              <a:rPr sz="1100" spc="-17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100" spc="-20" dirty="0">
                <a:solidFill>
                  <a:srgbClr val="231F20"/>
                </a:solidFill>
                <a:latin typeface="Arial"/>
                <a:cs typeface="Arial"/>
              </a:rPr>
              <a:t>months</a:t>
            </a:r>
            <a:endParaRPr sz="1100">
              <a:latin typeface="Arial"/>
              <a:cs typeface="Arial"/>
            </a:endParaRPr>
          </a:p>
          <a:p>
            <a:pPr marR="55880" algn="r">
              <a:lnSpc>
                <a:spcPct val="100000"/>
              </a:lnSpc>
              <a:spcBef>
                <a:spcPts val="265"/>
              </a:spcBef>
              <a:tabLst>
                <a:tab pos="791845" algn="l"/>
              </a:tabLst>
            </a:pPr>
            <a:r>
              <a:rPr sz="1100" dirty="0">
                <a:solidFill>
                  <a:srgbClr val="020303"/>
                </a:solidFill>
                <a:latin typeface="Arial"/>
                <a:cs typeface="Arial"/>
              </a:rPr>
              <a:t>5	6</a:t>
            </a:r>
            <a:endParaRPr sz="11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5158629" y="4462272"/>
            <a:ext cx="177165" cy="42799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100" spc="-15" dirty="0">
                <a:solidFill>
                  <a:srgbClr val="231F20"/>
                </a:solidFill>
                <a:latin typeface="Arial"/>
                <a:cs typeface="Arial"/>
              </a:rPr>
              <a:t>12</a:t>
            </a:r>
            <a:endParaRPr sz="1100">
              <a:latin typeface="Arial"/>
              <a:cs typeface="Arial"/>
            </a:endParaRPr>
          </a:p>
          <a:p>
            <a:pPr marL="33655">
              <a:lnSpc>
                <a:spcPct val="100000"/>
              </a:lnSpc>
              <a:spcBef>
                <a:spcPts val="265"/>
              </a:spcBef>
            </a:pPr>
            <a:r>
              <a:rPr sz="1100" dirty="0">
                <a:solidFill>
                  <a:srgbClr val="020303"/>
                </a:solidFill>
                <a:latin typeface="Arial"/>
                <a:cs typeface="Arial"/>
              </a:rPr>
              <a:t>4</a:t>
            </a:r>
            <a:endParaRPr sz="110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9966868" y="3872744"/>
            <a:ext cx="0" cy="90805"/>
          </a:xfrm>
          <a:custGeom>
            <a:avLst/>
            <a:gdLst/>
            <a:ahLst/>
            <a:cxnLst/>
            <a:rect l="l" t="t" r="r" b="b"/>
            <a:pathLst>
              <a:path h="90804">
                <a:moveTo>
                  <a:pt x="0" y="0"/>
                </a:moveTo>
                <a:lnTo>
                  <a:pt x="0" y="90715"/>
                </a:lnTo>
              </a:path>
            </a:pathLst>
          </a:custGeom>
          <a:ln w="2222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002970" y="3879945"/>
            <a:ext cx="7971155" cy="0"/>
          </a:xfrm>
          <a:custGeom>
            <a:avLst/>
            <a:gdLst/>
            <a:ahLst/>
            <a:cxnLst/>
            <a:rect l="l" t="t" r="r" b="b"/>
            <a:pathLst>
              <a:path w="7971155">
                <a:moveTo>
                  <a:pt x="0" y="0"/>
                </a:moveTo>
                <a:lnTo>
                  <a:pt x="7970569" y="0"/>
                </a:lnTo>
              </a:path>
            </a:pathLst>
          </a:custGeom>
          <a:ln w="2222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476747" y="3872744"/>
            <a:ext cx="0" cy="90805"/>
          </a:xfrm>
          <a:custGeom>
            <a:avLst/>
            <a:gdLst/>
            <a:ahLst/>
            <a:cxnLst/>
            <a:rect l="l" t="t" r="r" b="b"/>
            <a:pathLst>
              <a:path h="90804">
                <a:moveTo>
                  <a:pt x="0" y="0"/>
                </a:moveTo>
                <a:lnTo>
                  <a:pt x="0" y="90715"/>
                </a:lnTo>
              </a:path>
            </a:pathLst>
          </a:custGeom>
          <a:ln w="2222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009777" y="3872744"/>
            <a:ext cx="0" cy="90805"/>
          </a:xfrm>
          <a:custGeom>
            <a:avLst/>
            <a:gdLst/>
            <a:ahLst/>
            <a:cxnLst/>
            <a:rect l="l" t="t" r="r" b="b"/>
            <a:pathLst>
              <a:path h="90804">
                <a:moveTo>
                  <a:pt x="0" y="0"/>
                </a:moveTo>
                <a:lnTo>
                  <a:pt x="0" y="90715"/>
                </a:lnTo>
              </a:path>
            </a:pathLst>
          </a:custGeom>
          <a:ln w="2222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149824" y="5529579"/>
            <a:ext cx="11023600" cy="1274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1125" marR="1793239" indent="-60325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latin typeface="Arial"/>
                <a:cs typeface="Arial"/>
              </a:rPr>
              <a:t>* </a:t>
            </a:r>
            <a:r>
              <a:rPr sz="1000" spc="-5" dirty="0">
                <a:latin typeface="Arial"/>
                <a:cs typeface="Arial"/>
              </a:rPr>
              <a:t>Due to the variability of triglycerides, </a:t>
            </a:r>
            <a:r>
              <a:rPr sz="1000" dirty="0">
                <a:latin typeface="Arial"/>
                <a:cs typeface="Arial"/>
              </a:rPr>
              <a:t>a </a:t>
            </a:r>
            <a:r>
              <a:rPr sz="1000" spc="-10" dirty="0">
                <a:latin typeface="Arial"/>
                <a:cs typeface="Arial"/>
              </a:rPr>
              <a:t>10% </a:t>
            </a:r>
            <a:r>
              <a:rPr sz="1000" spc="-5" dirty="0">
                <a:latin typeface="Arial"/>
                <a:cs typeface="Arial"/>
              </a:rPr>
              <a:t>allowance existed </a:t>
            </a:r>
            <a:r>
              <a:rPr sz="1000" dirty="0">
                <a:latin typeface="Arial"/>
                <a:cs typeface="Arial"/>
              </a:rPr>
              <a:t>in </a:t>
            </a:r>
            <a:r>
              <a:rPr sz="1000" spc="-5" dirty="0">
                <a:latin typeface="Arial"/>
                <a:cs typeface="Arial"/>
              </a:rPr>
              <a:t>the initial protocol, which permitted </a:t>
            </a:r>
            <a:r>
              <a:rPr sz="1000" spc="-10" dirty="0">
                <a:latin typeface="Arial"/>
                <a:cs typeface="Arial"/>
              </a:rPr>
              <a:t>patients </a:t>
            </a:r>
            <a:r>
              <a:rPr sz="1000" spc="-5" dirty="0">
                <a:latin typeface="Arial"/>
                <a:cs typeface="Arial"/>
              </a:rPr>
              <a:t>to be enrolled with qualifying triglycerides ≥135 </a:t>
            </a:r>
            <a:r>
              <a:rPr sz="1000" spc="-10" dirty="0">
                <a:latin typeface="Arial"/>
                <a:cs typeface="Arial"/>
              </a:rPr>
              <a:t>mg/dL.  </a:t>
            </a:r>
            <a:r>
              <a:rPr sz="1000" spc="-5" dirty="0">
                <a:latin typeface="Arial"/>
                <a:cs typeface="Arial"/>
              </a:rPr>
              <a:t>Protocol </a:t>
            </a:r>
            <a:r>
              <a:rPr sz="1000" spc="-10" dirty="0">
                <a:latin typeface="Arial"/>
                <a:cs typeface="Arial"/>
              </a:rPr>
              <a:t>amendment </a:t>
            </a:r>
            <a:r>
              <a:rPr sz="1000" dirty="0">
                <a:latin typeface="Arial"/>
                <a:cs typeface="Arial"/>
              </a:rPr>
              <a:t>1 </a:t>
            </a:r>
            <a:r>
              <a:rPr sz="1000" spc="-5" dirty="0">
                <a:latin typeface="Arial"/>
                <a:cs typeface="Arial"/>
              </a:rPr>
              <a:t>(May </a:t>
            </a:r>
            <a:r>
              <a:rPr sz="1000" spc="-10" dirty="0">
                <a:latin typeface="Arial"/>
                <a:cs typeface="Arial"/>
              </a:rPr>
              <a:t>2013) changed </a:t>
            </a:r>
            <a:r>
              <a:rPr sz="1000" spc="-5" dirty="0">
                <a:latin typeface="Arial"/>
                <a:cs typeface="Arial"/>
              </a:rPr>
              <a:t>the lower </a:t>
            </a:r>
            <a:r>
              <a:rPr sz="1000" dirty="0">
                <a:latin typeface="Arial"/>
                <a:cs typeface="Arial"/>
              </a:rPr>
              <a:t>limit </a:t>
            </a:r>
            <a:r>
              <a:rPr sz="1000" spc="-5" dirty="0">
                <a:latin typeface="Arial"/>
                <a:cs typeface="Arial"/>
              </a:rPr>
              <a:t>of </a:t>
            </a:r>
            <a:r>
              <a:rPr sz="1000" spc="-10" dirty="0">
                <a:latin typeface="Arial"/>
                <a:cs typeface="Arial"/>
              </a:rPr>
              <a:t>acceptable </a:t>
            </a:r>
            <a:r>
              <a:rPr sz="1000" spc="-5" dirty="0">
                <a:latin typeface="Arial"/>
                <a:cs typeface="Arial"/>
              </a:rPr>
              <a:t>triglycerides from </a:t>
            </a:r>
            <a:r>
              <a:rPr sz="1000" spc="-10" dirty="0">
                <a:latin typeface="Arial"/>
                <a:cs typeface="Arial"/>
              </a:rPr>
              <a:t>150 </a:t>
            </a:r>
            <a:r>
              <a:rPr sz="1000" spc="-5" dirty="0">
                <a:latin typeface="Arial"/>
                <a:cs typeface="Arial"/>
              </a:rPr>
              <a:t>mg/dL to </a:t>
            </a:r>
            <a:r>
              <a:rPr sz="1000" spc="-10" dirty="0">
                <a:latin typeface="Arial"/>
                <a:cs typeface="Arial"/>
              </a:rPr>
              <a:t>200 mg/dL, </a:t>
            </a:r>
            <a:r>
              <a:rPr sz="1000" spc="-5" dirty="0">
                <a:latin typeface="Arial"/>
                <a:cs typeface="Arial"/>
              </a:rPr>
              <a:t>with no variability</a:t>
            </a:r>
            <a:r>
              <a:rPr sz="1000" spc="20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allowance.</a:t>
            </a:r>
            <a:endParaRPr sz="1000">
              <a:latin typeface="Arial"/>
              <a:cs typeface="Arial"/>
            </a:endParaRPr>
          </a:p>
          <a:p>
            <a:pPr marL="50800">
              <a:lnSpc>
                <a:spcPct val="100000"/>
              </a:lnSpc>
              <a:spcBef>
                <a:spcPts val="310"/>
              </a:spcBef>
            </a:pPr>
            <a:r>
              <a:rPr sz="1050" baseline="23809" dirty="0">
                <a:latin typeface="Arial"/>
                <a:cs typeface="Arial"/>
              </a:rPr>
              <a:t>† </a:t>
            </a:r>
            <a:r>
              <a:rPr sz="1000" spc="-5" dirty="0">
                <a:latin typeface="Arial"/>
                <a:cs typeface="Arial"/>
              </a:rPr>
              <a:t>Median trial follow-up </a:t>
            </a:r>
            <a:r>
              <a:rPr sz="1000" spc="-10" dirty="0">
                <a:latin typeface="Arial"/>
                <a:cs typeface="Arial"/>
              </a:rPr>
              <a:t>duration </a:t>
            </a:r>
            <a:r>
              <a:rPr sz="1000" spc="-5" dirty="0">
                <a:latin typeface="Arial"/>
                <a:cs typeface="Arial"/>
              </a:rPr>
              <a:t>was 4.9 years (minimum </a:t>
            </a:r>
            <a:r>
              <a:rPr sz="1000" spc="-10" dirty="0">
                <a:latin typeface="Arial"/>
                <a:cs typeface="Arial"/>
              </a:rPr>
              <a:t>0.0, </a:t>
            </a:r>
            <a:r>
              <a:rPr sz="1000" spc="-5" dirty="0">
                <a:latin typeface="Arial"/>
                <a:cs typeface="Arial"/>
              </a:rPr>
              <a:t>maximum 6.2</a:t>
            </a:r>
            <a:r>
              <a:rPr sz="1000" spc="-12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years).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450">
              <a:latin typeface="Arial"/>
              <a:cs typeface="Arial"/>
            </a:endParaRPr>
          </a:p>
          <a:p>
            <a:pPr marL="50800" marR="43180">
              <a:lnSpc>
                <a:spcPct val="97500"/>
              </a:lnSpc>
            </a:pPr>
            <a:r>
              <a:rPr sz="1200" spc="-10" dirty="0">
                <a:latin typeface="Arial"/>
                <a:cs typeface="Arial"/>
              </a:rPr>
              <a:t>Adapted </a:t>
            </a:r>
            <a:r>
              <a:rPr sz="1200" spc="-5" dirty="0">
                <a:latin typeface="Arial"/>
                <a:cs typeface="Arial"/>
              </a:rPr>
              <a:t>with permission</a:t>
            </a:r>
            <a:r>
              <a:rPr sz="1200" spc="-7" baseline="27777" dirty="0">
                <a:latin typeface="Arial"/>
                <a:cs typeface="Arial"/>
              </a:rPr>
              <a:t>ǂ </a:t>
            </a:r>
            <a:r>
              <a:rPr sz="1200" spc="-5" dirty="0">
                <a:latin typeface="Arial"/>
                <a:cs typeface="Arial"/>
              </a:rPr>
              <a:t>from Bhatt DL, Steg PG, Brinton EA, et al; on behalf of the REDUCE-IT Investigators. Rationale and design of </a:t>
            </a:r>
            <a:r>
              <a:rPr sz="1200" spc="-20" dirty="0">
                <a:latin typeface="Arial"/>
                <a:cs typeface="Arial"/>
              </a:rPr>
              <a:t>REDUCE-IT: </a:t>
            </a:r>
            <a:r>
              <a:rPr sz="1200" spc="-5" dirty="0">
                <a:latin typeface="Arial"/>
                <a:cs typeface="Arial"/>
              </a:rPr>
              <a:t>Reduction of  Cardiovascular Events with Icosapent Ethyl–Intervention </a:t>
            </a:r>
            <a:r>
              <a:rPr sz="1200" spc="-10" dirty="0">
                <a:latin typeface="Arial"/>
                <a:cs typeface="Arial"/>
              </a:rPr>
              <a:t>Trial. </a:t>
            </a:r>
            <a:r>
              <a:rPr sz="1200" i="1" spc="-5" dirty="0">
                <a:latin typeface="Arial"/>
                <a:cs typeface="Arial"/>
              </a:rPr>
              <a:t>Clin </a:t>
            </a:r>
            <a:r>
              <a:rPr sz="1200" i="1" spc="-10" dirty="0">
                <a:latin typeface="Arial"/>
                <a:cs typeface="Arial"/>
              </a:rPr>
              <a:t>Cardiol. </a:t>
            </a:r>
            <a:r>
              <a:rPr sz="1200" spc="-5" dirty="0">
                <a:latin typeface="Arial"/>
                <a:cs typeface="Arial"/>
              </a:rPr>
              <a:t>2017;40:138-148. REDUCE-IT </a:t>
            </a:r>
            <a:r>
              <a:rPr sz="1200" spc="-10" dirty="0">
                <a:latin typeface="Arial"/>
                <a:cs typeface="Arial"/>
              </a:rPr>
              <a:t>ClinicalTrials.gov </a:t>
            </a:r>
            <a:r>
              <a:rPr sz="1200" spc="-15" dirty="0">
                <a:latin typeface="Arial"/>
                <a:cs typeface="Arial"/>
              </a:rPr>
              <a:t>number, </a:t>
            </a:r>
            <a:r>
              <a:rPr sz="1200" spc="-5" dirty="0">
                <a:latin typeface="Arial"/>
                <a:cs typeface="Arial"/>
              </a:rPr>
              <a:t>NCT01492361.  [</a:t>
            </a:r>
            <a:r>
              <a:rPr sz="1200" spc="-7" baseline="27777" dirty="0">
                <a:latin typeface="Arial"/>
                <a:cs typeface="Arial"/>
              </a:rPr>
              <a:t>ǂ</a:t>
            </a:r>
            <a:r>
              <a:rPr sz="1200" spc="-5" dirty="0">
                <a:latin typeface="Arial"/>
                <a:cs typeface="Arial"/>
              </a:rPr>
              <a:t>https://creativecommons.org/licenses/by-nc/4.0/]</a:t>
            </a:r>
            <a:endParaRPr sz="1200">
              <a:latin typeface="Arial"/>
              <a:cs typeface="Arial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8968015" y="3627447"/>
            <a:ext cx="946150" cy="0"/>
          </a:xfrm>
          <a:custGeom>
            <a:avLst/>
            <a:gdLst/>
            <a:ahLst/>
            <a:cxnLst/>
            <a:rect l="l" t="t" r="r" b="b"/>
            <a:pathLst>
              <a:path w="946150">
                <a:moveTo>
                  <a:pt x="0" y="0"/>
                </a:moveTo>
                <a:lnTo>
                  <a:pt x="945645" y="0"/>
                </a:lnTo>
              </a:path>
            </a:pathLst>
          </a:custGeom>
          <a:ln w="158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9900990" y="358964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5587"/>
                </a:lnTo>
                <a:lnTo>
                  <a:pt x="76092" y="37801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064257" y="3627447"/>
            <a:ext cx="365760" cy="0"/>
          </a:xfrm>
          <a:custGeom>
            <a:avLst/>
            <a:gdLst/>
            <a:ahLst/>
            <a:cxnLst/>
            <a:rect l="l" t="t" r="r" b="b"/>
            <a:pathLst>
              <a:path w="365760">
                <a:moveTo>
                  <a:pt x="365619" y="0"/>
                </a:moveTo>
                <a:lnTo>
                  <a:pt x="0" y="0"/>
                </a:lnTo>
              </a:path>
            </a:pathLst>
          </a:custGeom>
          <a:ln w="158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000836" y="358964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76092" y="0"/>
                </a:moveTo>
                <a:lnTo>
                  <a:pt x="0" y="37801"/>
                </a:lnTo>
                <a:lnTo>
                  <a:pt x="76092" y="75587"/>
                </a:lnTo>
                <a:lnTo>
                  <a:pt x="76092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938594" y="3627447"/>
            <a:ext cx="365760" cy="0"/>
          </a:xfrm>
          <a:custGeom>
            <a:avLst/>
            <a:gdLst/>
            <a:ahLst/>
            <a:cxnLst/>
            <a:rect l="l" t="t" r="r" b="b"/>
            <a:pathLst>
              <a:path w="365760">
                <a:moveTo>
                  <a:pt x="0" y="0"/>
                </a:moveTo>
                <a:lnTo>
                  <a:pt x="365619" y="0"/>
                </a:lnTo>
              </a:path>
            </a:pathLst>
          </a:custGeom>
          <a:ln w="1587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291543" y="3589647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0" y="75587"/>
                </a:lnTo>
                <a:lnTo>
                  <a:pt x="76092" y="37801"/>
                </a:lnTo>
                <a:lnTo>
                  <a:pt x="0" y="0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8419"/>
            <a:ext cx="27349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Limitations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187924" y="6550230"/>
            <a:ext cx="370332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b="1" spc="-5" dirty="0">
                <a:latin typeface="Arial"/>
                <a:cs typeface="Arial"/>
              </a:rPr>
              <a:t>Bhatt DL. ACC/WCC 2020, Chicago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(virtual).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0415" y="887845"/>
            <a:ext cx="10260330" cy="337820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2400" spc="-5" dirty="0">
                <a:latin typeface="Arial"/>
                <a:cs typeface="Arial"/>
              </a:rPr>
              <a:t>~</a:t>
            </a:r>
            <a:r>
              <a:rPr sz="2200" spc="-5" dirty="0">
                <a:latin typeface="Arial"/>
                <a:cs typeface="Arial"/>
              </a:rPr>
              <a:t>14% </a:t>
            </a:r>
            <a:r>
              <a:rPr sz="2200" dirty="0">
                <a:latin typeface="Arial"/>
                <a:cs typeface="Arial"/>
              </a:rPr>
              <a:t>of the </a:t>
            </a:r>
            <a:r>
              <a:rPr sz="2200" spc="-5" dirty="0">
                <a:latin typeface="Arial"/>
                <a:cs typeface="Arial"/>
              </a:rPr>
              <a:t>patients did </a:t>
            </a:r>
            <a:r>
              <a:rPr sz="2200" dirty="0">
                <a:latin typeface="Arial"/>
                <a:cs typeface="Arial"/>
              </a:rPr>
              <a:t>not have </a:t>
            </a:r>
            <a:r>
              <a:rPr sz="2200" spc="-5" dirty="0">
                <a:latin typeface="Arial"/>
                <a:cs typeface="Arial"/>
              </a:rPr>
              <a:t>baseline </a:t>
            </a:r>
            <a:r>
              <a:rPr sz="2200" spc="-60" dirty="0">
                <a:latin typeface="Arial"/>
                <a:cs typeface="Arial"/>
              </a:rPr>
              <a:t>EPA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levels</a:t>
            </a:r>
            <a:endParaRPr sz="2200">
              <a:latin typeface="Arial"/>
              <a:cs typeface="Arial"/>
            </a:endParaRPr>
          </a:p>
          <a:p>
            <a:pPr marL="926465" marR="73025" indent="-457200">
              <a:lnSpc>
                <a:spcPct val="102699"/>
              </a:lnSpc>
              <a:spcBef>
                <a:spcPts val="245"/>
              </a:spcBef>
              <a:buChar char="•"/>
              <a:tabLst>
                <a:tab pos="926465" algn="l"/>
                <a:tab pos="927100" algn="l"/>
              </a:tabLst>
            </a:pPr>
            <a:r>
              <a:rPr sz="2200" dirty="0">
                <a:latin typeface="Arial"/>
                <a:cs typeface="Arial"/>
              </a:rPr>
              <a:t>Though the </a:t>
            </a:r>
            <a:r>
              <a:rPr sz="2200" spc="-5" dirty="0">
                <a:latin typeface="Arial"/>
                <a:cs typeface="Arial"/>
              </a:rPr>
              <a:t>baseline characteristics </a:t>
            </a:r>
            <a:r>
              <a:rPr sz="2200" dirty="0">
                <a:latin typeface="Arial"/>
                <a:cs typeface="Arial"/>
              </a:rPr>
              <a:t>and outcomes </a:t>
            </a:r>
            <a:r>
              <a:rPr sz="2200" spc="-5" dirty="0">
                <a:latin typeface="Arial"/>
                <a:cs typeface="Arial"/>
              </a:rPr>
              <a:t>between </a:t>
            </a:r>
            <a:r>
              <a:rPr sz="2200" dirty="0">
                <a:latin typeface="Arial"/>
                <a:cs typeface="Arial"/>
              </a:rPr>
              <a:t>those </a:t>
            </a:r>
            <a:r>
              <a:rPr sz="2200" spc="-5" dirty="0">
                <a:latin typeface="Arial"/>
                <a:cs typeface="Arial"/>
              </a:rPr>
              <a:t>with </a:t>
            </a:r>
            <a:r>
              <a:rPr sz="2200" dirty="0">
                <a:latin typeface="Arial"/>
                <a:cs typeface="Arial"/>
              </a:rPr>
              <a:t>and  </a:t>
            </a:r>
            <a:r>
              <a:rPr sz="2200" spc="-5" dirty="0">
                <a:latin typeface="Arial"/>
                <a:cs typeface="Arial"/>
              </a:rPr>
              <a:t>without missing </a:t>
            </a:r>
            <a:r>
              <a:rPr sz="2200" dirty="0">
                <a:latin typeface="Arial"/>
                <a:cs typeface="Arial"/>
              </a:rPr>
              <a:t>data </a:t>
            </a:r>
            <a:r>
              <a:rPr sz="2200" spc="-5" dirty="0">
                <a:latin typeface="Arial"/>
                <a:cs typeface="Arial"/>
              </a:rPr>
              <a:t>were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similar</a:t>
            </a:r>
            <a:endParaRPr sz="2200">
              <a:latin typeface="Arial"/>
              <a:cs typeface="Arial"/>
            </a:endParaRPr>
          </a:p>
          <a:p>
            <a:pPr marL="12700" marR="549275">
              <a:lnSpc>
                <a:spcPct val="102699"/>
              </a:lnSpc>
              <a:spcBef>
                <a:spcPts val="1875"/>
              </a:spcBef>
            </a:pPr>
            <a:r>
              <a:rPr sz="2200" dirty="0">
                <a:latin typeface="Arial"/>
                <a:cs typeface="Arial"/>
              </a:rPr>
              <a:t>On-treatment dose-response </a:t>
            </a:r>
            <a:r>
              <a:rPr sz="2200" spc="-5" dirty="0">
                <a:latin typeface="Arial"/>
                <a:cs typeface="Arial"/>
              </a:rPr>
              <a:t>analyses </a:t>
            </a:r>
            <a:r>
              <a:rPr sz="2200" dirty="0">
                <a:latin typeface="Arial"/>
                <a:cs typeface="Arial"/>
              </a:rPr>
              <a:t>of the hazard </a:t>
            </a:r>
            <a:r>
              <a:rPr sz="2200" spc="-5" dirty="0">
                <a:latin typeface="Arial"/>
                <a:cs typeface="Arial"/>
              </a:rPr>
              <a:t>ratio </a:t>
            </a:r>
            <a:r>
              <a:rPr sz="2200" dirty="0">
                <a:latin typeface="Arial"/>
                <a:cs typeface="Arial"/>
              </a:rPr>
              <a:t>for </a:t>
            </a:r>
            <a:r>
              <a:rPr sz="2200" spc="-5" dirty="0">
                <a:latin typeface="Arial"/>
                <a:cs typeface="Arial"/>
              </a:rPr>
              <a:t>bleeding, serious  bleeding, </a:t>
            </a:r>
            <a:r>
              <a:rPr sz="2200" dirty="0">
                <a:latin typeface="Arial"/>
                <a:cs typeface="Arial"/>
              </a:rPr>
              <a:t>and </a:t>
            </a:r>
            <a:r>
              <a:rPr sz="2200" spc="-5" dirty="0">
                <a:latin typeface="Arial"/>
                <a:cs typeface="Arial"/>
              </a:rPr>
              <a:t>atrial fibrillation/flutter </a:t>
            </a:r>
            <a:r>
              <a:rPr sz="2200" dirty="0">
                <a:latin typeface="Arial"/>
                <a:cs typeface="Arial"/>
              </a:rPr>
              <a:t>are not yet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available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65"/>
              </a:spcBef>
            </a:pPr>
            <a:r>
              <a:rPr sz="2200" spc="-5" dirty="0">
                <a:latin typeface="Arial"/>
                <a:cs typeface="Arial"/>
              </a:rPr>
              <a:t>Results only apply </a:t>
            </a:r>
            <a:r>
              <a:rPr sz="2200" dirty="0">
                <a:latin typeface="Arial"/>
                <a:cs typeface="Arial"/>
              </a:rPr>
              <a:t>to </a:t>
            </a:r>
            <a:r>
              <a:rPr sz="2200" spc="-5" dirty="0">
                <a:latin typeface="Arial"/>
                <a:cs typeface="Arial"/>
              </a:rPr>
              <a:t>this specific icosapent </a:t>
            </a:r>
            <a:r>
              <a:rPr sz="2200" dirty="0">
                <a:latin typeface="Arial"/>
                <a:cs typeface="Arial"/>
              </a:rPr>
              <a:t>ethyl </a:t>
            </a:r>
            <a:r>
              <a:rPr sz="2200" spc="-5" dirty="0">
                <a:latin typeface="Arial"/>
                <a:cs typeface="Arial"/>
              </a:rPr>
              <a:t>formulation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60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EPA</a:t>
            </a:r>
            <a:endParaRPr sz="2200">
              <a:latin typeface="Arial"/>
              <a:cs typeface="Arial"/>
            </a:endParaRPr>
          </a:p>
          <a:p>
            <a:pPr marL="926465" marR="5080" indent="-457200">
              <a:lnSpc>
                <a:spcPts val="2620"/>
              </a:lnSpc>
              <a:spcBef>
                <a:spcPts val="340"/>
              </a:spcBef>
              <a:buChar char="•"/>
              <a:tabLst>
                <a:tab pos="926465" algn="l"/>
                <a:tab pos="927100" algn="l"/>
              </a:tabLst>
            </a:pPr>
            <a:r>
              <a:rPr sz="2200" spc="-60" dirty="0">
                <a:latin typeface="Arial"/>
                <a:cs typeface="Arial"/>
              </a:rPr>
              <a:t>EPA </a:t>
            </a:r>
            <a:r>
              <a:rPr sz="2200" spc="-5" dirty="0">
                <a:latin typeface="Arial"/>
                <a:cs typeface="Arial"/>
              </a:rPr>
              <a:t>within blood </a:t>
            </a:r>
            <a:r>
              <a:rPr sz="2200" dirty="0">
                <a:latin typeface="Arial"/>
                <a:cs typeface="Arial"/>
              </a:rPr>
              <a:t>can </a:t>
            </a:r>
            <a:r>
              <a:rPr sz="2200" spc="-5" dirty="0">
                <a:latin typeface="Arial"/>
                <a:cs typeface="Arial"/>
              </a:rPr>
              <a:t>distribute </a:t>
            </a:r>
            <a:r>
              <a:rPr sz="2200" spc="-15" dirty="0">
                <a:latin typeface="Arial"/>
                <a:cs typeface="Arial"/>
              </a:rPr>
              <a:t>differentially, </a:t>
            </a:r>
            <a:r>
              <a:rPr sz="2200" spc="-5" dirty="0">
                <a:latin typeface="Arial"/>
                <a:cs typeface="Arial"/>
              </a:rPr>
              <a:t>possibly resulting in differential  downstream tissue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distribution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8419"/>
            <a:ext cx="27349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Limitations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187924" y="6550230"/>
            <a:ext cx="370332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b="1" spc="-5" dirty="0">
                <a:latin typeface="Arial"/>
                <a:cs typeface="Arial"/>
              </a:rPr>
              <a:t>Bhatt DL. ACC/WCC 2020, Chicago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(virtual).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0415" y="887845"/>
            <a:ext cx="10260330" cy="397573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2400" spc="-5" dirty="0">
                <a:latin typeface="Arial"/>
                <a:cs typeface="Arial"/>
              </a:rPr>
              <a:t>~</a:t>
            </a:r>
            <a:r>
              <a:rPr sz="2200" spc="-5" dirty="0">
                <a:latin typeface="Arial"/>
                <a:cs typeface="Arial"/>
              </a:rPr>
              <a:t>14% </a:t>
            </a:r>
            <a:r>
              <a:rPr sz="2200" dirty="0">
                <a:latin typeface="Arial"/>
                <a:cs typeface="Arial"/>
              </a:rPr>
              <a:t>of the </a:t>
            </a:r>
            <a:r>
              <a:rPr sz="2200" spc="-5" dirty="0">
                <a:latin typeface="Arial"/>
                <a:cs typeface="Arial"/>
              </a:rPr>
              <a:t>patients did </a:t>
            </a:r>
            <a:r>
              <a:rPr sz="2200" dirty="0">
                <a:latin typeface="Arial"/>
                <a:cs typeface="Arial"/>
              </a:rPr>
              <a:t>not have </a:t>
            </a:r>
            <a:r>
              <a:rPr sz="2200" spc="-5" dirty="0">
                <a:latin typeface="Arial"/>
                <a:cs typeface="Arial"/>
              </a:rPr>
              <a:t>baseline </a:t>
            </a:r>
            <a:r>
              <a:rPr sz="2200" spc="-60" dirty="0">
                <a:latin typeface="Arial"/>
                <a:cs typeface="Arial"/>
              </a:rPr>
              <a:t>EPA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levels</a:t>
            </a:r>
            <a:endParaRPr sz="2200">
              <a:latin typeface="Arial"/>
              <a:cs typeface="Arial"/>
            </a:endParaRPr>
          </a:p>
          <a:p>
            <a:pPr marL="926465" marR="73025" indent="-457200">
              <a:lnSpc>
                <a:spcPct val="102699"/>
              </a:lnSpc>
              <a:spcBef>
                <a:spcPts val="245"/>
              </a:spcBef>
              <a:buChar char="•"/>
              <a:tabLst>
                <a:tab pos="926465" algn="l"/>
                <a:tab pos="927100" algn="l"/>
              </a:tabLst>
            </a:pPr>
            <a:r>
              <a:rPr sz="2200" dirty="0">
                <a:latin typeface="Arial"/>
                <a:cs typeface="Arial"/>
              </a:rPr>
              <a:t>Though the </a:t>
            </a:r>
            <a:r>
              <a:rPr sz="2200" spc="-5" dirty="0">
                <a:latin typeface="Arial"/>
                <a:cs typeface="Arial"/>
              </a:rPr>
              <a:t>baseline characteristics </a:t>
            </a:r>
            <a:r>
              <a:rPr sz="2200" dirty="0">
                <a:latin typeface="Arial"/>
                <a:cs typeface="Arial"/>
              </a:rPr>
              <a:t>and outcomes </a:t>
            </a:r>
            <a:r>
              <a:rPr sz="2200" spc="-5" dirty="0">
                <a:latin typeface="Arial"/>
                <a:cs typeface="Arial"/>
              </a:rPr>
              <a:t>between </a:t>
            </a:r>
            <a:r>
              <a:rPr sz="2200" dirty="0">
                <a:latin typeface="Arial"/>
                <a:cs typeface="Arial"/>
              </a:rPr>
              <a:t>those </a:t>
            </a:r>
            <a:r>
              <a:rPr sz="2200" spc="-5" dirty="0">
                <a:latin typeface="Arial"/>
                <a:cs typeface="Arial"/>
              </a:rPr>
              <a:t>with </a:t>
            </a:r>
            <a:r>
              <a:rPr sz="2200" dirty="0">
                <a:latin typeface="Arial"/>
                <a:cs typeface="Arial"/>
              </a:rPr>
              <a:t>and  </a:t>
            </a:r>
            <a:r>
              <a:rPr sz="2200" spc="-5" dirty="0">
                <a:latin typeface="Arial"/>
                <a:cs typeface="Arial"/>
              </a:rPr>
              <a:t>without missing </a:t>
            </a:r>
            <a:r>
              <a:rPr sz="2200" dirty="0">
                <a:latin typeface="Arial"/>
                <a:cs typeface="Arial"/>
              </a:rPr>
              <a:t>data </a:t>
            </a:r>
            <a:r>
              <a:rPr sz="2200" spc="-5" dirty="0">
                <a:latin typeface="Arial"/>
                <a:cs typeface="Arial"/>
              </a:rPr>
              <a:t>were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similar</a:t>
            </a:r>
            <a:endParaRPr sz="2200">
              <a:latin typeface="Arial"/>
              <a:cs typeface="Arial"/>
            </a:endParaRPr>
          </a:p>
          <a:p>
            <a:pPr marL="12700" marR="549275">
              <a:lnSpc>
                <a:spcPct val="102699"/>
              </a:lnSpc>
              <a:spcBef>
                <a:spcPts val="1875"/>
              </a:spcBef>
            </a:pPr>
            <a:r>
              <a:rPr sz="2200" dirty="0">
                <a:latin typeface="Arial"/>
                <a:cs typeface="Arial"/>
              </a:rPr>
              <a:t>On-treatment dose-response </a:t>
            </a:r>
            <a:r>
              <a:rPr sz="2200" spc="-5" dirty="0">
                <a:latin typeface="Arial"/>
                <a:cs typeface="Arial"/>
              </a:rPr>
              <a:t>analyses </a:t>
            </a:r>
            <a:r>
              <a:rPr sz="2200" dirty="0">
                <a:latin typeface="Arial"/>
                <a:cs typeface="Arial"/>
              </a:rPr>
              <a:t>of the hazard </a:t>
            </a:r>
            <a:r>
              <a:rPr sz="2200" spc="-5" dirty="0">
                <a:latin typeface="Arial"/>
                <a:cs typeface="Arial"/>
              </a:rPr>
              <a:t>ratio </a:t>
            </a:r>
            <a:r>
              <a:rPr sz="2200" dirty="0">
                <a:latin typeface="Arial"/>
                <a:cs typeface="Arial"/>
              </a:rPr>
              <a:t>for </a:t>
            </a:r>
            <a:r>
              <a:rPr sz="2200" spc="-5" dirty="0">
                <a:latin typeface="Arial"/>
                <a:cs typeface="Arial"/>
              </a:rPr>
              <a:t>bleeding, serious  bleeding, </a:t>
            </a:r>
            <a:r>
              <a:rPr sz="2200" dirty="0">
                <a:latin typeface="Arial"/>
                <a:cs typeface="Arial"/>
              </a:rPr>
              <a:t>and </a:t>
            </a:r>
            <a:r>
              <a:rPr sz="2200" spc="-5" dirty="0">
                <a:latin typeface="Arial"/>
                <a:cs typeface="Arial"/>
              </a:rPr>
              <a:t>atrial fibrillation/flutter </a:t>
            </a:r>
            <a:r>
              <a:rPr sz="2200" dirty="0">
                <a:latin typeface="Arial"/>
                <a:cs typeface="Arial"/>
              </a:rPr>
              <a:t>are not yet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available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65"/>
              </a:spcBef>
            </a:pPr>
            <a:r>
              <a:rPr sz="2200" spc="-5" dirty="0">
                <a:latin typeface="Arial"/>
                <a:cs typeface="Arial"/>
              </a:rPr>
              <a:t>Results only apply </a:t>
            </a:r>
            <a:r>
              <a:rPr sz="2200" dirty="0">
                <a:latin typeface="Arial"/>
                <a:cs typeface="Arial"/>
              </a:rPr>
              <a:t>to </a:t>
            </a:r>
            <a:r>
              <a:rPr sz="2200" spc="-5" dirty="0">
                <a:latin typeface="Arial"/>
                <a:cs typeface="Arial"/>
              </a:rPr>
              <a:t>this specific icosapent </a:t>
            </a:r>
            <a:r>
              <a:rPr sz="2200" dirty="0">
                <a:latin typeface="Arial"/>
                <a:cs typeface="Arial"/>
              </a:rPr>
              <a:t>ethyl </a:t>
            </a:r>
            <a:r>
              <a:rPr sz="2200" spc="-5" dirty="0">
                <a:latin typeface="Arial"/>
                <a:cs typeface="Arial"/>
              </a:rPr>
              <a:t>formulation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60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EPA</a:t>
            </a:r>
            <a:endParaRPr sz="2200">
              <a:latin typeface="Arial"/>
              <a:cs typeface="Arial"/>
            </a:endParaRPr>
          </a:p>
          <a:p>
            <a:pPr marL="926465" marR="5080" indent="-457200">
              <a:lnSpc>
                <a:spcPts val="2620"/>
              </a:lnSpc>
              <a:spcBef>
                <a:spcPts val="340"/>
              </a:spcBef>
              <a:buChar char="•"/>
              <a:tabLst>
                <a:tab pos="926465" algn="l"/>
                <a:tab pos="927100" algn="l"/>
              </a:tabLst>
            </a:pPr>
            <a:r>
              <a:rPr sz="2200" spc="-60" dirty="0">
                <a:latin typeface="Arial"/>
                <a:cs typeface="Arial"/>
              </a:rPr>
              <a:t>EPA </a:t>
            </a:r>
            <a:r>
              <a:rPr sz="2200" spc="-5" dirty="0">
                <a:latin typeface="Arial"/>
                <a:cs typeface="Arial"/>
              </a:rPr>
              <a:t>within blood </a:t>
            </a:r>
            <a:r>
              <a:rPr sz="2200" dirty="0">
                <a:latin typeface="Arial"/>
                <a:cs typeface="Arial"/>
              </a:rPr>
              <a:t>can </a:t>
            </a:r>
            <a:r>
              <a:rPr sz="2200" spc="-5" dirty="0">
                <a:latin typeface="Arial"/>
                <a:cs typeface="Arial"/>
              </a:rPr>
              <a:t>distribute </a:t>
            </a:r>
            <a:r>
              <a:rPr sz="2200" spc="-15" dirty="0">
                <a:latin typeface="Arial"/>
                <a:cs typeface="Arial"/>
              </a:rPr>
              <a:t>differentially, </a:t>
            </a:r>
            <a:r>
              <a:rPr sz="2200" spc="-5" dirty="0">
                <a:latin typeface="Arial"/>
                <a:cs typeface="Arial"/>
              </a:rPr>
              <a:t>possibly resulting in differential  downstream tissue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distribution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80"/>
              </a:spcBef>
            </a:pPr>
            <a:r>
              <a:rPr sz="2200" dirty="0">
                <a:latin typeface="Arial"/>
                <a:cs typeface="Arial"/>
              </a:rPr>
              <a:t>Omega-3 fatty </a:t>
            </a:r>
            <a:r>
              <a:rPr sz="2200" spc="-5" dirty="0">
                <a:latin typeface="Arial"/>
                <a:cs typeface="Arial"/>
              </a:rPr>
              <a:t>acid mixtures </a:t>
            </a:r>
            <a:r>
              <a:rPr sz="2200" dirty="0">
                <a:latin typeface="Arial"/>
                <a:cs typeface="Arial"/>
              </a:rPr>
              <a:t>do not </a:t>
            </a:r>
            <a:r>
              <a:rPr sz="2200" spc="-5" dirty="0">
                <a:latin typeface="Arial"/>
                <a:cs typeface="Arial"/>
              </a:rPr>
              <a:t>just contain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EPA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8419"/>
            <a:ext cx="27349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Limitations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187924" y="6550230"/>
            <a:ext cx="370332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b="1" spc="-5" dirty="0">
                <a:latin typeface="Arial"/>
                <a:cs typeface="Arial"/>
              </a:rPr>
              <a:t>Bhatt DL. ACC/WCC 2020, Chicago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(virtual).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0415" y="887845"/>
            <a:ext cx="10260330" cy="468566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2400" spc="-5" dirty="0">
                <a:latin typeface="Arial"/>
                <a:cs typeface="Arial"/>
              </a:rPr>
              <a:t>~</a:t>
            </a:r>
            <a:r>
              <a:rPr sz="2200" spc="-5" dirty="0">
                <a:latin typeface="Arial"/>
                <a:cs typeface="Arial"/>
              </a:rPr>
              <a:t>14% </a:t>
            </a:r>
            <a:r>
              <a:rPr sz="2200" dirty="0">
                <a:latin typeface="Arial"/>
                <a:cs typeface="Arial"/>
              </a:rPr>
              <a:t>of the </a:t>
            </a:r>
            <a:r>
              <a:rPr sz="2200" spc="-5" dirty="0">
                <a:latin typeface="Arial"/>
                <a:cs typeface="Arial"/>
              </a:rPr>
              <a:t>patients did </a:t>
            </a:r>
            <a:r>
              <a:rPr sz="2200" dirty="0">
                <a:latin typeface="Arial"/>
                <a:cs typeface="Arial"/>
              </a:rPr>
              <a:t>not have </a:t>
            </a:r>
            <a:r>
              <a:rPr sz="2200" spc="-5" dirty="0">
                <a:latin typeface="Arial"/>
                <a:cs typeface="Arial"/>
              </a:rPr>
              <a:t>baseline </a:t>
            </a:r>
            <a:r>
              <a:rPr sz="2200" spc="-60" dirty="0">
                <a:latin typeface="Arial"/>
                <a:cs typeface="Arial"/>
              </a:rPr>
              <a:t>EPA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levels</a:t>
            </a:r>
            <a:endParaRPr sz="2200">
              <a:latin typeface="Arial"/>
              <a:cs typeface="Arial"/>
            </a:endParaRPr>
          </a:p>
          <a:p>
            <a:pPr marL="926465" marR="73025" indent="-457200">
              <a:lnSpc>
                <a:spcPct val="102699"/>
              </a:lnSpc>
              <a:spcBef>
                <a:spcPts val="245"/>
              </a:spcBef>
              <a:buChar char="•"/>
              <a:tabLst>
                <a:tab pos="926465" algn="l"/>
                <a:tab pos="927100" algn="l"/>
              </a:tabLst>
            </a:pPr>
            <a:r>
              <a:rPr sz="2200" dirty="0">
                <a:latin typeface="Arial"/>
                <a:cs typeface="Arial"/>
              </a:rPr>
              <a:t>Though the </a:t>
            </a:r>
            <a:r>
              <a:rPr sz="2200" spc="-5" dirty="0">
                <a:latin typeface="Arial"/>
                <a:cs typeface="Arial"/>
              </a:rPr>
              <a:t>baseline characteristics </a:t>
            </a:r>
            <a:r>
              <a:rPr sz="2200" dirty="0">
                <a:latin typeface="Arial"/>
                <a:cs typeface="Arial"/>
              </a:rPr>
              <a:t>and outcomes </a:t>
            </a:r>
            <a:r>
              <a:rPr sz="2200" spc="-5" dirty="0">
                <a:latin typeface="Arial"/>
                <a:cs typeface="Arial"/>
              </a:rPr>
              <a:t>between </a:t>
            </a:r>
            <a:r>
              <a:rPr sz="2200" dirty="0">
                <a:latin typeface="Arial"/>
                <a:cs typeface="Arial"/>
              </a:rPr>
              <a:t>those </a:t>
            </a:r>
            <a:r>
              <a:rPr sz="2200" spc="-5" dirty="0">
                <a:latin typeface="Arial"/>
                <a:cs typeface="Arial"/>
              </a:rPr>
              <a:t>with </a:t>
            </a:r>
            <a:r>
              <a:rPr sz="2200" dirty="0">
                <a:latin typeface="Arial"/>
                <a:cs typeface="Arial"/>
              </a:rPr>
              <a:t>and  </a:t>
            </a:r>
            <a:r>
              <a:rPr sz="2200" spc="-5" dirty="0">
                <a:latin typeface="Arial"/>
                <a:cs typeface="Arial"/>
              </a:rPr>
              <a:t>without missing </a:t>
            </a:r>
            <a:r>
              <a:rPr sz="2200" dirty="0">
                <a:latin typeface="Arial"/>
                <a:cs typeface="Arial"/>
              </a:rPr>
              <a:t>data </a:t>
            </a:r>
            <a:r>
              <a:rPr sz="2200" spc="-5" dirty="0">
                <a:latin typeface="Arial"/>
                <a:cs typeface="Arial"/>
              </a:rPr>
              <a:t>were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similar</a:t>
            </a:r>
            <a:endParaRPr sz="2200">
              <a:latin typeface="Arial"/>
              <a:cs typeface="Arial"/>
            </a:endParaRPr>
          </a:p>
          <a:p>
            <a:pPr marL="12700" marR="549275">
              <a:lnSpc>
                <a:spcPct val="102699"/>
              </a:lnSpc>
              <a:spcBef>
                <a:spcPts val="1875"/>
              </a:spcBef>
            </a:pPr>
            <a:r>
              <a:rPr sz="2200" dirty="0">
                <a:latin typeface="Arial"/>
                <a:cs typeface="Arial"/>
              </a:rPr>
              <a:t>On-treatment dose-response </a:t>
            </a:r>
            <a:r>
              <a:rPr sz="2200" spc="-5" dirty="0">
                <a:latin typeface="Arial"/>
                <a:cs typeface="Arial"/>
              </a:rPr>
              <a:t>analyses </a:t>
            </a:r>
            <a:r>
              <a:rPr sz="2200" dirty="0">
                <a:latin typeface="Arial"/>
                <a:cs typeface="Arial"/>
              </a:rPr>
              <a:t>of the hazard </a:t>
            </a:r>
            <a:r>
              <a:rPr sz="2200" spc="-5" dirty="0">
                <a:latin typeface="Arial"/>
                <a:cs typeface="Arial"/>
              </a:rPr>
              <a:t>ratio </a:t>
            </a:r>
            <a:r>
              <a:rPr sz="2200" dirty="0">
                <a:latin typeface="Arial"/>
                <a:cs typeface="Arial"/>
              </a:rPr>
              <a:t>for </a:t>
            </a:r>
            <a:r>
              <a:rPr sz="2200" spc="-5" dirty="0">
                <a:latin typeface="Arial"/>
                <a:cs typeface="Arial"/>
              </a:rPr>
              <a:t>bleeding, serious  bleeding, </a:t>
            </a:r>
            <a:r>
              <a:rPr sz="2200" dirty="0">
                <a:latin typeface="Arial"/>
                <a:cs typeface="Arial"/>
              </a:rPr>
              <a:t>and </a:t>
            </a:r>
            <a:r>
              <a:rPr sz="2200" spc="-5" dirty="0">
                <a:latin typeface="Arial"/>
                <a:cs typeface="Arial"/>
              </a:rPr>
              <a:t>atrial fibrillation/flutter </a:t>
            </a:r>
            <a:r>
              <a:rPr sz="2200" dirty="0">
                <a:latin typeface="Arial"/>
                <a:cs typeface="Arial"/>
              </a:rPr>
              <a:t>are not yet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available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65"/>
              </a:spcBef>
            </a:pPr>
            <a:r>
              <a:rPr sz="2200" spc="-5" dirty="0">
                <a:latin typeface="Arial"/>
                <a:cs typeface="Arial"/>
              </a:rPr>
              <a:t>Results only apply </a:t>
            </a:r>
            <a:r>
              <a:rPr sz="2200" dirty="0">
                <a:latin typeface="Arial"/>
                <a:cs typeface="Arial"/>
              </a:rPr>
              <a:t>to </a:t>
            </a:r>
            <a:r>
              <a:rPr sz="2200" spc="-5" dirty="0">
                <a:latin typeface="Arial"/>
                <a:cs typeface="Arial"/>
              </a:rPr>
              <a:t>this specific icosapent </a:t>
            </a:r>
            <a:r>
              <a:rPr sz="2200" dirty="0">
                <a:latin typeface="Arial"/>
                <a:cs typeface="Arial"/>
              </a:rPr>
              <a:t>ethyl </a:t>
            </a:r>
            <a:r>
              <a:rPr sz="2200" spc="-5" dirty="0">
                <a:latin typeface="Arial"/>
                <a:cs typeface="Arial"/>
              </a:rPr>
              <a:t>formulation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60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EPA</a:t>
            </a:r>
            <a:endParaRPr sz="2200">
              <a:latin typeface="Arial"/>
              <a:cs typeface="Arial"/>
            </a:endParaRPr>
          </a:p>
          <a:p>
            <a:pPr marL="926465" marR="5080" indent="-457200">
              <a:lnSpc>
                <a:spcPts val="2620"/>
              </a:lnSpc>
              <a:spcBef>
                <a:spcPts val="340"/>
              </a:spcBef>
              <a:buChar char="•"/>
              <a:tabLst>
                <a:tab pos="926465" algn="l"/>
                <a:tab pos="927100" algn="l"/>
              </a:tabLst>
            </a:pPr>
            <a:r>
              <a:rPr sz="2200" spc="-60" dirty="0">
                <a:latin typeface="Arial"/>
                <a:cs typeface="Arial"/>
              </a:rPr>
              <a:t>EPA </a:t>
            </a:r>
            <a:r>
              <a:rPr sz="2200" spc="-5" dirty="0">
                <a:latin typeface="Arial"/>
                <a:cs typeface="Arial"/>
              </a:rPr>
              <a:t>within blood </a:t>
            </a:r>
            <a:r>
              <a:rPr sz="2200" dirty="0">
                <a:latin typeface="Arial"/>
                <a:cs typeface="Arial"/>
              </a:rPr>
              <a:t>can </a:t>
            </a:r>
            <a:r>
              <a:rPr sz="2200" spc="-5" dirty="0">
                <a:latin typeface="Arial"/>
                <a:cs typeface="Arial"/>
              </a:rPr>
              <a:t>distribute </a:t>
            </a:r>
            <a:r>
              <a:rPr sz="2200" spc="-15" dirty="0">
                <a:latin typeface="Arial"/>
                <a:cs typeface="Arial"/>
              </a:rPr>
              <a:t>differentially, </a:t>
            </a:r>
            <a:r>
              <a:rPr sz="2200" spc="-5" dirty="0">
                <a:latin typeface="Arial"/>
                <a:cs typeface="Arial"/>
              </a:rPr>
              <a:t>possibly resulting in differential  downstream tissue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distribution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80"/>
              </a:spcBef>
            </a:pPr>
            <a:r>
              <a:rPr sz="2200" dirty="0">
                <a:latin typeface="Arial"/>
                <a:cs typeface="Arial"/>
              </a:rPr>
              <a:t>Omega-3 fatty </a:t>
            </a:r>
            <a:r>
              <a:rPr sz="2200" spc="-5" dirty="0">
                <a:latin typeface="Arial"/>
                <a:cs typeface="Arial"/>
              </a:rPr>
              <a:t>acid mixtures </a:t>
            </a:r>
            <a:r>
              <a:rPr sz="2200" dirty="0">
                <a:latin typeface="Arial"/>
                <a:cs typeface="Arial"/>
              </a:rPr>
              <a:t>do not </a:t>
            </a:r>
            <a:r>
              <a:rPr sz="2200" spc="-5" dirty="0">
                <a:latin typeface="Arial"/>
                <a:cs typeface="Arial"/>
              </a:rPr>
              <a:t>just contain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EPA</a:t>
            </a:r>
            <a:endParaRPr sz="2200">
              <a:latin typeface="Arial"/>
              <a:cs typeface="Arial"/>
            </a:endParaRPr>
          </a:p>
          <a:p>
            <a:pPr marL="926465" marR="481965" indent="-457200">
              <a:lnSpc>
                <a:spcPts val="2590"/>
              </a:lnSpc>
              <a:spcBef>
                <a:spcPts val="484"/>
              </a:spcBef>
              <a:buChar char="•"/>
              <a:tabLst>
                <a:tab pos="926465" algn="l"/>
                <a:tab pos="927100" algn="l"/>
              </a:tabLst>
            </a:pPr>
            <a:r>
              <a:rPr sz="2200" spc="-60" dirty="0">
                <a:latin typeface="Arial"/>
                <a:cs typeface="Arial"/>
              </a:rPr>
              <a:t>EPA </a:t>
            </a:r>
            <a:r>
              <a:rPr sz="2200" dirty="0">
                <a:latin typeface="Arial"/>
                <a:cs typeface="Arial"/>
              </a:rPr>
              <a:t>and </a:t>
            </a:r>
            <a:r>
              <a:rPr sz="2200" spc="-5" dirty="0">
                <a:latin typeface="Arial"/>
                <a:cs typeface="Arial"/>
              </a:rPr>
              <a:t>DHA </a:t>
            </a:r>
            <a:r>
              <a:rPr sz="2200" dirty="0">
                <a:latin typeface="Arial"/>
                <a:cs typeface="Arial"/>
              </a:rPr>
              <a:t>appear to have many </a:t>
            </a:r>
            <a:r>
              <a:rPr sz="2200" spc="-10" dirty="0">
                <a:latin typeface="Arial"/>
                <a:cs typeface="Arial"/>
              </a:rPr>
              <a:t>differing </a:t>
            </a:r>
            <a:r>
              <a:rPr sz="2200" spc="-5" dirty="0">
                <a:latin typeface="Arial"/>
                <a:cs typeface="Arial"/>
              </a:rPr>
              <a:t>biological </a:t>
            </a:r>
            <a:r>
              <a:rPr sz="2200" spc="-10" dirty="0">
                <a:latin typeface="Arial"/>
                <a:cs typeface="Arial"/>
              </a:rPr>
              <a:t>effects </a:t>
            </a:r>
            <a:r>
              <a:rPr sz="2200" spc="-5" dirty="0">
                <a:latin typeface="Arial"/>
                <a:cs typeface="Arial"/>
              </a:rPr>
              <a:t>in clinical  studies </a:t>
            </a:r>
            <a:r>
              <a:rPr sz="2200" dirty="0">
                <a:latin typeface="Arial"/>
                <a:cs typeface="Arial"/>
              </a:rPr>
              <a:t>and </a:t>
            </a:r>
            <a:r>
              <a:rPr sz="2200" spc="-5" dirty="0">
                <a:latin typeface="Arial"/>
                <a:cs typeface="Arial"/>
              </a:rPr>
              <a:t>experimental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models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8419"/>
            <a:ext cx="27349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Limitations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187924" y="6550230"/>
            <a:ext cx="370332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b="1" spc="-5" dirty="0">
                <a:latin typeface="Arial"/>
                <a:cs typeface="Arial"/>
              </a:rPr>
              <a:t>Bhatt DL. ACC/WCC 2020, Chicago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(virtual).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80415" y="887845"/>
            <a:ext cx="10260330" cy="505460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50"/>
              </a:spcBef>
            </a:pPr>
            <a:r>
              <a:rPr sz="2400" spc="-5" dirty="0">
                <a:latin typeface="Arial"/>
                <a:cs typeface="Arial"/>
              </a:rPr>
              <a:t>~</a:t>
            </a:r>
            <a:r>
              <a:rPr sz="2200" spc="-5" dirty="0">
                <a:latin typeface="Arial"/>
                <a:cs typeface="Arial"/>
              </a:rPr>
              <a:t>14% </a:t>
            </a:r>
            <a:r>
              <a:rPr sz="2200" dirty="0">
                <a:latin typeface="Arial"/>
                <a:cs typeface="Arial"/>
              </a:rPr>
              <a:t>of the </a:t>
            </a:r>
            <a:r>
              <a:rPr sz="2200" spc="-5" dirty="0">
                <a:latin typeface="Arial"/>
                <a:cs typeface="Arial"/>
              </a:rPr>
              <a:t>patients did </a:t>
            </a:r>
            <a:r>
              <a:rPr sz="2200" dirty="0">
                <a:latin typeface="Arial"/>
                <a:cs typeface="Arial"/>
              </a:rPr>
              <a:t>not have </a:t>
            </a:r>
            <a:r>
              <a:rPr sz="2200" spc="-5" dirty="0">
                <a:latin typeface="Arial"/>
                <a:cs typeface="Arial"/>
              </a:rPr>
              <a:t>baseline </a:t>
            </a:r>
            <a:r>
              <a:rPr sz="2200" spc="-60" dirty="0">
                <a:latin typeface="Arial"/>
                <a:cs typeface="Arial"/>
              </a:rPr>
              <a:t>EPA</a:t>
            </a:r>
            <a:r>
              <a:rPr sz="2200" spc="-114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levels</a:t>
            </a:r>
            <a:endParaRPr sz="2200">
              <a:latin typeface="Arial"/>
              <a:cs typeface="Arial"/>
            </a:endParaRPr>
          </a:p>
          <a:p>
            <a:pPr marL="926465" marR="73025" indent="-457200">
              <a:lnSpc>
                <a:spcPct val="102699"/>
              </a:lnSpc>
              <a:spcBef>
                <a:spcPts val="245"/>
              </a:spcBef>
              <a:buChar char="•"/>
              <a:tabLst>
                <a:tab pos="926465" algn="l"/>
                <a:tab pos="927100" algn="l"/>
              </a:tabLst>
            </a:pPr>
            <a:r>
              <a:rPr sz="2200" dirty="0">
                <a:latin typeface="Arial"/>
                <a:cs typeface="Arial"/>
              </a:rPr>
              <a:t>Though the </a:t>
            </a:r>
            <a:r>
              <a:rPr sz="2200" spc="-5" dirty="0">
                <a:latin typeface="Arial"/>
                <a:cs typeface="Arial"/>
              </a:rPr>
              <a:t>baseline characteristics </a:t>
            </a:r>
            <a:r>
              <a:rPr sz="2200" dirty="0">
                <a:latin typeface="Arial"/>
                <a:cs typeface="Arial"/>
              </a:rPr>
              <a:t>and outcomes </a:t>
            </a:r>
            <a:r>
              <a:rPr sz="2200" spc="-5" dirty="0">
                <a:latin typeface="Arial"/>
                <a:cs typeface="Arial"/>
              </a:rPr>
              <a:t>between </a:t>
            </a:r>
            <a:r>
              <a:rPr sz="2200" dirty="0">
                <a:latin typeface="Arial"/>
                <a:cs typeface="Arial"/>
              </a:rPr>
              <a:t>those </a:t>
            </a:r>
            <a:r>
              <a:rPr sz="2200" spc="-5" dirty="0">
                <a:latin typeface="Arial"/>
                <a:cs typeface="Arial"/>
              </a:rPr>
              <a:t>with </a:t>
            </a:r>
            <a:r>
              <a:rPr sz="2200" dirty="0">
                <a:latin typeface="Arial"/>
                <a:cs typeface="Arial"/>
              </a:rPr>
              <a:t>and  </a:t>
            </a:r>
            <a:r>
              <a:rPr sz="2200" spc="-5" dirty="0">
                <a:latin typeface="Arial"/>
                <a:cs typeface="Arial"/>
              </a:rPr>
              <a:t>without missing </a:t>
            </a:r>
            <a:r>
              <a:rPr sz="2200" dirty="0">
                <a:latin typeface="Arial"/>
                <a:cs typeface="Arial"/>
              </a:rPr>
              <a:t>data </a:t>
            </a:r>
            <a:r>
              <a:rPr sz="2200" spc="-5" dirty="0">
                <a:latin typeface="Arial"/>
                <a:cs typeface="Arial"/>
              </a:rPr>
              <a:t>were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similar</a:t>
            </a:r>
            <a:endParaRPr sz="2200">
              <a:latin typeface="Arial"/>
              <a:cs typeface="Arial"/>
            </a:endParaRPr>
          </a:p>
          <a:p>
            <a:pPr marL="12700" marR="549275">
              <a:lnSpc>
                <a:spcPct val="102699"/>
              </a:lnSpc>
              <a:spcBef>
                <a:spcPts val="1875"/>
              </a:spcBef>
            </a:pPr>
            <a:r>
              <a:rPr sz="2200" dirty="0">
                <a:latin typeface="Arial"/>
                <a:cs typeface="Arial"/>
              </a:rPr>
              <a:t>On-treatment dose-response </a:t>
            </a:r>
            <a:r>
              <a:rPr sz="2200" spc="-5" dirty="0">
                <a:latin typeface="Arial"/>
                <a:cs typeface="Arial"/>
              </a:rPr>
              <a:t>analyses </a:t>
            </a:r>
            <a:r>
              <a:rPr sz="2200" dirty="0">
                <a:latin typeface="Arial"/>
                <a:cs typeface="Arial"/>
              </a:rPr>
              <a:t>of the hazard </a:t>
            </a:r>
            <a:r>
              <a:rPr sz="2200" spc="-5" dirty="0">
                <a:latin typeface="Arial"/>
                <a:cs typeface="Arial"/>
              </a:rPr>
              <a:t>ratio </a:t>
            </a:r>
            <a:r>
              <a:rPr sz="2200" dirty="0">
                <a:latin typeface="Arial"/>
                <a:cs typeface="Arial"/>
              </a:rPr>
              <a:t>for </a:t>
            </a:r>
            <a:r>
              <a:rPr sz="2200" spc="-5" dirty="0">
                <a:latin typeface="Arial"/>
                <a:cs typeface="Arial"/>
              </a:rPr>
              <a:t>bleeding, serious  bleeding, </a:t>
            </a:r>
            <a:r>
              <a:rPr sz="2200" dirty="0">
                <a:latin typeface="Arial"/>
                <a:cs typeface="Arial"/>
              </a:rPr>
              <a:t>and </a:t>
            </a:r>
            <a:r>
              <a:rPr sz="2200" spc="-5" dirty="0">
                <a:latin typeface="Arial"/>
                <a:cs typeface="Arial"/>
              </a:rPr>
              <a:t>atrial fibrillation/flutter </a:t>
            </a:r>
            <a:r>
              <a:rPr sz="2200" dirty="0">
                <a:latin typeface="Arial"/>
                <a:cs typeface="Arial"/>
              </a:rPr>
              <a:t>are not yet</a:t>
            </a:r>
            <a:r>
              <a:rPr sz="2200" spc="3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available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065"/>
              </a:spcBef>
            </a:pPr>
            <a:r>
              <a:rPr sz="2200" spc="-5" dirty="0">
                <a:latin typeface="Arial"/>
                <a:cs typeface="Arial"/>
              </a:rPr>
              <a:t>Results only apply </a:t>
            </a:r>
            <a:r>
              <a:rPr sz="2200" dirty="0">
                <a:latin typeface="Arial"/>
                <a:cs typeface="Arial"/>
              </a:rPr>
              <a:t>to </a:t>
            </a:r>
            <a:r>
              <a:rPr sz="2200" spc="-5" dirty="0">
                <a:latin typeface="Arial"/>
                <a:cs typeface="Arial"/>
              </a:rPr>
              <a:t>this specific icosapent </a:t>
            </a:r>
            <a:r>
              <a:rPr sz="2200" dirty="0">
                <a:latin typeface="Arial"/>
                <a:cs typeface="Arial"/>
              </a:rPr>
              <a:t>ethyl </a:t>
            </a:r>
            <a:r>
              <a:rPr sz="2200" spc="-5" dirty="0">
                <a:latin typeface="Arial"/>
                <a:cs typeface="Arial"/>
              </a:rPr>
              <a:t>formulation </a:t>
            </a:r>
            <a:r>
              <a:rPr sz="2200" dirty="0">
                <a:latin typeface="Arial"/>
                <a:cs typeface="Arial"/>
              </a:rPr>
              <a:t>of</a:t>
            </a:r>
            <a:r>
              <a:rPr sz="2200" spc="60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EPA</a:t>
            </a:r>
            <a:endParaRPr sz="2200">
              <a:latin typeface="Arial"/>
              <a:cs typeface="Arial"/>
            </a:endParaRPr>
          </a:p>
          <a:p>
            <a:pPr marL="926465" marR="5080" indent="-457200">
              <a:lnSpc>
                <a:spcPts val="2620"/>
              </a:lnSpc>
              <a:spcBef>
                <a:spcPts val="340"/>
              </a:spcBef>
              <a:buChar char="•"/>
              <a:tabLst>
                <a:tab pos="926465" algn="l"/>
                <a:tab pos="927100" algn="l"/>
              </a:tabLst>
            </a:pPr>
            <a:r>
              <a:rPr sz="2200" spc="-60" dirty="0">
                <a:latin typeface="Arial"/>
                <a:cs typeface="Arial"/>
              </a:rPr>
              <a:t>EPA </a:t>
            </a:r>
            <a:r>
              <a:rPr sz="2200" spc="-5" dirty="0">
                <a:latin typeface="Arial"/>
                <a:cs typeface="Arial"/>
              </a:rPr>
              <a:t>within blood </a:t>
            </a:r>
            <a:r>
              <a:rPr sz="2200" dirty="0">
                <a:latin typeface="Arial"/>
                <a:cs typeface="Arial"/>
              </a:rPr>
              <a:t>can </a:t>
            </a:r>
            <a:r>
              <a:rPr sz="2200" spc="-5" dirty="0">
                <a:latin typeface="Arial"/>
                <a:cs typeface="Arial"/>
              </a:rPr>
              <a:t>distribute </a:t>
            </a:r>
            <a:r>
              <a:rPr sz="2200" spc="-15" dirty="0">
                <a:latin typeface="Arial"/>
                <a:cs typeface="Arial"/>
              </a:rPr>
              <a:t>differentially, </a:t>
            </a:r>
            <a:r>
              <a:rPr sz="2200" spc="-5" dirty="0">
                <a:latin typeface="Arial"/>
                <a:cs typeface="Arial"/>
              </a:rPr>
              <a:t>possibly resulting in differential  downstream tissue</a:t>
            </a:r>
            <a:r>
              <a:rPr sz="2200" spc="1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distribution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80"/>
              </a:spcBef>
            </a:pPr>
            <a:r>
              <a:rPr sz="2200" dirty="0">
                <a:latin typeface="Arial"/>
                <a:cs typeface="Arial"/>
              </a:rPr>
              <a:t>Omega-3 fatty </a:t>
            </a:r>
            <a:r>
              <a:rPr sz="2200" spc="-5" dirty="0">
                <a:latin typeface="Arial"/>
                <a:cs typeface="Arial"/>
              </a:rPr>
              <a:t>acid mixtures </a:t>
            </a:r>
            <a:r>
              <a:rPr sz="2200" dirty="0">
                <a:latin typeface="Arial"/>
                <a:cs typeface="Arial"/>
              </a:rPr>
              <a:t>do not </a:t>
            </a:r>
            <a:r>
              <a:rPr sz="2200" spc="-5" dirty="0">
                <a:latin typeface="Arial"/>
                <a:cs typeface="Arial"/>
              </a:rPr>
              <a:t>just contain</a:t>
            </a:r>
            <a:r>
              <a:rPr sz="2200" spc="15" dirty="0">
                <a:latin typeface="Arial"/>
                <a:cs typeface="Arial"/>
              </a:rPr>
              <a:t> </a:t>
            </a:r>
            <a:r>
              <a:rPr sz="2200" spc="-60" dirty="0">
                <a:latin typeface="Arial"/>
                <a:cs typeface="Arial"/>
              </a:rPr>
              <a:t>EPA</a:t>
            </a:r>
            <a:endParaRPr sz="2200">
              <a:latin typeface="Arial"/>
              <a:cs typeface="Arial"/>
            </a:endParaRPr>
          </a:p>
          <a:p>
            <a:pPr marL="926465" marR="481965" indent="-457200">
              <a:lnSpc>
                <a:spcPts val="2590"/>
              </a:lnSpc>
              <a:spcBef>
                <a:spcPts val="484"/>
              </a:spcBef>
              <a:buChar char="•"/>
              <a:tabLst>
                <a:tab pos="926465" algn="l"/>
                <a:tab pos="927100" algn="l"/>
              </a:tabLst>
            </a:pPr>
            <a:r>
              <a:rPr sz="2200" spc="-60" dirty="0">
                <a:latin typeface="Arial"/>
                <a:cs typeface="Arial"/>
              </a:rPr>
              <a:t>EPA </a:t>
            </a:r>
            <a:r>
              <a:rPr sz="2200" dirty="0">
                <a:latin typeface="Arial"/>
                <a:cs typeface="Arial"/>
              </a:rPr>
              <a:t>and </a:t>
            </a:r>
            <a:r>
              <a:rPr sz="2200" spc="-5" dirty="0">
                <a:latin typeface="Arial"/>
                <a:cs typeface="Arial"/>
              </a:rPr>
              <a:t>DHA </a:t>
            </a:r>
            <a:r>
              <a:rPr sz="2200" dirty="0">
                <a:latin typeface="Arial"/>
                <a:cs typeface="Arial"/>
              </a:rPr>
              <a:t>appear to have many </a:t>
            </a:r>
            <a:r>
              <a:rPr sz="2200" spc="-10" dirty="0">
                <a:latin typeface="Arial"/>
                <a:cs typeface="Arial"/>
              </a:rPr>
              <a:t>differing </a:t>
            </a:r>
            <a:r>
              <a:rPr sz="2200" spc="-5" dirty="0">
                <a:latin typeface="Arial"/>
                <a:cs typeface="Arial"/>
              </a:rPr>
              <a:t>biological </a:t>
            </a:r>
            <a:r>
              <a:rPr sz="2200" spc="-10" dirty="0">
                <a:latin typeface="Arial"/>
                <a:cs typeface="Arial"/>
              </a:rPr>
              <a:t>effects </a:t>
            </a:r>
            <a:r>
              <a:rPr sz="2200" spc="-5" dirty="0">
                <a:latin typeface="Arial"/>
                <a:cs typeface="Arial"/>
              </a:rPr>
              <a:t>in clinical  studies </a:t>
            </a:r>
            <a:r>
              <a:rPr sz="2200" dirty="0">
                <a:latin typeface="Arial"/>
                <a:cs typeface="Arial"/>
              </a:rPr>
              <a:t>and </a:t>
            </a:r>
            <a:r>
              <a:rPr sz="2200" spc="-5" dirty="0">
                <a:latin typeface="Arial"/>
                <a:cs typeface="Arial"/>
              </a:rPr>
              <a:t>experimental</a:t>
            </a:r>
            <a:r>
              <a:rPr sz="2200" spc="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models</a:t>
            </a:r>
            <a:endParaRPr sz="2200">
              <a:latin typeface="Arial"/>
              <a:cs typeface="Arial"/>
            </a:endParaRPr>
          </a:p>
          <a:p>
            <a:pPr marL="927100" indent="-457200">
              <a:lnSpc>
                <a:spcPct val="100000"/>
              </a:lnSpc>
              <a:spcBef>
                <a:spcPts val="190"/>
              </a:spcBef>
              <a:buChar char="•"/>
              <a:tabLst>
                <a:tab pos="926465" algn="l"/>
                <a:tab pos="927100" algn="l"/>
              </a:tabLst>
            </a:pPr>
            <a:r>
              <a:rPr sz="2200" spc="-5" dirty="0">
                <a:latin typeface="Arial"/>
                <a:cs typeface="Arial"/>
              </a:rPr>
              <a:t>Might explain lack </a:t>
            </a:r>
            <a:r>
              <a:rPr sz="2200" dirty="0">
                <a:latin typeface="Arial"/>
                <a:cs typeface="Arial"/>
              </a:rPr>
              <a:t>of </a:t>
            </a:r>
            <a:r>
              <a:rPr sz="2200" spc="-5" dirty="0">
                <a:latin typeface="Arial"/>
                <a:cs typeface="Arial"/>
              </a:rPr>
              <a:t>benefit </a:t>
            </a:r>
            <a:r>
              <a:rPr sz="2200" dirty="0">
                <a:latin typeface="Arial"/>
                <a:cs typeface="Arial"/>
              </a:rPr>
              <a:t>of other omega-3</a:t>
            </a:r>
            <a:r>
              <a:rPr sz="2200" spc="25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trials</a:t>
            </a:r>
            <a:endParaRPr sz="2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2358" y="1180087"/>
            <a:ext cx="5486400" cy="42512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7923" y="6533388"/>
            <a:ext cx="99631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Mason </a:t>
            </a:r>
            <a:r>
              <a:rPr sz="1400" b="1" dirty="0">
                <a:latin typeface="Arial"/>
                <a:cs typeface="Arial"/>
              </a:rPr>
              <a:t>PR, </a:t>
            </a:r>
            <a:r>
              <a:rPr sz="1400" b="1" spc="-5" dirty="0">
                <a:latin typeface="Arial"/>
                <a:cs typeface="Arial"/>
              </a:rPr>
              <a:t>Libby </a:t>
            </a:r>
            <a:r>
              <a:rPr sz="1400" b="1" spc="-90" dirty="0">
                <a:latin typeface="Arial"/>
                <a:cs typeface="Arial"/>
              </a:rPr>
              <a:t>P, </a:t>
            </a:r>
            <a:r>
              <a:rPr sz="1400" b="1" spc="-5" dirty="0">
                <a:latin typeface="Arial"/>
                <a:cs typeface="Arial"/>
              </a:rPr>
              <a:t>Bhatt DL. </a:t>
            </a:r>
            <a:r>
              <a:rPr sz="1400" b="1" i="1" spc="-5" dirty="0">
                <a:latin typeface="Arial"/>
                <a:cs typeface="Arial"/>
              </a:rPr>
              <a:t>Arteriosclerosis, Thrombosis, and </a:t>
            </a:r>
            <a:r>
              <a:rPr sz="1400" b="1" i="1" spc="-15" dirty="0">
                <a:latin typeface="Arial"/>
                <a:cs typeface="Arial"/>
              </a:rPr>
              <a:t>Vascular </a:t>
            </a:r>
            <a:r>
              <a:rPr sz="1400" b="1" i="1" spc="-10" dirty="0">
                <a:latin typeface="Arial"/>
                <a:cs typeface="Arial"/>
              </a:rPr>
              <a:t>Biology </a:t>
            </a:r>
            <a:r>
              <a:rPr sz="1400" b="1" spc="-5" dirty="0">
                <a:latin typeface="Arial"/>
                <a:cs typeface="Arial"/>
              </a:rPr>
              <a:t>2020. In press. Permission</a:t>
            </a:r>
            <a:r>
              <a:rPr sz="1400" b="1" spc="-16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Pending.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1" y="59436"/>
            <a:ext cx="831088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Contrasting Effects </a:t>
            </a:r>
            <a:r>
              <a:rPr dirty="0"/>
              <a:t>of </a:t>
            </a:r>
            <a:r>
              <a:rPr spc="-95" dirty="0">
                <a:solidFill>
                  <a:srgbClr val="0000CC"/>
                </a:solidFill>
              </a:rPr>
              <a:t>EPA </a:t>
            </a:r>
            <a:r>
              <a:rPr spc="-5" dirty="0"/>
              <a:t>and</a:t>
            </a:r>
            <a:r>
              <a:rPr spc="-105" dirty="0"/>
              <a:t> </a:t>
            </a:r>
            <a:r>
              <a:rPr spc="5" dirty="0">
                <a:solidFill>
                  <a:srgbClr val="009900"/>
                </a:solidFill>
              </a:rPr>
              <a:t>DHA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2358" y="1180087"/>
            <a:ext cx="5486400" cy="42512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315892" y="1267030"/>
            <a:ext cx="5486400" cy="416426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87923" y="6533388"/>
            <a:ext cx="815975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Mason </a:t>
            </a:r>
            <a:r>
              <a:rPr sz="1400" b="1" dirty="0">
                <a:latin typeface="Arial"/>
                <a:cs typeface="Arial"/>
              </a:rPr>
              <a:t>PR, </a:t>
            </a:r>
            <a:r>
              <a:rPr sz="1400" b="1" spc="-5" dirty="0">
                <a:latin typeface="Arial"/>
                <a:cs typeface="Arial"/>
              </a:rPr>
              <a:t>Libby </a:t>
            </a:r>
            <a:r>
              <a:rPr sz="1400" b="1" spc="-90" dirty="0">
                <a:latin typeface="Arial"/>
                <a:cs typeface="Arial"/>
              </a:rPr>
              <a:t>P, </a:t>
            </a:r>
            <a:r>
              <a:rPr sz="1400" b="1" spc="-5" dirty="0">
                <a:latin typeface="Arial"/>
                <a:cs typeface="Arial"/>
              </a:rPr>
              <a:t>Bhatt DL. </a:t>
            </a:r>
            <a:r>
              <a:rPr sz="1400" b="1" i="1" spc="-5" dirty="0">
                <a:latin typeface="Arial"/>
                <a:cs typeface="Arial"/>
              </a:rPr>
              <a:t>Arteriosclerosis, Thrombosis, and </a:t>
            </a:r>
            <a:r>
              <a:rPr sz="1400" b="1" i="1" spc="-15" dirty="0">
                <a:latin typeface="Arial"/>
                <a:cs typeface="Arial"/>
              </a:rPr>
              <a:t>Vascular </a:t>
            </a:r>
            <a:r>
              <a:rPr sz="1400" b="1" i="1" spc="-10" dirty="0">
                <a:latin typeface="Arial"/>
                <a:cs typeface="Arial"/>
              </a:rPr>
              <a:t>Biology </a:t>
            </a:r>
            <a:r>
              <a:rPr sz="1400" b="1" spc="-5" dirty="0">
                <a:latin typeface="Arial"/>
                <a:cs typeface="Arial"/>
              </a:rPr>
              <a:t>2020. In</a:t>
            </a:r>
            <a:r>
              <a:rPr sz="1400" b="1" spc="9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press.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1" y="59436"/>
            <a:ext cx="831088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Contrasting Effects </a:t>
            </a:r>
            <a:r>
              <a:rPr dirty="0"/>
              <a:t>of </a:t>
            </a:r>
            <a:r>
              <a:rPr spc="-95" dirty="0">
                <a:solidFill>
                  <a:srgbClr val="0000CC"/>
                </a:solidFill>
              </a:rPr>
              <a:t>EPA </a:t>
            </a:r>
            <a:r>
              <a:rPr spc="-5" dirty="0"/>
              <a:t>and</a:t>
            </a:r>
            <a:r>
              <a:rPr spc="-105" dirty="0"/>
              <a:t> </a:t>
            </a:r>
            <a:r>
              <a:rPr spc="5" dirty="0">
                <a:solidFill>
                  <a:srgbClr val="009900"/>
                </a:solidFill>
              </a:rPr>
              <a:t>DHA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59436"/>
            <a:ext cx="292290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800" b="1" spc="-5" dirty="0">
                <a:latin typeface="Arial"/>
                <a:cs typeface="Arial"/>
              </a:rPr>
              <a:t>Conclusions</a:t>
            </a:r>
            <a:endParaRPr sz="3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7924" y="6550230"/>
            <a:ext cx="370332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b="1" spc="-5" dirty="0">
                <a:latin typeface="Arial"/>
                <a:cs typeface="Arial"/>
              </a:rPr>
              <a:t>Bhatt DL. ACC/WCC 2020, Chicago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(virtual).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955040"/>
            <a:ext cx="10427970" cy="85471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5080">
              <a:lnSpc>
                <a:spcPct val="101499"/>
              </a:lnSpc>
              <a:spcBef>
                <a:spcPts val="50"/>
              </a:spcBef>
            </a:pPr>
            <a:r>
              <a:rPr sz="2700" spc="-5" dirty="0">
                <a:latin typeface="Arial"/>
                <a:cs typeface="Arial"/>
              </a:rPr>
              <a:t>Compared with placebo, icosapent ethyl 4g/day significantly reduced  first and total cardiovascular events by </a:t>
            </a:r>
            <a:r>
              <a:rPr sz="2700" b="1" spc="-5" dirty="0">
                <a:latin typeface="Arial"/>
                <a:cs typeface="Arial"/>
              </a:rPr>
              <a:t>25% </a:t>
            </a:r>
            <a:r>
              <a:rPr sz="2700" spc="-5" dirty="0">
                <a:latin typeface="Arial"/>
                <a:cs typeface="Arial"/>
              </a:rPr>
              <a:t>and </a:t>
            </a:r>
            <a:r>
              <a:rPr sz="2700" b="1" spc="-5" dirty="0">
                <a:latin typeface="Arial"/>
                <a:cs typeface="Arial"/>
              </a:rPr>
              <a:t>30%</a:t>
            </a:r>
            <a:r>
              <a:rPr sz="2700" spc="-5" dirty="0">
                <a:latin typeface="Arial"/>
                <a:cs typeface="Arial"/>
              </a:rPr>
              <a:t>,</a:t>
            </a:r>
            <a:r>
              <a:rPr sz="2700" spc="25" dirty="0">
                <a:latin typeface="Arial"/>
                <a:cs typeface="Arial"/>
              </a:rPr>
              <a:t> </a:t>
            </a:r>
            <a:r>
              <a:rPr sz="2700" spc="-20" dirty="0">
                <a:latin typeface="Arial"/>
                <a:cs typeface="Arial"/>
              </a:rPr>
              <a:t>respectively.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9436"/>
            <a:ext cx="292290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Conclusions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7924" y="6550230"/>
            <a:ext cx="370332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b="1" spc="-5" dirty="0">
                <a:latin typeface="Arial"/>
                <a:cs typeface="Arial"/>
              </a:rPr>
              <a:t>Bhatt DL. ACC/WCC 2020, Chicago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(virtual).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955040"/>
            <a:ext cx="10642600" cy="17322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219710">
              <a:lnSpc>
                <a:spcPct val="101499"/>
              </a:lnSpc>
              <a:spcBef>
                <a:spcPts val="50"/>
              </a:spcBef>
            </a:pPr>
            <a:r>
              <a:rPr sz="2700" spc="-5" dirty="0">
                <a:latin typeface="Arial"/>
                <a:cs typeface="Arial"/>
              </a:rPr>
              <a:t>Compared with placebo, icosapent ethyl 4g/day significantly reduced  first and total cardiovascular events by </a:t>
            </a:r>
            <a:r>
              <a:rPr sz="2700" b="1" spc="-5" dirty="0">
                <a:latin typeface="Arial"/>
                <a:cs typeface="Arial"/>
              </a:rPr>
              <a:t>25% </a:t>
            </a:r>
            <a:r>
              <a:rPr sz="2700" spc="-5" dirty="0">
                <a:latin typeface="Arial"/>
                <a:cs typeface="Arial"/>
              </a:rPr>
              <a:t>and </a:t>
            </a:r>
            <a:r>
              <a:rPr sz="2700" b="1" spc="-5" dirty="0">
                <a:latin typeface="Arial"/>
                <a:cs typeface="Arial"/>
              </a:rPr>
              <a:t>30%</a:t>
            </a:r>
            <a:r>
              <a:rPr sz="2700" spc="-5" dirty="0">
                <a:latin typeface="Arial"/>
                <a:cs typeface="Arial"/>
              </a:rPr>
              <a:t>,</a:t>
            </a:r>
            <a:r>
              <a:rPr sz="2700" spc="25" dirty="0">
                <a:latin typeface="Arial"/>
                <a:cs typeface="Arial"/>
              </a:rPr>
              <a:t> </a:t>
            </a:r>
            <a:r>
              <a:rPr sz="2700" spc="-20" dirty="0">
                <a:latin typeface="Arial"/>
                <a:cs typeface="Arial"/>
              </a:rPr>
              <a:t>respectively.</a:t>
            </a:r>
            <a:endParaRPr sz="2700">
              <a:latin typeface="Arial"/>
              <a:cs typeface="Arial"/>
            </a:endParaRPr>
          </a:p>
          <a:p>
            <a:pPr marL="246379" marR="5080" indent="-233679">
              <a:lnSpc>
                <a:spcPts val="3190"/>
              </a:lnSpc>
              <a:spcBef>
                <a:spcPts val="630"/>
              </a:spcBef>
              <a:buChar char="•"/>
              <a:tabLst>
                <a:tab pos="246379" algn="l"/>
              </a:tabLst>
            </a:pPr>
            <a:r>
              <a:rPr sz="2700" spc="-5" dirty="0">
                <a:latin typeface="Arial"/>
                <a:cs typeface="Arial"/>
              </a:rPr>
              <a:t>These benefits were beyond what can be explained by the degree of </a:t>
            </a:r>
            <a:r>
              <a:rPr sz="2700" spc="-5" dirty="0">
                <a:solidFill>
                  <a:srgbClr val="FF0000"/>
                </a:solidFill>
                <a:latin typeface="Arial"/>
                <a:cs typeface="Arial"/>
              </a:rPr>
              <a:t> triglyceride </a:t>
            </a:r>
            <a:r>
              <a:rPr sz="2700" spc="-5" dirty="0">
                <a:latin typeface="Arial"/>
                <a:cs typeface="Arial"/>
              </a:rPr>
              <a:t>or other biomarker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changes.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5940" y="59436"/>
            <a:ext cx="292290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Conclusions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87924" y="6550230"/>
            <a:ext cx="370332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b="1" spc="-5" dirty="0">
                <a:latin typeface="Arial"/>
                <a:cs typeface="Arial"/>
              </a:rPr>
              <a:t>Bhatt DL. ACC/WCC 2020, Chicago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(virtual).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955040"/>
            <a:ext cx="10669270" cy="3662045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246379">
              <a:lnSpc>
                <a:spcPct val="101499"/>
              </a:lnSpc>
              <a:spcBef>
                <a:spcPts val="50"/>
              </a:spcBef>
            </a:pPr>
            <a:r>
              <a:rPr sz="2700" spc="-5" dirty="0">
                <a:latin typeface="Arial"/>
                <a:cs typeface="Arial"/>
              </a:rPr>
              <a:t>Compared with placebo, icosapent ethyl 4g/day significantly reduced  first and total cardiovascular events by </a:t>
            </a:r>
            <a:r>
              <a:rPr sz="2700" b="1" spc="-5" dirty="0">
                <a:latin typeface="Arial"/>
                <a:cs typeface="Arial"/>
              </a:rPr>
              <a:t>25% </a:t>
            </a:r>
            <a:r>
              <a:rPr sz="2700" spc="-5" dirty="0">
                <a:latin typeface="Arial"/>
                <a:cs typeface="Arial"/>
              </a:rPr>
              <a:t>and </a:t>
            </a:r>
            <a:r>
              <a:rPr sz="2700" b="1" spc="-5" dirty="0">
                <a:latin typeface="Arial"/>
                <a:cs typeface="Arial"/>
              </a:rPr>
              <a:t>30%</a:t>
            </a:r>
            <a:r>
              <a:rPr sz="2700" spc="-5" dirty="0">
                <a:latin typeface="Arial"/>
                <a:cs typeface="Arial"/>
              </a:rPr>
              <a:t>,</a:t>
            </a:r>
            <a:r>
              <a:rPr sz="2700" spc="25" dirty="0">
                <a:latin typeface="Arial"/>
                <a:cs typeface="Arial"/>
              </a:rPr>
              <a:t> </a:t>
            </a:r>
            <a:r>
              <a:rPr sz="2700" spc="-20" dirty="0">
                <a:latin typeface="Arial"/>
                <a:cs typeface="Arial"/>
              </a:rPr>
              <a:t>respectively.</a:t>
            </a:r>
            <a:endParaRPr sz="2700">
              <a:latin typeface="Arial"/>
              <a:cs typeface="Arial"/>
            </a:endParaRPr>
          </a:p>
          <a:p>
            <a:pPr marL="246379" marR="31750" indent="-233679">
              <a:lnSpc>
                <a:spcPts val="3190"/>
              </a:lnSpc>
              <a:spcBef>
                <a:spcPts val="630"/>
              </a:spcBef>
              <a:buChar char="•"/>
              <a:tabLst>
                <a:tab pos="246379" algn="l"/>
              </a:tabLst>
            </a:pPr>
            <a:r>
              <a:rPr sz="2700" spc="-5" dirty="0">
                <a:latin typeface="Arial"/>
                <a:cs typeface="Arial"/>
              </a:rPr>
              <a:t>These benefits were beyond what can be explained by the degree of </a:t>
            </a:r>
            <a:r>
              <a:rPr sz="2700" spc="-5" dirty="0">
                <a:solidFill>
                  <a:srgbClr val="FF0000"/>
                </a:solidFill>
                <a:latin typeface="Arial"/>
                <a:cs typeface="Arial"/>
              </a:rPr>
              <a:t> triglyceride </a:t>
            </a:r>
            <a:r>
              <a:rPr sz="2700" spc="-5" dirty="0">
                <a:latin typeface="Arial"/>
                <a:cs typeface="Arial"/>
              </a:rPr>
              <a:t>or other biomarker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changes.</a:t>
            </a:r>
            <a:endParaRPr sz="2700">
              <a:latin typeface="Arial"/>
              <a:cs typeface="Arial"/>
            </a:endParaRPr>
          </a:p>
          <a:p>
            <a:pPr marL="12700" marR="5080">
              <a:lnSpc>
                <a:spcPct val="99800"/>
              </a:lnSpc>
              <a:spcBef>
                <a:spcPts val="2165"/>
              </a:spcBef>
            </a:pPr>
            <a:r>
              <a:rPr sz="2700" spc="-5" dirty="0">
                <a:latin typeface="Arial"/>
                <a:cs typeface="Arial"/>
              </a:rPr>
              <a:t>On-treatment </a:t>
            </a:r>
            <a:r>
              <a:rPr sz="2700" spc="-70" dirty="0">
                <a:solidFill>
                  <a:srgbClr val="0000CC"/>
                </a:solidFill>
                <a:latin typeface="Arial"/>
                <a:cs typeface="Arial"/>
              </a:rPr>
              <a:t>EPA </a:t>
            </a:r>
            <a:r>
              <a:rPr sz="2700" spc="-5" dirty="0">
                <a:latin typeface="Arial"/>
                <a:cs typeface="Arial"/>
              </a:rPr>
              <a:t>levels </a:t>
            </a:r>
            <a:r>
              <a:rPr sz="2700" dirty="0">
                <a:latin typeface="Arial"/>
                <a:cs typeface="Arial"/>
              </a:rPr>
              <a:t>via </a:t>
            </a:r>
            <a:r>
              <a:rPr sz="2700" spc="-5" dirty="0">
                <a:latin typeface="Arial"/>
                <a:cs typeface="Arial"/>
              </a:rPr>
              <a:t>icosapent ethyl correlate strongly with the  primary endpoint, the key secondary endpoint, </a:t>
            </a:r>
            <a:r>
              <a:rPr sz="2700" dirty="0">
                <a:latin typeface="Arial"/>
                <a:cs typeface="Arial"/>
              </a:rPr>
              <a:t>CV </a:t>
            </a:r>
            <a:r>
              <a:rPr sz="2700" spc="-5" dirty="0">
                <a:latin typeface="Arial"/>
                <a:cs typeface="Arial"/>
              </a:rPr>
              <a:t>death, MI, stroke,  coronary revascularization, unstable angina, sudden cardiac death,  cardiac arrest, new heart failure, and all-cause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spc="-25" dirty="0">
                <a:latin typeface="Arial"/>
                <a:cs typeface="Arial"/>
              </a:rPr>
              <a:t>mortality.</a:t>
            </a:r>
            <a:endParaRPr sz="2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955040"/>
            <a:ext cx="10669270" cy="517398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 marL="12700" marR="246379">
              <a:lnSpc>
                <a:spcPct val="101499"/>
              </a:lnSpc>
              <a:spcBef>
                <a:spcPts val="50"/>
              </a:spcBef>
            </a:pPr>
            <a:r>
              <a:rPr sz="2700" spc="-5" dirty="0">
                <a:latin typeface="Arial"/>
                <a:cs typeface="Arial"/>
              </a:rPr>
              <a:t>Compared with placebo, icosapent ethyl 4g/day significantly reduced  first and total cardiovascular events by </a:t>
            </a:r>
            <a:r>
              <a:rPr sz="2700" b="1" spc="-5" dirty="0">
                <a:latin typeface="Arial"/>
                <a:cs typeface="Arial"/>
              </a:rPr>
              <a:t>25% </a:t>
            </a:r>
            <a:r>
              <a:rPr sz="2700" spc="-5" dirty="0">
                <a:latin typeface="Arial"/>
                <a:cs typeface="Arial"/>
              </a:rPr>
              <a:t>and </a:t>
            </a:r>
            <a:r>
              <a:rPr sz="2700" b="1" spc="-5" dirty="0">
                <a:latin typeface="Arial"/>
                <a:cs typeface="Arial"/>
              </a:rPr>
              <a:t>30%</a:t>
            </a:r>
            <a:r>
              <a:rPr sz="2700" spc="-5" dirty="0">
                <a:latin typeface="Arial"/>
                <a:cs typeface="Arial"/>
              </a:rPr>
              <a:t>,</a:t>
            </a:r>
            <a:r>
              <a:rPr sz="2700" spc="25" dirty="0">
                <a:latin typeface="Arial"/>
                <a:cs typeface="Arial"/>
              </a:rPr>
              <a:t> </a:t>
            </a:r>
            <a:r>
              <a:rPr sz="2700" spc="-20" dirty="0">
                <a:latin typeface="Arial"/>
                <a:cs typeface="Arial"/>
              </a:rPr>
              <a:t>respectively.</a:t>
            </a:r>
            <a:endParaRPr sz="2700">
              <a:latin typeface="Arial"/>
              <a:cs typeface="Arial"/>
            </a:endParaRPr>
          </a:p>
          <a:p>
            <a:pPr marL="246379" marR="31750" indent="-233679">
              <a:lnSpc>
                <a:spcPts val="3190"/>
              </a:lnSpc>
              <a:spcBef>
                <a:spcPts val="630"/>
              </a:spcBef>
              <a:buChar char="•"/>
              <a:tabLst>
                <a:tab pos="246379" algn="l"/>
              </a:tabLst>
            </a:pPr>
            <a:r>
              <a:rPr sz="2700" spc="-5" dirty="0">
                <a:latin typeface="Arial"/>
                <a:cs typeface="Arial"/>
              </a:rPr>
              <a:t>These benefits were beyond what can be explained by the degree of </a:t>
            </a:r>
            <a:r>
              <a:rPr sz="2700" spc="-5" dirty="0">
                <a:solidFill>
                  <a:srgbClr val="FF0000"/>
                </a:solidFill>
                <a:latin typeface="Arial"/>
                <a:cs typeface="Arial"/>
              </a:rPr>
              <a:t> triglyceride </a:t>
            </a:r>
            <a:r>
              <a:rPr sz="2700" spc="-5" dirty="0">
                <a:latin typeface="Arial"/>
                <a:cs typeface="Arial"/>
              </a:rPr>
              <a:t>or other biomarker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spc="-5" dirty="0">
                <a:latin typeface="Arial"/>
                <a:cs typeface="Arial"/>
              </a:rPr>
              <a:t>changes</a:t>
            </a:r>
            <a:endParaRPr sz="2700">
              <a:latin typeface="Arial"/>
              <a:cs typeface="Arial"/>
            </a:endParaRPr>
          </a:p>
          <a:p>
            <a:pPr marL="12700" marR="5080">
              <a:lnSpc>
                <a:spcPct val="99800"/>
              </a:lnSpc>
              <a:spcBef>
                <a:spcPts val="2165"/>
              </a:spcBef>
            </a:pPr>
            <a:r>
              <a:rPr sz="2700" spc="-5" dirty="0">
                <a:latin typeface="Arial"/>
                <a:cs typeface="Arial"/>
              </a:rPr>
              <a:t>On-treatment </a:t>
            </a:r>
            <a:r>
              <a:rPr sz="2700" spc="-70" dirty="0">
                <a:solidFill>
                  <a:srgbClr val="0000CC"/>
                </a:solidFill>
                <a:latin typeface="Arial"/>
                <a:cs typeface="Arial"/>
              </a:rPr>
              <a:t>EPA </a:t>
            </a:r>
            <a:r>
              <a:rPr sz="2700" spc="-5" dirty="0">
                <a:latin typeface="Arial"/>
                <a:cs typeface="Arial"/>
              </a:rPr>
              <a:t>levels </a:t>
            </a:r>
            <a:r>
              <a:rPr sz="2700" dirty="0">
                <a:latin typeface="Arial"/>
                <a:cs typeface="Arial"/>
              </a:rPr>
              <a:t>via </a:t>
            </a:r>
            <a:r>
              <a:rPr sz="2700" spc="-5" dirty="0">
                <a:latin typeface="Arial"/>
                <a:cs typeface="Arial"/>
              </a:rPr>
              <a:t>icosapent ethyl correlate strongly with the  primary endpoint, the key secondary endpoint, </a:t>
            </a:r>
            <a:r>
              <a:rPr sz="2700" dirty="0">
                <a:latin typeface="Arial"/>
                <a:cs typeface="Arial"/>
              </a:rPr>
              <a:t>CV </a:t>
            </a:r>
            <a:r>
              <a:rPr sz="2700" spc="-5" dirty="0">
                <a:latin typeface="Arial"/>
                <a:cs typeface="Arial"/>
              </a:rPr>
              <a:t>death, MI, stroke,  coronary revascularization, unstable angina, sudden cardiac death,  cardiac arrest, new heart failure, and all-cause</a:t>
            </a:r>
            <a:r>
              <a:rPr sz="2700" spc="5" dirty="0">
                <a:latin typeface="Arial"/>
                <a:cs typeface="Arial"/>
              </a:rPr>
              <a:t> </a:t>
            </a:r>
            <a:r>
              <a:rPr sz="2700" spc="-25" dirty="0">
                <a:latin typeface="Arial"/>
                <a:cs typeface="Arial"/>
              </a:rPr>
              <a:t>mortality.</a:t>
            </a:r>
            <a:endParaRPr sz="2700">
              <a:latin typeface="Arial"/>
              <a:cs typeface="Arial"/>
            </a:endParaRPr>
          </a:p>
          <a:p>
            <a:pPr marL="12700" marR="894080">
              <a:lnSpc>
                <a:spcPct val="100400"/>
              </a:lnSpc>
              <a:spcBef>
                <a:spcPts val="2145"/>
              </a:spcBef>
            </a:pPr>
            <a:r>
              <a:rPr sz="2700" spc="-5" dirty="0">
                <a:latin typeface="Arial"/>
                <a:cs typeface="Arial"/>
              </a:rPr>
              <a:t>These data provide </a:t>
            </a:r>
            <a:r>
              <a:rPr sz="2700" dirty="0">
                <a:latin typeface="Arial"/>
                <a:cs typeface="Arial"/>
              </a:rPr>
              <a:t>a </a:t>
            </a:r>
            <a:r>
              <a:rPr sz="2700" spc="-5" dirty="0">
                <a:latin typeface="Arial"/>
                <a:cs typeface="Arial"/>
              </a:rPr>
              <a:t>mechanistic underpinning for the large </a:t>
            </a:r>
            <a:r>
              <a:rPr sz="2700" dirty="0">
                <a:latin typeface="Arial"/>
                <a:cs typeface="Arial"/>
              </a:rPr>
              <a:t>risk  </a:t>
            </a:r>
            <a:r>
              <a:rPr sz="2700" spc="-5" dirty="0">
                <a:latin typeface="Arial"/>
                <a:cs typeface="Arial"/>
              </a:rPr>
              <a:t>reductions seen </a:t>
            </a:r>
            <a:r>
              <a:rPr sz="2700" dirty="0">
                <a:latin typeface="Arial"/>
                <a:cs typeface="Arial"/>
              </a:rPr>
              <a:t>in </a:t>
            </a:r>
            <a:r>
              <a:rPr sz="2700" spc="-5" dirty="0">
                <a:latin typeface="Arial"/>
                <a:cs typeface="Arial"/>
              </a:rPr>
              <a:t>multiple endpoints with icosapent ethyl </a:t>
            </a:r>
            <a:r>
              <a:rPr sz="2700" dirty="0">
                <a:latin typeface="Arial"/>
                <a:cs typeface="Arial"/>
              </a:rPr>
              <a:t>in  </a:t>
            </a:r>
            <a:r>
              <a:rPr sz="2700" spc="-35" dirty="0">
                <a:solidFill>
                  <a:srgbClr val="0000CC"/>
                </a:solidFill>
                <a:latin typeface="Arial"/>
                <a:cs typeface="Arial"/>
              </a:rPr>
              <a:t>REDUCE-</a:t>
            </a:r>
            <a:r>
              <a:rPr sz="2700" spc="-35" dirty="0">
                <a:solidFill>
                  <a:srgbClr val="FF0000"/>
                </a:solidFill>
                <a:latin typeface="Arial"/>
                <a:cs typeface="Arial"/>
              </a:rPr>
              <a:t>IT</a:t>
            </a:r>
            <a:r>
              <a:rPr sz="2700" spc="-35" dirty="0">
                <a:latin typeface="Arial"/>
                <a:cs typeface="Arial"/>
              </a:rPr>
              <a:t>.</a:t>
            </a:r>
            <a:endParaRPr sz="2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7924" y="6550230"/>
            <a:ext cx="370332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b="1" spc="-5" dirty="0">
                <a:latin typeface="Arial"/>
                <a:cs typeface="Arial"/>
              </a:rPr>
              <a:t>Bhatt DL. ACC/WCC 2020, Chicago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(virtual).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5940" y="59436"/>
            <a:ext cx="2922905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Conclusions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21897" y="210487"/>
            <a:ext cx="1329957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87924" y="6533388"/>
            <a:ext cx="796861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Bhatt DL, Steg PG, Miller M, et al. </a:t>
            </a:r>
            <a:r>
              <a:rPr sz="1400" b="1" i="1" dirty="0">
                <a:latin typeface="Arial"/>
                <a:cs typeface="Arial"/>
              </a:rPr>
              <a:t>N </a:t>
            </a:r>
            <a:r>
              <a:rPr sz="1400" b="1" i="1" spc="-5" dirty="0">
                <a:latin typeface="Arial"/>
                <a:cs typeface="Arial"/>
              </a:rPr>
              <a:t>Engl </a:t>
            </a:r>
            <a:r>
              <a:rPr sz="1400" b="1" i="1" dirty="0">
                <a:latin typeface="Arial"/>
                <a:cs typeface="Arial"/>
              </a:rPr>
              <a:t>J </a:t>
            </a:r>
            <a:r>
              <a:rPr sz="1400" b="1" i="1" spc="-5" dirty="0">
                <a:latin typeface="Arial"/>
                <a:cs typeface="Arial"/>
              </a:rPr>
              <a:t>Med. </a:t>
            </a:r>
            <a:r>
              <a:rPr sz="1400" b="1" spc="-5" dirty="0">
                <a:latin typeface="Arial"/>
                <a:cs typeface="Arial"/>
              </a:rPr>
              <a:t>2019; </a:t>
            </a:r>
            <a:r>
              <a:rPr sz="1400" b="1" spc="-15" dirty="0">
                <a:latin typeface="Arial"/>
                <a:cs typeface="Arial"/>
              </a:rPr>
              <a:t>380:11-22. </a:t>
            </a:r>
            <a:r>
              <a:rPr sz="1400" b="1" spc="-5" dirty="0">
                <a:latin typeface="Arial"/>
                <a:cs typeface="Arial"/>
              </a:rPr>
              <a:t>Bhatt DL. </a:t>
            </a:r>
            <a:r>
              <a:rPr sz="1400" b="1" dirty="0">
                <a:latin typeface="Arial"/>
                <a:cs typeface="Arial"/>
              </a:rPr>
              <a:t>AHA </a:t>
            </a:r>
            <a:r>
              <a:rPr sz="1400" b="1" spc="-5" dirty="0">
                <a:latin typeface="Arial"/>
                <a:cs typeface="Arial"/>
              </a:rPr>
              <a:t>2018,</a:t>
            </a:r>
            <a:r>
              <a:rPr sz="1400" b="1" spc="-10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Chicago.</a:t>
            </a:r>
            <a:endParaRPr sz="1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64376" y="1321308"/>
            <a:ext cx="5221605" cy="58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Arial"/>
                <a:cs typeface="Arial"/>
              </a:rPr>
              <a:t>Primary Composite</a:t>
            </a:r>
            <a:r>
              <a:rPr sz="2000" b="1" spc="-20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Endpoint: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5"/>
              </a:spcBef>
            </a:pPr>
            <a:r>
              <a:rPr sz="1600" spc="-5" dirty="0">
                <a:latin typeface="Arial"/>
                <a:cs typeface="Arial"/>
              </a:rPr>
              <a:t>CV Death, </a:t>
            </a:r>
            <a:r>
              <a:rPr sz="1600" dirty="0">
                <a:latin typeface="Arial"/>
                <a:cs typeface="Arial"/>
              </a:rPr>
              <a:t>MI, </a:t>
            </a:r>
            <a:r>
              <a:rPr sz="1600" spc="-5" dirty="0">
                <a:latin typeface="Arial"/>
                <a:cs typeface="Arial"/>
              </a:rPr>
              <a:t>Stroke, Coronary Revasc, Unstable</a:t>
            </a:r>
            <a:r>
              <a:rPr sz="1600" spc="-5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Angina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555112" y="1321308"/>
            <a:ext cx="4498975" cy="58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Arial"/>
                <a:cs typeface="Arial"/>
              </a:rPr>
              <a:t>Key </a:t>
            </a:r>
            <a:r>
              <a:rPr sz="2000" b="1" spc="-5" dirty="0">
                <a:latin typeface="Arial"/>
                <a:cs typeface="Arial"/>
              </a:rPr>
              <a:t>Secondary Composite</a:t>
            </a:r>
            <a:r>
              <a:rPr sz="2000" b="1" spc="-4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Endpoint:</a:t>
            </a:r>
            <a:endParaRPr sz="2000">
              <a:latin typeface="Arial"/>
              <a:cs typeface="Arial"/>
            </a:endParaRPr>
          </a:p>
          <a:p>
            <a:pPr marL="69850">
              <a:lnSpc>
                <a:spcPct val="100000"/>
              </a:lnSpc>
              <a:spcBef>
                <a:spcPts val="85"/>
              </a:spcBef>
            </a:pPr>
            <a:r>
              <a:rPr sz="1600" spc="-5" dirty="0">
                <a:latin typeface="Arial"/>
                <a:cs typeface="Arial"/>
              </a:rPr>
              <a:t>CV Death, </a:t>
            </a:r>
            <a:r>
              <a:rPr sz="1600" dirty="0">
                <a:latin typeface="Arial"/>
                <a:cs typeface="Arial"/>
              </a:rPr>
              <a:t>MI,</a:t>
            </a:r>
            <a:r>
              <a:rPr sz="1600" spc="25" dirty="0">
                <a:latin typeface="Arial"/>
                <a:cs typeface="Arial"/>
              </a:rPr>
              <a:t> </a:t>
            </a:r>
            <a:r>
              <a:rPr sz="1600" spc="-5" dirty="0">
                <a:latin typeface="Arial"/>
                <a:cs typeface="Arial"/>
              </a:rPr>
              <a:t>Stroke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>
              <a:lnSpc>
                <a:spcPts val="4100"/>
              </a:lnSpc>
              <a:spcBef>
                <a:spcPts val="620"/>
              </a:spcBef>
            </a:pPr>
            <a:r>
              <a:rPr spc="-10" dirty="0"/>
              <a:t>Primary </a:t>
            </a:r>
            <a:r>
              <a:rPr spc="-5" dirty="0"/>
              <a:t>and </a:t>
            </a:r>
            <a:r>
              <a:rPr dirty="0"/>
              <a:t>Key </a:t>
            </a:r>
            <a:r>
              <a:rPr spc="-5" dirty="0"/>
              <a:t>Secondary Composite  Endpoints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633001" y="4207255"/>
            <a:ext cx="14331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0000FF"/>
                </a:solidFill>
                <a:latin typeface="Arial"/>
                <a:cs typeface="Arial"/>
              </a:rPr>
              <a:t>Icosapent</a:t>
            </a:r>
            <a:r>
              <a:rPr sz="1500" b="1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0000FF"/>
                </a:solidFill>
                <a:latin typeface="Arial"/>
                <a:cs typeface="Arial"/>
              </a:rPr>
              <a:t>Ethyl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39520" y="2375413"/>
            <a:ext cx="4108445" cy="3327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8358" y="2747868"/>
            <a:ext cx="238760" cy="23952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z="1500" b="1" spc="-5" dirty="0">
                <a:latin typeface="Arial"/>
                <a:cs typeface="Arial"/>
              </a:rPr>
              <a:t>Patients with </a:t>
            </a:r>
            <a:r>
              <a:rPr sz="1500" b="1" dirty="0">
                <a:latin typeface="Arial"/>
                <a:cs typeface="Arial"/>
              </a:rPr>
              <a:t>an </a:t>
            </a:r>
            <a:r>
              <a:rPr sz="1500" b="1" spc="-5" dirty="0">
                <a:latin typeface="Arial"/>
                <a:cs typeface="Arial"/>
              </a:rPr>
              <a:t>Event</a:t>
            </a:r>
            <a:r>
              <a:rPr sz="1500" b="1" spc="-7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(%)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32713" y="5706323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1" y="7262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66814" y="5706323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1" y="7262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599400" y="5706323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1" y="7262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36724" y="5706323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1" y="7262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69308" y="5706323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1" y="7262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801895" y="5706323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1" y="7262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65982" y="5798311"/>
            <a:ext cx="1314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Arial"/>
                <a:cs typeface="Arial"/>
              </a:rPr>
              <a:t>0</a:t>
            </a:r>
            <a:endParaRPr sz="15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800936" y="5798311"/>
            <a:ext cx="1314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095652" y="5734303"/>
            <a:ext cx="2492375" cy="61087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R="3175" algn="ctr">
              <a:lnSpc>
                <a:spcPct val="100000"/>
              </a:lnSpc>
              <a:spcBef>
                <a:spcPts val="605"/>
              </a:spcBef>
              <a:tabLst>
                <a:tab pos="734695" algn="l"/>
                <a:tab pos="1466850" algn="l"/>
              </a:tabLst>
            </a:pPr>
            <a:r>
              <a:rPr sz="1500" dirty="0">
                <a:latin typeface="Arial"/>
                <a:cs typeface="Arial"/>
              </a:rPr>
              <a:t>2	3	4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00"/>
              </a:spcBef>
            </a:pPr>
            <a:r>
              <a:rPr sz="1500" b="1" spc="-20" dirty="0">
                <a:latin typeface="Arial"/>
                <a:cs typeface="Arial"/>
              </a:rPr>
              <a:t>Years </a:t>
            </a:r>
            <a:r>
              <a:rPr sz="1500" b="1" spc="-5" dirty="0">
                <a:latin typeface="Arial"/>
                <a:cs typeface="Arial"/>
              </a:rPr>
              <a:t>since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Randomization</a:t>
            </a:r>
            <a:endParaRPr sz="15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736805" y="5798311"/>
            <a:ext cx="1314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Arial"/>
                <a:cs typeface="Arial"/>
              </a:rPr>
              <a:t>5</a:t>
            </a:r>
            <a:endParaRPr sz="15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1060085" y="5701414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72627" y="0"/>
                </a:moveTo>
                <a:lnTo>
                  <a:pt x="0" y="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060085" y="4527364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72627" y="0"/>
                </a:moveTo>
                <a:lnTo>
                  <a:pt x="0" y="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060085" y="3354279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72627" y="0"/>
                </a:moveTo>
                <a:lnTo>
                  <a:pt x="0" y="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94860" y="5575808"/>
            <a:ext cx="1314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Arial"/>
                <a:cs typeface="Arial"/>
              </a:rPr>
              <a:t>0</a:t>
            </a:r>
            <a:endParaRPr sz="15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8945" y="4408423"/>
            <a:ext cx="2381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Arial"/>
                <a:cs typeface="Arial"/>
              </a:rPr>
              <a:t>10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132713" y="2188587"/>
            <a:ext cx="4138295" cy="3513454"/>
          </a:xfrm>
          <a:custGeom>
            <a:avLst/>
            <a:gdLst/>
            <a:ahLst/>
            <a:cxnLst/>
            <a:rect l="l" t="t" r="r" b="b"/>
            <a:pathLst>
              <a:path w="4138295" h="3513454">
                <a:moveTo>
                  <a:pt x="0" y="0"/>
                </a:moveTo>
                <a:lnTo>
                  <a:pt x="0" y="3512828"/>
                </a:lnTo>
                <a:lnTo>
                  <a:pt x="4137847" y="351282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60085" y="2191868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72627" y="0"/>
                </a:moveTo>
                <a:lnTo>
                  <a:pt x="0" y="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0899650" y="4248404"/>
            <a:ext cx="6731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16.2%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7217553" y="3975826"/>
            <a:ext cx="4082415" cy="1717675"/>
          </a:xfrm>
          <a:custGeom>
            <a:avLst/>
            <a:gdLst/>
            <a:ahLst/>
            <a:cxnLst/>
            <a:rect l="l" t="t" r="r" b="b"/>
            <a:pathLst>
              <a:path w="4082415" h="1717675">
                <a:moveTo>
                  <a:pt x="0" y="1717673"/>
                </a:moveTo>
                <a:lnTo>
                  <a:pt x="9420" y="1717673"/>
                </a:lnTo>
                <a:lnTo>
                  <a:pt x="9420" y="1712963"/>
                </a:lnTo>
                <a:lnTo>
                  <a:pt x="17270" y="1712963"/>
                </a:lnTo>
                <a:lnTo>
                  <a:pt x="29831" y="1712963"/>
                </a:lnTo>
                <a:lnTo>
                  <a:pt x="29831" y="1708252"/>
                </a:lnTo>
                <a:lnTo>
                  <a:pt x="76934" y="1708252"/>
                </a:lnTo>
                <a:lnTo>
                  <a:pt x="76934" y="1705112"/>
                </a:lnTo>
                <a:lnTo>
                  <a:pt x="80074" y="1705112"/>
                </a:lnTo>
                <a:lnTo>
                  <a:pt x="94205" y="1705112"/>
                </a:lnTo>
                <a:lnTo>
                  <a:pt x="94205" y="1700402"/>
                </a:lnTo>
                <a:lnTo>
                  <a:pt x="97345" y="1700402"/>
                </a:lnTo>
                <a:lnTo>
                  <a:pt x="97345" y="1695692"/>
                </a:lnTo>
                <a:lnTo>
                  <a:pt x="102055" y="1695692"/>
                </a:lnTo>
                <a:lnTo>
                  <a:pt x="114616" y="1695692"/>
                </a:lnTo>
                <a:lnTo>
                  <a:pt x="114616" y="1687841"/>
                </a:lnTo>
                <a:lnTo>
                  <a:pt x="122466" y="1687841"/>
                </a:lnTo>
                <a:lnTo>
                  <a:pt x="122466" y="1683131"/>
                </a:lnTo>
                <a:lnTo>
                  <a:pt x="136597" y="1683131"/>
                </a:lnTo>
                <a:lnTo>
                  <a:pt x="136597" y="1678421"/>
                </a:lnTo>
                <a:lnTo>
                  <a:pt x="139737" y="1678421"/>
                </a:lnTo>
                <a:lnTo>
                  <a:pt x="157008" y="1678421"/>
                </a:lnTo>
                <a:lnTo>
                  <a:pt x="157008" y="1675281"/>
                </a:lnTo>
                <a:lnTo>
                  <a:pt x="161718" y="1675281"/>
                </a:lnTo>
                <a:lnTo>
                  <a:pt x="161718" y="1670570"/>
                </a:lnTo>
                <a:lnTo>
                  <a:pt x="164859" y="1670570"/>
                </a:lnTo>
                <a:lnTo>
                  <a:pt x="182129" y="1670570"/>
                </a:lnTo>
                <a:lnTo>
                  <a:pt x="182129" y="1665860"/>
                </a:lnTo>
                <a:lnTo>
                  <a:pt x="194690" y="1665860"/>
                </a:lnTo>
                <a:lnTo>
                  <a:pt x="194690" y="1662720"/>
                </a:lnTo>
                <a:lnTo>
                  <a:pt x="204111" y="1662720"/>
                </a:lnTo>
                <a:lnTo>
                  <a:pt x="216671" y="1662720"/>
                </a:lnTo>
                <a:lnTo>
                  <a:pt x="216671" y="1658010"/>
                </a:lnTo>
                <a:lnTo>
                  <a:pt x="216671" y="1653299"/>
                </a:lnTo>
                <a:lnTo>
                  <a:pt x="219812" y="1653299"/>
                </a:lnTo>
                <a:lnTo>
                  <a:pt x="229232" y="1653299"/>
                </a:lnTo>
                <a:lnTo>
                  <a:pt x="229232" y="1648589"/>
                </a:lnTo>
                <a:lnTo>
                  <a:pt x="237082" y="1648589"/>
                </a:lnTo>
                <a:lnTo>
                  <a:pt x="237082" y="1645449"/>
                </a:lnTo>
                <a:lnTo>
                  <a:pt x="246503" y="1645449"/>
                </a:lnTo>
                <a:lnTo>
                  <a:pt x="246503" y="1640739"/>
                </a:lnTo>
                <a:lnTo>
                  <a:pt x="249643" y="1640739"/>
                </a:lnTo>
                <a:lnTo>
                  <a:pt x="249643" y="1636029"/>
                </a:lnTo>
                <a:lnTo>
                  <a:pt x="262204" y="1636029"/>
                </a:lnTo>
                <a:lnTo>
                  <a:pt x="279475" y="1636029"/>
                </a:lnTo>
                <a:lnTo>
                  <a:pt x="279475" y="1632888"/>
                </a:lnTo>
                <a:lnTo>
                  <a:pt x="296746" y="1632888"/>
                </a:lnTo>
                <a:lnTo>
                  <a:pt x="296746" y="1628178"/>
                </a:lnTo>
                <a:lnTo>
                  <a:pt x="314017" y="1628178"/>
                </a:lnTo>
                <a:lnTo>
                  <a:pt x="314017" y="1623468"/>
                </a:lnTo>
                <a:lnTo>
                  <a:pt x="317157" y="1623468"/>
                </a:lnTo>
                <a:lnTo>
                  <a:pt x="317157" y="1620328"/>
                </a:lnTo>
                <a:lnTo>
                  <a:pt x="326577" y="1620328"/>
                </a:lnTo>
                <a:lnTo>
                  <a:pt x="334428" y="1620328"/>
                </a:lnTo>
                <a:lnTo>
                  <a:pt x="334428" y="1615617"/>
                </a:lnTo>
                <a:lnTo>
                  <a:pt x="339138" y="1615617"/>
                </a:lnTo>
                <a:lnTo>
                  <a:pt x="339138" y="1610907"/>
                </a:lnTo>
                <a:lnTo>
                  <a:pt x="343848" y="1610907"/>
                </a:lnTo>
                <a:lnTo>
                  <a:pt x="343848" y="1606197"/>
                </a:lnTo>
                <a:lnTo>
                  <a:pt x="351699" y="1606197"/>
                </a:lnTo>
                <a:lnTo>
                  <a:pt x="351699" y="1603057"/>
                </a:lnTo>
                <a:lnTo>
                  <a:pt x="364259" y="1603057"/>
                </a:lnTo>
                <a:lnTo>
                  <a:pt x="364259" y="1598346"/>
                </a:lnTo>
                <a:lnTo>
                  <a:pt x="376820" y="1598346"/>
                </a:lnTo>
                <a:lnTo>
                  <a:pt x="376820" y="1593636"/>
                </a:lnTo>
                <a:lnTo>
                  <a:pt x="381530" y="1593636"/>
                </a:lnTo>
                <a:lnTo>
                  <a:pt x="389381" y="1593636"/>
                </a:lnTo>
                <a:lnTo>
                  <a:pt x="389381" y="1585786"/>
                </a:lnTo>
                <a:lnTo>
                  <a:pt x="394091" y="1585786"/>
                </a:lnTo>
                <a:lnTo>
                  <a:pt x="394091" y="1581076"/>
                </a:lnTo>
                <a:lnTo>
                  <a:pt x="416072" y="1581076"/>
                </a:lnTo>
                <a:lnTo>
                  <a:pt x="416072" y="1568515"/>
                </a:lnTo>
                <a:lnTo>
                  <a:pt x="423923" y="1568515"/>
                </a:lnTo>
                <a:lnTo>
                  <a:pt x="423923" y="1563805"/>
                </a:lnTo>
                <a:lnTo>
                  <a:pt x="428633" y="1563805"/>
                </a:lnTo>
                <a:lnTo>
                  <a:pt x="428633" y="1560664"/>
                </a:lnTo>
                <a:lnTo>
                  <a:pt x="441194" y="1560664"/>
                </a:lnTo>
                <a:lnTo>
                  <a:pt x="444334" y="1560664"/>
                </a:lnTo>
                <a:lnTo>
                  <a:pt x="444334" y="1555954"/>
                </a:lnTo>
                <a:lnTo>
                  <a:pt x="449044" y="1555954"/>
                </a:lnTo>
                <a:lnTo>
                  <a:pt x="449044" y="1551244"/>
                </a:lnTo>
                <a:lnTo>
                  <a:pt x="449044" y="1548104"/>
                </a:lnTo>
                <a:lnTo>
                  <a:pt x="453754" y="1548104"/>
                </a:lnTo>
                <a:lnTo>
                  <a:pt x="453754" y="1538683"/>
                </a:lnTo>
                <a:lnTo>
                  <a:pt x="461605" y="1538683"/>
                </a:lnTo>
                <a:lnTo>
                  <a:pt x="471025" y="1538683"/>
                </a:lnTo>
                <a:lnTo>
                  <a:pt x="471025" y="1535543"/>
                </a:lnTo>
                <a:lnTo>
                  <a:pt x="483586" y="1535543"/>
                </a:lnTo>
                <a:lnTo>
                  <a:pt x="483586" y="1530833"/>
                </a:lnTo>
                <a:lnTo>
                  <a:pt x="486726" y="1530833"/>
                </a:lnTo>
                <a:lnTo>
                  <a:pt x="491436" y="1530833"/>
                </a:lnTo>
                <a:lnTo>
                  <a:pt x="491436" y="1521412"/>
                </a:lnTo>
                <a:lnTo>
                  <a:pt x="496147" y="1521412"/>
                </a:lnTo>
                <a:lnTo>
                  <a:pt x="499287" y="1521412"/>
                </a:lnTo>
                <a:lnTo>
                  <a:pt x="499287" y="1518272"/>
                </a:lnTo>
                <a:lnTo>
                  <a:pt x="503997" y="1518272"/>
                </a:lnTo>
                <a:lnTo>
                  <a:pt x="503997" y="1513562"/>
                </a:lnTo>
                <a:lnTo>
                  <a:pt x="513417" y="1513562"/>
                </a:lnTo>
                <a:lnTo>
                  <a:pt x="516558" y="1513562"/>
                </a:lnTo>
                <a:lnTo>
                  <a:pt x="516558" y="1508852"/>
                </a:lnTo>
                <a:lnTo>
                  <a:pt x="529118" y="1508852"/>
                </a:lnTo>
                <a:lnTo>
                  <a:pt x="529118" y="1505711"/>
                </a:lnTo>
                <a:lnTo>
                  <a:pt x="541679" y="1505711"/>
                </a:lnTo>
                <a:lnTo>
                  <a:pt x="558950" y="1505711"/>
                </a:lnTo>
                <a:lnTo>
                  <a:pt x="558950" y="1501001"/>
                </a:lnTo>
                <a:lnTo>
                  <a:pt x="558950" y="1496291"/>
                </a:lnTo>
                <a:lnTo>
                  <a:pt x="576221" y="1496291"/>
                </a:lnTo>
                <a:lnTo>
                  <a:pt x="576221" y="1488441"/>
                </a:lnTo>
                <a:lnTo>
                  <a:pt x="593492" y="1488441"/>
                </a:lnTo>
                <a:lnTo>
                  <a:pt x="593492" y="1483730"/>
                </a:lnTo>
                <a:lnTo>
                  <a:pt x="596632" y="1483730"/>
                </a:lnTo>
                <a:lnTo>
                  <a:pt x="596632" y="1479020"/>
                </a:lnTo>
                <a:lnTo>
                  <a:pt x="610763" y="1479020"/>
                </a:lnTo>
                <a:lnTo>
                  <a:pt x="610763" y="1475880"/>
                </a:lnTo>
                <a:lnTo>
                  <a:pt x="626464" y="1475880"/>
                </a:lnTo>
                <a:lnTo>
                  <a:pt x="626464" y="1471170"/>
                </a:lnTo>
                <a:lnTo>
                  <a:pt x="631174" y="1471170"/>
                </a:lnTo>
                <a:lnTo>
                  <a:pt x="635884" y="1471170"/>
                </a:lnTo>
                <a:lnTo>
                  <a:pt x="635884" y="1466459"/>
                </a:lnTo>
                <a:lnTo>
                  <a:pt x="653155" y="1466459"/>
                </a:lnTo>
                <a:lnTo>
                  <a:pt x="653155" y="1463319"/>
                </a:lnTo>
                <a:lnTo>
                  <a:pt x="653155" y="1458609"/>
                </a:lnTo>
                <a:lnTo>
                  <a:pt x="661005" y="1458609"/>
                </a:lnTo>
                <a:lnTo>
                  <a:pt x="661005" y="1453899"/>
                </a:lnTo>
                <a:lnTo>
                  <a:pt x="665716" y="1453899"/>
                </a:lnTo>
                <a:lnTo>
                  <a:pt x="665716" y="1450758"/>
                </a:lnTo>
                <a:lnTo>
                  <a:pt x="678276" y="1450758"/>
                </a:lnTo>
                <a:lnTo>
                  <a:pt x="678276" y="1446048"/>
                </a:lnTo>
                <a:lnTo>
                  <a:pt x="698688" y="1446048"/>
                </a:lnTo>
                <a:lnTo>
                  <a:pt x="698688" y="1441338"/>
                </a:lnTo>
                <a:lnTo>
                  <a:pt x="703398" y="1441338"/>
                </a:lnTo>
                <a:lnTo>
                  <a:pt x="703398" y="1433488"/>
                </a:lnTo>
                <a:lnTo>
                  <a:pt x="708108" y="1433488"/>
                </a:lnTo>
                <a:lnTo>
                  <a:pt x="708108" y="1428777"/>
                </a:lnTo>
                <a:lnTo>
                  <a:pt x="711248" y="1428777"/>
                </a:lnTo>
                <a:lnTo>
                  <a:pt x="711248" y="1424067"/>
                </a:lnTo>
                <a:lnTo>
                  <a:pt x="715958" y="1424067"/>
                </a:lnTo>
                <a:lnTo>
                  <a:pt x="715958" y="1420927"/>
                </a:lnTo>
                <a:lnTo>
                  <a:pt x="715958" y="1416217"/>
                </a:lnTo>
                <a:lnTo>
                  <a:pt x="733229" y="1416217"/>
                </a:lnTo>
                <a:lnTo>
                  <a:pt x="737940" y="1416217"/>
                </a:lnTo>
                <a:lnTo>
                  <a:pt x="737940" y="1411506"/>
                </a:lnTo>
                <a:lnTo>
                  <a:pt x="737940" y="1408366"/>
                </a:lnTo>
                <a:lnTo>
                  <a:pt x="753641" y="1408366"/>
                </a:lnTo>
                <a:lnTo>
                  <a:pt x="753641" y="1403656"/>
                </a:lnTo>
                <a:lnTo>
                  <a:pt x="766201" y="1403656"/>
                </a:lnTo>
                <a:lnTo>
                  <a:pt x="766201" y="1398946"/>
                </a:lnTo>
                <a:lnTo>
                  <a:pt x="770911" y="1398946"/>
                </a:lnTo>
                <a:lnTo>
                  <a:pt x="778762" y="1398946"/>
                </a:lnTo>
                <a:lnTo>
                  <a:pt x="778762" y="1394235"/>
                </a:lnTo>
                <a:lnTo>
                  <a:pt x="792893" y="1394235"/>
                </a:lnTo>
                <a:lnTo>
                  <a:pt x="792893" y="1391095"/>
                </a:lnTo>
                <a:lnTo>
                  <a:pt x="805453" y="1391095"/>
                </a:lnTo>
                <a:lnTo>
                  <a:pt x="805453" y="1386385"/>
                </a:lnTo>
                <a:lnTo>
                  <a:pt x="818014" y="1386385"/>
                </a:lnTo>
                <a:lnTo>
                  <a:pt x="830575" y="1386385"/>
                </a:lnTo>
                <a:lnTo>
                  <a:pt x="830575" y="1381675"/>
                </a:lnTo>
                <a:lnTo>
                  <a:pt x="835285" y="1381675"/>
                </a:lnTo>
                <a:lnTo>
                  <a:pt x="835285" y="1378535"/>
                </a:lnTo>
                <a:lnTo>
                  <a:pt x="838425" y="1378535"/>
                </a:lnTo>
                <a:lnTo>
                  <a:pt x="838425" y="1373824"/>
                </a:lnTo>
                <a:lnTo>
                  <a:pt x="838425" y="1369114"/>
                </a:lnTo>
                <a:lnTo>
                  <a:pt x="847846" y="1369114"/>
                </a:lnTo>
                <a:lnTo>
                  <a:pt x="847846" y="1365974"/>
                </a:lnTo>
                <a:lnTo>
                  <a:pt x="855696" y="1365974"/>
                </a:lnTo>
                <a:lnTo>
                  <a:pt x="855696" y="1361264"/>
                </a:lnTo>
                <a:lnTo>
                  <a:pt x="860406" y="1361264"/>
                </a:lnTo>
                <a:lnTo>
                  <a:pt x="868257" y="1361264"/>
                </a:lnTo>
                <a:lnTo>
                  <a:pt x="868257" y="1356554"/>
                </a:lnTo>
                <a:lnTo>
                  <a:pt x="877677" y="1356554"/>
                </a:lnTo>
                <a:lnTo>
                  <a:pt x="877677" y="1351843"/>
                </a:lnTo>
                <a:lnTo>
                  <a:pt x="902799" y="1351843"/>
                </a:lnTo>
                <a:lnTo>
                  <a:pt x="902799" y="1348703"/>
                </a:lnTo>
                <a:lnTo>
                  <a:pt x="905939" y="1348703"/>
                </a:lnTo>
                <a:lnTo>
                  <a:pt x="905939" y="1343993"/>
                </a:lnTo>
                <a:lnTo>
                  <a:pt x="915359" y="1343993"/>
                </a:lnTo>
                <a:lnTo>
                  <a:pt x="915359" y="1339282"/>
                </a:lnTo>
                <a:lnTo>
                  <a:pt x="918499" y="1339282"/>
                </a:lnTo>
                <a:lnTo>
                  <a:pt x="923210" y="1339282"/>
                </a:lnTo>
                <a:lnTo>
                  <a:pt x="923210" y="1336142"/>
                </a:lnTo>
                <a:lnTo>
                  <a:pt x="923210" y="1331432"/>
                </a:lnTo>
                <a:lnTo>
                  <a:pt x="927920" y="1331432"/>
                </a:lnTo>
                <a:lnTo>
                  <a:pt x="932630" y="1331432"/>
                </a:lnTo>
                <a:lnTo>
                  <a:pt x="932630" y="1323582"/>
                </a:lnTo>
                <a:lnTo>
                  <a:pt x="935770" y="1323582"/>
                </a:lnTo>
                <a:lnTo>
                  <a:pt x="935770" y="1314161"/>
                </a:lnTo>
                <a:lnTo>
                  <a:pt x="940481" y="1314161"/>
                </a:lnTo>
                <a:lnTo>
                  <a:pt x="940481" y="1309451"/>
                </a:lnTo>
                <a:lnTo>
                  <a:pt x="948331" y="1309451"/>
                </a:lnTo>
                <a:lnTo>
                  <a:pt x="948331" y="1301600"/>
                </a:lnTo>
                <a:lnTo>
                  <a:pt x="953041" y="1301600"/>
                </a:lnTo>
                <a:lnTo>
                  <a:pt x="957752" y="1301600"/>
                </a:lnTo>
                <a:lnTo>
                  <a:pt x="957752" y="1296890"/>
                </a:lnTo>
                <a:lnTo>
                  <a:pt x="965602" y="1296890"/>
                </a:lnTo>
                <a:lnTo>
                  <a:pt x="965602" y="1293750"/>
                </a:lnTo>
                <a:lnTo>
                  <a:pt x="970312" y="1293750"/>
                </a:lnTo>
                <a:lnTo>
                  <a:pt x="978163" y="1293750"/>
                </a:lnTo>
                <a:lnTo>
                  <a:pt x="978163" y="1289040"/>
                </a:lnTo>
                <a:lnTo>
                  <a:pt x="990723" y="1289040"/>
                </a:lnTo>
                <a:lnTo>
                  <a:pt x="990723" y="1284329"/>
                </a:lnTo>
                <a:lnTo>
                  <a:pt x="995434" y="1284329"/>
                </a:lnTo>
                <a:lnTo>
                  <a:pt x="995434" y="1281189"/>
                </a:lnTo>
                <a:lnTo>
                  <a:pt x="1020556" y="1281189"/>
                </a:lnTo>
                <a:lnTo>
                  <a:pt x="1020556" y="1276479"/>
                </a:lnTo>
                <a:lnTo>
                  <a:pt x="1037826" y="1276479"/>
                </a:lnTo>
                <a:lnTo>
                  <a:pt x="1050387" y="1276479"/>
                </a:lnTo>
                <a:lnTo>
                  <a:pt x="1050387" y="1271769"/>
                </a:lnTo>
                <a:lnTo>
                  <a:pt x="1058238" y="1271769"/>
                </a:lnTo>
                <a:lnTo>
                  <a:pt x="1058238" y="1267059"/>
                </a:lnTo>
                <a:lnTo>
                  <a:pt x="1067658" y="1267059"/>
                </a:lnTo>
                <a:lnTo>
                  <a:pt x="1067658" y="1263918"/>
                </a:lnTo>
                <a:lnTo>
                  <a:pt x="1075509" y="1263918"/>
                </a:lnTo>
                <a:lnTo>
                  <a:pt x="1080219" y="1263918"/>
                </a:lnTo>
                <a:lnTo>
                  <a:pt x="1080219" y="1259208"/>
                </a:lnTo>
                <a:lnTo>
                  <a:pt x="1084929" y="1259208"/>
                </a:lnTo>
                <a:lnTo>
                  <a:pt x="1084929" y="1254498"/>
                </a:lnTo>
                <a:lnTo>
                  <a:pt x="1088069" y="1254498"/>
                </a:lnTo>
                <a:lnTo>
                  <a:pt x="1088069" y="1251358"/>
                </a:lnTo>
                <a:lnTo>
                  <a:pt x="1097490" y="1251358"/>
                </a:lnTo>
                <a:lnTo>
                  <a:pt x="1097490" y="1246648"/>
                </a:lnTo>
                <a:lnTo>
                  <a:pt x="1100630" y="1246648"/>
                </a:lnTo>
                <a:lnTo>
                  <a:pt x="1100630" y="1241937"/>
                </a:lnTo>
                <a:lnTo>
                  <a:pt x="1117901" y="1241937"/>
                </a:lnTo>
                <a:lnTo>
                  <a:pt x="1117901" y="1238797"/>
                </a:lnTo>
                <a:lnTo>
                  <a:pt x="1127321" y="1238797"/>
                </a:lnTo>
                <a:lnTo>
                  <a:pt x="1130462" y="1238797"/>
                </a:lnTo>
                <a:lnTo>
                  <a:pt x="1130462" y="1229376"/>
                </a:lnTo>
                <a:lnTo>
                  <a:pt x="1147732" y="1229376"/>
                </a:lnTo>
                <a:lnTo>
                  <a:pt x="1147732" y="1224666"/>
                </a:lnTo>
                <a:lnTo>
                  <a:pt x="1157153" y="1224666"/>
                </a:lnTo>
                <a:lnTo>
                  <a:pt x="1160293" y="1224666"/>
                </a:lnTo>
                <a:lnTo>
                  <a:pt x="1160293" y="1221526"/>
                </a:lnTo>
                <a:lnTo>
                  <a:pt x="1165003" y="1221526"/>
                </a:lnTo>
                <a:lnTo>
                  <a:pt x="1165003" y="1216816"/>
                </a:lnTo>
                <a:lnTo>
                  <a:pt x="1177564" y="1216816"/>
                </a:lnTo>
                <a:lnTo>
                  <a:pt x="1182274" y="1216816"/>
                </a:lnTo>
                <a:lnTo>
                  <a:pt x="1182274" y="1212106"/>
                </a:lnTo>
                <a:lnTo>
                  <a:pt x="1182274" y="1208966"/>
                </a:lnTo>
                <a:lnTo>
                  <a:pt x="1185414" y="1208966"/>
                </a:lnTo>
                <a:lnTo>
                  <a:pt x="1185414" y="1204255"/>
                </a:lnTo>
                <a:lnTo>
                  <a:pt x="1197975" y="1204255"/>
                </a:lnTo>
                <a:lnTo>
                  <a:pt x="1197975" y="1199545"/>
                </a:lnTo>
                <a:lnTo>
                  <a:pt x="1197975" y="1196405"/>
                </a:lnTo>
                <a:lnTo>
                  <a:pt x="1207396" y="1196405"/>
                </a:lnTo>
                <a:lnTo>
                  <a:pt x="1227807" y="1196405"/>
                </a:lnTo>
                <a:lnTo>
                  <a:pt x="1227807" y="1191694"/>
                </a:lnTo>
                <a:lnTo>
                  <a:pt x="1227807" y="1186984"/>
                </a:lnTo>
                <a:lnTo>
                  <a:pt x="1232517" y="1186984"/>
                </a:lnTo>
                <a:lnTo>
                  <a:pt x="1249788" y="1186984"/>
                </a:lnTo>
                <a:lnTo>
                  <a:pt x="1249788" y="1182274"/>
                </a:lnTo>
                <a:lnTo>
                  <a:pt x="1274909" y="1182274"/>
                </a:lnTo>
                <a:lnTo>
                  <a:pt x="1274909" y="1179134"/>
                </a:lnTo>
                <a:lnTo>
                  <a:pt x="1279620" y="1179134"/>
                </a:lnTo>
                <a:lnTo>
                  <a:pt x="1282760" y="1179134"/>
                </a:lnTo>
                <a:lnTo>
                  <a:pt x="1282760" y="1174424"/>
                </a:lnTo>
                <a:lnTo>
                  <a:pt x="1292180" y="1174424"/>
                </a:lnTo>
                <a:lnTo>
                  <a:pt x="1292180" y="1169713"/>
                </a:lnTo>
                <a:lnTo>
                  <a:pt x="1300031" y="1169713"/>
                </a:lnTo>
                <a:lnTo>
                  <a:pt x="1300031" y="1166573"/>
                </a:lnTo>
                <a:lnTo>
                  <a:pt x="1312591" y="1166573"/>
                </a:lnTo>
                <a:lnTo>
                  <a:pt x="1312591" y="1161863"/>
                </a:lnTo>
                <a:lnTo>
                  <a:pt x="1334573" y="1161863"/>
                </a:lnTo>
                <a:lnTo>
                  <a:pt x="1334573" y="1157153"/>
                </a:lnTo>
                <a:lnTo>
                  <a:pt x="1337713" y="1157153"/>
                </a:lnTo>
                <a:lnTo>
                  <a:pt x="1351844" y="1157153"/>
                </a:lnTo>
                <a:lnTo>
                  <a:pt x="1351844" y="1154012"/>
                </a:lnTo>
                <a:lnTo>
                  <a:pt x="1351844" y="1149302"/>
                </a:lnTo>
                <a:lnTo>
                  <a:pt x="1354984" y="1149302"/>
                </a:lnTo>
                <a:lnTo>
                  <a:pt x="1376965" y="1149302"/>
                </a:lnTo>
                <a:lnTo>
                  <a:pt x="1376965" y="1144592"/>
                </a:lnTo>
                <a:lnTo>
                  <a:pt x="1389526" y="1144592"/>
                </a:lnTo>
                <a:lnTo>
                  <a:pt x="1389526" y="1139882"/>
                </a:lnTo>
                <a:lnTo>
                  <a:pt x="1394236" y="1139882"/>
                </a:lnTo>
                <a:lnTo>
                  <a:pt x="1394236" y="1136742"/>
                </a:lnTo>
                <a:lnTo>
                  <a:pt x="1394236" y="1132031"/>
                </a:lnTo>
                <a:lnTo>
                  <a:pt x="1402086" y="1132031"/>
                </a:lnTo>
                <a:lnTo>
                  <a:pt x="1402086" y="1127321"/>
                </a:lnTo>
                <a:lnTo>
                  <a:pt x="1409937" y="1127321"/>
                </a:lnTo>
                <a:lnTo>
                  <a:pt x="1409937" y="1124181"/>
                </a:lnTo>
                <a:lnTo>
                  <a:pt x="1414647" y="1124181"/>
                </a:lnTo>
                <a:lnTo>
                  <a:pt x="1414647" y="1114760"/>
                </a:lnTo>
                <a:lnTo>
                  <a:pt x="1419357" y="1114760"/>
                </a:lnTo>
                <a:lnTo>
                  <a:pt x="1427208" y="1114760"/>
                </a:lnTo>
                <a:lnTo>
                  <a:pt x="1427208" y="1111620"/>
                </a:lnTo>
                <a:lnTo>
                  <a:pt x="1431918" y="1111620"/>
                </a:lnTo>
                <a:lnTo>
                  <a:pt x="1431918" y="1106910"/>
                </a:lnTo>
                <a:lnTo>
                  <a:pt x="1457039" y="1106910"/>
                </a:lnTo>
                <a:lnTo>
                  <a:pt x="1464890" y="1106910"/>
                </a:lnTo>
                <a:lnTo>
                  <a:pt x="1464890" y="1102200"/>
                </a:lnTo>
                <a:lnTo>
                  <a:pt x="1491581" y="1102200"/>
                </a:lnTo>
                <a:lnTo>
                  <a:pt x="1491581" y="1097489"/>
                </a:lnTo>
                <a:lnTo>
                  <a:pt x="1499432" y="1097489"/>
                </a:lnTo>
                <a:lnTo>
                  <a:pt x="1499432" y="1094349"/>
                </a:lnTo>
                <a:lnTo>
                  <a:pt x="1529263" y="1094349"/>
                </a:lnTo>
                <a:lnTo>
                  <a:pt x="1533973" y="1094349"/>
                </a:lnTo>
                <a:lnTo>
                  <a:pt x="1533973" y="1084929"/>
                </a:lnTo>
                <a:lnTo>
                  <a:pt x="1537114" y="1084929"/>
                </a:lnTo>
                <a:lnTo>
                  <a:pt x="1537114" y="1081789"/>
                </a:lnTo>
                <a:lnTo>
                  <a:pt x="1549674" y="1081789"/>
                </a:lnTo>
                <a:lnTo>
                  <a:pt x="1571656" y="1081789"/>
                </a:lnTo>
                <a:lnTo>
                  <a:pt x="1571656" y="1077078"/>
                </a:lnTo>
                <a:lnTo>
                  <a:pt x="1579506" y="1077078"/>
                </a:lnTo>
                <a:lnTo>
                  <a:pt x="1579506" y="1072368"/>
                </a:lnTo>
                <a:lnTo>
                  <a:pt x="1584216" y="1072368"/>
                </a:lnTo>
                <a:lnTo>
                  <a:pt x="1596777" y="1072368"/>
                </a:lnTo>
                <a:lnTo>
                  <a:pt x="1596777" y="1064518"/>
                </a:lnTo>
                <a:lnTo>
                  <a:pt x="1609338" y="1064518"/>
                </a:lnTo>
                <a:lnTo>
                  <a:pt x="1609338" y="1059807"/>
                </a:lnTo>
                <a:lnTo>
                  <a:pt x="1618758" y="1059807"/>
                </a:lnTo>
                <a:lnTo>
                  <a:pt x="1618758" y="1055097"/>
                </a:lnTo>
                <a:lnTo>
                  <a:pt x="1651730" y="1055097"/>
                </a:lnTo>
                <a:lnTo>
                  <a:pt x="1651730" y="1051957"/>
                </a:lnTo>
                <a:lnTo>
                  <a:pt x="1659580" y="1051957"/>
                </a:lnTo>
                <a:lnTo>
                  <a:pt x="1659580" y="1047247"/>
                </a:lnTo>
                <a:lnTo>
                  <a:pt x="1669001" y="1047247"/>
                </a:lnTo>
                <a:lnTo>
                  <a:pt x="1681562" y="1047247"/>
                </a:lnTo>
                <a:lnTo>
                  <a:pt x="1681562" y="1042536"/>
                </a:lnTo>
                <a:lnTo>
                  <a:pt x="1686272" y="1042536"/>
                </a:lnTo>
                <a:lnTo>
                  <a:pt x="1686272" y="1034686"/>
                </a:lnTo>
                <a:lnTo>
                  <a:pt x="1689412" y="1034686"/>
                </a:lnTo>
                <a:lnTo>
                  <a:pt x="1694122" y="1034686"/>
                </a:lnTo>
                <a:lnTo>
                  <a:pt x="1694122" y="1029976"/>
                </a:lnTo>
                <a:lnTo>
                  <a:pt x="1723954" y="1029976"/>
                </a:lnTo>
                <a:lnTo>
                  <a:pt x="1723954" y="1026836"/>
                </a:lnTo>
                <a:lnTo>
                  <a:pt x="1731804" y="1026836"/>
                </a:lnTo>
                <a:lnTo>
                  <a:pt x="1731804" y="1022125"/>
                </a:lnTo>
                <a:lnTo>
                  <a:pt x="1744365" y="1022125"/>
                </a:lnTo>
                <a:lnTo>
                  <a:pt x="1744365" y="1017415"/>
                </a:lnTo>
                <a:lnTo>
                  <a:pt x="1758496" y="1017415"/>
                </a:lnTo>
                <a:lnTo>
                  <a:pt x="1758496" y="1012705"/>
                </a:lnTo>
                <a:lnTo>
                  <a:pt x="1761636" y="1012705"/>
                </a:lnTo>
                <a:lnTo>
                  <a:pt x="1761636" y="1009565"/>
                </a:lnTo>
                <a:lnTo>
                  <a:pt x="1766346" y="1009565"/>
                </a:lnTo>
                <a:lnTo>
                  <a:pt x="1778907" y="1009565"/>
                </a:lnTo>
                <a:lnTo>
                  <a:pt x="1778907" y="1004854"/>
                </a:lnTo>
                <a:lnTo>
                  <a:pt x="1799318" y="1004854"/>
                </a:lnTo>
                <a:lnTo>
                  <a:pt x="1799318" y="1000144"/>
                </a:lnTo>
                <a:lnTo>
                  <a:pt x="1804028" y="1000144"/>
                </a:lnTo>
                <a:lnTo>
                  <a:pt x="1804028" y="997004"/>
                </a:lnTo>
                <a:lnTo>
                  <a:pt x="1816589" y="997004"/>
                </a:lnTo>
                <a:lnTo>
                  <a:pt x="1816589" y="992293"/>
                </a:lnTo>
                <a:lnTo>
                  <a:pt x="1821299" y="992293"/>
                </a:lnTo>
                <a:lnTo>
                  <a:pt x="1821299" y="987583"/>
                </a:lnTo>
                <a:lnTo>
                  <a:pt x="1826009" y="987583"/>
                </a:lnTo>
                <a:lnTo>
                  <a:pt x="1826009" y="984443"/>
                </a:lnTo>
                <a:lnTo>
                  <a:pt x="1833860" y="984443"/>
                </a:lnTo>
                <a:lnTo>
                  <a:pt x="1833860" y="979733"/>
                </a:lnTo>
                <a:lnTo>
                  <a:pt x="1855841" y="979733"/>
                </a:lnTo>
                <a:lnTo>
                  <a:pt x="1855841" y="975022"/>
                </a:lnTo>
                <a:lnTo>
                  <a:pt x="1855841" y="970312"/>
                </a:lnTo>
                <a:lnTo>
                  <a:pt x="1863691" y="970312"/>
                </a:lnTo>
                <a:lnTo>
                  <a:pt x="1871542" y="970312"/>
                </a:lnTo>
                <a:lnTo>
                  <a:pt x="1871542" y="967172"/>
                </a:lnTo>
                <a:lnTo>
                  <a:pt x="1893523" y="967172"/>
                </a:lnTo>
                <a:lnTo>
                  <a:pt x="1893523" y="962462"/>
                </a:lnTo>
                <a:lnTo>
                  <a:pt x="1918644" y="962462"/>
                </a:lnTo>
                <a:lnTo>
                  <a:pt x="1918644" y="957751"/>
                </a:lnTo>
                <a:lnTo>
                  <a:pt x="1923355" y="957751"/>
                </a:lnTo>
                <a:lnTo>
                  <a:pt x="1923355" y="954611"/>
                </a:lnTo>
                <a:lnTo>
                  <a:pt x="1931205" y="954611"/>
                </a:lnTo>
                <a:lnTo>
                  <a:pt x="1931205" y="949901"/>
                </a:lnTo>
                <a:lnTo>
                  <a:pt x="1961037" y="949901"/>
                </a:lnTo>
                <a:lnTo>
                  <a:pt x="1961037" y="945191"/>
                </a:lnTo>
                <a:lnTo>
                  <a:pt x="1973597" y="945191"/>
                </a:lnTo>
                <a:lnTo>
                  <a:pt x="1973597" y="942051"/>
                </a:lnTo>
                <a:lnTo>
                  <a:pt x="1978308" y="942051"/>
                </a:lnTo>
                <a:lnTo>
                  <a:pt x="1998719" y="942051"/>
                </a:lnTo>
                <a:lnTo>
                  <a:pt x="1998719" y="937340"/>
                </a:lnTo>
                <a:lnTo>
                  <a:pt x="2003429" y="937340"/>
                </a:lnTo>
                <a:lnTo>
                  <a:pt x="2003429" y="932630"/>
                </a:lnTo>
                <a:lnTo>
                  <a:pt x="2003429" y="927920"/>
                </a:lnTo>
                <a:lnTo>
                  <a:pt x="2011279" y="927920"/>
                </a:lnTo>
                <a:lnTo>
                  <a:pt x="2015990" y="927920"/>
                </a:lnTo>
                <a:lnTo>
                  <a:pt x="2015990" y="924780"/>
                </a:lnTo>
                <a:lnTo>
                  <a:pt x="2015990" y="920069"/>
                </a:lnTo>
                <a:lnTo>
                  <a:pt x="2028550" y="920069"/>
                </a:lnTo>
                <a:lnTo>
                  <a:pt x="2028550" y="915359"/>
                </a:lnTo>
                <a:lnTo>
                  <a:pt x="2037971" y="915359"/>
                </a:lnTo>
                <a:lnTo>
                  <a:pt x="2037971" y="912219"/>
                </a:lnTo>
                <a:lnTo>
                  <a:pt x="2045821" y="912219"/>
                </a:lnTo>
                <a:lnTo>
                  <a:pt x="2066232" y="912219"/>
                </a:lnTo>
                <a:lnTo>
                  <a:pt x="2066232" y="907509"/>
                </a:lnTo>
                <a:lnTo>
                  <a:pt x="2066232" y="899658"/>
                </a:lnTo>
                <a:lnTo>
                  <a:pt x="2070943" y="899658"/>
                </a:lnTo>
                <a:lnTo>
                  <a:pt x="2078793" y="899658"/>
                </a:lnTo>
                <a:lnTo>
                  <a:pt x="2078793" y="894948"/>
                </a:lnTo>
                <a:lnTo>
                  <a:pt x="2088214" y="894948"/>
                </a:lnTo>
                <a:lnTo>
                  <a:pt x="2088214" y="890238"/>
                </a:lnTo>
                <a:lnTo>
                  <a:pt x="2100774" y="890238"/>
                </a:lnTo>
                <a:lnTo>
                  <a:pt x="2100774" y="885527"/>
                </a:lnTo>
                <a:lnTo>
                  <a:pt x="2105484" y="885527"/>
                </a:lnTo>
                <a:lnTo>
                  <a:pt x="2105484" y="882387"/>
                </a:lnTo>
                <a:lnTo>
                  <a:pt x="2108625" y="882387"/>
                </a:lnTo>
                <a:lnTo>
                  <a:pt x="2113335" y="882387"/>
                </a:lnTo>
                <a:lnTo>
                  <a:pt x="2113335" y="877677"/>
                </a:lnTo>
                <a:lnTo>
                  <a:pt x="2121185" y="877677"/>
                </a:lnTo>
                <a:lnTo>
                  <a:pt x="2121185" y="869827"/>
                </a:lnTo>
                <a:lnTo>
                  <a:pt x="2125896" y="869827"/>
                </a:lnTo>
                <a:lnTo>
                  <a:pt x="2125896" y="865116"/>
                </a:lnTo>
                <a:lnTo>
                  <a:pt x="2130606" y="865116"/>
                </a:lnTo>
                <a:lnTo>
                  <a:pt x="2130606" y="860406"/>
                </a:lnTo>
                <a:lnTo>
                  <a:pt x="2155727" y="860406"/>
                </a:lnTo>
                <a:lnTo>
                  <a:pt x="2155727" y="857266"/>
                </a:lnTo>
                <a:lnTo>
                  <a:pt x="2160438" y="857266"/>
                </a:lnTo>
                <a:lnTo>
                  <a:pt x="2160438" y="852556"/>
                </a:lnTo>
                <a:lnTo>
                  <a:pt x="2163578" y="852556"/>
                </a:lnTo>
                <a:lnTo>
                  <a:pt x="2163578" y="843135"/>
                </a:lnTo>
                <a:lnTo>
                  <a:pt x="2193409" y="843135"/>
                </a:lnTo>
                <a:lnTo>
                  <a:pt x="2193409" y="839995"/>
                </a:lnTo>
                <a:lnTo>
                  <a:pt x="2198120" y="839995"/>
                </a:lnTo>
                <a:lnTo>
                  <a:pt x="2198120" y="835285"/>
                </a:lnTo>
                <a:lnTo>
                  <a:pt x="2202830" y="835285"/>
                </a:lnTo>
                <a:lnTo>
                  <a:pt x="2202830" y="830575"/>
                </a:lnTo>
                <a:lnTo>
                  <a:pt x="2210680" y="830575"/>
                </a:lnTo>
                <a:lnTo>
                  <a:pt x="2218531" y="830575"/>
                </a:lnTo>
                <a:lnTo>
                  <a:pt x="2218531" y="827434"/>
                </a:lnTo>
                <a:lnTo>
                  <a:pt x="2245222" y="827434"/>
                </a:lnTo>
                <a:lnTo>
                  <a:pt x="2245222" y="822724"/>
                </a:lnTo>
                <a:lnTo>
                  <a:pt x="2253072" y="822724"/>
                </a:lnTo>
                <a:lnTo>
                  <a:pt x="2253072" y="818014"/>
                </a:lnTo>
                <a:lnTo>
                  <a:pt x="2260923" y="818014"/>
                </a:lnTo>
                <a:lnTo>
                  <a:pt x="2260923" y="814874"/>
                </a:lnTo>
                <a:lnTo>
                  <a:pt x="2282904" y="814874"/>
                </a:lnTo>
                <a:lnTo>
                  <a:pt x="2282904" y="810163"/>
                </a:lnTo>
                <a:lnTo>
                  <a:pt x="2287614" y="810163"/>
                </a:lnTo>
                <a:lnTo>
                  <a:pt x="2317446" y="810163"/>
                </a:lnTo>
                <a:lnTo>
                  <a:pt x="2317446" y="805453"/>
                </a:lnTo>
                <a:lnTo>
                  <a:pt x="2333147" y="805453"/>
                </a:lnTo>
                <a:lnTo>
                  <a:pt x="2333147" y="800743"/>
                </a:lnTo>
                <a:lnTo>
                  <a:pt x="2337857" y="800743"/>
                </a:lnTo>
                <a:lnTo>
                  <a:pt x="2337857" y="797603"/>
                </a:lnTo>
                <a:lnTo>
                  <a:pt x="2345708" y="797603"/>
                </a:lnTo>
                <a:lnTo>
                  <a:pt x="2345708" y="792892"/>
                </a:lnTo>
                <a:lnTo>
                  <a:pt x="2362979" y="792892"/>
                </a:lnTo>
                <a:lnTo>
                  <a:pt x="2362979" y="788182"/>
                </a:lnTo>
                <a:lnTo>
                  <a:pt x="2372399" y="788182"/>
                </a:lnTo>
                <a:lnTo>
                  <a:pt x="2372399" y="785042"/>
                </a:lnTo>
                <a:lnTo>
                  <a:pt x="2380250" y="785042"/>
                </a:lnTo>
                <a:lnTo>
                  <a:pt x="2380250" y="780332"/>
                </a:lnTo>
                <a:lnTo>
                  <a:pt x="2384960" y="780332"/>
                </a:lnTo>
                <a:lnTo>
                  <a:pt x="2384960" y="775622"/>
                </a:lnTo>
                <a:lnTo>
                  <a:pt x="2405371" y="775622"/>
                </a:lnTo>
                <a:lnTo>
                  <a:pt x="2405371" y="772481"/>
                </a:lnTo>
                <a:lnTo>
                  <a:pt x="2414791" y="772481"/>
                </a:lnTo>
                <a:lnTo>
                  <a:pt x="2422642" y="772481"/>
                </a:lnTo>
                <a:lnTo>
                  <a:pt x="2422642" y="767771"/>
                </a:lnTo>
                <a:lnTo>
                  <a:pt x="2443053" y="767771"/>
                </a:lnTo>
                <a:lnTo>
                  <a:pt x="2443053" y="763061"/>
                </a:lnTo>
                <a:lnTo>
                  <a:pt x="2469744" y="763061"/>
                </a:lnTo>
                <a:lnTo>
                  <a:pt x="2469744" y="758351"/>
                </a:lnTo>
                <a:lnTo>
                  <a:pt x="2482305" y="758351"/>
                </a:lnTo>
                <a:lnTo>
                  <a:pt x="2482305" y="755210"/>
                </a:lnTo>
                <a:lnTo>
                  <a:pt x="2482305" y="750500"/>
                </a:lnTo>
                <a:lnTo>
                  <a:pt x="2490156" y="750500"/>
                </a:lnTo>
                <a:lnTo>
                  <a:pt x="2519987" y="750500"/>
                </a:lnTo>
                <a:lnTo>
                  <a:pt x="2519987" y="745790"/>
                </a:lnTo>
                <a:lnTo>
                  <a:pt x="2524697" y="745790"/>
                </a:lnTo>
                <a:lnTo>
                  <a:pt x="2524697" y="742650"/>
                </a:lnTo>
                <a:lnTo>
                  <a:pt x="2524697" y="737939"/>
                </a:lnTo>
                <a:lnTo>
                  <a:pt x="2524697" y="733229"/>
                </a:lnTo>
                <a:lnTo>
                  <a:pt x="2532548" y="733229"/>
                </a:lnTo>
                <a:lnTo>
                  <a:pt x="2532548" y="730089"/>
                </a:lnTo>
                <a:lnTo>
                  <a:pt x="2540398" y="730089"/>
                </a:lnTo>
                <a:lnTo>
                  <a:pt x="2540398" y="725379"/>
                </a:lnTo>
                <a:lnTo>
                  <a:pt x="2549819" y="725379"/>
                </a:lnTo>
                <a:lnTo>
                  <a:pt x="2567090" y="725379"/>
                </a:lnTo>
                <a:lnTo>
                  <a:pt x="2567090" y="720669"/>
                </a:lnTo>
                <a:lnTo>
                  <a:pt x="2570230" y="720669"/>
                </a:lnTo>
                <a:lnTo>
                  <a:pt x="2570230" y="715958"/>
                </a:lnTo>
                <a:lnTo>
                  <a:pt x="2570230" y="712818"/>
                </a:lnTo>
                <a:lnTo>
                  <a:pt x="2574940" y="712818"/>
                </a:lnTo>
                <a:lnTo>
                  <a:pt x="2574940" y="708108"/>
                </a:lnTo>
                <a:lnTo>
                  <a:pt x="2574940" y="703398"/>
                </a:lnTo>
                <a:lnTo>
                  <a:pt x="2579650" y="703398"/>
                </a:lnTo>
                <a:lnTo>
                  <a:pt x="2579650" y="700257"/>
                </a:lnTo>
                <a:lnTo>
                  <a:pt x="2587501" y="700257"/>
                </a:lnTo>
                <a:lnTo>
                  <a:pt x="2596921" y="700257"/>
                </a:lnTo>
                <a:lnTo>
                  <a:pt x="2596921" y="695547"/>
                </a:lnTo>
                <a:lnTo>
                  <a:pt x="2604772" y="695547"/>
                </a:lnTo>
                <a:lnTo>
                  <a:pt x="2604772" y="690837"/>
                </a:lnTo>
                <a:lnTo>
                  <a:pt x="2612622" y="690837"/>
                </a:lnTo>
                <a:lnTo>
                  <a:pt x="2612622" y="687697"/>
                </a:lnTo>
                <a:lnTo>
                  <a:pt x="2642454" y="687697"/>
                </a:lnTo>
                <a:lnTo>
                  <a:pt x="2642454" y="682987"/>
                </a:lnTo>
                <a:lnTo>
                  <a:pt x="2647164" y="682987"/>
                </a:lnTo>
                <a:lnTo>
                  <a:pt x="2647164" y="678276"/>
                </a:lnTo>
                <a:lnTo>
                  <a:pt x="2647164" y="673566"/>
                </a:lnTo>
                <a:lnTo>
                  <a:pt x="2651874" y="673566"/>
                </a:lnTo>
                <a:lnTo>
                  <a:pt x="2651874" y="670426"/>
                </a:lnTo>
                <a:lnTo>
                  <a:pt x="2667575" y="670426"/>
                </a:lnTo>
                <a:lnTo>
                  <a:pt x="2667575" y="665716"/>
                </a:lnTo>
                <a:lnTo>
                  <a:pt x="2667575" y="661005"/>
                </a:lnTo>
                <a:lnTo>
                  <a:pt x="2676996" y="661005"/>
                </a:lnTo>
                <a:lnTo>
                  <a:pt x="2676996" y="657865"/>
                </a:lnTo>
                <a:lnTo>
                  <a:pt x="2680136" y="657865"/>
                </a:lnTo>
                <a:lnTo>
                  <a:pt x="2680136" y="653155"/>
                </a:lnTo>
                <a:lnTo>
                  <a:pt x="2702117" y="653155"/>
                </a:lnTo>
                <a:lnTo>
                  <a:pt x="2702117" y="648445"/>
                </a:lnTo>
                <a:lnTo>
                  <a:pt x="2709967" y="648445"/>
                </a:lnTo>
                <a:lnTo>
                  <a:pt x="2719388" y="648445"/>
                </a:lnTo>
                <a:lnTo>
                  <a:pt x="2719388" y="645304"/>
                </a:lnTo>
                <a:lnTo>
                  <a:pt x="2719388" y="640594"/>
                </a:lnTo>
                <a:lnTo>
                  <a:pt x="2744509" y="640594"/>
                </a:lnTo>
                <a:lnTo>
                  <a:pt x="2744509" y="635884"/>
                </a:lnTo>
                <a:lnTo>
                  <a:pt x="2757070" y="635884"/>
                </a:lnTo>
                <a:lnTo>
                  <a:pt x="2757070" y="628034"/>
                </a:lnTo>
                <a:lnTo>
                  <a:pt x="2774341" y="628034"/>
                </a:lnTo>
                <a:lnTo>
                  <a:pt x="2774341" y="623323"/>
                </a:lnTo>
                <a:lnTo>
                  <a:pt x="2782191" y="623323"/>
                </a:lnTo>
                <a:lnTo>
                  <a:pt x="2782191" y="618613"/>
                </a:lnTo>
                <a:lnTo>
                  <a:pt x="2786902" y="618613"/>
                </a:lnTo>
                <a:lnTo>
                  <a:pt x="2794752" y="618613"/>
                </a:lnTo>
                <a:lnTo>
                  <a:pt x="2794752" y="615473"/>
                </a:lnTo>
                <a:lnTo>
                  <a:pt x="2807313" y="615473"/>
                </a:lnTo>
                <a:lnTo>
                  <a:pt x="2807313" y="598202"/>
                </a:lnTo>
                <a:lnTo>
                  <a:pt x="2824584" y="598202"/>
                </a:lnTo>
                <a:lnTo>
                  <a:pt x="2824584" y="593492"/>
                </a:lnTo>
                <a:lnTo>
                  <a:pt x="2829294" y="593492"/>
                </a:lnTo>
                <a:lnTo>
                  <a:pt x="2829294" y="588781"/>
                </a:lnTo>
                <a:lnTo>
                  <a:pt x="2829294" y="585641"/>
                </a:lnTo>
                <a:lnTo>
                  <a:pt x="2834004" y="585641"/>
                </a:lnTo>
                <a:lnTo>
                  <a:pt x="2837144" y="585641"/>
                </a:lnTo>
                <a:lnTo>
                  <a:pt x="2837144" y="580931"/>
                </a:lnTo>
                <a:lnTo>
                  <a:pt x="2846565" y="580931"/>
                </a:lnTo>
                <a:lnTo>
                  <a:pt x="2846565" y="576221"/>
                </a:lnTo>
                <a:lnTo>
                  <a:pt x="2879536" y="576221"/>
                </a:lnTo>
                <a:lnTo>
                  <a:pt x="2879536" y="573081"/>
                </a:lnTo>
                <a:lnTo>
                  <a:pt x="2909368" y="573081"/>
                </a:lnTo>
                <a:lnTo>
                  <a:pt x="2909368" y="568370"/>
                </a:lnTo>
                <a:lnTo>
                  <a:pt x="2914078" y="568370"/>
                </a:lnTo>
                <a:lnTo>
                  <a:pt x="2914078" y="563660"/>
                </a:lnTo>
                <a:lnTo>
                  <a:pt x="2921929" y="563660"/>
                </a:lnTo>
                <a:lnTo>
                  <a:pt x="2921929" y="560520"/>
                </a:lnTo>
                <a:lnTo>
                  <a:pt x="2926639" y="560520"/>
                </a:lnTo>
                <a:lnTo>
                  <a:pt x="2926639" y="555810"/>
                </a:lnTo>
                <a:lnTo>
                  <a:pt x="2947050" y="555810"/>
                </a:lnTo>
                <a:lnTo>
                  <a:pt x="2947050" y="551099"/>
                </a:lnTo>
                <a:lnTo>
                  <a:pt x="2956471" y="551099"/>
                </a:lnTo>
                <a:lnTo>
                  <a:pt x="2956471" y="546389"/>
                </a:lnTo>
                <a:lnTo>
                  <a:pt x="2964321" y="546389"/>
                </a:lnTo>
                <a:lnTo>
                  <a:pt x="2964321" y="538539"/>
                </a:lnTo>
                <a:lnTo>
                  <a:pt x="2986302" y="538539"/>
                </a:lnTo>
                <a:lnTo>
                  <a:pt x="3019274" y="538539"/>
                </a:lnTo>
                <a:lnTo>
                  <a:pt x="3019274" y="533828"/>
                </a:lnTo>
                <a:lnTo>
                  <a:pt x="3058526" y="533828"/>
                </a:lnTo>
                <a:lnTo>
                  <a:pt x="3058526" y="530688"/>
                </a:lnTo>
                <a:lnTo>
                  <a:pt x="3061666" y="530688"/>
                </a:lnTo>
                <a:lnTo>
                  <a:pt x="3061666" y="525978"/>
                </a:lnTo>
                <a:lnTo>
                  <a:pt x="3071087" y="525978"/>
                </a:lnTo>
                <a:lnTo>
                  <a:pt x="3071087" y="521268"/>
                </a:lnTo>
                <a:lnTo>
                  <a:pt x="3078938" y="521268"/>
                </a:lnTo>
                <a:lnTo>
                  <a:pt x="3078938" y="518128"/>
                </a:lnTo>
                <a:lnTo>
                  <a:pt x="3083648" y="518128"/>
                </a:lnTo>
                <a:lnTo>
                  <a:pt x="3083648" y="513417"/>
                </a:lnTo>
                <a:lnTo>
                  <a:pt x="3096208" y="513417"/>
                </a:lnTo>
                <a:lnTo>
                  <a:pt x="3096208" y="508707"/>
                </a:lnTo>
                <a:lnTo>
                  <a:pt x="3096208" y="503997"/>
                </a:lnTo>
                <a:lnTo>
                  <a:pt x="3104059" y="503997"/>
                </a:lnTo>
                <a:lnTo>
                  <a:pt x="3104059" y="500857"/>
                </a:lnTo>
                <a:lnTo>
                  <a:pt x="3116620" y="500857"/>
                </a:lnTo>
                <a:lnTo>
                  <a:pt x="3116620" y="491436"/>
                </a:lnTo>
                <a:lnTo>
                  <a:pt x="3121330" y="491436"/>
                </a:lnTo>
                <a:lnTo>
                  <a:pt x="3121330" y="488296"/>
                </a:lnTo>
                <a:lnTo>
                  <a:pt x="3138601" y="488296"/>
                </a:lnTo>
                <a:lnTo>
                  <a:pt x="3138601" y="483586"/>
                </a:lnTo>
                <a:lnTo>
                  <a:pt x="3151161" y="483586"/>
                </a:lnTo>
                <a:lnTo>
                  <a:pt x="3151161" y="478875"/>
                </a:lnTo>
                <a:lnTo>
                  <a:pt x="3159012" y="478875"/>
                </a:lnTo>
                <a:lnTo>
                  <a:pt x="3159012" y="475735"/>
                </a:lnTo>
                <a:lnTo>
                  <a:pt x="3159012" y="471025"/>
                </a:lnTo>
                <a:lnTo>
                  <a:pt x="3180993" y="471025"/>
                </a:lnTo>
                <a:lnTo>
                  <a:pt x="3180993" y="466315"/>
                </a:lnTo>
                <a:lnTo>
                  <a:pt x="3193554" y="466315"/>
                </a:lnTo>
                <a:lnTo>
                  <a:pt x="3193554" y="461605"/>
                </a:lnTo>
                <a:lnTo>
                  <a:pt x="3198264" y="461605"/>
                </a:lnTo>
                <a:lnTo>
                  <a:pt x="3198264" y="458464"/>
                </a:lnTo>
                <a:lnTo>
                  <a:pt x="3201404" y="458464"/>
                </a:lnTo>
                <a:lnTo>
                  <a:pt x="3201404" y="453754"/>
                </a:lnTo>
                <a:lnTo>
                  <a:pt x="3210825" y="453754"/>
                </a:lnTo>
                <a:lnTo>
                  <a:pt x="3210825" y="449044"/>
                </a:lnTo>
                <a:lnTo>
                  <a:pt x="3213965" y="449044"/>
                </a:lnTo>
                <a:lnTo>
                  <a:pt x="3213965" y="445904"/>
                </a:lnTo>
                <a:lnTo>
                  <a:pt x="3223385" y="445904"/>
                </a:lnTo>
                <a:lnTo>
                  <a:pt x="3223385" y="441193"/>
                </a:lnTo>
                <a:lnTo>
                  <a:pt x="3226526" y="441193"/>
                </a:lnTo>
                <a:lnTo>
                  <a:pt x="3226526" y="436483"/>
                </a:lnTo>
                <a:lnTo>
                  <a:pt x="3256357" y="436483"/>
                </a:lnTo>
                <a:lnTo>
                  <a:pt x="3256357" y="433343"/>
                </a:lnTo>
                <a:lnTo>
                  <a:pt x="3265778" y="433343"/>
                </a:lnTo>
                <a:lnTo>
                  <a:pt x="3265778" y="428633"/>
                </a:lnTo>
                <a:lnTo>
                  <a:pt x="3281478" y="428633"/>
                </a:lnTo>
                <a:lnTo>
                  <a:pt x="3281478" y="423922"/>
                </a:lnTo>
                <a:lnTo>
                  <a:pt x="3286189" y="423922"/>
                </a:lnTo>
                <a:lnTo>
                  <a:pt x="3286189" y="419212"/>
                </a:lnTo>
                <a:lnTo>
                  <a:pt x="3298750" y="419212"/>
                </a:lnTo>
                <a:lnTo>
                  <a:pt x="3298750" y="416072"/>
                </a:lnTo>
                <a:lnTo>
                  <a:pt x="3323871" y="416072"/>
                </a:lnTo>
                <a:lnTo>
                  <a:pt x="3323871" y="411362"/>
                </a:lnTo>
                <a:lnTo>
                  <a:pt x="3328581" y="411362"/>
                </a:lnTo>
                <a:lnTo>
                  <a:pt x="3328581" y="406652"/>
                </a:lnTo>
                <a:lnTo>
                  <a:pt x="3341142" y="406652"/>
                </a:lnTo>
                <a:lnTo>
                  <a:pt x="3341142" y="394091"/>
                </a:lnTo>
                <a:lnTo>
                  <a:pt x="3350562" y="394091"/>
                </a:lnTo>
                <a:lnTo>
                  <a:pt x="3350562" y="386240"/>
                </a:lnTo>
                <a:lnTo>
                  <a:pt x="3358413" y="386240"/>
                </a:lnTo>
                <a:lnTo>
                  <a:pt x="3358413" y="381530"/>
                </a:lnTo>
                <a:lnTo>
                  <a:pt x="3363123" y="381530"/>
                </a:lnTo>
                <a:lnTo>
                  <a:pt x="3363123" y="376820"/>
                </a:lnTo>
                <a:lnTo>
                  <a:pt x="3370973" y="376820"/>
                </a:lnTo>
                <a:lnTo>
                  <a:pt x="3370973" y="373680"/>
                </a:lnTo>
                <a:lnTo>
                  <a:pt x="3392954" y="373680"/>
                </a:lnTo>
                <a:lnTo>
                  <a:pt x="3392954" y="364259"/>
                </a:lnTo>
                <a:lnTo>
                  <a:pt x="3396095" y="364259"/>
                </a:lnTo>
                <a:lnTo>
                  <a:pt x="3396095" y="356409"/>
                </a:lnTo>
                <a:lnTo>
                  <a:pt x="3405515" y="356409"/>
                </a:lnTo>
                <a:lnTo>
                  <a:pt x="3405515" y="351699"/>
                </a:lnTo>
                <a:lnTo>
                  <a:pt x="3430636" y="351699"/>
                </a:lnTo>
                <a:lnTo>
                  <a:pt x="3430636" y="348558"/>
                </a:lnTo>
                <a:lnTo>
                  <a:pt x="3447908" y="348558"/>
                </a:lnTo>
                <a:lnTo>
                  <a:pt x="3447908" y="343848"/>
                </a:lnTo>
                <a:lnTo>
                  <a:pt x="3460468" y="343848"/>
                </a:lnTo>
                <a:lnTo>
                  <a:pt x="3460468" y="339138"/>
                </a:lnTo>
                <a:lnTo>
                  <a:pt x="3473029" y="339138"/>
                </a:lnTo>
                <a:lnTo>
                  <a:pt x="3473029" y="334428"/>
                </a:lnTo>
                <a:lnTo>
                  <a:pt x="3477739" y="334428"/>
                </a:lnTo>
                <a:lnTo>
                  <a:pt x="3477739" y="326577"/>
                </a:lnTo>
                <a:lnTo>
                  <a:pt x="3493440" y="326577"/>
                </a:lnTo>
                <a:lnTo>
                  <a:pt x="3493440" y="321867"/>
                </a:lnTo>
                <a:lnTo>
                  <a:pt x="3502861" y="321867"/>
                </a:lnTo>
                <a:lnTo>
                  <a:pt x="3502861" y="318727"/>
                </a:lnTo>
                <a:lnTo>
                  <a:pt x="3510711" y="318727"/>
                </a:lnTo>
                <a:lnTo>
                  <a:pt x="3510711" y="314017"/>
                </a:lnTo>
                <a:lnTo>
                  <a:pt x="3520132" y="314017"/>
                </a:lnTo>
                <a:lnTo>
                  <a:pt x="3520132" y="306166"/>
                </a:lnTo>
                <a:lnTo>
                  <a:pt x="3535832" y="306166"/>
                </a:lnTo>
                <a:lnTo>
                  <a:pt x="3535832" y="288895"/>
                </a:lnTo>
                <a:lnTo>
                  <a:pt x="3545253" y="288895"/>
                </a:lnTo>
                <a:lnTo>
                  <a:pt x="3545253" y="284185"/>
                </a:lnTo>
                <a:lnTo>
                  <a:pt x="3565664" y="284185"/>
                </a:lnTo>
                <a:lnTo>
                  <a:pt x="3565664" y="276335"/>
                </a:lnTo>
                <a:lnTo>
                  <a:pt x="3600206" y="276335"/>
                </a:lnTo>
                <a:lnTo>
                  <a:pt x="3600206" y="266914"/>
                </a:lnTo>
                <a:lnTo>
                  <a:pt x="3608056" y="266914"/>
                </a:lnTo>
                <a:lnTo>
                  <a:pt x="3608056" y="263774"/>
                </a:lnTo>
                <a:lnTo>
                  <a:pt x="3612766" y="263774"/>
                </a:lnTo>
                <a:lnTo>
                  <a:pt x="3612766" y="254353"/>
                </a:lnTo>
                <a:lnTo>
                  <a:pt x="3630038" y="254353"/>
                </a:lnTo>
                <a:lnTo>
                  <a:pt x="3630038" y="251213"/>
                </a:lnTo>
                <a:lnTo>
                  <a:pt x="3655159" y="251213"/>
                </a:lnTo>
                <a:lnTo>
                  <a:pt x="3655159" y="241793"/>
                </a:lnTo>
                <a:lnTo>
                  <a:pt x="3667720" y="241793"/>
                </a:lnTo>
                <a:lnTo>
                  <a:pt x="3667720" y="233942"/>
                </a:lnTo>
                <a:lnTo>
                  <a:pt x="3675570" y="233942"/>
                </a:lnTo>
                <a:lnTo>
                  <a:pt x="3675570" y="224522"/>
                </a:lnTo>
                <a:lnTo>
                  <a:pt x="3680280" y="224522"/>
                </a:lnTo>
                <a:lnTo>
                  <a:pt x="3680280" y="221382"/>
                </a:lnTo>
                <a:lnTo>
                  <a:pt x="3700691" y="221382"/>
                </a:lnTo>
                <a:lnTo>
                  <a:pt x="3700691" y="211961"/>
                </a:lnTo>
                <a:lnTo>
                  <a:pt x="3714822" y="211961"/>
                </a:lnTo>
                <a:lnTo>
                  <a:pt x="3714822" y="204111"/>
                </a:lnTo>
                <a:lnTo>
                  <a:pt x="3727383" y="204111"/>
                </a:lnTo>
                <a:lnTo>
                  <a:pt x="3727383" y="191550"/>
                </a:lnTo>
                <a:lnTo>
                  <a:pt x="3730523" y="191550"/>
                </a:lnTo>
                <a:lnTo>
                  <a:pt x="3730523" y="182129"/>
                </a:lnTo>
                <a:lnTo>
                  <a:pt x="3730523" y="174279"/>
                </a:lnTo>
                <a:lnTo>
                  <a:pt x="3752504" y="174279"/>
                </a:lnTo>
                <a:lnTo>
                  <a:pt x="3752504" y="166429"/>
                </a:lnTo>
                <a:lnTo>
                  <a:pt x="3769775" y="166429"/>
                </a:lnTo>
                <a:lnTo>
                  <a:pt x="3769775" y="157008"/>
                </a:lnTo>
                <a:lnTo>
                  <a:pt x="3782336" y="157008"/>
                </a:lnTo>
                <a:lnTo>
                  <a:pt x="3782336" y="149158"/>
                </a:lnTo>
                <a:lnTo>
                  <a:pt x="3812167" y="149158"/>
                </a:lnTo>
                <a:lnTo>
                  <a:pt x="3812167" y="136597"/>
                </a:lnTo>
                <a:lnTo>
                  <a:pt x="3820018" y="136597"/>
                </a:lnTo>
                <a:lnTo>
                  <a:pt x="3820018" y="127176"/>
                </a:lnTo>
                <a:lnTo>
                  <a:pt x="3820018" y="114616"/>
                </a:lnTo>
                <a:lnTo>
                  <a:pt x="3824728" y="114616"/>
                </a:lnTo>
                <a:lnTo>
                  <a:pt x="3824728" y="102055"/>
                </a:lnTo>
                <a:lnTo>
                  <a:pt x="3862410" y="102055"/>
                </a:lnTo>
                <a:lnTo>
                  <a:pt x="3862410" y="89494"/>
                </a:lnTo>
                <a:lnTo>
                  <a:pt x="3892242" y="89494"/>
                </a:lnTo>
                <a:lnTo>
                  <a:pt x="3892242" y="72223"/>
                </a:lnTo>
                <a:lnTo>
                  <a:pt x="3929924" y="72223"/>
                </a:lnTo>
                <a:lnTo>
                  <a:pt x="3929924" y="54952"/>
                </a:lnTo>
                <a:lnTo>
                  <a:pt x="3934634" y="54952"/>
                </a:lnTo>
                <a:lnTo>
                  <a:pt x="3934634" y="34541"/>
                </a:lnTo>
                <a:lnTo>
                  <a:pt x="4027269" y="34541"/>
                </a:lnTo>
                <a:lnTo>
                  <a:pt x="4027269" y="0"/>
                </a:lnTo>
                <a:lnTo>
                  <a:pt x="4082222" y="0"/>
                </a:lnTo>
              </a:path>
            </a:pathLst>
          </a:custGeom>
          <a:ln w="15875">
            <a:solidFill>
              <a:srgbClr val="00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216090" y="3402601"/>
            <a:ext cx="4058920" cy="2298700"/>
          </a:xfrm>
          <a:custGeom>
            <a:avLst/>
            <a:gdLst/>
            <a:ahLst/>
            <a:cxnLst/>
            <a:rect l="l" t="t" r="r" b="b"/>
            <a:pathLst>
              <a:path w="4058920" h="2298700">
                <a:moveTo>
                  <a:pt x="471062" y="2120899"/>
                </a:moveTo>
                <a:lnTo>
                  <a:pt x="387703" y="2120899"/>
                </a:lnTo>
                <a:lnTo>
                  <a:pt x="368945" y="2133599"/>
                </a:lnTo>
                <a:lnTo>
                  <a:pt x="329526" y="2158999"/>
                </a:lnTo>
                <a:lnTo>
                  <a:pt x="313345" y="2171699"/>
                </a:lnTo>
                <a:lnTo>
                  <a:pt x="298834" y="2171699"/>
                </a:lnTo>
                <a:lnTo>
                  <a:pt x="282362" y="2184399"/>
                </a:lnTo>
                <a:lnTo>
                  <a:pt x="260540" y="2197099"/>
                </a:lnTo>
                <a:lnTo>
                  <a:pt x="218133" y="2197099"/>
                </a:lnTo>
                <a:lnTo>
                  <a:pt x="186282" y="2209799"/>
                </a:lnTo>
                <a:lnTo>
                  <a:pt x="167231" y="2222499"/>
                </a:lnTo>
                <a:lnTo>
                  <a:pt x="147770" y="2222499"/>
                </a:lnTo>
                <a:lnTo>
                  <a:pt x="124701" y="2235199"/>
                </a:lnTo>
                <a:lnTo>
                  <a:pt x="106700" y="2247899"/>
                </a:lnTo>
                <a:lnTo>
                  <a:pt x="87631" y="2260599"/>
                </a:lnTo>
                <a:lnTo>
                  <a:pt x="72266" y="2260599"/>
                </a:lnTo>
                <a:lnTo>
                  <a:pt x="58897" y="2285999"/>
                </a:lnTo>
                <a:lnTo>
                  <a:pt x="0" y="2285999"/>
                </a:lnTo>
                <a:lnTo>
                  <a:pt x="2924" y="2298699"/>
                </a:lnTo>
                <a:lnTo>
                  <a:pt x="66958" y="2298699"/>
                </a:lnTo>
                <a:lnTo>
                  <a:pt x="80624" y="2273299"/>
                </a:lnTo>
                <a:lnTo>
                  <a:pt x="94283" y="2273299"/>
                </a:lnTo>
                <a:lnTo>
                  <a:pt x="114694" y="2260599"/>
                </a:lnTo>
                <a:lnTo>
                  <a:pt x="133308" y="2247899"/>
                </a:lnTo>
                <a:lnTo>
                  <a:pt x="154558" y="2235199"/>
                </a:lnTo>
                <a:lnTo>
                  <a:pt x="173880" y="2235199"/>
                </a:lnTo>
                <a:lnTo>
                  <a:pt x="192104" y="2222499"/>
                </a:lnTo>
                <a:lnTo>
                  <a:pt x="220154" y="2209799"/>
                </a:lnTo>
                <a:lnTo>
                  <a:pt x="266034" y="2209799"/>
                </a:lnTo>
                <a:lnTo>
                  <a:pt x="288775" y="2197099"/>
                </a:lnTo>
                <a:lnTo>
                  <a:pt x="306203" y="2184399"/>
                </a:lnTo>
                <a:lnTo>
                  <a:pt x="322703" y="2184399"/>
                </a:lnTo>
                <a:lnTo>
                  <a:pt x="338024" y="2171699"/>
                </a:lnTo>
                <a:lnTo>
                  <a:pt x="364235" y="2158999"/>
                </a:lnTo>
                <a:lnTo>
                  <a:pt x="377653" y="2146299"/>
                </a:lnTo>
                <a:lnTo>
                  <a:pt x="393901" y="2133599"/>
                </a:lnTo>
                <a:lnTo>
                  <a:pt x="451745" y="2133599"/>
                </a:lnTo>
                <a:lnTo>
                  <a:pt x="471062" y="2120899"/>
                </a:lnTo>
                <a:close/>
              </a:path>
              <a:path w="4058920" h="2298700">
                <a:moveTo>
                  <a:pt x="578921" y="2082799"/>
                </a:moveTo>
                <a:lnTo>
                  <a:pt x="512823" y="2082799"/>
                </a:lnTo>
                <a:lnTo>
                  <a:pt x="480965" y="2108199"/>
                </a:lnTo>
                <a:lnTo>
                  <a:pt x="465689" y="2108199"/>
                </a:lnTo>
                <a:lnTo>
                  <a:pt x="447222" y="2120899"/>
                </a:lnTo>
                <a:lnTo>
                  <a:pt x="487137" y="2120899"/>
                </a:lnTo>
                <a:lnTo>
                  <a:pt x="504833" y="2108199"/>
                </a:lnTo>
                <a:lnTo>
                  <a:pt x="518735" y="2095499"/>
                </a:lnTo>
                <a:lnTo>
                  <a:pt x="551136" y="2095499"/>
                </a:lnTo>
                <a:lnTo>
                  <a:pt x="578921" y="2082799"/>
                </a:lnTo>
                <a:close/>
              </a:path>
              <a:path w="4058920" h="2298700">
                <a:moveTo>
                  <a:pt x="615510" y="2070099"/>
                </a:moveTo>
                <a:lnTo>
                  <a:pt x="575595" y="2070099"/>
                </a:lnTo>
                <a:lnTo>
                  <a:pt x="546614" y="2082799"/>
                </a:lnTo>
                <a:lnTo>
                  <a:pt x="597043" y="2082799"/>
                </a:lnTo>
                <a:lnTo>
                  <a:pt x="615510" y="2070099"/>
                </a:lnTo>
                <a:close/>
              </a:path>
              <a:path w="4058920" h="2298700">
                <a:moveTo>
                  <a:pt x="675278" y="2031999"/>
                </a:moveTo>
                <a:lnTo>
                  <a:pt x="632852" y="2031999"/>
                </a:lnTo>
                <a:lnTo>
                  <a:pt x="621120" y="2057399"/>
                </a:lnTo>
                <a:lnTo>
                  <a:pt x="608142" y="2057399"/>
                </a:lnTo>
                <a:lnTo>
                  <a:pt x="591670" y="2070099"/>
                </a:lnTo>
                <a:lnTo>
                  <a:pt x="632010" y="2070099"/>
                </a:lnTo>
                <a:lnTo>
                  <a:pt x="644154" y="2044699"/>
                </a:lnTo>
                <a:lnTo>
                  <a:pt x="657402" y="2044699"/>
                </a:lnTo>
                <a:lnTo>
                  <a:pt x="675278" y="2031999"/>
                </a:lnTo>
                <a:close/>
              </a:path>
              <a:path w="4058920" h="2298700">
                <a:moveTo>
                  <a:pt x="1004393" y="1854199"/>
                </a:moveTo>
                <a:lnTo>
                  <a:pt x="959214" y="1854199"/>
                </a:lnTo>
                <a:lnTo>
                  <a:pt x="942987" y="1866899"/>
                </a:lnTo>
                <a:lnTo>
                  <a:pt x="930009" y="1879599"/>
                </a:lnTo>
                <a:lnTo>
                  <a:pt x="913537" y="1892299"/>
                </a:lnTo>
                <a:lnTo>
                  <a:pt x="890238" y="1892299"/>
                </a:lnTo>
                <a:lnTo>
                  <a:pt x="872721" y="1904999"/>
                </a:lnTo>
                <a:lnTo>
                  <a:pt x="850209" y="1917699"/>
                </a:lnTo>
                <a:lnTo>
                  <a:pt x="813781" y="1917699"/>
                </a:lnTo>
                <a:lnTo>
                  <a:pt x="791505" y="1930399"/>
                </a:lnTo>
                <a:lnTo>
                  <a:pt x="774951" y="1943099"/>
                </a:lnTo>
                <a:lnTo>
                  <a:pt x="758028" y="1943099"/>
                </a:lnTo>
                <a:lnTo>
                  <a:pt x="740834" y="1968499"/>
                </a:lnTo>
                <a:lnTo>
                  <a:pt x="725313" y="1981199"/>
                </a:lnTo>
                <a:lnTo>
                  <a:pt x="708042" y="1993899"/>
                </a:lnTo>
                <a:lnTo>
                  <a:pt x="697635" y="2006599"/>
                </a:lnTo>
                <a:lnTo>
                  <a:pt x="684305" y="2019299"/>
                </a:lnTo>
                <a:lnTo>
                  <a:pt x="666517" y="2019299"/>
                </a:lnTo>
                <a:lnTo>
                  <a:pt x="649659" y="2031999"/>
                </a:lnTo>
                <a:lnTo>
                  <a:pt x="691390" y="2031999"/>
                </a:lnTo>
                <a:lnTo>
                  <a:pt x="708145" y="2019299"/>
                </a:lnTo>
                <a:lnTo>
                  <a:pt x="719937" y="1993899"/>
                </a:lnTo>
                <a:lnTo>
                  <a:pt x="734650" y="1993899"/>
                </a:lnTo>
                <a:lnTo>
                  <a:pt x="751921" y="1981199"/>
                </a:lnTo>
                <a:lnTo>
                  <a:pt x="766232" y="1955799"/>
                </a:lnTo>
                <a:lnTo>
                  <a:pt x="782010" y="1955799"/>
                </a:lnTo>
                <a:lnTo>
                  <a:pt x="799628" y="1943099"/>
                </a:lnTo>
                <a:lnTo>
                  <a:pt x="817615" y="1930399"/>
                </a:lnTo>
                <a:lnTo>
                  <a:pt x="853433" y="1930399"/>
                </a:lnTo>
                <a:lnTo>
                  <a:pt x="881379" y="1917699"/>
                </a:lnTo>
                <a:lnTo>
                  <a:pt x="898119" y="1904999"/>
                </a:lnTo>
                <a:lnTo>
                  <a:pt x="918284" y="1904999"/>
                </a:lnTo>
                <a:lnTo>
                  <a:pt x="937378" y="1892299"/>
                </a:lnTo>
                <a:lnTo>
                  <a:pt x="953877" y="1879599"/>
                </a:lnTo>
                <a:lnTo>
                  <a:pt x="966021" y="1866899"/>
                </a:lnTo>
                <a:lnTo>
                  <a:pt x="979272" y="1866899"/>
                </a:lnTo>
                <a:lnTo>
                  <a:pt x="1004393" y="1854199"/>
                </a:lnTo>
                <a:close/>
              </a:path>
              <a:path w="4058920" h="2298700">
                <a:moveTo>
                  <a:pt x="1106252" y="1803399"/>
                </a:moveTo>
                <a:lnTo>
                  <a:pt x="1051849" y="1803399"/>
                </a:lnTo>
                <a:lnTo>
                  <a:pt x="1032869" y="1828799"/>
                </a:lnTo>
                <a:lnTo>
                  <a:pt x="1014718" y="1841499"/>
                </a:lnTo>
                <a:lnTo>
                  <a:pt x="998322" y="1841499"/>
                </a:lnTo>
                <a:lnTo>
                  <a:pt x="973698" y="1854199"/>
                </a:lnTo>
                <a:lnTo>
                  <a:pt x="1022162" y="1854199"/>
                </a:lnTo>
                <a:lnTo>
                  <a:pt x="1043448" y="1841499"/>
                </a:lnTo>
                <a:lnTo>
                  <a:pt x="1058269" y="1816099"/>
                </a:lnTo>
                <a:lnTo>
                  <a:pt x="1081681" y="1816099"/>
                </a:lnTo>
                <a:lnTo>
                  <a:pt x="1106252" y="1803399"/>
                </a:lnTo>
                <a:close/>
              </a:path>
              <a:path w="4058920" h="2298700">
                <a:moveTo>
                  <a:pt x="1505563" y="1523999"/>
                </a:moveTo>
                <a:lnTo>
                  <a:pt x="1451771" y="1523999"/>
                </a:lnTo>
                <a:lnTo>
                  <a:pt x="1435809" y="1536699"/>
                </a:lnTo>
                <a:lnTo>
                  <a:pt x="1425722" y="1562099"/>
                </a:lnTo>
                <a:lnTo>
                  <a:pt x="1414400" y="1574799"/>
                </a:lnTo>
                <a:lnTo>
                  <a:pt x="1408507" y="1587499"/>
                </a:lnTo>
                <a:lnTo>
                  <a:pt x="1395037" y="1600199"/>
                </a:lnTo>
                <a:lnTo>
                  <a:pt x="1379518" y="1612899"/>
                </a:lnTo>
                <a:lnTo>
                  <a:pt x="1364338" y="1625599"/>
                </a:lnTo>
                <a:lnTo>
                  <a:pt x="1342423" y="1625599"/>
                </a:lnTo>
                <a:lnTo>
                  <a:pt x="1324905" y="1650999"/>
                </a:lnTo>
                <a:lnTo>
                  <a:pt x="1293643" y="1650999"/>
                </a:lnTo>
                <a:lnTo>
                  <a:pt x="1274663" y="1676399"/>
                </a:lnTo>
                <a:lnTo>
                  <a:pt x="1262101" y="1689099"/>
                </a:lnTo>
                <a:lnTo>
                  <a:pt x="1246539" y="1689099"/>
                </a:lnTo>
                <a:lnTo>
                  <a:pt x="1234861" y="1714499"/>
                </a:lnTo>
                <a:lnTo>
                  <a:pt x="1218570" y="1714499"/>
                </a:lnTo>
                <a:lnTo>
                  <a:pt x="1200346" y="1727199"/>
                </a:lnTo>
                <a:lnTo>
                  <a:pt x="1184827" y="1752599"/>
                </a:lnTo>
                <a:lnTo>
                  <a:pt x="1171031" y="1752599"/>
                </a:lnTo>
                <a:lnTo>
                  <a:pt x="1159527" y="1777999"/>
                </a:lnTo>
                <a:lnTo>
                  <a:pt x="1113373" y="1777999"/>
                </a:lnTo>
                <a:lnTo>
                  <a:pt x="1097690" y="1790699"/>
                </a:lnTo>
                <a:lnTo>
                  <a:pt x="1077521" y="1803399"/>
                </a:lnTo>
                <a:lnTo>
                  <a:pt x="1120626" y="1803399"/>
                </a:lnTo>
                <a:lnTo>
                  <a:pt x="1139483" y="1790699"/>
                </a:lnTo>
                <a:lnTo>
                  <a:pt x="1168486" y="1777999"/>
                </a:lnTo>
                <a:lnTo>
                  <a:pt x="1181254" y="1765299"/>
                </a:lnTo>
                <a:lnTo>
                  <a:pt x="1194871" y="1765299"/>
                </a:lnTo>
                <a:lnTo>
                  <a:pt x="1210908" y="1739899"/>
                </a:lnTo>
                <a:lnTo>
                  <a:pt x="1225219" y="1727199"/>
                </a:lnTo>
                <a:lnTo>
                  <a:pt x="1244680" y="1727199"/>
                </a:lnTo>
                <a:lnTo>
                  <a:pt x="1258219" y="1701799"/>
                </a:lnTo>
                <a:lnTo>
                  <a:pt x="1272564" y="1701799"/>
                </a:lnTo>
                <a:lnTo>
                  <a:pt x="1300062" y="1663699"/>
                </a:lnTo>
                <a:lnTo>
                  <a:pt x="1334174" y="1663699"/>
                </a:lnTo>
                <a:lnTo>
                  <a:pt x="1350304" y="1638299"/>
                </a:lnTo>
                <a:lnTo>
                  <a:pt x="1370469" y="1638299"/>
                </a:lnTo>
                <a:lnTo>
                  <a:pt x="1390947" y="1625599"/>
                </a:lnTo>
                <a:lnTo>
                  <a:pt x="1405599" y="1600199"/>
                </a:lnTo>
                <a:lnTo>
                  <a:pt x="1419910" y="1600199"/>
                </a:lnTo>
                <a:lnTo>
                  <a:pt x="1428422" y="1574799"/>
                </a:lnTo>
                <a:lnTo>
                  <a:pt x="1439800" y="1562099"/>
                </a:lnTo>
                <a:lnTo>
                  <a:pt x="1445748" y="1549399"/>
                </a:lnTo>
                <a:lnTo>
                  <a:pt x="1485643" y="1536699"/>
                </a:lnTo>
                <a:lnTo>
                  <a:pt x="1505563" y="1523999"/>
                </a:lnTo>
                <a:close/>
              </a:path>
              <a:path w="4058920" h="2298700">
                <a:moveTo>
                  <a:pt x="1334174" y="1663699"/>
                </a:moveTo>
                <a:lnTo>
                  <a:pt x="1300062" y="1663699"/>
                </a:lnTo>
                <a:lnTo>
                  <a:pt x="1313762" y="1676399"/>
                </a:lnTo>
                <a:lnTo>
                  <a:pt x="1334174" y="1663699"/>
                </a:lnTo>
                <a:close/>
              </a:path>
              <a:path w="4058920" h="2298700">
                <a:moveTo>
                  <a:pt x="1567781" y="1485899"/>
                </a:moveTo>
                <a:lnTo>
                  <a:pt x="1529306" y="1485899"/>
                </a:lnTo>
                <a:lnTo>
                  <a:pt x="1514336" y="1511299"/>
                </a:lnTo>
                <a:lnTo>
                  <a:pt x="1499109" y="1511299"/>
                </a:lnTo>
                <a:lnTo>
                  <a:pt x="1478954" y="1523999"/>
                </a:lnTo>
                <a:lnTo>
                  <a:pt x="1523090" y="1523999"/>
                </a:lnTo>
                <a:lnTo>
                  <a:pt x="1537694" y="1498599"/>
                </a:lnTo>
                <a:lnTo>
                  <a:pt x="1550840" y="1498599"/>
                </a:lnTo>
                <a:lnTo>
                  <a:pt x="1567781" y="1485899"/>
                </a:lnTo>
                <a:close/>
              </a:path>
              <a:path w="4058920" h="2298700">
                <a:moveTo>
                  <a:pt x="2244490" y="1079499"/>
                </a:moveTo>
                <a:lnTo>
                  <a:pt x="2205770" y="1079499"/>
                </a:lnTo>
                <a:lnTo>
                  <a:pt x="2188452" y="1104899"/>
                </a:lnTo>
                <a:lnTo>
                  <a:pt x="2160061" y="1104899"/>
                </a:lnTo>
                <a:lnTo>
                  <a:pt x="2141344" y="1117599"/>
                </a:lnTo>
                <a:lnTo>
                  <a:pt x="2129840" y="1130299"/>
                </a:lnTo>
                <a:lnTo>
                  <a:pt x="2116223" y="1142999"/>
                </a:lnTo>
                <a:lnTo>
                  <a:pt x="2094857" y="1142999"/>
                </a:lnTo>
                <a:lnTo>
                  <a:pt x="2082450" y="1168399"/>
                </a:lnTo>
                <a:lnTo>
                  <a:pt x="2068605" y="1181099"/>
                </a:lnTo>
                <a:lnTo>
                  <a:pt x="2047834" y="1193799"/>
                </a:lnTo>
                <a:lnTo>
                  <a:pt x="2031438" y="1193799"/>
                </a:lnTo>
                <a:lnTo>
                  <a:pt x="2007234" y="1206499"/>
                </a:lnTo>
                <a:lnTo>
                  <a:pt x="1990622" y="1219199"/>
                </a:lnTo>
                <a:lnTo>
                  <a:pt x="1977798" y="1219199"/>
                </a:lnTo>
                <a:lnTo>
                  <a:pt x="1967834" y="1244599"/>
                </a:lnTo>
                <a:lnTo>
                  <a:pt x="1954504" y="1244599"/>
                </a:lnTo>
                <a:lnTo>
                  <a:pt x="1938808" y="1269999"/>
                </a:lnTo>
                <a:lnTo>
                  <a:pt x="1924156" y="1269999"/>
                </a:lnTo>
                <a:lnTo>
                  <a:pt x="1900468" y="1282699"/>
                </a:lnTo>
                <a:lnTo>
                  <a:pt x="1874165" y="1295399"/>
                </a:lnTo>
                <a:lnTo>
                  <a:pt x="1853977" y="1308099"/>
                </a:lnTo>
                <a:lnTo>
                  <a:pt x="1838613" y="1308099"/>
                </a:lnTo>
                <a:lnTo>
                  <a:pt x="1823643" y="1320799"/>
                </a:lnTo>
                <a:lnTo>
                  <a:pt x="1809953" y="1333499"/>
                </a:lnTo>
                <a:lnTo>
                  <a:pt x="1796738" y="1333499"/>
                </a:lnTo>
                <a:lnTo>
                  <a:pt x="1781801" y="1358899"/>
                </a:lnTo>
                <a:lnTo>
                  <a:pt x="1767560" y="1371599"/>
                </a:lnTo>
                <a:lnTo>
                  <a:pt x="1753538" y="1384299"/>
                </a:lnTo>
                <a:lnTo>
                  <a:pt x="1736313" y="1384299"/>
                </a:lnTo>
                <a:lnTo>
                  <a:pt x="1719218" y="1409699"/>
                </a:lnTo>
                <a:lnTo>
                  <a:pt x="1693194" y="1409699"/>
                </a:lnTo>
                <a:lnTo>
                  <a:pt x="1673645" y="1422399"/>
                </a:lnTo>
                <a:lnTo>
                  <a:pt x="1658954" y="1435099"/>
                </a:lnTo>
                <a:lnTo>
                  <a:pt x="1641792" y="1435099"/>
                </a:lnTo>
                <a:lnTo>
                  <a:pt x="1608087" y="1447799"/>
                </a:lnTo>
                <a:lnTo>
                  <a:pt x="1590244" y="1460499"/>
                </a:lnTo>
                <a:lnTo>
                  <a:pt x="1573744" y="1473199"/>
                </a:lnTo>
                <a:lnTo>
                  <a:pt x="1559843" y="1473199"/>
                </a:lnTo>
                <a:lnTo>
                  <a:pt x="1543913" y="1485899"/>
                </a:lnTo>
                <a:lnTo>
                  <a:pt x="1581683" y="1485899"/>
                </a:lnTo>
                <a:lnTo>
                  <a:pt x="1597613" y="1473199"/>
                </a:lnTo>
                <a:lnTo>
                  <a:pt x="1614084" y="1460499"/>
                </a:lnTo>
                <a:lnTo>
                  <a:pt x="1648054" y="1447799"/>
                </a:lnTo>
                <a:lnTo>
                  <a:pt x="1664592" y="1447799"/>
                </a:lnTo>
                <a:lnTo>
                  <a:pt x="1680403" y="1435099"/>
                </a:lnTo>
                <a:lnTo>
                  <a:pt x="1700253" y="1422399"/>
                </a:lnTo>
                <a:lnTo>
                  <a:pt x="1727807" y="1422399"/>
                </a:lnTo>
                <a:lnTo>
                  <a:pt x="1744174" y="1396999"/>
                </a:lnTo>
                <a:lnTo>
                  <a:pt x="1761622" y="1396999"/>
                </a:lnTo>
                <a:lnTo>
                  <a:pt x="1778938" y="1371599"/>
                </a:lnTo>
                <a:lnTo>
                  <a:pt x="1793179" y="1371599"/>
                </a:lnTo>
                <a:lnTo>
                  <a:pt x="1807199" y="1346199"/>
                </a:lnTo>
                <a:lnTo>
                  <a:pt x="1835570" y="1333499"/>
                </a:lnTo>
                <a:lnTo>
                  <a:pt x="1847001" y="1320799"/>
                </a:lnTo>
                <a:lnTo>
                  <a:pt x="1860630" y="1320799"/>
                </a:lnTo>
                <a:lnTo>
                  <a:pt x="1881041" y="1308099"/>
                </a:lnTo>
                <a:lnTo>
                  <a:pt x="1906385" y="1295399"/>
                </a:lnTo>
                <a:lnTo>
                  <a:pt x="1930325" y="1282699"/>
                </a:lnTo>
                <a:lnTo>
                  <a:pt x="1949029" y="1282699"/>
                </a:lnTo>
                <a:lnTo>
                  <a:pt x="1964208" y="1257299"/>
                </a:lnTo>
                <a:lnTo>
                  <a:pt x="1978345" y="1257299"/>
                </a:lnTo>
                <a:lnTo>
                  <a:pt x="1990136" y="1231899"/>
                </a:lnTo>
                <a:lnTo>
                  <a:pt x="2003460" y="1231899"/>
                </a:lnTo>
                <a:lnTo>
                  <a:pt x="2016020" y="1219199"/>
                </a:lnTo>
                <a:lnTo>
                  <a:pt x="2037091" y="1206499"/>
                </a:lnTo>
                <a:lnTo>
                  <a:pt x="2055279" y="1206499"/>
                </a:lnTo>
                <a:lnTo>
                  <a:pt x="2076565" y="1193799"/>
                </a:lnTo>
                <a:lnTo>
                  <a:pt x="2093476" y="1181099"/>
                </a:lnTo>
                <a:lnTo>
                  <a:pt x="2104753" y="1155699"/>
                </a:lnTo>
                <a:lnTo>
                  <a:pt x="2122177" y="1155699"/>
                </a:lnTo>
                <a:lnTo>
                  <a:pt x="2140063" y="1142999"/>
                </a:lnTo>
                <a:lnTo>
                  <a:pt x="2151567" y="1130299"/>
                </a:lnTo>
                <a:lnTo>
                  <a:pt x="2165184" y="1130299"/>
                </a:lnTo>
                <a:lnTo>
                  <a:pt x="2196710" y="1117599"/>
                </a:lnTo>
                <a:lnTo>
                  <a:pt x="2213852" y="1092199"/>
                </a:lnTo>
                <a:lnTo>
                  <a:pt x="2231077" y="1092199"/>
                </a:lnTo>
                <a:lnTo>
                  <a:pt x="2244490" y="1079499"/>
                </a:lnTo>
                <a:close/>
              </a:path>
              <a:path w="4058920" h="2298700">
                <a:moveTo>
                  <a:pt x="2453894" y="977899"/>
                </a:moveTo>
                <a:lnTo>
                  <a:pt x="2408694" y="977899"/>
                </a:lnTo>
                <a:lnTo>
                  <a:pt x="2386892" y="990599"/>
                </a:lnTo>
                <a:lnTo>
                  <a:pt x="2371069" y="1003299"/>
                </a:lnTo>
                <a:lnTo>
                  <a:pt x="2352431" y="1015999"/>
                </a:lnTo>
                <a:lnTo>
                  <a:pt x="2327920" y="1028699"/>
                </a:lnTo>
                <a:lnTo>
                  <a:pt x="2310913" y="1041399"/>
                </a:lnTo>
                <a:lnTo>
                  <a:pt x="2295218" y="1054099"/>
                </a:lnTo>
                <a:lnTo>
                  <a:pt x="2276986" y="1066799"/>
                </a:lnTo>
                <a:lnTo>
                  <a:pt x="2237265" y="1066799"/>
                </a:lnTo>
                <a:lnTo>
                  <a:pt x="2222187" y="1079499"/>
                </a:lnTo>
                <a:lnTo>
                  <a:pt x="2279656" y="1079499"/>
                </a:lnTo>
                <a:lnTo>
                  <a:pt x="2304307" y="1066799"/>
                </a:lnTo>
                <a:lnTo>
                  <a:pt x="2320617" y="1054099"/>
                </a:lnTo>
                <a:lnTo>
                  <a:pt x="2334754" y="1041399"/>
                </a:lnTo>
                <a:lnTo>
                  <a:pt x="2360141" y="1028699"/>
                </a:lnTo>
                <a:lnTo>
                  <a:pt x="2381162" y="1015999"/>
                </a:lnTo>
                <a:lnTo>
                  <a:pt x="2395495" y="1003299"/>
                </a:lnTo>
                <a:lnTo>
                  <a:pt x="2414214" y="1003299"/>
                </a:lnTo>
                <a:lnTo>
                  <a:pt x="2434804" y="990599"/>
                </a:lnTo>
                <a:lnTo>
                  <a:pt x="2453894" y="977899"/>
                </a:lnTo>
                <a:close/>
              </a:path>
              <a:path w="4058920" h="2298700">
                <a:moveTo>
                  <a:pt x="2481286" y="965199"/>
                </a:moveTo>
                <a:lnTo>
                  <a:pt x="2446644" y="965199"/>
                </a:lnTo>
                <a:lnTo>
                  <a:pt x="2427286" y="977899"/>
                </a:lnTo>
                <a:lnTo>
                  <a:pt x="2471167" y="977899"/>
                </a:lnTo>
                <a:lnTo>
                  <a:pt x="2481286" y="965199"/>
                </a:lnTo>
                <a:close/>
              </a:path>
              <a:path w="4058920" h="2298700">
                <a:moveTo>
                  <a:pt x="2615613" y="901699"/>
                </a:moveTo>
                <a:lnTo>
                  <a:pt x="2569023" y="901699"/>
                </a:lnTo>
                <a:lnTo>
                  <a:pt x="2553710" y="914399"/>
                </a:lnTo>
                <a:lnTo>
                  <a:pt x="2515276" y="914399"/>
                </a:lnTo>
                <a:lnTo>
                  <a:pt x="2505816" y="939799"/>
                </a:lnTo>
                <a:lnTo>
                  <a:pt x="2492527" y="952499"/>
                </a:lnTo>
                <a:lnTo>
                  <a:pt x="2473224" y="952499"/>
                </a:lnTo>
                <a:lnTo>
                  <a:pt x="2459558" y="965199"/>
                </a:lnTo>
                <a:lnTo>
                  <a:pt x="2497451" y="965199"/>
                </a:lnTo>
                <a:lnTo>
                  <a:pt x="2517400" y="952499"/>
                </a:lnTo>
                <a:lnTo>
                  <a:pt x="2524522" y="927099"/>
                </a:lnTo>
                <a:lnTo>
                  <a:pt x="2573973" y="927099"/>
                </a:lnTo>
                <a:lnTo>
                  <a:pt x="2596343" y="914399"/>
                </a:lnTo>
                <a:lnTo>
                  <a:pt x="2615613" y="901699"/>
                </a:lnTo>
                <a:close/>
              </a:path>
              <a:path w="4058920" h="2298700">
                <a:moveTo>
                  <a:pt x="2786938" y="812799"/>
                </a:moveTo>
                <a:lnTo>
                  <a:pt x="2742646" y="812799"/>
                </a:lnTo>
                <a:lnTo>
                  <a:pt x="2725416" y="825499"/>
                </a:lnTo>
                <a:lnTo>
                  <a:pt x="2706762" y="838199"/>
                </a:lnTo>
                <a:lnTo>
                  <a:pt x="2690770" y="850899"/>
                </a:lnTo>
                <a:lnTo>
                  <a:pt x="2676370" y="850899"/>
                </a:lnTo>
                <a:lnTo>
                  <a:pt x="2654814" y="863599"/>
                </a:lnTo>
                <a:lnTo>
                  <a:pt x="2637497" y="876299"/>
                </a:lnTo>
                <a:lnTo>
                  <a:pt x="2623361" y="888999"/>
                </a:lnTo>
                <a:lnTo>
                  <a:pt x="2608364" y="888999"/>
                </a:lnTo>
                <a:lnTo>
                  <a:pt x="2589005" y="901699"/>
                </a:lnTo>
                <a:lnTo>
                  <a:pt x="2628365" y="901699"/>
                </a:lnTo>
                <a:lnTo>
                  <a:pt x="2647200" y="888999"/>
                </a:lnTo>
                <a:lnTo>
                  <a:pt x="2662896" y="876299"/>
                </a:lnTo>
                <a:lnTo>
                  <a:pt x="2680121" y="876299"/>
                </a:lnTo>
                <a:lnTo>
                  <a:pt x="2697817" y="863599"/>
                </a:lnTo>
                <a:lnTo>
                  <a:pt x="2716389" y="850899"/>
                </a:lnTo>
                <a:lnTo>
                  <a:pt x="2733370" y="838199"/>
                </a:lnTo>
                <a:lnTo>
                  <a:pt x="2749256" y="838199"/>
                </a:lnTo>
                <a:lnTo>
                  <a:pt x="2769709" y="825499"/>
                </a:lnTo>
                <a:lnTo>
                  <a:pt x="2786938" y="812799"/>
                </a:lnTo>
                <a:close/>
              </a:path>
              <a:path w="4058920" h="2298700">
                <a:moveTo>
                  <a:pt x="2995499" y="622299"/>
                </a:moveTo>
                <a:lnTo>
                  <a:pt x="2987765" y="622299"/>
                </a:lnTo>
                <a:lnTo>
                  <a:pt x="2975320" y="647699"/>
                </a:lnTo>
                <a:lnTo>
                  <a:pt x="2955800" y="673099"/>
                </a:lnTo>
                <a:lnTo>
                  <a:pt x="2941822" y="673099"/>
                </a:lnTo>
                <a:lnTo>
                  <a:pt x="2920721" y="685799"/>
                </a:lnTo>
                <a:lnTo>
                  <a:pt x="2904411" y="698499"/>
                </a:lnTo>
                <a:lnTo>
                  <a:pt x="2889759" y="711199"/>
                </a:lnTo>
                <a:lnTo>
                  <a:pt x="2878301" y="736599"/>
                </a:lnTo>
                <a:lnTo>
                  <a:pt x="2870633" y="749299"/>
                </a:lnTo>
                <a:lnTo>
                  <a:pt x="2855876" y="749299"/>
                </a:lnTo>
                <a:lnTo>
                  <a:pt x="2844199" y="761999"/>
                </a:lnTo>
                <a:lnTo>
                  <a:pt x="2830508" y="774699"/>
                </a:lnTo>
                <a:lnTo>
                  <a:pt x="2817481" y="787399"/>
                </a:lnTo>
                <a:lnTo>
                  <a:pt x="2801551" y="800099"/>
                </a:lnTo>
                <a:lnTo>
                  <a:pt x="2780985" y="800099"/>
                </a:lnTo>
                <a:lnTo>
                  <a:pt x="2763098" y="812799"/>
                </a:lnTo>
                <a:lnTo>
                  <a:pt x="2808305" y="812799"/>
                </a:lnTo>
                <a:lnTo>
                  <a:pt x="2825419" y="800099"/>
                </a:lnTo>
                <a:lnTo>
                  <a:pt x="2839322" y="787399"/>
                </a:lnTo>
                <a:lnTo>
                  <a:pt x="2856127" y="774699"/>
                </a:lnTo>
                <a:lnTo>
                  <a:pt x="2867557" y="761999"/>
                </a:lnTo>
                <a:lnTo>
                  <a:pt x="2882971" y="761999"/>
                </a:lnTo>
                <a:lnTo>
                  <a:pt x="2892935" y="736599"/>
                </a:lnTo>
                <a:lnTo>
                  <a:pt x="2900968" y="723899"/>
                </a:lnTo>
                <a:lnTo>
                  <a:pt x="2914632" y="711199"/>
                </a:lnTo>
                <a:lnTo>
                  <a:pt x="2929811" y="698499"/>
                </a:lnTo>
                <a:lnTo>
                  <a:pt x="2948043" y="685799"/>
                </a:lnTo>
                <a:lnTo>
                  <a:pt x="2964623" y="685799"/>
                </a:lnTo>
                <a:lnTo>
                  <a:pt x="2980477" y="673099"/>
                </a:lnTo>
                <a:lnTo>
                  <a:pt x="2989994" y="647699"/>
                </a:lnTo>
                <a:lnTo>
                  <a:pt x="2995499" y="622299"/>
                </a:lnTo>
                <a:close/>
              </a:path>
              <a:path w="4058920" h="2298700">
                <a:moveTo>
                  <a:pt x="3477439" y="406399"/>
                </a:moveTo>
                <a:lnTo>
                  <a:pt x="3468659" y="406399"/>
                </a:lnTo>
                <a:lnTo>
                  <a:pt x="3457413" y="419099"/>
                </a:lnTo>
                <a:lnTo>
                  <a:pt x="3441810" y="431799"/>
                </a:lnTo>
                <a:lnTo>
                  <a:pt x="3425680" y="444499"/>
                </a:lnTo>
                <a:lnTo>
                  <a:pt x="3411028" y="457199"/>
                </a:lnTo>
                <a:lnTo>
                  <a:pt x="3388723" y="457199"/>
                </a:lnTo>
                <a:lnTo>
                  <a:pt x="3367768" y="469899"/>
                </a:lnTo>
                <a:lnTo>
                  <a:pt x="3348699" y="482599"/>
                </a:lnTo>
                <a:lnTo>
                  <a:pt x="3323094" y="482599"/>
                </a:lnTo>
                <a:lnTo>
                  <a:pt x="3305549" y="495299"/>
                </a:lnTo>
                <a:lnTo>
                  <a:pt x="3287693" y="507999"/>
                </a:lnTo>
                <a:lnTo>
                  <a:pt x="3264872" y="520699"/>
                </a:lnTo>
                <a:lnTo>
                  <a:pt x="3243596" y="520699"/>
                </a:lnTo>
                <a:lnTo>
                  <a:pt x="3217771" y="533399"/>
                </a:lnTo>
                <a:lnTo>
                  <a:pt x="3207769" y="546099"/>
                </a:lnTo>
                <a:lnTo>
                  <a:pt x="3180617" y="558799"/>
                </a:lnTo>
                <a:lnTo>
                  <a:pt x="3163962" y="571499"/>
                </a:lnTo>
                <a:lnTo>
                  <a:pt x="3147955" y="584199"/>
                </a:lnTo>
                <a:lnTo>
                  <a:pt x="3127973" y="584199"/>
                </a:lnTo>
                <a:lnTo>
                  <a:pt x="3095833" y="596899"/>
                </a:lnTo>
                <a:lnTo>
                  <a:pt x="3072563" y="609599"/>
                </a:lnTo>
                <a:lnTo>
                  <a:pt x="3039892" y="622299"/>
                </a:lnTo>
                <a:lnTo>
                  <a:pt x="2995499" y="622299"/>
                </a:lnTo>
                <a:lnTo>
                  <a:pt x="3017597" y="634999"/>
                </a:lnTo>
                <a:lnTo>
                  <a:pt x="3042718" y="634999"/>
                </a:lnTo>
                <a:lnTo>
                  <a:pt x="3078515" y="622299"/>
                </a:lnTo>
                <a:lnTo>
                  <a:pt x="3100797" y="609599"/>
                </a:lnTo>
                <a:lnTo>
                  <a:pt x="3132481" y="609599"/>
                </a:lnTo>
                <a:lnTo>
                  <a:pt x="3155294" y="596899"/>
                </a:lnTo>
                <a:lnTo>
                  <a:pt x="3174564" y="584199"/>
                </a:lnTo>
                <a:lnTo>
                  <a:pt x="3188388" y="571499"/>
                </a:lnTo>
                <a:lnTo>
                  <a:pt x="3217266" y="558799"/>
                </a:lnTo>
                <a:lnTo>
                  <a:pt x="3227796" y="533399"/>
                </a:lnTo>
                <a:lnTo>
                  <a:pt x="3268903" y="533399"/>
                </a:lnTo>
                <a:lnTo>
                  <a:pt x="3294729" y="520699"/>
                </a:lnTo>
                <a:lnTo>
                  <a:pt x="3314301" y="507999"/>
                </a:lnTo>
                <a:lnTo>
                  <a:pt x="3329418" y="495299"/>
                </a:lnTo>
                <a:lnTo>
                  <a:pt x="3354264" y="495299"/>
                </a:lnTo>
                <a:lnTo>
                  <a:pt x="3375762" y="482599"/>
                </a:lnTo>
                <a:lnTo>
                  <a:pt x="3394375" y="469899"/>
                </a:lnTo>
                <a:lnTo>
                  <a:pt x="3415813" y="469899"/>
                </a:lnTo>
                <a:lnTo>
                  <a:pt x="3435901" y="457199"/>
                </a:lnTo>
                <a:lnTo>
                  <a:pt x="3451080" y="444499"/>
                </a:lnTo>
                <a:lnTo>
                  <a:pt x="3467920" y="431799"/>
                </a:lnTo>
                <a:lnTo>
                  <a:pt x="3477439" y="406399"/>
                </a:lnTo>
                <a:close/>
              </a:path>
              <a:path w="4058920" h="2298700">
                <a:moveTo>
                  <a:pt x="3801069" y="203200"/>
                </a:moveTo>
                <a:lnTo>
                  <a:pt x="3788702" y="228599"/>
                </a:lnTo>
                <a:lnTo>
                  <a:pt x="3774419" y="228599"/>
                </a:lnTo>
                <a:lnTo>
                  <a:pt x="3751179" y="241299"/>
                </a:lnTo>
                <a:lnTo>
                  <a:pt x="3735208" y="266699"/>
                </a:lnTo>
                <a:lnTo>
                  <a:pt x="3733468" y="292099"/>
                </a:lnTo>
                <a:lnTo>
                  <a:pt x="3718140" y="292099"/>
                </a:lnTo>
                <a:lnTo>
                  <a:pt x="3709059" y="304799"/>
                </a:lnTo>
                <a:lnTo>
                  <a:pt x="3695213" y="317499"/>
                </a:lnTo>
                <a:lnTo>
                  <a:pt x="3682787" y="330199"/>
                </a:lnTo>
                <a:lnTo>
                  <a:pt x="3653796" y="342899"/>
                </a:lnTo>
                <a:lnTo>
                  <a:pt x="3579688" y="342899"/>
                </a:lnTo>
                <a:lnTo>
                  <a:pt x="3560707" y="368299"/>
                </a:lnTo>
                <a:lnTo>
                  <a:pt x="3548147" y="380999"/>
                </a:lnTo>
                <a:lnTo>
                  <a:pt x="3494902" y="380999"/>
                </a:lnTo>
                <a:lnTo>
                  <a:pt x="3483952" y="406399"/>
                </a:lnTo>
                <a:lnTo>
                  <a:pt x="3477439" y="406399"/>
                </a:lnTo>
                <a:lnTo>
                  <a:pt x="3492886" y="419099"/>
                </a:lnTo>
                <a:lnTo>
                  <a:pt x="3502712" y="393699"/>
                </a:lnTo>
                <a:lnTo>
                  <a:pt x="3556655" y="393699"/>
                </a:lnTo>
                <a:lnTo>
                  <a:pt x="3573546" y="368299"/>
                </a:lnTo>
                <a:lnTo>
                  <a:pt x="3586106" y="355599"/>
                </a:lnTo>
                <a:lnTo>
                  <a:pt x="3656622" y="355599"/>
                </a:lnTo>
                <a:lnTo>
                  <a:pt x="3692419" y="342899"/>
                </a:lnTo>
                <a:lnTo>
                  <a:pt x="3705820" y="330199"/>
                </a:lnTo>
                <a:lnTo>
                  <a:pt x="3720086" y="317499"/>
                </a:lnTo>
                <a:lnTo>
                  <a:pt x="3731361" y="304799"/>
                </a:lnTo>
                <a:lnTo>
                  <a:pt x="3744691" y="292099"/>
                </a:lnTo>
                <a:lnTo>
                  <a:pt x="3749343" y="266699"/>
                </a:lnTo>
                <a:lnTo>
                  <a:pt x="3781875" y="253999"/>
                </a:lnTo>
                <a:lnTo>
                  <a:pt x="3801028" y="228599"/>
                </a:lnTo>
                <a:lnTo>
                  <a:pt x="3808727" y="215899"/>
                </a:lnTo>
                <a:lnTo>
                  <a:pt x="3826103" y="215899"/>
                </a:lnTo>
                <a:lnTo>
                  <a:pt x="3801069" y="203200"/>
                </a:lnTo>
                <a:close/>
              </a:path>
              <a:path w="4058920" h="2298700">
                <a:moveTo>
                  <a:pt x="3892222" y="139700"/>
                </a:moveTo>
                <a:lnTo>
                  <a:pt x="3884284" y="139700"/>
                </a:lnTo>
                <a:lnTo>
                  <a:pt x="3876347" y="165100"/>
                </a:lnTo>
                <a:lnTo>
                  <a:pt x="3848487" y="165100"/>
                </a:lnTo>
                <a:lnTo>
                  <a:pt x="3829372" y="177800"/>
                </a:lnTo>
                <a:lnTo>
                  <a:pt x="3826103" y="215899"/>
                </a:lnTo>
                <a:lnTo>
                  <a:pt x="3834041" y="215899"/>
                </a:lnTo>
                <a:lnTo>
                  <a:pt x="3841978" y="190500"/>
                </a:lnTo>
                <a:lnTo>
                  <a:pt x="3855981" y="177800"/>
                </a:lnTo>
                <a:lnTo>
                  <a:pt x="3887110" y="165100"/>
                </a:lnTo>
                <a:lnTo>
                  <a:pt x="3892222" y="139700"/>
                </a:lnTo>
                <a:close/>
              </a:path>
              <a:path w="4058920" h="2298700">
                <a:moveTo>
                  <a:pt x="3931271" y="101600"/>
                </a:moveTo>
                <a:lnTo>
                  <a:pt x="3917222" y="101600"/>
                </a:lnTo>
                <a:lnTo>
                  <a:pt x="3911092" y="127000"/>
                </a:lnTo>
                <a:lnTo>
                  <a:pt x="3910888" y="139700"/>
                </a:lnTo>
                <a:lnTo>
                  <a:pt x="3892222" y="139700"/>
                </a:lnTo>
                <a:lnTo>
                  <a:pt x="3918826" y="152400"/>
                </a:lnTo>
                <a:lnTo>
                  <a:pt x="3926763" y="127000"/>
                </a:lnTo>
                <a:lnTo>
                  <a:pt x="3931271" y="101600"/>
                </a:lnTo>
                <a:close/>
              </a:path>
              <a:path w="4058920" h="2298700">
                <a:moveTo>
                  <a:pt x="3948657" y="38100"/>
                </a:moveTo>
                <a:lnTo>
                  <a:pt x="3933332" y="63500"/>
                </a:lnTo>
                <a:lnTo>
                  <a:pt x="3932869" y="88900"/>
                </a:lnTo>
                <a:lnTo>
                  <a:pt x="3932869" y="101600"/>
                </a:lnTo>
                <a:lnTo>
                  <a:pt x="3931271" y="101600"/>
                </a:lnTo>
                <a:lnTo>
                  <a:pt x="3948744" y="114300"/>
                </a:lnTo>
                <a:lnTo>
                  <a:pt x="3948744" y="63500"/>
                </a:lnTo>
                <a:lnTo>
                  <a:pt x="3956132" y="50800"/>
                </a:lnTo>
                <a:lnTo>
                  <a:pt x="4042775" y="50800"/>
                </a:lnTo>
                <a:lnTo>
                  <a:pt x="3948657" y="38100"/>
                </a:lnTo>
                <a:close/>
              </a:path>
              <a:path w="4058920" h="2298700">
                <a:moveTo>
                  <a:pt x="4058650" y="0"/>
                </a:moveTo>
                <a:lnTo>
                  <a:pt x="4042775" y="0"/>
                </a:lnTo>
                <a:lnTo>
                  <a:pt x="4042775" y="50800"/>
                </a:lnTo>
                <a:lnTo>
                  <a:pt x="4050713" y="50800"/>
                </a:lnTo>
                <a:lnTo>
                  <a:pt x="405865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9815809" y="4877816"/>
            <a:ext cx="14331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-5" dirty="0">
                <a:solidFill>
                  <a:srgbClr val="0000FF"/>
                </a:solidFill>
                <a:latin typeface="Arial"/>
                <a:cs typeface="Arial"/>
              </a:rPr>
              <a:t>Icosapent</a:t>
            </a:r>
            <a:r>
              <a:rPr sz="1500" b="1" spc="-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500" b="1" spc="-5" dirty="0">
                <a:solidFill>
                  <a:srgbClr val="0000FF"/>
                </a:solidFill>
                <a:latin typeface="Arial"/>
                <a:cs typeface="Arial"/>
              </a:rPr>
              <a:t>Ethyl</a:t>
            </a:r>
            <a:endParaRPr sz="15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6530262" y="2747868"/>
            <a:ext cx="238760" cy="23952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z="1500" b="1" spc="-5" dirty="0">
                <a:latin typeface="Arial"/>
                <a:cs typeface="Arial"/>
              </a:rPr>
              <a:t>Patients with </a:t>
            </a:r>
            <a:r>
              <a:rPr sz="1500" b="1" dirty="0">
                <a:latin typeface="Arial"/>
                <a:cs typeface="Arial"/>
              </a:rPr>
              <a:t>an </a:t>
            </a:r>
            <a:r>
              <a:rPr sz="1500" b="1" spc="-5" dirty="0">
                <a:latin typeface="Arial"/>
                <a:cs typeface="Arial"/>
              </a:rPr>
              <a:t>Event</a:t>
            </a:r>
            <a:r>
              <a:rPr sz="1500" b="1" spc="-70" dirty="0">
                <a:latin typeface="Arial"/>
                <a:cs typeface="Arial"/>
              </a:rPr>
              <a:t> </a:t>
            </a:r>
            <a:r>
              <a:rPr sz="1500" b="1" dirty="0">
                <a:latin typeface="Arial"/>
                <a:cs typeface="Arial"/>
              </a:rPr>
              <a:t>(%)</a:t>
            </a:r>
            <a:endParaRPr sz="15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7214622" y="5706323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1" y="7262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948723" y="5706323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1" y="7262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681308" y="5706323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1" y="7262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418631" y="5706323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1" y="7262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0151216" y="5706323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1" y="7262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0883802" y="5706323"/>
            <a:ext cx="0" cy="73025"/>
          </a:xfrm>
          <a:custGeom>
            <a:avLst/>
            <a:gdLst/>
            <a:ahLst/>
            <a:cxnLst/>
            <a:rect l="l" t="t" r="r" b="b"/>
            <a:pathLst>
              <a:path h="73025">
                <a:moveTo>
                  <a:pt x="0" y="0"/>
                </a:moveTo>
                <a:lnTo>
                  <a:pt x="1" y="72627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7147890" y="5798311"/>
            <a:ext cx="1314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Arial"/>
                <a:cs typeface="Arial"/>
              </a:rPr>
              <a:t>0</a:t>
            </a:r>
            <a:endParaRPr sz="15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7882844" y="5798311"/>
            <a:ext cx="1314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8177560" y="5734303"/>
            <a:ext cx="2492375" cy="61087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R="3175" algn="ctr">
              <a:lnSpc>
                <a:spcPct val="100000"/>
              </a:lnSpc>
              <a:spcBef>
                <a:spcPts val="605"/>
              </a:spcBef>
              <a:tabLst>
                <a:tab pos="734695" algn="l"/>
                <a:tab pos="1466850" algn="l"/>
              </a:tabLst>
            </a:pPr>
            <a:r>
              <a:rPr sz="1500" dirty="0">
                <a:latin typeface="Arial"/>
                <a:cs typeface="Arial"/>
              </a:rPr>
              <a:t>2	3	4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500"/>
              </a:spcBef>
            </a:pPr>
            <a:r>
              <a:rPr sz="1500" b="1" spc="-20" dirty="0">
                <a:latin typeface="Arial"/>
                <a:cs typeface="Arial"/>
              </a:rPr>
              <a:t>Years </a:t>
            </a:r>
            <a:r>
              <a:rPr sz="1500" b="1" spc="-5" dirty="0">
                <a:latin typeface="Arial"/>
                <a:cs typeface="Arial"/>
              </a:rPr>
              <a:t>since</a:t>
            </a:r>
            <a:r>
              <a:rPr sz="1500" b="1" spc="-25" dirty="0">
                <a:latin typeface="Arial"/>
                <a:cs typeface="Arial"/>
              </a:rPr>
              <a:t> </a:t>
            </a:r>
            <a:r>
              <a:rPr sz="1500" b="1" spc="-5" dirty="0">
                <a:latin typeface="Arial"/>
                <a:cs typeface="Arial"/>
              </a:rPr>
              <a:t>Randomization</a:t>
            </a:r>
            <a:endParaRPr sz="15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818713" y="5798311"/>
            <a:ext cx="1314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Arial"/>
                <a:cs typeface="Arial"/>
              </a:rPr>
              <a:t>5</a:t>
            </a:r>
            <a:endParaRPr sz="15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141994" y="5701414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72627" y="0"/>
                </a:moveTo>
                <a:lnTo>
                  <a:pt x="0" y="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141994" y="4527364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72627" y="0"/>
                </a:moveTo>
                <a:lnTo>
                  <a:pt x="0" y="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141994" y="3354279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72627" y="0"/>
                </a:moveTo>
                <a:lnTo>
                  <a:pt x="0" y="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6976769" y="5575808"/>
            <a:ext cx="1314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Arial"/>
                <a:cs typeface="Arial"/>
              </a:rPr>
              <a:t>0</a:t>
            </a:r>
            <a:endParaRPr sz="15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870853" y="4417567"/>
            <a:ext cx="2381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latin typeface="Arial"/>
                <a:cs typeface="Arial"/>
              </a:rPr>
              <a:t>10</a:t>
            </a:r>
            <a:endParaRPr sz="15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7214622" y="2188587"/>
            <a:ext cx="4138295" cy="3513454"/>
          </a:xfrm>
          <a:custGeom>
            <a:avLst/>
            <a:gdLst/>
            <a:ahLst/>
            <a:cxnLst/>
            <a:rect l="l" t="t" r="r" b="b"/>
            <a:pathLst>
              <a:path w="4138295" h="3513454">
                <a:moveTo>
                  <a:pt x="0" y="0"/>
                </a:moveTo>
                <a:lnTo>
                  <a:pt x="0" y="3512828"/>
                </a:lnTo>
                <a:lnTo>
                  <a:pt x="4137847" y="351282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141994" y="2191868"/>
            <a:ext cx="73025" cy="0"/>
          </a:xfrm>
          <a:custGeom>
            <a:avLst/>
            <a:gdLst/>
            <a:ahLst/>
            <a:cxnLst/>
            <a:rect l="l" t="t" r="r" b="b"/>
            <a:pathLst>
              <a:path w="73025">
                <a:moveTo>
                  <a:pt x="72627" y="0"/>
                </a:moveTo>
                <a:lnTo>
                  <a:pt x="0" y="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49" name="object 49"/>
          <p:cNvGraphicFramePr>
            <a:graphicFrameLocks noGrp="1"/>
          </p:cNvGraphicFramePr>
          <p:nvPr/>
        </p:nvGraphicFramePr>
        <p:xfrm>
          <a:off x="769681" y="2010728"/>
          <a:ext cx="10822305" cy="18186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4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93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8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37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355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2054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26501">
                <a:tc>
                  <a:txBody>
                    <a:bodyPr/>
                    <a:lstStyle/>
                    <a:p>
                      <a:pPr marL="31750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30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ts val="2110"/>
                        </a:lnSpc>
                        <a:spcBef>
                          <a:spcPts val="99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Hazard Ratio, 0.75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39700">
                        <a:lnSpc>
                          <a:spcPts val="1630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(95% CI, 0.68–0.83)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5730" marB="0"/>
                </a:tc>
                <a:tc>
                  <a:txBody>
                    <a:bodyPr/>
                    <a:lstStyle/>
                    <a:p>
                      <a:pPr marL="299720">
                        <a:lnSpc>
                          <a:spcPct val="100000"/>
                        </a:lnSpc>
                        <a:spcBef>
                          <a:spcPts val="80"/>
                        </a:spcBef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28.3%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0160" marB="0"/>
                </a:tc>
                <a:tc>
                  <a:txBody>
                    <a:bodyPr/>
                    <a:lstStyle/>
                    <a:p>
                      <a:pPr marR="132080" algn="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30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69215" marB="0"/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ts val="2085"/>
                        </a:lnSpc>
                        <a:spcBef>
                          <a:spcPts val="99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Hazard Ratio,</a:t>
                      </a:r>
                      <a:r>
                        <a:rPr sz="1800" b="1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0.74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39700">
                        <a:lnSpc>
                          <a:spcPts val="1605"/>
                        </a:lnSpc>
                      </a:pPr>
                      <a:r>
                        <a:rPr sz="1400" spc="-5" dirty="0">
                          <a:latin typeface="Arial"/>
                          <a:cs typeface="Arial"/>
                        </a:rPr>
                        <a:t>(95% CI,</a:t>
                      </a:r>
                      <a:r>
                        <a:rPr sz="14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0.65–0.83)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T="12573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20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L="31750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20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ts val="2090"/>
                        </a:lnSpc>
                        <a:spcBef>
                          <a:spcPts val="15"/>
                        </a:spcBef>
                        <a:tabLst>
                          <a:tab pos="2538095" algn="l"/>
                        </a:tabLst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RRR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 =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24.8%	</a:t>
                      </a:r>
                      <a:r>
                        <a:rPr sz="2250" b="1" spc="-7" baseline="-11111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Placebo</a:t>
                      </a:r>
                      <a:endParaRPr sz="2250" baseline="-11111">
                        <a:latin typeface="Arial"/>
                        <a:cs typeface="Arial"/>
                      </a:endParaRPr>
                    </a:p>
                    <a:p>
                      <a:pPr marL="139700">
                        <a:lnSpc>
                          <a:spcPts val="2014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ARR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 4.8%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39700">
                        <a:lnSpc>
                          <a:spcPts val="209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NNT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=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21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(95% CI,</a:t>
                      </a:r>
                      <a:r>
                        <a:rPr sz="14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15–33)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397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P=0.00000001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  <a:p>
                      <a:pPr marL="309880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0000FF"/>
                          </a:solidFill>
                          <a:latin typeface="Arial"/>
                          <a:cs typeface="Arial"/>
                        </a:rPr>
                        <a:t>23.0%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7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500">
                        <a:latin typeface="Times New Roman"/>
                        <a:cs typeface="Times New Roman"/>
                      </a:endParaRPr>
                    </a:p>
                    <a:p>
                      <a:pPr marR="132080" algn="r"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r>
                        <a:rPr sz="1500" dirty="0">
                          <a:latin typeface="Arial"/>
                          <a:cs typeface="Arial"/>
                        </a:rPr>
                        <a:t>20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39700">
                        <a:lnSpc>
                          <a:spcPts val="2090"/>
                        </a:lnSpc>
                        <a:spcBef>
                          <a:spcPts val="15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RRR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26.5%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39700">
                        <a:lnSpc>
                          <a:spcPts val="2014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ARR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=</a:t>
                      </a:r>
                      <a:r>
                        <a:rPr sz="1800" b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3.6%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139700">
                        <a:lnSpc>
                          <a:spcPts val="2090"/>
                        </a:lnSpc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NNT </a:t>
                      </a:r>
                      <a:r>
                        <a:rPr sz="1800" b="1" dirty="0">
                          <a:latin typeface="Arial"/>
                          <a:cs typeface="Arial"/>
                        </a:rPr>
                        <a:t>= </a:t>
                      </a:r>
                      <a:r>
                        <a:rPr sz="1800" b="1" spc="-5" dirty="0">
                          <a:latin typeface="Arial"/>
                          <a:cs typeface="Arial"/>
                        </a:rPr>
                        <a:t>28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(95% CI,</a:t>
                      </a:r>
                      <a:r>
                        <a:rPr sz="1400" spc="-6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400" spc="-5" dirty="0">
                          <a:latin typeface="Arial"/>
                          <a:cs typeface="Arial"/>
                        </a:rPr>
                        <a:t>20–47)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 marL="13970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800" b="1" spc="-5" dirty="0">
                          <a:latin typeface="Arial"/>
                          <a:cs typeface="Arial"/>
                        </a:rPr>
                        <a:t>P=0.0000006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190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2700">
                        <a:latin typeface="Times New Roman"/>
                        <a:cs typeface="Times New Roman"/>
                      </a:endParaRPr>
                    </a:p>
                    <a:p>
                      <a:pPr marL="1140460">
                        <a:lnSpc>
                          <a:spcPct val="100000"/>
                        </a:lnSpc>
                      </a:pPr>
                      <a:r>
                        <a:rPr sz="18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20.0%</a:t>
                      </a:r>
                      <a:endParaRPr sz="1800">
                        <a:latin typeface="Arial"/>
                        <a:cs typeface="Arial"/>
                      </a:endParaRPr>
                    </a:p>
                    <a:p>
                      <a:pPr marL="57150">
                        <a:lnSpc>
                          <a:spcPct val="100000"/>
                        </a:lnSpc>
                        <a:spcBef>
                          <a:spcPts val="1739"/>
                        </a:spcBef>
                      </a:pPr>
                      <a:r>
                        <a:rPr sz="1500" b="1" spc="-5" dirty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Placebo</a:t>
                      </a:r>
                      <a:endParaRPr sz="1500">
                        <a:latin typeface="Arial"/>
                        <a:cs typeface="Arial"/>
                      </a:endParaRPr>
                    </a:p>
                  </a:txBody>
                  <a:tcPr marL="0" marR="0" marT="381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16971" y="210487"/>
            <a:ext cx="1334883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9250" y="1241779"/>
            <a:ext cx="11509375" cy="5590540"/>
          </a:xfrm>
          <a:custGeom>
            <a:avLst/>
            <a:gdLst/>
            <a:ahLst/>
            <a:cxnLst/>
            <a:rect l="l" t="t" r="r" b="b"/>
            <a:pathLst>
              <a:path w="11509375" h="5590540">
                <a:moveTo>
                  <a:pt x="0" y="5590326"/>
                </a:moveTo>
                <a:lnTo>
                  <a:pt x="11509051" y="5590326"/>
                </a:lnTo>
                <a:lnTo>
                  <a:pt x="11509051" y="0"/>
                </a:lnTo>
                <a:lnTo>
                  <a:pt x="0" y="0"/>
                </a:lnTo>
                <a:lnTo>
                  <a:pt x="0" y="5590326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7515" y="4047957"/>
            <a:ext cx="2877820" cy="2794635"/>
          </a:xfrm>
          <a:custGeom>
            <a:avLst/>
            <a:gdLst/>
            <a:ahLst/>
            <a:cxnLst/>
            <a:rect l="l" t="t" r="r" b="b"/>
            <a:pathLst>
              <a:path w="2877820" h="2794634">
                <a:moveTo>
                  <a:pt x="0" y="0"/>
                </a:moveTo>
                <a:lnTo>
                  <a:pt x="2877377" y="0"/>
                </a:lnTo>
                <a:lnTo>
                  <a:pt x="2877377" y="2794634"/>
                </a:lnTo>
                <a:lnTo>
                  <a:pt x="0" y="2794634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47515" y="1252264"/>
            <a:ext cx="2877820" cy="2794635"/>
          </a:xfrm>
          <a:custGeom>
            <a:avLst/>
            <a:gdLst/>
            <a:ahLst/>
            <a:cxnLst/>
            <a:rect l="l" t="t" r="r" b="b"/>
            <a:pathLst>
              <a:path w="2877820" h="2794635">
                <a:moveTo>
                  <a:pt x="0" y="0"/>
                </a:moveTo>
                <a:lnTo>
                  <a:pt x="2877377" y="0"/>
                </a:lnTo>
                <a:lnTo>
                  <a:pt x="2877377" y="2794634"/>
                </a:lnTo>
                <a:lnTo>
                  <a:pt x="0" y="2794634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25838" y="4047957"/>
            <a:ext cx="2877820" cy="2794635"/>
          </a:xfrm>
          <a:custGeom>
            <a:avLst/>
            <a:gdLst/>
            <a:ahLst/>
            <a:cxnLst/>
            <a:rect l="l" t="t" r="r" b="b"/>
            <a:pathLst>
              <a:path w="2877820" h="2794634">
                <a:moveTo>
                  <a:pt x="0" y="0"/>
                </a:moveTo>
                <a:lnTo>
                  <a:pt x="2877377" y="0"/>
                </a:lnTo>
                <a:lnTo>
                  <a:pt x="2877377" y="2794634"/>
                </a:lnTo>
                <a:lnTo>
                  <a:pt x="0" y="2794634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25838" y="1252264"/>
            <a:ext cx="2877820" cy="2794635"/>
          </a:xfrm>
          <a:custGeom>
            <a:avLst/>
            <a:gdLst/>
            <a:ahLst/>
            <a:cxnLst/>
            <a:rect l="l" t="t" r="r" b="b"/>
            <a:pathLst>
              <a:path w="2877820" h="2794635">
                <a:moveTo>
                  <a:pt x="0" y="0"/>
                </a:moveTo>
                <a:lnTo>
                  <a:pt x="2877377" y="0"/>
                </a:lnTo>
                <a:lnTo>
                  <a:pt x="2877377" y="2794634"/>
                </a:lnTo>
                <a:lnTo>
                  <a:pt x="0" y="2794634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093795" y="4047957"/>
            <a:ext cx="2877820" cy="2794635"/>
          </a:xfrm>
          <a:custGeom>
            <a:avLst/>
            <a:gdLst/>
            <a:ahLst/>
            <a:cxnLst/>
            <a:rect l="l" t="t" r="r" b="b"/>
            <a:pathLst>
              <a:path w="2877820" h="2794634">
                <a:moveTo>
                  <a:pt x="0" y="0"/>
                </a:moveTo>
                <a:lnTo>
                  <a:pt x="2877377" y="0"/>
                </a:lnTo>
                <a:lnTo>
                  <a:pt x="2877377" y="2794634"/>
                </a:lnTo>
                <a:lnTo>
                  <a:pt x="0" y="2794634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93795" y="1252264"/>
            <a:ext cx="2877820" cy="2794635"/>
          </a:xfrm>
          <a:custGeom>
            <a:avLst/>
            <a:gdLst/>
            <a:ahLst/>
            <a:cxnLst/>
            <a:rect l="l" t="t" r="r" b="b"/>
            <a:pathLst>
              <a:path w="2877820" h="2794635">
                <a:moveTo>
                  <a:pt x="0" y="0"/>
                </a:moveTo>
                <a:lnTo>
                  <a:pt x="2877377" y="0"/>
                </a:lnTo>
                <a:lnTo>
                  <a:pt x="2877377" y="2794634"/>
                </a:lnTo>
                <a:lnTo>
                  <a:pt x="0" y="2794634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974752" y="4047957"/>
            <a:ext cx="2877820" cy="2794635"/>
          </a:xfrm>
          <a:custGeom>
            <a:avLst/>
            <a:gdLst/>
            <a:ahLst/>
            <a:cxnLst/>
            <a:rect l="l" t="t" r="r" b="b"/>
            <a:pathLst>
              <a:path w="2877820" h="2794634">
                <a:moveTo>
                  <a:pt x="0" y="0"/>
                </a:moveTo>
                <a:lnTo>
                  <a:pt x="2877377" y="0"/>
                </a:lnTo>
                <a:lnTo>
                  <a:pt x="2877377" y="2794634"/>
                </a:lnTo>
                <a:lnTo>
                  <a:pt x="0" y="2794634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74752" y="1252264"/>
            <a:ext cx="2877820" cy="2794635"/>
          </a:xfrm>
          <a:custGeom>
            <a:avLst/>
            <a:gdLst/>
            <a:ahLst/>
            <a:cxnLst/>
            <a:rect l="l" t="t" r="r" b="b"/>
            <a:pathLst>
              <a:path w="2877820" h="2794635">
                <a:moveTo>
                  <a:pt x="0" y="0"/>
                </a:moveTo>
                <a:lnTo>
                  <a:pt x="2877377" y="0"/>
                </a:lnTo>
                <a:lnTo>
                  <a:pt x="2877377" y="2794634"/>
                </a:lnTo>
                <a:lnTo>
                  <a:pt x="0" y="2794634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52985" y="4731028"/>
            <a:ext cx="1047518" cy="73096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246635" y="4724678"/>
            <a:ext cx="1060450" cy="744220"/>
          </a:xfrm>
          <a:custGeom>
            <a:avLst/>
            <a:gdLst/>
            <a:ahLst/>
            <a:cxnLst/>
            <a:rect l="l" t="t" r="r" b="b"/>
            <a:pathLst>
              <a:path w="1060450" h="744220">
                <a:moveTo>
                  <a:pt x="0" y="0"/>
                </a:moveTo>
                <a:lnTo>
                  <a:pt x="1060219" y="0"/>
                </a:lnTo>
                <a:lnTo>
                  <a:pt x="1060219" y="743665"/>
                </a:lnTo>
                <a:lnTo>
                  <a:pt x="0" y="74366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51714" y="5463051"/>
            <a:ext cx="1427200" cy="72575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45364" y="5456701"/>
            <a:ext cx="1440180" cy="738505"/>
          </a:xfrm>
          <a:custGeom>
            <a:avLst/>
            <a:gdLst/>
            <a:ahLst/>
            <a:cxnLst/>
            <a:rect l="l" t="t" r="r" b="b"/>
            <a:pathLst>
              <a:path w="1440179" h="738504">
                <a:moveTo>
                  <a:pt x="0" y="0"/>
                </a:moveTo>
                <a:lnTo>
                  <a:pt x="1439901" y="0"/>
                </a:lnTo>
                <a:lnTo>
                  <a:pt x="1439901" y="738455"/>
                </a:lnTo>
                <a:lnTo>
                  <a:pt x="0" y="73845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060813" y="5206718"/>
            <a:ext cx="1151503" cy="87649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054463" y="5200369"/>
            <a:ext cx="1164590" cy="889635"/>
          </a:xfrm>
          <a:custGeom>
            <a:avLst/>
            <a:gdLst/>
            <a:ahLst/>
            <a:cxnLst/>
            <a:rect l="l" t="t" r="r" b="b"/>
            <a:pathLst>
              <a:path w="1164589" h="889635">
                <a:moveTo>
                  <a:pt x="0" y="0"/>
                </a:moveTo>
                <a:lnTo>
                  <a:pt x="1164204" y="0"/>
                </a:lnTo>
                <a:lnTo>
                  <a:pt x="1164204" y="889194"/>
                </a:lnTo>
                <a:lnTo>
                  <a:pt x="0" y="88919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981325" y="6101591"/>
            <a:ext cx="1057153" cy="71871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974975" y="6095241"/>
            <a:ext cx="1069975" cy="731520"/>
          </a:xfrm>
          <a:custGeom>
            <a:avLst/>
            <a:gdLst/>
            <a:ahLst/>
            <a:cxnLst/>
            <a:rect l="l" t="t" r="r" b="b"/>
            <a:pathLst>
              <a:path w="1069975" h="731520">
                <a:moveTo>
                  <a:pt x="0" y="0"/>
                </a:moveTo>
                <a:lnTo>
                  <a:pt x="1069854" y="0"/>
                </a:lnTo>
                <a:lnTo>
                  <a:pt x="1069854" y="731416"/>
                </a:lnTo>
                <a:lnTo>
                  <a:pt x="0" y="73141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52101" y="6101591"/>
            <a:ext cx="1291103" cy="7253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045751" y="6095241"/>
            <a:ext cx="1304290" cy="738505"/>
          </a:xfrm>
          <a:custGeom>
            <a:avLst/>
            <a:gdLst/>
            <a:ahLst/>
            <a:cxnLst/>
            <a:rect l="l" t="t" r="r" b="b"/>
            <a:pathLst>
              <a:path w="1304289" h="738504">
                <a:moveTo>
                  <a:pt x="0" y="0"/>
                </a:moveTo>
                <a:lnTo>
                  <a:pt x="1303804" y="0"/>
                </a:lnTo>
                <a:lnTo>
                  <a:pt x="1303804" y="738089"/>
                </a:lnTo>
                <a:lnTo>
                  <a:pt x="0" y="73808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78562" y="3223235"/>
            <a:ext cx="1543218" cy="7954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972212" y="3216885"/>
            <a:ext cx="1556385" cy="808355"/>
          </a:xfrm>
          <a:custGeom>
            <a:avLst/>
            <a:gdLst/>
            <a:ahLst/>
            <a:cxnLst/>
            <a:rect l="l" t="t" r="r" b="b"/>
            <a:pathLst>
              <a:path w="1556384" h="808354">
                <a:moveTo>
                  <a:pt x="0" y="0"/>
                </a:moveTo>
                <a:lnTo>
                  <a:pt x="1555919" y="0"/>
                </a:lnTo>
                <a:lnTo>
                  <a:pt x="1555919" y="808137"/>
                </a:lnTo>
                <a:lnTo>
                  <a:pt x="0" y="80813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62742" y="1263440"/>
            <a:ext cx="499528" cy="536918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53900" y="1257090"/>
            <a:ext cx="514984" cy="549910"/>
          </a:xfrm>
          <a:custGeom>
            <a:avLst/>
            <a:gdLst/>
            <a:ahLst/>
            <a:cxnLst/>
            <a:rect l="l" t="t" r="r" b="b"/>
            <a:pathLst>
              <a:path w="514984" h="549910">
                <a:moveTo>
                  <a:pt x="0" y="0"/>
                </a:moveTo>
                <a:lnTo>
                  <a:pt x="514721" y="0"/>
                </a:lnTo>
                <a:lnTo>
                  <a:pt x="514721" y="549618"/>
                </a:lnTo>
                <a:lnTo>
                  <a:pt x="0" y="549618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0210495" y="4730371"/>
            <a:ext cx="615450" cy="640487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204145" y="4724020"/>
            <a:ext cx="628650" cy="653415"/>
          </a:xfrm>
          <a:custGeom>
            <a:avLst/>
            <a:gdLst/>
            <a:ahLst/>
            <a:cxnLst/>
            <a:rect l="l" t="t" r="r" b="b"/>
            <a:pathLst>
              <a:path w="628650" h="653414">
                <a:moveTo>
                  <a:pt x="0" y="0"/>
                </a:moveTo>
                <a:lnTo>
                  <a:pt x="628150" y="0"/>
                </a:lnTo>
                <a:lnTo>
                  <a:pt x="628150" y="653188"/>
                </a:lnTo>
                <a:lnTo>
                  <a:pt x="0" y="653188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0987947" y="5948525"/>
            <a:ext cx="862141" cy="883579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981597" y="5942175"/>
            <a:ext cx="875030" cy="896619"/>
          </a:xfrm>
          <a:custGeom>
            <a:avLst/>
            <a:gdLst/>
            <a:ahLst/>
            <a:cxnLst/>
            <a:rect l="l" t="t" r="r" b="b"/>
            <a:pathLst>
              <a:path w="875029" h="896620">
                <a:moveTo>
                  <a:pt x="0" y="0"/>
                </a:moveTo>
                <a:lnTo>
                  <a:pt x="874842" y="0"/>
                </a:lnTo>
                <a:lnTo>
                  <a:pt x="874842" y="896279"/>
                </a:lnTo>
                <a:lnTo>
                  <a:pt x="0" y="89627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581075" y="1959015"/>
            <a:ext cx="623866" cy="577999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573403" y="1952665"/>
            <a:ext cx="638175" cy="591185"/>
          </a:xfrm>
          <a:custGeom>
            <a:avLst/>
            <a:gdLst/>
            <a:ahLst/>
            <a:cxnLst/>
            <a:rect l="l" t="t" r="r" b="b"/>
            <a:pathLst>
              <a:path w="638175" h="591185">
                <a:moveTo>
                  <a:pt x="0" y="0"/>
                </a:moveTo>
                <a:lnTo>
                  <a:pt x="637889" y="0"/>
                </a:lnTo>
                <a:lnTo>
                  <a:pt x="637889" y="590700"/>
                </a:lnTo>
                <a:lnTo>
                  <a:pt x="0" y="5907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0776916" y="1271288"/>
            <a:ext cx="540106" cy="51070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770566" y="1264937"/>
            <a:ext cx="553085" cy="523875"/>
          </a:xfrm>
          <a:custGeom>
            <a:avLst/>
            <a:gdLst/>
            <a:ahLst/>
            <a:cxnLst/>
            <a:rect l="l" t="t" r="r" b="b"/>
            <a:pathLst>
              <a:path w="553084" h="523875">
                <a:moveTo>
                  <a:pt x="0" y="0"/>
                </a:moveTo>
                <a:lnTo>
                  <a:pt x="552807" y="0"/>
                </a:lnTo>
                <a:lnTo>
                  <a:pt x="552807" y="523406"/>
                </a:lnTo>
                <a:lnTo>
                  <a:pt x="0" y="52340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249172" y="1273714"/>
            <a:ext cx="513201" cy="511699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0242822" y="1267363"/>
            <a:ext cx="526415" cy="524510"/>
          </a:xfrm>
          <a:custGeom>
            <a:avLst/>
            <a:gdLst/>
            <a:ahLst/>
            <a:cxnLst/>
            <a:rect l="l" t="t" r="r" b="b"/>
            <a:pathLst>
              <a:path w="526415" h="524510">
                <a:moveTo>
                  <a:pt x="0" y="0"/>
                </a:moveTo>
                <a:lnTo>
                  <a:pt x="525901" y="0"/>
                </a:lnTo>
                <a:lnTo>
                  <a:pt x="525901" y="524399"/>
                </a:lnTo>
                <a:lnTo>
                  <a:pt x="0" y="52439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317307" y="1263439"/>
            <a:ext cx="528983" cy="50410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1310957" y="1257090"/>
            <a:ext cx="542290" cy="516890"/>
          </a:xfrm>
          <a:custGeom>
            <a:avLst/>
            <a:gdLst/>
            <a:ahLst/>
            <a:cxnLst/>
            <a:rect l="l" t="t" r="r" b="b"/>
            <a:pathLst>
              <a:path w="542290" h="516889">
                <a:moveTo>
                  <a:pt x="0" y="0"/>
                </a:moveTo>
                <a:lnTo>
                  <a:pt x="541684" y="0"/>
                </a:lnTo>
                <a:lnTo>
                  <a:pt x="541684" y="516806"/>
                </a:lnTo>
                <a:lnTo>
                  <a:pt x="0" y="51680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466396" y="2233702"/>
            <a:ext cx="1495629" cy="95237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460046" y="2227352"/>
            <a:ext cx="1508760" cy="965200"/>
          </a:xfrm>
          <a:custGeom>
            <a:avLst/>
            <a:gdLst/>
            <a:ahLst/>
            <a:cxnLst/>
            <a:rect l="l" t="t" r="r" b="b"/>
            <a:pathLst>
              <a:path w="1508759" h="965200">
                <a:moveTo>
                  <a:pt x="0" y="0"/>
                </a:moveTo>
                <a:lnTo>
                  <a:pt x="1508330" y="0"/>
                </a:lnTo>
                <a:lnTo>
                  <a:pt x="1508330" y="965074"/>
                </a:lnTo>
                <a:lnTo>
                  <a:pt x="0" y="96507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471745" y="1263440"/>
            <a:ext cx="731434" cy="694194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465395" y="1257090"/>
            <a:ext cx="744220" cy="707390"/>
          </a:xfrm>
          <a:custGeom>
            <a:avLst/>
            <a:gdLst/>
            <a:ahLst/>
            <a:cxnLst/>
            <a:rect l="l" t="t" r="r" b="b"/>
            <a:pathLst>
              <a:path w="744219" h="707389">
                <a:moveTo>
                  <a:pt x="744134" y="0"/>
                </a:moveTo>
                <a:lnTo>
                  <a:pt x="744134" y="706894"/>
                </a:lnTo>
                <a:lnTo>
                  <a:pt x="0" y="706894"/>
                </a:lnTo>
                <a:lnTo>
                  <a:pt x="0" y="0"/>
                </a:lnTo>
                <a:lnTo>
                  <a:pt x="744134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572633" y="3228407"/>
            <a:ext cx="1007120" cy="274003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566283" y="3222057"/>
            <a:ext cx="1020444" cy="287020"/>
          </a:xfrm>
          <a:custGeom>
            <a:avLst/>
            <a:gdLst/>
            <a:ahLst/>
            <a:cxnLst/>
            <a:rect l="l" t="t" r="r" b="b"/>
            <a:pathLst>
              <a:path w="1020444" h="287020">
                <a:moveTo>
                  <a:pt x="0" y="0"/>
                </a:moveTo>
                <a:lnTo>
                  <a:pt x="1019820" y="0"/>
                </a:lnTo>
                <a:lnTo>
                  <a:pt x="1019820" y="286703"/>
                </a:lnTo>
                <a:lnTo>
                  <a:pt x="0" y="28670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72416" y="5073893"/>
            <a:ext cx="744225" cy="1022824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366066" y="5067543"/>
            <a:ext cx="756920" cy="1035685"/>
          </a:xfrm>
          <a:custGeom>
            <a:avLst/>
            <a:gdLst/>
            <a:ahLst/>
            <a:cxnLst/>
            <a:rect l="l" t="t" r="r" b="b"/>
            <a:pathLst>
              <a:path w="756919" h="1035685">
                <a:moveTo>
                  <a:pt x="0" y="0"/>
                </a:moveTo>
                <a:lnTo>
                  <a:pt x="756926" y="0"/>
                </a:lnTo>
                <a:lnTo>
                  <a:pt x="756926" y="1035525"/>
                </a:lnTo>
                <a:lnTo>
                  <a:pt x="0" y="103552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068004" y="1959016"/>
            <a:ext cx="497437" cy="575925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061654" y="1952666"/>
            <a:ext cx="510540" cy="588645"/>
          </a:xfrm>
          <a:custGeom>
            <a:avLst/>
            <a:gdLst/>
            <a:ahLst/>
            <a:cxnLst/>
            <a:rect l="l" t="t" r="r" b="b"/>
            <a:pathLst>
              <a:path w="510539" h="588644">
                <a:moveTo>
                  <a:pt x="510136" y="0"/>
                </a:moveTo>
                <a:lnTo>
                  <a:pt x="510136" y="588625"/>
                </a:lnTo>
                <a:lnTo>
                  <a:pt x="0" y="588625"/>
                </a:lnTo>
                <a:lnTo>
                  <a:pt x="0" y="0"/>
                </a:lnTo>
                <a:lnTo>
                  <a:pt x="510136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582981" y="2548553"/>
            <a:ext cx="978641" cy="679238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576622" y="2542203"/>
            <a:ext cx="991869" cy="692150"/>
          </a:xfrm>
          <a:custGeom>
            <a:avLst/>
            <a:gdLst/>
            <a:ahLst/>
            <a:cxnLst/>
            <a:rect l="l" t="t" r="r" b="b"/>
            <a:pathLst>
              <a:path w="991869" h="692150">
                <a:moveTo>
                  <a:pt x="0" y="0"/>
                </a:moveTo>
                <a:lnTo>
                  <a:pt x="991351" y="0"/>
                </a:lnTo>
                <a:lnTo>
                  <a:pt x="991351" y="691938"/>
                </a:lnTo>
                <a:lnTo>
                  <a:pt x="0" y="691938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372416" y="4062380"/>
            <a:ext cx="1835327" cy="999573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66066" y="4056030"/>
            <a:ext cx="1848485" cy="1012825"/>
          </a:xfrm>
          <a:custGeom>
            <a:avLst/>
            <a:gdLst/>
            <a:ahLst/>
            <a:cxnLst/>
            <a:rect l="l" t="t" r="r" b="b"/>
            <a:pathLst>
              <a:path w="1848485" h="1012825">
                <a:moveTo>
                  <a:pt x="0" y="0"/>
                </a:moveTo>
                <a:lnTo>
                  <a:pt x="1848028" y="0"/>
                </a:lnTo>
                <a:lnTo>
                  <a:pt x="1848028" y="1012274"/>
                </a:lnTo>
                <a:lnTo>
                  <a:pt x="0" y="101227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602625" y="4055253"/>
            <a:ext cx="891129" cy="880819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596275" y="4041830"/>
            <a:ext cx="904240" cy="901065"/>
          </a:xfrm>
          <a:custGeom>
            <a:avLst/>
            <a:gdLst/>
            <a:ahLst/>
            <a:cxnLst/>
            <a:rect l="l" t="t" r="r" b="b"/>
            <a:pathLst>
              <a:path w="904240" h="901064">
                <a:moveTo>
                  <a:pt x="0" y="0"/>
                </a:moveTo>
                <a:lnTo>
                  <a:pt x="903830" y="0"/>
                </a:lnTo>
                <a:lnTo>
                  <a:pt x="903830" y="900592"/>
                </a:lnTo>
                <a:lnTo>
                  <a:pt x="0" y="90059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647087" y="4668027"/>
            <a:ext cx="650518" cy="253275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640737" y="4661678"/>
            <a:ext cx="663575" cy="266065"/>
          </a:xfrm>
          <a:custGeom>
            <a:avLst/>
            <a:gdLst/>
            <a:ahLst/>
            <a:cxnLst/>
            <a:rect l="l" t="t" r="r" b="b"/>
            <a:pathLst>
              <a:path w="663575" h="266064">
                <a:moveTo>
                  <a:pt x="0" y="0"/>
                </a:moveTo>
                <a:lnTo>
                  <a:pt x="663218" y="0"/>
                </a:lnTo>
                <a:lnTo>
                  <a:pt x="663218" y="265976"/>
                </a:lnTo>
                <a:lnTo>
                  <a:pt x="0" y="2659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733148" y="4937691"/>
            <a:ext cx="1488346" cy="818863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726798" y="4931341"/>
            <a:ext cx="1501140" cy="831850"/>
          </a:xfrm>
          <a:custGeom>
            <a:avLst/>
            <a:gdLst/>
            <a:ahLst/>
            <a:cxnLst/>
            <a:rect l="l" t="t" r="r" b="b"/>
            <a:pathLst>
              <a:path w="1501140" h="831850">
                <a:moveTo>
                  <a:pt x="0" y="0"/>
                </a:moveTo>
                <a:lnTo>
                  <a:pt x="1501046" y="0"/>
                </a:lnTo>
                <a:lnTo>
                  <a:pt x="1501046" y="831564"/>
                </a:lnTo>
                <a:lnTo>
                  <a:pt x="0" y="83156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622741" y="4058903"/>
            <a:ext cx="779969" cy="489701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616391" y="4052553"/>
            <a:ext cx="793115" cy="502920"/>
          </a:xfrm>
          <a:custGeom>
            <a:avLst/>
            <a:gdLst/>
            <a:ahLst/>
            <a:cxnLst/>
            <a:rect l="l" t="t" r="r" b="b"/>
            <a:pathLst>
              <a:path w="793114" h="502920">
                <a:moveTo>
                  <a:pt x="0" y="0"/>
                </a:moveTo>
                <a:lnTo>
                  <a:pt x="792670" y="0"/>
                </a:lnTo>
                <a:lnTo>
                  <a:pt x="792670" y="502402"/>
                </a:lnTo>
                <a:lnTo>
                  <a:pt x="0" y="50240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368133" y="6090139"/>
            <a:ext cx="716163" cy="25859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361783" y="6083789"/>
            <a:ext cx="728980" cy="271780"/>
          </a:xfrm>
          <a:custGeom>
            <a:avLst/>
            <a:gdLst/>
            <a:ahLst/>
            <a:cxnLst/>
            <a:rect l="l" t="t" r="r" b="b"/>
            <a:pathLst>
              <a:path w="728979" h="271779">
                <a:moveTo>
                  <a:pt x="0" y="0"/>
                </a:moveTo>
                <a:lnTo>
                  <a:pt x="728864" y="0"/>
                </a:lnTo>
                <a:lnTo>
                  <a:pt x="728864" y="271294"/>
                </a:lnTo>
                <a:lnTo>
                  <a:pt x="0" y="27129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622741" y="1263441"/>
            <a:ext cx="1448532" cy="263146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616391" y="1257090"/>
            <a:ext cx="1461770" cy="276225"/>
          </a:xfrm>
          <a:custGeom>
            <a:avLst/>
            <a:gdLst/>
            <a:ahLst/>
            <a:cxnLst/>
            <a:rect l="l" t="t" r="r" b="b"/>
            <a:pathLst>
              <a:path w="1461770" h="276225">
                <a:moveTo>
                  <a:pt x="0" y="0"/>
                </a:moveTo>
                <a:lnTo>
                  <a:pt x="1461233" y="0"/>
                </a:lnTo>
                <a:lnTo>
                  <a:pt x="1461233" y="275846"/>
                </a:lnTo>
                <a:lnTo>
                  <a:pt x="0" y="27584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975886" y="5761459"/>
            <a:ext cx="637219" cy="106552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969536" y="5755109"/>
            <a:ext cx="650240" cy="1078230"/>
          </a:xfrm>
          <a:custGeom>
            <a:avLst/>
            <a:gdLst/>
            <a:ahLst/>
            <a:cxnLst/>
            <a:rect l="l" t="t" r="r" b="b"/>
            <a:pathLst>
              <a:path w="650240" h="1078229">
                <a:moveTo>
                  <a:pt x="0" y="0"/>
                </a:moveTo>
                <a:lnTo>
                  <a:pt x="649920" y="0"/>
                </a:lnTo>
                <a:lnTo>
                  <a:pt x="649920" y="1078221"/>
                </a:lnTo>
                <a:lnTo>
                  <a:pt x="0" y="107822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9627896" y="4074092"/>
            <a:ext cx="566735" cy="726315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9612817" y="4067742"/>
            <a:ext cx="588645" cy="739140"/>
          </a:xfrm>
          <a:custGeom>
            <a:avLst/>
            <a:gdLst/>
            <a:ahLst/>
            <a:cxnLst/>
            <a:rect l="l" t="t" r="r" b="b"/>
            <a:pathLst>
              <a:path w="588645" h="739139">
                <a:moveTo>
                  <a:pt x="0" y="0"/>
                </a:moveTo>
                <a:lnTo>
                  <a:pt x="588163" y="0"/>
                </a:lnTo>
                <a:lnTo>
                  <a:pt x="588163" y="739015"/>
                </a:lnTo>
                <a:lnTo>
                  <a:pt x="0" y="73901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65484" y="6101591"/>
            <a:ext cx="1533193" cy="721332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59134" y="6095241"/>
            <a:ext cx="1546225" cy="734060"/>
          </a:xfrm>
          <a:custGeom>
            <a:avLst/>
            <a:gdLst/>
            <a:ahLst/>
            <a:cxnLst/>
            <a:rect l="l" t="t" r="r" b="b"/>
            <a:pathLst>
              <a:path w="1546225" h="734059">
                <a:moveTo>
                  <a:pt x="0" y="0"/>
                </a:moveTo>
                <a:lnTo>
                  <a:pt x="1545894" y="0"/>
                </a:lnTo>
                <a:lnTo>
                  <a:pt x="1545894" y="734032"/>
                </a:lnTo>
                <a:lnTo>
                  <a:pt x="0" y="73403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9636626" y="4737569"/>
            <a:ext cx="558004" cy="628751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9630276" y="4731218"/>
            <a:ext cx="570865" cy="641985"/>
          </a:xfrm>
          <a:custGeom>
            <a:avLst/>
            <a:gdLst/>
            <a:ahLst/>
            <a:cxnLst/>
            <a:rect l="l" t="t" r="r" b="b"/>
            <a:pathLst>
              <a:path w="570865" h="641985">
                <a:moveTo>
                  <a:pt x="0" y="0"/>
                </a:moveTo>
                <a:lnTo>
                  <a:pt x="570705" y="0"/>
                </a:lnTo>
                <a:lnTo>
                  <a:pt x="570705" y="641452"/>
                </a:lnTo>
                <a:lnTo>
                  <a:pt x="0" y="64145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0537840" y="3557584"/>
            <a:ext cx="441101" cy="474933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531490" y="3551234"/>
            <a:ext cx="454025" cy="487680"/>
          </a:xfrm>
          <a:custGeom>
            <a:avLst/>
            <a:gdLst/>
            <a:ahLst/>
            <a:cxnLst/>
            <a:rect l="l" t="t" r="r" b="b"/>
            <a:pathLst>
              <a:path w="454025" h="487679">
                <a:moveTo>
                  <a:pt x="0" y="0"/>
                </a:moveTo>
                <a:lnTo>
                  <a:pt x="453802" y="0"/>
                </a:lnTo>
                <a:lnTo>
                  <a:pt x="453802" y="487633"/>
                </a:lnTo>
                <a:lnTo>
                  <a:pt x="0" y="48763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1412255" y="2300227"/>
            <a:ext cx="418498" cy="537218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1405905" y="2293876"/>
            <a:ext cx="431800" cy="550545"/>
          </a:xfrm>
          <a:custGeom>
            <a:avLst/>
            <a:gdLst/>
            <a:ahLst/>
            <a:cxnLst/>
            <a:rect l="l" t="t" r="r" b="b"/>
            <a:pathLst>
              <a:path w="431800" h="550544">
                <a:moveTo>
                  <a:pt x="0" y="0"/>
                </a:moveTo>
                <a:lnTo>
                  <a:pt x="431198" y="0"/>
                </a:lnTo>
                <a:lnTo>
                  <a:pt x="431198" y="549918"/>
                </a:lnTo>
                <a:lnTo>
                  <a:pt x="0" y="549918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1447381" y="3428724"/>
            <a:ext cx="382784" cy="60500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1441031" y="3422374"/>
            <a:ext cx="395605" cy="617855"/>
          </a:xfrm>
          <a:custGeom>
            <a:avLst/>
            <a:gdLst/>
            <a:ahLst/>
            <a:cxnLst/>
            <a:rect l="l" t="t" r="r" b="b"/>
            <a:pathLst>
              <a:path w="395604" h="617854">
                <a:moveTo>
                  <a:pt x="0" y="0"/>
                </a:moveTo>
                <a:lnTo>
                  <a:pt x="395485" y="0"/>
                </a:lnTo>
                <a:lnTo>
                  <a:pt x="395485" y="617700"/>
                </a:lnTo>
                <a:lnTo>
                  <a:pt x="0" y="6177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1007699" y="3621950"/>
            <a:ext cx="413348" cy="39662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1001349" y="3615599"/>
            <a:ext cx="426084" cy="409575"/>
          </a:xfrm>
          <a:custGeom>
            <a:avLst/>
            <a:gdLst/>
            <a:ahLst/>
            <a:cxnLst/>
            <a:rect l="l" t="t" r="r" b="b"/>
            <a:pathLst>
              <a:path w="426084" h="409575">
                <a:moveTo>
                  <a:pt x="0" y="0"/>
                </a:moveTo>
                <a:lnTo>
                  <a:pt x="426049" y="0"/>
                </a:lnTo>
                <a:lnTo>
                  <a:pt x="426049" y="409326"/>
                </a:lnTo>
                <a:lnTo>
                  <a:pt x="0" y="40932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344302" y="4569874"/>
            <a:ext cx="752676" cy="882375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337952" y="4563525"/>
            <a:ext cx="765810" cy="895350"/>
          </a:xfrm>
          <a:custGeom>
            <a:avLst/>
            <a:gdLst/>
            <a:ahLst/>
            <a:cxnLst/>
            <a:rect l="l" t="t" r="r" b="b"/>
            <a:pathLst>
              <a:path w="765810" h="895350">
                <a:moveTo>
                  <a:pt x="0" y="0"/>
                </a:moveTo>
                <a:lnTo>
                  <a:pt x="765376" y="0"/>
                </a:lnTo>
                <a:lnTo>
                  <a:pt x="765376" y="895076"/>
                </a:lnTo>
                <a:lnTo>
                  <a:pt x="0" y="89507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66795" y="3071062"/>
            <a:ext cx="1199151" cy="955229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60445" y="3064713"/>
            <a:ext cx="1212215" cy="968375"/>
          </a:xfrm>
          <a:custGeom>
            <a:avLst/>
            <a:gdLst/>
            <a:ahLst/>
            <a:cxnLst/>
            <a:rect l="l" t="t" r="r" b="b"/>
            <a:pathLst>
              <a:path w="1212215" h="968375">
                <a:moveTo>
                  <a:pt x="0" y="0"/>
                </a:moveTo>
                <a:lnTo>
                  <a:pt x="1211851" y="0"/>
                </a:lnTo>
                <a:lnTo>
                  <a:pt x="1211851" y="967930"/>
                </a:lnTo>
                <a:lnTo>
                  <a:pt x="0" y="96793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9626003" y="5385090"/>
            <a:ext cx="1342801" cy="940239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619653" y="5378740"/>
            <a:ext cx="1355725" cy="953135"/>
          </a:xfrm>
          <a:custGeom>
            <a:avLst/>
            <a:gdLst/>
            <a:ahLst/>
            <a:cxnLst/>
            <a:rect l="l" t="t" r="r" b="b"/>
            <a:pathLst>
              <a:path w="1355725" h="953135">
                <a:moveTo>
                  <a:pt x="0" y="0"/>
                </a:moveTo>
                <a:lnTo>
                  <a:pt x="1355502" y="0"/>
                </a:lnTo>
                <a:lnTo>
                  <a:pt x="1355502" y="952940"/>
                </a:lnTo>
                <a:lnTo>
                  <a:pt x="0" y="95294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8426794" y="4052256"/>
            <a:ext cx="602737" cy="874183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8420444" y="4045906"/>
            <a:ext cx="615950" cy="887094"/>
          </a:xfrm>
          <a:custGeom>
            <a:avLst/>
            <a:gdLst/>
            <a:ahLst/>
            <a:cxnLst/>
            <a:rect l="l" t="t" r="r" b="b"/>
            <a:pathLst>
              <a:path w="615950" h="887095">
                <a:moveTo>
                  <a:pt x="0" y="0"/>
                </a:moveTo>
                <a:lnTo>
                  <a:pt x="615438" y="0"/>
                </a:lnTo>
                <a:lnTo>
                  <a:pt x="615438" y="886884"/>
                </a:lnTo>
                <a:lnTo>
                  <a:pt x="0" y="88688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582303" y="3523450"/>
            <a:ext cx="788917" cy="514021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575953" y="3517100"/>
            <a:ext cx="802005" cy="527050"/>
          </a:xfrm>
          <a:custGeom>
            <a:avLst/>
            <a:gdLst/>
            <a:ahLst/>
            <a:cxnLst/>
            <a:rect l="l" t="t" r="r" b="b"/>
            <a:pathLst>
              <a:path w="802005" h="527050">
                <a:moveTo>
                  <a:pt x="0" y="0"/>
                </a:moveTo>
                <a:lnTo>
                  <a:pt x="801617" y="0"/>
                </a:lnTo>
                <a:lnTo>
                  <a:pt x="801617" y="526722"/>
                </a:lnTo>
                <a:lnTo>
                  <a:pt x="0" y="52672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0986966" y="5392387"/>
            <a:ext cx="852183" cy="545652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0980616" y="5386038"/>
            <a:ext cx="865505" cy="558800"/>
          </a:xfrm>
          <a:custGeom>
            <a:avLst/>
            <a:gdLst/>
            <a:ahLst/>
            <a:cxnLst/>
            <a:rect l="l" t="t" r="r" b="b"/>
            <a:pathLst>
              <a:path w="865504" h="558800">
                <a:moveTo>
                  <a:pt x="0" y="0"/>
                </a:moveTo>
                <a:lnTo>
                  <a:pt x="864884" y="0"/>
                </a:lnTo>
                <a:lnTo>
                  <a:pt x="864884" y="558353"/>
                </a:lnTo>
                <a:lnTo>
                  <a:pt x="0" y="55835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8167772" y="4941938"/>
            <a:ext cx="396822" cy="598842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161422" y="4935588"/>
            <a:ext cx="409575" cy="612140"/>
          </a:xfrm>
          <a:custGeom>
            <a:avLst/>
            <a:gdLst/>
            <a:ahLst/>
            <a:cxnLst/>
            <a:rect l="l" t="t" r="r" b="b"/>
            <a:pathLst>
              <a:path w="409575" h="612139">
                <a:moveTo>
                  <a:pt x="0" y="0"/>
                </a:moveTo>
                <a:lnTo>
                  <a:pt x="409522" y="0"/>
                </a:lnTo>
                <a:lnTo>
                  <a:pt x="409522" y="611543"/>
                </a:lnTo>
                <a:lnTo>
                  <a:pt x="0" y="61154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8574364" y="4941938"/>
            <a:ext cx="384631" cy="598842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568014" y="4935588"/>
            <a:ext cx="397510" cy="612140"/>
          </a:xfrm>
          <a:custGeom>
            <a:avLst/>
            <a:gdLst/>
            <a:ahLst/>
            <a:cxnLst/>
            <a:rect l="l" t="t" r="r" b="b"/>
            <a:pathLst>
              <a:path w="397509" h="612139">
                <a:moveTo>
                  <a:pt x="0" y="0"/>
                </a:moveTo>
                <a:lnTo>
                  <a:pt x="397332" y="0"/>
                </a:lnTo>
                <a:lnTo>
                  <a:pt x="397332" y="611543"/>
                </a:lnTo>
                <a:lnTo>
                  <a:pt x="0" y="61154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8167772" y="5548969"/>
            <a:ext cx="791223" cy="189545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161422" y="5542620"/>
            <a:ext cx="804545" cy="202565"/>
          </a:xfrm>
          <a:custGeom>
            <a:avLst/>
            <a:gdLst/>
            <a:ahLst/>
            <a:cxnLst/>
            <a:rect l="l" t="t" r="r" b="b"/>
            <a:pathLst>
              <a:path w="804545" h="202564">
                <a:moveTo>
                  <a:pt x="0" y="0"/>
                </a:moveTo>
                <a:lnTo>
                  <a:pt x="803924" y="0"/>
                </a:lnTo>
                <a:lnTo>
                  <a:pt x="803924" y="202246"/>
                </a:lnTo>
                <a:lnTo>
                  <a:pt x="0" y="20224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66814" y="4500134"/>
            <a:ext cx="434724" cy="594033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60464" y="4493783"/>
            <a:ext cx="447675" cy="607060"/>
          </a:xfrm>
          <a:custGeom>
            <a:avLst/>
            <a:gdLst/>
            <a:ahLst/>
            <a:cxnLst/>
            <a:rect l="l" t="t" r="r" b="b"/>
            <a:pathLst>
              <a:path w="447675" h="607060">
                <a:moveTo>
                  <a:pt x="0" y="0"/>
                </a:moveTo>
                <a:lnTo>
                  <a:pt x="447425" y="0"/>
                </a:lnTo>
                <a:lnTo>
                  <a:pt x="447425" y="606734"/>
                </a:lnTo>
                <a:lnTo>
                  <a:pt x="0" y="60673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66814" y="5002109"/>
            <a:ext cx="426271" cy="18600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360465" y="4995759"/>
            <a:ext cx="439420" cy="198755"/>
          </a:xfrm>
          <a:custGeom>
            <a:avLst/>
            <a:gdLst/>
            <a:ahLst/>
            <a:cxnLst/>
            <a:rect l="l" t="t" r="r" b="b"/>
            <a:pathLst>
              <a:path w="439420" h="198754">
                <a:moveTo>
                  <a:pt x="0" y="0"/>
                </a:moveTo>
                <a:lnTo>
                  <a:pt x="438972" y="0"/>
                </a:lnTo>
                <a:lnTo>
                  <a:pt x="438972" y="198702"/>
                </a:lnTo>
                <a:lnTo>
                  <a:pt x="0" y="19870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9628404" y="6306809"/>
            <a:ext cx="828345" cy="520171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9622054" y="6300459"/>
            <a:ext cx="841375" cy="533400"/>
          </a:xfrm>
          <a:custGeom>
            <a:avLst/>
            <a:gdLst/>
            <a:ahLst/>
            <a:cxnLst/>
            <a:rect l="l" t="t" r="r" b="b"/>
            <a:pathLst>
              <a:path w="841375" h="533400">
                <a:moveTo>
                  <a:pt x="0" y="0"/>
                </a:moveTo>
                <a:lnTo>
                  <a:pt x="841045" y="0"/>
                </a:lnTo>
                <a:lnTo>
                  <a:pt x="841045" y="532872"/>
                </a:lnTo>
                <a:lnTo>
                  <a:pt x="0" y="53287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0436225" y="6293122"/>
            <a:ext cx="546100" cy="546098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357411" y="6370819"/>
            <a:ext cx="340354" cy="448638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351061" y="6364469"/>
            <a:ext cx="353060" cy="461645"/>
          </a:xfrm>
          <a:custGeom>
            <a:avLst/>
            <a:gdLst/>
            <a:ahLst/>
            <a:cxnLst/>
            <a:rect l="l" t="t" r="r" b="b"/>
            <a:pathLst>
              <a:path w="353060" h="461645">
                <a:moveTo>
                  <a:pt x="0" y="0"/>
                </a:moveTo>
                <a:lnTo>
                  <a:pt x="353054" y="0"/>
                </a:lnTo>
                <a:lnTo>
                  <a:pt x="353054" y="461339"/>
                </a:lnTo>
                <a:lnTo>
                  <a:pt x="0" y="46133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711971" y="6371422"/>
            <a:ext cx="365518" cy="448035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705621" y="6365072"/>
            <a:ext cx="378460" cy="461009"/>
          </a:xfrm>
          <a:custGeom>
            <a:avLst/>
            <a:gdLst/>
            <a:ahLst/>
            <a:cxnLst/>
            <a:rect l="l" t="t" r="r" b="b"/>
            <a:pathLst>
              <a:path w="378460" h="461009">
                <a:moveTo>
                  <a:pt x="0" y="0"/>
                </a:moveTo>
                <a:lnTo>
                  <a:pt x="378219" y="0"/>
                </a:lnTo>
                <a:lnTo>
                  <a:pt x="378219" y="460735"/>
                </a:lnTo>
                <a:lnTo>
                  <a:pt x="0" y="46073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686321" y="5467876"/>
            <a:ext cx="1403893" cy="605705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679971" y="5461527"/>
            <a:ext cx="1416685" cy="618490"/>
          </a:xfrm>
          <a:custGeom>
            <a:avLst/>
            <a:gdLst/>
            <a:ahLst/>
            <a:cxnLst/>
            <a:rect l="l" t="t" r="r" b="b"/>
            <a:pathLst>
              <a:path w="1416685" h="618489">
                <a:moveTo>
                  <a:pt x="0" y="0"/>
                </a:moveTo>
                <a:lnTo>
                  <a:pt x="1416593" y="0"/>
                </a:lnTo>
                <a:lnTo>
                  <a:pt x="1416593" y="618405"/>
                </a:lnTo>
                <a:lnTo>
                  <a:pt x="0" y="61840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067448" y="5493870"/>
            <a:ext cx="578677" cy="16981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061098" y="5487521"/>
            <a:ext cx="591820" cy="182880"/>
          </a:xfrm>
          <a:custGeom>
            <a:avLst/>
            <a:gdLst/>
            <a:ahLst/>
            <a:cxnLst/>
            <a:rect l="l" t="t" r="r" b="b"/>
            <a:pathLst>
              <a:path w="591820" h="182879">
                <a:moveTo>
                  <a:pt x="0" y="0"/>
                </a:moveTo>
                <a:lnTo>
                  <a:pt x="591377" y="0"/>
                </a:lnTo>
                <a:lnTo>
                  <a:pt x="591377" y="182515"/>
                </a:lnTo>
                <a:lnTo>
                  <a:pt x="0" y="18251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309169" y="4786278"/>
            <a:ext cx="1016755" cy="482906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302819" y="4779929"/>
            <a:ext cx="1029969" cy="495934"/>
          </a:xfrm>
          <a:custGeom>
            <a:avLst/>
            <a:gdLst/>
            <a:ahLst/>
            <a:cxnLst/>
            <a:rect l="l" t="t" r="r" b="b"/>
            <a:pathLst>
              <a:path w="1029970" h="495935">
                <a:moveTo>
                  <a:pt x="0" y="0"/>
                </a:moveTo>
                <a:lnTo>
                  <a:pt x="1029456" y="0"/>
                </a:lnTo>
                <a:lnTo>
                  <a:pt x="1029456" y="495607"/>
                </a:lnTo>
                <a:lnTo>
                  <a:pt x="0" y="49560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309169" y="5224000"/>
            <a:ext cx="1014984" cy="218919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302819" y="5217650"/>
            <a:ext cx="1028065" cy="231775"/>
          </a:xfrm>
          <a:custGeom>
            <a:avLst/>
            <a:gdLst/>
            <a:ahLst/>
            <a:cxnLst/>
            <a:rect l="l" t="t" r="r" b="b"/>
            <a:pathLst>
              <a:path w="1028064" h="231775">
                <a:moveTo>
                  <a:pt x="0" y="0"/>
                </a:moveTo>
                <a:lnTo>
                  <a:pt x="1027684" y="0"/>
                </a:lnTo>
                <a:lnTo>
                  <a:pt x="1027684" y="231619"/>
                </a:lnTo>
                <a:lnTo>
                  <a:pt x="0" y="23161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117116" y="5763162"/>
            <a:ext cx="1747522" cy="1057793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110766" y="5756812"/>
            <a:ext cx="1760220" cy="1070610"/>
          </a:xfrm>
          <a:custGeom>
            <a:avLst/>
            <a:gdLst/>
            <a:ahLst/>
            <a:cxnLst/>
            <a:rect l="l" t="t" r="r" b="b"/>
            <a:pathLst>
              <a:path w="1760220" h="1070609">
                <a:moveTo>
                  <a:pt x="0" y="0"/>
                </a:moveTo>
                <a:lnTo>
                  <a:pt x="1760223" y="0"/>
                </a:lnTo>
                <a:lnTo>
                  <a:pt x="1760223" y="1070493"/>
                </a:lnTo>
                <a:lnTo>
                  <a:pt x="0" y="107049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874135" y="5756555"/>
            <a:ext cx="1072549" cy="604722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867784" y="5750205"/>
            <a:ext cx="1085850" cy="617855"/>
          </a:xfrm>
          <a:custGeom>
            <a:avLst/>
            <a:gdLst/>
            <a:ahLst/>
            <a:cxnLst/>
            <a:rect l="l" t="t" r="r" b="b"/>
            <a:pathLst>
              <a:path w="1085850" h="617854">
                <a:moveTo>
                  <a:pt x="1085249" y="617422"/>
                </a:moveTo>
                <a:lnTo>
                  <a:pt x="0" y="617422"/>
                </a:lnTo>
                <a:lnTo>
                  <a:pt x="0" y="0"/>
                </a:lnTo>
                <a:lnTo>
                  <a:pt x="1085249" y="0"/>
                </a:lnTo>
                <a:lnTo>
                  <a:pt x="1085249" y="617422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119012" y="4939538"/>
            <a:ext cx="612177" cy="807320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112662" y="4933189"/>
            <a:ext cx="625475" cy="820419"/>
          </a:xfrm>
          <a:custGeom>
            <a:avLst/>
            <a:gdLst/>
            <a:ahLst/>
            <a:cxnLst/>
            <a:rect l="l" t="t" r="r" b="b"/>
            <a:pathLst>
              <a:path w="625475" h="820420">
                <a:moveTo>
                  <a:pt x="0" y="0"/>
                </a:moveTo>
                <a:lnTo>
                  <a:pt x="624878" y="0"/>
                </a:lnTo>
                <a:lnTo>
                  <a:pt x="624878" y="820021"/>
                </a:lnTo>
                <a:lnTo>
                  <a:pt x="0" y="82002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8993403" y="4064485"/>
            <a:ext cx="632716" cy="361550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8987053" y="4058135"/>
            <a:ext cx="645795" cy="374650"/>
          </a:xfrm>
          <a:custGeom>
            <a:avLst/>
            <a:gdLst/>
            <a:ahLst/>
            <a:cxnLst/>
            <a:rect l="l" t="t" r="r" b="b"/>
            <a:pathLst>
              <a:path w="645795" h="374650">
                <a:moveTo>
                  <a:pt x="0" y="0"/>
                </a:moveTo>
                <a:lnTo>
                  <a:pt x="645416" y="0"/>
                </a:lnTo>
                <a:lnTo>
                  <a:pt x="645416" y="374251"/>
                </a:lnTo>
                <a:lnTo>
                  <a:pt x="0" y="37425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8992630" y="4443754"/>
            <a:ext cx="634260" cy="845680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8986280" y="4437405"/>
            <a:ext cx="647065" cy="858519"/>
          </a:xfrm>
          <a:custGeom>
            <a:avLst/>
            <a:gdLst/>
            <a:ahLst/>
            <a:cxnLst/>
            <a:rect l="l" t="t" r="r" b="b"/>
            <a:pathLst>
              <a:path w="647065" h="858520">
                <a:moveTo>
                  <a:pt x="0" y="0"/>
                </a:moveTo>
                <a:lnTo>
                  <a:pt x="646961" y="0"/>
                </a:lnTo>
                <a:lnTo>
                  <a:pt x="646961" y="858381"/>
                </a:lnTo>
                <a:lnTo>
                  <a:pt x="0" y="85838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10212618" y="4076082"/>
            <a:ext cx="475684" cy="654289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0206268" y="4069732"/>
            <a:ext cx="488950" cy="667385"/>
          </a:xfrm>
          <a:custGeom>
            <a:avLst/>
            <a:gdLst/>
            <a:ahLst/>
            <a:cxnLst/>
            <a:rect l="l" t="t" r="r" b="b"/>
            <a:pathLst>
              <a:path w="488950" h="667385">
                <a:moveTo>
                  <a:pt x="0" y="0"/>
                </a:moveTo>
                <a:lnTo>
                  <a:pt x="488385" y="0"/>
                </a:lnTo>
                <a:lnTo>
                  <a:pt x="488385" y="666989"/>
                </a:lnTo>
                <a:lnTo>
                  <a:pt x="0" y="66698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11307929" y="1745981"/>
            <a:ext cx="538078" cy="548887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11301579" y="1739630"/>
            <a:ext cx="551180" cy="561975"/>
          </a:xfrm>
          <a:custGeom>
            <a:avLst/>
            <a:gdLst/>
            <a:ahLst/>
            <a:cxnLst/>
            <a:rect l="l" t="t" r="r" b="b"/>
            <a:pathLst>
              <a:path w="551179" h="561975">
                <a:moveTo>
                  <a:pt x="0" y="0"/>
                </a:moveTo>
                <a:lnTo>
                  <a:pt x="550778" y="0"/>
                </a:lnTo>
                <a:lnTo>
                  <a:pt x="550778" y="561587"/>
                </a:lnTo>
                <a:lnTo>
                  <a:pt x="0" y="56158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996075" y="1263440"/>
            <a:ext cx="828551" cy="971652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989725" y="1257090"/>
            <a:ext cx="841375" cy="984885"/>
          </a:xfrm>
          <a:custGeom>
            <a:avLst/>
            <a:gdLst/>
            <a:ahLst/>
            <a:cxnLst/>
            <a:rect l="l" t="t" r="r" b="b"/>
            <a:pathLst>
              <a:path w="841375" h="984885">
                <a:moveTo>
                  <a:pt x="0" y="0"/>
                </a:moveTo>
                <a:lnTo>
                  <a:pt x="841252" y="0"/>
                </a:lnTo>
                <a:lnTo>
                  <a:pt x="841252" y="984353"/>
                </a:lnTo>
                <a:lnTo>
                  <a:pt x="0" y="98435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119332" y="1263440"/>
            <a:ext cx="1895245" cy="944639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112982" y="1257090"/>
            <a:ext cx="1908175" cy="957580"/>
          </a:xfrm>
          <a:custGeom>
            <a:avLst/>
            <a:gdLst/>
            <a:ahLst/>
            <a:cxnLst/>
            <a:rect l="l" t="t" r="r" b="b"/>
            <a:pathLst>
              <a:path w="1908175" h="957580">
                <a:moveTo>
                  <a:pt x="0" y="0"/>
                </a:moveTo>
                <a:lnTo>
                  <a:pt x="1907945" y="0"/>
                </a:lnTo>
                <a:lnTo>
                  <a:pt x="1907945" y="957340"/>
                </a:lnTo>
                <a:lnTo>
                  <a:pt x="0" y="95734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743198" y="4053833"/>
            <a:ext cx="859426" cy="871026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736848" y="4047483"/>
            <a:ext cx="872490" cy="883919"/>
          </a:xfrm>
          <a:custGeom>
            <a:avLst/>
            <a:gdLst/>
            <a:ahLst/>
            <a:cxnLst/>
            <a:rect l="l" t="t" r="r" b="b"/>
            <a:pathLst>
              <a:path w="872490" h="883920">
                <a:moveTo>
                  <a:pt x="872126" y="0"/>
                </a:moveTo>
                <a:lnTo>
                  <a:pt x="872126" y="883726"/>
                </a:lnTo>
                <a:lnTo>
                  <a:pt x="0" y="883726"/>
                </a:lnTo>
                <a:lnTo>
                  <a:pt x="0" y="0"/>
                </a:lnTo>
                <a:lnTo>
                  <a:pt x="872126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744742" y="4842669"/>
            <a:ext cx="855057" cy="74603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738392" y="4836318"/>
            <a:ext cx="868044" cy="87630"/>
          </a:xfrm>
          <a:custGeom>
            <a:avLst/>
            <a:gdLst/>
            <a:ahLst/>
            <a:cxnLst/>
            <a:rect l="l" t="t" r="r" b="b"/>
            <a:pathLst>
              <a:path w="868045" h="87629">
                <a:moveTo>
                  <a:pt x="0" y="0"/>
                </a:moveTo>
                <a:lnTo>
                  <a:pt x="867758" y="0"/>
                </a:lnTo>
                <a:lnTo>
                  <a:pt x="867758" y="87303"/>
                </a:lnTo>
                <a:lnTo>
                  <a:pt x="0" y="8730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244434" y="1263439"/>
            <a:ext cx="1041545" cy="694193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238084" y="1257090"/>
            <a:ext cx="1054735" cy="707390"/>
          </a:xfrm>
          <a:custGeom>
            <a:avLst/>
            <a:gdLst/>
            <a:ahLst/>
            <a:cxnLst/>
            <a:rect l="l" t="t" r="r" b="b"/>
            <a:pathLst>
              <a:path w="1054735" h="707389">
                <a:moveTo>
                  <a:pt x="0" y="0"/>
                </a:moveTo>
                <a:lnTo>
                  <a:pt x="1054245" y="0"/>
                </a:lnTo>
                <a:lnTo>
                  <a:pt x="1054245" y="706894"/>
                </a:lnTo>
                <a:lnTo>
                  <a:pt x="0" y="70689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74780" y="1263439"/>
            <a:ext cx="764712" cy="675557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68431" y="1257090"/>
            <a:ext cx="777875" cy="688340"/>
          </a:xfrm>
          <a:custGeom>
            <a:avLst/>
            <a:gdLst/>
            <a:ahLst/>
            <a:cxnLst/>
            <a:rect l="l" t="t" r="r" b="b"/>
            <a:pathLst>
              <a:path w="777875" h="688339">
                <a:moveTo>
                  <a:pt x="0" y="0"/>
                </a:moveTo>
                <a:lnTo>
                  <a:pt x="777413" y="0"/>
                </a:lnTo>
                <a:lnTo>
                  <a:pt x="777413" y="688258"/>
                </a:lnTo>
                <a:lnTo>
                  <a:pt x="0" y="688258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1644684" y="1743820"/>
            <a:ext cx="834663" cy="198571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1638334" y="1737470"/>
            <a:ext cx="847725" cy="211454"/>
          </a:xfrm>
          <a:custGeom>
            <a:avLst/>
            <a:gdLst/>
            <a:ahLst/>
            <a:cxnLst/>
            <a:rect l="l" t="t" r="r" b="b"/>
            <a:pathLst>
              <a:path w="847725" h="211455">
                <a:moveTo>
                  <a:pt x="0" y="0"/>
                </a:moveTo>
                <a:lnTo>
                  <a:pt x="847363" y="0"/>
                </a:lnTo>
                <a:lnTo>
                  <a:pt x="847363" y="211272"/>
                </a:lnTo>
                <a:lnTo>
                  <a:pt x="0" y="21127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1644684" y="1263440"/>
            <a:ext cx="413275" cy="478569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1638334" y="1257090"/>
            <a:ext cx="426084" cy="491490"/>
          </a:xfrm>
          <a:custGeom>
            <a:avLst/>
            <a:gdLst/>
            <a:ahLst/>
            <a:cxnLst/>
            <a:rect l="l" t="t" r="r" b="b"/>
            <a:pathLst>
              <a:path w="426085" h="491489">
                <a:moveTo>
                  <a:pt x="0" y="0"/>
                </a:moveTo>
                <a:lnTo>
                  <a:pt x="425975" y="0"/>
                </a:lnTo>
                <a:lnTo>
                  <a:pt x="425975" y="491269"/>
                </a:lnTo>
                <a:lnTo>
                  <a:pt x="0" y="49126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062154" y="1263439"/>
            <a:ext cx="413272" cy="478566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055804" y="1257090"/>
            <a:ext cx="426084" cy="491490"/>
          </a:xfrm>
          <a:custGeom>
            <a:avLst/>
            <a:gdLst/>
            <a:ahLst/>
            <a:cxnLst/>
            <a:rect l="l" t="t" r="r" b="b"/>
            <a:pathLst>
              <a:path w="426085" h="491489">
                <a:moveTo>
                  <a:pt x="0" y="0"/>
                </a:moveTo>
                <a:lnTo>
                  <a:pt x="425973" y="0"/>
                </a:lnTo>
                <a:lnTo>
                  <a:pt x="425973" y="491267"/>
                </a:lnTo>
                <a:lnTo>
                  <a:pt x="0" y="49126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0724170" y="4083589"/>
            <a:ext cx="1101013" cy="717945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10717820" y="4077239"/>
            <a:ext cx="1113790" cy="730885"/>
          </a:xfrm>
          <a:custGeom>
            <a:avLst/>
            <a:gdLst/>
            <a:ahLst/>
            <a:cxnLst/>
            <a:rect l="l" t="t" r="r" b="b"/>
            <a:pathLst>
              <a:path w="1113790" h="730885">
                <a:moveTo>
                  <a:pt x="0" y="0"/>
                </a:moveTo>
                <a:lnTo>
                  <a:pt x="1113714" y="0"/>
                </a:lnTo>
                <a:lnTo>
                  <a:pt x="1113714" y="730646"/>
                </a:lnTo>
                <a:lnTo>
                  <a:pt x="0" y="73064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54523" y="2540946"/>
            <a:ext cx="514350" cy="517525"/>
          </a:xfrm>
          <a:custGeom>
            <a:avLst/>
            <a:gdLst/>
            <a:ahLst/>
            <a:cxnLst/>
            <a:rect l="l" t="t" r="r" b="b"/>
            <a:pathLst>
              <a:path w="514350" h="517525">
                <a:moveTo>
                  <a:pt x="0" y="517317"/>
                </a:moveTo>
                <a:lnTo>
                  <a:pt x="514269" y="517317"/>
                </a:lnTo>
                <a:lnTo>
                  <a:pt x="514269" y="0"/>
                </a:lnTo>
                <a:lnTo>
                  <a:pt x="0" y="0"/>
                </a:lnTo>
                <a:lnTo>
                  <a:pt x="0" y="51731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54523" y="2540946"/>
            <a:ext cx="514350" cy="517525"/>
          </a:xfrm>
          <a:custGeom>
            <a:avLst/>
            <a:gdLst/>
            <a:ahLst/>
            <a:cxnLst/>
            <a:rect l="l" t="t" r="r" b="b"/>
            <a:pathLst>
              <a:path w="514350" h="517525">
                <a:moveTo>
                  <a:pt x="0" y="0"/>
                </a:moveTo>
                <a:lnTo>
                  <a:pt x="514270" y="0"/>
                </a:lnTo>
                <a:lnTo>
                  <a:pt x="514270" y="517318"/>
                </a:lnTo>
                <a:lnTo>
                  <a:pt x="0" y="517318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9832515" y="1263439"/>
            <a:ext cx="409575" cy="539115"/>
          </a:xfrm>
          <a:custGeom>
            <a:avLst/>
            <a:gdLst/>
            <a:ahLst/>
            <a:cxnLst/>
            <a:rect l="l" t="t" r="r" b="b"/>
            <a:pathLst>
              <a:path w="409575" h="539114">
                <a:moveTo>
                  <a:pt x="0" y="538909"/>
                </a:moveTo>
                <a:lnTo>
                  <a:pt x="409085" y="538909"/>
                </a:lnTo>
                <a:lnTo>
                  <a:pt x="409085" y="0"/>
                </a:lnTo>
                <a:lnTo>
                  <a:pt x="0" y="0"/>
                </a:lnTo>
                <a:lnTo>
                  <a:pt x="0" y="538909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9832515" y="1263440"/>
            <a:ext cx="409575" cy="539115"/>
          </a:xfrm>
          <a:custGeom>
            <a:avLst/>
            <a:gdLst/>
            <a:ahLst/>
            <a:cxnLst/>
            <a:rect l="l" t="t" r="r" b="b"/>
            <a:pathLst>
              <a:path w="409575" h="539114">
                <a:moveTo>
                  <a:pt x="0" y="0"/>
                </a:moveTo>
                <a:lnTo>
                  <a:pt x="409085" y="0"/>
                </a:lnTo>
                <a:lnTo>
                  <a:pt x="409085" y="538909"/>
                </a:lnTo>
                <a:lnTo>
                  <a:pt x="0" y="538909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8029054" y="1263439"/>
            <a:ext cx="935423" cy="575687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8022704" y="1257090"/>
            <a:ext cx="948690" cy="588645"/>
          </a:xfrm>
          <a:custGeom>
            <a:avLst/>
            <a:gdLst/>
            <a:ahLst/>
            <a:cxnLst/>
            <a:rect l="l" t="t" r="r" b="b"/>
            <a:pathLst>
              <a:path w="948690" h="588644">
                <a:moveTo>
                  <a:pt x="0" y="0"/>
                </a:moveTo>
                <a:lnTo>
                  <a:pt x="948124" y="0"/>
                </a:lnTo>
                <a:lnTo>
                  <a:pt x="948124" y="588388"/>
                </a:lnTo>
                <a:lnTo>
                  <a:pt x="0" y="588388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8028344" y="1755301"/>
            <a:ext cx="936769" cy="460362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8021994" y="1748952"/>
            <a:ext cx="949960" cy="473075"/>
          </a:xfrm>
          <a:custGeom>
            <a:avLst/>
            <a:gdLst/>
            <a:ahLst/>
            <a:cxnLst/>
            <a:rect l="l" t="t" r="r" b="b"/>
            <a:pathLst>
              <a:path w="949959" h="473075">
                <a:moveTo>
                  <a:pt x="0" y="0"/>
                </a:moveTo>
                <a:lnTo>
                  <a:pt x="949469" y="0"/>
                </a:lnTo>
                <a:lnTo>
                  <a:pt x="949469" y="473061"/>
                </a:lnTo>
                <a:lnTo>
                  <a:pt x="0" y="47306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243475" y="3506871"/>
            <a:ext cx="655955" cy="524510"/>
          </a:xfrm>
          <a:custGeom>
            <a:avLst/>
            <a:gdLst/>
            <a:ahLst/>
            <a:cxnLst/>
            <a:rect l="l" t="t" r="r" b="b"/>
            <a:pathLst>
              <a:path w="655954" h="524510">
                <a:moveTo>
                  <a:pt x="0" y="523886"/>
                </a:moveTo>
                <a:lnTo>
                  <a:pt x="655441" y="523886"/>
                </a:lnTo>
                <a:lnTo>
                  <a:pt x="655441" y="0"/>
                </a:lnTo>
                <a:lnTo>
                  <a:pt x="0" y="0"/>
                </a:lnTo>
                <a:lnTo>
                  <a:pt x="0" y="52388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243475" y="3506872"/>
            <a:ext cx="655955" cy="524510"/>
          </a:xfrm>
          <a:custGeom>
            <a:avLst/>
            <a:gdLst/>
            <a:ahLst/>
            <a:cxnLst/>
            <a:rect l="l" t="t" r="r" b="b"/>
            <a:pathLst>
              <a:path w="655954" h="524510">
                <a:moveTo>
                  <a:pt x="0" y="0"/>
                </a:moveTo>
                <a:lnTo>
                  <a:pt x="655441" y="0"/>
                </a:lnTo>
                <a:lnTo>
                  <a:pt x="655441" y="523887"/>
                </a:lnTo>
                <a:lnTo>
                  <a:pt x="0" y="52388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873583" y="6359645"/>
            <a:ext cx="1085215" cy="235585"/>
          </a:xfrm>
          <a:custGeom>
            <a:avLst/>
            <a:gdLst/>
            <a:ahLst/>
            <a:cxnLst/>
            <a:rect l="l" t="t" r="r" b="b"/>
            <a:pathLst>
              <a:path w="1085215" h="235584">
                <a:moveTo>
                  <a:pt x="0" y="235524"/>
                </a:moveTo>
                <a:lnTo>
                  <a:pt x="1084628" y="235524"/>
                </a:lnTo>
                <a:lnTo>
                  <a:pt x="1084628" y="0"/>
                </a:lnTo>
                <a:lnTo>
                  <a:pt x="0" y="0"/>
                </a:lnTo>
                <a:lnTo>
                  <a:pt x="0" y="23552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873583" y="6359645"/>
            <a:ext cx="1085215" cy="235585"/>
          </a:xfrm>
          <a:custGeom>
            <a:avLst/>
            <a:gdLst/>
            <a:ahLst/>
            <a:cxnLst/>
            <a:rect l="l" t="t" r="r" b="b"/>
            <a:pathLst>
              <a:path w="1085215" h="235584">
                <a:moveTo>
                  <a:pt x="0" y="0"/>
                </a:moveTo>
                <a:lnTo>
                  <a:pt x="1084628" y="0"/>
                </a:lnTo>
                <a:lnTo>
                  <a:pt x="1084628" y="235524"/>
                </a:lnTo>
                <a:lnTo>
                  <a:pt x="0" y="23552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59308" y="5206718"/>
            <a:ext cx="1013107" cy="873002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52958" y="5200369"/>
            <a:ext cx="1026160" cy="885825"/>
          </a:xfrm>
          <a:custGeom>
            <a:avLst/>
            <a:gdLst/>
            <a:ahLst/>
            <a:cxnLst/>
            <a:rect l="l" t="t" r="r" b="b"/>
            <a:pathLst>
              <a:path w="1026160" h="885825">
                <a:moveTo>
                  <a:pt x="0" y="0"/>
                </a:moveTo>
                <a:lnTo>
                  <a:pt x="1025808" y="0"/>
                </a:lnTo>
                <a:lnTo>
                  <a:pt x="1025808" y="885703"/>
                </a:lnTo>
                <a:lnTo>
                  <a:pt x="0" y="88570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56595" y="4040919"/>
            <a:ext cx="1005235" cy="477487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50245" y="4034570"/>
            <a:ext cx="1018540" cy="490220"/>
          </a:xfrm>
          <a:custGeom>
            <a:avLst/>
            <a:gdLst/>
            <a:ahLst/>
            <a:cxnLst/>
            <a:rect l="l" t="t" r="r" b="b"/>
            <a:pathLst>
              <a:path w="1018540" h="490220">
                <a:moveTo>
                  <a:pt x="0" y="0"/>
                </a:moveTo>
                <a:lnTo>
                  <a:pt x="1017936" y="0"/>
                </a:lnTo>
                <a:lnTo>
                  <a:pt x="1017936" y="490188"/>
                </a:lnTo>
                <a:lnTo>
                  <a:pt x="0" y="490188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8996992" y="2752403"/>
            <a:ext cx="411460" cy="461609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8990642" y="2746052"/>
            <a:ext cx="424180" cy="474345"/>
          </a:xfrm>
          <a:custGeom>
            <a:avLst/>
            <a:gdLst/>
            <a:ahLst/>
            <a:cxnLst/>
            <a:rect l="l" t="t" r="r" b="b"/>
            <a:pathLst>
              <a:path w="424179" h="474344">
                <a:moveTo>
                  <a:pt x="0" y="0"/>
                </a:moveTo>
                <a:lnTo>
                  <a:pt x="424161" y="0"/>
                </a:lnTo>
                <a:lnTo>
                  <a:pt x="424161" y="474310"/>
                </a:lnTo>
                <a:lnTo>
                  <a:pt x="0" y="47431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1387348" y="2892955"/>
            <a:ext cx="438608" cy="452701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1380998" y="2885170"/>
            <a:ext cx="451484" cy="467359"/>
          </a:xfrm>
          <a:custGeom>
            <a:avLst/>
            <a:gdLst/>
            <a:ahLst/>
            <a:cxnLst/>
            <a:rect l="l" t="t" r="r" b="b"/>
            <a:pathLst>
              <a:path w="451484" h="467360">
                <a:moveTo>
                  <a:pt x="0" y="0"/>
                </a:moveTo>
                <a:lnTo>
                  <a:pt x="451309" y="0"/>
                </a:lnTo>
                <a:lnTo>
                  <a:pt x="451309" y="466837"/>
                </a:lnTo>
                <a:lnTo>
                  <a:pt x="0" y="46683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973996" y="5146924"/>
            <a:ext cx="640577" cy="599147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8967646" y="5140573"/>
            <a:ext cx="653415" cy="612140"/>
          </a:xfrm>
          <a:custGeom>
            <a:avLst/>
            <a:gdLst/>
            <a:ahLst/>
            <a:cxnLst/>
            <a:rect l="l" t="t" r="r" b="b"/>
            <a:pathLst>
              <a:path w="653415" h="612139">
                <a:moveTo>
                  <a:pt x="0" y="0"/>
                </a:moveTo>
                <a:lnTo>
                  <a:pt x="653278" y="0"/>
                </a:lnTo>
                <a:lnTo>
                  <a:pt x="653278" y="611847"/>
                </a:lnTo>
                <a:lnTo>
                  <a:pt x="0" y="61184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687648" y="5456458"/>
            <a:ext cx="1403893" cy="639208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681298" y="5450108"/>
            <a:ext cx="1416685" cy="652145"/>
          </a:xfrm>
          <a:custGeom>
            <a:avLst/>
            <a:gdLst/>
            <a:ahLst/>
            <a:cxnLst/>
            <a:rect l="l" t="t" r="r" b="b"/>
            <a:pathLst>
              <a:path w="1416685" h="652145">
                <a:moveTo>
                  <a:pt x="0" y="0"/>
                </a:moveTo>
                <a:lnTo>
                  <a:pt x="1416593" y="0"/>
                </a:lnTo>
                <a:lnTo>
                  <a:pt x="1416593" y="651908"/>
                </a:lnTo>
                <a:lnTo>
                  <a:pt x="0" y="651908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5068775" y="5502411"/>
            <a:ext cx="578677" cy="169815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5062425" y="5496062"/>
            <a:ext cx="591820" cy="182880"/>
          </a:xfrm>
          <a:custGeom>
            <a:avLst/>
            <a:gdLst/>
            <a:ahLst/>
            <a:cxnLst/>
            <a:rect l="l" t="t" r="r" b="b"/>
            <a:pathLst>
              <a:path w="591820" h="182879">
                <a:moveTo>
                  <a:pt x="0" y="0"/>
                </a:moveTo>
                <a:lnTo>
                  <a:pt x="591377" y="0"/>
                </a:lnTo>
                <a:lnTo>
                  <a:pt x="591377" y="182515"/>
                </a:lnTo>
                <a:lnTo>
                  <a:pt x="0" y="18251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114995" y="2223998"/>
            <a:ext cx="1341120" cy="149860"/>
          </a:xfrm>
          <a:custGeom>
            <a:avLst/>
            <a:gdLst/>
            <a:ahLst/>
            <a:cxnLst/>
            <a:rect l="l" t="t" r="r" b="b"/>
            <a:pathLst>
              <a:path w="1341120" h="149860">
                <a:moveTo>
                  <a:pt x="0" y="149572"/>
                </a:moveTo>
                <a:lnTo>
                  <a:pt x="1340888" y="149572"/>
                </a:lnTo>
                <a:lnTo>
                  <a:pt x="1340888" y="0"/>
                </a:lnTo>
                <a:lnTo>
                  <a:pt x="0" y="0"/>
                </a:lnTo>
                <a:lnTo>
                  <a:pt x="0" y="1495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283115" y="2230653"/>
            <a:ext cx="944334" cy="140303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108645" y="2217648"/>
            <a:ext cx="1353820" cy="162560"/>
          </a:xfrm>
          <a:custGeom>
            <a:avLst/>
            <a:gdLst/>
            <a:ahLst/>
            <a:cxnLst/>
            <a:rect l="l" t="t" r="r" b="b"/>
            <a:pathLst>
              <a:path w="1353820" h="162560">
                <a:moveTo>
                  <a:pt x="0" y="0"/>
                </a:moveTo>
                <a:lnTo>
                  <a:pt x="1353589" y="0"/>
                </a:lnTo>
                <a:lnTo>
                  <a:pt x="1353589" y="162273"/>
                </a:lnTo>
                <a:lnTo>
                  <a:pt x="0" y="16227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616568" y="4560917"/>
            <a:ext cx="721995" cy="213360"/>
          </a:xfrm>
          <a:custGeom>
            <a:avLst/>
            <a:gdLst/>
            <a:ahLst/>
            <a:cxnLst/>
            <a:rect l="l" t="t" r="r" b="b"/>
            <a:pathLst>
              <a:path w="721995" h="213360">
                <a:moveTo>
                  <a:pt x="0" y="213047"/>
                </a:moveTo>
                <a:lnTo>
                  <a:pt x="721496" y="213047"/>
                </a:lnTo>
                <a:lnTo>
                  <a:pt x="721496" y="0"/>
                </a:lnTo>
                <a:lnTo>
                  <a:pt x="0" y="0"/>
                </a:lnTo>
                <a:lnTo>
                  <a:pt x="0" y="21304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616568" y="4560918"/>
            <a:ext cx="721995" cy="213360"/>
          </a:xfrm>
          <a:custGeom>
            <a:avLst/>
            <a:gdLst/>
            <a:ahLst/>
            <a:cxnLst/>
            <a:rect l="l" t="t" r="r" b="b"/>
            <a:pathLst>
              <a:path w="721995" h="213360">
                <a:moveTo>
                  <a:pt x="0" y="0"/>
                </a:moveTo>
                <a:lnTo>
                  <a:pt x="721496" y="0"/>
                </a:lnTo>
                <a:lnTo>
                  <a:pt x="721496" y="213048"/>
                </a:lnTo>
                <a:lnTo>
                  <a:pt x="0" y="213048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1906906" y="6101591"/>
            <a:ext cx="1070839" cy="719168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1900556" y="6095241"/>
            <a:ext cx="1083945" cy="735330"/>
          </a:xfrm>
          <a:custGeom>
            <a:avLst/>
            <a:gdLst/>
            <a:ahLst/>
            <a:cxnLst/>
            <a:rect l="l" t="t" r="r" b="b"/>
            <a:pathLst>
              <a:path w="1083945" h="735329">
                <a:moveTo>
                  <a:pt x="0" y="0"/>
                </a:moveTo>
                <a:lnTo>
                  <a:pt x="1083540" y="0"/>
                </a:lnTo>
                <a:lnTo>
                  <a:pt x="1083540" y="734846"/>
                </a:lnTo>
                <a:lnTo>
                  <a:pt x="0" y="73484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252029" y="1986735"/>
            <a:ext cx="1028474" cy="604062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245679" y="1980385"/>
            <a:ext cx="1041400" cy="617220"/>
          </a:xfrm>
          <a:custGeom>
            <a:avLst/>
            <a:gdLst/>
            <a:ahLst/>
            <a:cxnLst/>
            <a:rect l="l" t="t" r="r" b="b"/>
            <a:pathLst>
              <a:path w="1041400" h="617219">
                <a:moveTo>
                  <a:pt x="0" y="0"/>
                </a:moveTo>
                <a:lnTo>
                  <a:pt x="1041174" y="0"/>
                </a:lnTo>
                <a:lnTo>
                  <a:pt x="1041174" y="616763"/>
                </a:lnTo>
                <a:lnTo>
                  <a:pt x="0" y="61676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9433906" y="2252147"/>
            <a:ext cx="400943" cy="509416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9427556" y="2245796"/>
            <a:ext cx="414020" cy="522605"/>
          </a:xfrm>
          <a:custGeom>
            <a:avLst/>
            <a:gdLst/>
            <a:ahLst/>
            <a:cxnLst/>
            <a:rect l="l" t="t" r="r" b="b"/>
            <a:pathLst>
              <a:path w="414020" h="522605">
                <a:moveTo>
                  <a:pt x="0" y="0"/>
                </a:moveTo>
                <a:lnTo>
                  <a:pt x="413644" y="0"/>
                </a:lnTo>
                <a:lnTo>
                  <a:pt x="413644" y="522117"/>
                </a:lnTo>
                <a:lnTo>
                  <a:pt x="0" y="52211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9416300" y="2752403"/>
            <a:ext cx="418549" cy="461609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9409950" y="2746052"/>
            <a:ext cx="431800" cy="474345"/>
          </a:xfrm>
          <a:custGeom>
            <a:avLst/>
            <a:gdLst/>
            <a:ahLst/>
            <a:cxnLst/>
            <a:rect l="l" t="t" r="r" b="b"/>
            <a:pathLst>
              <a:path w="431800" h="474344">
                <a:moveTo>
                  <a:pt x="0" y="0"/>
                </a:moveTo>
                <a:lnTo>
                  <a:pt x="431250" y="0"/>
                </a:lnTo>
                <a:lnTo>
                  <a:pt x="431250" y="474310"/>
                </a:lnTo>
                <a:lnTo>
                  <a:pt x="0" y="47431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8999002" y="2249126"/>
            <a:ext cx="417297" cy="488841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8992652" y="2242776"/>
            <a:ext cx="430530" cy="501650"/>
          </a:xfrm>
          <a:custGeom>
            <a:avLst/>
            <a:gdLst/>
            <a:ahLst/>
            <a:cxnLst/>
            <a:rect l="l" t="t" r="r" b="b"/>
            <a:pathLst>
              <a:path w="430529" h="501650">
                <a:moveTo>
                  <a:pt x="0" y="0"/>
                </a:moveTo>
                <a:lnTo>
                  <a:pt x="429998" y="0"/>
                </a:lnTo>
                <a:lnTo>
                  <a:pt x="429998" y="501541"/>
                </a:lnTo>
                <a:lnTo>
                  <a:pt x="0" y="50154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9280918" y="2565479"/>
            <a:ext cx="305976" cy="275596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9274568" y="2559128"/>
            <a:ext cx="318770" cy="288925"/>
          </a:xfrm>
          <a:custGeom>
            <a:avLst/>
            <a:gdLst/>
            <a:ahLst/>
            <a:cxnLst/>
            <a:rect l="l" t="t" r="r" b="b"/>
            <a:pathLst>
              <a:path w="318770" h="288925">
                <a:moveTo>
                  <a:pt x="0" y="0"/>
                </a:moveTo>
                <a:lnTo>
                  <a:pt x="318676" y="0"/>
                </a:lnTo>
                <a:lnTo>
                  <a:pt x="318676" y="288297"/>
                </a:lnTo>
                <a:lnTo>
                  <a:pt x="0" y="28829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9845949" y="1802350"/>
            <a:ext cx="1449255" cy="787436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887840" y="6557381"/>
            <a:ext cx="1070369" cy="264112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881490" y="6551031"/>
            <a:ext cx="1083310" cy="276860"/>
          </a:xfrm>
          <a:custGeom>
            <a:avLst/>
            <a:gdLst/>
            <a:ahLst/>
            <a:cxnLst/>
            <a:rect l="l" t="t" r="r" b="b"/>
            <a:pathLst>
              <a:path w="1083309" h="276859">
                <a:moveTo>
                  <a:pt x="0" y="0"/>
                </a:moveTo>
                <a:lnTo>
                  <a:pt x="1083070" y="0"/>
                </a:lnTo>
                <a:lnTo>
                  <a:pt x="1083070" y="276812"/>
                </a:lnTo>
                <a:lnTo>
                  <a:pt x="0" y="27681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383688" y="3514349"/>
            <a:ext cx="820185" cy="516177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377338" y="3508000"/>
            <a:ext cx="833119" cy="528955"/>
          </a:xfrm>
          <a:custGeom>
            <a:avLst/>
            <a:gdLst/>
            <a:ahLst/>
            <a:cxnLst/>
            <a:rect l="l" t="t" r="r" b="b"/>
            <a:pathLst>
              <a:path w="833119" h="528954">
                <a:moveTo>
                  <a:pt x="0" y="0"/>
                </a:moveTo>
                <a:lnTo>
                  <a:pt x="832886" y="0"/>
                </a:lnTo>
                <a:lnTo>
                  <a:pt x="832886" y="528877"/>
                </a:lnTo>
                <a:lnTo>
                  <a:pt x="0" y="52887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7468326" y="3195960"/>
            <a:ext cx="1493570" cy="841220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7461976" y="3189610"/>
            <a:ext cx="1506855" cy="854075"/>
          </a:xfrm>
          <a:custGeom>
            <a:avLst/>
            <a:gdLst/>
            <a:ahLst/>
            <a:cxnLst/>
            <a:rect l="l" t="t" r="r" b="b"/>
            <a:pathLst>
              <a:path w="1506854" h="854075">
                <a:moveTo>
                  <a:pt x="0" y="0"/>
                </a:moveTo>
                <a:lnTo>
                  <a:pt x="1506271" y="0"/>
                </a:lnTo>
                <a:lnTo>
                  <a:pt x="1506271" y="853921"/>
                </a:lnTo>
                <a:lnTo>
                  <a:pt x="0" y="85392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9863743" y="2606721"/>
            <a:ext cx="697821" cy="444734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9857393" y="2600372"/>
            <a:ext cx="710565" cy="457834"/>
          </a:xfrm>
          <a:custGeom>
            <a:avLst/>
            <a:gdLst/>
            <a:ahLst/>
            <a:cxnLst/>
            <a:rect l="l" t="t" r="r" b="b"/>
            <a:pathLst>
              <a:path w="710565" h="457835">
                <a:moveTo>
                  <a:pt x="0" y="0"/>
                </a:moveTo>
                <a:lnTo>
                  <a:pt x="710522" y="0"/>
                </a:lnTo>
                <a:lnTo>
                  <a:pt x="710522" y="457435"/>
                </a:lnTo>
                <a:lnTo>
                  <a:pt x="0" y="45743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603360" y="3454510"/>
            <a:ext cx="464101" cy="587133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597010" y="3448159"/>
            <a:ext cx="476884" cy="600075"/>
          </a:xfrm>
          <a:custGeom>
            <a:avLst/>
            <a:gdLst/>
            <a:ahLst/>
            <a:cxnLst/>
            <a:rect l="l" t="t" r="r" b="b"/>
            <a:pathLst>
              <a:path w="476885" h="600075">
                <a:moveTo>
                  <a:pt x="0" y="0"/>
                </a:moveTo>
                <a:lnTo>
                  <a:pt x="476802" y="0"/>
                </a:lnTo>
                <a:lnTo>
                  <a:pt x="476802" y="599834"/>
                </a:lnTo>
                <a:lnTo>
                  <a:pt x="0" y="599834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233301" y="3683142"/>
            <a:ext cx="362461" cy="344300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226951" y="3676792"/>
            <a:ext cx="375285" cy="357505"/>
          </a:xfrm>
          <a:custGeom>
            <a:avLst/>
            <a:gdLst/>
            <a:ahLst/>
            <a:cxnLst/>
            <a:rect l="l" t="t" r="r" b="b"/>
            <a:pathLst>
              <a:path w="375285" h="357504">
                <a:moveTo>
                  <a:pt x="0" y="0"/>
                </a:moveTo>
                <a:lnTo>
                  <a:pt x="375161" y="0"/>
                </a:lnTo>
                <a:lnTo>
                  <a:pt x="375161" y="357001"/>
                </a:lnTo>
                <a:lnTo>
                  <a:pt x="0" y="35700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230206" y="3512254"/>
            <a:ext cx="987969" cy="569121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297761" y="1535127"/>
            <a:ext cx="1779728" cy="1002874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291411" y="1528777"/>
            <a:ext cx="1792605" cy="1016000"/>
          </a:xfrm>
          <a:custGeom>
            <a:avLst/>
            <a:gdLst/>
            <a:ahLst/>
            <a:cxnLst/>
            <a:rect l="l" t="t" r="r" b="b"/>
            <a:pathLst>
              <a:path w="1792604" h="1016000">
                <a:moveTo>
                  <a:pt x="0" y="0"/>
                </a:moveTo>
                <a:lnTo>
                  <a:pt x="1792429" y="0"/>
                </a:lnTo>
                <a:lnTo>
                  <a:pt x="1792429" y="1015575"/>
                </a:lnTo>
                <a:lnTo>
                  <a:pt x="0" y="1015575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53718" y="2529007"/>
            <a:ext cx="904055" cy="523815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47368" y="2522656"/>
            <a:ext cx="916940" cy="536575"/>
          </a:xfrm>
          <a:custGeom>
            <a:avLst/>
            <a:gdLst/>
            <a:ahLst/>
            <a:cxnLst/>
            <a:rect l="l" t="t" r="r" b="b"/>
            <a:pathLst>
              <a:path w="916940" h="536575">
                <a:moveTo>
                  <a:pt x="0" y="0"/>
                </a:moveTo>
                <a:lnTo>
                  <a:pt x="916756" y="0"/>
                </a:lnTo>
                <a:lnTo>
                  <a:pt x="916756" y="536516"/>
                </a:lnTo>
                <a:lnTo>
                  <a:pt x="0" y="536516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2569947" y="2558135"/>
            <a:ext cx="2406271" cy="941606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563597" y="2551785"/>
            <a:ext cx="2419350" cy="954405"/>
          </a:xfrm>
          <a:custGeom>
            <a:avLst/>
            <a:gdLst/>
            <a:ahLst/>
            <a:cxnLst/>
            <a:rect l="l" t="t" r="r" b="b"/>
            <a:pathLst>
              <a:path w="2419350" h="954404">
                <a:moveTo>
                  <a:pt x="0" y="0"/>
                </a:moveTo>
                <a:lnTo>
                  <a:pt x="2418971" y="0"/>
                </a:lnTo>
                <a:lnTo>
                  <a:pt x="2418971" y="954307"/>
                </a:lnTo>
                <a:lnTo>
                  <a:pt x="0" y="95430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4563718" y="2158088"/>
            <a:ext cx="3546317" cy="2915446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874780" y="1959016"/>
            <a:ext cx="1182469" cy="570613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868431" y="1952665"/>
            <a:ext cx="1195705" cy="583565"/>
          </a:xfrm>
          <a:custGeom>
            <a:avLst/>
            <a:gdLst/>
            <a:ahLst/>
            <a:cxnLst/>
            <a:rect l="l" t="t" r="r" b="b"/>
            <a:pathLst>
              <a:path w="1195705" h="583564">
                <a:moveTo>
                  <a:pt x="0" y="0"/>
                </a:moveTo>
                <a:lnTo>
                  <a:pt x="1195170" y="0"/>
                </a:lnTo>
                <a:lnTo>
                  <a:pt x="1195170" y="583313"/>
                </a:lnTo>
                <a:lnTo>
                  <a:pt x="0" y="58331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365483" y="1810290"/>
            <a:ext cx="498544" cy="724759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359133" y="1803941"/>
            <a:ext cx="511809" cy="737870"/>
          </a:xfrm>
          <a:custGeom>
            <a:avLst/>
            <a:gdLst/>
            <a:ahLst/>
            <a:cxnLst/>
            <a:rect l="l" t="t" r="r" b="b"/>
            <a:pathLst>
              <a:path w="511809" h="737869">
                <a:moveTo>
                  <a:pt x="0" y="0"/>
                </a:moveTo>
                <a:lnTo>
                  <a:pt x="511245" y="0"/>
                </a:lnTo>
                <a:lnTo>
                  <a:pt x="511245" y="737460"/>
                </a:lnTo>
                <a:lnTo>
                  <a:pt x="0" y="73746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0538624" y="2606722"/>
            <a:ext cx="623050" cy="792296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0532274" y="2600372"/>
            <a:ext cx="636270" cy="805180"/>
          </a:xfrm>
          <a:custGeom>
            <a:avLst/>
            <a:gdLst/>
            <a:ahLst/>
            <a:cxnLst/>
            <a:rect l="l" t="t" r="r" b="b"/>
            <a:pathLst>
              <a:path w="636270" h="805179">
                <a:moveTo>
                  <a:pt x="0" y="0"/>
                </a:moveTo>
                <a:lnTo>
                  <a:pt x="635751" y="0"/>
                </a:lnTo>
                <a:lnTo>
                  <a:pt x="635751" y="804997"/>
                </a:lnTo>
                <a:lnTo>
                  <a:pt x="0" y="804997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1090789" y="2603172"/>
            <a:ext cx="388131" cy="491391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1084439" y="2596822"/>
            <a:ext cx="401320" cy="504190"/>
          </a:xfrm>
          <a:custGeom>
            <a:avLst/>
            <a:gdLst/>
            <a:ahLst/>
            <a:cxnLst/>
            <a:rect l="l" t="t" r="r" b="b"/>
            <a:pathLst>
              <a:path w="401320" h="504189">
                <a:moveTo>
                  <a:pt x="0" y="0"/>
                </a:moveTo>
                <a:lnTo>
                  <a:pt x="400831" y="0"/>
                </a:lnTo>
                <a:lnTo>
                  <a:pt x="400831" y="504092"/>
                </a:lnTo>
                <a:lnTo>
                  <a:pt x="0" y="504092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1090789" y="3248806"/>
            <a:ext cx="413349" cy="353230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1084439" y="3242456"/>
            <a:ext cx="426084" cy="366395"/>
          </a:xfrm>
          <a:custGeom>
            <a:avLst/>
            <a:gdLst/>
            <a:ahLst/>
            <a:cxnLst/>
            <a:rect l="l" t="t" r="r" b="b"/>
            <a:pathLst>
              <a:path w="426084" h="366395">
                <a:moveTo>
                  <a:pt x="0" y="0"/>
                </a:moveTo>
                <a:lnTo>
                  <a:pt x="426050" y="0"/>
                </a:lnTo>
                <a:lnTo>
                  <a:pt x="426050" y="365930"/>
                </a:lnTo>
                <a:lnTo>
                  <a:pt x="0" y="36593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1306863" y="4744759"/>
            <a:ext cx="545770" cy="626099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1300513" y="4738409"/>
            <a:ext cx="558800" cy="638810"/>
          </a:xfrm>
          <a:custGeom>
            <a:avLst/>
            <a:gdLst/>
            <a:ahLst/>
            <a:cxnLst/>
            <a:rect l="l" t="t" r="r" b="b"/>
            <a:pathLst>
              <a:path w="558800" h="638810">
                <a:moveTo>
                  <a:pt x="0" y="0"/>
                </a:moveTo>
                <a:lnTo>
                  <a:pt x="558470" y="0"/>
                </a:lnTo>
                <a:lnTo>
                  <a:pt x="558470" y="638800"/>
                </a:lnTo>
                <a:lnTo>
                  <a:pt x="0" y="63880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0701597" y="4730372"/>
            <a:ext cx="583578" cy="643748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0695247" y="4724021"/>
            <a:ext cx="596900" cy="656590"/>
          </a:xfrm>
          <a:custGeom>
            <a:avLst/>
            <a:gdLst/>
            <a:ahLst/>
            <a:cxnLst/>
            <a:rect l="l" t="t" r="r" b="b"/>
            <a:pathLst>
              <a:path w="596900" h="656589">
                <a:moveTo>
                  <a:pt x="0" y="0"/>
                </a:moveTo>
                <a:lnTo>
                  <a:pt x="596279" y="0"/>
                </a:lnTo>
                <a:lnTo>
                  <a:pt x="596279" y="656448"/>
                </a:lnTo>
                <a:lnTo>
                  <a:pt x="0" y="656448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 txBox="1"/>
          <p:nvPr/>
        </p:nvSpPr>
        <p:spPr>
          <a:xfrm>
            <a:off x="5871889" y="4098544"/>
            <a:ext cx="311785" cy="13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700" b="1" spc="-35" dirty="0">
                <a:solidFill>
                  <a:srgbClr val="FFFFFF"/>
                </a:solidFill>
                <a:latin typeface="Arial Narrow"/>
                <a:cs typeface="Arial Narrow"/>
              </a:rPr>
              <a:t>L--MARC</a:t>
            </a:r>
            <a:endParaRPr sz="700">
              <a:latin typeface="Arial Narrow"/>
              <a:cs typeface="Arial Narrow"/>
            </a:endParaRPr>
          </a:p>
        </p:txBody>
      </p:sp>
      <p:sp>
        <p:nvSpPr>
          <p:cNvPr id="230" name="object 230"/>
          <p:cNvSpPr/>
          <p:nvPr/>
        </p:nvSpPr>
        <p:spPr>
          <a:xfrm>
            <a:off x="3251862" y="4060352"/>
            <a:ext cx="1352999" cy="710760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245512" y="4054001"/>
            <a:ext cx="1365885" cy="723900"/>
          </a:xfrm>
          <a:custGeom>
            <a:avLst/>
            <a:gdLst/>
            <a:ahLst/>
            <a:cxnLst/>
            <a:rect l="l" t="t" r="r" b="b"/>
            <a:pathLst>
              <a:path w="1365885" h="723900">
                <a:moveTo>
                  <a:pt x="0" y="0"/>
                </a:moveTo>
                <a:lnTo>
                  <a:pt x="1365699" y="0"/>
                </a:lnTo>
                <a:lnTo>
                  <a:pt x="1365699" y="723461"/>
                </a:lnTo>
                <a:lnTo>
                  <a:pt x="0" y="723461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602226" y="4060352"/>
            <a:ext cx="531964" cy="342353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595876" y="4054001"/>
            <a:ext cx="544830" cy="355600"/>
          </a:xfrm>
          <a:custGeom>
            <a:avLst/>
            <a:gdLst/>
            <a:ahLst/>
            <a:cxnLst/>
            <a:rect l="l" t="t" r="r" b="b"/>
            <a:pathLst>
              <a:path w="544829" h="355600">
                <a:moveTo>
                  <a:pt x="0" y="0"/>
                </a:moveTo>
                <a:lnTo>
                  <a:pt x="544664" y="0"/>
                </a:lnTo>
                <a:lnTo>
                  <a:pt x="544664" y="355053"/>
                </a:lnTo>
                <a:lnTo>
                  <a:pt x="0" y="355053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 txBox="1">
            <a:spLocks noGrp="1"/>
          </p:cNvSpPr>
          <p:nvPr>
            <p:ph type="title"/>
          </p:nvPr>
        </p:nvSpPr>
        <p:spPr>
          <a:xfrm>
            <a:off x="380963" y="123444"/>
            <a:ext cx="9913620" cy="955040"/>
          </a:xfrm>
          <a:prstGeom prst="rect">
            <a:avLst/>
          </a:prstGeom>
        </p:spPr>
        <p:txBody>
          <a:bodyPr vert="horz" wrap="square" lIns="0" tIns="65405" rIns="0" bIns="0" rtlCol="0">
            <a:spAutoFit/>
          </a:bodyPr>
          <a:lstStyle/>
          <a:p>
            <a:pPr marL="12700" marR="5080">
              <a:lnSpc>
                <a:spcPts val="3479"/>
              </a:lnSpc>
              <a:spcBef>
                <a:spcPts val="515"/>
              </a:spcBef>
            </a:pPr>
            <a:r>
              <a:rPr sz="3200" spc="-30" dirty="0"/>
              <a:t>We </a:t>
            </a:r>
            <a:r>
              <a:rPr sz="3200" spc="-10" dirty="0"/>
              <a:t>thank </a:t>
            </a:r>
            <a:r>
              <a:rPr sz="3200" spc="-5" dirty="0"/>
              <a:t>the </a:t>
            </a:r>
            <a:r>
              <a:rPr sz="3200" spc="-10" dirty="0"/>
              <a:t>investigators, </a:t>
            </a:r>
            <a:r>
              <a:rPr sz="3200" spc="-5" dirty="0"/>
              <a:t>the </a:t>
            </a:r>
            <a:r>
              <a:rPr sz="3200" spc="-10" dirty="0"/>
              <a:t>study coordinators,  and </a:t>
            </a:r>
            <a:r>
              <a:rPr sz="3200" spc="-5" dirty="0"/>
              <a:t>especially the </a:t>
            </a:r>
            <a:r>
              <a:rPr sz="3200" spc="-10" dirty="0"/>
              <a:t>8,179 patients </a:t>
            </a:r>
            <a:r>
              <a:rPr sz="3200" spc="-5" dirty="0"/>
              <a:t>in</a:t>
            </a:r>
            <a:r>
              <a:rPr sz="3200" spc="-15" dirty="0"/>
              <a:t> </a:t>
            </a:r>
            <a:r>
              <a:rPr sz="3200" spc="-5" dirty="0">
                <a:solidFill>
                  <a:srgbClr val="0000FF"/>
                </a:solidFill>
              </a:rPr>
              <a:t>REDUCE-</a:t>
            </a:r>
            <a:r>
              <a:rPr sz="3200" spc="-5" dirty="0">
                <a:solidFill>
                  <a:srgbClr val="FF0000"/>
                </a:solidFill>
              </a:rPr>
              <a:t>IT</a:t>
            </a:r>
            <a:r>
              <a:rPr sz="3200" spc="-5" dirty="0"/>
              <a:t>!</a:t>
            </a:r>
            <a:endParaRPr sz="320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13320" y="1973092"/>
            <a:ext cx="6365358" cy="2573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7716" y="5694171"/>
            <a:ext cx="116452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Slides available </a:t>
            </a:r>
            <a:r>
              <a:rPr sz="4000" dirty="0"/>
              <a:t>for free </a:t>
            </a:r>
            <a:r>
              <a:rPr sz="4000" spc="-5" dirty="0"/>
              <a:t>download:</a:t>
            </a:r>
            <a:r>
              <a:rPr sz="4000" spc="30" dirty="0"/>
              <a:t> </a:t>
            </a:r>
            <a:r>
              <a:rPr sz="4000" spc="-15" dirty="0">
                <a:hlinkClick r:id="rId3"/>
              </a:rPr>
              <a:t>www.acc.org</a:t>
            </a:r>
            <a:endParaRPr sz="40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521897" y="210487"/>
            <a:ext cx="1329957" cy="539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66769" y="2199496"/>
            <a:ext cx="1700530" cy="370840"/>
          </a:xfrm>
          <a:custGeom>
            <a:avLst/>
            <a:gdLst/>
            <a:ahLst/>
            <a:cxnLst/>
            <a:rect l="l" t="t" r="r" b="b"/>
            <a:pathLst>
              <a:path w="1700529" h="370839">
                <a:moveTo>
                  <a:pt x="0" y="370696"/>
                </a:moveTo>
                <a:lnTo>
                  <a:pt x="1699943" y="370696"/>
                </a:lnTo>
                <a:lnTo>
                  <a:pt x="1699943" y="0"/>
                </a:lnTo>
                <a:lnTo>
                  <a:pt x="0" y="0"/>
                </a:lnTo>
                <a:lnTo>
                  <a:pt x="0" y="370696"/>
                </a:lnTo>
                <a:close/>
              </a:path>
            </a:pathLst>
          </a:custGeom>
          <a:solidFill>
            <a:srgbClr val="F89748">
              <a:alpha val="548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648991" y="2268728"/>
            <a:ext cx="3448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176</a:t>
            </a:r>
            <a:endParaRPr sz="15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966769" y="1828798"/>
            <a:ext cx="1700530" cy="378460"/>
          </a:xfrm>
          <a:custGeom>
            <a:avLst/>
            <a:gdLst/>
            <a:ahLst/>
            <a:cxnLst/>
            <a:rect l="l" t="t" r="r" b="b"/>
            <a:pathLst>
              <a:path w="1700529" h="378460">
                <a:moveTo>
                  <a:pt x="1699943" y="378007"/>
                </a:moveTo>
                <a:lnTo>
                  <a:pt x="0" y="378007"/>
                </a:lnTo>
                <a:lnTo>
                  <a:pt x="0" y="0"/>
                </a:lnTo>
                <a:lnTo>
                  <a:pt x="1699943" y="0"/>
                </a:lnTo>
                <a:lnTo>
                  <a:pt x="1699943" y="378007"/>
                </a:lnTo>
                <a:close/>
              </a:path>
            </a:pathLst>
          </a:custGeom>
          <a:solidFill>
            <a:srgbClr val="F89748">
              <a:alpha val="2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648991" y="1896871"/>
            <a:ext cx="3448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184</a:t>
            </a:r>
            <a:endParaRPr sz="15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564854" y="1467103"/>
            <a:ext cx="5130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15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1500" b="1" spc="10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1500" b="1" spc="15" dirty="0">
                <a:solidFill>
                  <a:srgbClr val="231F20"/>
                </a:solidFill>
                <a:latin typeface="Arial"/>
                <a:cs typeface="Arial"/>
              </a:rPr>
              <a:t>724</a:t>
            </a:r>
            <a:endParaRPr sz="15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966769" y="3549215"/>
            <a:ext cx="1700530" cy="1909445"/>
          </a:xfrm>
          <a:custGeom>
            <a:avLst/>
            <a:gdLst/>
            <a:ahLst/>
            <a:cxnLst/>
            <a:rect l="l" t="t" r="r" b="b"/>
            <a:pathLst>
              <a:path w="1700529" h="1909445">
                <a:moveTo>
                  <a:pt x="1699943" y="1909414"/>
                </a:moveTo>
                <a:lnTo>
                  <a:pt x="0" y="1909414"/>
                </a:lnTo>
                <a:lnTo>
                  <a:pt x="0" y="0"/>
                </a:lnTo>
                <a:lnTo>
                  <a:pt x="1699943" y="0"/>
                </a:lnTo>
                <a:lnTo>
                  <a:pt x="1699943" y="1909414"/>
                </a:lnTo>
                <a:close/>
              </a:path>
            </a:pathLst>
          </a:custGeom>
          <a:solidFill>
            <a:srgbClr val="9D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647087" y="4380992"/>
            <a:ext cx="3479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15" dirty="0">
                <a:solidFill>
                  <a:srgbClr val="231F20"/>
                </a:solidFill>
                <a:latin typeface="Arial"/>
                <a:cs typeface="Arial"/>
              </a:rPr>
              <a:t>90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66769" y="2570192"/>
            <a:ext cx="1700530" cy="986790"/>
          </a:xfrm>
          <a:custGeom>
            <a:avLst/>
            <a:gdLst/>
            <a:ahLst/>
            <a:cxnLst/>
            <a:rect l="l" t="t" r="r" b="b"/>
            <a:pathLst>
              <a:path w="1700529" h="986789">
                <a:moveTo>
                  <a:pt x="1699943" y="986219"/>
                </a:moveTo>
                <a:lnTo>
                  <a:pt x="0" y="986219"/>
                </a:lnTo>
                <a:lnTo>
                  <a:pt x="0" y="0"/>
                </a:lnTo>
                <a:lnTo>
                  <a:pt x="1699943" y="0"/>
                </a:lnTo>
                <a:lnTo>
                  <a:pt x="1699943" y="986219"/>
                </a:lnTo>
                <a:close/>
              </a:path>
            </a:pathLst>
          </a:custGeom>
          <a:solidFill>
            <a:srgbClr val="F89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648991" y="2942335"/>
            <a:ext cx="3448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463</a:t>
            </a:r>
            <a:endParaRPr sz="15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6531" y="1218346"/>
            <a:ext cx="238760" cy="42964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760"/>
              </a:lnSpc>
            </a:pPr>
            <a:r>
              <a:rPr sz="1500" b="1" spc="-10" dirty="0">
                <a:solidFill>
                  <a:srgbClr val="231F20"/>
                </a:solidFill>
                <a:latin typeface="Arial"/>
                <a:cs typeface="Arial"/>
              </a:rPr>
              <a:t>Number 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of </a:t>
            </a:r>
            <a:r>
              <a:rPr sz="1500" b="1" spc="-20" dirty="0">
                <a:solidFill>
                  <a:srgbClr val="231F20"/>
                </a:solidFill>
                <a:latin typeface="Arial"/>
                <a:cs typeface="Arial"/>
              </a:rPr>
              <a:t>Primary </a:t>
            </a:r>
            <a:r>
              <a:rPr sz="1500" b="1" spc="-10" dirty="0">
                <a:solidFill>
                  <a:srgbClr val="231F20"/>
                </a:solidFill>
                <a:latin typeface="Arial"/>
                <a:cs typeface="Arial"/>
              </a:rPr>
              <a:t>Composite </a:t>
            </a:r>
            <a:r>
              <a:rPr sz="1500" b="1" spc="-5" dirty="0">
                <a:solidFill>
                  <a:srgbClr val="231F20"/>
                </a:solidFill>
                <a:latin typeface="Arial"/>
                <a:cs typeface="Arial"/>
              </a:rPr>
              <a:t>Endpoint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10" dirty="0">
                <a:solidFill>
                  <a:srgbClr val="231F20"/>
                </a:solidFill>
                <a:latin typeface="Arial"/>
                <a:cs typeface="Arial"/>
              </a:rPr>
              <a:t>Events</a:t>
            </a:r>
            <a:endParaRPr sz="15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264659" y="6029959"/>
            <a:ext cx="176911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  <a:tabLst>
                <a:tab pos="797560" algn="l"/>
                <a:tab pos="1515110" algn="l"/>
              </a:tabLst>
            </a:pPr>
            <a:r>
              <a:rPr sz="2250" spc="-37" baseline="-14814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1000" spc="-25" dirty="0">
                <a:solidFill>
                  <a:srgbClr val="231F20"/>
                </a:solidFill>
                <a:latin typeface="Arial"/>
                <a:cs typeface="Arial"/>
              </a:rPr>
              <a:t>st	</a:t>
            </a:r>
            <a:r>
              <a:rPr sz="2250" spc="-60" baseline="-14814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1000" spc="-40" dirty="0">
                <a:solidFill>
                  <a:srgbClr val="231F20"/>
                </a:solidFill>
                <a:latin typeface="Arial"/>
                <a:cs typeface="Arial"/>
              </a:rPr>
              <a:t>nd	</a:t>
            </a:r>
            <a:r>
              <a:rPr sz="2250" spc="-75" baseline="-14814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sz="1000" spc="-50" dirty="0">
                <a:solidFill>
                  <a:srgbClr val="231F20"/>
                </a:solidFill>
                <a:latin typeface="Arial"/>
                <a:cs typeface="Arial"/>
              </a:rPr>
              <a:t>rd</a:t>
            </a:r>
            <a:endParaRPr sz="10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043127" y="6107358"/>
            <a:ext cx="210820" cy="214629"/>
          </a:xfrm>
          <a:custGeom>
            <a:avLst/>
            <a:gdLst/>
            <a:ahLst/>
            <a:cxnLst/>
            <a:rect l="l" t="t" r="r" b="b"/>
            <a:pathLst>
              <a:path w="210820" h="214629">
                <a:moveTo>
                  <a:pt x="210312" y="214223"/>
                </a:moveTo>
                <a:lnTo>
                  <a:pt x="0" y="214223"/>
                </a:lnTo>
                <a:lnTo>
                  <a:pt x="0" y="0"/>
                </a:lnTo>
                <a:lnTo>
                  <a:pt x="210312" y="0"/>
                </a:lnTo>
                <a:lnTo>
                  <a:pt x="210312" y="214223"/>
                </a:lnTo>
                <a:close/>
              </a:path>
            </a:pathLst>
          </a:custGeom>
          <a:solidFill>
            <a:srgbClr val="9C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768345" y="6107358"/>
            <a:ext cx="210820" cy="214629"/>
          </a:xfrm>
          <a:custGeom>
            <a:avLst/>
            <a:gdLst/>
            <a:ahLst/>
            <a:cxnLst/>
            <a:rect l="l" t="t" r="r" b="b"/>
            <a:pathLst>
              <a:path w="210820" h="214629">
                <a:moveTo>
                  <a:pt x="210311" y="214223"/>
                </a:moveTo>
                <a:lnTo>
                  <a:pt x="0" y="214223"/>
                </a:lnTo>
                <a:lnTo>
                  <a:pt x="0" y="0"/>
                </a:lnTo>
                <a:lnTo>
                  <a:pt x="210311" y="0"/>
                </a:lnTo>
                <a:lnTo>
                  <a:pt x="210311" y="214223"/>
                </a:lnTo>
                <a:close/>
              </a:path>
            </a:pathLst>
          </a:custGeom>
          <a:solidFill>
            <a:srgbClr val="F897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493563" y="6107358"/>
            <a:ext cx="210820" cy="214629"/>
          </a:xfrm>
          <a:custGeom>
            <a:avLst/>
            <a:gdLst/>
            <a:ahLst/>
            <a:cxnLst/>
            <a:rect l="l" t="t" r="r" b="b"/>
            <a:pathLst>
              <a:path w="210820" h="214629">
                <a:moveTo>
                  <a:pt x="210312" y="214223"/>
                </a:moveTo>
                <a:lnTo>
                  <a:pt x="0" y="214223"/>
                </a:lnTo>
                <a:lnTo>
                  <a:pt x="0" y="0"/>
                </a:lnTo>
                <a:lnTo>
                  <a:pt x="210312" y="0"/>
                </a:lnTo>
                <a:lnTo>
                  <a:pt x="210312" y="214223"/>
                </a:lnTo>
                <a:close/>
              </a:path>
            </a:pathLst>
          </a:custGeom>
          <a:solidFill>
            <a:srgbClr val="F89748">
              <a:alpha val="548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502904" y="6081776"/>
            <a:ext cx="22161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60" dirty="0">
                <a:solidFill>
                  <a:srgbClr val="231F20"/>
                </a:solidFill>
                <a:latin typeface="Arial"/>
                <a:cs typeface="Arial"/>
              </a:rPr>
              <a:t>≥4</a:t>
            </a:r>
            <a:endParaRPr sz="15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218780" y="6107358"/>
            <a:ext cx="210820" cy="214629"/>
          </a:xfrm>
          <a:custGeom>
            <a:avLst/>
            <a:gdLst/>
            <a:ahLst/>
            <a:cxnLst/>
            <a:rect l="l" t="t" r="r" b="b"/>
            <a:pathLst>
              <a:path w="210820" h="214629">
                <a:moveTo>
                  <a:pt x="210311" y="214223"/>
                </a:moveTo>
                <a:lnTo>
                  <a:pt x="0" y="214223"/>
                </a:lnTo>
                <a:lnTo>
                  <a:pt x="0" y="0"/>
                </a:lnTo>
                <a:lnTo>
                  <a:pt x="210311" y="0"/>
                </a:lnTo>
                <a:lnTo>
                  <a:pt x="210311" y="214223"/>
                </a:lnTo>
                <a:close/>
              </a:path>
            </a:pathLst>
          </a:custGeom>
          <a:solidFill>
            <a:srgbClr val="F89748">
              <a:alpha val="2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480993" y="4713856"/>
            <a:ext cx="972185" cy="0"/>
          </a:xfrm>
          <a:custGeom>
            <a:avLst/>
            <a:gdLst/>
            <a:ahLst/>
            <a:cxnLst/>
            <a:rect l="l" t="t" r="r" b="b"/>
            <a:pathLst>
              <a:path w="972184">
                <a:moveTo>
                  <a:pt x="0" y="0"/>
                </a:moveTo>
                <a:lnTo>
                  <a:pt x="971594" y="0"/>
                </a:lnTo>
              </a:path>
            </a:pathLst>
          </a:custGeom>
          <a:ln w="952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591580" y="2957678"/>
            <a:ext cx="1708150" cy="170815"/>
          </a:xfrm>
          <a:custGeom>
            <a:avLst/>
            <a:gdLst/>
            <a:ahLst/>
            <a:cxnLst/>
            <a:rect l="l" t="t" r="r" b="b"/>
            <a:pathLst>
              <a:path w="1708150" h="170814">
                <a:moveTo>
                  <a:pt x="1707817" y="170317"/>
                </a:moveTo>
                <a:lnTo>
                  <a:pt x="0" y="170317"/>
                </a:lnTo>
                <a:lnTo>
                  <a:pt x="0" y="0"/>
                </a:lnTo>
                <a:lnTo>
                  <a:pt x="1707817" y="0"/>
                </a:lnTo>
                <a:lnTo>
                  <a:pt x="1707817" y="170317"/>
                </a:lnTo>
                <a:close/>
              </a:path>
            </a:pathLst>
          </a:custGeom>
          <a:solidFill>
            <a:srgbClr val="F89748">
              <a:alpha val="2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8204824" y="2503423"/>
            <a:ext cx="495300" cy="65341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70"/>
              </a:spcBef>
            </a:pPr>
            <a:r>
              <a:rPr sz="1500" b="1" spc="15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1500" b="1" spc="-25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1500" b="1" spc="-20" dirty="0">
                <a:solidFill>
                  <a:srgbClr val="231F20"/>
                </a:solidFill>
                <a:latin typeface="Arial"/>
                <a:cs typeface="Arial"/>
              </a:rPr>
              <a:t>185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75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85</a:t>
            </a:r>
            <a:endParaRPr sz="15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591580" y="3967434"/>
            <a:ext cx="1708150" cy="1492250"/>
          </a:xfrm>
          <a:custGeom>
            <a:avLst/>
            <a:gdLst/>
            <a:ahLst/>
            <a:cxnLst/>
            <a:rect l="l" t="t" r="r" b="b"/>
            <a:pathLst>
              <a:path w="1708150" h="1492250">
                <a:moveTo>
                  <a:pt x="1707817" y="1492017"/>
                </a:moveTo>
                <a:lnTo>
                  <a:pt x="0" y="1492017"/>
                </a:lnTo>
                <a:lnTo>
                  <a:pt x="0" y="0"/>
                </a:lnTo>
                <a:lnTo>
                  <a:pt x="1707817" y="0"/>
                </a:lnTo>
                <a:lnTo>
                  <a:pt x="1707817" y="1492017"/>
                </a:lnTo>
                <a:close/>
              </a:path>
            </a:pathLst>
          </a:custGeom>
          <a:solidFill>
            <a:srgbClr val="9DBB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8278167" y="4591304"/>
            <a:ext cx="34798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spc="15" dirty="0">
                <a:solidFill>
                  <a:srgbClr val="231F20"/>
                </a:solidFill>
                <a:latin typeface="Arial"/>
                <a:cs typeface="Arial"/>
              </a:rPr>
              <a:t>70</a:t>
            </a: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5</a:t>
            </a:r>
            <a:endParaRPr sz="15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591580" y="3356806"/>
            <a:ext cx="1708150" cy="623570"/>
          </a:xfrm>
          <a:custGeom>
            <a:avLst/>
            <a:gdLst/>
            <a:ahLst/>
            <a:cxnLst/>
            <a:rect l="l" t="t" r="r" b="b"/>
            <a:pathLst>
              <a:path w="1708150" h="623570">
                <a:moveTo>
                  <a:pt x="0" y="623234"/>
                </a:moveTo>
                <a:lnTo>
                  <a:pt x="1707817" y="623234"/>
                </a:lnTo>
                <a:lnTo>
                  <a:pt x="1707817" y="0"/>
                </a:lnTo>
                <a:lnTo>
                  <a:pt x="0" y="0"/>
                </a:lnTo>
                <a:lnTo>
                  <a:pt x="0" y="623234"/>
                </a:lnTo>
                <a:close/>
              </a:path>
            </a:pathLst>
          </a:custGeom>
          <a:solidFill>
            <a:srgbClr val="F897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8280072" y="3539744"/>
            <a:ext cx="3448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299</a:t>
            </a:r>
            <a:endParaRPr sz="15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480993" y="3660659"/>
            <a:ext cx="972185" cy="0"/>
          </a:xfrm>
          <a:custGeom>
            <a:avLst/>
            <a:gdLst/>
            <a:ahLst/>
            <a:cxnLst/>
            <a:rect l="l" t="t" r="r" b="b"/>
            <a:pathLst>
              <a:path w="972184">
                <a:moveTo>
                  <a:pt x="0" y="0"/>
                </a:moveTo>
                <a:lnTo>
                  <a:pt x="971594" y="0"/>
                </a:lnTo>
              </a:path>
            </a:pathLst>
          </a:custGeom>
          <a:ln w="952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9480993" y="3026016"/>
            <a:ext cx="972185" cy="0"/>
          </a:xfrm>
          <a:custGeom>
            <a:avLst/>
            <a:gdLst/>
            <a:ahLst/>
            <a:cxnLst/>
            <a:rect l="l" t="t" r="r" b="b"/>
            <a:pathLst>
              <a:path w="972184">
                <a:moveTo>
                  <a:pt x="0" y="0"/>
                </a:moveTo>
                <a:lnTo>
                  <a:pt x="971594" y="0"/>
                </a:lnTo>
              </a:path>
            </a:pathLst>
          </a:custGeom>
          <a:ln w="952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947996" y="2162047"/>
            <a:ext cx="4984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1,50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0</a:t>
            </a:r>
            <a:endParaRPr sz="15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45838" y="1116584"/>
            <a:ext cx="49720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,</a:t>
            </a: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000</a:t>
            </a:r>
            <a:endParaRPr sz="15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47996" y="3216655"/>
            <a:ext cx="49847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1,00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0</a:t>
            </a:r>
            <a:endParaRPr sz="15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417034" y="5508752"/>
            <a:ext cx="2529840" cy="827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729105" indent="73660">
              <a:lnSpc>
                <a:spcPct val="100000"/>
              </a:lnSpc>
              <a:spcBef>
                <a:spcPts val="100"/>
              </a:spcBef>
            </a:pPr>
            <a:r>
              <a:rPr sz="1500" spc="-20" dirty="0">
                <a:solidFill>
                  <a:srgbClr val="020303"/>
                </a:solidFill>
                <a:latin typeface="Arial"/>
                <a:cs typeface="Arial"/>
              </a:rPr>
              <a:t>Placebo  </a:t>
            </a:r>
            <a:r>
              <a:rPr sz="1500" spc="-5" dirty="0">
                <a:solidFill>
                  <a:srgbClr val="020303"/>
                </a:solidFill>
                <a:latin typeface="Arial"/>
                <a:cs typeface="Arial"/>
              </a:rPr>
              <a:t>[</a:t>
            </a:r>
            <a:r>
              <a:rPr sz="1500" dirty="0">
                <a:solidFill>
                  <a:srgbClr val="020303"/>
                </a:solidFill>
                <a:latin typeface="Arial"/>
                <a:cs typeface="Arial"/>
              </a:rPr>
              <a:t>N</a:t>
            </a:r>
            <a:r>
              <a:rPr sz="1500" spc="-5" dirty="0">
                <a:solidFill>
                  <a:srgbClr val="020303"/>
                </a:solidFill>
                <a:latin typeface="Arial"/>
                <a:cs typeface="Arial"/>
              </a:rPr>
              <a:t>=</a:t>
            </a:r>
            <a:r>
              <a:rPr sz="1500" dirty="0">
                <a:solidFill>
                  <a:srgbClr val="020303"/>
                </a:solidFill>
                <a:latin typeface="Arial"/>
                <a:cs typeface="Arial"/>
              </a:rPr>
              <a:t>4090]</a:t>
            </a:r>
            <a:endParaRPr sz="1500">
              <a:latin typeface="Arial"/>
              <a:cs typeface="Arial"/>
            </a:endParaRPr>
          </a:p>
          <a:p>
            <a:pPr marL="666115">
              <a:lnSpc>
                <a:spcPct val="100000"/>
              </a:lnSpc>
              <a:spcBef>
                <a:spcPts val="910"/>
              </a:spcBef>
            </a:pP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Full </a:t>
            </a:r>
            <a:r>
              <a:rPr sz="1500" b="1" spc="-55" dirty="0">
                <a:solidFill>
                  <a:srgbClr val="231F20"/>
                </a:solidFill>
                <a:latin typeface="Arial"/>
                <a:cs typeface="Arial"/>
              </a:rPr>
              <a:t>Dataset </a:t>
            </a:r>
            <a:r>
              <a:rPr sz="1500" b="1" spc="-50" dirty="0">
                <a:solidFill>
                  <a:srgbClr val="231F20"/>
                </a:solidFill>
                <a:latin typeface="Arial"/>
                <a:cs typeface="Arial"/>
              </a:rPr>
              <a:t>Event</a:t>
            </a:r>
            <a:r>
              <a:rPr sz="1500" b="1" spc="-34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45" dirty="0">
                <a:solidFill>
                  <a:srgbClr val="231F20"/>
                </a:solidFill>
                <a:latin typeface="Arial"/>
                <a:cs typeface="Arial"/>
              </a:rPr>
              <a:t>No.</a:t>
            </a:r>
            <a:endParaRPr sz="15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106693" y="4271264"/>
            <a:ext cx="341630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10" dirty="0">
                <a:solidFill>
                  <a:srgbClr val="231F20"/>
                </a:solidFill>
                <a:latin typeface="Arial"/>
                <a:cs typeface="Arial"/>
              </a:rPr>
              <a:t>50</a:t>
            </a: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0</a:t>
            </a:r>
            <a:endParaRPr sz="15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1318285" y="5325871"/>
            <a:ext cx="13144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0</a:t>
            </a:r>
            <a:endParaRPr sz="15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487709" y="1233995"/>
            <a:ext cx="92710" cy="0"/>
          </a:xfrm>
          <a:custGeom>
            <a:avLst/>
            <a:gdLst/>
            <a:ahLst/>
            <a:cxnLst/>
            <a:rect l="l" t="t" r="r" b="b"/>
            <a:pathLst>
              <a:path w="92709">
                <a:moveTo>
                  <a:pt x="0" y="0"/>
                </a:moveTo>
                <a:lnTo>
                  <a:pt x="92533" y="0"/>
                </a:lnTo>
              </a:path>
            </a:pathLst>
          </a:custGeom>
          <a:ln w="952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87709" y="2290335"/>
            <a:ext cx="92710" cy="0"/>
          </a:xfrm>
          <a:custGeom>
            <a:avLst/>
            <a:gdLst/>
            <a:ahLst/>
            <a:cxnLst/>
            <a:rect l="l" t="t" r="r" b="b"/>
            <a:pathLst>
              <a:path w="92709">
                <a:moveTo>
                  <a:pt x="0" y="0"/>
                </a:moveTo>
                <a:lnTo>
                  <a:pt x="92533" y="0"/>
                </a:lnTo>
              </a:path>
            </a:pathLst>
          </a:custGeom>
          <a:ln w="952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87709" y="3346677"/>
            <a:ext cx="92710" cy="0"/>
          </a:xfrm>
          <a:custGeom>
            <a:avLst/>
            <a:gdLst/>
            <a:ahLst/>
            <a:cxnLst/>
            <a:rect l="l" t="t" r="r" b="b"/>
            <a:pathLst>
              <a:path w="92709">
                <a:moveTo>
                  <a:pt x="0" y="0"/>
                </a:moveTo>
                <a:lnTo>
                  <a:pt x="92533" y="0"/>
                </a:lnTo>
              </a:path>
            </a:pathLst>
          </a:custGeom>
          <a:ln w="952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87709" y="4403017"/>
            <a:ext cx="92710" cy="0"/>
          </a:xfrm>
          <a:custGeom>
            <a:avLst/>
            <a:gdLst/>
            <a:ahLst/>
            <a:cxnLst/>
            <a:rect l="l" t="t" r="r" b="b"/>
            <a:pathLst>
              <a:path w="92709">
                <a:moveTo>
                  <a:pt x="0" y="0"/>
                </a:moveTo>
                <a:lnTo>
                  <a:pt x="92533" y="0"/>
                </a:lnTo>
              </a:path>
            </a:pathLst>
          </a:custGeom>
          <a:ln w="952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487709" y="5459359"/>
            <a:ext cx="92710" cy="0"/>
          </a:xfrm>
          <a:custGeom>
            <a:avLst/>
            <a:gdLst/>
            <a:ahLst/>
            <a:cxnLst/>
            <a:rect l="l" t="t" r="r" b="b"/>
            <a:pathLst>
              <a:path w="92709">
                <a:moveTo>
                  <a:pt x="0" y="0"/>
                </a:moveTo>
                <a:lnTo>
                  <a:pt x="92533" y="0"/>
                </a:lnTo>
              </a:path>
            </a:pathLst>
          </a:custGeom>
          <a:ln w="952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7804836" y="5508752"/>
            <a:ext cx="129159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1625" marR="5080" indent="-289560">
              <a:lnSpc>
                <a:spcPct val="100000"/>
              </a:lnSpc>
              <a:spcBef>
                <a:spcPts val="100"/>
              </a:spcBef>
            </a:pP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Icosapent</a:t>
            </a:r>
            <a:r>
              <a:rPr sz="1500" spc="-1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Arial"/>
                <a:cs typeface="Arial"/>
              </a:rPr>
              <a:t>Ethyl 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[N=4089]</a:t>
            </a:r>
            <a:endParaRPr sz="15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579730" y="1233995"/>
            <a:ext cx="9927590" cy="4225925"/>
          </a:xfrm>
          <a:custGeom>
            <a:avLst/>
            <a:gdLst/>
            <a:ahLst/>
            <a:cxnLst/>
            <a:rect l="l" t="t" r="r" b="b"/>
            <a:pathLst>
              <a:path w="9927590" h="4225925">
                <a:moveTo>
                  <a:pt x="0" y="0"/>
                </a:moveTo>
                <a:lnTo>
                  <a:pt x="0" y="4225344"/>
                </a:lnTo>
                <a:lnTo>
                  <a:pt x="9927128" y="4225344"/>
                </a:lnTo>
              </a:path>
            </a:pathLst>
          </a:custGeom>
          <a:ln w="952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737440" y="2443937"/>
            <a:ext cx="758825" cy="294005"/>
          </a:xfrm>
          <a:custGeom>
            <a:avLst/>
            <a:gdLst/>
            <a:ahLst/>
            <a:cxnLst/>
            <a:rect l="l" t="t" r="r" b="b"/>
            <a:pathLst>
              <a:path w="758825" h="294005">
                <a:moveTo>
                  <a:pt x="0" y="0"/>
                </a:moveTo>
                <a:lnTo>
                  <a:pt x="758445" y="293476"/>
                </a:lnTo>
              </a:path>
            </a:pathLst>
          </a:custGeom>
          <a:ln w="952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737440" y="1901544"/>
            <a:ext cx="758825" cy="311150"/>
          </a:xfrm>
          <a:custGeom>
            <a:avLst/>
            <a:gdLst/>
            <a:ahLst/>
            <a:cxnLst/>
            <a:rect l="l" t="t" r="r" b="b"/>
            <a:pathLst>
              <a:path w="758825" h="311150">
                <a:moveTo>
                  <a:pt x="0" y="0"/>
                </a:moveTo>
                <a:lnTo>
                  <a:pt x="758663" y="310790"/>
                </a:lnTo>
              </a:path>
            </a:pathLst>
          </a:custGeom>
          <a:ln w="952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6793354" y="2610229"/>
            <a:ext cx="731520" cy="309245"/>
          </a:xfrm>
          <a:custGeom>
            <a:avLst/>
            <a:gdLst/>
            <a:ahLst/>
            <a:cxnLst/>
            <a:rect l="l" t="t" r="r" b="b"/>
            <a:pathLst>
              <a:path w="731520" h="309244">
                <a:moveTo>
                  <a:pt x="0" y="0"/>
                </a:moveTo>
                <a:lnTo>
                  <a:pt x="731080" y="308636"/>
                </a:lnTo>
              </a:path>
            </a:pathLst>
          </a:custGeom>
          <a:ln w="952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074709" y="3133422"/>
            <a:ext cx="450215" cy="147955"/>
          </a:xfrm>
          <a:custGeom>
            <a:avLst/>
            <a:gdLst/>
            <a:ahLst/>
            <a:cxnLst/>
            <a:rect l="l" t="t" r="r" b="b"/>
            <a:pathLst>
              <a:path w="450215" h="147954">
                <a:moveTo>
                  <a:pt x="0" y="0"/>
                </a:moveTo>
                <a:lnTo>
                  <a:pt x="450052" y="147444"/>
                </a:lnTo>
              </a:path>
            </a:pathLst>
          </a:custGeom>
          <a:ln w="952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6783306" y="3633495"/>
            <a:ext cx="741045" cy="160655"/>
          </a:xfrm>
          <a:custGeom>
            <a:avLst/>
            <a:gdLst/>
            <a:ahLst/>
            <a:cxnLst/>
            <a:rect l="l" t="t" r="r" b="b"/>
            <a:pathLst>
              <a:path w="741045" h="160654">
                <a:moveTo>
                  <a:pt x="0" y="0"/>
                </a:moveTo>
                <a:lnTo>
                  <a:pt x="740917" y="160574"/>
                </a:lnTo>
              </a:path>
            </a:pathLst>
          </a:custGeom>
          <a:ln w="952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6783306" y="4756572"/>
            <a:ext cx="742315" cy="107950"/>
          </a:xfrm>
          <a:custGeom>
            <a:avLst/>
            <a:gdLst/>
            <a:ahLst/>
            <a:cxnLst/>
            <a:rect l="l" t="t" r="r" b="b"/>
            <a:pathLst>
              <a:path w="742315" h="107950">
                <a:moveTo>
                  <a:pt x="741948" y="107431"/>
                </a:moveTo>
                <a:lnTo>
                  <a:pt x="0" y="0"/>
                </a:lnTo>
              </a:path>
            </a:pathLst>
          </a:custGeom>
          <a:ln w="952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6867466" y="1049506"/>
            <a:ext cx="1553845" cy="1418590"/>
          </a:xfrm>
          <a:custGeom>
            <a:avLst/>
            <a:gdLst/>
            <a:ahLst/>
            <a:cxnLst/>
            <a:rect l="l" t="t" r="r" b="b"/>
            <a:pathLst>
              <a:path w="1553845" h="1418589">
                <a:moveTo>
                  <a:pt x="0" y="0"/>
                </a:moveTo>
                <a:lnTo>
                  <a:pt x="1553295" y="0"/>
                </a:lnTo>
                <a:lnTo>
                  <a:pt x="1550876" y="1418484"/>
                </a:lnTo>
              </a:path>
            </a:pathLst>
          </a:custGeom>
          <a:ln w="952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821959" y="1049506"/>
            <a:ext cx="1554480" cy="300990"/>
          </a:xfrm>
          <a:custGeom>
            <a:avLst/>
            <a:gdLst/>
            <a:ahLst/>
            <a:cxnLst/>
            <a:rect l="l" t="t" r="r" b="b"/>
            <a:pathLst>
              <a:path w="1554479" h="300990">
                <a:moveTo>
                  <a:pt x="1554308" y="0"/>
                </a:moveTo>
                <a:lnTo>
                  <a:pt x="0" y="0"/>
                </a:lnTo>
                <a:lnTo>
                  <a:pt x="2407" y="300552"/>
                </a:lnTo>
              </a:path>
            </a:pathLst>
          </a:custGeom>
          <a:ln w="952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5294639" y="4435855"/>
            <a:ext cx="1678305" cy="8909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97205">
              <a:lnSpc>
                <a:spcPts val="1739"/>
              </a:lnSpc>
              <a:spcBef>
                <a:spcPts val="100"/>
              </a:spcBef>
            </a:pPr>
            <a:r>
              <a:rPr sz="1500" b="1" spc="-15" dirty="0">
                <a:solidFill>
                  <a:srgbClr val="231F20"/>
                </a:solidFill>
                <a:latin typeface="Arial"/>
                <a:cs typeface="Arial"/>
              </a:rPr>
              <a:t>1</a:t>
            </a:r>
            <a:r>
              <a:rPr sz="1500" b="1" spc="-22" baseline="27777" dirty="0">
                <a:solidFill>
                  <a:srgbClr val="231F20"/>
                </a:solidFill>
                <a:latin typeface="Arial"/>
                <a:cs typeface="Arial"/>
              </a:rPr>
              <a:t>st</a:t>
            </a:r>
            <a:r>
              <a:rPr sz="1500" b="1" spc="-97" baseline="2777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20" dirty="0">
                <a:solidFill>
                  <a:srgbClr val="231F20"/>
                </a:solidFill>
                <a:latin typeface="Arial"/>
                <a:cs typeface="Arial"/>
              </a:rPr>
              <a:t>Events</a:t>
            </a:r>
            <a:endParaRPr sz="1500">
              <a:latin typeface="Arial"/>
              <a:cs typeface="Arial"/>
            </a:endParaRPr>
          </a:p>
          <a:p>
            <a:pPr marL="597535">
              <a:lnSpc>
                <a:spcPts val="1689"/>
              </a:lnSpc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HR</a:t>
            </a:r>
            <a:r>
              <a:rPr sz="1500" spc="-10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30" dirty="0">
                <a:solidFill>
                  <a:srgbClr val="231F20"/>
                </a:solidFill>
                <a:latin typeface="Arial"/>
                <a:cs typeface="Arial"/>
              </a:rPr>
              <a:t>0.75</a:t>
            </a:r>
            <a:endParaRPr sz="1500">
              <a:latin typeface="Arial"/>
              <a:cs typeface="Arial"/>
            </a:endParaRPr>
          </a:p>
          <a:p>
            <a:pPr marL="184150" marR="30480" indent="-146685">
              <a:lnSpc>
                <a:spcPts val="1610"/>
              </a:lnSpc>
              <a:spcBef>
                <a:spcPts val="160"/>
              </a:spcBef>
            </a:pP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(95%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CI,</a:t>
            </a:r>
            <a:r>
              <a:rPr sz="1500" spc="-180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35" dirty="0">
                <a:solidFill>
                  <a:srgbClr val="231F20"/>
                </a:solidFill>
                <a:latin typeface="Arial"/>
                <a:cs typeface="Arial"/>
              </a:rPr>
              <a:t>0.68-0.83) 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P=</a:t>
            </a:r>
            <a:r>
              <a:rPr sz="1600" spc="-5" dirty="0">
                <a:latin typeface="Arial"/>
                <a:cs typeface="Arial"/>
              </a:rPr>
              <a:t>0.00000002</a:t>
            </a:r>
            <a:endParaRPr sz="16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279401" y="1799335"/>
            <a:ext cx="1701164" cy="1235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" algn="ctr">
              <a:lnSpc>
                <a:spcPts val="1750"/>
              </a:lnSpc>
              <a:spcBef>
                <a:spcPts val="100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≥4</a:t>
            </a:r>
            <a:r>
              <a:rPr sz="1500" b="1" spc="-25" dirty="0">
                <a:solidFill>
                  <a:srgbClr val="231F20"/>
                </a:solidFill>
                <a:latin typeface="Arial"/>
                <a:cs typeface="Arial"/>
              </a:rPr>
              <a:t> Events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ts val="1705"/>
              </a:lnSpc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RR</a:t>
            </a:r>
            <a:r>
              <a:rPr sz="1500" spc="-20" dirty="0">
                <a:solidFill>
                  <a:srgbClr val="231F20"/>
                </a:solidFill>
                <a:latin typeface="Arial"/>
                <a:cs typeface="Arial"/>
              </a:rPr>
              <a:t> 0.46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ts val="1750"/>
              </a:lnSpc>
            </a:pP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(95%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CI,</a:t>
            </a:r>
            <a:r>
              <a:rPr sz="1500" spc="-18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0.36-0.60)</a:t>
            </a:r>
            <a:endParaRPr sz="1500">
              <a:latin typeface="Arial"/>
              <a:cs typeface="Arial"/>
            </a:endParaRPr>
          </a:p>
          <a:p>
            <a:pPr marL="2540" algn="ctr">
              <a:lnSpc>
                <a:spcPts val="1750"/>
              </a:lnSpc>
              <a:spcBef>
                <a:spcPts val="815"/>
              </a:spcBef>
            </a:pPr>
            <a:r>
              <a:rPr sz="1500" b="1" spc="-15" dirty="0">
                <a:solidFill>
                  <a:srgbClr val="231F20"/>
                </a:solidFill>
                <a:latin typeface="Arial"/>
                <a:cs typeface="Arial"/>
              </a:rPr>
              <a:t>3</a:t>
            </a:r>
            <a:r>
              <a:rPr sz="1500" b="1" spc="-22" baseline="27777" dirty="0">
                <a:solidFill>
                  <a:srgbClr val="231F20"/>
                </a:solidFill>
                <a:latin typeface="Arial"/>
                <a:cs typeface="Arial"/>
              </a:rPr>
              <a:t>rd</a:t>
            </a:r>
            <a:r>
              <a:rPr sz="1500" b="1" spc="22" baseline="27777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b="1" spc="-25" dirty="0">
                <a:solidFill>
                  <a:srgbClr val="231F20"/>
                </a:solidFill>
                <a:latin typeface="Arial"/>
                <a:cs typeface="Arial"/>
              </a:rPr>
              <a:t>Events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ts val="1750"/>
              </a:lnSpc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HR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Arial"/>
                <a:cs typeface="Arial"/>
              </a:rPr>
              <a:t>0.70</a:t>
            </a:r>
            <a:endParaRPr sz="15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281939" y="2893567"/>
            <a:ext cx="1697355" cy="1120140"/>
          </a:xfrm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15"/>
              </a:spcBef>
            </a:pP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(95%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CI,</a:t>
            </a:r>
            <a:r>
              <a:rPr sz="1500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0.59-0.83)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ts val="1739"/>
              </a:lnSpc>
              <a:spcBef>
                <a:spcPts val="815"/>
              </a:spcBef>
            </a:pPr>
            <a:r>
              <a:rPr sz="1500" b="1" spc="-15" dirty="0">
                <a:solidFill>
                  <a:srgbClr val="231F20"/>
                </a:solidFill>
                <a:latin typeface="Arial"/>
                <a:cs typeface="Arial"/>
              </a:rPr>
              <a:t>2</a:t>
            </a:r>
            <a:r>
              <a:rPr sz="1500" b="1" spc="-22" baseline="27777" dirty="0">
                <a:solidFill>
                  <a:srgbClr val="231F20"/>
                </a:solidFill>
                <a:latin typeface="Arial"/>
                <a:cs typeface="Arial"/>
              </a:rPr>
              <a:t>nd </a:t>
            </a:r>
            <a:r>
              <a:rPr sz="1500" b="1" spc="-20" dirty="0">
                <a:solidFill>
                  <a:srgbClr val="231F20"/>
                </a:solidFill>
                <a:latin typeface="Arial"/>
                <a:cs typeface="Arial"/>
              </a:rPr>
              <a:t>Events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ts val="1689"/>
              </a:lnSpc>
            </a:pPr>
            <a:r>
              <a:rPr sz="1500" dirty="0">
                <a:solidFill>
                  <a:srgbClr val="231F20"/>
                </a:solidFill>
                <a:latin typeface="Arial"/>
                <a:cs typeface="Arial"/>
              </a:rPr>
              <a:t>HR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231F20"/>
                </a:solidFill>
                <a:latin typeface="Arial"/>
                <a:cs typeface="Arial"/>
              </a:rPr>
              <a:t>0.68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ts val="1750"/>
              </a:lnSpc>
            </a:pP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(95% </a:t>
            </a:r>
            <a:r>
              <a:rPr sz="1500" spc="-5" dirty="0">
                <a:solidFill>
                  <a:srgbClr val="231F20"/>
                </a:solidFill>
                <a:latin typeface="Arial"/>
                <a:cs typeface="Arial"/>
              </a:rPr>
              <a:t>CI,</a:t>
            </a:r>
            <a:r>
              <a:rPr sz="1500" spc="-195" dirty="0">
                <a:solidFill>
                  <a:srgbClr val="231F20"/>
                </a:solidFill>
                <a:latin typeface="Arial"/>
                <a:cs typeface="Arial"/>
              </a:rPr>
              <a:t> </a:t>
            </a:r>
            <a:r>
              <a:rPr sz="1500" spc="-15" dirty="0">
                <a:solidFill>
                  <a:srgbClr val="231F20"/>
                </a:solidFill>
                <a:latin typeface="Arial"/>
                <a:cs typeface="Arial"/>
              </a:rPr>
              <a:t>0.60-0.77)</a:t>
            </a:r>
            <a:endParaRPr sz="15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737441" y="3246136"/>
            <a:ext cx="758825" cy="201295"/>
          </a:xfrm>
          <a:custGeom>
            <a:avLst/>
            <a:gdLst/>
            <a:ahLst/>
            <a:cxnLst/>
            <a:rect l="l" t="t" r="r" b="b"/>
            <a:pathLst>
              <a:path w="758825" h="201295">
                <a:moveTo>
                  <a:pt x="0" y="0"/>
                </a:moveTo>
                <a:lnTo>
                  <a:pt x="758444" y="200976"/>
                </a:lnTo>
              </a:path>
            </a:pathLst>
          </a:custGeom>
          <a:ln w="952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737429" y="4398208"/>
            <a:ext cx="758825" cy="158750"/>
          </a:xfrm>
          <a:custGeom>
            <a:avLst/>
            <a:gdLst/>
            <a:ahLst/>
            <a:cxnLst/>
            <a:rect l="l" t="t" r="r" b="b"/>
            <a:pathLst>
              <a:path w="758825" h="158750">
                <a:moveTo>
                  <a:pt x="758457" y="158152"/>
                </a:moveTo>
                <a:lnTo>
                  <a:pt x="0" y="0"/>
                </a:lnTo>
              </a:path>
            </a:pathLst>
          </a:custGeom>
          <a:ln w="952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591580" y="3127856"/>
            <a:ext cx="1708150" cy="229235"/>
          </a:xfrm>
          <a:custGeom>
            <a:avLst/>
            <a:gdLst/>
            <a:ahLst/>
            <a:cxnLst/>
            <a:rect l="l" t="t" r="r" b="b"/>
            <a:pathLst>
              <a:path w="1708150" h="229235">
                <a:moveTo>
                  <a:pt x="1707817" y="228950"/>
                </a:moveTo>
                <a:lnTo>
                  <a:pt x="0" y="228950"/>
                </a:lnTo>
                <a:lnTo>
                  <a:pt x="0" y="0"/>
                </a:lnTo>
                <a:lnTo>
                  <a:pt x="1707817" y="0"/>
                </a:lnTo>
                <a:lnTo>
                  <a:pt x="1707817" y="228950"/>
                </a:lnTo>
                <a:close/>
              </a:path>
            </a:pathLst>
          </a:custGeom>
          <a:solidFill>
            <a:srgbClr val="F89748">
              <a:alpha val="548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8333253" y="3106928"/>
            <a:ext cx="23812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96</a:t>
            </a:r>
            <a:endParaRPr sz="1500">
              <a:latin typeface="Arial"/>
              <a:cs typeface="Arial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9480993" y="3230206"/>
            <a:ext cx="972185" cy="0"/>
          </a:xfrm>
          <a:custGeom>
            <a:avLst/>
            <a:gdLst/>
            <a:ahLst/>
            <a:cxnLst/>
            <a:rect l="l" t="t" r="r" b="b"/>
            <a:pathLst>
              <a:path w="972184">
                <a:moveTo>
                  <a:pt x="0" y="0"/>
                </a:moveTo>
                <a:lnTo>
                  <a:pt x="971594" y="0"/>
                </a:lnTo>
              </a:path>
            </a:pathLst>
          </a:custGeom>
          <a:ln w="952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4993636" y="712723"/>
            <a:ext cx="2350770" cy="9855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00FF"/>
                </a:solidFill>
                <a:latin typeface="Arial"/>
                <a:cs typeface="Arial"/>
              </a:rPr>
              <a:t>RR</a:t>
            </a:r>
            <a:r>
              <a:rPr sz="2400" b="1" spc="-114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2400" b="1" spc="-20" dirty="0">
                <a:solidFill>
                  <a:srgbClr val="0000FF"/>
                </a:solidFill>
                <a:latin typeface="Arial"/>
                <a:cs typeface="Arial"/>
              </a:rPr>
              <a:t>0.69</a:t>
            </a:r>
            <a:endParaRPr sz="2400">
              <a:latin typeface="Arial"/>
              <a:cs typeface="Arial"/>
            </a:endParaRPr>
          </a:p>
          <a:p>
            <a:pPr marL="1905" algn="ctr">
              <a:lnSpc>
                <a:spcPts val="1795"/>
              </a:lnSpc>
              <a:spcBef>
                <a:spcPts val="10"/>
              </a:spcBef>
            </a:pPr>
            <a:r>
              <a:rPr sz="1500" spc="-15" dirty="0">
                <a:solidFill>
                  <a:srgbClr val="0000FF"/>
                </a:solidFill>
                <a:latin typeface="Arial"/>
                <a:cs typeface="Arial"/>
              </a:rPr>
              <a:t>(95% </a:t>
            </a:r>
            <a:r>
              <a:rPr sz="1500" spc="-5" dirty="0">
                <a:solidFill>
                  <a:srgbClr val="0000FF"/>
                </a:solidFill>
                <a:latin typeface="Arial"/>
                <a:cs typeface="Arial"/>
              </a:rPr>
              <a:t>CI,</a:t>
            </a:r>
            <a:r>
              <a:rPr sz="1500" spc="-155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sz="1500" spc="-20" dirty="0">
                <a:solidFill>
                  <a:srgbClr val="0000FF"/>
                </a:solidFill>
                <a:latin typeface="Arial"/>
                <a:cs typeface="Arial"/>
              </a:rPr>
              <a:t>0.61-0.77)</a:t>
            </a:r>
            <a:endParaRPr sz="1500">
              <a:latin typeface="Arial"/>
              <a:cs typeface="Arial"/>
            </a:endParaRPr>
          </a:p>
          <a:p>
            <a:pPr algn="ctr">
              <a:lnSpc>
                <a:spcPts val="2875"/>
              </a:lnSpc>
            </a:pPr>
            <a:r>
              <a:rPr sz="2400" b="1" spc="-10" dirty="0">
                <a:solidFill>
                  <a:srgbClr val="0000FF"/>
                </a:solidFill>
                <a:latin typeface="Arial"/>
                <a:cs typeface="Arial"/>
              </a:rPr>
              <a:t>P=0.0000000004</a:t>
            </a:r>
            <a:endParaRPr sz="24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586568" y="913891"/>
            <a:ext cx="333692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31% Reduction in </a:t>
            </a:r>
            <a:r>
              <a:rPr sz="1800" b="1" spc="-30" dirty="0">
                <a:solidFill>
                  <a:srgbClr val="0000FF"/>
                </a:solidFill>
                <a:latin typeface="Arial"/>
                <a:cs typeface="Arial"/>
              </a:rPr>
              <a:t>Total </a:t>
            </a:r>
            <a:r>
              <a:rPr sz="1800" b="1" spc="-5" dirty="0">
                <a:solidFill>
                  <a:srgbClr val="0000FF"/>
                </a:solidFill>
                <a:latin typeface="Arial"/>
                <a:cs typeface="Arial"/>
              </a:rPr>
              <a:t>Events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10586547" y="1737442"/>
            <a:ext cx="808355" cy="3234690"/>
          </a:xfrm>
          <a:prstGeom prst="rect">
            <a:avLst/>
          </a:prstGeom>
          <a:ln w="12700">
            <a:solidFill>
              <a:srgbClr val="0000FF"/>
            </a:solidFill>
          </a:ln>
        </p:spPr>
        <p:txBody>
          <a:bodyPr vert="horz" wrap="square" lIns="0" tIns="137160" rIns="0" bIns="0" rtlCol="0">
            <a:spAutoFit/>
          </a:bodyPr>
          <a:lstStyle/>
          <a:p>
            <a:pPr marL="121920" marR="118110" indent="12065" algn="just">
              <a:lnSpc>
                <a:spcPct val="83300"/>
              </a:lnSpc>
              <a:spcBef>
                <a:spcPts val="1080"/>
              </a:spcBef>
            </a:pPr>
            <a:r>
              <a:rPr sz="1500" b="1" spc="-5" dirty="0">
                <a:latin typeface="Arial"/>
                <a:cs typeface="Arial"/>
              </a:rPr>
              <a:t>No. of  </a:t>
            </a:r>
            <a:r>
              <a:rPr sz="1500" b="1" spc="-10" dirty="0">
                <a:latin typeface="Arial"/>
                <a:cs typeface="Arial"/>
              </a:rPr>
              <a:t>F</a:t>
            </a:r>
            <a:r>
              <a:rPr sz="1500" b="1" spc="-5" dirty="0">
                <a:latin typeface="Arial"/>
                <a:cs typeface="Arial"/>
              </a:rPr>
              <a:t>e</a:t>
            </a:r>
            <a:r>
              <a:rPr sz="1500" b="1" spc="-10" dirty="0">
                <a:latin typeface="Arial"/>
                <a:cs typeface="Arial"/>
              </a:rPr>
              <a:t>w</a:t>
            </a:r>
            <a:r>
              <a:rPr sz="1500" b="1" spc="-5" dirty="0">
                <a:latin typeface="Arial"/>
                <a:cs typeface="Arial"/>
              </a:rPr>
              <a:t>e</a:t>
            </a:r>
            <a:r>
              <a:rPr sz="1500" b="1" dirty="0">
                <a:latin typeface="Arial"/>
                <a:cs typeface="Arial"/>
              </a:rPr>
              <a:t>r  </a:t>
            </a:r>
            <a:r>
              <a:rPr sz="1500" b="1" spc="-5" dirty="0">
                <a:latin typeface="Arial"/>
                <a:cs typeface="Arial"/>
              </a:rPr>
              <a:t>Case</a:t>
            </a:r>
            <a:r>
              <a:rPr sz="1500" b="1" dirty="0">
                <a:latin typeface="Arial"/>
                <a:cs typeface="Arial"/>
              </a:rPr>
              <a:t>s</a:t>
            </a:r>
            <a:endParaRPr sz="1500">
              <a:latin typeface="Arial"/>
              <a:cs typeface="Arial"/>
            </a:endParaRPr>
          </a:p>
          <a:p>
            <a:pPr marL="165100">
              <a:lnSpc>
                <a:spcPct val="100000"/>
              </a:lnSpc>
              <a:spcBef>
                <a:spcPts val="980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-539</a:t>
            </a:r>
            <a:endParaRPr sz="1500">
              <a:latin typeface="Arial"/>
              <a:cs typeface="Arial"/>
            </a:endParaRPr>
          </a:p>
          <a:p>
            <a:pPr marL="218440">
              <a:lnSpc>
                <a:spcPts val="1705"/>
              </a:lnSpc>
              <a:spcBef>
                <a:spcPts val="985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-99</a:t>
            </a:r>
            <a:endParaRPr sz="1500">
              <a:latin typeface="Arial"/>
              <a:cs typeface="Arial"/>
            </a:endParaRPr>
          </a:p>
          <a:p>
            <a:pPr marL="218440">
              <a:lnSpc>
                <a:spcPts val="1705"/>
              </a:lnSpc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-80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300">
              <a:latin typeface="Arial"/>
              <a:cs typeface="Arial"/>
            </a:endParaRPr>
          </a:p>
          <a:p>
            <a:pPr marL="162560">
              <a:lnSpc>
                <a:spcPct val="100000"/>
              </a:lnSpc>
              <a:spcBef>
                <a:spcPts val="5"/>
              </a:spcBef>
            </a:pPr>
            <a:r>
              <a:rPr sz="1500" b="1" spc="10" dirty="0">
                <a:solidFill>
                  <a:srgbClr val="231F20"/>
                </a:solidFill>
                <a:latin typeface="Arial"/>
                <a:cs typeface="Arial"/>
              </a:rPr>
              <a:t>-164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200">
              <a:latin typeface="Arial"/>
              <a:cs typeface="Arial"/>
            </a:endParaRPr>
          </a:p>
          <a:p>
            <a:pPr marL="164465">
              <a:lnSpc>
                <a:spcPct val="100000"/>
              </a:lnSpc>
              <a:spcBef>
                <a:spcPts val="5"/>
              </a:spcBef>
            </a:pPr>
            <a:r>
              <a:rPr sz="1500" b="1" dirty="0">
                <a:solidFill>
                  <a:srgbClr val="231F20"/>
                </a:solidFill>
                <a:latin typeface="Arial"/>
                <a:cs typeface="Arial"/>
              </a:rPr>
              <a:t>-196</a:t>
            </a:r>
            <a:endParaRPr sz="15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8806741" y="2697534"/>
            <a:ext cx="1645920" cy="0"/>
          </a:xfrm>
          <a:custGeom>
            <a:avLst/>
            <a:gdLst/>
            <a:ahLst/>
            <a:cxnLst/>
            <a:rect l="l" t="t" r="r" b="b"/>
            <a:pathLst>
              <a:path w="1645920">
                <a:moveTo>
                  <a:pt x="0" y="0"/>
                </a:moveTo>
                <a:lnTo>
                  <a:pt x="1645920" y="0"/>
                </a:lnTo>
              </a:path>
            </a:pathLst>
          </a:custGeom>
          <a:ln w="9525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187924" y="6533388"/>
            <a:ext cx="896683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Arial"/>
                <a:cs typeface="Arial"/>
              </a:rPr>
              <a:t>Bhatt DL, Steg PG, Miller M, et al. </a:t>
            </a:r>
            <a:r>
              <a:rPr sz="1400" b="1" i="1" dirty="0">
                <a:latin typeface="Arial"/>
                <a:cs typeface="Arial"/>
              </a:rPr>
              <a:t>J Am </a:t>
            </a:r>
            <a:r>
              <a:rPr sz="1400" b="1" i="1" spc="-5" dirty="0">
                <a:latin typeface="Arial"/>
                <a:cs typeface="Arial"/>
              </a:rPr>
              <a:t>Coll Cardiol</a:t>
            </a:r>
            <a:r>
              <a:rPr sz="1400" b="1" spc="-5" dirty="0">
                <a:latin typeface="Arial"/>
                <a:cs typeface="Arial"/>
              </a:rPr>
              <a:t>. 2019;73:2791-2802. Bhatt DL. </a:t>
            </a:r>
            <a:r>
              <a:rPr sz="1400" b="1" dirty="0">
                <a:latin typeface="Arial"/>
                <a:cs typeface="Arial"/>
              </a:rPr>
              <a:t>ACC </a:t>
            </a:r>
            <a:r>
              <a:rPr sz="1400" b="1" spc="-5" dirty="0">
                <a:latin typeface="Arial"/>
                <a:cs typeface="Arial"/>
              </a:rPr>
              <a:t>2019, New</a:t>
            </a:r>
            <a:r>
              <a:rPr sz="1400" b="1" spc="-135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Orleans.</a:t>
            </a:r>
            <a:endParaRPr sz="1400">
              <a:latin typeface="Arial"/>
              <a:cs typeface="Arial"/>
            </a:endParaRPr>
          </a:p>
        </p:txBody>
      </p:sp>
      <p:sp>
        <p:nvSpPr>
          <p:cNvPr id="62" name="object 62"/>
          <p:cNvSpPr txBox="1">
            <a:spLocks noGrp="1"/>
          </p:cNvSpPr>
          <p:nvPr>
            <p:ph type="title"/>
          </p:nvPr>
        </p:nvSpPr>
        <p:spPr>
          <a:xfrm>
            <a:off x="535941" y="59436"/>
            <a:ext cx="9246870" cy="604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First and Subsequent Events </a:t>
            </a:r>
            <a:r>
              <a:rPr dirty="0"/>
              <a:t>– </a:t>
            </a:r>
            <a:r>
              <a:rPr spc="-5" dirty="0"/>
              <a:t>Full</a:t>
            </a:r>
            <a:r>
              <a:rPr spc="-55" dirty="0"/>
              <a:t> </a:t>
            </a:r>
            <a:r>
              <a:rPr spc="-5" dirty="0"/>
              <a:t>Data</a:t>
            </a:r>
          </a:p>
        </p:txBody>
      </p:sp>
      <p:sp>
        <p:nvSpPr>
          <p:cNvPr id="63" name="object 63"/>
          <p:cNvSpPr txBox="1"/>
          <p:nvPr/>
        </p:nvSpPr>
        <p:spPr>
          <a:xfrm>
            <a:off x="9692640" y="6142228"/>
            <a:ext cx="229616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latin typeface="Arial"/>
                <a:cs typeface="Arial"/>
              </a:rPr>
              <a:t>Note: </a:t>
            </a:r>
            <a:r>
              <a:rPr sz="1000" spc="-5" dirty="0">
                <a:latin typeface="Arial"/>
                <a:cs typeface="Arial"/>
              </a:rPr>
              <a:t>WLW </a:t>
            </a:r>
            <a:r>
              <a:rPr sz="1000" spc="-10" dirty="0">
                <a:latin typeface="Arial"/>
                <a:cs typeface="Arial"/>
              </a:rPr>
              <a:t>method </a:t>
            </a:r>
            <a:r>
              <a:rPr sz="1000" spc="-5" dirty="0">
                <a:latin typeface="Arial"/>
                <a:cs typeface="Arial"/>
              </a:rPr>
              <a:t>for the </a:t>
            </a:r>
            <a:r>
              <a:rPr sz="1000" spc="-10" dirty="0">
                <a:latin typeface="Arial"/>
                <a:cs typeface="Arial"/>
              </a:rPr>
              <a:t>1</a:t>
            </a:r>
            <a:r>
              <a:rPr sz="1050" spc="-15" baseline="23809" dirty="0">
                <a:latin typeface="Arial"/>
                <a:cs typeface="Arial"/>
              </a:rPr>
              <a:t>st </a:t>
            </a:r>
            <a:r>
              <a:rPr sz="1000" spc="-5" dirty="0">
                <a:latin typeface="Arial"/>
                <a:cs typeface="Arial"/>
              </a:rPr>
              <a:t>events,  </a:t>
            </a:r>
            <a:r>
              <a:rPr sz="1000" spc="-10" dirty="0">
                <a:latin typeface="Arial"/>
                <a:cs typeface="Arial"/>
              </a:rPr>
              <a:t>2</a:t>
            </a:r>
            <a:r>
              <a:rPr sz="1050" spc="-15" baseline="23809" dirty="0">
                <a:latin typeface="Arial"/>
                <a:cs typeface="Arial"/>
              </a:rPr>
              <a:t>nd </a:t>
            </a:r>
            <a:r>
              <a:rPr sz="1000" spc="-5" dirty="0">
                <a:latin typeface="Arial"/>
                <a:cs typeface="Arial"/>
              </a:rPr>
              <a:t>events, </a:t>
            </a:r>
            <a:r>
              <a:rPr sz="1000" spc="-10" dirty="0">
                <a:latin typeface="Arial"/>
                <a:cs typeface="Arial"/>
              </a:rPr>
              <a:t>and 3</a:t>
            </a:r>
            <a:r>
              <a:rPr sz="1050" spc="-15" baseline="23809" dirty="0">
                <a:latin typeface="Arial"/>
                <a:cs typeface="Arial"/>
              </a:rPr>
              <a:t>rd </a:t>
            </a:r>
            <a:r>
              <a:rPr sz="1000" spc="-10" dirty="0">
                <a:latin typeface="Arial"/>
                <a:cs typeface="Arial"/>
              </a:rPr>
              <a:t>events </a:t>
            </a:r>
            <a:r>
              <a:rPr sz="1000" spc="-5" dirty="0">
                <a:latin typeface="Arial"/>
                <a:cs typeface="Arial"/>
              </a:rPr>
              <a:t>categories;  Negative binomial </a:t>
            </a:r>
            <a:r>
              <a:rPr sz="1000" spc="-10" dirty="0">
                <a:latin typeface="Arial"/>
                <a:cs typeface="Arial"/>
              </a:rPr>
              <a:t>model </a:t>
            </a:r>
            <a:r>
              <a:rPr sz="1000" spc="-5" dirty="0">
                <a:latin typeface="Arial"/>
                <a:cs typeface="Arial"/>
              </a:rPr>
              <a:t>for ≥4</a:t>
            </a:r>
            <a:r>
              <a:rPr sz="1050" spc="-7" baseline="23809" dirty="0">
                <a:latin typeface="Arial"/>
                <a:cs typeface="Arial"/>
              </a:rPr>
              <a:t>th </a:t>
            </a:r>
            <a:r>
              <a:rPr sz="1000" spc="-10" dirty="0">
                <a:latin typeface="Arial"/>
                <a:cs typeface="Arial"/>
              </a:rPr>
              <a:t>events  and </a:t>
            </a:r>
            <a:r>
              <a:rPr sz="1000" spc="-5" dirty="0">
                <a:latin typeface="Arial"/>
                <a:cs typeface="Arial"/>
              </a:rPr>
              <a:t>overall </a:t>
            </a:r>
            <a:r>
              <a:rPr sz="1000" spc="-10" dirty="0">
                <a:latin typeface="Arial"/>
                <a:cs typeface="Arial"/>
              </a:rPr>
              <a:t>treatment</a:t>
            </a:r>
            <a:r>
              <a:rPr sz="1000" spc="-15" dirty="0">
                <a:latin typeface="Arial"/>
                <a:cs typeface="Arial"/>
              </a:rPr>
              <a:t> </a:t>
            </a:r>
            <a:r>
              <a:rPr sz="1000" spc="-5" dirty="0">
                <a:latin typeface="Arial"/>
                <a:cs typeface="Arial"/>
              </a:rPr>
              <a:t>comparison.</a:t>
            </a:r>
            <a:endParaRPr sz="10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10233230" y="72674"/>
            <a:ext cx="1757680" cy="831850"/>
          </a:xfrm>
          <a:custGeom>
            <a:avLst/>
            <a:gdLst/>
            <a:ahLst/>
            <a:cxnLst/>
            <a:rect l="l" t="t" r="r" b="b"/>
            <a:pathLst>
              <a:path w="1757679" h="831850">
                <a:moveTo>
                  <a:pt x="0" y="831289"/>
                </a:moveTo>
                <a:lnTo>
                  <a:pt x="1757679" y="831289"/>
                </a:lnTo>
                <a:lnTo>
                  <a:pt x="1757679" y="0"/>
                </a:lnTo>
                <a:lnTo>
                  <a:pt x="0" y="0"/>
                </a:lnTo>
                <a:lnTo>
                  <a:pt x="0" y="83128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0501810" y="208137"/>
            <a:ext cx="1499523" cy="5884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>
              <a:lnSpc>
                <a:spcPts val="4100"/>
              </a:lnSpc>
              <a:spcBef>
                <a:spcPts val="620"/>
              </a:spcBef>
            </a:pPr>
            <a:r>
              <a:rPr spc="-10" dirty="0"/>
              <a:t>Primary </a:t>
            </a:r>
            <a:r>
              <a:rPr spc="-5" dirty="0"/>
              <a:t>and </a:t>
            </a:r>
            <a:r>
              <a:rPr dirty="0"/>
              <a:t>Key </a:t>
            </a:r>
            <a:r>
              <a:rPr spc="-5" dirty="0"/>
              <a:t>Secondary Composite  Endpoints </a:t>
            </a:r>
            <a:r>
              <a:rPr dirty="0"/>
              <a:t>by </a:t>
            </a:r>
            <a:r>
              <a:rPr spc="-5" dirty="0"/>
              <a:t>Baseline Serum </a:t>
            </a:r>
            <a:r>
              <a:rPr spc="-95" dirty="0"/>
              <a:t>EPA</a:t>
            </a:r>
            <a:r>
              <a:rPr spc="-185" dirty="0"/>
              <a:t> </a:t>
            </a:r>
            <a:r>
              <a:rPr spc="-45" dirty="0"/>
              <a:t>Tertiles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88593" y="1983740"/>
            <a:ext cx="1598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Hazard Ratio (95%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CI)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5323" y="1983740"/>
            <a:ext cx="6896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Endpoint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2654" y="2502833"/>
            <a:ext cx="11046460" cy="292735"/>
          </a:xfrm>
          <a:custGeom>
            <a:avLst/>
            <a:gdLst/>
            <a:ahLst/>
            <a:cxnLst/>
            <a:rect l="l" t="t" r="r" b="b"/>
            <a:pathLst>
              <a:path w="11046460" h="292735">
                <a:moveTo>
                  <a:pt x="0" y="292608"/>
                </a:moveTo>
                <a:lnTo>
                  <a:pt x="11045952" y="292608"/>
                </a:lnTo>
                <a:lnTo>
                  <a:pt x="11045952" y="0"/>
                </a:lnTo>
                <a:lnTo>
                  <a:pt x="0" y="0"/>
                </a:lnTo>
                <a:lnTo>
                  <a:pt x="0" y="292608"/>
                </a:lnTo>
                <a:close/>
              </a:path>
            </a:pathLst>
          </a:custGeom>
          <a:solidFill>
            <a:srgbClr val="F2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2654" y="3066774"/>
            <a:ext cx="11046460" cy="292735"/>
          </a:xfrm>
          <a:custGeom>
            <a:avLst/>
            <a:gdLst/>
            <a:ahLst/>
            <a:cxnLst/>
            <a:rect l="l" t="t" r="r" b="b"/>
            <a:pathLst>
              <a:path w="11046460" h="292735">
                <a:moveTo>
                  <a:pt x="0" y="292608"/>
                </a:moveTo>
                <a:lnTo>
                  <a:pt x="11045952" y="292608"/>
                </a:lnTo>
                <a:lnTo>
                  <a:pt x="11045952" y="0"/>
                </a:lnTo>
                <a:lnTo>
                  <a:pt x="0" y="0"/>
                </a:lnTo>
                <a:lnTo>
                  <a:pt x="0" y="292608"/>
                </a:lnTo>
                <a:close/>
              </a:path>
            </a:pathLst>
          </a:custGeom>
          <a:solidFill>
            <a:srgbClr val="F2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2654" y="3630714"/>
            <a:ext cx="11046460" cy="292735"/>
          </a:xfrm>
          <a:custGeom>
            <a:avLst/>
            <a:gdLst/>
            <a:ahLst/>
            <a:cxnLst/>
            <a:rect l="l" t="t" r="r" b="b"/>
            <a:pathLst>
              <a:path w="11046460" h="292735">
                <a:moveTo>
                  <a:pt x="0" y="292607"/>
                </a:moveTo>
                <a:lnTo>
                  <a:pt x="11045952" y="292607"/>
                </a:lnTo>
                <a:lnTo>
                  <a:pt x="11045952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F2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0822077" y="1800859"/>
            <a:ext cx="805180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53035" marR="5080" indent="-140970">
              <a:lnSpc>
                <a:spcPts val="1390"/>
              </a:lnSpc>
              <a:spcBef>
                <a:spcPts val="185"/>
              </a:spcBef>
            </a:pPr>
            <a:r>
              <a:rPr sz="1200" b="1" dirty="0">
                <a:latin typeface="Arial"/>
                <a:cs typeface="Arial"/>
              </a:rPr>
              <a:t>Int</a:t>
            </a:r>
            <a:r>
              <a:rPr sz="1200" b="1" spc="-5" dirty="0">
                <a:latin typeface="Arial"/>
                <a:cs typeface="Arial"/>
              </a:rPr>
              <a:t>erac</a:t>
            </a:r>
            <a:r>
              <a:rPr sz="1200" b="1" dirty="0">
                <a:latin typeface="Arial"/>
                <a:cs typeface="Arial"/>
              </a:rPr>
              <a:t>tion  </a:t>
            </a:r>
            <a:r>
              <a:rPr sz="1200" b="1" spc="-5" dirty="0">
                <a:latin typeface="Arial"/>
                <a:cs typeface="Arial"/>
              </a:rPr>
              <a:t>P-value</a:t>
            </a:r>
            <a:endParaRPr sz="1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45146" y="2249423"/>
            <a:ext cx="50545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5" dirty="0">
                <a:latin typeface="Arial"/>
                <a:cs typeface="Arial"/>
              </a:rPr>
              <a:t>n/N</a:t>
            </a:r>
            <a:r>
              <a:rPr sz="1100" b="1" i="1" spc="-70" dirty="0">
                <a:latin typeface="Arial"/>
                <a:cs typeface="Arial"/>
              </a:rPr>
              <a:t> </a:t>
            </a:r>
            <a:r>
              <a:rPr sz="1100" b="1" i="1" spc="-5" dirty="0">
                <a:latin typeface="Arial"/>
                <a:cs typeface="Arial"/>
              </a:rPr>
              <a:t>(%)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521297" y="1983740"/>
            <a:ext cx="1152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Icosapent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Ethyl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443447" y="1983740"/>
            <a:ext cx="608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P</a:t>
            </a:r>
            <a:r>
              <a:rPr sz="1200" b="1" dirty="0">
                <a:latin typeface="Arial"/>
                <a:cs typeface="Arial"/>
              </a:rPr>
              <a:t>l</a:t>
            </a:r>
            <a:r>
              <a:rPr sz="1200" b="1" spc="-10" dirty="0">
                <a:latin typeface="Arial"/>
                <a:cs typeface="Arial"/>
              </a:rPr>
              <a:t>ace</a:t>
            </a:r>
            <a:r>
              <a:rPr sz="1200" b="1" dirty="0">
                <a:latin typeface="Arial"/>
                <a:cs typeface="Arial"/>
              </a:rPr>
              <a:t>bo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495834" y="2249423"/>
            <a:ext cx="505459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5" dirty="0">
                <a:latin typeface="Arial"/>
                <a:cs typeface="Arial"/>
              </a:rPr>
              <a:t>n/N</a:t>
            </a:r>
            <a:r>
              <a:rPr sz="1100" b="1" i="1" spc="-70" dirty="0">
                <a:latin typeface="Arial"/>
                <a:cs typeface="Arial"/>
              </a:rPr>
              <a:t> </a:t>
            </a:r>
            <a:r>
              <a:rPr sz="1100" b="1" i="1" spc="-5" dirty="0">
                <a:latin typeface="Arial"/>
                <a:cs typeface="Arial"/>
              </a:rPr>
              <a:t>(%)</a:t>
            </a:r>
            <a:endParaRPr sz="11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972930" y="5855427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1" y="5276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313046" y="5855427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1" y="5276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9498689" y="5855427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1" y="5276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046714" y="6148974"/>
            <a:ext cx="725170" cy="76200"/>
          </a:xfrm>
          <a:custGeom>
            <a:avLst/>
            <a:gdLst/>
            <a:ahLst/>
            <a:cxnLst/>
            <a:rect l="l" t="t" r="r" b="b"/>
            <a:pathLst>
              <a:path w="725170" h="76200">
                <a:moveTo>
                  <a:pt x="648656" y="0"/>
                </a:moveTo>
                <a:lnTo>
                  <a:pt x="648656" y="76200"/>
                </a:lnTo>
                <a:lnTo>
                  <a:pt x="712156" y="44450"/>
                </a:lnTo>
                <a:lnTo>
                  <a:pt x="661356" y="44450"/>
                </a:lnTo>
                <a:lnTo>
                  <a:pt x="661356" y="31750"/>
                </a:lnTo>
                <a:lnTo>
                  <a:pt x="712156" y="31749"/>
                </a:lnTo>
                <a:lnTo>
                  <a:pt x="648656" y="0"/>
                </a:lnTo>
                <a:close/>
              </a:path>
              <a:path w="725170" h="76200">
                <a:moveTo>
                  <a:pt x="661356" y="44449"/>
                </a:moveTo>
                <a:lnTo>
                  <a:pt x="648656" y="44449"/>
                </a:lnTo>
                <a:lnTo>
                  <a:pt x="661356" y="44450"/>
                </a:lnTo>
                <a:close/>
              </a:path>
              <a:path w="725170" h="76200">
                <a:moveTo>
                  <a:pt x="712156" y="31749"/>
                </a:moveTo>
                <a:lnTo>
                  <a:pt x="648656" y="31749"/>
                </a:lnTo>
                <a:lnTo>
                  <a:pt x="661356" y="31750"/>
                </a:lnTo>
                <a:lnTo>
                  <a:pt x="661356" y="44450"/>
                </a:lnTo>
                <a:lnTo>
                  <a:pt x="712158" y="44449"/>
                </a:lnTo>
                <a:lnTo>
                  <a:pt x="724856" y="38100"/>
                </a:lnTo>
                <a:lnTo>
                  <a:pt x="712156" y="31749"/>
                </a:lnTo>
                <a:close/>
              </a:path>
              <a:path w="725170" h="76200">
                <a:moveTo>
                  <a:pt x="0" y="31749"/>
                </a:moveTo>
                <a:lnTo>
                  <a:pt x="0" y="44449"/>
                </a:lnTo>
                <a:lnTo>
                  <a:pt x="648656" y="44449"/>
                </a:lnTo>
                <a:lnTo>
                  <a:pt x="648656" y="31749"/>
                </a:lnTo>
                <a:lnTo>
                  <a:pt x="0" y="317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61832" y="6148974"/>
            <a:ext cx="728345" cy="76200"/>
          </a:xfrm>
          <a:custGeom>
            <a:avLst/>
            <a:gdLst/>
            <a:ahLst/>
            <a:cxnLst/>
            <a:rect l="l" t="t" r="r" b="b"/>
            <a:pathLst>
              <a:path w="72834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49"/>
                </a:lnTo>
                <a:lnTo>
                  <a:pt x="76200" y="0"/>
                </a:lnTo>
                <a:close/>
              </a:path>
              <a:path w="728345" h="76200">
                <a:moveTo>
                  <a:pt x="76200" y="31749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49"/>
                </a:lnTo>
                <a:lnTo>
                  <a:pt x="76200" y="31749"/>
                </a:lnTo>
                <a:close/>
              </a:path>
              <a:path w="728345" h="76200">
                <a:moveTo>
                  <a:pt x="76200" y="44449"/>
                </a:moveTo>
                <a:lnTo>
                  <a:pt x="63500" y="44450"/>
                </a:lnTo>
                <a:lnTo>
                  <a:pt x="76200" y="44450"/>
                </a:lnTo>
                <a:close/>
              </a:path>
              <a:path w="728345" h="76200">
                <a:moveTo>
                  <a:pt x="727784" y="31749"/>
                </a:moveTo>
                <a:lnTo>
                  <a:pt x="76200" y="31749"/>
                </a:lnTo>
                <a:lnTo>
                  <a:pt x="76200" y="44449"/>
                </a:lnTo>
                <a:lnTo>
                  <a:pt x="727784" y="44449"/>
                </a:lnTo>
                <a:lnTo>
                  <a:pt x="727784" y="317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616209" y="2585895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108013" y="0"/>
                </a:moveTo>
                <a:lnTo>
                  <a:pt x="0" y="0"/>
                </a:lnTo>
                <a:lnTo>
                  <a:pt x="0" y="108012"/>
                </a:lnTo>
                <a:lnTo>
                  <a:pt x="108013" y="108012"/>
                </a:lnTo>
                <a:lnTo>
                  <a:pt x="1080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591543" y="2639900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0" y="0"/>
                </a:moveTo>
                <a:lnTo>
                  <a:pt x="16598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618195" y="3149834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108013" y="0"/>
                </a:moveTo>
                <a:lnTo>
                  <a:pt x="0" y="0"/>
                </a:lnTo>
                <a:lnTo>
                  <a:pt x="0" y="108013"/>
                </a:lnTo>
                <a:lnTo>
                  <a:pt x="108013" y="108013"/>
                </a:lnTo>
                <a:lnTo>
                  <a:pt x="1080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529434" y="3203840"/>
            <a:ext cx="294005" cy="0"/>
          </a:xfrm>
          <a:custGeom>
            <a:avLst/>
            <a:gdLst/>
            <a:ahLst/>
            <a:cxnLst/>
            <a:rect l="l" t="t" r="r" b="b"/>
            <a:pathLst>
              <a:path w="294004">
                <a:moveTo>
                  <a:pt x="0" y="0"/>
                </a:moveTo>
                <a:lnTo>
                  <a:pt x="29397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659597" y="3431805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108013" y="0"/>
                </a:moveTo>
                <a:lnTo>
                  <a:pt x="0" y="0"/>
                </a:lnTo>
                <a:lnTo>
                  <a:pt x="0" y="108012"/>
                </a:lnTo>
                <a:lnTo>
                  <a:pt x="108013" y="108012"/>
                </a:lnTo>
                <a:lnTo>
                  <a:pt x="1080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563467" y="3485810"/>
            <a:ext cx="309245" cy="0"/>
          </a:xfrm>
          <a:custGeom>
            <a:avLst/>
            <a:gdLst/>
            <a:ahLst/>
            <a:cxnLst/>
            <a:rect l="l" t="t" r="r" b="b"/>
            <a:pathLst>
              <a:path w="309245">
                <a:moveTo>
                  <a:pt x="0" y="0"/>
                </a:moveTo>
                <a:lnTo>
                  <a:pt x="308916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617825" y="3713774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108013" y="0"/>
                </a:moveTo>
                <a:lnTo>
                  <a:pt x="0" y="0"/>
                </a:lnTo>
                <a:lnTo>
                  <a:pt x="0" y="108013"/>
                </a:lnTo>
                <a:lnTo>
                  <a:pt x="108013" y="108013"/>
                </a:lnTo>
                <a:lnTo>
                  <a:pt x="1080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520627" y="3767781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105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26" name="object 26"/>
          <p:cNvGraphicFramePr>
            <a:graphicFrameLocks noGrp="1"/>
          </p:cNvGraphicFramePr>
          <p:nvPr/>
        </p:nvGraphicFramePr>
        <p:xfrm>
          <a:off x="572654" y="2502833"/>
          <a:ext cx="11046460" cy="33559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52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90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61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71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437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3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1899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92607">
                <a:tc gridSpan="2">
                  <a:txBody>
                    <a:bodyPr/>
                    <a:lstStyle/>
                    <a:p>
                      <a:pPr marL="126364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b="1" spc="-5" dirty="0">
                          <a:latin typeface="Arial"/>
                          <a:cs typeface="Arial"/>
                        </a:rPr>
                        <a:t>Primary </a:t>
                      </a:r>
                      <a:r>
                        <a:rPr sz="1200" b="1" spc="-10" dirty="0">
                          <a:latin typeface="Arial"/>
                          <a:cs typeface="Arial"/>
                        </a:rPr>
                        <a:t>Composite </a:t>
                      </a:r>
                      <a:r>
                        <a:rPr sz="1200" b="1" spc="-5" dirty="0">
                          <a:latin typeface="Arial"/>
                          <a:cs typeface="Arial"/>
                        </a:rPr>
                        <a:t>Endpoint</a:t>
                      </a:r>
                      <a:r>
                        <a:rPr sz="12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b="1" dirty="0">
                          <a:latin typeface="Arial"/>
                          <a:cs typeface="Arial"/>
                        </a:rPr>
                        <a:t>(ITT)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15265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705/4089</a:t>
                      </a:r>
                      <a:r>
                        <a:rPr sz="1200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(17.2%)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 gridSpan="2">
                  <a:txBody>
                    <a:bodyPr/>
                    <a:lstStyle/>
                    <a:p>
                      <a:pPr marL="2222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901/4090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(22.0%)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R w="9525">
                      <a:solidFill>
                        <a:srgbClr val="231F2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5181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0.75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(0.68-0.83)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solidFill>
                      <a:srgbClr val="F2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1332">
                <a:tc gridSpan="5">
                  <a:txBody>
                    <a:bodyPr/>
                    <a:lstStyle/>
                    <a:p>
                      <a:pPr marL="27686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Baseline 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EPA </a:t>
                      </a:r>
                      <a:r>
                        <a:rPr sz="1200" spc="-20" dirty="0">
                          <a:latin typeface="Arial"/>
                          <a:cs typeface="Arial"/>
                        </a:rPr>
                        <a:t>Tertiles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(median)</a:t>
                      </a:r>
                      <a:r>
                        <a:rPr sz="1200" spc="-3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µg/mL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R w="9525">
                      <a:solidFill>
                        <a:srgbClr val="231F2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R="231140" algn="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20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91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8735" marB="0">
                    <a:lnL w="9525">
                      <a:solidFill>
                        <a:srgbClr val="231F2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607">
                <a:tc>
                  <a:txBody>
                    <a:bodyPr/>
                    <a:lstStyle/>
                    <a:p>
                      <a:pPr marL="27686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≤20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µg/mL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L="3492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14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230/1199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(19.2%)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 gridSpan="2"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283/1161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(24.4%)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R w="9525">
                      <a:solidFill>
                        <a:srgbClr val="231F2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5181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0.75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(0.63-0.90)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solidFill>
                      <a:srgbClr val="F2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1331">
                <a:tc>
                  <a:txBody>
                    <a:bodyPr/>
                    <a:lstStyle/>
                    <a:p>
                      <a:pPr marL="27686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&gt;20–34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µg/mL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020" marB="0"/>
                </a:tc>
                <a:tc>
                  <a:txBody>
                    <a:bodyPr/>
                    <a:lstStyle/>
                    <a:p>
                      <a:pPr marL="34925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26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020" marB="0"/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203/1135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(17.9%)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020" marB="0"/>
                </a:tc>
                <a:tc gridSpan="2">
                  <a:txBody>
                    <a:bodyPr/>
                    <a:lstStyle/>
                    <a:p>
                      <a:pPr marL="222250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263/1217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(21.6%)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R w="9525">
                      <a:solidFill>
                        <a:srgbClr val="231F2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51815">
                        <a:lnSpc>
                          <a:spcPct val="100000"/>
                        </a:lnSpc>
                        <a:spcBef>
                          <a:spcPts val="260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0.79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(0.66-0.95)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33020" marB="0">
                    <a:lnL w="9525">
                      <a:solidFill>
                        <a:srgbClr val="231F20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607">
                <a:tc>
                  <a:txBody>
                    <a:bodyPr/>
                    <a:lstStyle/>
                    <a:p>
                      <a:pPr marL="27686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&gt;34</a:t>
                      </a:r>
                      <a:r>
                        <a:rPr sz="1200" spc="-1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µg/mL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L="349250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48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>
                  <a:txBody>
                    <a:bodyPr/>
                    <a:lstStyle/>
                    <a:p>
                      <a:pPr marR="220345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203/1195</a:t>
                      </a:r>
                      <a:r>
                        <a:rPr sz="1200" spc="-9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(17.0%)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5085" marB="0"/>
                </a:tc>
                <a:tc gridSpan="2"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-15" dirty="0">
                          <a:latin typeface="Arial"/>
                          <a:cs typeface="Arial"/>
                        </a:rPr>
                        <a:t>255/1155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(22.1%)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R w="9525">
                      <a:solidFill>
                        <a:srgbClr val="231F2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551815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1200" spc="-5" dirty="0">
                          <a:latin typeface="Arial"/>
                          <a:cs typeface="Arial"/>
                        </a:rPr>
                        <a:t>0.75</a:t>
                      </a:r>
                      <a:r>
                        <a:rPr sz="1200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200" spc="-5" dirty="0">
                          <a:latin typeface="Arial"/>
                          <a:cs typeface="Arial"/>
                        </a:rPr>
                        <a:t>(0.63-0.91)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T="45085" marB="0">
                    <a:lnL w="9525">
                      <a:solidFill>
                        <a:srgbClr val="231F20"/>
                      </a:solidFill>
                      <a:prstDash val="solid"/>
                    </a:lnL>
                    <a:solidFill>
                      <a:srgbClr val="F2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2105">
                <a:tc gridSpan="4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9525">
                      <a:solidFill>
                        <a:srgbClr val="231F20"/>
                      </a:solidFill>
                      <a:prstDash val="solid"/>
                    </a:lnR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231F20"/>
                      </a:solidFill>
                      <a:prstDash val="solid"/>
                    </a:lnL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7" name="object 27"/>
          <p:cNvSpPr/>
          <p:nvPr/>
        </p:nvSpPr>
        <p:spPr>
          <a:xfrm>
            <a:off x="616130" y="2262508"/>
            <a:ext cx="11046460" cy="0"/>
          </a:xfrm>
          <a:custGeom>
            <a:avLst/>
            <a:gdLst/>
            <a:ahLst/>
            <a:cxnLst/>
            <a:rect l="l" t="t" r="r" b="b"/>
            <a:pathLst>
              <a:path w="11046460">
                <a:moveTo>
                  <a:pt x="0" y="0"/>
                </a:moveTo>
                <a:lnTo>
                  <a:pt x="11045952" y="1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860010" y="5957528"/>
            <a:ext cx="2374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.1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8196450" y="5957528"/>
            <a:ext cx="2374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.5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8797594" y="5957528"/>
            <a:ext cx="2374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.0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379654" y="5957528"/>
            <a:ext cx="2374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"/>
                <a:cs typeface="Arial"/>
              </a:rPr>
              <a:t>2</a:t>
            </a:r>
            <a:r>
              <a:rPr sz="1200" dirty="0">
                <a:latin typeface="Arial"/>
                <a:cs typeface="Arial"/>
              </a:rPr>
              <a:t>.0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7175213" y="6274520"/>
            <a:ext cx="1634489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latin typeface="Arial"/>
                <a:cs typeface="Arial"/>
              </a:rPr>
              <a:t>Icosapent Ethyl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Better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024658" y="6274520"/>
            <a:ext cx="10915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latin typeface="Arial"/>
                <a:cs typeface="Arial"/>
              </a:rPr>
              <a:t>Placebo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Better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87924" y="6550230"/>
            <a:ext cx="370332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b="1" spc="-5" dirty="0">
                <a:latin typeface="Arial"/>
                <a:cs typeface="Arial"/>
              </a:rPr>
              <a:t>Bhatt DL. ACC/WCC 2020, Chicago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(virtual).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>
              <a:lnSpc>
                <a:spcPts val="4100"/>
              </a:lnSpc>
              <a:spcBef>
                <a:spcPts val="620"/>
              </a:spcBef>
            </a:pPr>
            <a:r>
              <a:rPr spc="-10" dirty="0"/>
              <a:t>Primary </a:t>
            </a:r>
            <a:r>
              <a:rPr spc="-5" dirty="0"/>
              <a:t>and </a:t>
            </a:r>
            <a:r>
              <a:rPr dirty="0"/>
              <a:t>Key </a:t>
            </a:r>
            <a:r>
              <a:rPr spc="-5" dirty="0"/>
              <a:t>Secondary Composite  Endpoints </a:t>
            </a:r>
            <a:r>
              <a:rPr dirty="0"/>
              <a:t>by </a:t>
            </a:r>
            <a:r>
              <a:rPr spc="-5" dirty="0"/>
              <a:t>Baseline Serum </a:t>
            </a:r>
            <a:r>
              <a:rPr spc="-95" dirty="0"/>
              <a:t>EPA</a:t>
            </a:r>
            <a:r>
              <a:rPr spc="-185" dirty="0"/>
              <a:t> </a:t>
            </a:r>
            <a:r>
              <a:rPr spc="-45" dirty="0"/>
              <a:t>Tertiles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88593" y="1983740"/>
            <a:ext cx="159893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Hazard Ratio (95%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CI)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5323" y="1983740"/>
            <a:ext cx="68961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Endpoint</a:t>
            </a:r>
            <a:endParaRPr sz="12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72654" y="4261792"/>
            <a:ext cx="11046460" cy="292735"/>
          </a:xfrm>
          <a:custGeom>
            <a:avLst/>
            <a:gdLst/>
            <a:ahLst/>
            <a:cxnLst/>
            <a:rect l="l" t="t" r="r" b="b"/>
            <a:pathLst>
              <a:path w="11046460" h="292735">
                <a:moveTo>
                  <a:pt x="0" y="292607"/>
                </a:moveTo>
                <a:lnTo>
                  <a:pt x="11045952" y="292607"/>
                </a:lnTo>
                <a:lnTo>
                  <a:pt x="11045952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F2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88023" y="4294123"/>
            <a:ext cx="30232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Key Secondary Composite Endpoint</a:t>
            </a:r>
            <a:r>
              <a:rPr sz="1200" b="1" spc="-2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(ITT)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72654" y="4825732"/>
            <a:ext cx="11046460" cy="292735"/>
          </a:xfrm>
          <a:custGeom>
            <a:avLst/>
            <a:gdLst/>
            <a:ahLst/>
            <a:cxnLst/>
            <a:rect l="l" t="t" r="r" b="b"/>
            <a:pathLst>
              <a:path w="11046460" h="292735">
                <a:moveTo>
                  <a:pt x="0" y="292607"/>
                </a:moveTo>
                <a:lnTo>
                  <a:pt x="11045952" y="292607"/>
                </a:lnTo>
                <a:lnTo>
                  <a:pt x="11045952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F2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2654" y="5380435"/>
            <a:ext cx="11046460" cy="292735"/>
          </a:xfrm>
          <a:custGeom>
            <a:avLst/>
            <a:gdLst/>
            <a:ahLst/>
            <a:cxnLst/>
            <a:rect l="l" t="t" r="r" b="b"/>
            <a:pathLst>
              <a:path w="11046460" h="292735">
                <a:moveTo>
                  <a:pt x="0" y="292608"/>
                </a:moveTo>
                <a:lnTo>
                  <a:pt x="11045952" y="292608"/>
                </a:lnTo>
                <a:lnTo>
                  <a:pt x="11045952" y="0"/>
                </a:lnTo>
                <a:lnTo>
                  <a:pt x="0" y="0"/>
                </a:lnTo>
                <a:lnTo>
                  <a:pt x="0" y="292608"/>
                </a:lnTo>
                <a:close/>
              </a:path>
            </a:pathLst>
          </a:custGeom>
          <a:solidFill>
            <a:srgbClr val="F2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72654" y="2502833"/>
            <a:ext cx="11046460" cy="292735"/>
          </a:xfrm>
          <a:custGeom>
            <a:avLst/>
            <a:gdLst/>
            <a:ahLst/>
            <a:cxnLst/>
            <a:rect l="l" t="t" r="r" b="b"/>
            <a:pathLst>
              <a:path w="11046460" h="292735">
                <a:moveTo>
                  <a:pt x="0" y="292608"/>
                </a:moveTo>
                <a:lnTo>
                  <a:pt x="11045952" y="292608"/>
                </a:lnTo>
                <a:lnTo>
                  <a:pt x="11045952" y="0"/>
                </a:lnTo>
                <a:lnTo>
                  <a:pt x="0" y="0"/>
                </a:lnTo>
                <a:lnTo>
                  <a:pt x="0" y="292608"/>
                </a:lnTo>
                <a:close/>
              </a:path>
            </a:pathLst>
          </a:custGeom>
          <a:solidFill>
            <a:srgbClr val="F2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99452" y="2535428"/>
            <a:ext cx="24733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Primary </a:t>
            </a:r>
            <a:r>
              <a:rPr sz="1200" b="1" spc="-10" dirty="0">
                <a:latin typeface="Arial"/>
                <a:cs typeface="Arial"/>
              </a:rPr>
              <a:t>Composite </a:t>
            </a:r>
            <a:r>
              <a:rPr sz="1200" b="1" spc="-5" dirty="0">
                <a:latin typeface="Arial"/>
                <a:cs typeface="Arial"/>
              </a:rPr>
              <a:t>Endpoint</a:t>
            </a:r>
            <a:r>
              <a:rPr sz="1200" b="1" spc="-10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(ITT)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72654" y="3066774"/>
            <a:ext cx="11046460" cy="292735"/>
          </a:xfrm>
          <a:custGeom>
            <a:avLst/>
            <a:gdLst/>
            <a:ahLst/>
            <a:cxnLst/>
            <a:rect l="l" t="t" r="r" b="b"/>
            <a:pathLst>
              <a:path w="11046460" h="292735">
                <a:moveTo>
                  <a:pt x="0" y="292608"/>
                </a:moveTo>
                <a:lnTo>
                  <a:pt x="11045952" y="292608"/>
                </a:lnTo>
                <a:lnTo>
                  <a:pt x="11045952" y="0"/>
                </a:lnTo>
                <a:lnTo>
                  <a:pt x="0" y="0"/>
                </a:lnTo>
                <a:lnTo>
                  <a:pt x="0" y="292608"/>
                </a:lnTo>
                <a:close/>
              </a:path>
            </a:pathLst>
          </a:custGeom>
          <a:solidFill>
            <a:srgbClr val="F2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2654" y="3630714"/>
            <a:ext cx="11046460" cy="292735"/>
          </a:xfrm>
          <a:custGeom>
            <a:avLst/>
            <a:gdLst/>
            <a:ahLst/>
            <a:cxnLst/>
            <a:rect l="l" t="t" r="r" b="b"/>
            <a:pathLst>
              <a:path w="11046460" h="292735">
                <a:moveTo>
                  <a:pt x="0" y="292607"/>
                </a:moveTo>
                <a:lnTo>
                  <a:pt x="11045952" y="292607"/>
                </a:lnTo>
                <a:lnTo>
                  <a:pt x="11045952" y="0"/>
                </a:lnTo>
                <a:lnTo>
                  <a:pt x="0" y="0"/>
                </a:lnTo>
                <a:lnTo>
                  <a:pt x="0" y="292607"/>
                </a:lnTo>
                <a:close/>
              </a:path>
            </a:pathLst>
          </a:custGeom>
          <a:solidFill>
            <a:srgbClr val="F2F3F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822077" y="1800859"/>
            <a:ext cx="805180" cy="38544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53035" marR="5080" indent="-140970">
              <a:lnSpc>
                <a:spcPts val="1390"/>
              </a:lnSpc>
              <a:spcBef>
                <a:spcPts val="185"/>
              </a:spcBef>
            </a:pPr>
            <a:r>
              <a:rPr sz="1200" b="1" dirty="0">
                <a:latin typeface="Arial"/>
                <a:cs typeface="Arial"/>
              </a:rPr>
              <a:t>Int</a:t>
            </a:r>
            <a:r>
              <a:rPr sz="1200" b="1" spc="-5" dirty="0">
                <a:latin typeface="Arial"/>
                <a:cs typeface="Arial"/>
              </a:rPr>
              <a:t>erac</a:t>
            </a:r>
            <a:r>
              <a:rPr sz="1200" b="1" dirty="0">
                <a:latin typeface="Arial"/>
                <a:cs typeface="Arial"/>
              </a:rPr>
              <a:t>tion  </a:t>
            </a:r>
            <a:r>
              <a:rPr sz="1200" b="1" spc="-5" dirty="0">
                <a:latin typeface="Arial"/>
                <a:cs typeface="Arial"/>
              </a:rPr>
              <a:t>P-value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071895" y="2821940"/>
            <a:ext cx="3206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.</a:t>
            </a:r>
            <a:r>
              <a:rPr sz="1200" spc="-5" dirty="0">
                <a:latin typeface="Arial"/>
                <a:cs typeface="Arial"/>
              </a:rPr>
              <a:t>91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071895" y="4583683"/>
            <a:ext cx="3206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.</a:t>
            </a:r>
            <a:r>
              <a:rPr sz="1200" spc="-5" dirty="0">
                <a:latin typeface="Arial"/>
                <a:cs typeface="Arial"/>
              </a:rPr>
              <a:t>90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37120" y="2715259"/>
            <a:ext cx="2566670" cy="59245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200" spc="-5" dirty="0">
                <a:latin typeface="Arial"/>
                <a:cs typeface="Arial"/>
              </a:rPr>
              <a:t>Baseline </a:t>
            </a:r>
            <a:r>
              <a:rPr sz="1200" spc="-35" dirty="0">
                <a:latin typeface="Arial"/>
                <a:cs typeface="Arial"/>
              </a:rPr>
              <a:t>EPA </a:t>
            </a:r>
            <a:r>
              <a:rPr sz="1200" spc="-20" dirty="0">
                <a:latin typeface="Arial"/>
                <a:cs typeface="Arial"/>
              </a:rPr>
              <a:t>Tertiles </a:t>
            </a:r>
            <a:r>
              <a:rPr sz="1200" spc="-5" dirty="0">
                <a:latin typeface="Arial"/>
                <a:cs typeface="Arial"/>
              </a:rPr>
              <a:t>(median)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µg/mL</a:t>
            </a:r>
            <a:endParaRPr sz="1200">
              <a:latin typeface="Arial"/>
              <a:cs typeface="Arial"/>
            </a:endParaRPr>
          </a:p>
          <a:p>
            <a:pPr marL="12065">
              <a:lnSpc>
                <a:spcPct val="100000"/>
              </a:lnSpc>
              <a:spcBef>
                <a:spcPts val="795"/>
              </a:spcBef>
              <a:tabLst>
                <a:tab pos="1690370" algn="l"/>
              </a:tabLst>
            </a:pPr>
            <a:r>
              <a:rPr sz="1200" spc="-5" dirty="0">
                <a:latin typeface="Arial"/>
                <a:cs typeface="Arial"/>
              </a:rPr>
              <a:t>≤20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µg/mL	14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37120" y="4473955"/>
            <a:ext cx="2566670" cy="59245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</a:pPr>
            <a:r>
              <a:rPr sz="1200" spc="-5" dirty="0">
                <a:latin typeface="Arial"/>
                <a:cs typeface="Arial"/>
              </a:rPr>
              <a:t>Baseline </a:t>
            </a:r>
            <a:r>
              <a:rPr sz="1200" spc="-35" dirty="0">
                <a:latin typeface="Arial"/>
                <a:cs typeface="Arial"/>
              </a:rPr>
              <a:t>EPA </a:t>
            </a:r>
            <a:r>
              <a:rPr sz="1200" spc="-20" dirty="0">
                <a:latin typeface="Arial"/>
                <a:cs typeface="Arial"/>
              </a:rPr>
              <a:t>Tertiles </a:t>
            </a:r>
            <a:r>
              <a:rPr sz="1200" spc="-5" dirty="0">
                <a:latin typeface="Arial"/>
                <a:cs typeface="Arial"/>
              </a:rPr>
              <a:t>(median)</a:t>
            </a:r>
            <a:r>
              <a:rPr sz="1200" spc="-7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µg/mL</a:t>
            </a:r>
            <a:endParaRPr sz="1200">
              <a:latin typeface="Arial"/>
              <a:cs typeface="Arial"/>
            </a:endParaRPr>
          </a:p>
          <a:p>
            <a:pPr marL="12065">
              <a:lnSpc>
                <a:spcPct val="100000"/>
              </a:lnSpc>
              <a:spcBef>
                <a:spcPts val="795"/>
              </a:spcBef>
              <a:tabLst>
                <a:tab pos="1690370" algn="l"/>
              </a:tabLst>
            </a:pPr>
            <a:r>
              <a:rPr sz="1200" spc="-5" dirty="0">
                <a:latin typeface="Arial"/>
                <a:cs typeface="Arial"/>
              </a:rPr>
              <a:t>≤20</a:t>
            </a:r>
            <a:r>
              <a:rPr sz="120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µg/mL	14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37123" y="5037835"/>
            <a:ext cx="1871980" cy="59245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  <a:tabLst>
                <a:tab pos="1690370" algn="l"/>
              </a:tabLst>
            </a:pPr>
            <a:r>
              <a:rPr sz="1200" spc="-5" dirty="0">
                <a:latin typeface="Arial"/>
                <a:cs typeface="Arial"/>
              </a:rPr>
              <a:t>&gt;2</a:t>
            </a:r>
            <a:r>
              <a:rPr sz="1200" spc="-10" dirty="0">
                <a:latin typeface="Arial"/>
                <a:cs typeface="Arial"/>
              </a:rPr>
              <a:t>0</a:t>
            </a:r>
            <a:r>
              <a:rPr sz="1200" spc="-5" dirty="0">
                <a:latin typeface="Arial"/>
                <a:cs typeface="Arial"/>
              </a:rPr>
              <a:t>–3</a:t>
            </a:r>
            <a:r>
              <a:rPr sz="1200" dirty="0">
                <a:latin typeface="Arial"/>
                <a:cs typeface="Arial"/>
              </a:rPr>
              <a:t>4</a:t>
            </a:r>
            <a:r>
              <a:rPr sz="1200" spc="-5" dirty="0">
                <a:latin typeface="Arial"/>
                <a:cs typeface="Arial"/>
              </a:rPr>
              <a:t> µg</a:t>
            </a:r>
            <a:r>
              <a:rPr sz="1200" dirty="0">
                <a:latin typeface="Arial"/>
                <a:cs typeface="Arial"/>
              </a:rPr>
              <a:t>/mL	</a:t>
            </a:r>
            <a:r>
              <a:rPr sz="1200" spc="-5" dirty="0">
                <a:latin typeface="Arial"/>
                <a:cs typeface="Arial"/>
              </a:rPr>
              <a:t>26</a:t>
            </a:r>
            <a:endParaRPr sz="1200">
              <a:latin typeface="Arial"/>
              <a:cs typeface="Arial"/>
            </a:endParaRPr>
          </a:p>
          <a:p>
            <a:pPr marL="12065">
              <a:lnSpc>
                <a:spcPct val="100000"/>
              </a:lnSpc>
              <a:spcBef>
                <a:spcPts val="790"/>
              </a:spcBef>
              <a:tabLst>
                <a:tab pos="1690370" algn="l"/>
              </a:tabLst>
            </a:pPr>
            <a:r>
              <a:rPr sz="1200" spc="-5" dirty="0">
                <a:latin typeface="Arial"/>
                <a:cs typeface="Arial"/>
              </a:rPr>
              <a:t>&gt;3</a:t>
            </a:r>
            <a:r>
              <a:rPr sz="1200" dirty="0">
                <a:latin typeface="Arial"/>
                <a:cs typeface="Arial"/>
              </a:rPr>
              <a:t>4</a:t>
            </a:r>
            <a:r>
              <a:rPr sz="1200" spc="-5" dirty="0">
                <a:latin typeface="Arial"/>
                <a:cs typeface="Arial"/>
              </a:rPr>
              <a:t> µg</a:t>
            </a:r>
            <a:r>
              <a:rPr sz="1200" dirty="0">
                <a:latin typeface="Arial"/>
                <a:cs typeface="Arial"/>
              </a:rPr>
              <a:t>/mL	</a:t>
            </a:r>
            <a:r>
              <a:rPr sz="1200" spc="-5" dirty="0">
                <a:latin typeface="Arial"/>
                <a:cs typeface="Arial"/>
              </a:rPr>
              <a:t>48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37123" y="3279139"/>
            <a:ext cx="1871980" cy="592455"/>
          </a:xfrm>
          <a:prstGeom prst="rect">
            <a:avLst/>
          </a:prstGeom>
        </p:spPr>
        <p:txBody>
          <a:bodyPr vert="horz" wrap="square" lIns="0" tIns="1130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90"/>
              </a:spcBef>
              <a:tabLst>
                <a:tab pos="1690370" algn="l"/>
              </a:tabLst>
            </a:pPr>
            <a:r>
              <a:rPr sz="1200" spc="-5" dirty="0">
                <a:latin typeface="Arial"/>
                <a:cs typeface="Arial"/>
              </a:rPr>
              <a:t>&gt;2</a:t>
            </a:r>
            <a:r>
              <a:rPr sz="1200" spc="-10" dirty="0">
                <a:latin typeface="Arial"/>
                <a:cs typeface="Arial"/>
              </a:rPr>
              <a:t>0</a:t>
            </a:r>
            <a:r>
              <a:rPr sz="1200" spc="-5" dirty="0">
                <a:latin typeface="Arial"/>
                <a:cs typeface="Arial"/>
              </a:rPr>
              <a:t>–3</a:t>
            </a:r>
            <a:r>
              <a:rPr sz="1200" dirty="0">
                <a:latin typeface="Arial"/>
                <a:cs typeface="Arial"/>
              </a:rPr>
              <a:t>4</a:t>
            </a:r>
            <a:r>
              <a:rPr sz="1200" spc="-5" dirty="0">
                <a:latin typeface="Arial"/>
                <a:cs typeface="Arial"/>
              </a:rPr>
              <a:t> µg</a:t>
            </a:r>
            <a:r>
              <a:rPr sz="1200" dirty="0">
                <a:latin typeface="Arial"/>
                <a:cs typeface="Arial"/>
              </a:rPr>
              <a:t>/mL	</a:t>
            </a:r>
            <a:r>
              <a:rPr sz="1200" spc="-5" dirty="0">
                <a:latin typeface="Arial"/>
                <a:cs typeface="Arial"/>
              </a:rPr>
              <a:t>26</a:t>
            </a:r>
            <a:endParaRPr sz="1200">
              <a:latin typeface="Arial"/>
              <a:cs typeface="Arial"/>
            </a:endParaRPr>
          </a:p>
          <a:p>
            <a:pPr marL="12065">
              <a:lnSpc>
                <a:spcPct val="100000"/>
              </a:lnSpc>
              <a:spcBef>
                <a:spcPts val="795"/>
              </a:spcBef>
              <a:tabLst>
                <a:tab pos="1690370" algn="l"/>
              </a:tabLst>
            </a:pPr>
            <a:r>
              <a:rPr sz="1200" spc="-5" dirty="0">
                <a:latin typeface="Arial"/>
                <a:cs typeface="Arial"/>
              </a:rPr>
              <a:t>&gt;3</a:t>
            </a:r>
            <a:r>
              <a:rPr sz="1200" dirty="0">
                <a:latin typeface="Arial"/>
                <a:cs typeface="Arial"/>
              </a:rPr>
              <a:t>4</a:t>
            </a:r>
            <a:r>
              <a:rPr sz="1200" spc="-5" dirty="0">
                <a:latin typeface="Arial"/>
                <a:cs typeface="Arial"/>
              </a:rPr>
              <a:t> µg</a:t>
            </a:r>
            <a:r>
              <a:rPr sz="1200" dirty="0">
                <a:latin typeface="Arial"/>
                <a:cs typeface="Arial"/>
              </a:rPr>
              <a:t>/mL	</a:t>
            </a:r>
            <a:r>
              <a:rPr sz="1200" spc="-5" dirty="0">
                <a:latin typeface="Arial"/>
                <a:cs typeface="Arial"/>
              </a:rPr>
              <a:t>48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916120" y="4294123"/>
            <a:ext cx="2746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864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0.74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(0.65-0.83)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916120" y="4858004"/>
            <a:ext cx="2746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864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0.76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(0.61-0.93)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452293" y="5138420"/>
            <a:ext cx="1106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0.74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(0.59-0.94)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8916120" y="5421883"/>
            <a:ext cx="2746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864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0.71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(0.57-0.89)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8916120" y="2535428"/>
            <a:ext cx="2746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864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0.75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(0.68-0.83)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916120" y="3099308"/>
            <a:ext cx="2746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864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0.75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(0.63-0.90)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452293" y="3379723"/>
            <a:ext cx="1106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0.79</a:t>
            </a:r>
            <a:r>
              <a:rPr sz="1200" spc="-6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(0.66-0.95)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8916120" y="3663188"/>
            <a:ext cx="274637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864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0.75</a:t>
            </a:r>
            <a:r>
              <a:rPr sz="1200" spc="-1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(0.63-0.91)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845146" y="2249423"/>
            <a:ext cx="5060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5" dirty="0">
                <a:latin typeface="Arial"/>
                <a:cs typeface="Arial"/>
              </a:rPr>
              <a:t>n/N</a:t>
            </a:r>
            <a:r>
              <a:rPr sz="1100" b="1" i="1" spc="-70" dirty="0">
                <a:latin typeface="Arial"/>
                <a:cs typeface="Arial"/>
              </a:rPr>
              <a:t> </a:t>
            </a:r>
            <a:r>
              <a:rPr sz="1100" b="1" i="1" spc="-5" dirty="0">
                <a:latin typeface="Arial"/>
                <a:cs typeface="Arial"/>
              </a:rPr>
              <a:t>(%)</a:t>
            </a:r>
            <a:endParaRPr sz="11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521297" y="1983740"/>
            <a:ext cx="115252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Icosapent</a:t>
            </a:r>
            <a:r>
              <a:rPr sz="1200" b="1" spc="-5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Ethyl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499961" y="4294123"/>
            <a:ext cx="12071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459/4089</a:t>
            </a:r>
            <a:r>
              <a:rPr sz="1200" spc="-5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(11.2%)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499961" y="4858004"/>
            <a:ext cx="12071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Arial"/>
                <a:cs typeface="Arial"/>
              </a:rPr>
              <a:t>157/1199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(13.1%)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4492914" y="5138420"/>
            <a:ext cx="12084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Arial"/>
                <a:cs typeface="Arial"/>
              </a:rPr>
              <a:t>125/1135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(11.0%)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505614" y="5421883"/>
            <a:ext cx="119570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Arial"/>
                <a:cs typeface="Arial"/>
              </a:rPr>
              <a:t>132/1195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20" dirty="0">
                <a:latin typeface="Arial"/>
                <a:cs typeface="Arial"/>
              </a:rPr>
              <a:t>(11.0%)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494310" y="2535428"/>
            <a:ext cx="12185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705/4089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(17.2%)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499961" y="3099308"/>
            <a:ext cx="12071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Arial"/>
                <a:cs typeface="Arial"/>
              </a:rPr>
              <a:t>230/1199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(19.2%)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487261" y="3379723"/>
            <a:ext cx="12198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Arial"/>
                <a:cs typeface="Arial"/>
              </a:rPr>
              <a:t>203/1135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(17.9%)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499961" y="3663188"/>
            <a:ext cx="12071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Arial"/>
                <a:cs typeface="Arial"/>
              </a:rPr>
              <a:t>203/1195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(17.0%)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443447" y="1983740"/>
            <a:ext cx="6089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Arial"/>
                <a:cs typeface="Arial"/>
              </a:rPr>
              <a:t>P</a:t>
            </a:r>
            <a:r>
              <a:rPr sz="1200" b="1" dirty="0">
                <a:latin typeface="Arial"/>
                <a:cs typeface="Arial"/>
              </a:rPr>
              <a:t>l</a:t>
            </a:r>
            <a:r>
              <a:rPr sz="1200" b="1" spc="-10" dirty="0">
                <a:latin typeface="Arial"/>
                <a:cs typeface="Arial"/>
              </a:rPr>
              <a:t>ace</a:t>
            </a:r>
            <a:r>
              <a:rPr sz="1200" b="1" dirty="0">
                <a:latin typeface="Arial"/>
                <a:cs typeface="Arial"/>
              </a:rPr>
              <a:t>bo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495834" y="2249423"/>
            <a:ext cx="506095" cy="193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b="1" i="1" spc="-5" dirty="0">
                <a:latin typeface="Arial"/>
                <a:cs typeface="Arial"/>
              </a:rPr>
              <a:t>n/N</a:t>
            </a:r>
            <a:r>
              <a:rPr sz="1100" b="1" i="1" spc="-70" dirty="0">
                <a:latin typeface="Arial"/>
                <a:cs typeface="Arial"/>
              </a:rPr>
              <a:t> </a:t>
            </a:r>
            <a:r>
              <a:rPr sz="1100" b="1" i="1" spc="-5" dirty="0">
                <a:latin typeface="Arial"/>
                <a:cs typeface="Arial"/>
              </a:rPr>
              <a:t>(%)</a:t>
            </a:r>
            <a:endParaRPr sz="11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193015" y="4294123"/>
            <a:ext cx="1206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10" dirty="0">
                <a:latin typeface="Arial"/>
                <a:cs typeface="Arial"/>
              </a:rPr>
              <a:t>606/4090</a:t>
            </a:r>
            <a:r>
              <a:rPr sz="1200" spc="-12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(14.8%)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6150649" y="4858004"/>
            <a:ext cx="12071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Arial"/>
                <a:cs typeface="Arial"/>
              </a:rPr>
              <a:t>195/1161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(16.8%)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6132297" y="5138420"/>
            <a:ext cx="1231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174/1217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(14.3%)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6150649" y="5421883"/>
            <a:ext cx="12071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Arial"/>
                <a:cs typeface="Arial"/>
              </a:rPr>
              <a:t>177/1155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(15.3%)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6144997" y="2535428"/>
            <a:ext cx="12185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901/4090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(22.0%)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150649" y="3099308"/>
            <a:ext cx="12071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Arial"/>
                <a:cs typeface="Arial"/>
              </a:rPr>
              <a:t>283/1161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(24.4%)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6132297" y="3379723"/>
            <a:ext cx="123126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latin typeface="Arial"/>
                <a:cs typeface="Arial"/>
              </a:rPr>
              <a:t>263/1217</a:t>
            </a:r>
            <a:r>
              <a:rPr sz="1200" spc="-6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(21.6%)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6150649" y="3663188"/>
            <a:ext cx="120713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spc="-15" dirty="0">
                <a:latin typeface="Arial"/>
                <a:cs typeface="Arial"/>
              </a:rPr>
              <a:t>255/1155</a:t>
            </a:r>
            <a:r>
              <a:rPr sz="1200" spc="-75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(22.1%)</a:t>
            </a:r>
            <a:endParaRPr sz="12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969411" y="5855427"/>
            <a:ext cx="2531110" cy="0"/>
          </a:xfrm>
          <a:custGeom>
            <a:avLst/>
            <a:gdLst/>
            <a:ahLst/>
            <a:cxnLst/>
            <a:rect l="l" t="t" r="r" b="b"/>
            <a:pathLst>
              <a:path w="2531109">
                <a:moveTo>
                  <a:pt x="0" y="0"/>
                </a:moveTo>
                <a:lnTo>
                  <a:pt x="2530695" y="1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972930" y="5855427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1" y="5276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313046" y="5855427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1" y="5276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912945" y="5855427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1" y="5276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9498689" y="5855427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1" y="52760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9046714" y="6148974"/>
            <a:ext cx="725170" cy="76200"/>
          </a:xfrm>
          <a:custGeom>
            <a:avLst/>
            <a:gdLst/>
            <a:ahLst/>
            <a:cxnLst/>
            <a:rect l="l" t="t" r="r" b="b"/>
            <a:pathLst>
              <a:path w="725170" h="76200">
                <a:moveTo>
                  <a:pt x="648656" y="0"/>
                </a:moveTo>
                <a:lnTo>
                  <a:pt x="648656" y="76200"/>
                </a:lnTo>
                <a:lnTo>
                  <a:pt x="712156" y="44450"/>
                </a:lnTo>
                <a:lnTo>
                  <a:pt x="661356" y="44450"/>
                </a:lnTo>
                <a:lnTo>
                  <a:pt x="661356" y="31750"/>
                </a:lnTo>
                <a:lnTo>
                  <a:pt x="712156" y="31749"/>
                </a:lnTo>
                <a:lnTo>
                  <a:pt x="648656" y="0"/>
                </a:lnTo>
                <a:close/>
              </a:path>
              <a:path w="725170" h="76200">
                <a:moveTo>
                  <a:pt x="661356" y="44449"/>
                </a:moveTo>
                <a:lnTo>
                  <a:pt x="648656" y="44449"/>
                </a:lnTo>
                <a:lnTo>
                  <a:pt x="661356" y="44450"/>
                </a:lnTo>
                <a:close/>
              </a:path>
              <a:path w="725170" h="76200">
                <a:moveTo>
                  <a:pt x="712156" y="31749"/>
                </a:moveTo>
                <a:lnTo>
                  <a:pt x="648656" y="31749"/>
                </a:lnTo>
                <a:lnTo>
                  <a:pt x="661356" y="31750"/>
                </a:lnTo>
                <a:lnTo>
                  <a:pt x="661356" y="44450"/>
                </a:lnTo>
                <a:lnTo>
                  <a:pt x="712158" y="44449"/>
                </a:lnTo>
                <a:lnTo>
                  <a:pt x="724856" y="38100"/>
                </a:lnTo>
                <a:lnTo>
                  <a:pt x="712156" y="31749"/>
                </a:lnTo>
                <a:close/>
              </a:path>
              <a:path w="725170" h="76200">
                <a:moveTo>
                  <a:pt x="0" y="31749"/>
                </a:moveTo>
                <a:lnTo>
                  <a:pt x="0" y="44449"/>
                </a:lnTo>
                <a:lnTo>
                  <a:pt x="648656" y="44449"/>
                </a:lnTo>
                <a:lnTo>
                  <a:pt x="648656" y="31749"/>
                </a:lnTo>
                <a:lnTo>
                  <a:pt x="0" y="317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061832" y="6148974"/>
            <a:ext cx="728345" cy="76200"/>
          </a:xfrm>
          <a:custGeom>
            <a:avLst/>
            <a:gdLst/>
            <a:ahLst/>
            <a:cxnLst/>
            <a:rect l="l" t="t" r="r" b="b"/>
            <a:pathLst>
              <a:path w="72834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49"/>
                </a:lnTo>
                <a:lnTo>
                  <a:pt x="76200" y="0"/>
                </a:lnTo>
                <a:close/>
              </a:path>
              <a:path w="728345" h="76200">
                <a:moveTo>
                  <a:pt x="76200" y="31749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49"/>
                </a:lnTo>
                <a:lnTo>
                  <a:pt x="76200" y="31749"/>
                </a:lnTo>
                <a:close/>
              </a:path>
              <a:path w="728345" h="76200">
                <a:moveTo>
                  <a:pt x="76200" y="44449"/>
                </a:moveTo>
                <a:lnTo>
                  <a:pt x="63500" y="44450"/>
                </a:lnTo>
                <a:lnTo>
                  <a:pt x="76200" y="44450"/>
                </a:lnTo>
                <a:close/>
              </a:path>
              <a:path w="728345" h="76200">
                <a:moveTo>
                  <a:pt x="727784" y="31749"/>
                </a:moveTo>
                <a:lnTo>
                  <a:pt x="76200" y="31749"/>
                </a:lnTo>
                <a:lnTo>
                  <a:pt x="76200" y="44449"/>
                </a:lnTo>
                <a:lnTo>
                  <a:pt x="727784" y="44449"/>
                </a:lnTo>
                <a:lnTo>
                  <a:pt x="727784" y="317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597710" y="4344853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108012" y="0"/>
                </a:moveTo>
                <a:lnTo>
                  <a:pt x="0" y="0"/>
                </a:lnTo>
                <a:lnTo>
                  <a:pt x="0" y="108013"/>
                </a:lnTo>
                <a:lnTo>
                  <a:pt x="108012" y="108013"/>
                </a:lnTo>
                <a:lnTo>
                  <a:pt x="1080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553971" y="4398858"/>
            <a:ext cx="204470" cy="0"/>
          </a:xfrm>
          <a:custGeom>
            <a:avLst/>
            <a:gdLst/>
            <a:ahLst/>
            <a:cxnLst/>
            <a:rect l="l" t="t" r="r" b="b"/>
            <a:pathLst>
              <a:path w="204470">
                <a:moveTo>
                  <a:pt x="0" y="0"/>
                </a:moveTo>
                <a:lnTo>
                  <a:pt x="204325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620037" y="4908792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108013" y="0"/>
                </a:moveTo>
                <a:lnTo>
                  <a:pt x="0" y="0"/>
                </a:lnTo>
                <a:lnTo>
                  <a:pt x="0" y="108013"/>
                </a:lnTo>
                <a:lnTo>
                  <a:pt x="108013" y="108013"/>
                </a:lnTo>
                <a:lnTo>
                  <a:pt x="1080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501038" y="4962799"/>
            <a:ext cx="354965" cy="0"/>
          </a:xfrm>
          <a:custGeom>
            <a:avLst/>
            <a:gdLst/>
            <a:ahLst/>
            <a:cxnLst/>
            <a:rect l="l" t="t" r="r" b="b"/>
            <a:pathLst>
              <a:path w="354965">
                <a:moveTo>
                  <a:pt x="0" y="0"/>
                </a:moveTo>
                <a:lnTo>
                  <a:pt x="354822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607977" y="5190763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108013" y="0"/>
                </a:moveTo>
                <a:lnTo>
                  <a:pt x="0" y="0"/>
                </a:lnTo>
                <a:lnTo>
                  <a:pt x="0" y="108010"/>
                </a:lnTo>
                <a:lnTo>
                  <a:pt x="108013" y="108010"/>
                </a:lnTo>
                <a:lnTo>
                  <a:pt x="1080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472591" y="5244768"/>
            <a:ext cx="387985" cy="0"/>
          </a:xfrm>
          <a:custGeom>
            <a:avLst/>
            <a:gdLst/>
            <a:ahLst/>
            <a:cxnLst/>
            <a:rect l="l" t="t" r="r" b="b"/>
            <a:pathLst>
              <a:path w="387984">
                <a:moveTo>
                  <a:pt x="0" y="0"/>
                </a:moveTo>
                <a:lnTo>
                  <a:pt x="387588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567297" y="5472733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108012" y="0"/>
                </a:moveTo>
                <a:lnTo>
                  <a:pt x="0" y="0"/>
                </a:lnTo>
                <a:lnTo>
                  <a:pt x="0" y="108010"/>
                </a:lnTo>
                <a:lnTo>
                  <a:pt x="108012" y="108010"/>
                </a:lnTo>
                <a:lnTo>
                  <a:pt x="10801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435692" y="5526740"/>
            <a:ext cx="380365" cy="0"/>
          </a:xfrm>
          <a:custGeom>
            <a:avLst/>
            <a:gdLst/>
            <a:ahLst/>
            <a:cxnLst/>
            <a:rect l="l" t="t" r="r" b="b"/>
            <a:pathLst>
              <a:path w="380365">
                <a:moveTo>
                  <a:pt x="0" y="0"/>
                </a:moveTo>
                <a:lnTo>
                  <a:pt x="380027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8616209" y="2585895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108013" y="0"/>
                </a:moveTo>
                <a:lnTo>
                  <a:pt x="0" y="0"/>
                </a:lnTo>
                <a:lnTo>
                  <a:pt x="0" y="108012"/>
                </a:lnTo>
                <a:lnTo>
                  <a:pt x="108013" y="108012"/>
                </a:lnTo>
                <a:lnTo>
                  <a:pt x="1080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8591543" y="2639900"/>
            <a:ext cx="166370" cy="0"/>
          </a:xfrm>
          <a:custGeom>
            <a:avLst/>
            <a:gdLst/>
            <a:ahLst/>
            <a:cxnLst/>
            <a:rect l="l" t="t" r="r" b="b"/>
            <a:pathLst>
              <a:path w="166370">
                <a:moveTo>
                  <a:pt x="0" y="0"/>
                </a:moveTo>
                <a:lnTo>
                  <a:pt x="16598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8618195" y="3149834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108013" y="0"/>
                </a:moveTo>
                <a:lnTo>
                  <a:pt x="0" y="0"/>
                </a:lnTo>
                <a:lnTo>
                  <a:pt x="0" y="108013"/>
                </a:lnTo>
                <a:lnTo>
                  <a:pt x="108013" y="108013"/>
                </a:lnTo>
                <a:lnTo>
                  <a:pt x="1080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529434" y="3203840"/>
            <a:ext cx="294005" cy="0"/>
          </a:xfrm>
          <a:custGeom>
            <a:avLst/>
            <a:gdLst/>
            <a:ahLst/>
            <a:cxnLst/>
            <a:rect l="l" t="t" r="r" b="b"/>
            <a:pathLst>
              <a:path w="294004">
                <a:moveTo>
                  <a:pt x="0" y="0"/>
                </a:moveTo>
                <a:lnTo>
                  <a:pt x="293974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8659597" y="3431805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108013" y="0"/>
                </a:moveTo>
                <a:lnTo>
                  <a:pt x="0" y="0"/>
                </a:lnTo>
                <a:lnTo>
                  <a:pt x="0" y="108012"/>
                </a:lnTo>
                <a:lnTo>
                  <a:pt x="108013" y="108012"/>
                </a:lnTo>
                <a:lnTo>
                  <a:pt x="1080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8563467" y="3485810"/>
            <a:ext cx="309245" cy="0"/>
          </a:xfrm>
          <a:custGeom>
            <a:avLst/>
            <a:gdLst/>
            <a:ahLst/>
            <a:cxnLst/>
            <a:rect l="l" t="t" r="r" b="b"/>
            <a:pathLst>
              <a:path w="309245">
                <a:moveTo>
                  <a:pt x="0" y="0"/>
                </a:moveTo>
                <a:lnTo>
                  <a:pt x="308916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8617825" y="3713774"/>
            <a:ext cx="108585" cy="108585"/>
          </a:xfrm>
          <a:custGeom>
            <a:avLst/>
            <a:gdLst/>
            <a:ahLst/>
            <a:cxnLst/>
            <a:rect l="l" t="t" r="r" b="b"/>
            <a:pathLst>
              <a:path w="108584" h="108585">
                <a:moveTo>
                  <a:pt x="108013" y="0"/>
                </a:moveTo>
                <a:lnTo>
                  <a:pt x="0" y="0"/>
                </a:lnTo>
                <a:lnTo>
                  <a:pt x="0" y="108013"/>
                </a:lnTo>
                <a:lnTo>
                  <a:pt x="108013" y="108013"/>
                </a:lnTo>
                <a:lnTo>
                  <a:pt x="10801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520627" y="3767781"/>
            <a:ext cx="311150" cy="0"/>
          </a:xfrm>
          <a:custGeom>
            <a:avLst/>
            <a:gdLst/>
            <a:ahLst/>
            <a:cxnLst/>
            <a:rect l="l" t="t" r="r" b="b"/>
            <a:pathLst>
              <a:path w="311150">
                <a:moveTo>
                  <a:pt x="0" y="0"/>
                </a:moveTo>
                <a:lnTo>
                  <a:pt x="31105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912943" y="2493596"/>
            <a:ext cx="0" cy="3362325"/>
          </a:xfrm>
          <a:custGeom>
            <a:avLst/>
            <a:gdLst/>
            <a:ahLst/>
            <a:cxnLst/>
            <a:rect l="l" t="t" r="r" b="b"/>
            <a:pathLst>
              <a:path h="3362325">
                <a:moveTo>
                  <a:pt x="0" y="3362257"/>
                </a:moveTo>
                <a:lnTo>
                  <a:pt x="1" y="0"/>
                </a:lnTo>
              </a:path>
            </a:pathLst>
          </a:custGeom>
          <a:ln w="6350">
            <a:solidFill>
              <a:srgbClr val="231F2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16130" y="2262508"/>
            <a:ext cx="11046460" cy="0"/>
          </a:xfrm>
          <a:custGeom>
            <a:avLst/>
            <a:gdLst/>
            <a:ahLst/>
            <a:cxnLst/>
            <a:rect l="l" t="t" r="r" b="b"/>
            <a:pathLst>
              <a:path w="11046460">
                <a:moveTo>
                  <a:pt x="0" y="0"/>
                </a:moveTo>
                <a:lnTo>
                  <a:pt x="11045952" y="1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6860010" y="5957528"/>
            <a:ext cx="2374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.1</a:t>
            </a:r>
            <a:endParaRPr sz="12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8196450" y="5957528"/>
            <a:ext cx="2374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"/>
                <a:cs typeface="Arial"/>
              </a:rPr>
              <a:t>0</a:t>
            </a:r>
            <a:r>
              <a:rPr sz="1200" dirty="0">
                <a:latin typeface="Arial"/>
                <a:cs typeface="Arial"/>
              </a:rPr>
              <a:t>.5</a:t>
            </a:r>
            <a:endParaRPr sz="12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8797594" y="5957528"/>
            <a:ext cx="2374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"/>
                <a:cs typeface="Arial"/>
              </a:rPr>
              <a:t>1</a:t>
            </a:r>
            <a:r>
              <a:rPr sz="1200" dirty="0">
                <a:latin typeface="Arial"/>
                <a:cs typeface="Arial"/>
              </a:rPr>
              <a:t>.0</a:t>
            </a:r>
            <a:endParaRPr sz="12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9379654" y="5957528"/>
            <a:ext cx="237490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spc="-5" dirty="0">
                <a:latin typeface="Arial"/>
                <a:cs typeface="Arial"/>
              </a:rPr>
              <a:t>2</a:t>
            </a:r>
            <a:r>
              <a:rPr sz="1200" dirty="0">
                <a:latin typeface="Arial"/>
                <a:cs typeface="Arial"/>
              </a:rPr>
              <a:t>.0</a:t>
            </a:r>
            <a:endParaRPr sz="12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175213" y="6274520"/>
            <a:ext cx="1634489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latin typeface="Arial"/>
                <a:cs typeface="Arial"/>
              </a:rPr>
              <a:t>Icosapent Ethyl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Better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9024658" y="6274520"/>
            <a:ext cx="1091565" cy="196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25"/>
              </a:lnSpc>
            </a:pPr>
            <a:r>
              <a:rPr sz="1200" b="1" spc="-5" dirty="0">
                <a:latin typeface="Arial"/>
                <a:cs typeface="Arial"/>
              </a:rPr>
              <a:t>Placebo</a:t>
            </a:r>
            <a:r>
              <a:rPr sz="1200" b="1" spc="-6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Better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187924" y="6550230"/>
            <a:ext cx="370332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b="1" spc="-5" dirty="0">
                <a:latin typeface="Arial"/>
                <a:cs typeface="Arial"/>
              </a:rPr>
              <a:t>Bhatt DL. ACC/WCC 2020, Chicago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(virtual).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33846" y="1554594"/>
          <a:ext cx="11421745" cy="46164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17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8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067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40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448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372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0360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93789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26465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89979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93472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945515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154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>
                  <a:txBody>
                    <a:bodyPr/>
                    <a:lstStyle/>
                    <a:p>
                      <a:pPr marL="1023619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100" b="1" i="1" spc="-5" dirty="0">
                          <a:latin typeface="Arial"/>
                          <a:cs typeface="Arial"/>
                        </a:rPr>
                        <a:t>Icosapent Ethyl</a:t>
                      </a:r>
                      <a:r>
                        <a:rPr sz="1100" b="1" i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5" dirty="0">
                          <a:latin typeface="Arial"/>
                          <a:cs typeface="Arial"/>
                        </a:rPr>
                        <a:t>(N=4089)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100" b="1" i="1" spc="-5" dirty="0">
                          <a:latin typeface="Arial"/>
                          <a:cs typeface="Arial"/>
                        </a:rPr>
                        <a:t>Placebo</a:t>
                      </a:r>
                      <a:r>
                        <a:rPr sz="11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5" dirty="0">
                          <a:latin typeface="Arial"/>
                          <a:cs typeface="Arial"/>
                        </a:rPr>
                        <a:t>(N=4090)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512445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100" b="1" i="1" spc="-5" dirty="0">
                          <a:latin typeface="Arial"/>
                          <a:cs typeface="Arial"/>
                        </a:rPr>
                        <a:t>Between Group</a:t>
                      </a:r>
                      <a:r>
                        <a:rPr sz="1100" b="1" i="1" spc="-1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i="1" spc="-5" dirty="0">
                          <a:latin typeface="Arial"/>
                          <a:cs typeface="Arial"/>
                        </a:rPr>
                        <a:t>Difference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302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43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04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Visit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21285" marR="145415" indent="-635" algn="ctr">
                        <a:lnSpc>
                          <a:spcPts val="1300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Median 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bse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ved 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Values  (µg/mL)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51765" marR="141605" indent="-7620" algn="ctr">
                        <a:lnSpc>
                          <a:spcPts val="1300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Median  </a:t>
                      </a:r>
                      <a:r>
                        <a:rPr sz="1100" b="1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bso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e  Change 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from  Baseline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49225" marR="133350" algn="ctr">
                        <a:lnSpc>
                          <a:spcPts val="1300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Median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%  Change 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from  Baseline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24154" marR="152400" indent="-83820">
                        <a:lnSpc>
                          <a:spcPts val="1300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Median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%  Change 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P-value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40335" marR="145415" indent="-38735" algn="ctr">
                        <a:lnSpc>
                          <a:spcPts val="1300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Median  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O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bse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ved 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Values  (µg/mL)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51765" marR="144780" indent="-38735" algn="ctr">
                        <a:lnSpc>
                          <a:spcPts val="1300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Median  </a:t>
                      </a:r>
                      <a:r>
                        <a:rPr sz="1100" b="1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bso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e  Change 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from  </a:t>
                      </a:r>
                      <a:r>
                        <a:rPr sz="1100" b="1" spc="5" dirty="0">
                          <a:latin typeface="Arial"/>
                          <a:cs typeface="Arial"/>
                        </a:rPr>
                        <a:t>B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ase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li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52400" marR="133350" algn="ctr">
                        <a:lnSpc>
                          <a:spcPts val="1300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Median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%  Change 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from  Baseline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186055" marR="133350" indent="-45720">
                        <a:lnSpc>
                          <a:spcPts val="1300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Median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%  Change 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P-value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50">
                        <a:latin typeface="Times New Roman"/>
                        <a:cs typeface="Times New Roman"/>
                      </a:endParaRPr>
                    </a:p>
                    <a:p>
                      <a:pPr marL="144145" marR="141605" indent="-7620" algn="ctr">
                        <a:lnSpc>
                          <a:spcPts val="1300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Median  </a:t>
                      </a:r>
                      <a:r>
                        <a:rPr sz="1100" b="1" spc="5" dirty="0">
                          <a:latin typeface="Arial"/>
                          <a:cs typeface="Arial"/>
                        </a:rPr>
                        <a:t>A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bso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l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u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e  Change 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from  Baseline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254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marL="149225" marR="133350" algn="ctr">
                        <a:lnSpc>
                          <a:spcPts val="1300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Median</a:t>
                      </a:r>
                      <a:r>
                        <a:rPr sz="1100" b="1" spc="-9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%  Change 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from  Baseline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050">
                        <a:latin typeface="Times New Roman"/>
                        <a:cs typeface="Times New Roman"/>
                      </a:endParaRPr>
                    </a:p>
                    <a:p>
                      <a:pPr marL="205104" marR="152400" indent="-64769">
                        <a:lnSpc>
                          <a:spcPts val="1300"/>
                        </a:lnSpc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Median</a:t>
                      </a:r>
                      <a:r>
                        <a:rPr sz="1100" b="1" spc="-8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%  Change 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P-value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015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Baseline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20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26.1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20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4">
                  <a:txBody>
                    <a:bodyPr/>
                    <a:lstStyle/>
                    <a:p>
                      <a:pPr marL="327025">
                        <a:lnSpc>
                          <a:spcPct val="100000"/>
                        </a:lnSpc>
                        <a:spcBef>
                          <a:spcPts val="72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26.1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207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15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Year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953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144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9535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112.6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9535" marB="0"/>
                </a:tc>
                <a:tc>
                  <a:txBody>
                    <a:bodyPr/>
                    <a:lstStyle/>
                    <a:p>
                      <a:pPr marR="261620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393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9535" marB="0"/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&lt;0.0001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9535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23.3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9535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-2.9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9535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-12.8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953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&lt;0.0001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9535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114.9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9535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261620" algn="r">
                        <a:lnSpc>
                          <a:spcPct val="100000"/>
                        </a:lnSpc>
                        <a:spcBef>
                          <a:spcPts val="70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385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89535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100" b="1" spc="-5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00" b="1" spc="-1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0001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01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Year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169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137.3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261620" algn="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478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&lt;0.0001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317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28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0.5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2.8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&lt;0.0001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137.1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261620" algn="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457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0001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300" marB="0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01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Year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168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137.4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170" marB="0"/>
                </a:tc>
                <a:tc>
                  <a:txBody>
                    <a:bodyPr/>
                    <a:lstStyle/>
                    <a:p>
                      <a:pPr marR="261620" algn="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464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170" marB="0"/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&lt;0.0001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27.3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-0.1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170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-0.4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17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&lt;0.0001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136.9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170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261620" algn="r">
                        <a:lnSpc>
                          <a:spcPct val="100000"/>
                        </a:lnSpc>
                        <a:spcBef>
                          <a:spcPts val="710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447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17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0001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935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01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Year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4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162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132.6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261620" algn="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452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&lt;0.0001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26.2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-1.1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-5.2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0.15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133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19050">
                      <a:solidFill>
                        <a:srgbClr val="000000"/>
                      </a:solidFill>
                      <a:prstDash val="solid"/>
                    </a:lnL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261620" algn="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439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0001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4935" marB="0">
                    <a:lnR w="19050">
                      <a:solidFill>
                        <a:srgbClr val="000000"/>
                      </a:solidFill>
                      <a:prstDash val="solid"/>
                    </a:lnR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99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Year</a:t>
                      </a:r>
                      <a:r>
                        <a:rPr sz="1100" b="1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dirty="0">
                          <a:latin typeface="Arial"/>
                          <a:cs typeface="Arial"/>
                        </a:rPr>
                        <a:t>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158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130.5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805" marB="0"/>
                </a:tc>
                <a:tc>
                  <a:txBody>
                    <a:bodyPr/>
                    <a:lstStyle/>
                    <a:p>
                      <a:pPr marR="261620" algn="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463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6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805" marB="0"/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&lt;0.0001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25.3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-0.5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805" marB="0"/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-2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805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0.09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130.8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805" marB="0">
                    <a:lnL w="19050">
                      <a:solidFill>
                        <a:srgbClr val="000000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R="261620" algn="r">
                        <a:lnSpc>
                          <a:spcPct val="100000"/>
                        </a:lnSpc>
                        <a:spcBef>
                          <a:spcPts val="71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448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0805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00000"/>
                        </a:lnSpc>
                        <a:spcBef>
                          <a:spcPts val="910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0001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115570" marB="0">
                    <a:lnR w="19050">
                      <a:solidFill>
                        <a:srgbClr val="000000"/>
                      </a:solidFill>
                      <a:prstDash val="soli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405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100" b="1" dirty="0">
                          <a:latin typeface="Arial"/>
                          <a:cs typeface="Arial"/>
                        </a:rPr>
                        <a:t>Last</a:t>
                      </a:r>
                      <a:r>
                        <a:rPr sz="1100" b="1" spc="-25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100" b="1" spc="-5" dirty="0">
                          <a:latin typeface="Arial"/>
                          <a:cs typeface="Arial"/>
                        </a:rPr>
                        <a:t>Visit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150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117.9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1620" algn="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395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7329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&lt;0.0001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381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26.5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-0.9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-3.8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0.08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670" algn="ct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119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L w="19050">
                      <a:solidFill>
                        <a:srgbClr val="000000"/>
                      </a:solidFill>
                      <a:prstDash val="solid"/>
                    </a:lnL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61620" algn="r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100" dirty="0">
                          <a:latin typeface="Arial"/>
                          <a:cs typeface="Arial"/>
                        </a:rPr>
                        <a:t>380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3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71755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ct val="100000"/>
                        </a:lnSpc>
                        <a:spcBef>
                          <a:spcPts val="755"/>
                        </a:spcBef>
                      </a:pPr>
                      <a:r>
                        <a:rPr sz="1100" spc="-5" dirty="0">
                          <a:latin typeface="Arial"/>
                          <a:cs typeface="Arial"/>
                        </a:rPr>
                        <a:t>&lt;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0</a:t>
                      </a:r>
                      <a:r>
                        <a:rPr sz="1100" spc="-10" dirty="0">
                          <a:latin typeface="Arial"/>
                          <a:cs typeface="Arial"/>
                        </a:rPr>
                        <a:t>.</a:t>
                      </a:r>
                      <a:r>
                        <a:rPr sz="1100" dirty="0">
                          <a:latin typeface="Arial"/>
                          <a:cs typeface="Arial"/>
                        </a:rPr>
                        <a:t>0001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95885" marB="0">
                    <a:lnR w="19050">
                      <a:solidFill>
                        <a:srgbClr val="000000"/>
                      </a:solidFill>
                      <a:prstDash val="solid"/>
                    </a:lnR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62000">
                <a:tc>
                  <a:txBody>
                    <a:bodyPr/>
                    <a:lstStyle/>
                    <a:p>
                      <a:pPr marL="151130" marR="142875" algn="ctr">
                        <a:lnSpc>
                          <a:spcPct val="98800"/>
                        </a:lnSpc>
                        <a:spcBef>
                          <a:spcPts val="370"/>
                        </a:spcBef>
                      </a:pPr>
                      <a:r>
                        <a:rPr sz="1100" b="1" spc="-1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O</a:t>
                      </a:r>
                      <a:r>
                        <a:rPr sz="11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n</a:t>
                      </a:r>
                      <a:r>
                        <a:rPr sz="1100" b="1" spc="-5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-</a:t>
                      </a:r>
                      <a:r>
                        <a:rPr sz="11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T</a:t>
                      </a:r>
                      <a:r>
                        <a:rPr sz="1100" b="1" spc="-5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r</a:t>
                      </a:r>
                      <a:r>
                        <a:rPr sz="11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ea</a:t>
                      </a:r>
                      <a:r>
                        <a:rPr sz="1100" b="1" spc="-5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tm</a:t>
                      </a:r>
                      <a:r>
                        <a:rPr sz="11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ent  EPA </a:t>
                      </a:r>
                      <a:r>
                        <a:rPr sz="1100" b="1" spc="-5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Daily  </a:t>
                      </a:r>
                      <a:r>
                        <a:rPr sz="11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Average  </a:t>
                      </a:r>
                      <a:r>
                        <a:rPr sz="1100" b="1" spc="-5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(derived)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46990" marB="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985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100" b="1" spc="-5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135.2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34290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100" b="1" spc="-5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103.9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261620" algn="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1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363</a:t>
                      </a:r>
                      <a:r>
                        <a:rPr sz="1100" b="1" spc="-1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1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9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27329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100" b="1" spc="-5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&lt;0.0001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3810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100" b="1" spc="-5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27.7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1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10795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100" b="1" spc="-5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0.2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100" b="1" spc="-5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&lt;0.0001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6670"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100" b="1" spc="-5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103.8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9050">
                      <a:solidFill>
                        <a:srgbClr val="000000"/>
                      </a:solidFill>
                      <a:prstDash val="solid"/>
                    </a:lnL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261620" algn="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1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347</a:t>
                      </a:r>
                      <a:r>
                        <a:rPr sz="1100" b="1" spc="-1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1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7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R="201295" algn="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sz="1100" b="1" spc="-5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&lt;</a:t>
                      </a:r>
                      <a:r>
                        <a:rPr sz="11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0</a:t>
                      </a:r>
                      <a:r>
                        <a:rPr sz="1100" b="1" spc="-10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.</a:t>
                      </a:r>
                      <a:r>
                        <a:rPr sz="1100" b="1" dirty="0">
                          <a:solidFill>
                            <a:srgbClr val="0000CC"/>
                          </a:solidFill>
                          <a:latin typeface="Arial"/>
                          <a:cs typeface="Arial"/>
                        </a:rPr>
                        <a:t>0001</a:t>
                      </a:r>
                      <a:endParaRPr sz="11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187924" y="6550230"/>
            <a:ext cx="3703320" cy="224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645"/>
              </a:lnSpc>
            </a:pPr>
            <a:r>
              <a:rPr sz="1400" b="1" spc="-5" dirty="0">
                <a:latin typeface="Arial"/>
                <a:cs typeface="Arial"/>
              </a:rPr>
              <a:t>Bhatt DL. ACC/WCC 2020, Chicago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(virtual).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6085" y="3354513"/>
            <a:ext cx="181610" cy="197738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15"/>
              </a:lnSpc>
            </a:pPr>
            <a:r>
              <a:rPr sz="1100" b="1" spc="-5" dirty="0">
                <a:latin typeface="Arial"/>
                <a:cs typeface="Arial"/>
              </a:rPr>
              <a:t>Eicosapentaenoic Acid</a:t>
            </a:r>
            <a:r>
              <a:rPr sz="1100" b="1" spc="-15" dirty="0">
                <a:latin typeface="Arial"/>
                <a:cs typeface="Arial"/>
              </a:rPr>
              <a:t> </a:t>
            </a:r>
            <a:r>
              <a:rPr sz="1100" b="1" dirty="0">
                <a:latin typeface="Arial"/>
                <a:cs typeface="Arial"/>
              </a:rPr>
              <a:t>(EPA)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35941" y="59436"/>
            <a:ext cx="8928100" cy="112585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5080">
              <a:lnSpc>
                <a:spcPts val="4100"/>
              </a:lnSpc>
              <a:spcBef>
                <a:spcPts val="620"/>
              </a:spcBef>
            </a:pPr>
            <a:r>
              <a:rPr spc="-5" dirty="0"/>
              <a:t>Levels </a:t>
            </a:r>
            <a:r>
              <a:rPr dirty="0"/>
              <a:t>of </a:t>
            </a:r>
            <a:r>
              <a:rPr spc="-5" dirty="0"/>
              <a:t>Eicosapentaenoic Acid</a:t>
            </a:r>
            <a:r>
              <a:rPr spc="-210" dirty="0"/>
              <a:t> </a:t>
            </a:r>
            <a:r>
              <a:rPr spc="-55" dirty="0"/>
              <a:t>(EPA)  </a:t>
            </a:r>
            <a:r>
              <a:rPr spc="-5" dirty="0"/>
              <a:t>in</a:t>
            </a:r>
            <a:r>
              <a:rPr spc="-10" dirty="0"/>
              <a:t> </a:t>
            </a:r>
            <a:r>
              <a:rPr dirty="0"/>
              <a:t>Serum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64542" y="6257035"/>
            <a:ext cx="4123054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35" dirty="0">
                <a:latin typeface="Arial"/>
                <a:cs typeface="Arial"/>
              </a:rPr>
              <a:t>Year </a:t>
            </a:r>
            <a:r>
              <a:rPr sz="1200" dirty="0">
                <a:latin typeface="Arial"/>
                <a:cs typeface="Arial"/>
              </a:rPr>
              <a:t>6 </a:t>
            </a:r>
            <a:r>
              <a:rPr sz="1200" spc="-5" dirty="0">
                <a:latin typeface="Arial"/>
                <a:cs typeface="Arial"/>
              </a:rPr>
              <a:t>values are not included as the number of patients </a:t>
            </a:r>
            <a:r>
              <a:rPr sz="1200" dirty="0">
                <a:latin typeface="Arial"/>
                <a:cs typeface="Arial"/>
              </a:rPr>
              <a:t>=</a:t>
            </a:r>
            <a:r>
              <a:rPr sz="1200" spc="70" dirty="0">
                <a:latin typeface="Arial"/>
                <a:cs typeface="Arial"/>
              </a:rPr>
              <a:t> </a:t>
            </a:r>
            <a:r>
              <a:rPr sz="1200" spc="-5" dirty="0">
                <a:latin typeface="Arial"/>
                <a:cs typeface="Arial"/>
              </a:rPr>
              <a:t>9.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6587</Words>
  <Application>Microsoft Office PowerPoint</Application>
  <PresentationFormat>Widescreen</PresentationFormat>
  <Paragraphs>1159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Arial Narrow</vt:lpstr>
      <vt:lpstr>Calibri</vt:lpstr>
      <vt:lpstr>Times New Roman</vt:lpstr>
      <vt:lpstr>Office Theme</vt:lpstr>
      <vt:lpstr>EPA Levels and Cardiovascular Outcomes  in the Reduction of Cardiovascular Events  with Icosapent Ethyl–Intervention Trial</vt:lpstr>
      <vt:lpstr>Disclosures</vt:lpstr>
      <vt:lpstr>REDUCE-IT Design</vt:lpstr>
      <vt:lpstr>Primary and Key Secondary Composite  Endpoints</vt:lpstr>
      <vt:lpstr>First and Subsequent Events – Full Data</vt:lpstr>
      <vt:lpstr>PowerPoint Presentation</vt:lpstr>
      <vt:lpstr>Primary and Key Secondary Composite  Endpoints by Baseline Serum EPA Tertiles</vt:lpstr>
      <vt:lpstr>Primary and Key Secondary Composite  Endpoints by Baseline Serum EPA Tertiles</vt:lpstr>
      <vt:lpstr>Levels of Eicosapentaenoic Acid (EPA)  in Serum</vt:lpstr>
      <vt:lpstr>Stratified Analysis of Time to Primary  Endpoint by Adjusting Time-Varying  Covariates of Post-Baseline Biomarkers Impact on the HR of Between-group Biomarker Differences (Icosapent Ethyl vs Placebo)  Primary Composite Endpoint Key Secondary Composite Endpoint</vt:lpstr>
      <vt:lpstr>Stratified Analysis of Time to Primary  Endpoint by Adjusting Time-Varying  Covariates of Post-Baseline Biomarkers Impact on the HR of Between-group Biomarker Differences (Icosapent Ethyl vs Placebo)  Primary Composite Endpoint Key Secondary Composite Endpoint</vt:lpstr>
      <vt:lpstr>Primary and Key Secondary Composite  Endpoints, Cardiovascular Death, and Total Mortality by On-Treatment Serum EPA</vt:lpstr>
      <vt:lpstr>Primary and Key Secondary Composite  Endpoints, Cardiovascular Death, and Total Mortality by On-Treatment Serum EPA</vt:lpstr>
      <vt:lpstr>Primary and Key Secondary Composite  Endpoints, Cardiovascular Death, and Total Mortality by On-Treatment Serum EPA</vt:lpstr>
      <vt:lpstr>Primary and Key Secondary Composite  Endpoints, Cardiovascular Death, and Total Mortality by On-Treatment Serum EPA</vt:lpstr>
      <vt:lpstr>Dose-Response of Hazard Ratio (95% CI)  Any Myocardial Infarction, Any Stroke, Coronary Revascularization, Unstable Angina</vt:lpstr>
      <vt:lpstr>Dose-Response of Hazard Ratio (95% CI)  Any Myocardial Infarction, Any Stroke, Coronary Revascularization, Unstable Angina</vt:lpstr>
      <vt:lpstr>Dose-Response of Hazard Ratio (95% CI)  Any Myocardial Infarction, Any Stroke, Coronary Revascularization, Unstable Angina</vt:lpstr>
      <vt:lpstr>Dose-Response of Hazard Ratio (95% CI)  Any Myocardial Infarction, Any Stroke, Coronary Revascularization, Unstable Angina</vt:lpstr>
      <vt:lpstr>Dose-Response of Hazard Ratio (95% CI)  Primary Composite Endpoint by On-Treatment Serum EPA</vt:lpstr>
      <vt:lpstr>Dose-Response of Hazard Ratio (95% CI)  Primary Composite Endpoint by On-Treatment Serum EPA</vt:lpstr>
      <vt:lpstr>Dose-Response of Hazard Ratio (95% CI)  Sudden Cardiac Death, Cardiac Arrest, New Heart Failure Requiring Hospitalization,</vt:lpstr>
      <vt:lpstr>Dose-Response of Hazard Ratio (95% CI)  Sudden Cardiac Death, Cardiac Arrest, New Heart Failure Requiring Hospitalization,</vt:lpstr>
      <vt:lpstr>Dose-Response of Hazard Ratio (95% CI)  Sudden Cardiac Death, Cardiac Arrest, New Heart Failure Requiring Hospitalization,</vt:lpstr>
      <vt:lpstr>Dose-Response of Hazard Ratio (95% CI)  Sudden Cardiac Death, Cardiac Arrest, New Heart Failure Requiring Hospitalization,</vt:lpstr>
      <vt:lpstr>PowerPoint Presentation</vt:lpstr>
      <vt:lpstr>Limitations</vt:lpstr>
      <vt:lpstr>Limitations</vt:lpstr>
      <vt:lpstr>Limitations</vt:lpstr>
      <vt:lpstr>Limitations</vt:lpstr>
      <vt:lpstr>Limitations</vt:lpstr>
      <vt:lpstr>Limitations</vt:lpstr>
      <vt:lpstr>Limitations</vt:lpstr>
      <vt:lpstr>Contrasting Effects of EPA and DHA</vt:lpstr>
      <vt:lpstr>Contrasting Effects of EPA and DHA</vt:lpstr>
      <vt:lpstr>PowerPoint Presentation</vt:lpstr>
      <vt:lpstr>Conclusions</vt:lpstr>
      <vt:lpstr>Conclusions</vt:lpstr>
      <vt:lpstr>Conclusions</vt:lpstr>
      <vt:lpstr>We thank the investigators, the study coordinators,  and especially the 8,179 patients in REDUCE-IT!</vt:lpstr>
      <vt:lpstr>Slides available for free download: www.acc.org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EPA Levels and Cardiovascular Outcomes  in the Reduction of Cardiovascular Events  with Icosapent Ethyl–Intervention Trial</dc:title>
  <cp:lastModifiedBy>Sheikh, Rahab P</cp:lastModifiedBy>
  <cp:revision>1</cp:revision>
  <dcterms:created xsi:type="dcterms:W3CDTF">2020-03-30T18:22:29Z</dcterms:created>
  <dcterms:modified xsi:type="dcterms:W3CDTF">2020-03-30T18:22:55Z</dcterms:modified>
</cp:coreProperties>
</file>