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360" r:id="rId3"/>
    <p:sldId id="361" r:id="rId4"/>
    <p:sldId id="382" r:id="rId5"/>
    <p:sldId id="259" r:id="rId6"/>
    <p:sldId id="363" r:id="rId7"/>
    <p:sldId id="378" r:id="rId8"/>
    <p:sldId id="380" r:id="rId9"/>
    <p:sldId id="379" r:id="rId10"/>
    <p:sldId id="369" r:id="rId11"/>
    <p:sldId id="370" r:id="rId12"/>
    <p:sldId id="372" r:id="rId13"/>
    <p:sldId id="373" r:id="rId14"/>
    <p:sldId id="374" r:id="rId15"/>
    <p:sldId id="376" r:id="rId16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6405" autoAdjust="0"/>
    <p:restoredTop sz="94743" autoAdjust="0"/>
  </p:normalViewPr>
  <p:slideViewPr>
    <p:cSldViewPr>
      <p:cViewPr>
        <p:scale>
          <a:sx n="110" d="100"/>
          <a:sy n="110" d="100"/>
        </p:scale>
        <p:origin x="-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527A61A-DD70-43DA-93E7-D95567B4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CDC19B-BC7D-4D3A-9057-FDD7D34F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9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2A4BE6-F068-472E-B3A5-3B441475A72C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9625" cy="34639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0F0102-718A-4C57-92DA-50880A4CDDF4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2FCF2E-AF2A-417D-819A-ECF1E579AD75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8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5C8CD6-CCD5-4279-B45A-939E301DB9C4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6F207AC-C47C-4DFC-B9AE-3369F887282A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5325"/>
            <a:ext cx="4613275" cy="345916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387850"/>
            <a:ext cx="509587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25126-6BD2-4931-AC59-5B36933CA696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358C43-76F3-4302-A08E-521BF7057670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F241F72C-456A-4A1E-8371-72548E7539C2}" type="slidenum">
              <a:rPr lang="en-US" altLang="en-US" sz="1200">
                <a:latin typeface="Arial" charset="0"/>
              </a:rPr>
              <a:pPr algn="r" eaLnBrk="1" hangingPunct="1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D69F0F-F75D-42FF-A871-06EA32CD86C0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Arial" pitchFamily="34" charset="0"/>
              </a:rPr>
              <a:t>Downstream pathology or clinical signs: myocardium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ahoma" pitchFamily="34" charset="0"/>
              </a:rPr>
              <a:t>± gait (peripheral applications)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6C6651-7646-4C07-AC16-F62D88EA4624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7CCF1D-91FA-40F6-AA45-ECE854F0B2DA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45 w 5184"/>
                  <a:gd name="T3" fmla="*/ 3159 h 3159"/>
                  <a:gd name="T4" fmla="*/ 5445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8 w 556"/>
                  <a:gd name="T5" fmla="*/ 3159 h 3159"/>
                  <a:gd name="T6" fmla="*/ 58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7 w 251"/>
                <a:gd name="T7" fmla="*/ 12 h 12"/>
                <a:gd name="T8" fmla="*/ 267 w 251"/>
                <a:gd name="T9" fmla="*/ 0 h 12"/>
                <a:gd name="T10" fmla="*/ 26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53741 w 251"/>
                <a:gd name="T5" fmla="*/ 12 h 12"/>
                <a:gd name="T6" fmla="*/ 5374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69 w 4724"/>
                  <a:gd name="T7" fmla="*/ 12 h 12"/>
                  <a:gd name="T8" fmla="*/ 4969 w 4724"/>
                  <a:gd name="T9" fmla="*/ 0 h 12"/>
                  <a:gd name="T10" fmla="*/ 49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" name="Text Box 21"/>
          <p:cNvSpPr txBox="1">
            <a:spLocks noChangeArrowheads="1"/>
          </p:cNvSpPr>
          <p:nvPr userDrawn="1"/>
        </p:nvSpPr>
        <p:spPr bwMode="auto">
          <a:xfrm>
            <a:off x="7924800" y="6400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400" smtClean="0"/>
              <a:t>DHHS/FDA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9EE7-95A3-471D-A746-670E5B0FF41A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2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1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4987-F234-450C-9605-75573EE1847F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0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6B5EE-D935-4364-9E02-9C050E62D47E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7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84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1752600"/>
            <a:ext cx="9144000" cy="2286000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2514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0800000" flipV="1">
            <a:off x="0" y="1676400"/>
            <a:ext cx="9220200" cy="76200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i="1" smtClean="0"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 rot="10800000">
            <a:off x="0" y="4038600"/>
            <a:ext cx="9144000" cy="76200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9" name="Picture 10" descr="fda-logo-dinky-transparent-d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14400" cy="393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OCD-Summary-archiv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524000" cy="1449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HS-large-logo"/>
          <p:cNvPicPr>
            <a:picLocks noChangeAspect="1" noChangeArrowheads="1"/>
          </p:cNvPicPr>
          <p:nvPr userDrawn="1"/>
        </p:nvPicPr>
        <p:blipFill>
          <a:blip r:embed="rId5">
            <a:lum bright="36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667000" y="2111375"/>
            <a:ext cx="6248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343400"/>
            <a:ext cx="6172200" cy="1752600"/>
          </a:xfrm>
        </p:spPr>
        <p:txBody>
          <a:bodyPr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29400" y="6245225"/>
            <a:ext cx="21336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8D5124-31C5-4F9B-AB93-20E05623B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CD12-D91D-4C90-98EF-58DFCAB88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88B1-723C-4D47-B3EC-EEE49945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5AD5-2044-494B-950D-D304DF0E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0F753-0F42-4B09-BF06-A4582A6A6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48F3-0BAA-4083-BCAA-E02BAAD6F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3903-6C66-4A19-8B2F-E08357DB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F329F-891D-42EE-ACE6-192CF67B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867A-D7F7-48BD-9D45-B5027B752800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57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25EE-8A84-4F95-A7D2-D2AAAE216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BB97-8B4F-4A9C-A3BD-AB2C0CDFC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1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93C7-A155-4D35-8341-BACCCB4FF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9826-CA73-4743-910E-A7A92ACF047C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5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FEE-146C-4C03-A2BD-DFAF4EBEE883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6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1B6E-0003-489B-B5C6-5395F09D68F5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0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D4EC-77A2-4BE2-B10A-377E19203627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C7E3-0E2E-4C6C-B787-7F6F3401A25A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0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0244-F852-4032-A94A-12203A3C76FB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32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60629-00D2-4AFF-B9A7-5FF9AC4BA39D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52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45 w 5184"/>
                <a:gd name="T3" fmla="*/ 3159 h 3159"/>
                <a:gd name="T4" fmla="*/ 5445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8 w 556"/>
                <a:gd name="T5" fmla="*/ 3159 h 3159"/>
                <a:gd name="T6" fmla="*/ 58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69 w 4724"/>
                  <a:gd name="T7" fmla="*/ 12 h 12"/>
                  <a:gd name="T8" fmla="*/ 4969 w 4724"/>
                  <a:gd name="T9" fmla="*/ 0 h 12"/>
                  <a:gd name="T10" fmla="*/ 49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53741 w 251"/>
                  <a:gd name="T5" fmla="*/ 12 h 12"/>
                  <a:gd name="T6" fmla="*/ 5374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7 w 251"/>
                  <a:gd name="T7" fmla="*/ 12 h 12"/>
                  <a:gd name="T8" fmla="*/ 267 w 251"/>
                  <a:gd name="T9" fmla="*/ 0 h 12"/>
                  <a:gd name="T10" fmla="*/ 26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456C46-B9C4-4A02-BE48-A2199CC2C5FD}" type="datetime1">
              <a:rPr lang="en-US" altLang="en-US"/>
              <a:pPr>
                <a:defRPr/>
              </a:pPr>
              <a:t>2/24/2015</a:t>
            </a:fld>
            <a:endParaRPr lang="en-US" alt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1" name="Text Box 20"/>
          <p:cNvSpPr txBox="1">
            <a:spLocks noChangeArrowheads="1"/>
          </p:cNvSpPr>
          <p:nvPr userDrawn="1"/>
        </p:nvSpPr>
        <p:spPr bwMode="auto">
          <a:xfrm>
            <a:off x="7924800" y="6400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400" smtClean="0"/>
              <a:t>DHHS/FDA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lum bright="84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E1E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 userDrawn="1"/>
        </p:nvSpPr>
        <p:spPr bwMode="auto">
          <a:xfrm rot="10800000">
            <a:off x="0" y="1447800"/>
            <a:ext cx="9144000" cy="76200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C88625-67D1-4728-A820-48BEB3CBB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7" name="Picture 9" descr="OCD-Summary-arch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914400" cy="869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Blip>
          <a:blip r:embed="rId15"/>
        </a:buBlip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823AA-AE78-482F-B356-E4A2E2AADE0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A50021"/>
                </a:solidFill>
                <a:effectLst/>
              </a:rPr>
              <a:t>Drug Coated Balloons for Coronary Application in US:</a:t>
            </a:r>
            <a:br>
              <a:rPr lang="en-US" altLang="en-US" sz="3600" smtClean="0">
                <a:solidFill>
                  <a:srgbClr val="A50021"/>
                </a:solidFill>
                <a:effectLst/>
              </a:rPr>
            </a:br>
            <a:r>
              <a:rPr lang="en-US" altLang="en-US" sz="3600" smtClean="0">
                <a:solidFill>
                  <a:srgbClr val="A50021"/>
                </a:solidFill>
                <a:effectLst/>
              </a:rPr>
              <a:t>Regulatory Requirements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291013"/>
            <a:ext cx="8297863" cy="2514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2000" b="1" dirty="0" smtClean="0"/>
              <a:t>P F Adrian Magee, MD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Division of Cardiovascular Devices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Center for Devices and Radiological Health (CDRH)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1600" dirty="0" smtClean="0"/>
              <a:t>adrian.magee@fda.hhs.gov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altLang="en-US" sz="1200" b="1" dirty="0" smtClean="0">
                <a:effectLst/>
              </a:rPr>
              <a:t>DCB Technology Symposium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200" b="1" dirty="0" smtClean="0">
                <a:effectLst/>
              </a:rPr>
              <a:t>CRT 2015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200" b="1" dirty="0" smtClean="0">
                <a:effectLst/>
              </a:rPr>
              <a:t>Washington, DC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200" b="1" dirty="0" smtClean="0">
                <a:effectLst/>
              </a:rPr>
              <a:t>February 23, 2015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6D1F6-D489-40E1-BA6B-39F99C7CD693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0"/>
            <a:ext cx="7315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rgbClr val="A50021"/>
                </a:solidFill>
              </a:rPr>
              <a:t>Nonclinical </a:t>
            </a:r>
            <a:r>
              <a:rPr lang="en-US" sz="4200" dirty="0">
                <a:solidFill>
                  <a:srgbClr val="A50021"/>
                </a:solidFill>
              </a:rPr>
              <a:t>Testing:</a:t>
            </a:r>
            <a:br>
              <a:rPr lang="en-US" sz="4200" dirty="0">
                <a:solidFill>
                  <a:srgbClr val="A50021"/>
                </a:solidFill>
              </a:rPr>
            </a:br>
            <a:r>
              <a:rPr lang="en-US" sz="4200" dirty="0">
                <a:solidFill>
                  <a:srgbClr val="A50021"/>
                </a:solidFill>
              </a:rPr>
              <a:t>Animal Studies</a:t>
            </a:r>
            <a:endParaRPr lang="en-US" altLang="en-US" sz="3800" dirty="0" smtClean="0">
              <a:solidFill>
                <a:schemeClr val="accent2"/>
              </a:solidFill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68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GLP or justify non-GLP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See FDA GLP Draft Guidance Document (FDA Website)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Establish expectation of effectiveness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Inhibition of neointimal proliferation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Typical time points for tissue harvest &amp; analysis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Swine Model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3-5 days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30 days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90 days*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180 days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*Can often be used to support initiation of IDE study, if results acceptable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EDC4DC-37BD-48D5-BD41-60FA4637EAC4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smtClean="0">
                <a:solidFill>
                  <a:srgbClr val="A50021"/>
                </a:solidFill>
              </a:rPr>
              <a:t>Clinical Studies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534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Feasibility Study </a:t>
            </a:r>
            <a:r>
              <a:rPr lang="en-US" altLang="en-US" sz="2000" b="0" dirty="0" smtClean="0"/>
              <a:t>(</a:t>
            </a:r>
            <a:r>
              <a:rPr lang="en-US" altLang="en-US" dirty="0" smtClean="0"/>
              <a:t>Early vs. Traditional</a:t>
            </a:r>
            <a:r>
              <a:rPr lang="en-US" altLang="en-US" sz="2000" b="0" dirty="0" smtClean="0"/>
              <a:t>)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Focus on initial assessment of device handling &amp; performance, proof of concept, and safety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Provide acceptable results to justify a larger pivotal trial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May Inform design of the pivotal IDE trial</a:t>
            </a:r>
          </a:p>
          <a:p>
            <a:pPr eaLnBrk="1" hangingPunct="1">
              <a:defRPr/>
            </a:pPr>
            <a:r>
              <a:rPr lang="en-US" altLang="en-US" dirty="0" smtClean="0"/>
              <a:t>Pivotal trial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Randomized Control Trial recommended</a:t>
            </a:r>
          </a:p>
          <a:p>
            <a:pPr eaLnBrk="1" hangingPunct="1">
              <a:defRPr/>
            </a:pPr>
            <a:r>
              <a:rPr lang="en-US" altLang="en-US" dirty="0" smtClean="0"/>
              <a:t>Worldwide Clinical </a:t>
            </a:r>
            <a:r>
              <a:rPr lang="en-US" altLang="en-US" dirty="0"/>
              <a:t>E</a:t>
            </a:r>
            <a:r>
              <a:rPr lang="en-US" altLang="en-US" dirty="0" smtClean="0"/>
              <a:t>xperience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May be possible to leverage OUS data in support of DCB safety and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0C4914-24EE-4452-B16C-D160748C25E0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A50021"/>
                </a:solidFill>
                <a:effectLst/>
              </a:rPr>
              <a:t>Clinical Studies:</a:t>
            </a:r>
            <a:br>
              <a:rPr lang="en-US" altLang="en-US" smtClean="0">
                <a:solidFill>
                  <a:srgbClr val="A50021"/>
                </a:solidFill>
                <a:effectLst/>
              </a:rPr>
            </a:br>
            <a:r>
              <a:rPr lang="en-US" altLang="en-US" smtClean="0">
                <a:solidFill>
                  <a:srgbClr val="A50021"/>
                </a:solidFill>
                <a:effectLst/>
              </a:rPr>
              <a:t>Pivotal Trial  Design 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Endpoints </a:t>
            </a:r>
          </a:p>
          <a:p>
            <a:pPr lvl="1" eaLnBrk="1" hangingPunct="1">
              <a:defRPr/>
            </a:pPr>
            <a:r>
              <a:rPr lang="en-US" altLang="en-US" dirty="0" smtClean="0"/>
              <a:t>Clinical Endpoint: Target </a:t>
            </a:r>
            <a:r>
              <a:rPr lang="en-US" altLang="en-US" dirty="0"/>
              <a:t>L</a:t>
            </a:r>
            <a:r>
              <a:rPr lang="en-US" altLang="en-US" dirty="0" smtClean="0"/>
              <a:t>esion </a:t>
            </a:r>
            <a:r>
              <a:rPr lang="en-US" altLang="en-US" dirty="0"/>
              <a:t>F</a:t>
            </a:r>
            <a:r>
              <a:rPr lang="en-US" altLang="en-US" dirty="0" smtClean="0"/>
              <a:t>ailure (preferred for primary endpoint)</a:t>
            </a:r>
          </a:p>
          <a:p>
            <a:pPr lvl="1" eaLnBrk="1" hangingPunct="1">
              <a:defRPr/>
            </a:pPr>
            <a:r>
              <a:rPr lang="en-US" altLang="en-US" dirty="0" smtClean="0"/>
              <a:t>Angiographic Endpoint: %DS/MLD preferable to LLL for DES Vs. DCB</a:t>
            </a:r>
          </a:p>
          <a:p>
            <a:pPr eaLnBrk="1" hangingPunct="1">
              <a:defRPr/>
            </a:pPr>
            <a:r>
              <a:rPr lang="en-US" altLang="en-US" dirty="0"/>
              <a:t>I</a:t>
            </a:r>
            <a:r>
              <a:rPr lang="en-US" altLang="en-US" dirty="0" smtClean="0"/>
              <a:t>dentify Target lesions </a:t>
            </a:r>
          </a:p>
          <a:p>
            <a:pPr lvl="1" eaLnBrk="1" hangingPunct="1">
              <a:defRPr/>
            </a:pPr>
            <a:r>
              <a:rPr lang="en-US" altLang="en-US" dirty="0" smtClean="0"/>
              <a:t>De novo lesions, small vessels, bifurcation lesions, in-stent </a:t>
            </a:r>
            <a:r>
              <a:rPr lang="en-US" altLang="en-US" dirty="0"/>
              <a:t>restenosis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smtClean="0"/>
              <a:t>Consider Appropriate Control Group </a:t>
            </a:r>
          </a:p>
          <a:p>
            <a:pPr lvl="1" eaLnBrk="1" hangingPunct="1">
              <a:defRPr/>
            </a:pPr>
            <a:r>
              <a:rPr lang="en-US" altLang="en-US" dirty="0"/>
              <a:t>C</a:t>
            </a:r>
            <a:r>
              <a:rPr lang="en-US" altLang="en-US" dirty="0" smtClean="0"/>
              <a:t>urrent ‘standard of care’/approved devices (DES for most coronary subsets)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FD7D8-55CF-4479-B559-21427EB83D4B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628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A50021"/>
                </a:solidFill>
                <a:effectLst/>
              </a:rPr>
              <a:t>Clinical Studies:</a:t>
            </a:r>
            <a:br>
              <a:rPr lang="en-US" altLang="en-US" sz="3600" smtClean="0">
                <a:solidFill>
                  <a:srgbClr val="A50021"/>
                </a:solidFill>
                <a:effectLst/>
              </a:rPr>
            </a:br>
            <a:r>
              <a:rPr lang="en-US" altLang="en-US" sz="3600" smtClean="0">
                <a:solidFill>
                  <a:srgbClr val="A50021"/>
                </a:solidFill>
                <a:effectLst/>
              </a:rPr>
              <a:t>Other Clinical Trial Considerations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686800" cy="45720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altLang="en-US" sz="2000" dirty="0" smtClean="0">
                <a:effectLst/>
              </a:rPr>
              <a:t>Standardize DCB Procedure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altLang="en-US" sz="1600" dirty="0" smtClean="0">
                <a:effectLst/>
              </a:rPr>
              <a:t>Pre-dilatation procedure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altLang="en-US" sz="1600" dirty="0" smtClean="0">
                <a:effectLst/>
              </a:rPr>
              <a:t>Clarify balloon inflation time &amp; single use or multiple inflations of an individual DCB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altLang="en-US" sz="1600" dirty="0" smtClean="0">
                <a:effectLst/>
              </a:rPr>
              <a:t>Bailout strategy for suboptimal acute result with DCB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sz="2000" dirty="0" smtClean="0">
                <a:effectLst/>
              </a:rPr>
              <a:t>Explore Procedural and Device Success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altLang="en-US" sz="1600" b="1" dirty="0" smtClean="0">
                <a:effectLst/>
              </a:rPr>
              <a:t>Device </a:t>
            </a:r>
            <a:r>
              <a:rPr lang="en-US" altLang="en-US" sz="1600" b="1" dirty="0">
                <a:effectLst/>
              </a:rPr>
              <a:t>S</a:t>
            </a:r>
            <a:r>
              <a:rPr lang="en-US" altLang="en-US" sz="1600" b="1" dirty="0" smtClean="0">
                <a:effectLst/>
              </a:rPr>
              <a:t>uccess </a:t>
            </a:r>
            <a:r>
              <a:rPr lang="en-US" altLang="en-US" sz="1600" dirty="0" smtClean="0">
                <a:effectLst/>
              </a:rPr>
              <a:t>(</a:t>
            </a:r>
            <a:r>
              <a:rPr lang="en-US" altLang="en-US" sz="1600" dirty="0" smtClean="0">
                <a:solidFill>
                  <a:srgbClr val="000000"/>
                </a:solidFill>
                <a:effectLst/>
              </a:rPr>
              <a:t>acceptable </a:t>
            </a:r>
            <a:r>
              <a:rPr lang="en-US" altLang="en-US" sz="1600" dirty="0">
                <a:solidFill>
                  <a:srgbClr val="000000"/>
                </a:solidFill>
                <a:effectLst/>
              </a:rPr>
              <a:t>post-deployment stenosis with the test device </a:t>
            </a:r>
            <a:r>
              <a:rPr lang="en-US" altLang="en-US" sz="1600" dirty="0" smtClean="0">
                <a:solidFill>
                  <a:srgbClr val="000000"/>
                </a:solidFill>
                <a:effectLst/>
              </a:rPr>
              <a:t>alone)</a:t>
            </a:r>
            <a:endParaRPr lang="en-US" altLang="en-US" sz="1600" b="1" dirty="0" smtClean="0">
              <a:effectLst/>
            </a:endParaRP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altLang="en-US" sz="1600" dirty="0" smtClean="0">
                <a:effectLst/>
              </a:rPr>
              <a:t>Assess rates of arterial dissection and vessel recoil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altLang="en-US" sz="1600" b="1" dirty="0" smtClean="0">
                <a:effectLst/>
              </a:rPr>
              <a:t>Procedure </a:t>
            </a:r>
            <a:r>
              <a:rPr lang="en-US" altLang="en-US" sz="1600" b="1" dirty="0">
                <a:effectLst/>
              </a:rPr>
              <a:t>S</a:t>
            </a:r>
            <a:r>
              <a:rPr lang="en-US" altLang="en-US" sz="1600" b="1" dirty="0" smtClean="0">
                <a:effectLst/>
              </a:rPr>
              <a:t>uccess </a:t>
            </a:r>
            <a:r>
              <a:rPr lang="en-US" altLang="en-US" sz="1600" dirty="0" smtClean="0">
                <a:effectLst/>
              </a:rPr>
              <a:t>(DCB plus adjunctive procedures/devices)</a:t>
            </a:r>
          </a:p>
          <a:p>
            <a:pPr lvl="2" eaLnBrk="1" hangingPunct="1">
              <a:spcBef>
                <a:spcPct val="35000"/>
              </a:spcBef>
              <a:defRPr/>
            </a:pPr>
            <a:r>
              <a:rPr lang="en-US" altLang="en-US" sz="1600" dirty="0" smtClean="0">
                <a:effectLst/>
              </a:rPr>
              <a:t>Need for adjunctive stent implantation may confound acute &amp; late results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altLang="en-US" sz="1600" b="1" dirty="0" smtClean="0">
                <a:effectLst/>
              </a:rPr>
              <a:t>Clinical </a:t>
            </a:r>
            <a:r>
              <a:rPr lang="en-US" altLang="en-US" sz="1600" b="1" dirty="0">
                <a:effectLst/>
              </a:rPr>
              <a:t>S</a:t>
            </a:r>
            <a:r>
              <a:rPr lang="en-US" altLang="en-US" sz="1600" b="1" dirty="0" smtClean="0">
                <a:effectLst/>
              </a:rPr>
              <a:t>uccess </a:t>
            </a:r>
            <a:r>
              <a:rPr lang="en-US" altLang="en-US" sz="1600" dirty="0" smtClean="0">
                <a:effectLst/>
              </a:rPr>
              <a:t>(Device success without in-hospital MACE)</a:t>
            </a:r>
            <a:endParaRPr lang="en-US" altLang="en-US" sz="1600" dirty="0">
              <a:effectLst/>
            </a:endParaRP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Consider Duration </a:t>
            </a:r>
            <a:r>
              <a:rPr lang="en-US" altLang="en-US" sz="2000" dirty="0">
                <a:solidFill>
                  <a:srgbClr val="000000"/>
                </a:solidFill>
              </a:rPr>
              <a:t>of </a:t>
            </a:r>
            <a:r>
              <a:rPr lang="en-US" altLang="en-US" sz="2000" dirty="0" smtClean="0">
                <a:solidFill>
                  <a:srgbClr val="000000"/>
                </a:solidFill>
              </a:rPr>
              <a:t>Dual Antiplatelet Therapy (DAPT)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Propose and justify duration of </a:t>
            </a:r>
            <a:r>
              <a:rPr lang="en-US" altLang="en-US" sz="1600" dirty="0" smtClean="0">
                <a:solidFill>
                  <a:srgbClr val="000000"/>
                </a:solidFill>
              </a:rPr>
              <a:t>DAPT use </a:t>
            </a:r>
            <a:r>
              <a:rPr lang="en-US" altLang="en-US" sz="1600" dirty="0">
                <a:solidFill>
                  <a:srgbClr val="000000"/>
                </a:solidFill>
              </a:rPr>
              <a:t>post-DCB use</a:t>
            </a:r>
          </a:p>
          <a:p>
            <a:pPr lvl="1" eaLnBrk="1" hangingPunct="1"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Important to capture subject compliance with </a:t>
            </a:r>
            <a:r>
              <a:rPr lang="en-US" altLang="en-US" sz="1600" dirty="0" smtClean="0">
                <a:solidFill>
                  <a:srgbClr val="000000"/>
                </a:solidFill>
              </a:rPr>
              <a:t>DAPT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marL="457200" lvl="1" indent="0" eaLnBrk="1" hangingPunct="1">
              <a:spcBef>
                <a:spcPct val="35000"/>
              </a:spcBef>
              <a:buFontTx/>
              <a:buNone/>
              <a:defRPr/>
            </a:pPr>
            <a:endParaRPr lang="en-US" altLang="en-US" sz="16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4E503-8053-46E2-8D20-A5ABD680F4ED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162800" cy="143192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A50021"/>
                </a:solidFill>
                <a:effectLst/>
              </a:rPr>
              <a:t>Final Regulatory Comments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2800" dirty="0" smtClean="0">
                <a:effectLst/>
              </a:rPr>
              <a:t>Early Discussions with FDA Encouraged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dirty="0" smtClean="0">
                <a:solidFill>
                  <a:srgbClr val="000000"/>
                </a:solidFill>
                <a:effectLst/>
              </a:rPr>
              <a:t>Avoid </a:t>
            </a:r>
            <a:r>
              <a:rPr lang="en-US" altLang="en-US" dirty="0">
                <a:solidFill>
                  <a:srgbClr val="000000"/>
                </a:solidFill>
                <a:effectLst/>
              </a:rPr>
              <a:t>wasted steps and misspent </a:t>
            </a:r>
            <a:r>
              <a:rPr lang="en-US" altLang="en-US" dirty="0" smtClean="0">
                <a:solidFill>
                  <a:srgbClr val="000000"/>
                </a:solidFill>
                <a:effectLst/>
              </a:rPr>
              <a:t>resources</a:t>
            </a:r>
            <a:endParaRPr lang="en-US" altLang="en-US" dirty="0">
              <a:solidFill>
                <a:srgbClr val="000000"/>
              </a:solidFill>
              <a:effectLst/>
            </a:endParaRPr>
          </a:p>
          <a:p>
            <a:pPr lvl="2">
              <a:spcBef>
                <a:spcPct val="3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The rate limiting step to initiating an IDE study is most frequently inadequate or incomplete preclinical device testing and characterization rather than clinical study </a:t>
            </a:r>
            <a:r>
              <a:rPr lang="en-US" altLang="en-US" dirty="0" smtClean="0">
                <a:solidFill>
                  <a:srgbClr val="000000"/>
                </a:solidFill>
                <a:effectLst/>
              </a:rPr>
              <a:t>design</a:t>
            </a:r>
            <a:endParaRPr lang="en-US" altLang="en-US" sz="24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dirty="0">
                <a:effectLst/>
              </a:rPr>
              <a:t>Pre-submission Process (recommended</a:t>
            </a:r>
            <a:r>
              <a:rPr lang="en-US" altLang="en-US" sz="2400" dirty="0">
                <a:effectLst/>
              </a:rPr>
              <a:t>)</a:t>
            </a:r>
          </a:p>
          <a:p>
            <a:pPr lvl="2" eaLnBrk="1" hangingPunct="1">
              <a:lnSpc>
                <a:spcPct val="85000"/>
              </a:lnSpc>
              <a:defRPr/>
            </a:pPr>
            <a:r>
              <a:rPr lang="en-US" altLang="en-US" sz="1600" dirty="0">
                <a:effectLst/>
              </a:rPr>
              <a:t>Guidance Document: Pre-Submission Program and Meetings with </a:t>
            </a:r>
            <a:r>
              <a:rPr lang="en-US" altLang="en-US" sz="1600" dirty="0" smtClean="0">
                <a:effectLst/>
              </a:rPr>
              <a:t>FDA</a:t>
            </a:r>
          </a:p>
          <a:p>
            <a:pPr marL="914400" lvl="2" indent="0" eaLnBrk="1" hangingPunct="1">
              <a:lnSpc>
                <a:spcPct val="85000"/>
              </a:lnSpc>
              <a:buFontTx/>
              <a:buNone/>
              <a:defRPr/>
            </a:pPr>
            <a:endParaRPr lang="en-US" altLang="en-US" dirty="0" smtClean="0">
              <a:effectLst/>
            </a:endParaRPr>
          </a:p>
          <a:p>
            <a:pPr lvl="1" eaLnBrk="1" hangingPunct="1">
              <a:lnSpc>
                <a:spcPct val="85000"/>
              </a:lnSpc>
              <a:defRPr/>
            </a:pPr>
            <a:r>
              <a:rPr lang="en-US" altLang="en-US" dirty="0" smtClean="0">
                <a:effectLst/>
              </a:rPr>
              <a:t>Contact: Adrian.Magee@FDA.HHS.gov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2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949369-219F-40B6-B67B-DE2CBB633B06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A50021"/>
                </a:solidFill>
              </a:rPr>
              <a:t>Conflict of Interest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effectLst/>
              </a:rPr>
              <a:t>No conflicts of interest to report.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7200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2000" dirty="0" smtClean="0"/>
              <a:t>Define </a:t>
            </a:r>
            <a:r>
              <a:rPr lang="en-US" sz="2000" dirty="0"/>
              <a:t>D</a:t>
            </a:r>
            <a:r>
              <a:rPr lang="en-US" sz="2000" dirty="0" smtClean="0"/>
              <a:t>evice</a:t>
            </a:r>
          </a:p>
          <a:p>
            <a:pPr lvl="1">
              <a:defRPr/>
            </a:pPr>
            <a:r>
              <a:rPr lang="en-US" sz="1800" dirty="0" smtClean="0"/>
              <a:t>Combination device </a:t>
            </a:r>
          </a:p>
          <a:p>
            <a:pPr>
              <a:defRPr/>
            </a:pPr>
            <a:r>
              <a:rPr lang="en-US" sz="2000" dirty="0"/>
              <a:t>R</a:t>
            </a:r>
            <a:r>
              <a:rPr lang="en-US" sz="2000" dirty="0" smtClean="0"/>
              <a:t>egulatory Pathway</a:t>
            </a:r>
          </a:p>
          <a:p>
            <a:pPr lvl="1">
              <a:defRPr/>
            </a:pPr>
            <a:r>
              <a:rPr lang="en-US" sz="1800" dirty="0" smtClean="0"/>
              <a:t>IDE</a:t>
            </a:r>
          </a:p>
          <a:p>
            <a:pPr lvl="1">
              <a:defRPr/>
            </a:pPr>
            <a:r>
              <a:rPr lang="en-US" sz="1800" dirty="0" smtClean="0"/>
              <a:t>PMA</a:t>
            </a:r>
          </a:p>
          <a:p>
            <a:pPr>
              <a:defRPr/>
            </a:pPr>
            <a:r>
              <a:rPr lang="en-US" sz="2000" dirty="0" smtClean="0"/>
              <a:t>Preclinical Testing</a:t>
            </a:r>
          </a:p>
          <a:p>
            <a:pPr lvl="1">
              <a:defRPr/>
            </a:pPr>
            <a:r>
              <a:rPr lang="en-US" sz="1800" dirty="0" smtClean="0"/>
              <a:t>Bench Testing </a:t>
            </a:r>
          </a:p>
          <a:p>
            <a:pPr lvl="1">
              <a:defRPr/>
            </a:pPr>
            <a:r>
              <a:rPr lang="en-US" sz="1800" dirty="0" smtClean="0"/>
              <a:t>Animal </a:t>
            </a:r>
            <a:r>
              <a:rPr lang="en-US" sz="1800" dirty="0"/>
              <a:t>T</a:t>
            </a:r>
            <a:r>
              <a:rPr lang="en-US" sz="1800" dirty="0" smtClean="0"/>
              <a:t>esting</a:t>
            </a:r>
          </a:p>
          <a:p>
            <a:pPr>
              <a:defRPr/>
            </a:pPr>
            <a:r>
              <a:rPr lang="en-US" sz="2000" dirty="0" smtClean="0"/>
              <a:t>Clinical Study</a:t>
            </a:r>
          </a:p>
          <a:p>
            <a:pPr lvl="1">
              <a:defRPr/>
            </a:pPr>
            <a:r>
              <a:rPr lang="en-US" sz="1800" dirty="0" smtClean="0"/>
              <a:t>RCT preferred</a:t>
            </a:r>
          </a:p>
          <a:p>
            <a:pPr>
              <a:defRPr/>
            </a:pPr>
            <a:r>
              <a:rPr lang="en-US" sz="2000" dirty="0" smtClean="0"/>
              <a:t>Final Regulatory Comments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58674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2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4C683-3168-4DD6-96AA-7FC55F970FF6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i="1" smtClean="0">
                <a:solidFill>
                  <a:schemeClr val="accent1"/>
                </a:solidFill>
              </a:rPr>
              <a:t>Components of a Drug-Eluting Balloon (DCB)</a:t>
            </a:r>
            <a:r>
              <a:rPr lang="en-US" sz="2800" i="1" smtClean="0"/>
              <a:t/>
            </a:r>
            <a:br>
              <a:rPr lang="en-US" sz="2800" i="1" smtClean="0"/>
            </a:br>
            <a:r>
              <a:rPr lang="en-US" sz="2800" i="1" smtClean="0"/>
              <a:t>Combination Product</a:t>
            </a:r>
          </a:p>
        </p:txBody>
      </p:sp>
      <p:sp>
        <p:nvSpPr>
          <p:cNvPr id="8195" name="Freeform 7"/>
          <p:cNvSpPr>
            <a:spLocks/>
          </p:cNvSpPr>
          <p:nvPr/>
        </p:nvSpPr>
        <p:spPr bwMode="auto">
          <a:xfrm>
            <a:off x="1149350" y="1825625"/>
            <a:ext cx="2035175" cy="1652588"/>
          </a:xfrm>
          <a:custGeom>
            <a:avLst/>
            <a:gdLst>
              <a:gd name="T0" fmla="*/ 2147483647 w 1282"/>
              <a:gd name="T1" fmla="*/ 0 h 1041"/>
              <a:gd name="T2" fmla="*/ 2147483647 w 1282"/>
              <a:gd name="T3" fmla="*/ 2147483647 h 1041"/>
              <a:gd name="T4" fmla="*/ 2147483647 w 1282"/>
              <a:gd name="T5" fmla="*/ 2147483647 h 1041"/>
              <a:gd name="T6" fmla="*/ 2147483647 w 1282"/>
              <a:gd name="T7" fmla="*/ 2147483647 h 1041"/>
              <a:gd name="T8" fmla="*/ 2147483647 w 1282"/>
              <a:gd name="T9" fmla="*/ 2147483647 h 1041"/>
              <a:gd name="T10" fmla="*/ 2147483647 w 1282"/>
              <a:gd name="T11" fmla="*/ 2147483647 h 1041"/>
              <a:gd name="T12" fmla="*/ 2147483647 w 1282"/>
              <a:gd name="T13" fmla="*/ 2147483647 h 1041"/>
              <a:gd name="T14" fmla="*/ 2147483647 w 1282"/>
              <a:gd name="T15" fmla="*/ 2147483647 h 1041"/>
              <a:gd name="T16" fmla="*/ 2147483647 w 1282"/>
              <a:gd name="T17" fmla="*/ 2147483647 h 1041"/>
              <a:gd name="T18" fmla="*/ 2147483647 w 1282"/>
              <a:gd name="T19" fmla="*/ 2147483647 h 1041"/>
              <a:gd name="T20" fmla="*/ 2147483647 w 1282"/>
              <a:gd name="T21" fmla="*/ 2147483647 h 1041"/>
              <a:gd name="T22" fmla="*/ 2147483647 w 1282"/>
              <a:gd name="T23" fmla="*/ 2147483647 h 1041"/>
              <a:gd name="T24" fmla="*/ 2147483647 w 1282"/>
              <a:gd name="T25" fmla="*/ 2147483647 h 1041"/>
              <a:gd name="T26" fmla="*/ 2147483647 w 1282"/>
              <a:gd name="T27" fmla="*/ 2147483647 h 1041"/>
              <a:gd name="T28" fmla="*/ 2147483647 w 1282"/>
              <a:gd name="T29" fmla="*/ 2147483647 h 1041"/>
              <a:gd name="T30" fmla="*/ 2147483647 w 1282"/>
              <a:gd name="T31" fmla="*/ 2147483647 h 1041"/>
              <a:gd name="T32" fmla="*/ 2147483647 w 1282"/>
              <a:gd name="T33" fmla="*/ 2147483647 h 1041"/>
              <a:gd name="T34" fmla="*/ 2147483647 w 1282"/>
              <a:gd name="T35" fmla="*/ 2147483647 h 1041"/>
              <a:gd name="T36" fmla="*/ 2147483647 w 1282"/>
              <a:gd name="T37" fmla="*/ 2147483647 h 1041"/>
              <a:gd name="T38" fmla="*/ 2147483647 w 1282"/>
              <a:gd name="T39" fmla="*/ 2147483647 h 1041"/>
              <a:gd name="T40" fmla="*/ 2147483647 w 1282"/>
              <a:gd name="T41" fmla="*/ 2147483647 h 1041"/>
              <a:gd name="T42" fmla="*/ 2147483647 w 1282"/>
              <a:gd name="T43" fmla="*/ 2147483647 h 1041"/>
              <a:gd name="T44" fmla="*/ 2147483647 w 1282"/>
              <a:gd name="T45" fmla="*/ 2147483647 h 1041"/>
              <a:gd name="T46" fmla="*/ 2147483647 w 1282"/>
              <a:gd name="T47" fmla="*/ 2147483647 h 1041"/>
              <a:gd name="T48" fmla="*/ 2147483647 w 1282"/>
              <a:gd name="T49" fmla="*/ 2147483647 h 1041"/>
              <a:gd name="T50" fmla="*/ 2147483647 w 1282"/>
              <a:gd name="T51" fmla="*/ 2147483647 h 1041"/>
              <a:gd name="T52" fmla="*/ 2147483647 w 1282"/>
              <a:gd name="T53" fmla="*/ 2147483647 h 1041"/>
              <a:gd name="T54" fmla="*/ 2147483647 w 1282"/>
              <a:gd name="T55" fmla="*/ 2147483647 h 1041"/>
              <a:gd name="T56" fmla="*/ 2147483647 w 1282"/>
              <a:gd name="T57" fmla="*/ 2147483647 h 1041"/>
              <a:gd name="T58" fmla="*/ 2147483647 w 1282"/>
              <a:gd name="T59" fmla="*/ 2147483647 h 1041"/>
              <a:gd name="T60" fmla="*/ 2147483647 w 1282"/>
              <a:gd name="T61" fmla="*/ 2147483647 h 1041"/>
              <a:gd name="T62" fmla="*/ 2147483647 w 1282"/>
              <a:gd name="T63" fmla="*/ 2147483647 h 1041"/>
              <a:gd name="T64" fmla="*/ 2147483647 w 1282"/>
              <a:gd name="T65" fmla="*/ 2147483647 h 1041"/>
              <a:gd name="T66" fmla="*/ 2147483647 w 1282"/>
              <a:gd name="T67" fmla="*/ 2147483647 h 1041"/>
              <a:gd name="T68" fmla="*/ 2147483647 w 1282"/>
              <a:gd name="T69" fmla="*/ 2147483647 h 1041"/>
              <a:gd name="T70" fmla="*/ 2147483647 w 1282"/>
              <a:gd name="T71" fmla="*/ 2147483647 h 1041"/>
              <a:gd name="T72" fmla="*/ 2147483647 w 1282"/>
              <a:gd name="T73" fmla="*/ 2147483647 h 1041"/>
              <a:gd name="T74" fmla="*/ 2147483647 w 1282"/>
              <a:gd name="T75" fmla="*/ 2147483647 h 1041"/>
              <a:gd name="T76" fmla="*/ 2147483647 w 1282"/>
              <a:gd name="T77" fmla="*/ 2147483647 h 1041"/>
              <a:gd name="T78" fmla="*/ 2147483647 w 1282"/>
              <a:gd name="T79" fmla="*/ 2147483647 h 1041"/>
              <a:gd name="T80" fmla="*/ 2147483647 w 1282"/>
              <a:gd name="T81" fmla="*/ 2147483647 h 1041"/>
              <a:gd name="T82" fmla="*/ 2147483647 w 1282"/>
              <a:gd name="T83" fmla="*/ 2147483647 h 1041"/>
              <a:gd name="T84" fmla="*/ 2147483647 w 1282"/>
              <a:gd name="T85" fmla="*/ 2147483647 h 1041"/>
              <a:gd name="T86" fmla="*/ 2147483647 w 1282"/>
              <a:gd name="T87" fmla="*/ 2147483647 h 1041"/>
              <a:gd name="T88" fmla="*/ 2147483647 w 1282"/>
              <a:gd name="T89" fmla="*/ 2147483647 h 1041"/>
              <a:gd name="T90" fmla="*/ 2147483647 w 1282"/>
              <a:gd name="T91" fmla="*/ 2147483647 h 1041"/>
              <a:gd name="T92" fmla="*/ 2147483647 w 1282"/>
              <a:gd name="T93" fmla="*/ 2147483647 h 1041"/>
              <a:gd name="T94" fmla="*/ 2147483647 w 1282"/>
              <a:gd name="T95" fmla="*/ 2147483647 h 1041"/>
              <a:gd name="T96" fmla="*/ 2147483647 w 1282"/>
              <a:gd name="T97" fmla="*/ 2147483647 h 1041"/>
              <a:gd name="T98" fmla="*/ 2147483647 w 1282"/>
              <a:gd name="T99" fmla="*/ 2147483647 h 1041"/>
              <a:gd name="T100" fmla="*/ 2147483647 w 1282"/>
              <a:gd name="T101" fmla="*/ 2147483647 h 1041"/>
              <a:gd name="T102" fmla="*/ 2147483647 w 1282"/>
              <a:gd name="T103" fmla="*/ 2147483647 h 1041"/>
              <a:gd name="T104" fmla="*/ 2147483647 w 1282"/>
              <a:gd name="T105" fmla="*/ 2147483647 h 1041"/>
              <a:gd name="T106" fmla="*/ 2147483647 w 1282"/>
              <a:gd name="T107" fmla="*/ 2147483647 h 1041"/>
              <a:gd name="T108" fmla="*/ 2147483647 w 1282"/>
              <a:gd name="T109" fmla="*/ 2147483647 h 10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82"/>
              <a:gd name="T166" fmla="*/ 0 h 1041"/>
              <a:gd name="T167" fmla="*/ 1282 w 1282"/>
              <a:gd name="T168" fmla="*/ 1041 h 10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82" h="1041">
                <a:moveTo>
                  <a:pt x="1282" y="259"/>
                </a:moveTo>
                <a:lnTo>
                  <a:pt x="1282" y="0"/>
                </a:lnTo>
                <a:lnTo>
                  <a:pt x="0" y="0"/>
                </a:lnTo>
                <a:lnTo>
                  <a:pt x="1" y="1041"/>
                </a:lnTo>
                <a:lnTo>
                  <a:pt x="115" y="1041"/>
                </a:lnTo>
                <a:lnTo>
                  <a:pt x="120" y="1021"/>
                </a:lnTo>
                <a:lnTo>
                  <a:pt x="120" y="1007"/>
                </a:lnTo>
                <a:lnTo>
                  <a:pt x="117" y="987"/>
                </a:lnTo>
                <a:lnTo>
                  <a:pt x="110" y="966"/>
                </a:lnTo>
                <a:lnTo>
                  <a:pt x="104" y="940"/>
                </a:lnTo>
                <a:lnTo>
                  <a:pt x="101" y="920"/>
                </a:lnTo>
                <a:lnTo>
                  <a:pt x="99" y="902"/>
                </a:lnTo>
                <a:lnTo>
                  <a:pt x="103" y="883"/>
                </a:lnTo>
                <a:lnTo>
                  <a:pt x="108" y="864"/>
                </a:lnTo>
                <a:lnTo>
                  <a:pt x="120" y="845"/>
                </a:lnTo>
                <a:lnTo>
                  <a:pt x="135" y="831"/>
                </a:lnTo>
                <a:lnTo>
                  <a:pt x="150" y="816"/>
                </a:lnTo>
                <a:lnTo>
                  <a:pt x="168" y="806"/>
                </a:lnTo>
                <a:lnTo>
                  <a:pt x="189" y="797"/>
                </a:lnTo>
                <a:lnTo>
                  <a:pt x="208" y="794"/>
                </a:lnTo>
                <a:lnTo>
                  <a:pt x="235" y="793"/>
                </a:lnTo>
                <a:lnTo>
                  <a:pt x="266" y="795"/>
                </a:lnTo>
                <a:lnTo>
                  <a:pt x="285" y="797"/>
                </a:lnTo>
                <a:lnTo>
                  <a:pt x="303" y="803"/>
                </a:lnTo>
                <a:lnTo>
                  <a:pt x="320" y="813"/>
                </a:lnTo>
                <a:lnTo>
                  <a:pt x="341" y="829"/>
                </a:lnTo>
                <a:lnTo>
                  <a:pt x="354" y="845"/>
                </a:lnTo>
                <a:lnTo>
                  <a:pt x="366" y="862"/>
                </a:lnTo>
                <a:lnTo>
                  <a:pt x="373" y="879"/>
                </a:lnTo>
                <a:lnTo>
                  <a:pt x="377" y="896"/>
                </a:lnTo>
                <a:lnTo>
                  <a:pt x="377" y="915"/>
                </a:lnTo>
                <a:lnTo>
                  <a:pt x="375" y="933"/>
                </a:lnTo>
                <a:lnTo>
                  <a:pt x="371" y="951"/>
                </a:lnTo>
                <a:lnTo>
                  <a:pt x="366" y="968"/>
                </a:lnTo>
                <a:lnTo>
                  <a:pt x="361" y="986"/>
                </a:lnTo>
                <a:lnTo>
                  <a:pt x="357" y="1003"/>
                </a:lnTo>
                <a:lnTo>
                  <a:pt x="357" y="1019"/>
                </a:lnTo>
                <a:lnTo>
                  <a:pt x="362" y="1036"/>
                </a:lnTo>
                <a:lnTo>
                  <a:pt x="577" y="1036"/>
                </a:lnTo>
                <a:lnTo>
                  <a:pt x="574" y="1000"/>
                </a:lnTo>
                <a:lnTo>
                  <a:pt x="577" y="973"/>
                </a:lnTo>
                <a:lnTo>
                  <a:pt x="577" y="953"/>
                </a:lnTo>
                <a:lnTo>
                  <a:pt x="578" y="935"/>
                </a:lnTo>
                <a:lnTo>
                  <a:pt x="580" y="915"/>
                </a:lnTo>
                <a:lnTo>
                  <a:pt x="584" y="895"/>
                </a:lnTo>
                <a:lnTo>
                  <a:pt x="590" y="881"/>
                </a:lnTo>
                <a:lnTo>
                  <a:pt x="598" y="869"/>
                </a:lnTo>
                <a:lnTo>
                  <a:pt x="609" y="859"/>
                </a:lnTo>
                <a:lnTo>
                  <a:pt x="621" y="852"/>
                </a:lnTo>
                <a:lnTo>
                  <a:pt x="635" y="847"/>
                </a:lnTo>
                <a:lnTo>
                  <a:pt x="651" y="845"/>
                </a:lnTo>
                <a:lnTo>
                  <a:pt x="665" y="844"/>
                </a:lnTo>
                <a:lnTo>
                  <a:pt x="684" y="844"/>
                </a:lnTo>
                <a:lnTo>
                  <a:pt x="702" y="845"/>
                </a:lnTo>
                <a:lnTo>
                  <a:pt x="716" y="847"/>
                </a:lnTo>
                <a:lnTo>
                  <a:pt x="735" y="848"/>
                </a:lnTo>
                <a:lnTo>
                  <a:pt x="755" y="850"/>
                </a:lnTo>
                <a:lnTo>
                  <a:pt x="777" y="850"/>
                </a:lnTo>
                <a:lnTo>
                  <a:pt x="796" y="848"/>
                </a:lnTo>
                <a:lnTo>
                  <a:pt x="815" y="845"/>
                </a:lnTo>
                <a:lnTo>
                  <a:pt x="835" y="840"/>
                </a:lnTo>
                <a:lnTo>
                  <a:pt x="849" y="833"/>
                </a:lnTo>
                <a:lnTo>
                  <a:pt x="865" y="823"/>
                </a:lnTo>
                <a:lnTo>
                  <a:pt x="875" y="809"/>
                </a:lnTo>
                <a:lnTo>
                  <a:pt x="885" y="795"/>
                </a:lnTo>
                <a:lnTo>
                  <a:pt x="889" y="781"/>
                </a:lnTo>
                <a:lnTo>
                  <a:pt x="891" y="764"/>
                </a:lnTo>
                <a:lnTo>
                  <a:pt x="889" y="747"/>
                </a:lnTo>
                <a:lnTo>
                  <a:pt x="888" y="730"/>
                </a:lnTo>
                <a:lnTo>
                  <a:pt x="889" y="711"/>
                </a:lnTo>
                <a:lnTo>
                  <a:pt x="892" y="697"/>
                </a:lnTo>
                <a:lnTo>
                  <a:pt x="897" y="681"/>
                </a:lnTo>
                <a:lnTo>
                  <a:pt x="903" y="667"/>
                </a:lnTo>
                <a:lnTo>
                  <a:pt x="912" y="657"/>
                </a:lnTo>
                <a:lnTo>
                  <a:pt x="927" y="647"/>
                </a:lnTo>
                <a:lnTo>
                  <a:pt x="944" y="640"/>
                </a:lnTo>
                <a:lnTo>
                  <a:pt x="962" y="635"/>
                </a:lnTo>
                <a:lnTo>
                  <a:pt x="979" y="630"/>
                </a:lnTo>
                <a:lnTo>
                  <a:pt x="996" y="626"/>
                </a:lnTo>
                <a:lnTo>
                  <a:pt x="1020" y="621"/>
                </a:lnTo>
                <a:lnTo>
                  <a:pt x="1037" y="618"/>
                </a:lnTo>
                <a:lnTo>
                  <a:pt x="1056" y="612"/>
                </a:lnTo>
                <a:lnTo>
                  <a:pt x="1072" y="607"/>
                </a:lnTo>
                <a:lnTo>
                  <a:pt x="1087" y="600"/>
                </a:lnTo>
                <a:lnTo>
                  <a:pt x="1099" y="591"/>
                </a:lnTo>
                <a:lnTo>
                  <a:pt x="1110" y="583"/>
                </a:lnTo>
                <a:lnTo>
                  <a:pt x="1123" y="568"/>
                </a:lnTo>
                <a:lnTo>
                  <a:pt x="1130" y="555"/>
                </a:lnTo>
                <a:lnTo>
                  <a:pt x="1137" y="539"/>
                </a:lnTo>
                <a:lnTo>
                  <a:pt x="1140" y="519"/>
                </a:lnTo>
                <a:lnTo>
                  <a:pt x="1138" y="503"/>
                </a:lnTo>
                <a:lnTo>
                  <a:pt x="1136" y="485"/>
                </a:lnTo>
                <a:lnTo>
                  <a:pt x="1130" y="464"/>
                </a:lnTo>
                <a:lnTo>
                  <a:pt x="1125" y="441"/>
                </a:lnTo>
                <a:lnTo>
                  <a:pt x="1119" y="420"/>
                </a:lnTo>
                <a:lnTo>
                  <a:pt x="1118" y="403"/>
                </a:lnTo>
                <a:lnTo>
                  <a:pt x="1118" y="388"/>
                </a:lnTo>
                <a:lnTo>
                  <a:pt x="1120" y="367"/>
                </a:lnTo>
                <a:lnTo>
                  <a:pt x="1126" y="349"/>
                </a:lnTo>
                <a:lnTo>
                  <a:pt x="1132" y="336"/>
                </a:lnTo>
                <a:lnTo>
                  <a:pt x="1139" y="322"/>
                </a:lnTo>
                <a:lnTo>
                  <a:pt x="1150" y="308"/>
                </a:lnTo>
                <a:lnTo>
                  <a:pt x="1163" y="294"/>
                </a:lnTo>
                <a:lnTo>
                  <a:pt x="1178" y="281"/>
                </a:lnTo>
                <a:lnTo>
                  <a:pt x="1195" y="271"/>
                </a:lnTo>
                <a:lnTo>
                  <a:pt x="1210" y="266"/>
                </a:lnTo>
                <a:lnTo>
                  <a:pt x="1226" y="261"/>
                </a:lnTo>
                <a:lnTo>
                  <a:pt x="1242" y="259"/>
                </a:lnTo>
                <a:lnTo>
                  <a:pt x="1262" y="259"/>
                </a:lnTo>
                <a:lnTo>
                  <a:pt x="1282" y="259"/>
                </a:lnTo>
                <a:close/>
              </a:path>
            </a:pathLst>
          </a:custGeom>
          <a:solidFill>
            <a:srgbClr val="6600CC"/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914400" y="12192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PTCA Balloon</a:t>
            </a: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2971800" y="2779713"/>
            <a:ext cx="838200" cy="573087"/>
          </a:xfrm>
          <a:prstGeom prst="line">
            <a:avLst/>
          </a:prstGeom>
          <a:noFill/>
          <a:ln w="76200">
            <a:solidFill>
              <a:srgbClr val="8CF4E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8" name="Freeform 12"/>
          <p:cNvSpPr>
            <a:spLocks/>
          </p:cNvSpPr>
          <p:nvPr/>
        </p:nvSpPr>
        <p:spPr bwMode="auto">
          <a:xfrm>
            <a:off x="6534150" y="1849438"/>
            <a:ext cx="2027238" cy="1971675"/>
          </a:xfrm>
          <a:custGeom>
            <a:avLst/>
            <a:gdLst>
              <a:gd name="T0" fmla="*/ 0 w 1277"/>
              <a:gd name="T1" fmla="*/ 0 h 1242"/>
              <a:gd name="T2" fmla="*/ 2147483647 w 1277"/>
              <a:gd name="T3" fmla="*/ 2147483647 h 1242"/>
              <a:gd name="T4" fmla="*/ 2147483647 w 1277"/>
              <a:gd name="T5" fmla="*/ 2147483647 h 1242"/>
              <a:gd name="T6" fmla="*/ 2147483647 w 1277"/>
              <a:gd name="T7" fmla="*/ 2147483647 h 1242"/>
              <a:gd name="T8" fmla="*/ 2147483647 w 1277"/>
              <a:gd name="T9" fmla="*/ 2147483647 h 1242"/>
              <a:gd name="T10" fmla="*/ 2147483647 w 1277"/>
              <a:gd name="T11" fmla="*/ 2147483647 h 1242"/>
              <a:gd name="T12" fmla="*/ 2147483647 w 1277"/>
              <a:gd name="T13" fmla="*/ 2147483647 h 1242"/>
              <a:gd name="T14" fmla="*/ 2147483647 w 1277"/>
              <a:gd name="T15" fmla="*/ 2147483647 h 1242"/>
              <a:gd name="T16" fmla="*/ 2147483647 w 1277"/>
              <a:gd name="T17" fmla="*/ 2147483647 h 1242"/>
              <a:gd name="T18" fmla="*/ 2147483647 w 1277"/>
              <a:gd name="T19" fmla="*/ 2147483647 h 1242"/>
              <a:gd name="T20" fmla="*/ 2147483647 w 1277"/>
              <a:gd name="T21" fmla="*/ 2147483647 h 1242"/>
              <a:gd name="T22" fmla="*/ 2147483647 w 1277"/>
              <a:gd name="T23" fmla="*/ 2147483647 h 1242"/>
              <a:gd name="T24" fmla="*/ 2147483647 w 1277"/>
              <a:gd name="T25" fmla="*/ 2147483647 h 1242"/>
              <a:gd name="T26" fmla="*/ 2147483647 w 1277"/>
              <a:gd name="T27" fmla="*/ 2147483647 h 1242"/>
              <a:gd name="T28" fmla="*/ 2147483647 w 1277"/>
              <a:gd name="T29" fmla="*/ 2147483647 h 1242"/>
              <a:gd name="T30" fmla="*/ 2147483647 w 1277"/>
              <a:gd name="T31" fmla="*/ 2147483647 h 1242"/>
              <a:gd name="T32" fmla="*/ 2147483647 w 1277"/>
              <a:gd name="T33" fmla="*/ 2147483647 h 1242"/>
              <a:gd name="T34" fmla="*/ 2147483647 w 1277"/>
              <a:gd name="T35" fmla="*/ 2147483647 h 1242"/>
              <a:gd name="T36" fmla="*/ 2147483647 w 1277"/>
              <a:gd name="T37" fmla="*/ 2147483647 h 1242"/>
              <a:gd name="T38" fmla="*/ 2147483647 w 1277"/>
              <a:gd name="T39" fmla="*/ 2147483647 h 1242"/>
              <a:gd name="T40" fmla="*/ 2147483647 w 1277"/>
              <a:gd name="T41" fmla="*/ 2147483647 h 1242"/>
              <a:gd name="T42" fmla="*/ 2147483647 w 1277"/>
              <a:gd name="T43" fmla="*/ 2147483647 h 1242"/>
              <a:gd name="T44" fmla="*/ 2147483647 w 1277"/>
              <a:gd name="T45" fmla="*/ 2147483647 h 1242"/>
              <a:gd name="T46" fmla="*/ 2147483647 w 1277"/>
              <a:gd name="T47" fmla="*/ 2147483647 h 1242"/>
              <a:gd name="T48" fmla="*/ 2147483647 w 1277"/>
              <a:gd name="T49" fmla="*/ 2147483647 h 1242"/>
              <a:gd name="T50" fmla="*/ 2147483647 w 1277"/>
              <a:gd name="T51" fmla="*/ 2147483647 h 1242"/>
              <a:gd name="T52" fmla="*/ 2147483647 w 1277"/>
              <a:gd name="T53" fmla="*/ 2147483647 h 1242"/>
              <a:gd name="T54" fmla="*/ 2147483647 w 1277"/>
              <a:gd name="T55" fmla="*/ 2147483647 h 1242"/>
              <a:gd name="T56" fmla="*/ 2147483647 w 1277"/>
              <a:gd name="T57" fmla="*/ 2147483647 h 1242"/>
              <a:gd name="T58" fmla="*/ 2147483647 w 1277"/>
              <a:gd name="T59" fmla="*/ 2147483647 h 1242"/>
              <a:gd name="T60" fmla="*/ 2147483647 w 1277"/>
              <a:gd name="T61" fmla="*/ 2147483647 h 1242"/>
              <a:gd name="T62" fmla="*/ 2147483647 w 1277"/>
              <a:gd name="T63" fmla="*/ 2147483647 h 1242"/>
              <a:gd name="T64" fmla="*/ 2147483647 w 1277"/>
              <a:gd name="T65" fmla="*/ 2147483647 h 1242"/>
              <a:gd name="T66" fmla="*/ 2147483647 w 1277"/>
              <a:gd name="T67" fmla="*/ 2147483647 h 1242"/>
              <a:gd name="T68" fmla="*/ 2147483647 w 1277"/>
              <a:gd name="T69" fmla="*/ 2147483647 h 1242"/>
              <a:gd name="T70" fmla="*/ 2147483647 w 1277"/>
              <a:gd name="T71" fmla="*/ 2147483647 h 1242"/>
              <a:gd name="T72" fmla="*/ 2147483647 w 1277"/>
              <a:gd name="T73" fmla="*/ 2147483647 h 1242"/>
              <a:gd name="T74" fmla="*/ 2147483647 w 1277"/>
              <a:gd name="T75" fmla="*/ 2147483647 h 1242"/>
              <a:gd name="T76" fmla="*/ 2147483647 w 1277"/>
              <a:gd name="T77" fmla="*/ 2147483647 h 1242"/>
              <a:gd name="T78" fmla="*/ 2147483647 w 1277"/>
              <a:gd name="T79" fmla="*/ 2147483647 h 1242"/>
              <a:gd name="T80" fmla="*/ 2147483647 w 1277"/>
              <a:gd name="T81" fmla="*/ 2147483647 h 1242"/>
              <a:gd name="T82" fmla="*/ 2147483647 w 1277"/>
              <a:gd name="T83" fmla="*/ 2147483647 h 1242"/>
              <a:gd name="T84" fmla="*/ 2147483647 w 1277"/>
              <a:gd name="T85" fmla="*/ 2147483647 h 1242"/>
              <a:gd name="T86" fmla="*/ 2147483647 w 1277"/>
              <a:gd name="T87" fmla="*/ 2147483647 h 1242"/>
              <a:gd name="T88" fmla="*/ 2147483647 w 1277"/>
              <a:gd name="T89" fmla="*/ 2147483647 h 1242"/>
              <a:gd name="T90" fmla="*/ 2147483647 w 1277"/>
              <a:gd name="T91" fmla="*/ 2147483647 h 1242"/>
              <a:gd name="T92" fmla="*/ 2147483647 w 1277"/>
              <a:gd name="T93" fmla="*/ 2147483647 h 1242"/>
              <a:gd name="T94" fmla="*/ 2147483647 w 1277"/>
              <a:gd name="T95" fmla="*/ 2147483647 h 1242"/>
              <a:gd name="T96" fmla="*/ 2147483647 w 1277"/>
              <a:gd name="T97" fmla="*/ 2147483647 h 1242"/>
              <a:gd name="T98" fmla="*/ 2147483647 w 1277"/>
              <a:gd name="T99" fmla="*/ 2147483647 h 1242"/>
              <a:gd name="T100" fmla="*/ 2147483647 w 1277"/>
              <a:gd name="T101" fmla="*/ 2147483647 h 1242"/>
              <a:gd name="T102" fmla="*/ 2147483647 w 1277"/>
              <a:gd name="T103" fmla="*/ 2147483647 h 1242"/>
              <a:gd name="T104" fmla="*/ 2147483647 w 1277"/>
              <a:gd name="T105" fmla="*/ 2147483647 h 1242"/>
              <a:gd name="T106" fmla="*/ 2147483647 w 1277"/>
              <a:gd name="T107" fmla="*/ 2147483647 h 1242"/>
              <a:gd name="T108" fmla="*/ 2147483647 w 1277"/>
              <a:gd name="T109" fmla="*/ 2147483647 h 1242"/>
              <a:gd name="T110" fmla="*/ 2147483647 w 1277"/>
              <a:gd name="T111" fmla="*/ 2147483647 h 1242"/>
              <a:gd name="T112" fmla="*/ 2147483647 w 1277"/>
              <a:gd name="T113" fmla="*/ 2147483647 h 1242"/>
              <a:gd name="T114" fmla="*/ 2147483647 w 1277"/>
              <a:gd name="T115" fmla="*/ 2147483647 h 1242"/>
              <a:gd name="T116" fmla="*/ 2147483647 w 1277"/>
              <a:gd name="T117" fmla="*/ 2147483647 h 1242"/>
              <a:gd name="T118" fmla="*/ 2147483647 w 1277"/>
              <a:gd name="T119" fmla="*/ 2147483647 h 12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77"/>
              <a:gd name="T181" fmla="*/ 0 h 1242"/>
              <a:gd name="T182" fmla="*/ 1277 w 1277"/>
              <a:gd name="T183" fmla="*/ 1242 h 12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77" h="1242">
                <a:moveTo>
                  <a:pt x="0" y="259"/>
                </a:moveTo>
                <a:lnTo>
                  <a:pt x="0" y="0"/>
                </a:lnTo>
                <a:lnTo>
                  <a:pt x="1276" y="0"/>
                </a:lnTo>
                <a:lnTo>
                  <a:pt x="1277" y="992"/>
                </a:lnTo>
                <a:lnTo>
                  <a:pt x="1166" y="992"/>
                </a:lnTo>
                <a:lnTo>
                  <a:pt x="1162" y="1001"/>
                </a:lnTo>
                <a:lnTo>
                  <a:pt x="1158" y="1013"/>
                </a:lnTo>
                <a:lnTo>
                  <a:pt x="1158" y="1023"/>
                </a:lnTo>
                <a:lnTo>
                  <a:pt x="1160" y="1035"/>
                </a:lnTo>
                <a:lnTo>
                  <a:pt x="1164" y="1051"/>
                </a:lnTo>
                <a:lnTo>
                  <a:pt x="1168" y="1071"/>
                </a:lnTo>
                <a:lnTo>
                  <a:pt x="1173" y="1084"/>
                </a:lnTo>
                <a:lnTo>
                  <a:pt x="1176" y="1101"/>
                </a:lnTo>
                <a:lnTo>
                  <a:pt x="1178" y="1116"/>
                </a:lnTo>
                <a:lnTo>
                  <a:pt x="1178" y="1132"/>
                </a:lnTo>
                <a:lnTo>
                  <a:pt x="1176" y="1146"/>
                </a:lnTo>
                <a:lnTo>
                  <a:pt x="1173" y="1162"/>
                </a:lnTo>
                <a:lnTo>
                  <a:pt x="1167" y="1176"/>
                </a:lnTo>
                <a:lnTo>
                  <a:pt x="1158" y="1187"/>
                </a:lnTo>
                <a:lnTo>
                  <a:pt x="1146" y="1200"/>
                </a:lnTo>
                <a:lnTo>
                  <a:pt x="1134" y="1210"/>
                </a:lnTo>
                <a:lnTo>
                  <a:pt x="1123" y="1220"/>
                </a:lnTo>
                <a:lnTo>
                  <a:pt x="1110" y="1228"/>
                </a:lnTo>
                <a:lnTo>
                  <a:pt x="1094" y="1234"/>
                </a:lnTo>
                <a:lnTo>
                  <a:pt x="1075" y="1239"/>
                </a:lnTo>
                <a:lnTo>
                  <a:pt x="1058" y="1241"/>
                </a:lnTo>
                <a:lnTo>
                  <a:pt x="1042" y="1242"/>
                </a:lnTo>
                <a:lnTo>
                  <a:pt x="1026" y="1242"/>
                </a:lnTo>
                <a:lnTo>
                  <a:pt x="1010" y="1241"/>
                </a:lnTo>
                <a:lnTo>
                  <a:pt x="998" y="1239"/>
                </a:lnTo>
                <a:lnTo>
                  <a:pt x="983" y="1235"/>
                </a:lnTo>
                <a:lnTo>
                  <a:pt x="969" y="1230"/>
                </a:lnTo>
                <a:lnTo>
                  <a:pt x="958" y="1224"/>
                </a:lnTo>
                <a:lnTo>
                  <a:pt x="946" y="1215"/>
                </a:lnTo>
                <a:lnTo>
                  <a:pt x="935" y="1204"/>
                </a:lnTo>
                <a:lnTo>
                  <a:pt x="924" y="1191"/>
                </a:lnTo>
                <a:lnTo>
                  <a:pt x="914" y="1179"/>
                </a:lnTo>
                <a:lnTo>
                  <a:pt x="906" y="1166"/>
                </a:lnTo>
                <a:lnTo>
                  <a:pt x="900" y="1149"/>
                </a:lnTo>
                <a:lnTo>
                  <a:pt x="896" y="1131"/>
                </a:lnTo>
                <a:lnTo>
                  <a:pt x="896" y="1113"/>
                </a:lnTo>
                <a:lnTo>
                  <a:pt x="900" y="1095"/>
                </a:lnTo>
                <a:lnTo>
                  <a:pt x="905" y="1077"/>
                </a:lnTo>
                <a:lnTo>
                  <a:pt x="909" y="1060"/>
                </a:lnTo>
                <a:lnTo>
                  <a:pt x="915" y="1040"/>
                </a:lnTo>
                <a:lnTo>
                  <a:pt x="917" y="1024"/>
                </a:lnTo>
                <a:lnTo>
                  <a:pt x="917" y="1015"/>
                </a:lnTo>
                <a:lnTo>
                  <a:pt x="916" y="1008"/>
                </a:lnTo>
                <a:lnTo>
                  <a:pt x="913" y="999"/>
                </a:lnTo>
                <a:lnTo>
                  <a:pt x="700" y="999"/>
                </a:lnTo>
                <a:lnTo>
                  <a:pt x="703" y="961"/>
                </a:lnTo>
                <a:lnTo>
                  <a:pt x="702" y="940"/>
                </a:lnTo>
                <a:lnTo>
                  <a:pt x="700" y="920"/>
                </a:lnTo>
                <a:lnTo>
                  <a:pt x="698" y="901"/>
                </a:lnTo>
                <a:lnTo>
                  <a:pt x="694" y="889"/>
                </a:lnTo>
                <a:lnTo>
                  <a:pt x="689" y="878"/>
                </a:lnTo>
                <a:lnTo>
                  <a:pt x="682" y="868"/>
                </a:lnTo>
                <a:lnTo>
                  <a:pt x="671" y="859"/>
                </a:lnTo>
                <a:lnTo>
                  <a:pt x="659" y="852"/>
                </a:lnTo>
                <a:lnTo>
                  <a:pt x="647" y="847"/>
                </a:lnTo>
                <a:lnTo>
                  <a:pt x="636" y="845"/>
                </a:lnTo>
                <a:lnTo>
                  <a:pt x="617" y="844"/>
                </a:lnTo>
                <a:lnTo>
                  <a:pt x="595" y="844"/>
                </a:lnTo>
                <a:lnTo>
                  <a:pt x="574" y="846"/>
                </a:lnTo>
                <a:lnTo>
                  <a:pt x="551" y="847"/>
                </a:lnTo>
                <a:lnTo>
                  <a:pt x="533" y="849"/>
                </a:lnTo>
                <a:lnTo>
                  <a:pt x="510" y="850"/>
                </a:lnTo>
                <a:lnTo>
                  <a:pt x="491" y="849"/>
                </a:lnTo>
                <a:lnTo>
                  <a:pt x="474" y="847"/>
                </a:lnTo>
                <a:lnTo>
                  <a:pt x="449" y="842"/>
                </a:lnTo>
                <a:lnTo>
                  <a:pt x="432" y="834"/>
                </a:lnTo>
                <a:lnTo>
                  <a:pt x="417" y="823"/>
                </a:lnTo>
                <a:lnTo>
                  <a:pt x="407" y="811"/>
                </a:lnTo>
                <a:lnTo>
                  <a:pt x="398" y="797"/>
                </a:lnTo>
                <a:lnTo>
                  <a:pt x="391" y="781"/>
                </a:lnTo>
                <a:lnTo>
                  <a:pt x="390" y="763"/>
                </a:lnTo>
                <a:lnTo>
                  <a:pt x="390" y="741"/>
                </a:lnTo>
                <a:lnTo>
                  <a:pt x="391" y="724"/>
                </a:lnTo>
                <a:lnTo>
                  <a:pt x="390" y="708"/>
                </a:lnTo>
                <a:lnTo>
                  <a:pt x="386" y="689"/>
                </a:lnTo>
                <a:lnTo>
                  <a:pt x="382" y="678"/>
                </a:lnTo>
                <a:lnTo>
                  <a:pt x="377" y="667"/>
                </a:lnTo>
                <a:lnTo>
                  <a:pt x="370" y="659"/>
                </a:lnTo>
                <a:lnTo>
                  <a:pt x="363" y="652"/>
                </a:lnTo>
                <a:lnTo>
                  <a:pt x="349" y="646"/>
                </a:lnTo>
                <a:lnTo>
                  <a:pt x="332" y="638"/>
                </a:lnTo>
                <a:lnTo>
                  <a:pt x="314" y="632"/>
                </a:lnTo>
                <a:lnTo>
                  <a:pt x="291" y="627"/>
                </a:lnTo>
                <a:lnTo>
                  <a:pt x="269" y="622"/>
                </a:lnTo>
                <a:lnTo>
                  <a:pt x="246" y="619"/>
                </a:lnTo>
                <a:lnTo>
                  <a:pt x="229" y="614"/>
                </a:lnTo>
                <a:lnTo>
                  <a:pt x="212" y="608"/>
                </a:lnTo>
                <a:lnTo>
                  <a:pt x="194" y="601"/>
                </a:lnTo>
                <a:lnTo>
                  <a:pt x="182" y="591"/>
                </a:lnTo>
                <a:lnTo>
                  <a:pt x="167" y="579"/>
                </a:lnTo>
                <a:lnTo>
                  <a:pt x="157" y="568"/>
                </a:lnTo>
                <a:lnTo>
                  <a:pt x="149" y="555"/>
                </a:lnTo>
                <a:lnTo>
                  <a:pt x="142" y="539"/>
                </a:lnTo>
                <a:lnTo>
                  <a:pt x="140" y="523"/>
                </a:lnTo>
                <a:lnTo>
                  <a:pt x="140" y="507"/>
                </a:lnTo>
                <a:lnTo>
                  <a:pt x="143" y="493"/>
                </a:lnTo>
                <a:lnTo>
                  <a:pt x="149" y="472"/>
                </a:lnTo>
                <a:lnTo>
                  <a:pt x="154" y="451"/>
                </a:lnTo>
                <a:lnTo>
                  <a:pt x="156" y="432"/>
                </a:lnTo>
                <a:lnTo>
                  <a:pt x="161" y="413"/>
                </a:lnTo>
                <a:lnTo>
                  <a:pt x="163" y="394"/>
                </a:lnTo>
                <a:lnTo>
                  <a:pt x="161" y="374"/>
                </a:lnTo>
                <a:lnTo>
                  <a:pt x="156" y="357"/>
                </a:lnTo>
                <a:lnTo>
                  <a:pt x="150" y="339"/>
                </a:lnTo>
                <a:lnTo>
                  <a:pt x="141" y="322"/>
                </a:lnTo>
                <a:lnTo>
                  <a:pt x="131" y="309"/>
                </a:lnTo>
                <a:lnTo>
                  <a:pt x="125" y="301"/>
                </a:lnTo>
                <a:lnTo>
                  <a:pt x="115" y="291"/>
                </a:lnTo>
                <a:lnTo>
                  <a:pt x="105" y="282"/>
                </a:lnTo>
                <a:lnTo>
                  <a:pt x="95" y="276"/>
                </a:lnTo>
                <a:lnTo>
                  <a:pt x="82" y="269"/>
                </a:lnTo>
                <a:lnTo>
                  <a:pt x="69" y="265"/>
                </a:lnTo>
                <a:lnTo>
                  <a:pt x="52" y="260"/>
                </a:lnTo>
                <a:lnTo>
                  <a:pt x="33" y="259"/>
                </a:lnTo>
                <a:lnTo>
                  <a:pt x="17" y="259"/>
                </a:lnTo>
                <a:lnTo>
                  <a:pt x="0" y="259"/>
                </a:lnTo>
                <a:close/>
              </a:path>
            </a:pathLst>
          </a:custGeom>
          <a:solidFill>
            <a:srgbClr val="0000CC"/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6262688" y="14351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 Delivery System</a:t>
            </a:r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 flipH="1">
            <a:off x="5867400" y="2730500"/>
            <a:ext cx="749300" cy="622300"/>
          </a:xfrm>
          <a:prstGeom prst="line">
            <a:avLst/>
          </a:prstGeom>
          <a:noFill/>
          <a:ln w="76200">
            <a:solidFill>
              <a:srgbClr val="8CF4E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1" name="Picture 15" descr="c_stzip_closeup_04_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825625"/>
            <a:ext cx="1517650" cy="1198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Freeform 16"/>
          <p:cNvSpPr>
            <a:spLocks/>
          </p:cNvSpPr>
          <p:nvPr/>
        </p:nvSpPr>
        <p:spPr bwMode="auto">
          <a:xfrm>
            <a:off x="1152525" y="3944938"/>
            <a:ext cx="2027238" cy="1971675"/>
          </a:xfrm>
          <a:custGeom>
            <a:avLst/>
            <a:gdLst>
              <a:gd name="T0" fmla="*/ 2147483647 w 1277"/>
              <a:gd name="T1" fmla="*/ 2147483647 h 1242"/>
              <a:gd name="T2" fmla="*/ 0 w 1277"/>
              <a:gd name="T3" fmla="*/ 2147483647 h 1242"/>
              <a:gd name="T4" fmla="*/ 2147483647 w 1277"/>
              <a:gd name="T5" fmla="*/ 2147483647 h 1242"/>
              <a:gd name="T6" fmla="*/ 2147483647 w 1277"/>
              <a:gd name="T7" fmla="*/ 2147483647 h 1242"/>
              <a:gd name="T8" fmla="*/ 2147483647 w 1277"/>
              <a:gd name="T9" fmla="*/ 2147483647 h 1242"/>
              <a:gd name="T10" fmla="*/ 2147483647 w 1277"/>
              <a:gd name="T11" fmla="*/ 2147483647 h 1242"/>
              <a:gd name="T12" fmla="*/ 2147483647 w 1277"/>
              <a:gd name="T13" fmla="*/ 2147483647 h 1242"/>
              <a:gd name="T14" fmla="*/ 2147483647 w 1277"/>
              <a:gd name="T15" fmla="*/ 2147483647 h 1242"/>
              <a:gd name="T16" fmla="*/ 2147483647 w 1277"/>
              <a:gd name="T17" fmla="*/ 2147483647 h 1242"/>
              <a:gd name="T18" fmla="*/ 2147483647 w 1277"/>
              <a:gd name="T19" fmla="*/ 2147483647 h 1242"/>
              <a:gd name="T20" fmla="*/ 2147483647 w 1277"/>
              <a:gd name="T21" fmla="*/ 2147483647 h 1242"/>
              <a:gd name="T22" fmla="*/ 2147483647 w 1277"/>
              <a:gd name="T23" fmla="*/ 2147483647 h 1242"/>
              <a:gd name="T24" fmla="*/ 2147483647 w 1277"/>
              <a:gd name="T25" fmla="*/ 2147483647 h 1242"/>
              <a:gd name="T26" fmla="*/ 2147483647 w 1277"/>
              <a:gd name="T27" fmla="*/ 0 h 1242"/>
              <a:gd name="T28" fmla="*/ 2147483647 w 1277"/>
              <a:gd name="T29" fmla="*/ 2147483647 h 1242"/>
              <a:gd name="T30" fmla="*/ 2147483647 w 1277"/>
              <a:gd name="T31" fmla="*/ 2147483647 h 1242"/>
              <a:gd name="T32" fmla="*/ 2147483647 w 1277"/>
              <a:gd name="T33" fmla="*/ 2147483647 h 1242"/>
              <a:gd name="T34" fmla="*/ 2147483647 w 1277"/>
              <a:gd name="T35" fmla="*/ 2147483647 h 1242"/>
              <a:gd name="T36" fmla="*/ 2147483647 w 1277"/>
              <a:gd name="T37" fmla="*/ 2147483647 h 1242"/>
              <a:gd name="T38" fmla="*/ 2147483647 w 1277"/>
              <a:gd name="T39" fmla="*/ 2147483647 h 1242"/>
              <a:gd name="T40" fmla="*/ 2147483647 w 1277"/>
              <a:gd name="T41" fmla="*/ 2147483647 h 1242"/>
              <a:gd name="T42" fmla="*/ 2147483647 w 1277"/>
              <a:gd name="T43" fmla="*/ 2147483647 h 1242"/>
              <a:gd name="T44" fmla="*/ 2147483647 w 1277"/>
              <a:gd name="T45" fmla="*/ 2147483647 h 1242"/>
              <a:gd name="T46" fmla="*/ 2147483647 w 1277"/>
              <a:gd name="T47" fmla="*/ 2147483647 h 1242"/>
              <a:gd name="T48" fmla="*/ 2147483647 w 1277"/>
              <a:gd name="T49" fmla="*/ 2147483647 h 1242"/>
              <a:gd name="T50" fmla="*/ 2147483647 w 1277"/>
              <a:gd name="T51" fmla="*/ 2147483647 h 1242"/>
              <a:gd name="T52" fmla="*/ 2147483647 w 1277"/>
              <a:gd name="T53" fmla="*/ 2147483647 h 1242"/>
              <a:gd name="T54" fmla="*/ 2147483647 w 1277"/>
              <a:gd name="T55" fmla="*/ 2147483647 h 1242"/>
              <a:gd name="T56" fmla="*/ 2147483647 w 1277"/>
              <a:gd name="T57" fmla="*/ 2147483647 h 1242"/>
              <a:gd name="T58" fmla="*/ 2147483647 w 1277"/>
              <a:gd name="T59" fmla="*/ 2147483647 h 1242"/>
              <a:gd name="T60" fmla="*/ 2147483647 w 1277"/>
              <a:gd name="T61" fmla="*/ 2147483647 h 1242"/>
              <a:gd name="T62" fmla="*/ 2147483647 w 1277"/>
              <a:gd name="T63" fmla="*/ 2147483647 h 1242"/>
              <a:gd name="T64" fmla="*/ 2147483647 w 1277"/>
              <a:gd name="T65" fmla="*/ 2147483647 h 1242"/>
              <a:gd name="T66" fmla="*/ 2147483647 w 1277"/>
              <a:gd name="T67" fmla="*/ 2147483647 h 1242"/>
              <a:gd name="T68" fmla="*/ 2147483647 w 1277"/>
              <a:gd name="T69" fmla="*/ 2147483647 h 1242"/>
              <a:gd name="T70" fmla="*/ 2147483647 w 1277"/>
              <a:gd name="T71" fmla="*/ 2147483647 h 1242"/>
              <a:gd name="T72" fmla="*/ 2147483647 w 1277"/>
              <a:gd name="T73" fmla="*/ 2147483647 h 1242"/>
              <a:gd name="T74" fmla="*/ 2147483647 w 1277"/>
              <a:gd name="T75" fmla="*/ 2147483647 h 1242"/>
              <a:gd name="T76" fmla="*/ 2147483647 w 1277"/>
              <a:gd name="T77" fmla="*/ 2147483647 h 1242"/>
              <a:gd name="T78" fmla="*/ 2147483647 w 1277"/>
              <a:gd name="T79" fmla="*/ 2147483647 h 1242"/>
              <a:gd name="T80" fmla="*/ 2147483647 w 1277"/>
              <a:gd name="T81" fmla="*/ 2147483647 h 1242"/>
              <a:gd name="T82" fmla="*/ 2147483647 w 1277"/>
              <a:gd name="T83" fmla="*/ 2147483647 h 1242"/>
              <a:gd name="T84" fmla="*/ 2147483647 w 1277"/>
              <a:gd name="T85" fmla="*/ 2147483647 h 1242"/>
              <a:gd name="T86" fmla="*/ 2147483647 w 1277"/>
              <a:gd name="T87" fmla="*/ 2147483647 h 1242"/>
              <a:gd name="T88" fmla="*/ 2147483647 w 1277"/>
              <a:gd name="T89" fmla="*/ 2147483647 h 1242"/>
              <a:gd name="T90" fmla="*/ 2147483647 w 1277"/>
              <a:gd name="T91" fmla="*/ 2147483647 h 1242"/>
              <a:gd name="T92" fmla="*/ 2147483647 w 1277"/>
              <a:gd name="T93" fmla="*/ 2147483647 h 1242"/>
              <a:gd name="T94" fmla="*/ 2147483647 w 1277"/>
              <a:gd name="T95" fmla="*/ 2147483647 h 1242"/>
              <a:gd name="T96" fmla="*/ 2147483647 w 1277"/>
              <a:gd name="T97" fmla="*/ 2147483647 h 1242"/>
              <a:gd name="T98" fmla="*/ 2147483647 w 1277"/>
              <a:gd name="T99" fmla="*/ 2147483647 h 1242"/>
              <a:gd name="T100" fmla="*/ 2147483647 w 1277"/>
              <a:gd name="T101" fmla="*/ 2147483647 h 1242"/>
              <a:gd name="T102" fmla="*/ 2147483647 w 1277"/>
              <a:gd name="T103" fmla="*/ 2147483647 h 1242"/>
              <a:gd name="T104" fmla="*/ 2147483647 w 1277"/>
              <a:gd name="T105" fmla="*/ 2147483647 h 1242"/>
              <a:gd name="T106" fmla="*/ 2147483647 w 1277"/>
              <a:gd name="T107" fmla="*/ 2147483647 h 1242"/>
              <a:gd name="T108" fmla="*/ 2147483647 w 1277"/>
              <a:gd name="T109" fmla="*/ 2147483647 h 1242"/>
              <a:gd name="T110" fmla="*/ 2147483647 w 1277"/>
              <a:gd name="T111" fmla="*/ 2147483647 h 1242"/>
              <a:gd name="T112" fmla="*/ 2147483647 w 1277"/>
              <a:gd name="T113" fmla="*/ 2147483647 h 1242"/>
              <a:gd name="T114" fmla="*/ 2147483647 w 1277"/>
              <a:gd name="T115" fmla="*/ 2147483647 h 1242"/>
              <a:gd name="T116" fmla="*/ 2147483647 w 1277"/>
              <a:gd name="T117" fmla="*/ 2147483647 h 1242"/>
              <a:gd name="T118" fmla="*/ 2147483647 w 1277"/>
              <a:gd name="T119" fmla="*/ 2147483647 h 12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77"/>
              <a:gd name="T181" fmla="*/ 0 h 1242"/>
              <a:gd name="T182" fmla="*/ 1277 w 1277"/>
              <a:gd name="T183" fmla="*/ 1242 h 12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77" h="1242">
                <a:moveTo>
                  <a:pt x="1277" y="1023"/>
                </a:moveTo>
                <a:lnTo>
                  <a:pt x="1277" y="1242"/>
                </a:lnTo>
                <a:lnTo>
                  <a:pt x="1" y="1242"/>
                </a:lnTo>
                <a:lnTo>
                  <a:pt x="0" y="250"/>
                </a:lnTo>
                <a:lnTo>
                  <a:pt x="110" y="250"/>
                </a:lnTo>
                <a:lnTo>
                  <a:pt x="115" y="241"/>
                </a:lnTo>
                <a:lnTo>
                  <a:pt x="118" y="229"/>
                </a:lnTo>
                <a:lnTo>
                  <a:pt x="118" y="219"/>
                </a:lnTo>
                <a:lnTo>
                  <a:pt x="117" y="207"/>
                </a:lnTo>
                <a:lnTo>
                  <a:pt x="113" y="191"/>
                </a:lnTo>
                <a:lnTo>
                  <a:pt x="108" y="171"/>
                </a:lnTo>
                <a:lnTo>
                  <a:pt x="104" y="158"/>
                </a:lnTo>
                <a:lnTo>
                  <a:pt x="99" y="141"/>
                </a:lnTo>
                <a:lnTo>
                  <a:pt x="98" y="126"/>
                </a:lnTo>
                <a:lnTo>
                  <a:pt x="98" y="110"/>
                </a:lnTo>
                <a:lnTo>
                  <a:pt x="99" y="96"/>
                </a:lnTo>
                <a:lnTo>
                  <a:pt x="104" y="80"/>
                </a:lnTo>
                <a:lnTo>
                  <a:pt x="109" y="66"/>
                </a:lnTo>
                <a:lnTo>
                  <a:pt x="118" y="55"/>
                </a:lnTo>
                <a:lnTo>
                  <a:pt x="130" y="42"/>
                </a:lnTo>
                <a:lnTo>
                  <a:pt x="141" y="32"/>
                </a:lnTo>
                <a:lnTo>
                  <a:pt x="154" y="22"/>
                </a:lnTo>
                <a:lnTo>
                  <a:pt x="167" y="14"/>
                </a:lnTo>
                <a:lnTo>
                  <a:pt x="182" y="7"/>
                </a:lnTo>
                <a:lnTo>
                  <a:pt x="200" y="3"/>
                </a:lnTo>
                <a:lnTo>
                  <a:pt x="219" y="1"/>
                </a:lnTo>
                <a:lnTo>
                  <a:pt x="235" y="0"/>
                </a:lnTo>
                <a:lnTo>
                  <a:pt x="251" y="0"/>
                </a:lnTo>
                <a:lnTo>
                  <a:pt x="267" y="1"/>
                </a:lnTo>
                <a:lnTo>
                  <a:pt x="279" y="3"/>
                </a:lnTo>
                <a:lnTo>
                  <a:pt x="293" y="7"/>
                </a:lnTo>
                <a:lnTo>
                  <a:pt x="308" y="12"/>
                </a:lnTo>
                <a:lnTo>
                  <a:pt x="319" y="18"/>
                </a:lnTo>
                <a:lnTo>
                  <a:pt x="331" y="27"/>
                </a:lnTo>
                <a:lnTo>
                  <a:pt x="342" y="38"/>
                </a:lnTo>
                <a:lnTo>
                  <a:pt x="353" y="50"/>
                </a:lnTo>
                <a:lnTo>
                  <a:pt x="363" y="63"/>
                </a:lnTo>
                <a:lnTo>
                  <a:pt x="371" y="76"/>
                </a:lnTo>
                <a:lnTo>
                  <a:pt x="376" y="93"/>
                </a:lnTo>
                <a:lnTo>
                  <a:pt x="381" y="111"/>
                </a:lnTo>
                <a:lnTo>
                  <a:pt x="381" y="129"/>
                </a:lnTo>
                <a:lnTo>
                  <a:pt x="376" y="147"/>
                </a:lnTo>
                <a:lnTo>
                  <a:pt x="372" y="165"/>
                </a:lnTo>
                <a:lnTo>
                  <a:pt x="367" y="182"/>
                </a:lnTo>
                <a:lnTo>
                  <a:pt x="362" y="202"/>
                </a:lnTo>
                <a:lnTo>
                  <a:pt x="359" y="218"/>
                </a:lnTo>
                <a:lnTo>
                  <a:pt x="359" y="227"/>
                </a:lnTo>
                <a:lnTo>
                  <a:pt x="361" y="234"/>
                </a:lnTo>
                <a:lnTo>
                  <a:pt x="364" y="243"/>
                </a:lnTo>
                <a:lnTo>
                  <a:pt x="576" y="243"/>
                </a:lnTo>
                <a:lnTo>
                  <a:pt x="571" y="284"/>
                </a:lnTo>
                <a:lnTo>
                  <a:pt x="570" y="308"/>
                </a:lnTo>
                <a:lnTo>
                  <a:pt x="571" y="328"/>
                </a:lnTo>
                <a:lnTo>
                  <a:pt x="572" y="347"/>
                </a:lnTo>
                <a:lnTo>
                  <a:pt x="574" y="367"/>
                </a:lnTo>
                <a:lnTo>
                  <a:pt x="578" y="387"/>
                </a:lnTo>
                <a:lnTo>
                  <a:pt x="584" y="400"/>
                </a:lnTo>
                <a:lnTo>
                  <a:pt x="592" y="411"/>
                </a:lnTo>
                <a:lnTo>
                  <a:pt x="602" y="421"/>
                </a:lnTo>
                <a:lnTo>
                  <a:pt x="615" y="429"/>
                </a:lnTo>
                <a:lnTo>
                  <a:pt x="630" y="435"/>
                </a:lnTo>
                <a:lnTo>
                  <a:pt x="644" y="437"/>
                </a:lnTo>
                <a:lnTo>
                  <a:pt x="660" y="438"/>
                </a:lnTo>
                <a:lnTo>
                  <a:pt x="677" y="438"/>
                </a:lnTo>
                <a:lnTo>
                  <a:pt x="696" y="436"/>
                </a:lnTo>
                <a:lnTo>
                  <a:pt x="710" y="435"/>
                </a:lnTo>
                <a:lnTo>
                  <a:pt x="730" y="432"/>
                </a:lnTo>
                <a:lnTo>
                  <a:pt x="749" y="430"/>
                </a:lnTo>
                <a:lnTo>
                  <a:pt x="772" y="430"/>
                </a:lnTo>
                <a:lnTo>
                  <a:pt x="790" y="432"/>
                </a:lnTo>
                <a:lnTo>
                  <a:pt x="809" y="436"/>
                </a:lnTo>
                <a:lnTo>
                  <a:pt x="828" y="442"/>
                </a:lnTo>
                <a:lnTo>
                  <a:pt x="844" y="449"/>
                </a:lnTo>
                <a:lnTo>
                  <a:pt x="859" y="460"/>
                </a:lnTo>
                <a:lnTo>
                  <a:pt x="869" y="472"/>
                </a:lnTo>
                <a:lnTo>
                  <a:pt x="878" y="487"/>
                </a:lnTo>
                <a:lnTo>
                  <a:pt x="883" y="502"/>
                </a:lnTo>
                <a:lnTo>
                  <a:pt x="886" y="518"/>
                </a:lnTo>
                <a:lnTo>
                  <a:pt x="883" y="535"/>
                </a:lnTo>
                <a:lnTo>
                  <a:pt x="882" y="553"/>
                </a:lnTo>
                <a:lnTo>
                  <a:pt x="883" y="571"/>
                </a:lnTo>
                <a:lnTo>
                  <a:pt x="886" y="586"/>
                </a:lnTo>
                <a:lnTo>
                  <a:pt x="891" y="601"/>
                </a:lnTo>
                <a:lnTo>
                  <a:pt x="898" y="615"/>
                </a:lnTo>
                <a:lnTo>
                  <a:pt x="907" y="625"/>
                </a:lnTo>
                <a:lnTo>
                  <a:pt x="920" y="635"/>
                </a:lnTo>
                <a:lnTo>
                  <a:pt x="938" y="642"/>
                </a:lnTo>
                <a:lnTo>
                  <a:pt x="957" y="647"/>
                </a:lnTo>
                <a:lnTo>
                  <a:pt x="972" y="652"/>
                </a:lnTo>
                <a:lnTo>
                  <a:pt x="991" y="656"/>
                </a:lnTo>
                <a:lnTo>
                  <a:pt x="1013" y="661"/>
                </a:lnTo>
                <a:lnTo>
                  <a:pt x="1032" y="664"/>
                </a:lnTo>
                <a:lnTo>
                  <a:pt x="1051" y="669"/>
                </a:lnTo>
                <a:lnTo>
                  <a:pt x="1066" y="675"/>
                </a:lnTo>
                <a:lnTo>
                  <a:pt x="1082" y="682"/>
                </a:lnTo>
                <a:lnTo>
                  <a:pt x="1094" y="690"/>
                </a:lnTo>
                <a:lnTo>
                  <a:pt x="1104" y="699"/>
                </a:lnTo>
                <a:lnTo>
                  <a:pt x="1117" y="714"/>
                </a:lnTo>
                <a:lnTo>
                  <a:pt x="1125" y="727"/>
                </a:lnTo>
                <a:lnTo>
                  <a:pt x="1132" y="741"/>
                </a:lnTo>
                <a:lnTo>
                  <a:pt x="1135" y="761"/>
                </a:lnTo>
                <a:lnTo>
                  <a:pt x="1133" y="780"/>
                </a:lnTo>
                <a:lnTo>
                  <a:pt x="1129" y="797"/>
                </a:lnTo>
                <a:lnTo>
                  <a:pt x="1125" y="818"/>
                </a:lnTo>
                <a:lnTo>
                  <a:pt x="1119" y="841"/>
                </a:lnTo>
                <a:lnTo>
                  <a:pt x="1114" y="862"/>
                </a:lnTo>
                <a:lnTo>
                  <a:pt x="1112" y="880"/>
                </a:lnTo>
                <a:lnTo>
                  <a:pt x="1112" y="894"/>
                </a:lnTo>
                <a:lnTo>
                  <a:pt x="1115" y="915"/>
                </a:lnTo>
                <a:lnTo>
                  <a:pt x="1119" y="933"/>
                </a:lnTo>
                <a:lnTo>
                  <a:pt x="1126" y="946"/>
                </a:lnTo>
                <a:lnTo>
                  <a:pt x="1134" y="959"/>
                </a:lnTo>
                <a:lnTo>
                  <a:pt x="1145" y="974"/>
                </a:lnTo>
                <a:lnTo>
                  <a:pt x="1157" y="988"/>
                </a:lnTo>
                <a:lnTo>
                  <a:pt x="1171" y="1000"/>
                </a:lnTo>
                <a:lnTo>
                  <a:pt x="1188" y="1010"/>
                </a:lnTo>
                <a:lnTo>
                  <a:pt x="1203" y="1016"/>
                </a:lnTo>
                <a:lnTo>
                  <a:pt x="1220" y="1020"/>
                </a:lnTo>
                <a:lnTo>
                  <a:pt x="1237" y="1023"/>
                </a:lnTo>
                <a:lnTo>
                  <a:pt x="1257" y="1024"/>
                </a:lnTo>
                <a:lnTo>
                  <a:pt x="1277" y="1023"/>
                </a:lnTo>
                <a:close/>
              </a:path>
            </a:pathLst>
          </a:custGeom>
          <a:solidFill>
            <a:srgbClr val="666699"/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773113" y="60960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Coating/Excipient</a:t>
            </a:r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 flipV="1">
            <a:off x="3027363" y="4572000"/>
            <a:ext cx="858837" cy="679450"/>
          </a:xfrm>
          <a:prstGeom prst="line">
            <a:avLst/>
          </a:prstGeom>
          <a:noFill/>
          <a:ln w="76200">
            <a:solidFill>
              <a:srgbClr val="8CF4E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5" name="Freeform 20"/>
          <p:cNvSpPr>
            <a:spLocks/>
          </p:cNvSpPr>
          <p:nvPr/>
        </p:nvSpPr>
        <p:spPr bwMode="auto">
          <a:xfrm>
            <a:off x="6754813" y="4432300"/>
            <a:ext cx="2035175" cy="1652588"/>
          </a:xfrm>
          <a:custGeom>
            <a:avLst/>
            <a:gdLst>
              <a:gd name="T0" fmla="*/ 0 w 1282"/>
              <a:gd name="T1" fmla="*/ 2147483647 h 1041"/>
              <a:gd name="T2" fmla="*/ 2147483647 w 1282"/>
              <a:gd name="T3" fmla="*/ 0 h 1041"/>
              <a:gd name="T4" fmla="*/ 2147483647 w 1282"/>
              <a:gd name="T5" fmla="*/ 2147483647 h 1041"/>
              <a:gd name="T6" fmla="*/ 2147483647 w 1282"/>
              <a:gd name="T7" fmla="*/ 2147483647 h 1041"/>
              <a:gd name="T8" fmla="*/ 2147483647 w 1282"/>
              <a:gd name="T9" fmla="*/ 2147483647 h 1041"/>
              <a:gd name="T10" fmla="*/ 2147483647 w 1282"/>
              <a:gd name="T11" fmla="*/ 2147483647 h 1041"/>
              <a:gd name="T12" fmla="*/ 2147483647 w 1282"/>
              <a:gd name="T13" fmla="*/ 2147483647 h 1041"/>
              <a:gd name="T14" fmla="*/ 2147483647 w 1282"/>
              <a:gd name="T15" fmla="*/ 2147483647 h 1041"/>
              <a:gd name="T16" fmla="*/ 2147483647 w 1282"/>
              <a:gd name="T17" fmla="*/ 2147483647 h 1041"/>
              <a:gd name="T18" fmla="*/ 2147483647 w 1282"/>
              <a:gd name="T19" fmla="*/ 2147483647 h 1041"/>
              <a:gd name="T20" fmla="*/ 2147483647 w 1282"/>
              <a:gd name="T21" fmla="*/ 2147483647 h 1041"/>
              <a:gd name="T22" fmla="*/ 2147483647 w 1282"/>
              <a:gd name="T23" fmla="*/ 2147483647 h 1041"/>
              <a:gd name="T24" fmla="*/ 2147483647 w 1282"/>
              <a:gd name="T25" fmla="*/ 2147483647 h 1041"/>
              <a:gd name="T26" fmla="*/ 2147483647 w 1282"/>
              <a:gd name="T27" fmla="*/ 2147483647 h 1041"/>
              <a:gd name="T28" fmla="*/ 2147483647 w 1282"/>
              <a:gd name="T29" fmla="*/ 2147483647 h 1041"/>
              <a:gd name="T30" fmla="*/ 2147483647 w 1282"/>
              <a:gd name="T31" fmla="*/ 2147483647 h 1041"/>
              <a:gd name="T32" fmla="*/ 2147483647 w 1282"/>
              <a:gd name="T33" fmla="*/ 2147483647 h 1041"/>
              <a:gd name="T34" fmla="*/ 2147483647 w 1282"/>
              <a:gd name="T35" fmla="*/ 2147483647 h 1041"/>
              <a:gd name="T36" fmla="*/ 2147483647 w 1282"/>
              <a:gd name="T37" fmla="*/ 2147483647 h 1041"/>
              <a:gd name="T38" fmla="*/ 2147483647 w 1282"/>
              <a:gd name="T39" fmla="*/ 2147483647 h 1041"/>
              <a:gd name="T40" fmla="*/ 2147483647 w 1282"/>
              <a:gd name="T41" fmla="*/ 2147483647 h 1041"/>
              <a:gd name="T42" fmla="*/ 2147483647 w 1282"/>
              <a:gd name="T43" fmla="*/ 2147483647 h 1041"/>
              <a:gd name="T44" fmla="*/ 2147483647 w 1282"/>
              <a:gd name="T45" fmla="*/ 2147483647 h 1041"/>
              <a:gd name="T46" fmla="*/ 2147483647 w 1282"/>
              <a:gd name="T47" fmla="*/ 2147483647 h 1041"/>
              <a:gd name="T48" fmla="*/ 2147483647 w 1282"/>
              <a:gd name="T49" fmla="*/ 2147483647 h 1041"/>
              <a:gd name="T50" fmla="*/ 2147483647 w 1282"/>
              <a:gd name="T51" fmla="*/ 2147483647 h 1041"/>
              <a:gd name="T52" fmla="*/ 2147483647 w 1282"/>
              <a:gd name="T53" fmla="*/ 2147483647 h 1041"/>
              <a:gd name="T54" fmla="*/ 2147483647 w 1282"/>
              <a:gd name="T55" fmla="*/ 2147483647 h 1041"/>
              <a:gd name="T56" fmla="*/ 2147483647 w 1282"/>
              <a:gd name="T57" fmla="*/ 2147483647 h 1041"/>
              <a:gd name="T58" fmla="*/ 2147483647 w 1282"/>
              <a:gd name="T59" fmla="*/ 2147483647 h 1041"/>
              <a:gd name="T60" fmla="*/ 2147483647 w 1282"/>
              <a:gd name="T61" fmla="*/ 2147483647 h 1041"/>
              <a:gd name="T62" fmla="*/ 2147483647 w 1282"/>
              <a:gd name="T63" fmla="*/ 2147483647 h 1041"/>
              <a:gd name="T64" fmla="*/ 2147483647 w 1282"/>
              <a:gd name="T65" fmla="*/ 2147483647 h 1041"/>
              <a:gd name="T66" fmla="*/ 2147483647 w 1282"/>
              <a:gd name="T67" fmla="*/ 2147483647 h 1041"/>
              <a:gd name="T68" fmla="*/ 2147483647 w 1282"/>
              <a:gd name="T69" fmla="*/ 2147483647 h 1041"/>
              <a:gd name="T70" fmla="*/ 2147483647 w 1282"/>
              <a:gd name="T71" fmla="*/ 2147483647 h 1041"/>
              <a:gd name="T72" fmla="*/ 2147483647 w 1282"/>
              <a:gd name="T73" fmla="*/ 2147483647 h 1041"/>
              <a:gd name="T74" fmla="*/ 2147483647 w 1282"/>
              <a:gd name="T75" fmla="*/ 2147483647 h 1041"/>
              <a:gd name="T76" fmla="*/ 2147483647 w 1282"/>
              <a:gd name="T77" fmla="*/ 2147483647 h 1041"/>
              <a:gd name="T78" fmla="*/ 2147483647 w 1282"/>
              <a:gd name="T79" fmla="*/ 2147483647 h 1041"/>
              <a:gd name="T80" fmla="*/ 2147483647 w 1282"/>
              <a:gd name="T81" fmla="*/ 2147483647 h 1041"/>
              <a:gd name="T82" fmla="*/ 2147483647 w 1282"/>
              <a:gd name="T83" fmla="*/ 2147483647 h 1041"/>
              <a:gd name="T84" fmla="*/ 2147483647 w 1282"/>
              <a:gd name="T85" fmla="*/ 2147483647 h 1041"/>
              <a:gd name="T86" fmla="*/ 2147483647 w 1282"/>
              <a:gd name="T87" fmla="*/ 2147483647 h 1041"/>
              <a:gd name="T88" fmla="*/ 2147483647 w 1282"/>
              <a:gd name="T89" fmla="*/ 2147483647 h 1041"/>
              <a:gd name="T90" fmla="*/ 2147483647 w 1282"/>
              <a:gd name="T91" fmla="*/ 2147483647 h 1041"/>
              <a:gd name="T92" fmla="*/ 2147483647 w 1282"/>
              <a:gd name="T93" fmla="*/ 2147483647 h 1041"/>
              <a:gd name="T94" fmla="*/ 2147483647 w 1282"/>
              <a:gd name="T95" fmla="*/ 2147483647 h 1041"/>
              <a:gd name="T96" fmla="*/ 2147483647 w 1282"/>
              <a:gd name="T97" fmla="*/ 2147483647 h 1041"/>
              <a:gd name="T98" fmla="*/ 2147483647 w 1282"/>
              <a:gd name="T99" fmla="*/ 2147483647 h 1041"/>
              <a:gd name="T100" fmla="*/ 2147483647 w 1282"/>
              <a:gd name="T101" fmla="*/ 2147483647 h 1041"/>
              <a:gd name="T102" fmla="*/ 2147483647 w 1282"/>
              <a:gd name="T103" fmla="*/ 2147483647 h 1041"/>
              <a:gd name="T104" fmla="*/ 2147483647 w 1282"/>
              <a:gd name="T105" fmla="*/ 2147483647 h 1041"/>
              <a:gd name="T106" fmla="*/ 2147483647 w 1282"/>
              <a:gd name="T107" fmla="*/ 2147483647 h 1041"/>
              <a:gd name="T108" fmla="*/ 2147483647 w 1282"/>
              <a:gd name="T109" fmla="*/ 2147483647 h 10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82"/>
              <a:gd name="T166" fmla="*/ 0 h 1041"/>
              <a:gd name="T167" fmla="*/ 1282 w 1282"/>
              <a:gd name="T168" fmla="*/ 1041 h 10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82" h="1041">
                <a:moveTo>
                  <a:pt x="0" y="823"/>
                </a:moveTo>
                <a:lnTo>
                  <a:pt x="0" y="1041"/>
                </a:lnTo>
                <a:lnTo>
                  <a:pt x="1282" y="1041"/>
                </a:lnTo>
                <a:lnTo>
                  <a:pt x="1281" y="0"/>
                </a:lnTo>
                <a:lnTo>
                  <a:pt x="1167" y="0"/>
                </a:lnTo>
                <a:lnTo>
                  <a:pt x="1161" y="20"/>
                </a:lnTo>
                <a:lnTo>
                  <a:pt x="1161" y="34"/>
                </a:lnTo>
                <a:lnTo>
                  <a:pt x="1165" y="54"/>
                </a:lnTo>
                <a:lnTo>
                  <a:pt x="1171" y="75"/>
                </a:lnTo>
                <a:lnTo>
                  <a:pt x="1178" y="101"/>
                </a:lnTo>
                <a:lnTo>
                  <a:pt x="1181" y="121"/>
                </a:lnTo>
                <a:lnTo>
                  <a:pt x="1181" y="138"/>
                </a:lnTo>
                <a:lnTo>
                  <a:pt x="1179" y="158"/>
                </a:lnTo>
                <a:lnTo>
                  <a:pt x="1173" y="177"/>
                </a:lnTo>
                <a:lnTo>
                  <a:pt x="1161" y="195"/>
                </a:lnTo>
                <a:lnTo>
                  <a:pt x="1147" y="210"/>
                </a:lnTo>
                <a:lnTo>
                  <a:pt x="1131" y="225"/>
                </a:lnTo>
                <a:lnTo>
                  <a:pt x="1114" y="235"/>
                </a:lnTo>
                <a:lnTo>
                  <a:pt x="1093" y="243"/>
                </a:lnTo>
                <a:lnTo>
                  <a:pt x="1074" y="247"/>
                </a:lnTo>
                <a:lnTo>
                  <a:pt x="1047" y="248"/>
                </a:lnTo>
                <a:lnTo>
                  <a:pt x="1016" y="246"/>
                </a:lnTo>
                <a:lnTo>
                  <a:pt x="996" y="243"/>
                </a:lnTo>
                <a:lnTo>
                  <a:pt x="979" y="238"/>
                </a:lnTo>
                <a:lnTo>
                  <a:pt x="962" y="228"/>
                </a:lnTo>
                <a:lnTo>
                  <a:pt x="941" y="212"/>
                </a:lnTo>
                <a:lnTo>
                  <a:pt x="928" y="196"/>
                </a:lnTo>
                <a:lnTo>
                  <a:pt x="915" y="179"/>
                </a:lnTo>
                <a:lnTo>
                  <a:pt x="909" y="162"/>
                </a:lnTo>
                <a:lnTo>
                  <a:pt x="904" y="145"/>
                </a:lnTo>
                <a:lnTo>
                  <a:pt x="904" y="126"/>
                </a:lnTo>
                <a:lnTo>
                  <a:pt x="907" y="107"/>
                </a:lnTo>
                <a:lnTo>
                  <a:pt x="911" y="90"/>
                </a:lnTo>
                <a:lnTo>
                  <a:pt x="915" y="73"/>
                </a:lnTo>
                <a:lnTo>
                  <a:pt x="921" y="55"/>
                </a:lnTo>
                <a:lnTo>
                  <a:pt x="924" y="38"/>
                </a:lnTo>
                <a:lnTo>
                  <a:pt x="924" y="22"/>
                </a:lnTo>
                <a:lnTo>
                  <a:pt x="920" y="4"/>
                </a:lnTo>
                <a:lnTo>
                  <a:pt x="705" y="4"/>
                </a:lnTo>
                <a:lnTo>
                  <a:pt x="707" y="41"/>
                </a:lnTo>
                <a:lnTo>
                  <a:pt x="705" y="66"/>
                </a:lnTo>
                <a:lnTo>
                  <a:pt x="704" y="88"/>
                </a:lnTo>
                <a:lnTo>
                  <a:pt x="704" y="106"/>
                </a:lnTo>
                <a:lnTo>
                  <a:pt x="702" y="126"/>
                </a:lnTo>
                <a:lnTo>
                  <a:pt x="697" y="146"/>
                </a:lnTo>
                <a:lnTo>
                  <a:pt x="692" y="159"/>
                </a:lnTo>
                <a:lnTo>
                  <a:pt x="684" y="172"/>
                </a:lnTo>
                <a:lnTo>
                  <a:pt x="673" y="182"/>
                </a:lnTo>
                <a:lnTo>
                  <a:pt x="661" y="189"/>
                </a:lnTo>
                <a:lnTo>
                  <a:pt x="646" y="194"/>
                </a:lnTo>
                <a:lnTo>
                  <a:pt x="631" y="196"/>
                </a:lnTo>
                <a:lnTo>
                  <a:pt x="616" y="197"/>
                </a:lnTo>
                <a:lnTo>
                  <a:pt x="598" y="197"/>
                </a:lnTo>
                <a:lnTo>
                  <a:pt x="580" y="195"/>
                </a:lnTo>
                <a:lnTo>
                  <a:pt x="565" y="194"/>
                </a:lnTo>
                <a:lnTo>
                  <a:pt x="547" y="193"/>
                </a:lnTo>
                <a:lnTo>
                  <a:pt x="527" y="190"/>
                </a:lnTo>
                <a:lnTo>
                  <a:pt x="505" y="190"/>
                </a:lnTo>
                <a:lnTo>
                  <a:pt x="486" y="193"/>
                </a:lnTo>
                <a:lnTo>
                  <a:pt x="467" y="195"/>
                </a:lnTo>
                <a:lnTo>
                  <a:pt x="447" y="200"/>
                </a:lnTo>
                <a:lnTo>
                  <a:pt x="433" y="208"/>
                </a:lnTo>
                <a:lnTo>
                  <a:pt x="417" y="218"/>
                </a:lnTo>
                <a:lnTo>
                  <a:pt x="407" y="231"/>
                </a:lnTo>
                <a:lnTo>
                  <a:pt x="397" y="246"/>
                </a:lnTo>
                <a:lnTo>
                  <a:pt x="393" y="260"/>
                </a:lnTo>
                <a:lnTo>
                  <a:pt x="391" y="277"/>
                </a:lnTo>
                <a:lnTo>
                  <a:pt x="393" y="293"/>
                </a:lnTo>
                <a:lnTo>
                  <a:pt x="394" y="311"/>
                </a:lnTo>
                <a:lnTo>
                  <a:pt x="393" y="330"/>
                </a:lnTo>
                <a:lnTo>
                  <a:pt x="389" y="344"/>
                </a:lnTo>
                <a:lnTo>
                  <a:pt x="385" y="360"/>
                </a:lnTo>
                <a:lnTo>
                  <a:pt x="378" y="374"/>
                </a:lnTo>
                <a:lnTo>
                  <a:pt x="369" y="384"/>
                </a:lnTo>
                <a:lnTo>
                  <a:pt x="355" y="394"/>
                </a:lnTo>
                <a:lnTo>
                  <a:pt x="337" y="401"/>
                </a:lnTo>
                <a:lnTo>
                  <a:pt x="320" y="406"/>
                </a:lnTo>
                <a:lnTo>
                  <a:pt x="303" y="411"/>
                </a:lnTo>
                <a:lnTo>
                  <a:pt x="285" y="415"/>
                </a:lnTo>
                <a:lnTo>
                  <a:pt x="262" y="420"/>
                </a:lnTo>
                <a:lnTo>
                  <a:pt x="244" y="423"/>
                </a:lnTo>
                <a:lnTo>
                  <a:pt x="225" y="429"/>
                </a:lnTo>
                <a:lnTo>
                  <a:pt x="210" y="434"/>
                </a:lnTo>
                <a:lnTo>
                  <a:pt x="194" y="441"/>
                </a:lnTo>
                <a:lnTo>
                  <a:pt x="182" y="450"/>
                </a:lnTo>
                <a:lnTo>
                  <a:pt x="171" y="458"/>
                </a:lnTo>
                <a:lnTo>
                  <a:pt x="159" y="473"/>
                </a:lnTo>
                <a:lnTo>
                  <a:pt x="151" y="486"/>
                </a:lnTo>
                <a:lnTo>
                  <a:pt x="145" y="502"/>
                </a:lnTo>
                <a:lnTo>
                  <a:pt x="141" y="520"/>
                </a:lnTo>
                <a:lnTo>
                  <a:pt x="144" y="538"/>
                </a:lnTo>
                <a:lnTo>
                  <a:pt x="146" y="556"/>
                </a:lnTo>
                <a:lnTo>
                  <a:pt x="151" y="577"/>
                </a:lnTo>
                <a:lnTo>
                  <a:pt x="157" y="600"/>
                </a:lnTo>
                <a:lnTo>
                  <a:pt x="161" y="621"/>
                </a:lnTo>
                <a:lnTo>
                  <a:pt x="163" y="638"/>
                </a:lnTo>
                <a:lnTo>
                  <a:pt x="163" y="653"/>
                </a:lnTo>
                <a:lnTo>
                  <a:pt x="161" y="674"/>
                </a:lnTo>
                <a:lnTo>
                  <a:pt x="156" y="692"/>
                </a:lnTo>
                <a:lnTo>
                  <a:pt x="151" y="708"/>
                </a:lnTo>
                <a:lnTo>
                  <a:pt x="145" y="722"/>
                </a:lnTo>
                <a:lnTo>
                  <a:pt x="136" y="741"/>
                </a:lnTo>
                <a:lnTo>
                  <a:pt x="124" y="762"/>
                </a:lnTo>
                <a:lnTo>
                  <a:pt x="110" y="777"/>
                </a:lnTo>
                <a:lnTo>
                  <a:pt x="97" y="789"/>
                </a:lnTo>
                <a:lnTo>
                  <a:pt x="85" y="801"/>
                </a:lnTo>
                <a:lnTo>
                  <a:pt x="72" y="809"/>
                </a:lnTo>
                <a:lnTo>
                  <a:pt x="58" y="815"/>
                </a:lnTo>
                <a:lnTo>
                  <a:pt x="39" y="819"/>
                </a:lnTo>
                <a:lnTo>
                  <a:pt x="18" y="823"/>
                </a:lnTo>
                <a:lnTo>
                  <a:pt x="0" y="823"/>
                </a:lnTo>
                <a:close/>
              </a:path>
            </a:pathLst>
          </a:custGeom>
          <a:solidFill>
            <a:srgbClr val="006699"/>
          </a:solidFill>
          <a:ln w="14351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21"/>
          <p:cNvSpPr txBox="1">
            <a:spLocks noChangeArrowheads="1"/>
          </p:cNvSpPr>
          <p:nvPr/>
        </p:nvSpPr>
        <p:spPr bwMode="auto">
          <a:xfrm>
            <a:off x="6642100" y="6057900"/>
            <a:ext cx="2339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Therapeutic Agent</a:t>
            </a:r>
          </a:p>
        </p:txBody>
      </p:sp>
      <p:sp>
        <p:nvSpPr>
          <p:cNvPr id="8207" name="Line 22"/>
          <p:cNvSpPr>
            <a:spLocks noChangeShapeType="1"/>
          </p:cNvSpPr>
          <p:nvPr/>
        </p:nvSpPr>
        <p:spPr bwMode="auto">
          <a:xfrm flipH="1" flipV="1">
            <a:off x="5770563" y="4432300"/>
            <a:ext cx="985837" cy="798513"/>
          </a:xfrm>
          <a:prstGeom prst="line">
            <a:avLst/>
          </a:prstGeom>
          <a:noFill/>
          <a:ln w="76200">
            <a:solidFill>
              <a:srgbClr val="8CF4E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213" name="Picture 23" descr="shot-15-FK-AB-cplx-bnd-m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4940300"/>
            <a:ext cx="1574800" cy="1120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3790950" y="4062413"/>
            <a:ext cx="273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Arial Narrow" pitchFamily="34" charset="0"/>
            </a:endParaRPr>
          </a:p>
        </p:txBody>
      </p:sp>
      <p:pic>
        <p:nvPicPr>
          <p:cNvPr id="2" name="Picture 34" descr="n_ball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55788"/>
            <a:ext cx="17526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7" descr="polym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830763"/>
            <a:ext cx="148113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9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0" y="3238500"/>
            <a:ext cx="1828800" cy="156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96BEDA-DB26-4590-976B-7D6024870261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315200" cy="990600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solidFill>
                  <a:srgbClr val="A50021"/>
                </a:solidFill>
                <a:effectLst/>
              </a:rPr>
              <a:t>DCB Regulatory Submission Pathway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buFontTx/>
              <a:buNone/>
              <a:defRPr/>
            </a:pPr>
            <a:endParaRPr lang="en-US" altLang="en-US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dirty="0" smtClean="0">
                <a:effectLst/>
              </a:rPr>
              <a:t>Drug Coated Balloon (DCB) is a Combination Device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dirty="0" smtClean="0">
                <a:effectLst/>
              </a:rPr>
              <a:t>Complex regulatory review process (CDRH/CDER)</a:t>
            </a:r>
            <a:endParaRPr lang="en-US" altLang="en-US" dirty="0">
              <a:effectLst/>
            </a:endParaRPr>
          </a:p>
          <a:p>
            <a:pPr marL="457200" lvl="1" indent="0" eaLnBrk="1" hangingPunct="1">
              <a:lnSpc>
                <a:spcPct val="80000"/>
              </a:lnSpc>
              <a:spcBef>
                <a:spcPct val="25000"/>
              </a:spcBef>
              <a:buFontTx/>
              <a:buNone/>
              <a:defRPr/>
            </a:pPr>
            <a:endParaRPr lang="en-US" altLang="en-US" dirty="0" smtClean="0">
              <a:effectLst/>
            </a:endParaRPr>
          </a:p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sz="2400" b="1" dirty="0" smtClean="0">
                <a:effectLst/>
              </a:rPr>
              <a:t>Significant Risk </a:t>
            </a:r>
            <a:r>
              <a:rPr lang="en-US" altLang="en-US" sz="2400" b="1" dirty="0">
                <a:effectLst/>
              </a:rPr>
              <a:t>P</a:t>
            </a:r>
            <a:r>
              <a:rPr lang="en-US" altLang="en-US" sz="2400" b="1" dirty="0" smtClean="0">
                <a:effectLst/>
              </a:rPr>
              <a:t>roduct (Class III)</a:t>
            </a:r>
          </a:p>
          <a:p>
            <a:pPr marL="742950" lvl="2" indent="-342900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dirty="0">
                <a:effectLst/>
              </a:rPr>
              <a:t>Investigational </a:t>
            </a:r>
            <a:r>
              <a:rPr lang="en-US" altLang="en-US" dirty="0" smtClean="0">
                <a:effectLst/>
              </a:rPr>
              <a:t>Device Exemption (IDE) required to conduct clinical study in the US</a:t>
            </a:r>
          </a:p>
          <a:p>
            <a:pPr marL="342900" lvl="1" indent="-342900" eaLnBrk="1" hangingPunct="1">
              <a:lnSpc>
                <a:spcPct val="80000"/>
              </a:lnSpc>
              <a:spcBef>
                <a:spcPct val="25000"/>
              </a:spcBef>
              <a:defRPr/>
            </a:pPr>
            <a:endParaRPr lang="en-US" altLang="en-US" dirty="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dirty="0" smtClean="0">
                <a:effectLst/>
              </a:rPr>
              <a:t>Premarket Approval Application (PMA)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dirty="0" smtClean="0">
                <a:effectLst/>
              </a:rPr>
              <a:t>Comprehensive review of bench testing, animal studies, &amp; all clinical data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defRPr/>
            </a:pPr>
            <a:r>
              <a:rPr lang="en-US" altLang="en-US" dirty="0" smtClean="0">
                <a:effectLst/>
              </a:rPr>
              <a:t>Threshold for FDA </a:t>
            </a:r>
            <a:r>
              <a:rPr lang="en-US" altLang="en-US" dirty="0">
                <a:effectLst/>
              </a:rPr>
              <a:t>approval is </a:t>
            </a:r>
            <a:r>
              <a:rPr lang="en-US" altLang="en-US" dirty="0" smtClean="0">
                <a:effectLst/>
              </a:rPr>
              <a:t>a </a:t>
            </a:r>
            <a:r>
              <a:rPr lang="en-US" altLang="en-US" dirty="0">
                <a:effectLst/>
              </a:rPr>
              <a:t>reasonable assurance of safety and effectiveness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defRPr/>
            </a:pPr>
            <a:endParaRPr lang="en-US" alt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B1252D-6588-4151-967D-F03396469F3B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239000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smtClean="0">
                <a:solidFill>
                  <a:srgbClr val="A50021"/>
                </a:solidFill>
                <a:effectLst/>
              </a:rPr>
              <a:t>Targeting IDE and PMA Approval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87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en-US" altLang="en-US" sz="2000" dirty="0" smtClean="0">
                <a:effectLst/>
              </a:rPr>
              <a:t>To initiate an IDE study in the US: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 smtClean="0">
                <a:effectLst/>
              </a:rPr>
              <a:t>Identify and justify bench &amp; animal studies to provide adequate safety information to support the IDE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 smtClean="0">
                <a:effectLst/>
              </a:rPr>
              <a:t>Leverage clinical information, if available 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 smtClean="0">
                <a:effectLst/>
              </a:rPr>
              <a:t>Include risk mitigation strategies in the clinical study protocol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/>
              <a:t>Some nonclinical studies can be performed concurrent with clinical </a:t>
            </a:r>
            <a:r>
              <a:rPr lang="en-US" altLang="en-US" sz="1800" dirty="0" smtClean="0"/>
              <a:t>studies</a:t>
            </a:r>
          </a:p>
          <a:p>
            <a:pPr marL="457200" lvl="1" indent="0">
              <a:spcBef>
                <a:spcPct val="30000"/>
              </a:spcBef>
              <a:buFontTx/>
              <a:buNone/>
              <a:defRPr/>
            </a:pPr>
            <a:endParaRPr lang="en-US" altLang="en-US" sz="1800" dirty="0" smtClean="0">
              <a:effectLst/>
            </a:endParaRPr>
          </a:p>
          <a:p>
            <a:pPr>
              <a:spcBef>
                <a:spcPct val="30000"/>
              </a:spcBef>
              <a:defRPr/>
            </a:pPr>
            <a:r>
              <a:rPr lang="en-US" altLang="en-US" sz="2000" dirty="0" smtClean="0">
                <a:effectLst/>
              </a:rPr>
              <a:t>For PMA approval: 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 smtClean="0">
                <a:effectLst/>
              </a:rPr>
              <a:t>Complete characterization of the finished sterilized product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 smtClean="0">
                <a:effectLst/>
              </a:rPr>
              <a:t>Review of pivotal trial and other available clinical data</a:t>
            </a:r>
          </a:p>
          <a:p>
            <a:pPr lvl="1">
              <a:spcBef>
                <a:spcPct val="30000"/>
              </a:spcBef>
              <a:defRPr/>
            </a:pPr>
            <a:r>
              <a:rPr lang="en-US" altLang="en-US" sz="1800" dirty="0" smtClean="0">
                <a:effectLst/>
              </a:rPr>
              <a:t>Benefit-risk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8348F1-0F1E-461D-976A-5D85274751B1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dirty="0" smtClean="0">
                <a:solidFill>
                  <a:srgbClr val="A50021"/>
                </a:solidFill>
              </a:rPr>
              <a:t>Nonclinical Testing </a:t>
            </a:r>
            <a:r>
              <a:rPr lang="en-US" altLang="en-US" sz="3600" dirty="0" smtClean="0">
                <a:solidFill>
                  <a:srgbClr val="A50021"/>
                </a:solidFill>
              </a:rPr>
              <a:t/>
            </a:r>
            <a:br>
              <a:rPr lang="en-US" altLang="en-US" sz="3600" dirty="0" smtClean="0">
                <a:solidFill>
                  <a:srgbClr val="A50021"/>
                </a:solidFill>
              </a:rPr>
            </a:br>
            <a:endParaRPr lang="en-US" alt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83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FDA seeks data to support that the finalized DCB: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Can be reproducibly manufactured with respect to coating integrity and uniformity and shelf life stability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Retains a consistent uniform amount of residual drug on the balloon following catheter advancement to the target lesion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Provides consistent drug delivery to the artery that: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Delivers drug uniformly along the length of the target lesion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Can inhibit neointimal growth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Does not produce local toxic effects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Does not produce </a:t>
            </a:r>
            <a:r>
              <a:rPr lang="en-US" altLang="en-US" dirty="0"/>
              <a:t>off-target adverse </a:t>
            </a:r>
            <a:r>
              <a:rPr lang="en-US" altLang="en-US" dirty="0" smtClean="0"/>
              <a:t>events (from systemic drug concentrations)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83E7A-D246-4642-95E4-C23925844ECC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678180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A50021"/>
                </a:solidFill>
                <a:effectLst/>
              </a:rPr>
              <a:t>Nonclinical Testing:</a:t>
            </a:r>
            <a:br>
              <a:rPr lang="en-US" altLang="en-US" smtClean="0">
                <a:solidFill>
                  <a:srgbClr val="A50021"/>
                </a:solidFill>
                <a:effectLst/>
              </a:rPr>
            </a:br>
            <a:r>
              <a:rPr lang="en-US" altLang="en-US" smtClean="0">
                <a:solidFill>
                  <a:srgbClr val="A50021"/>
                </a:solidFill>
                <a:effectLst/>
              </a:rPr>
              <a:t>Bench Testing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93875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2000" dirty="0" smtClean="0">
                <a:latin typeface="Arial" pitchFamily="34" charset="0"/>
              </a:rPr>
              <a:t>Refer to FDA Guidance Documents (FDA Website)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1600" dirty="0" smtClean="0">
                <a:latin typeface="Arial" pitchFamily="34" charset="0"/>
              </a:rPr>
              <a:t>Combination Product: Current Good Manufacturing Practice Requirements for Combination Products (Draft Document)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1600" dirty="0" smtClean="0">
                <a:latin typeface="Arial" pitchFamily="34" charset="0"/>
              </a:rPr>
              <a:t>PTCA component: Class II Special Controls Guidance for PTCA Catheters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1600" dirty="0" smtClean="0">
                <a:latin typeface="Arial" pitchFamily="34" charset="0"/>
              </a:rPr>
              <a:t>Drug component: Coronary DES Guidance (Draft Document)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2000" dirty="0" smtClean="0">
                <a:latin typeface="Arial" pitchFamily="34" charset="0"/>
              </a:rPr>
              <a:t>Bench Testing to Support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1800" dirty="0" smtClean="0">
                <a:latin typeface="Arial" pitchFamily="34" charset="0"/>
              </a:rPr>
              <a:t>Proposed indication for use (e.g., </a:t>
            </a:r>
            <a:r>
              <a:rPr lang="en-US" altLang="en-US" sz="1800" dirty="0">
                <a:latin typeface="Arial" pitchFamily="34" charset="0"/>
              </a:rPr>
              <a:t>de novo </a:t>
            </a:r>
            <a:r>
              <a:rPr lang="en-US" altLang="en-US" sz="1800" dirty="0" smtClean="0">
                <a:latin typeface="Arial" pitchFamily="34" charset="0"/>
              </a:rPr>
              <a:t>lesions, small vessels, bifurcation side branches, in-stent </a:t>
            </a:r>
            <a:r>
              <a:rPr lang="en-US" altLang="en-US" sz="1800" dirty="0">
                <a:latin typeface="Arial" pitchFamily="34" charset="0"/>
              </a:rPr>
              <a:t>restenosis</a:t>
            </a:r>
            <a:r>
              <a:rPr lang="en-US" altLang="en-US" sz="1800" dirty="0" smtClean="0">
                <a:latin typeface="Arial" pitchFamily="34" charset="0"/>
              </a:rPr>
              <a:t>)</a:t>
            </a:r>
            <a:r>
              <a:rPr lang="en-US" altLang="en-US" sz="1800" dirty="0">
                <a:latin typeface="Arial" pitchFamily="34" charset="0"/>
              </a:rPr>
              <a:t> </a:t>
            </a:r>
            <a:endParaRPr lang="en-US" altLang="en-US" sz="1800" dirty="0" smtClean="0"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1800" dirty="0">
                <a:latin typeface="Arial" pitchFamily="34" charset="0"/>
              </a:rPr>
              <a:t>E</a:t>
            </a:r>
            <a:r>
              <a:rPr lang="en-US" altLang="en-US" sz="1800" dirty="0" smtClean="0">
                <a:latin typeface="Arial" pitchFamily="34" charset="0"/>
              </a:rPr>
              <a:t>ncompass </a:t>
            </a:r>
            <a:r>
              <a:rPr lang="en-US" altLang="en-US" sz="1800" dirty="0">
                <a:latin typeface="Arial" pitchFamily="34" charset="0"/>
              </a:rPr>
              <a:t>product matrix (range of balloon diameters/sizes</a:t>
            </a:r>
            <a:r>
              <a:rPr lang="en-US" altLang="en-US" sz="1800" dirty="0" smtClean="0">
                <a:latin typeface="Aria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altLang="en-US" sz="1800" dirty="0">
                <a:latin typeface="Arial" pitchFamily="34" charset="0"/>
              </a:rPr>
              <a:t>E</a:t>
            </a:r>
            <a:r>
              <a:rPr lang="en-US" altLang="en-US" sz="1800" dirty="0" smtClean="0">
                <a:latin typeface="Arial" pitchFamily="34" charset="0"/>
              </a:rPr>
              <a:t>xpected worst case clinical use scenario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Realities of bench testing evaluation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Some traditional test methods not applicable or lack acceptance criteria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rgbClr val="000000"/>
                </a:solidFill>
              </a:rPr>
              <a:t>May be </a:t>
            </a:r>
            <a:r>
              <a:rPr lang="en-US" altLang="en-US" dirty="0" smtClean="0">
                <a:solidFill>
                  <a:srgbClr val="000000"/>
                </a:solidFill>
              </a:rPr>
              <a:t>possible </a:t>
            </a:r>
            <a:r>
              <a:rPr lang="en-US" altLang="en-US" dirty="0">
                <a:solidFill>
                  <a:srgbClr val="000000"/>
                </a:solidFill>
              </a:rPr>
              <a:t>to leverage acceptable in vivo animal study safety data and available clinical data to address some concerns e.g., regarding </a:t>
            </a:r>
            <a:r>
              <a:rPr lang="en-US" altLang="en-US" dirty="0" smtClean="0">
                <a:solidFill>
                  <a:srgbClr val="000000"/>
                </a:solidFill>
              </a:rPr>
              <a:t>tissue </a:t>
            </a:r>
            <a:r>
              <a:rPr lang="en-US" altLang="en-US" dirty="0">
                <a:solidFill>
                  <a:srgbClr val="000000"/>
                </a:solidFill>
              </a:rPr>
              <a:t>or serum drug levels or particulate generation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30000"/>
              </a:spcBef>
              <a:buFontTx/>
              <a:buNone/>
              <a:defRPr/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Blip>
                <a:blip r:embed="rId3"/>
              </a:buBlip>
              <a:defRPr sz="24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4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4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400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D6E9B-3CC8-41C2-9606-2DEE2A9D5CBC}" type="slidenum">
              <a:rPr lang="en-US" altLang="en-US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rgbClr val="A50021"/>
                </a:solidFill>
              </a:rPr>
              <a:t>Nonclinical Testing:</a:t>
            </a:r>
            <a:br>
              <a:rPr lang="en-US" sz="4200" dirty="0" smtClean="0">
                <a:solidFill>
                  <a:srgbClr val="A50021"/>
                </a:solidFill>
              </a:rPr>
            </a:br>
            <a:r>
              <a:rPr lang="en-US" sz="4200" dirty="0" smtClean="0">
                <a:solidFill>
                  <a:srgbClr val="A50021"/>
                </a:solidFill>
              </a:rPr>
              <a:t>Animal Studies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Assess simulated DCB </a:t>
            </a:r>
            <a:r>
              <a:rPr lang="en-US" altLang="en-US" dirty="0"/>
              <a:t>P</a:t>
            </a:r>
            <a:r>
              <a:rPr lang="en-US" altLang="en-US" dirty="0" smtClean="0"/>
              <a:t>erformance &amp; Handling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Deliverability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Balloon inflation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Balloon withdrawal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Assess </a:t>
            </a:r>
            <a:r>
              <a:rPr lang="en-US" altLang="en-US" dirty="0"/>
              <a:t>l</a:t>
            </a:r>
            <a:r>
              <a:rPr lang="en-US" altLang="en-US" dirty="0" smtClean="0"/>
              <a:t>ocal </a:t>
            </a:r>
            <a:r>
              <a:rPr lang="en-US" altLang="en-US" dirty="0"/>
              <a:t>T</a:t>
            </a:r>
            <a:r>
              <a:rPr lang="en-US" altLang="en-US" dirty="0" smtClean="0"/>
              <a:t>oxicity from High </a:t>
            </a:r>
            <a:r>
              <a:rPr lang="en-US" altLang="en-US" dirty="0"/>
              <a:t>D</a:t>
            </a:r>
            <a:r>
              <a:rPr lang="en-US" altLang="en-US" dirty="0" smtClean="0"/>
              <a:t>ose </a:t>
            </a:r>
            <a:r>
              <a:rPr lang="en-US" altLang="en-US" dirty="0"/>
              <a:t>D</a:t>
            </a:r>
            <a:r>
              <a:rPr lang="en-US" altLang="en-US" dirty="0" smtClean="0"/>
              <a:t>rug </a:t>
            </a:r>
            <a:r>
              <a:rPr lang="en-US" altLang="en-US" dirty="0"/>
              <a:t>D</a:t>
            </a:r>
            <a:r>
              <a:rPr lang="en-US" altLang="en-US" dirty="0" smtClean="0"/>
              <a:t>elivery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/>
              <a:t>V</a:t>
            </a:r>
            <a:r>
              <a:rPr lang="en-US" altLang="en-US" dirty="0" smtClean="0"/>
              <a:t>ascular healing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Thrombus &amp; Inflammation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Re-endothelialization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Edge effects &amp; remodeling (positive/negative)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Safety margin overdose studies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Assess downstream effects (micro embolization)</a:t>
            </a:r>
            <a:endParaRPr lang="en-US" altLang="en-US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0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14199</TotalTime>
  <Words>896</Words>
  <Application>Microsoft Office PowerPoint</Application>
  <PresentationFormat>On-screen Show (4:3)</PresentationFormat>
  <Paragraphs>161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Shimmer</vt:lpstr>
      <vt:lpstr>1_Default Design</vt:lpstr>
      <vt:lpstr>Drug Coated Balloons for Coronary Application in US: Regulatory Requirements</vt:lpstr>
      <vt:lpstr>Conflict of Interest</vt:lpstr>
      <vt:lpstr>Presentation Overview</vt:lpstr>
      <vt:lpstr>Components of a Drug-Eluting Balloon (DCB) Combination Product</vt:lpstr>
      <vt:lpstr>DCB Regulatory Submission Pathway</vt:lpstr>
      <vt:lpstr>Targeting IDE and PMA Approval</vt:lpstr>
      <vt:lpstr>Nonclinical Testing  </vt:lpstr>
      <vt:lpstr>Nonclinical Testing: Bench Testing</vt:lpstr>
      <vt:lpstr>Nonclinical Testing: Animal Studies</vt:lpstr>
      <vt:lpstr>Nonclinical Testing: Animal Studies</vt:lpstr>
      <vt:lpstr>Clinical Studies</vt:lpstr>
      <vt:lpstr>Clinical Studies: Pivotal Trial  Design </vt:lpstr>
      <vt:lpstr>Clinical Studies: Other Clinical Trial Considerations</vt:lpstr>
      <vt:lpstr>Final Regulatory Comments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drug-eluting stents with new drug substances:  FDA’s expectations</dc:title>
  <dc:creator>Ashley Boam</dc:creator>
  <cp:lastModifiedBy>Advance Concepts</cp:lastModifiedBy>
  <cp:revision>312</cp:revision>
  <cp:lastPrinted>2015-02-19T19:51:52Z</cp:lastPrinted>
  <dcterms:created xsi:type="dcterms:W3CDTF">2005-06-26T18:13:50Z</dcterms:created>
  <dcterms:modified xsi:type="dcterms:W3CDTF">2015-02-24T12:22:20Z</dcterms:modified>
</cp:coreProperties>
</file>