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D378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D378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D378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743699"/>
            <a:ext cx="12192000" cy="114300"/>
          </a:xfrm>
          <a:custGeom>
            <a:avLst/>
            <a:gdLst/>
            <a:ahLst/>
            <a:cxnLst/>
            <a:rect l="l" t="t" r="r" b="b"/>
            <a:pathLst>
              <a:path w="12192000" h="114300">
                <a:moveTo>
                  <a:pt x="0" y="114300"/>
                </a:moveTo>
                <a:lnTo>
                  <a:pt x="12192000" y="1143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743699"/>
            <a:ext cx="12192000" cy="114300"/>
          </a:xfrm>
          <a:custGeom>
            <a:avLst/>
            <a:gdLst/>
            <a:ahLst/>
            <a:cxnLst/>
            <a:rect l="l" t="t" r="r" b="b"/>
            <a:pathLst>
              <a:path w="12192000" h="114300">
                <a:moveTo>
                  <a:pt x="0" y="114300"/>
                </a:moveTo>
                <a:lnTo>
                  <a:pt x="12192000" y="1143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0821504" y="113496"/>
            <a:ext cx="1252462" cy="2692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10849356" y="6335267"/>
            <a:ext cx="1255776" cy="2712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63064" y="462788"/>
            <a:ext cx="8865870" cy="227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D378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1640" y="1041653"/>
            <a:ext cx="11348719" cy="409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g"/><Relationship Id="rId3" Type="http://schemas.openxmlformats.org/officeDocument/2006/relationships/image" Target="../media/image24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1676" y="5731764"/>
            <a:ext cx="2322576" cy="499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497646" y="5810014"/>
            <a:ext cx="1866676" cy="4010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6743699"/>
            <a:ext cx="12192000" cy="114300"/>
          </a:xfrm>
          <a:custGeom>
            <a:avLst/>
            <a:gdLst/>
            <a:ahLst/>
            <a:cxnLst/>
            <a:rect l="l" t="t" r="r" b="b"/>
            <a:pathLst>
              <a:path w="12192000" h="114300">
                <a:moveTo>
                  <a:pt x="0" y="114300"/>
                </a:moveTo>
                <a:lnTo>
                  <a:pt x="12192000" y="1143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D37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6743699"/>
            <a:ext cx="12192000" cy="114300"/>
          </a:xfrm>
          <a:custGeom>
            <a:avLst/>
            <a:gdLst/>
            <a:ahLst/>
            <a:cxnLst/>
            <a:rect l="l" t="t" r="r" b="b"/>
            <a:pathLst>
              <a:path w="12192000" h="114300">
                <a:moveTo>
                  <a:pt x="0" y="114300"/>
                </a:moveTo>
                <a:lnTo>
                  <a:pt x="12192000" y="1143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D378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3650"/>
              </a:lnSpc>
              <a:spcBef>
                <a:spcPts val="105"/>
              </a:spcBef>
            </a:pPr>
            <a:r>
              <a:rPr dirty="0"/>
              <a:t>Sodium Zirconium</a:t>
            </a:r>
            <a:r>
              <a:rPr dirty="0" spc="-60"/>
              <a:t> </a:t>
            </a:r>
            <a:r>
              <a:rPr dirty="0" spc="-5"/>
              <a:t>Cyclosilicate</a:t>
            </a:r>
          </a:p>
          <a:p>
            <a:pPr algn="ctr" marL="10795" marR="5080" indent="1270">
              <a:lnSpc>
                <a:spcPct val="90000"/>
              </a:lnSpc>
              <a:spcBef>
                <a:spcPts val="190"/>
              </a:spcBef>
            </a:pPr>
            <a:r>
              <a:rPr dirty="0"/>
              <a:t>and MRA Optimization in </a:t>
            </a:r>
            <a:r>
              <a:rPr dirty="0" spc="-5"/>
              <a:t>Heart </a:t>
            </a:r>
            <a:r>
              <a:rPr dirty="0"/>
              <a:t>Failure </a:t>
            </a:r>
            <a:r>
              <a:rPr dirty="0" spc="-5"/>
              <a:t>With  </a:t>
            </a:r>
            <a:r>
              <a:rPr dirty="0"/>
              <a:t>Reduced </a:t>
            </a:r>
            <a:r>
              <a:rPr dirty="0" spc="-5"/>
              <a:t>Ejection </a:t>
            </a:r>
            <a:r>
              <a:rPr dirty="0"/>
              <a:t>Fraction and</a:t>
            </a:r>
            <a:r>
              <a:rPr dirty="0" spc="-120"/>
              <a:t> </a:t>
            </a:r>
            <a:r>
              <a:rPr dirty="0" spc="-5"/>
              <a:t>Hyperkalemia:  Main </a:t>
            </a:r>
            <a:r>
              <a:rPr dirty="0"/>
              <a:t>Results From REALIZE-K Randomized  Controlled</a:t>
            </a:r>
            <a:r>
              <a:rPr dirty="0" spc="-45"/>
              <a:t> </a:t>
            </a:r>
            <a:r>
              <a:rPr dirty="0" spc="-40"/>
              <a:t>Trial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86078" y="3098063"/>
            <a:ext cx="9811385" cy="1635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60705" marR="546735">
              <a:lnSpc>
                <a:spcPct val="11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0D378A"/>
                </a:solidFill>
                <a:latin typeface="Arial"/>
                <a:cs typeface="Arial"/>
              </a:rPr>
              <a:t>Mikhail N. Kosiborod</a:t>
            </a:r>
            <a:r>
              <a:rPr dirty="0" baseline="26455" sz="1575" spc="-7" b="1">
                <a:solidFill>
                  <a:srgbClr val="0D378A"/>
                </a:solidFill>
                <a:latin typeface="Arial"/>
                <a:cs typeface="Arial"/>
              </a:rPr>
              <a:t>1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, David Z.I. </a:t>
            </a:r>
            <a:r>
              <a:rPr dirty="0" sz="1600" spc="-20">
                <a:solidFill>
                  <a:srgbClr val="0D378A"/>
                </a:solidFill>
                <a:latin typeface="Arial"/>
                <a:cs typeface="Arial"/>
              </a:rPr>
              <a:t>Cherney,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Akshay S. Desai,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Jeffrey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M. </a:t>
            </a:r>
            <a:r>
              <a:rPr dirty="0" sz="1600" spc="-25">
                <a:solidFill>
                  <a:srgbClr val="0D378A"/>
                </a:solidFill>
                <a:latin typeface="Arial"/>
                <a:cs typeface="Arial"/>
              </a:rPr>
              <a:t>Testani,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Subodh </a:t>
            </a:r>
            <a:r>
              <a:rPr dirty="0" sz="1600" spc="-20">
                <a:solidFill>
                  <a:srgbClr val="0D378A"/>
                </a:solidFill>
                <a:latin typeface="Arial"/>
                <a:cs typeface="Arial"/>
              </a:rPr>
              <a:t>Verma, 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Magnus Dahl, James M. Eudicone, Lovisa Friberg, Mark C.</a:t>
            </a:r>
            <a:r>
              <a:rPr dirty="0" sz="1600" spc="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Petrie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baseline="26455" sz="1575" spc="-15">
                <a:solidFill>
                  <a:srgbClr val="0D378A"/>
                </a:solidFill>
                <a:latin typeface="Arial"/>
                <a:cs typeface="Arial"/>
              </a:rPr>
              <a:t>1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Department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of Cardiovascular Disease, Saint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Luke’s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Mid America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Heart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Institute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and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University of</a:t>
            </a:r>
            <a:r>
              <a:rPr dirty="0" sz="1600" spc="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Missouri,</a:t>
            </a:r>
            <a:endParaRPr sz="1600">
              <a:latin typeface="Arial"/>
              <a:cs typeface="Arial"/>
            </a:endParaRPr>
          </a:p>
          <a:p>
            <a:pPr algn="ctr" marL="5715">
              <a:lnSpc>
                <a:spcPct val="100000"/>
              </a:lnSpc>
              <a:spcBef>
                <a:spcPts val="190"/>
              </a:spcBef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Kansas City School of Medicine, Kansas </a:t>
            </a:r>
            <a:r>
              <a:rPr dirty="0" sz="1600" spc="-30">
                <a:solidFill>
                  <a:srgbClr val="0D378A"/>
                </a:solidFill>
                <a:latin typeface="Arial"/>
                <a:cs typeface="Arial"/>
              </a:rPr>
              <a:t>City,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MO,</a:t>
            </a:r>
            <a:r>
              <a:rPr dirty="0" sz="1600" spc="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USA</a:t>
            </a:r>
            <a:endParaRPr sz="1600">
              <a:latin typeface="Arial"/>
              <a:cs typeface="Arial"/>
            </a:endParaRPr>
          </a:p>
          <a:p>
            <a:pPr algn="ctr" marL="6350">
              <a:lnSpc>
                <a:spcPct val="100000"/>
              </a:lnSpc>
              <a:spcBef>
                <a:spcPts val="195"/>
              </a:spcBef>
            </a:pP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On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behalf of the REALIZE-K Investigators and </a:t>
            </a:r>
            <a:r>
              <a:rPr dirty="0" sz="1600" spc="-15">
                <a:solidFill>
                  <a:srgbClr val="0D378A"/>
                </a:solidFill>
                <a:latin typeface="Arial"/>
                <a:cs typeface="Arial"/>
              </a:rPr>
              <a:t>Trial</a:t>
            </a:r>
            <a:r>
              <a:rPr dirty="0" sz="1600" spc="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Committees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33784" y="1428612"/>
            <a:ext cx="3648455" cy="4892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81361" y="1663031"/>
            <a:ext cx="3621832" cy="46533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640" y="200101"/>
            <a:ext cx="793115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Sensitivity Analyses </a:t>
            </a:r>
            <a:r>
              <a:rPr dirty="0"/>
              <a:t>of Primary</a:t>
            </a:r>
            <a:r>
              <a:rPr dirty="0" spc="-190"/>
              <a:t> </a:t>
            </a:r>
            <a:r>
              <a:rPr dirty="0"/>
              <a:t>Endpoint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96240" y="6444792"/>
            <a:ext cx="5659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CI,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confidence interval;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hyperkalemia;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K</a:t>
            </a:r>
            <a:r>
              <a:rPr dirty="0" baseline="27777" sz="900" spc="7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potassium;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OR, odds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ratio; 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34911" y="774318"/>
            <a:ext cx="457517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A more conservative </a:t>
            </a:r>
            <a:r>
              <a:rPr dirty="0" sz="1600" spc="5">
                <a:solidFill>
                  <a:srgbClr val="0D378A"/>
                </a:solidFill>
                <a:latin typeface="Arial"/>
                <a:cs typeface="Arial"/>
              </a:rPr>
              <a:t>K</a:t>
            </a:r>
            <a:r>
              <a:rPr dirty="0" baseline="26455" sz="1575" spc="7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threshold to define</a:t>
            </a:r>
            <a:r>
              <a:rPr dirty="0" sz="1600" spc="-1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HK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>
                <a:solidFill>
                  <a:srgbClr val="0D378A"/>
                </a:solidFill>
                <a:latin typeface="Arial"/>
                <a:cs typeface="Arial"/>
              </a:rPr>
              <a:t>(K</a:t>
            </a:r>
            <a:r>
              <a:rPr dirty="0" baseline="26455" sz="1575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≥5.5 mEq/L rather than &gt;5.0 mEq/L)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was</a:t>
            </a:r>
            <a:r>
              <a:rPr dirty="0" sz="1600" spc="-4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used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0800" y="800227"/>
            <a:ext cx="403288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572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Participants receiving the 15-g dose of SZC  (or placebo) at randomization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were</a:t>
            </a:r>
            <a:r>
              <a:rPr dirty="0" sz="1600" spc="6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excluded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01782" y="2241041"/>
            <a:ext cx="577850" cy="5435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200">
                <a:latin typeface="Arial"/>
                <a:cs typeface="Arial"/>
              </a:rPr>
              <a:t>SZC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>
                <a:latin typeface="Arial"/>
                <a:cs typeface="Arial"/>
              </a:rPr>
              <a:t>P</a:t>
            </a:r>
            <a:r>
              <a:rPr dirty="0" sz="1200" spc="-5">
                <a:latin typeface="Arial"/>
                <a:cs typeface="Arial"/>
              </a:rPr>
              <a:t>lac</a:t>
            </a:r>
            <a:r>
              <a:rPr dirty="0" sz="1200">
                <a:latin typeface="Arial"/>
                <a:cs typeface="Arial"/>
              </a:rPr>
              <a:t>e</a:t>
            </a:r>
            <a:r>
              <a:rPr dirty="0" sz="1200" spc="-5">
                <a:latin typeface="Arial"/>
                <a:cs typeface="Arial"/>
              </a:rPr>
              <a:t>bo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058400" y="2377439"/>
            <a:ext cx="104139" cy="104139"/>
          </a:xfrm>
          <a:custGeom>
            <a:avLst/>
            <a:gdLst/>
            <a:ahLst/>
            <a:cxnLst/>
            <a:rect l="l" t="t" r="r" b="b"/>
            <a:pathLst>
              <a:path w="104140" h="104139">
                <a:moveTo>
                  <a:pt x="0" y="103632"/>
                </a:moveTo>
                <a:lnTo>
                  <a:pt x="103631" y="103632"/>
                </a:lnTo>
                <a:lnTo>
                  <a:pt x="103631" y="0"/>
                </a:lnTo>
                <a:lnTo>
                  <a:pt x="0" y="0"/>
                </a:lnTo>
                <a:lnTo>
                  <a:pt x="0" y="103632"/>
                </a:lnTo>
                <a:close/>
              </a:path>
            </a:pathLst>
          </a:custGeom>
          <a:solidFill>
            <a:srgbClr val="2C5F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058400" y="2636520"/>
            <a:ext cx="104139" cy="105410"/>
          </a:xfrm>
          <a:custGeom>
            <a:avLst/>
            <a:gdLst/>
            <a:ahLst/>
            <a:cxnLst/>
            <a:rect l="l" t="t" r="r" b="b"/>
            <a:pathLst>
              <a:path w="104140" h="105410">
                <a:moveTo>
                  <a:pt x="0" y="105155"/>
                </a:moveTo>
                <a:lnTo>
                  <a:pt x="103631" y="105155"/>
                </a:lnTo>
                <a:lnTo>
                  <a:pt x="103631" y="0"/>
                </a:lnTo>
                <a:lnTo>
                  <a:pt x="0" y="0"/>
                </a:lnTo>
                <a:lnTo>
                  <a:pt x="0" y="105155"/>
                </a:lnTo>
                <a:close/>
              </a:path>
            </a:pathLst>
          </a:custGeom>
          <a:solidFill>
            <a:srgbClr val="DA77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8936" y="2263251"/>
            <a:ext cx="577850" cy="544830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1200">
                <a:latin typeface="Arial"/>
                <a:cs typeface="Arial"/>
              </a:rPr>
              <a:t>SZC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>
                <a:latin typeface="Arial"/>
                <a:cs typeface="Arial"/>
              </a:rPr>
              <a:t>P</a:t>
            </a:r>
            <a:r>
              <a:rPr dirty="0" sz="1200" spc="-5">
                <a:latin typeface="Arial"/>
                <a:cs typeface="Arial"/>
              </a:rPr>
              <a:t>lac</a:t>
            </a:r>
            <a:r>
              <a:rPr dirty="0" sz="1200">
                <a:latin typeface="Arial"/>
                <a:cs typeface="Arial"/>
              </a:rPr>
              <a:t>e</a:t>
            </a:r>
            <a:r>
              <a:rPr dirty="0" sz="1200" spc="-5">
                <a:latin typeface="Arial"/>
                <a:cs typeface="Arial"/>
              </a:rPr>
              <a:t>bo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06823" y="2400300"/>
            <a:ext cx="104139" cy="104139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0" y="103632"/>
                </a:moveTo>
                <a:lnTo>
                  <a:pt x="103632" y="103632"/>
                </a:lnTo>
                <a:lnTo>
                  <a:pt x="103632" y="0"/>
                </a:lnTo>
                <a:lnTo>
                  <a:pt x="0" y="0"/>
                </a:lnTo>
                <a:lnTo>
                  <a:pt x="0" y="103632"/>
                </a:lnTo>
                <a:close/>
              </a:path>
            </a:pathLst>
          </a:custGeom>
          <a:solidFill>
            <a:srgbClr val="2C5F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06823" y="2660904"/>
            <a:ext cx="104139" cy="104139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0" y="103632"/>
                </a:moveTo>
                <a:lnTo>
                  <a:pt x="103632" y="103632"/>
                </a:lnTo>
                <a:lnTo>
                  <a:pt x="103632" y="0"/>
                </a:lnTo>
                <a:lnTo>
                  <a:pt x="0" y="0"/>
                </a:lnTo>
                <a:lnTo>
                  <a:pt x="0" y="103632"/>
                </a:lnTo>
                <a:close/>
              </a:path>
            </a:pathLst>
          </a:custGeom>
          <a:solidFill>
            <a:srgbClr val="DA77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41092" y="2042160"/>
            <a:ext cx="1361440" cy="363220"/>
          </a:xfrm>
          <a:custGeom>
            <a:avLst/>
            <a:gdLst/>
            <a:ahLst/>
            <a:cxnLst/>
            <a:rect l="l" t="t" r="r" b="b"/>
            <a:pathLst>
              <a:path w="1361439" h="363219">
                <a:moveTo>
                  <a:pt x="0" y="362712"/>
                </a:moveTo>
                <a:lnTo>
                  <a:pt x="1360932" y="362712"/>
                </a:lnTo>
                <a:lnTo>
                  <a:pt x="1360932" y="0"/>
                </a:lnTo>
                <a:lnTo>
                  <a:pt x="0" y="0"/>
                </a:lnTo>
                <a:lnTo>
                  <a:pt x="0" y="36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04644" y="1307591"/>
            <a:ext cx="2505456" cy="762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218947"/>
            <a:ext cx="4765675" cy="953135"/>
          </a:xfrm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/>
              <a:t>Confirmatory</a:t>
            </a:r>
            <a:r>
              <a:rPr dirty="0" spc="-85"/>
              <a:t> </a:t>
            </a:r>
            <a:r>
              <a:rPr dirty="0" spc="-5"/>
              <a:t>Secondary  </a:t>
            </a:r>
            <a:r>
              <a:rPr dirty="0"/>
              <a:t>Endpoints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640" y="1392682"/>
            <a:ext cx="5675630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SZC </a:t>
            </a:r>
            <a:r>
              <a:rPr dirty="0" sz="2000" spc="-10" b="1">
                <a:solidFill>
                  <a:srgbClr val="0D378A"/>
                </a:solidFill>
                <a:latin typeface="Arial"/>
                <a:cs typeface="Arial"/>
              </a:rPr>
              <a:t>(vs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placebo) </a:t>
            </a:r>
            <a:r>
              <a:rPr dirty="0" sz="2000" spc="-5" b="1">
                <a:solidFill>
                  <a:srgbClr val="0D378A"/>
                </a:solidFill>
                <a:latin typeface="Arial"/>
                <a:cs typeface="Arial"/>
              </a:rPr>
              <a:t>improved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the first four of</a:t>
            </a:r>
            <a:r>
              <a:rPr dirty="0" sz="2000" spc="-100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D378A"/>
                </a:solidFill>
                <a:latin typeface="Arial"/>
                <a:cs typeface="Arial"/>
              </a:rPr>
              <a:t>five 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hierarchically tested secondary</a:t>
            </a:r>
            <a:r>
              <a:rPr dirty="0" sz="2000" spc="-120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endpoints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5869025"/>
            <a:ext cx="5819775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1755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Kaplan–Meier survival curves are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truncated at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180 days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post-randomization.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Analysis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of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HR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performed using 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Cox</a:t>
            </a:r>
            <a:r>
              <a:rPr dirty="0" sz="900" spc="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regression</a:t>
            </a:r>
            <a:r>
              <a:rPr dirty="0" sz="9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model</a:t>
            </a:r>
            <a:r>
              <a:rPr dirty="0" sz="9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including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randomized</a:t>
            </a:r>
            <a:r>
              <a:rPr dirty="0" sz="9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treatment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group and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</a:t>
            </a:r>
            <a:r>
              <a:rPr dirty="0" sz="900" spc="-4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recruitment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country,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adjusted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for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stratification factor (HK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vs NK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at study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entry).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Placebo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group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used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reference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level 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Cox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model.  CI,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confidence interval;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hyperkalemia; HR, hazard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ratio;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KCCQ-CSS,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Kansas City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Cardiomyopathy  Questionnaire-Clinical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Summary Score; N, number of participants;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OR, odds</a:t>
            </a:r>
            <a:r>
              <a:rPr dirty="0" sz="900" spc="-14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ratio;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5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791443" y="0"/>
            <a:ext cx="1381125" cy="495300"/>
          </a:xfrm>
          <a:custGeom>
            <a:avLst/>
            <a:gdLst/>
            <a:ahLst/>
            <a:cxnLst/>
            <a:rect l="l" t="t" r="r" b="b"/>
            <a:pathLst>
              <a:path w="1381125" h="495300">
                <a:moveTo>
                  <a:pt x="0" y="495300"/>
                </a:moveTo>
                <a:lnTo>
                  <a:pt x="1380744" y="495300"/>
                </a:lnTo>
                <a:lnTo>
                  <a:pt x="1380744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91443" y="0"/>
            <a:ext cx="1381125" cy="495300"/>
          </a:xfrm>
          <a:custGeom>
            <a:avLst/>
            <a:gdLst/>
            <a:ahLst/>
            <a:cxnLst/>
            <a:rect l="l" t="t" r="r" b="b"/>
            <a:pathLst>
              <a:path w="1381125" h="495300">
                <a:moveTo>
                  <a:pt x="0" y="495300"/>
                </a:moveTo>
                <a:lnTo>
                  <a:pt x="1380744" y="495300"/>
                </a:lnTo>
                <a:lnTo>
                  <a:pt x="1380744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502907" y="198120"/>
            <a:ext cx="5448300" cy="3023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82156" y="216408"/>
            <a:ext cx="187960" cy="215265"/>
          </a:xfrm>
          <a:custGeom>
            <a:avLst/>
            <a:gdLst/>
            <a:ahLst/>
            <a:cxnLst/>
            <a:rect l="l" t="t" r="r" b="b"/>
            <a:pathLst>
              <a:path w="187959" h="215265">
                <a:moveTo>
                  <a:pt x="0" y="214884"/>
                </a:moveTo>
                <a:lnTo>
                  <a:pt x="187451" y="214884"/>
                </a:lnTo>
                <a:lnTo>
                  <a:pt x="187451" y="0"/>
                </a:lnTo>
                <a:lnTo>
                  <a:pt x="0" y="0"/>
                </a:lnTo>
                <a:lnTo>
                  <a:pt x="0" y="2148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82156" y="216408"/>
            <a:ext cx="187960" cy="215265"/>
          </a:xfrm>
          <a:custGeom>
            <a:avLst/>
            <a:gdLst/>
            <a:ahLst/>
            <a:cxnLst/>
            <a:rect l="l" t="t" r="r" b="b"/>
            <a:pathLst>
              <a:path w="187959" h="215265">
                <a:moveTo>
                  <a:pt x="0" y="214884"/>
                </a:moveTo>
                <a:lnTo>
                  <a:pt x="187451" y="214884"/>
                </a:lnTo>
                <a:lnTo>
                  <a:pt x="187451" y="0"/>
                </a:lnTo>
                <a:lnTo>
                  <a:pt x="0" y="0"/>
                </a:lnTo>
                <a:lnTo>
                  <a:pt x="0" y="214884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907528" y="433577"/>
            <a:ext cx="29813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Arial"/>
                <a:cs typeface="Arial"/>
              </a:rPr>
              <a:t>HR </a:t>
            </a:r>
            <a:r>
              <a:rPr dirty="0" sz="1400">
                <a:latin typeface="Arial"/>
                <a:cs typeface="Arial"/>
              </a:rPr>
              <a:t>0.51 (95% </a:t>
            </a:r>
            <a:r>
              <a:rPr dirty="0" sz="1400" spc="-5">
                <a:latin typeface="Arial"/>
                <a:cs typeface="Arial"/>
              </a:rPr>
              <a:t>CI 0.37–0.71)</a:t>
            </a:r>
            <a:r>
              <a:rPr dirty="0" sz="1400" spc="-120">
                <a:latin typeface="Arial"/>
                <a:cs typeface="Arial"/>
              </a:rPr>
              <a:t> </a:t>
            </a:r>
            <a:r>
              <a:rPr dirty="0" sz="1400" i="1">
                <a:latin typeface="Arial"/>
                <a:cs typeface="Arial"/>
              </a:rPr>
              <a:t>P</a:t>
            </a:r>
            <a:r>
              <a:rPr dirty="0" sz="1400">
                <a:latin typeface="Arial"/>
                <a:cs typeface="Arial"/>
              </a:rPr>
              <a:t>&lt;0.001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894319" y="702563"/>
            <a:ext cx="952500" cy="123825"/>
          </a:xfrm>
          <a:custGeom>
            <a:avLst/>
            <a:gdLst/>
            <a:ahLst/>
            <a:cxnLst/>
            <a:rect l="l" t="t" r="r" b="b"/>
            <a:pathLst>
              <a:path w="952500" h="123825">
                <a:moveTo>
                  <a:pt x="0" y="123444"/>
                </a:moveTo>
                <a:lnTo>
                  <a:pt x="952500" y="123444"/>
                </a:lnTo>
                <a:lnTo>
                  <a:pt x="952500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894319" y="702563"/>
            <a:ext cx="952500" cy="123825"/>
          </a:xfrm>
          <a:custGeom>
            <a:avLst/>
            <a:gdLst/>
            <a:ahLst/>
            <a:cxnLst/>
            <a:rect l="l" t="t" r="r" b="b"/>
            <a:pathLst>
              <a:path w="952500" h="123825">
                <a:moveTo>
                  <a:pt x="0" y="123444"/>
                </a:moveTo>
                <a:lnTo>
                  <a:pt x="952500" y="123444"/>
                </a:lnTo>
                <a:lnTo>
                  <a:pt x="952500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19506" y="2113914"/>
            <a:ext cx="5601970" cy="3282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87020" marR="260985" indent="-274320">
              <a:lnSpc>
                <a:spcPct val="100000"/>
              </a:lnSpc>
              <a:spcBef>
                <a:spcPts val="105"/>
              </a:spcBef>
              <a:buChar char="•"/>
              <a:tabLst>
                <a:tab pos="287655" algn="l"/>
              </a:tabLst>
            </a:pP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NK on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the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randomization dose of spironolactone and 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without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rescue therapy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for </a:t>
            </a:r>
            <a:r>
              <a:rPr dirty="0" sz="1700" spc="5">
                <a:solidFill>
                  <a:srgbClr val="0D378A"/>
                </a:solidFill>
                <a:latin typeface="Arial"/>
                <a:cs typeface="Arial"/>
              </a:rPr>
              <a:t>HK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(OR 4.58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[2.78–7.55],  </a:t>
            </a:r>
            <a:r>
              <a:rPr dirty="0" sz="1700" i="1">
                <a:solidFill>
                  <a:srgbClr val="0D378A"/>
                </a:solidFill>
                <a:latin typeface="Arial"/>
                <a:cs typeface="Arial"/>
              </a:rPr>
              <a:t>P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&lt;0.001;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estimated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percentages: 58% vs</a:t>
            </a:r>
            <a:r>
              <a:rPr dirty="0" sz="1700" spc="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23%)</a:t>
            </a:r>
            <a:endParaRPr sz="1700">
              <a:latin typeface="Arial"/>
              <a:cs typeface="Arial"/>
            </a:endParaRPr>
          </a:p>
          <a:p>
            <a:pPr algn="just" marL="287020" marR="133350" indent="-274320">
              <a:lnSpc>
                <a:spcPct val="100000"/>
              </a:lnSpc>
              <a:spcBef>
                <a:spcPts val="790"/>
              </a:spcBef>
              <a:buChar char="•"/>
              <a:tabLst>
                <a:tab pos="287020" algn="l"/>
              </a:tabLst>
            </a:pP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On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spironolactone ≥25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mg/daily dose (OR 4.33 [2.50– 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7.52], </a:t>
            </a:r>
            <a:r>
              <a:rPr dirty="0" sz="1700" i="1">
                <a:solidFill>
                  <a:srgbClr val="0D378A"/>
                </a:solidFill>
                <a:latin typeface="Arial"/>
                <a:cs typeface="Arial"/>
              </a:rPr>
              <a:t>P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&lt;0.001;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estimated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percentages 81% vs</a:t>
            </a:r>
            <a:r>
              <a:rPr dirty="0" sz="1700" spc="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50%)</a:t>
            </a:r>
            <a:endParaRPr sz="1700">
              <a:latin typeface="Arial"/>
              <a:cs typeface="Arial"/>
            </a:endParaRPr>
          </a:p>
          <a:p>
            <a:pPr algn="just" marL="287020" indent="-274320">
              <a:lnSpc>
                <a:spcPct val="100000"/>
              </a:lnSpc>
              <a:spcBef>
                <a:spcPts val="720"/>
              </a:spcBef>
              <a:buChar char="•"/>
              <a:tabLst>
                <a:tab pos="287020" algn="l"/>
              </a:tabLst>
            </a:pPr>
            <a:r>
              <a:rPr dirty="0" sz="1700" spc="-10">
                <a:solidFill>
                  <a:srgbClr val="0D378A"/>
                </a:solidFill>
                <a:latin typeface="Arial"/>
                <a:cs typeface="Arial"/>
              </a:rPr>
              <a:t>Time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to first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HK episode</a:t>
            </a:r>
            <a:r>
              <a:rPr dirty="0" sz="17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700" spc="-10">
                <a:solidFill>
                  <a:srgbClr val="0D378A"/>
                </a:solidFill>
                <a:latin typeface="Arial"/>
                <a:cs typeface="Arial"/>
              </a:rPr>
              <a:t>(</a:t>
            </a:r>
            <a:r>
              <a:rPr dirty="0" sz="1700" spc="-10" b="1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1700" spc="-10">
                <a:solidFill>
                  <a:srgbClr val="0D378A"/>
                </a:solidFill>
                <a:latin typeface="Arial"/>
                <a:cs typeface="Arial"/>
              </a:rPr>
              <a:t>)</a:t>
            </a:r>
            <a:endParaRPr sz="1700">
              <a:latin typeface="Arial"/>
              <a:cs typeface="Arial"/>
            </a:endParaRPr>
          </a:p>
          <a:p>
            <a:pPr marL="287020" marR="1236345" indent="-274320">
              <a:lnSpc>
                <a:spcPct val="100000"/>
              </a:lnSpc>
              <a:spcBef>
                <a:spcPts val="86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1700" spc="-10">
                <a:solidFill>
                  <a:srgbClr val="0D378A"/>
                </a:solidFill>
                <a:latin typeface="Arial"/>
                <a:cs typeface="Arial"/>
              </a:rPr>
              <a:t>Time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to first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decrease or discontinuation of  spironolactone dose due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to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HK</a:t>
            </a:r>
            <a:r>
              <a:rPr dirty="0" sz="1700" spc="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(</a:t>
            </a:r>
            <a:r>
              <a:rPr dirty="0" sz="1700" b="1">
                <a:solidFill>
                  <a:srgbClr val="0D378A"/>
                </a:solidFill>
                <a:latin typeface="Arial"/>
                <a:cs typeface="Arial"/>
              </a:rPr>
              <a:t>B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)</a:t>
            </a:r>
            <a:endParaRPr sz="17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83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No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between-group difference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in KCCQ-CSS</a:t>
            </a:r>
            <a:r>
              <a:rPr dirty="0" sz="1700" spc="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at</a:t>
            </a:r>
            <a:endParaRPr sz="1700">
              <a:latin typeface="Arial"/>
              <a:cs typeface="Arial"/>
            </a:endParaRPr>
          </a:p>
          <a:p>
            <a:pPr marL="287020" marR="5080">
              <a:lnSpc>
                <a:spcPct val="100000"/>
              </a:lnSpc>
            </a:pP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6 months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for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SZC versus placebo (mean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treatment  </a:t>
            </a:r>
            <a:r>
              <a:rPr dirty="0" sz="1700" spc="-10">
                <a:solidFill>
                  <a:srgbClr val="0D378A"/>
                </a:solidFill>
                <a:latin typeface="Arial"/>
                <a:cs typeface="Arial"/>
              </a:rPr>
              <a:t>difference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−1.01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points [95% 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CI −6.64 </a:t>
            </a:r>
            <a:r>
              <a:rPr dirty="0" sz="1700" spc="-5">
                <a:solidFill>
                  <a:srgbClr val="0D378A"/>
                </a:solidFill>
                <a:latin typeface="Arial"/>
                <a:cs typeface="Arial"/>
              </a:rPr>
              <a:t>to 4.63],</a:t>
            </a:r>
            <a:r>
              <a:rPr dirty="0" sz="1700" spc="114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700" i="1">
                <a:solidFill>
                  <a:srgbClr val="0D378A"/>
                </a:solidFill>
                <a:latin typeface="Arial"/>
                <a:cs typeface="Arial"/>
              </a:rPr>
              <a:t>P</a:t>
            </a:r>
            <a:r>
              <a:rPr dirty="0" sz="1700">
                <a:solidFill>
                  <a:srgbClr val="0D378A"/>
                </a:solidFill>
                <a:latin typeface="Arial"/>
                <a:cs typeface="Arial"/>
              </a:rPr>
              <a:t>=0.72)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791443" y="6204203"/>
            <a:ext cx="1381125" cy="495300"/>
          </a:xfrm>
          <a:custGeom>
            <a:avLst/>
            <a:gdLst/>
            <a:ahLst/>
            <a:cxnLst/>
            <a:rect l="l" t="t" r="r" b="b"/>
            <a:pathLst>
              <a:path w="1381125" h="495300">
                <a:moveTo>
                  <a:pt x="0" y="495300"/>
                </a:moveTo>
                <a:lnTo>
                  <a:pt x="1380744" y="495300"/>
                </a:lnTo>
                <a:lnTo>
                  <a:pt x="1380744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37959" y="3421379"/>
            <a:ext cx="5457444" cy="3240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571488" y="3445764"/>
            <a:ext cx="195580" cy="224154"/>
          </a:xfrm>
          <a:custGeom>
            <a:avLst/>
            <a:gdLst/>
            <a:ahLst/>
            <a:cxnLst/>
            <a:rect l="l" t="t" r="r" b="b"/>
            <a:pathLst>
              <a:path w="195579" h="224154">
                <a:moveTo>
                  <a:pt x="0" y="224028"/>
                </a:moveTo>
                <a:lnTo>
                  <a:pt x="195072" y="224028"/>
                </a:lnTo>
                <a:lnTo>
                  <a:pt x="195072" y="0"/>
                </a:lnTo>
                <a:lnTo>
                  <a:pt x="0" y="0"/>
                </a:lnTo>
                <a:lnTo>
                  <a:pt x="0" y="2240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571488" y="3445764"/>
            <a:ext cx="195580" cy="224154"/>
          </a:xfrm>
          <a:custGeom>
            <a:avLst/>
            <a:gdLst/>
            <a:ahLst/>
            <a:cxnLst/>
            <a:rect l="l" t="t" r="r" b="b"/>
            <a:pathLst>
              <a:path w="195579" h="224154">
                <a:moveTo>
                  <a:pt x="0" y="224028"/>
                </a:moveTo>
                <a:lnTo>
                  <a:pt x="195072" y="224028"/>
                </a:lnTo>
                <a:lnTo>
                  <a:pt x="195072" y="0"/>
                </a:lnTo>
                <a:lnTo>
                  <a:pt x="0" y="0"/>
                </a:lnTo>
                <a:lnTo>
                  <a:pt x="0" y="224028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957566" y="5212841"/>
            <a:ext cx="298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HR </a:t>
            </a:r>
            <a:r>
              <a:rPr dirty="0" sz="1400">
                <a:latin typeface="Arial"/>
                <a:cs typeface="Arial"/>
              </a:rPr>
              <a:t>0.37 (95% </a:t>
            </a:r>
            <a:r>
              <a:rPr dirty="0" sz="1400" spc="-5">
                <a:latin typeface="Arial"/>
                <a:cs typeface="Arial"/>
              </a:rPr>
              <a:t>CI 0.17–0.73)</a:t>
            </a:r>
            <a:r>
              <a:rPr dirty="0" sz="1400" spc="-120">
                <a:latin typeface="Arial"/>
                <a:cs typeface="Arial"/>
              </a:rPr>
              <a:t> </a:t>
            </a:r>
            <a:r>
              <a:rPr dirty="0" sz="1400" i="1">
                <a:latin typeface="Arial"/>
                <a:cs typeface="Arial"/>
              </a:rPr>
              <a:t>P=</a:t>
            </a:r>
            <a:r>
              <a:rPr dirty="0" sz="1400">
                <a:latin typeface="Arial"/>
                <a:cs typeface="Arial"/>
              </a:rPr>
              <a:t>0.006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84947" y="4660391"/>
            <a:ext cx="1576070" cy="332740"/>
          </a:xfrm>
          <a:custGeom>
            <a:avLst/>
            <a:gdLst/>
            <a:ahLst/>
            <a:cxnLst/>
            <a:rect l="l" t="t" r="r" b="b"/>
            <a:pathLst>
              <a:path w="1576070" h="332739">
                <a:moveTo>
                  <a:pt x="0" y="332231"/>
                </a:moveTo>
                <a:lnTo>
                  <a:pt x="1575816" y="332231"/>
                </a:lnTo>
                <a:lnTo>
                  <a:pt x="1575816" y="0"/>
                </a:lnTo>
                <a:lnTo>
                  <a:pt x="0" y="0"/>
                </a:lnTo>
                <a:lnTo>
                  <a:pt x="0" y="3322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584947" y="4660391"/>
            <a:ext cx="1576070" cy="332740"/>
          </a:xfrm>
          <a:custGeom>
            <a:avLst/>
            <a:gdLst/>
            <a:ahLst/>
            <a:cxnLst/>
            <a:rect l="l" t="t" r="r" b="b"/>
            <a:pathLst>
              <a:path w="1576070" h="332739">
                <a:moveTo>
                  <a:pt x="0" y="332231"/>
                </a:moveTo>
                <a:lnTo>
                  <a:pt x="1575816" y="332231"/>
                </a:lnTo>
                <a:lnTo>
                  <a:pt x="1575816" y="0"/>
                </a:lnTo>
                <a:lnTo>
                  <a:pt x="0" y="0"/>
                </a:lnTo>
                <a:lnTo>
                  <a:pt x="0" y="33223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6632829" y="3315080"/>
            <a:ext cx="18224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b="1">
                <a:solidFill>
                  <a:srgbClr val="0D378A"/>
                </a:solidFill>
                <a:latin typeface="Arial"/>
                <a:cs typeface="Arial"/>
              </a:rPr>
              <a:t>B</a:t>
            </a:r>
            <a:endParaRPr sz="1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30161" y="281686"/>
            <a:ext cx="18224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solidFill>
                  <a:srgbClr val="0D378A"/>
                </a:solidFill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688835" y="521208"/>
            <a:ext cx="368935" cy="1626235"/>
          </a:xfrm>
          <a:custGeom>
            <a:avLst/>
            <a:gdLst/>
            <a:ahLst/>
            <a:cxnLst/>
            <a:rect l="l" t="t" r="r" b="b"/>
            <a:pathLst>
              <a:path w="368934" h="1626235">
                <a:moveTo>
                  <a:pt x="0" y="1626108"/>
                </a:moveTo>
                <a:lnTo>
                  <a:pt x="368807" y="1626108"/>
                </a:lnTo>
                <a:lnTo>
                  <a:pt x="368807" y="0"/>
                </a:lnTo>
                <a:lnTo>
                  <a:pt x="0" y="0"/>
                </a:lnTo>
                <a:lnTo>
                  <a:pt x="0" y="16261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730524" y="620052"/>
            <a:ext cx="290830" cy="1430655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280670" marR="5080" indent="-268605">
              <a:lnSpc>
                <a:spcPct val="100000"/>
              </a:lnSpc>
              <a:spcBef>
                <a:spcPts val="15"/>
              </a:spcBef>
            </a:pPr>
            <a:r>
              <a:rPr dirty="0" sz="900" b="1">
                <a:latin typeface="Arial"/>
                <a:cs typeface="Arial"/>
              </a:rPr>
              <a:t>Proportion of</a:t>
            </a:r>
            <a:r>
              <a:rPr dirty="0" sz="900" spc="-10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participants  </a:t>
            </a:r>
            <a:r>
              <a:rPr dirty="0" sz="900" spc="5" b="1">
                <a:latin typeface="Arial"/>
                <a:cs typeface="Arial"/>
              </a:rPr>
              <a:t>who </a:t>
            </a:r>
            <a:r>
              <a:rPr dirty="0" sz="900" spc="-5" b="1">
                <a:latin typeface="Arial"/>
                <a:cs typeface="Arial"/>
              </a:rPr>
              <a:t>are HK</a:t>
            </a:r>
            <a:r>
              <a:rPr dirty="0" sz="900" spc="-50" b="1">
                <a:latin typeface="Arial"/>
                <a:cs typeface="Arial"/>
              </a:rPr>
              <a:t> </a:t>
            </a:r>
            <a:r>
              <a:rPr dirty="0" sz="900" spc="-5" b="1">
                <a:latin typeface="Arial"/>
                <a:cs typeface="Arial"/>
              </a:rPr>
              <a:t>free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204977"/>
            <a:ext cx="273431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Overall</a:t>
            </a:r>
            <a:r>
              <a:rPr dirty="0" spc="-80"/>
              <a:t> </a:t>
            </a:r>
            <a:r>
              <a:rPr dirty="0"/>
              <a:t>Safety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6240" y="6137554"/>
            <a:ext cx="997140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multiple events in the same category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were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counted only once in that category. 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events in </a:t>
            </a:r>
            <a:r>
              <a:rPr dirty="0" sz="900" spc="15">
                <a:solidFill>
                  <a:srgbClr val="0D378A"/>
                </a:solidFill>
                <a:latin typeface="Arial"/>
                <a:cs typeface="Arial"/>
              </a:rPr>
              <a:t>more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than one category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were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counted once in each of those categories.  Percentages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are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based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total numbers of 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treatment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group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(N). </a:t>
            </a: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edema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questionnaire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completed at 5, 17,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and 25 weeks.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multiple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peripheral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edema 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events were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 counted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once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only.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Location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of edema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is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not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mutually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exclusive,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so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multiple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locations</a:t>
            </a:r>
            <a:r>
              <a:rPr dirty="0" sz="9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may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apply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for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each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participant.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AE,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adverse event;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SAE, serious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adverse event;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7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1F438F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90283" y="1580641"/>
          <a:ext cx="11417935" cy="3584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94500"/>
                <a:gridCol w="2220595"/>
                <a:gridCol w="2383789"/>
              </a:tblGrid>
              <a:tr h="274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835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SZC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5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Placebo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</a:tr>
              <a:tr h="274828">
                <a:tc gridSpan="3">
                  <a:txBody>
                    <a:bodyPr/>
                    <a:lstStyle/>
                    <a:p>
                      <a:pPr algn="ctr" marL="1270">
                        <a:lnSpc>
                          <a:spcPts val="1835"/>
                        </a:lnSpc>
                      </a:pPr>
                      <a:r>
                        <a:rPr dirty="0" sz="1600" spc="-20" b="1">
                          <a:latin typeface="Arial"/>
                          <a:cs typeface="Arial"/>
                        </a:rPr>
                        <a:t>AEs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4700">
                <a:tc>
                  <a:txBody>
                    <a:bodyPr/>
                    <a:lstStyle/>
                    <a:p>
                      <a:pPr marL="68580">
                        <a:lnSpc>
                          <a:spcPts val="1835"/>
                        </a:lnSpc>
                      </a:pPr>
                      <a:r>
                        <a:rPr dirty="0" sz="1600" spc="-20" b="1">
                          <a:latin typeface="Arial"/>
                          <a:cs typeface="Arial"/>
                        </a:rPr>
                        <a:t>Any AE,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65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64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</a:tr>
              <a:tr h="274827">
                <a:tc>
                  <a:txBody>
                    <a:bodyPr/>
                    <a:lstStyle/>
                    <a:p>
                      <a:pPr marL="68580">
                        <a:lnSpc>
                          <a:spcPts val="1835"/>
                        </a:lnSpc>
                      </a:pPr>
                      <a:r>
                        <a:rPr dirty="0" sz="1600" spc="-20" b="1">
                          <a:latin typeface="Arial"/>
                          <a:cs typeface="Arial"/>
                        </a:rPr>
                        <a:t>Any </a:t>
                      </a:r>
                      <a:r>
                        <a:rPr dirty="0" sz="1600" spc="-15" b="1">
                          <a:latin typeface="Arial"/>
                          <a:cs typeface="Arial"/>
                        </a:rPr>
                        <a:t>SAE,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22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4700">
                <a:tc>
                  <a:txBody>
                    <a:bodyPr/>
                    <a:lstStyle/>
                    <a:p>
                      <a:pPr marL="6858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AEs leading to discontinuation, n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</a:tr>
              <a:tr h="274700">
                <a:tc>
                  <a:txBody>
                    <a:bodyPr/>
                    <a:lstStyle/>
                    <a:p>
                      <a:pPr marL="68580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SAEs leading to discontinuation, n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4827">
                <a:tc>
                  <a:txBody>
                    <a:bodyPr/>
                    <a:lstStyle/>
                    <a:p>
                      <a:pPr marL="6858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Peripheral edema AEs, n</a:t>
                      </a:r>
                      <a:r>
                        <a:rPr dirty="0" sz="16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6858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Hypokalemia, n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4827">
                <a:tc>
                  <a:txBody>
                    <a:bodyPr/>
                    <a:lstStyle/>
                    <a:p>
                      <a:pPr marL="6858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AE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outcome of death, n</a:t>
                      </a:r>
                      <a:r>
                        <a:rPr dirty="0" sz="16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6858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Cardiac failure SAEs, n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(12)*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4827">
                <a:tc>
                  <a:txBody>
                    <a:bodyPr/>
                    <a:lstStyle/>
                    <a:p>
                      <a:pPr marL="6858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Cardiovascular death, n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</a:tr>
              <a:tr h="274700">
                <a:tc gridSpan="3">
                  <a:txBody>
                    <a:bodyPr/>
                    <a:lstStyle/>
                    <a:p>
                      <a:pPr algn="ctr" marL="2540">
                        <a:lnSpc>
                          <a:spcPts val="1839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Edema questionnaire</a:t>
                      </a:r>
                      <a:r>
                        <a:rPr dirty="0" sz="1600" spc="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data</a:t>
                      </a:r>
                      <a:r>
                        <a:rPr dirty="0" baseline="26455" sz="1575" spc="-7" b="1">
                          <a:latin typeface="Arial"/>
                          <a:cs typeface="Arial"/>
                        </a:rPr>
                        <a:t>a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4828">
                <a:tc>
                  <a:txBody>
                    <a:bodyPr/>
                    <a:lstStyle/>
                    <a:p>
                      <a:pPr marL="6858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Peripheral edema, n</a:t>
                      </a:r>
                      <a:r>
                        <a:rPr dirty="0" sz="16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22</a:t>
                      </a:r>
                      <a:r>
                        <a:rPr dirty="0" sz="16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(16)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6E7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332479" y="1077595"/>
            <a:ext cx="561467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AEs and SAEs </a:t>
            </a:r>
            <a:r>
              <a:rPr dirty="0" sz="2000" spc="5" b="1">
                <a:solidFill>
                  <a:srgbClr val="0D378A"/>
                </a:solidFill>
                <a:latin typeface="Arial"/>
                <a:cs typeface="Arial"/>
              </a:rPr>
              <a:t>were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balanced between</a:t>
            </a:r>
            <a:r>
              <a:rPr dirty="0" sz="2000" spc="-150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groups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179" y="5631891"/>
            <a:ext cx="93586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1F438F"/>
                </a:solidFill>
                <a:latin typeface="Arial"/>
                <a:cs typeface="Arial"/>
              </a:rPr>
              <a:t>* All events </a:t>
            </a:r>
            <a:r>
              <a:rPr dirty="0" sz="1800">
                <a:solidFill>
                  <a:srgbClr val="1F438F"/>
                </a:solidFill>
                <a:latin typeface="Arial"/>
                <a:cs typeface="Arial"/>
              </a:rPr>
              <a:t>of </a:t>
            </a:r>
            <a:r>
              <a:rPr dirty="0" sz="1800" spc="-5">
                <a:solidFill>
                  <a:srgbClr val="1F438F"/>
                </a:solidFill>
                <a:latin typeface="Arial"/>
                <a:cs typeface="Arial"/>
              </a:rPr>
              <a:t>cardiac failure in </a:t>
            </a:r>
            <a:r>
              <a:rPr dirty="0" sz="1800">
                <a:solidFill>
                  <a:srgbClr val="1F438F"/>
                </a:solidFill>
                <a:latin typeface="Arial"/>
                <a:cs typeface="Arial"/>
              </a:rPr>
              <a:t>the SZC </a:t>
            </a:r>
            <a:r>
              <a:rPr dirty="0" sz="1800" spc="-5">
                <a:solidFill>
                  <a:srgbClr val="1F438F"/>
                </a:solidFill>
                <a:latin typeface="Arial"/>
                <a:cs typeface="Arial"/>
              </a:rPr>
              <a:t>group </a:t>
            </a:r>
            <a:r>
              <a:rPr dirty="0" sz="1800" spc="-15">
                <a:solidFill>
                  <a:srgbClr val="1F438F"/>
                </a:solidFill>
                <a:latin typeface="Arial"/>
                <a:cs typeface="Arial"/>
              </a:rPr>
              <a:t>were </a:t>
            </a:r>
            <a:r>
              <a:rPr dirty="0" sz="1800" spc="-5">
                <a:solidFill>
                  <a:srgbClr val="1F438F"/>
                </a:solidFill>
                <a:latin typeface="Arial"/>
                <a:cs typeface="Arial"/>
              </a:rPr>
              <a:t>resolved or resolving </a:t>
            </a:r>
            <a:r>
              <a:rPr dirty="0" sz="1800">
                <a:solidFill>
                  <a:srgbClr val="1F438F"/>
                </a:solidFill>
                <a:latin typeface="Arial"/>
                <a:cs typeface="Arial"/>
              </a:rPr>
              <a:t>at the </a:t>
            </a:r>
            <a:r>
              <a:rPr dirty="0" sz="1800" spc="-5">
                <a:solidFill>
                  <a:srgbClr val="1F438F"/>
                </a:solidFill>
                <a:latin typeface="Arial"/>
                <a:cs typeface="Arial"/>
              </a:rPr>
              <a:t>end </a:t>
            </a:r>
            <a:r>
              <a:rPr dirty="0" sz="1800">
                <a:solidFill>
                  <a:srgbClr val="1F438F"/>
                </a:solidFill>
                <a:latin typeface="Arial"/>
                <a:cs typeface="Arial"/>
              </a:rPr>
              <a:t>of</a:t>
            </a:r>
            <a:r>
              <a:rPr dirty="0" sz="1800" spc="105">
                <a:solidFill>
                  <a:srgbClr val="1F438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1F438F"/>
                </a:solidFill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40" y="6307632"/>
            <a:ext cx="76911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numbers represent the numbers of 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with available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baseline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NTproBNP</a:t>
            </a:r>
            <a:r>
              <a:rPr dirty="0" sz="900" spc="-1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data.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CI,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confidence interval;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CV, cardiovascular; HF,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heart failure; NTproBNP, N-terminal pro-B-type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natriuretic peptide; 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1640" y="84201"/>
            <a:ext cx="688340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Exploratory and </a:t>
            </a:r>
            <a:r>
              <a:rPr dirty="0" i="1">
                <a:latin typeface="Arial"/>
                <a:cs typeface="Arial"/>
              </a:rPr>
              <a:t>Post Hoc</a:t>
            </a:r>
            <a:r>
              <a:rPr dirty="0" spc="-135" i="1">
                <a:latin typeface="Arial"/>
                <a:cs typeface="Arial"/>
              </a:rPr>
              <a:t> </a:t>
            </a:r>
            <a:r>
              <a:rPr dirty="0" spc="-5"/>
              <a:t>Analyses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1640" y="1041653"/>
            <a:ext cx="10777220" cy="40913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Eleven </a:t>
            </a:r>
            <a:r>
              <a:rPr dirty="0" sz="2000" spc="-30">
                <a:solidFill>
                  <a:srgbClr val="0D378A"/>
                </a:solidFill>
                <a:latin typeface="Arial"/>
                <a:cs typeface="Arial"/>
              </a:rPr>
              <a:t>(11%)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participants in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the SZC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and three (3%) in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the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placebo group had an</a:t>
            </a:r>
            <a:r>
              <a:rPr dirty="0" sz="2000" spc="-14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adjudicated  event of CV death or worsening HF (hospitalization or urgent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visit;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nominal </a:t>
            </a:r>
            <a:r>
              <a:rPr dirty="0" sz="2000" spc="5">
                <a:solidFill>
                  <a:srgbClr val="0D378A"/>
                </a:solidFill>
                <a:latin typeface="Arial"/>
                <a:cs typeface="Arial"/>
              </a:rPr>
              <a:t>log-rank</a:t>
            </a:r>
            <a:r>
              <a:rPr dirty="0" sz="2000" spc="-2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0D378A"/>
                </a:solidFill>
                <a:latin typeface="Arial"/>
                <a:cs typeface="Arial"/>
              </a:rPr>
              <a:t>P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=0.034)</a:t>
            </a:r>
            <a:endParaRPr sz="2000">
              <a:latin typeface="Arial"/>
              <a:cs typeface="Arial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No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difference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in </a:t>
            </a:r>
            <a:r>
              <a:rPr dirty="0" sz="2000" spc="5">
                <a:solidFill>
                  <a:srgbClr val="0D378A"/>
                </a:solidFill>
                <a:latin typeface="Arial"/>
                <a:cs typeface="Arial"/>
              </a:rPr>
              <a:t>CV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death (one event in each</a:t>
            </a:r>
            <a:r>
              <a:rPr dirty="0" sz="2000" spc="-16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group)</a:t>
            </a:r>
            <a:endParaRPr sz="2000">
              <a:latin typeface="Arial"/>
              <a:cs typeface="Arial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More SZC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than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placebo-treated participants with an adjudicated HF event (n=10 [10%]</a:t>
            </a:r>
            <a:r>
              <a:rPr dirty="0" sz="2000" spc="-1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vs</a:t>
            </a:r>
            <a:endParaRPr sz="20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n=2</a:t>
            </a:r>
            <a:r>
              <a:rPr dirty="0" sz="20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[2%])</a:t>
            </a:r>
            <a:endParaRPr sz="2000">
              <a:latin typeface="Arial"/>
              <a:cs typeface="Arial"/>
            </a:endParaRPr>
          </a:p>
          <a:p>
            <a:pPr lvl="1" marL="698500" marR="107950" indent="-228600">
              <a:lnSpc>
                <a:spcPct val="100000"/>
              </a:lnSpc>
              <a:spcBef>
                <a:spcPts val="60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In a post hoc exploratory analysis, this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difference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appeared to be mostly centered</a:t>
            </a:r>
            <a:r>
              <a:rPr dirty="0" sz="2000" spc="-26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among  participants with NTproBNP &gt;4000 pg/mL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at</a:t>
            </a:r>
            <a:r>
              <a:rPr dirty="0" sz="2000" spc="-2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baseline</a:t>
            </a:r>
            <a:endParaRPr sz="2000">
              <a:latin typeface="Arial"/>
              <a:cs typeface="Arial"/>
            </a:endParaRPr>
          </a:p>
          <a:p>
            <a:pPr marL="286385" marR="227965" indent="-274320">
              <a:lnSpc>
                <a:spcPct val="100000"/>
              </a:lnSpc>
              <a:spcBef>
                <a:spcPts val="137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NTproBNP at 6 months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post-randomization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was somewhat higher with SZC versus</a:t>
            </a:r>
            <a:r>
              <a:rPr dirty="0" sz="2000" spc="-1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placebo  (1.26 [95% CI 0.99–1.61], nominal</a:t>
            </a:r>
            <a:r>
              <a:rPr dirty="0" sz="2000" spc="-1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i="1">
                <a:solidFill>
                  <a:srgbClr val="0D378A"/>
                </a:solidFill>
                <a:latin typeface="Arial"/>
                <a:cs typeface="Arial"/>
              </a:rPr>
              <a:t>P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=0.061)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D378A"/>
              </a:buClr>
              <a:buFont typeface="Arial"/>
              <a:buChar char="•"/>
            </a:pPr>
            <a:endParaRPr sz="2100">
              <a:latin typeface="Arial"/>
              <a:cs typeface="Arial"/>
            </a:endParaRPr>
          </a:p>
          <a:p>
            <a:pPr marL="286385" marR="456565" indent="-274320">
              <a:lnSpc>
                <a:spcPct val="100000"/>
              </a:lnSpc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No significant between-group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differences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in dose of loop diuretics, body weight or</a:t>
            </a:r>
            <a:r>
              <a:rPr dirty="0" sz="2000" spc="-1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systolic  blood pressure at 6</a:t>
            </a:r>
            <a:r>
              <a:rPr dirty="0" sz="2000" spc="-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months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84201"/>
            <a:ext cx="187833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Sum</a:t>
            </a:r>
            <a:r>
              <a:rPr dirty="0" spc="-15"/>
              <a:t>m</a:t>
            </a:r>
            <a:r>
              <a:rPr dirty="0"/>
              <a:t>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8140" y="762252"/>
            <a:ext cx="11358245" cy="511302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780"/>
              </a:spcBef>
            </a:pP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Efficacy</a:t>
            </a:r>
            <a:endParaRPr sz="2000">
              <a:latin typeface="Arial"/>
              <a:cs typeface="Arial"/>
            </a:endParaRPr>
          </a:p>
          <a:p>
            <a:pPr marL="349885" marR="68580" indent="-274320">
              <a:lnSpc>
                <a:spcPct val="100000"/>
              </a:lnSpc>
              <a:spcBef>
                <a:spcPts val="605"/>
              </a:spcBef>
              <a:buChar char="•"/>
              <a:tabLst>
                <a:tab pos="349885" algn="l"/>
                <a:tab pos="350520" algn="l"/>
              </a:tabLst>
            </a:pP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In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participants </a:t>
            </a:r>
            <a:r>
              <a:rPr dirty="0" sz="1800" spc="-25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symptomatic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HFrEF and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HK, SZC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led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to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large improvements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in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optimizing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the use and  dose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of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MRA and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K</a:t>
            </a:r>
            <a:r>
              <a:rPr dirty="0" baseline="25462" sz="1800" spc="-7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levels,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and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reduced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the risk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of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HK and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down-titration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or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discontinuation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of</a:t>
            </a:r>
            <a:r>
              <a:rPr dirty="0" sz="1800" spc="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D378A"/>
                </a:solidFill>
                <a:latin typeface="Arial"/>
                <a:cs typeface="Arial"/>
              </a:rPr>
              <a:t>spironolactone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D378A"/>
              </a:buClr>
              <a:buFont typeface="Arial"/>
              <a:buChar char="•"/>
            </a:pPr>
            <a:endParaRPr sz="20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1295"/>
              </a:spcBef>
            </a:pP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Safety</a:t>
            </a:r>
            <a:endParaRPr sz="200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spcBef>
                <a:spcPts val="610"/>
              </a:spcBef>
              <a:buChar char="•"/>
              <a:tabLst>
                <a:tab pos="349885" algn="l"/>
                <a:tab pos="350520" algn="l"/>
              </a:tabLst>
            </a:pP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No imbalance in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total AEs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and</a:t>
            </a:r>
            <a:r>
              <a:rPr dirty="0" sz="1800" spc="-8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SAEs</a:t>
            </a:r>
            <a:endParaRPr sz="1800">
              <a:latin typeface="Arial"/>
              <a:cs typeface="Arial"/>
            </a:endParaRPr>
          </a:p>
          <a:p>
            <a:pPr marL="349885" marR="357505" indent="-274320">
              <a:lnSpc>
                <a:spcPct val="100000"/>
              </a:lnSpc>
              <a:spcBef>
                <a:spcPts val="600"/>
              </a:spcBef>
              <a:buChar char="•"/>
              <a:tabLst>
                <a:tab pos="349885" algn="l"/>
                <a:tab pos="350520" algn="l"/>
              </a:tabLst>
            </a:pP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The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number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of HF*,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edema, and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hypokalemia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events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relatively small, but more participants had such  events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SZC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than</a:t>
            </a:r>
            <a:r>
              <a:rPr dirty="0" sz="1800" spc="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placebo</a:t>
            </a:r>
            <a:endParaRPr sz="1800">
              <a:latin typeface="Arial"/>
              <a:cs typeface="Arial"/>
            </a:endParaRPr>
          </a:p>
          <a:p>
            <a:pPr lvl="1" marL="762000" marR="193040" indent="-228600">
              <a:lnSpc>
                <a:spcPct val="100000"/>
              </a:lnSpc>
              <a:spcBef>
                <a:spcPts val="600"/>
              </a:spcBef>
              <a:buChar char="•"/>
              <a:tabLst>
                <a:tab pos="761365" algn="l"/>
                <a:tab pos="762000" algn="l"/>
              </a:tabLst>
            </a:pP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In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a </a:t>
            </a:r>
            <a:r>
              <a:rPr dirty="0" sz="1800" spc="-5" i="1">
                <a:solidFill>
                  <a:srgbClr val="0D378A"/>
                </a:solidFill>
                <a:latin typeface="Arial"/>
                <a:cs typeface="Arial"/>
              </a:rPr>
              <a:t>post hoc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, exploratory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analysis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of HF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events,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this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difference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appeared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be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mostly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centered among  participants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very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high NTproBNP levels at</a:t>
            </a:r>
            <a:r>
              <a:rPr dirty="0" sz="1800" spc="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baseline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0D378A"/>
              </a:buClr>
              <a:buFont typeface="Arial"/>
              <a:buChar char="•"/>
            </a:pPr>
            <a:endParaRPr sz="29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Clinical</a:t>
            </a:r>
            <a:r>
              <a:rPr dirty="0" sz="2000" spc="-35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considerations</a:t>
            </a:r>
            <a:endParaRPr sz="200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spcBef>
                <a:spcPts val="610"/>
              </a:spcBef>
              <a:buChar char="•"/>
              <a:tabLst>
                <a:tab pos="349885" algn="l"/>
                <a:tab pos="350520" algn="l"/>
              </a:tabLst>
            </a:pP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SZC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effectively enables more optimal use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of MRA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in patients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with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 HFrEF</a:t>
            </a:r>
            <a:endParaRPr sz="1800">
              <a:latin typeface="Arial"/>
              <a:cs typeface="Arial"/>
            </a:endParaRPr>
          </a:p>
          <a:p>
            <a:pPr marL="350520" indent="-274320">
              <a:lnSpc>
                <a:spcPct val="100000"/>
              </a:lnSpc>
              <a:spcBef>
                <a:spcPts val="600"/>
              </a:spcBef>
              <a:buChar char="•"/>
              <a:tabLst>
                <a:tab pos="349885" algn="l"/>
                <a:tab pos="350520" algn="l"/>
              </a:tabLst>
            </a:pP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Although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underpowered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for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clinical outcomes, more participants had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HF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events </a:t>
            </a:r>
            <a:r>
              <a:rPr dirty="0" sz="1800" spc="-15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SZC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than</a:t>
            </a:r>
            <a:r>
              <a:rPr dirty="0" sz="1800" spc="26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placebo</a:t>
            </a:r>
            <a:endParaRPr sz="1800">
              <a:latin typeface="Arial"/>
              <a:cs typeface="Arial"/>
            </a:endParaRPr>
          </a:p>
          <a:p>
            <a:pPr marL="349885">
              <a:lnSpc>
                <a:spcPct val="100000"/>
              </a:lnSpc>
            </a:pP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despite </a:t>
            </a:r>
            <a:r>
              <a:rPr dirty="0" sz="1800">
                <a:solidFill>
                  <a:srgbClr val="0D378A"/>
                </a:solidFill>
                <a:latin typeface="Arial"/>
                <a:cs typeface="Arial"/>
              </a:rPr>
              <a:t>the more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optimal use of spironolactone, </a:t>
            </a:r>
            <a:r>
              <a:rPr dirty="0" sz="1800" spc="-10">
                <a:solidFill>
                  <a:srgbClr val="0D378A"/>
                </a:solidFill>
                <a:latin typeface="Arial"/>
                <a:cs typeface="Arial"/>
              </a:rPr>
              <a:t>which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should be factored into clinical decision</a:t>
            </a:r>
            <a:r>
              <a:rPr dirty="0" sz="1800" spc="16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D378A"/>
                </a:solidFill>
                <a:latin typeface="Arial"/>
                <a:cs typeface="Arial"/>
              </a:rPr>
              <a:t>making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6100368"/>
            <a:ext cx="9406890" cy="608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*All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events of cardiac failure in the SZC group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were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resolved or resolving at the end of</a:t>
            </a:r>
            <a:r>
              <a:rPr dirty="0" sz="1000" spc="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study.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AE,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adverse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event;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HF, heart failure; HFrEF, heart failure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with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reduced ejection fraction; HK, hyperkalemia; </a:t>
            </a:r>
            <a:r>
              <a:rPr dirty="0" sz="1000" spc="5">
                <a:solidFill>
                  <a:srgbClr val="0D378A"/>
                </a:solidFill>
                <a:latin typeface="Arial"/>
                <a:cs typeface="Arial"/>
              </a:rPr>
              <a:t>K</a:t>
            </a:r>
            <a:r>
              <a:rPr dirty="0" baseline="25641" sz="975" spc="7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1000" spc="5">
                <a:solidFill>
                  <a:srgbClr val="0D378A"/>
                </a:solidFill>
                <a:latin typeface="Arial"/>
                <a:cs typeface="Arial"/>
              </a:rPr>
              <a:t>,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potassium; MRA, mineralocorticoid receptor</a:t>
            </a:r>
            <a:r>
              <a:rPr dirty="0" sz="1000" spc="1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antagonist;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NTproBNP, N-terminal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pro-B-type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natriuretic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peptide; SAE, </a:t>
            </a:r>
            <a:r>
              <a:rPr dirty="0" sz="1000" spc="-5">
                <a:solidFill>
                  <a:srgbClr val="0D378A"/>
                </a:solidFill>
                <a:latin typeface="Arial"/>
                <a:cs typeface="Arial"/>
              </a:rPr>
              <a:t>serious adverse event; SZC, sodium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1000" spc="10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438403"/>
            <a:ext cx="20554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Thank</a:t>
            </a:r>
            <a:r>
              <a:rPr dirty="0" spc="-114"/>
              <a:t> </a:t>
            </a:r>
            <a:r>
              <a:rPr dirty="0"/>
              <a:t>you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25994" y="1081227"/>
            <a:ext cx="2955925" cy="836294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2700" marR="5080" indent="257175">
              <a:lnSpc>
                <a:spcPts val="3030"/>
              </a:lnSpc>
              <a:spcBef>
                <a:spcPts val="475"/>
              </a:spcBef>
            </a:pPr>
            <a:r>
              <a:rPr dirty="0" sz="2800" spc="-5">
                <a:solidFill>
                  <a:srgbClr val="0D378A"/>
                </a:solidFill>
                <a:latin typeface="Arial"/>
                <a:cs typeface="Arial"/>
              </a:rPr>
              <a:t>Simultaneously  </a:t>
            </a:r>
            <a:r>
              <a:rPr dirty="0" sz="2800">
                <a:solidFill>
                  <a:srgbClr val="0D378A"/>
                </a:solidFill>
                <a:latin typeface="Arial"/>
                <a:cs typeface="Arial"/>
              </a:rPr>
              <a:t>published </a:t>
            </a:r>
            <a:r>
              <a:rPr dirty="0" sz="2800" spc="-5">
                <a:solidFill>
                  <a:srgbClr val="0D378A"/>
                </a:solidFill>
                <a:latin typeface="Arial"/>
                <a:cs typeface="Arial"/>
              </a:rPr>
              <a:t>in</a:t>
            </a:r>
            <a:r>
              <a:rPr dirty="0" sz="28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800" spc="-5" i="1">
                <a:solidFill>
                  <a:srgbClr val="0D378A"/>
                </a:solidFill>
                <a:latin typeface="Arial"/>
                <a:cs typeface="Arial"/>
              </a:rPr>
              <a:t>JACC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1392682"/>
            <a:ext cx="5560060" cy="44335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86385" marR="520065" indent="-274320">
              <a:lnSpc>
                <a:spcPct val="100000"/>
              </a:lnSpc>
              <a:spcBef>
                <a:spcPts val="105"/>
              </a:spcBef>
              <a:buClr>
                <a:srgbClr val="2E5496"/>
              </a:buClr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Thank you to the REALIZE-K</a:t>
            </a:r>
            <a:r>
              <a:rPr dirty="0" sz="2000" spc="-114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Participants,  Investigators, and</a:t>
            </a:r>
            <a:r>
              <a:rPr dirty="0" sz="2000" spc="-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Sponsor</a:t>
            </a:r>
            <a:endParaRPr sz="2000">
              <a:latin typeface="Arial"/>
              <a:cs typeface="Arial"/>
            </a:endParaRPr>
          </a:p>
          <a:p>
            <a:pPr lvl="1" marL="698500" marR="200025" indent="-228600">
              <a:lnSpc>
                <a:spcPct val="100000"/>
              </a:lnSpc>
              <a:spcBef>
                <a:spcPts val="615"/>
              </a:spcBef>
              <a:buClr>
                <a:srgbClr val="2E5496"/>
              </a:buClr>
              <a:buChar char="•"/>
              <a:tabLst>
                <a:tab pos="697865" algn="l"/>
                <a:tab pos="69850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Steering Committee: David Cherney; Akshay Desai;  Mikhail Kosiborod; Mark Petrie;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Jeffrey </a:t>
            </a:r>
            <a:r>
              <a:rPr dirty="0" sz="1600" spc="-25">
                <a:solidFill>
                  <a:srgbClr val="0D378A"/>
                </a:solidFill>
                <a:latin typeface="Arial"/>
                <a:cs typeface="Arial"/>
              </a:rPr>
              <a:t>Testani; 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Subodh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0D378A"/>
                </a:solidFill>
                <a:latin typeface="Arial"/>
                <a:cs typeface="Arial"/>
              </a:rPr>
              <a:t>Verma</a:t>
            </a:r>
            <a:endParaRPr sz="1600">
              <a:latin typeface="Arial"/>
              <a:cs typeface="Arial"/>
            </a:endParaRPr>
          </a:p>
          <a:p>
            <a:pPr lvl="1" marL="698500" marR="5080" indent="-228600">
              <a:lnSpc>
                <a:spcPct val="100000"/>
              </a:lnSpc>
              <a:spcBef>
                <a:spcPts val="600"/>
              </a:spcBef>
              <a:buClr>
                <a:srgbClr val="2E5496"/>
              </a:buClr>
              <a:buChar char="•"/>
              <a:tabLst>
                <a:tab pos="697865" algn="l"/>
                <a:tab pos="69850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Data Monitoring Committee: James de </a:t>
            </a:r>
            <a:r>
              <a:rPr dirty="0" sz="1600">
                <a:solidFill>
                  <a:srgbClr val="0D378A"/>
                </a:solidFill>
                <a:latin typeface="Arial"/>
                <a:cs typeface="Arial"/>
              </a:rPr>
              <a:t>Lemos;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James  Fang;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Nancy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Sweitzer;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Ralph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B. D’Agostino</a:t>
            </a:r>
            <a:r>
              <a:rPr dirty="0" sz="1600" spc="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Jr</a:t>
            </a:r>
            <a:endParaRPr sz="1600">
              <a:latin typeface="Arial"/>
              <a:cs typeface="Arial"/>
            </a:endParaRPr>
          </a:p>
          <a:p>
            <a:pPr lvl="1" marL="698500" marR="451484" indent="-228600">
              <a:lnSpc>
                <a:spcPct val="100000"/>
              </a:lnSpc>
              <a:spcBef>
                <a:spcPts val="600"/>
              </a:spcBef>
              <a:buClr>
                <a:srgbClr val="2E5496"/>
              </a:buClr>
              <a:buChar char="•"/>
              <a:tabLst>
                <a:tab pos="697865" algn="l"/>
                <a:tab pos="69850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Clinical Events Committee: Marc Bonaca; Robert  Giuliano; Christian</a:t>
            </a:r>
            <a:r>
              <a:rPr dirty="0" sz="16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Ruff</a:t>
            </a:r>
            <a:endParaRPr sz="1600">
              <a:latin typeface="Arial"/>
              <a:cs typeface="Arial"/>
            </a:endParaRPr>
          </a:p>
          <a:p>
            <a:pPr lvl="1" marL="698500" marR="101600" indent="-228600">
              <a:lnSpc>
                <a:spcPct val="100000"/>
              </a:lnSpc>
              <a:spcBef>
                <a:spcPts val="605"/>
              </a:spcBef>
              <a:buClr>
                <a:srgbClr val="2E5496"/>
              </a:buClr>
              <a:buChar char="•"/>
              <a:tabLst>
                <a:tab pos="697865" algn="l"/>
                <a:tab pos="69850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National Lead Investigators: Kim Connelly; Anuradha  Lala; </a:t>
            </a:r>
            <a:r>
              <a:rPr dirty="0" sz="1600" spc="-25">
                <a:solidFill>
                  <a:srgbClr val="0D378A"/>
                </a:solidFill>
                <a:latin typeface="Arial"/>
                <a:cs typeface="Arial"/>
              </a:rPr>
              <a:t>Vagner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Madrini Jr; Bela Merkely; Julio Nuñez;  Iain Squire; Jan Václavik; Jerzy</a:t>
            </a:r>
            <a:r>
              <a:rPr dirty="0" sz="1600" spc="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Wranicz</a:t>
            </a:r>
            <a:endParaRPr sz="1600">
              <a:latin typeface="Arial"/>
              <a:cs typeface="Arial"/>
            </a:endParaRPr>
          </a:p>
          <a:p>
            <a:pPr lvl="1" marL="698500" marR="79375" indent="-228600">
              <a:lnSpc>
                <a:spcPct val="100000"/>
              </a:lnSpc>
              <a:spcBef>
                <a:spcPts val="600"/>
              </a:spcBef>
              <a:buClr>
                <a:srgbClr val="2E5496"/>
              </a:buClr>
              <a:buChar char="•"/>
              <a:tabLst>
                <a:tab pos="697865" algn="l"/>
                <a:tab pos="69850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Additional Authors: Khaja Chinnakondepalli, </a:t>
            </a:r>
            <a:r>
              <a:rPr dirty="0" sz="1600">
                <a:solidFill>
                  <a:srgbClr val="0D378A"/>
                </a:solidFill>
                <a:latin typeface="Arial"/>
                <a:cs typeface="Arial"/>
              </a:rPr>
              <a:t>David 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Dolling, Shachi Patel, Murillo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O.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Antunes, Luca Kuthi,  Miguel Lorenzo, Patrícia </a:t>
            </a:r>
            <a:r>
              <a:rPr dirty="0" sz="1600" spc="-10">
                <a:solidFill>
                  <a:srgbClr val="0D378A"/>
                </a:solidFill>
                <a:latin typeface="Arial"/>
                <a:cs typeface="Arial"/>
              </a:rPr>
              <a:t>O.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Guimarães, Marta Cobo  Marcos, Iain</a:t>
            </a:r>
            <a:r>
              <a:rPr dirty="0" sz="1600" spc="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Squire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30964" y="2159717"/>
            <a:ext cx="3498122" cy="35758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438403"/>
            <a:ext cx="23298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Dis</a:t>
            </a:r>
            <a:r>
              <a:rPr dirty="0" spc="-10"/>
              <a:t>c</a:t>
            </a:r>
            <a:r>
              <a:rPr dirty="0"/>
              <a:t>lo</a:t>
            </a:r>
            <a:r>
              <a:rPr dirty="0" spc="-10"/>
              <a:t>s</a:t>
            </a:r>
            <a:r>
              <a:rPr dirty="0"/>
              <a:t>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640" y="1338523"/>
            <a:ext cx="11271250" cy="450088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53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Research</a:t>
            </a:r>
            <a:r>
              <a:rPr dirty="0" sz="2000" spc="-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Grants</a:t>
            </a:r>
            <a:endParaRPr sz="2000">
              <a:latin typeface="Arial"/>
              <a:cs typeface="Arial"/>
            </a:endParaRPr>
          </a:p>
          <a:p>
            <a:pPr lvl="1" marL="698500" indent="-228600">
              <a:lnSpc>
                <a:spcPct val="100000"/>
              </a:lnSpc>
              <a:spcBef>
                <a:spcPts val="32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AstraZeneca, Boehringer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Ingelheim,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and</a:t>
            </a:r>
            <a:r>
              <a:rPr dirty="0" sz="1500" spc="-9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Pfizer</a:t>
            </a:r>
            <a:endParaRPr sz="15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118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Consultant or Advisory</a:t>
            </a:r>
            <a:r>
              <a:rPr dirty="0" sz="2000" spc="-1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Boards</a:t>
            </a:r>
            <a:endParaRPr sz="2000">
              <a:latin typeface="Arial"/>
              <a:cs typeface="Arial"/>
            </a:endParaRPr>
          </a:p>
          <a:p>
            <a:pPr lvl="1" marL="698500" indent="-228600">
              <a:lnSpc>
                <a:spcPct val="100000"/>
              </a:lnSpc>
              <a:spcBef>
                <a:spcPts val="32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35Pharma,</a:t>
            </a:r>
            <a:r>
              <a:rPr dirty="0" sz="1500" spc="-10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Alnylam,</a:t>
            </a:r>
            <a:r>
              <a:rPr dirty="0" sz="1500" spc="-6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Amgen,</a:t>
            </a:r>
            <a:r>
              <a:rPr dirty="0" sz="1500" spc="-9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Applied</a:t>
            </a:r>
            <a:r>
              <a:rPr dirty="0" sz="15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Therapeutics,</a:t>
            </a:r>
            <a:r>
              <a:rPr dirty="0" sz="1500" spc="-1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Arrowhead</a:t>
            </a:r>
            <a:r>
              <a:rPr dirty="0" sz="1500" spc="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Pharmaceuticals,</a:t>
            </a:r>
            <a:r>
              <a:rPr dirty="0" sz="1500" spc="-1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AstraZeneca,</a:t>
            </a:r>
            <a:r>
              <a:rPr dirty="0" sz="15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0D378A"/>
                </a:solidFill>
                <a:latin typeface="Arial"/>
                <a:cs typeface="Arial"/>
              </a:rPr>
              <a:t>Bayer,</a:t>
            </a:r>
            <a:r>
              <a:rPr dirty="0" sz="1500" spc="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Boehringer</a:t>
            </a:r>
            <a:r>
              <a:rPr dirty="0" sz="15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Ingelheim,</a:t>
            </a:r>
            <a:endParaRPr sz="15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</a:pP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Corcept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Therapeutics, Cytokinetics, Dexcom, Eli </a:t>
            </a:r>
            <a:r>
              <a:rPr dirty="0" sz="1500" spc="-25">
                <a:solidFill>
                  <a:srgbClr val="0D378A"/>
                </a:solidFill>
                <a:latin typeface="Arial"/>
                <a:cs typeface="Arial"/>
              </a:rPr>
              <a:t>Lilly,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Esperion Therapeutics,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Imbria Pharmaceuticals,</a:t>
            </a:r>
            <a:r>
              <a:rPr dirty="0" sz="1500" spc="-1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Janssen,</a:t>
            </a:r>
            <a:endParaRPr sz="1500">
              <a:latin typeface="Arial"/>
              <a:cs typeface="Arial"/>
            </a:endParaRPr>
          </a:p>
          <a:p>
            <a:pPr marL="698500" marR="172085">
              <a:lnSpc>
                <a:spcPct val="100000"/>
              </a:lnSpc>
            </a:pP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Lexicon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Pharmaceuticals, Merck (Diabetes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and Cardiovascular), Novo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Nordisk, </a:t>
            </a:r>
            <a:r>
              <a:rPr dirty="0" sz="1500" spc="-15">
                <a:solidFill>
                  <a:srgbClr val="0D378A"/>
                </a:solidFill>
                <a:latin typeface="Arial"/>
                <a:cs typeface="Arial"/>
              </a:rPr>
              <a:t>Pfizer,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Pharmacosmos,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Regeneron, Roche, 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Sanofi, scPharmaceuticals,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Structure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Therapeutics, </a:t>
            </a:r>
            <a:r>
              <a:rPr dirty="0" sz="1500" spc="-10">
                <a:solidFill>
                  <a:srgbClr val="0D378A"/>
                </a:solidFill>
                <a:latin typeface="Arial"/>
                <a:cs typeface="Arial"/>
              </a:rPr>
              <a:t>Vifor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Pharma, and </a:t>
            </a:r>
            <a:r>
              <a:rPr dirty="0" sz="1500" spc="-20">
                <a:solidFill>
                  <a:srgbClr val="0D378A"/>
                </a:solidFill>
                <a:latin typeface="Arial"/>
                <a:cs typeface="Arial"/>
              </a:rPr>
              <a:t>Youngene</a:t>
            </a:r>
            <a:r>
              <a:rPr dirty="0" sz="1500" spc="-2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Therapeutics</a:t>
            </a:r>
            <a:endParaRPr sz="15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118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Honoraria</a:t>
            </a:r>
            <a:endParaRPr sz="2000">
              <a:latin typeface="Arial"/>
              <a:cs typeface="Arial"/>
            </a:endParaRPr>
          </a:p>
          <a:p>
            <a:pPr lvl="1" marL="698500" indent="-228600">
              <a:lnSpc>
                <a:spcPct val="100000"/>
              </a:lnSpc>
              <a:spcBef>
                <a:spcPts val="325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AstraZeneca, Boehringer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Ingelheim,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and Novo</a:t>
            </a:r>
            <a:r>
              <a:rPr dirty="0" sz="1500" spc="-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Nordisk</a:t>
            </a:r>
            <a:endParaRPr sz="15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118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Other</a:t>
            </a:r>
            <a:endParaRPr sz="2000">
              <a:latin typeface="Arial"/>
              <a:cs typeface="Arial"/>
            </a:endParaRPr>
          </a:p>
          <a:p>
            <a:pPr lvl="1" marL="698500" marR="5080" indent="-228600">
              <a:lnSpc>
                <a:spcPct val="100000"/>
              </a:lnSpc>
              <a:spcBef>
                <a:spcPts val="32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Receiving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other research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support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(data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analytic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center fees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[payments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to institution]) from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AstraZeneca and </a:t>
            </a:r>
            <a:r>
              <a:rPr dirty="0" sz="1500" spc="-10">
                <a:solidFill>
                  <a:srgbClr val="0D378A"/>
                </a:solidFill>
                <a:latin typeface="Arial"/>
                <a:cs typeface="Arial"/>
              </a:rPr>
              <a:t>Vifor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Pharma and  has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stocks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in Artera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Health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and Saghmos</a:t>
            </a:r>
            <a:r>
              <a:rPr dirty="0" sz="1500" spc="-1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Therapeutics</a:t>
            </a:r>
            <a:endParaRPr sz="1500">
              <a:latin typeface="Arial"/>
              <a:cs typeface="Arial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1500" spc="5">
                <a:solidFill>
                  <a:srgbClr val="0D378A"/>
                </a:solidFill>
                <a:latin typeface="Arial"/>
                <a:cs typeface="Arial"/>
              </a:rPr>
              <a:t>Will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be an employee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of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AstraZeneca R&amp;D </a:t>
            </a:r>
            <a:r>
              <a:rPr dirty="0" sz="1500">
                <a:solidFill>
                  <a:srgbClr val="0D378A"/>
                </a:solidFill>
                <a:latin typeface="Arial"/>
                <a:cs typeface="Arial"/>
              </a:rPr>
              <a:t>from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January</a:t>
            </a:r>
            <a:r>
              <a:rPr dirty="0" sz="1500" spc="-1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0D378A"/>
                </a:solidFill>
                <a:latin typeface="Arial"/>
                <a:cs typeface="Arial"/>
              </a:rPr>
              <a:t>2025</a:t>
            </a:r>
            <a:endParaRPr sz="15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1180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REALIZE-K </a:t>
            </a: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(ClinicalTrials.gov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identifier: NCT04676646) was sponsored by</a:t>
            </a:r>
            <a:r>
              <a:rPr dirty="0" sz="2000" spc="-2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AstraZeneca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6444792"/>
            <a:ext cx="25584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Disclosures for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Mikhail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N. Kosiborod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are</a:t>
            </a:r>
            <a:r>
              <a:rPr dirty="0" sz="900" spc="-1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provided.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438403"/>
            <a:ext cx="23977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Bac</a:t>
            </a:r>
            <a:r>
              <a:rPr dirty="0" spc="-15"/>
              <a:t>k</a:t>
            </a:r>
            <a:r>
              <a:rPr dirty="0"/>
              <a:t>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8940" y="1392682"/>
            <a:ext cx="10424795" cy="2312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marR="17780" indent="-2743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MRAs reduce the risk of morbidity and mortality in patients with HFrEF but are</a:t>
            </a:r>
            <a:r>
              <a:rPr dirty="0" sz="2000" spc="-229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underused,  partly due to HK</a:t>
            </a:r>
            <a:r>
              <a:rPr dirty="0" sz="2000" spc="-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spc="5">
                <a:solidFill>
                  <a:srgbClr val="0D378A"/>
                </a:solidFill>
                <a:latin typeface="Arial"/>
                <a:cs typeface="Arial"/>
              </a:rPr>
              <a:t>risk</a:t>
            </a:r>
            <a:r>
              <a:rPr dirty="0" baseline="25641" sz="1950" spc="7">
                <a:solidFill>
                  <a:srgbClr val="0D378A"/>
                </a:solidFill>
                <a:latin typeface="Arial"/>
                <a:cs typeface="Arial"/>
              </a:rPr>
              <a:t>1</a:t>
            </a:r>
            <a:endParaRPr baseline="25641" sz="1950">
              <a:latin typeface="Arial"/>
              <a:cs typeface="Arial"/>
            </a:endParaRPr>
          </a:p>
          <a:p>
            <a:pPr marL="299085" marR="568325" indent="-274320">
              <a:lnSpc>
                <a:spcPct val="100000"/>
              </a:lnSpc>
              <a:spcBef>
                <a:spcPts val="18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The advent of novel potassium binders, including SZC, has introduced the concept</a:t>
            </a:r>
            <a:r>
              <a:rPr dirty="0" sz="2000" spc="-2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of  enabling the optimal use of MRA in patients with HFrEF who develop</a:t>
            </a:r>
            <a:r>
              <a:rPr dirty="0" sz="2000" spc="-2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hyperkalemia</a:t>
            </a:r>
            <a:r>
              <a:rPr dirty="0" baseline="25641" sz="1950">
                <a:solidFill>
                  <a:srgbClr val="0D378A"/>
                </a:solidFill>
                <a:latin typeface="Arial"/>
                <a:cs typeface="Arial"/>
              </a:rPr>
              <a:t>2</a:t>
            </a:r>
            <a:endParaRPr baseline="25641" sz="1950">
              <a:latin typeface="Arial"/>
              <a:cs typeface="Arial"/>
            </a:endParaRPr>
          </a:p>
          <a:p>
            <a:pPr marL="299085" marR="461009" indent="-274320">
              <a:lnSpc>
                <a:spcPct val="100000"/>
              </a:lnSpc>
              <a:spcBef>
                <a:spcPts val="18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2000" spc="-30">
                <a:solidFill>
                  <a:srgbClr val="0D378A"/>
                </a:solidFill>
                <a:latin typeface="Arial"/>
                <a:cs typeface="Arial"/>
              </a:rPr>
              <a:t>We </a:t>
            </a:r>
            <a:r>
              <a:rPr dirty="0" sz="2000" spc="-25">
                <a:solidFill>
                  <a:srgbClr val="0D378A"/>
                </a:solidFill>
                <a:latin typeface="Arial"/>
                <a:cs typeface="Arial"/>
              </a:rPr>
              <a:t>tested whether </a:t>
            </a:r>
            <a:r>
              <a:rPr dirty="0" sz="2000" spc="-20">
                <a:solidFill>
                  <a:srgbClr val="0D378A"/>
                </a:solidFill>
                <a:latin typeface="Arial"/>
                <a:cs typeface="Arial"/>
              </a:rPr>
              <a:t>SZC </a:t>
            </a:r>
            <a:r>
              <a:rPr dirty="0" sz="2000" spc="-25">
                <a:solidFill>
                  <a:srgbClr val="0D378A"/>
                </a:solidFill>
                <a:latin typeface="Arial"/>
                <a:cs typeface="Arial"/>
              </a:rPr>
              <a:t>enables optimization </a:t>
            </a:r>
            <a:r>
              <a:rPr dirty="0" sz="2000" spc="-15">
                <a:solidFill>
                  <a:srgbClr val="0D378A"/>
                </a:solidFill>
                <a:latin typeface="Arial"/>
                <a:cs typeface="Arial"/>
              </a:rPr>
              <a:t>of </a:t>
            </a:r>
            <a:r>
              <a:rPr dirty="0" sz="2000" spc="-20">
                <a:solidFill>
                  <a:srgbClr val="0D378A"/>
                </a:solidFill>
                <a:latin typeface="Arial"/>
                <a:cs typeface="Arial"/>
              </a:rPr>
              <a:t>the </a:t>
            </a:r>
            <a:r>
              <a:rPr dirty="0" sz="2000" spc="-15">
                <a:solidFill>
                  <a:srgbClr val="0D378A"/>
                </a:solidFill>
                <a:latin typeface="Arial"/>
                <a:cs typeface="Arial"/>
              </a:rPr>
              <a:t>MRA </a:t>
            </a:r>
            <a:r>
              <a:rPr dirty="0" sz="2000" spc="-25">
                <a:solidFill>
                  <a:srgbClr val="0D378A"/>
                </a:solidFill>
                <a:latin typeface="Arial"/>
                <a:cs typeface="Arial"/>
              </a:rPr>
              <a:t>spironolactone </a:t>
            </a:r>
            <a:r>
              <a:rPr dirty="0" sz="2000" spc="-15">
                <a:solidFill>
                  <a:srgbClr val="0D378A"/>
                </a:solidFill>
                <a:latin typeface="Arial"/>
                <a:cs typeface="Arial"/>
              </a:rPr>
              <a:t>in </a:t>
            </a:r>
            <a:r>
              <a:rPr dirty="0" sz="2000" spc="-25">
                <a:solidFill>
                  <a:srgbClr val="0D378A"/>
                </a:solidFill>
                <a:latin typeface="Arial"/>
                <a:cs typeface="Arial"/>
              </a:rPr>
              <a:t>patients</a:t>
            </a:r>
            <a:r>
              <a:rPr dirty="0" sz="2000" spc="-2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0D378A"/>
                </a:solidFill>
                <a:latin typeface="Arial"/>
                <a:cs typeface="Arial"/>
              </a:rPr>
              <a:t>with  HFrEF </a:t>
            </a:r>
            <a:r>
              <a:rPr dirty="0" sz="2000" spc="-15">
                <a:solidFill>
                  <a:srgbClr val="0D378A"/>
                </a:solidFill>
                <a:latin typeface="Arial"/>
                <a:cs typeface="Arial"/>
              </a:rPr>
              <a:t>and</a:t>
            </a:r>
            <a:r>
              <a:rPr dirty="0" sz="2000" spc="-7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D378A"/>
                </a:solidFill>
                <a:latin typeface="Arial"/>
                <a:cs typeface="Arial"/>
              </a:rPr>
              <a:t>HK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6307632"/>
            <a:ext cx="76695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HFrEF,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heart failure and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reduced ejection fraction; HK,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hyperkalemia; MRA, mineralocorticoid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receptor antagonist; 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1. Heidenreich PA et al. </a:t>
            </a:r>
            <a:r>
              <a:rPr dirty="0" sz="900" i="1">
                <a:solidFill>
                  <a:srgbClr val="0D378A"/>
                </a:solidFill>
                <a:latin typeface="Arial"/>
                <a:cs typeface="Arial"/>
              </a:rPr>
              <a:t>J Am </a:t>
            </a:r>
            <a:r>
              <a:rPr dirty="0" sz="900" spc="-5" i="1">
                <a:solidFill>
                  <a:srgbClr val="0D378A"/>
                </a:solidFill>
                <a:latin typeface="Arial"/>
                <a:cs typeface="Arial"/>
              </a:rPr>
              <a:t>Coll </a:t>
            </a:r>
            <a:r>
              <a:rPr dirty="0" sz="900" i="1">
                <a:solidFill>
                  <a:srgbClr val="0D378A"/>
                </a:solidFill>
                <a:latin typeface="Arial"/>
                <a:cs typeface="Arial"/>
              </a:rPr>
              <a:t>Cardiol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.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2022;79:e263–e421.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2.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Paolillo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 et al. </a:t>
            </a:r>
            <a:r>
              <a:rPr dirty="0" sz="900" spc="-5" i="1">
                <a:solidFill>
                  <a:srgbClr val="0D378A"/>
                </a:solidFill>
                <a:latin typeface="Arial"/>
                <a:cs typeface="Arial"/>
              </a:rPr>
              <a:t>Eur </a:t>
            </a:r>
            <a:r>
              <a:rPr dirty="0" sz="900" i="1">
                <a:solidFill>
                  <a:srgbClr val="0D378A"/>
                </a:solidFill>
                <a:latin typeface="Arial"/>
                <a:cs typeface="Arial"/>
              </a:rPr>
              <a:t>J Intern </a:t>
            </a:r>
            <a:r>
              <a:rPr dirty="0" sz="900" spc="-5" i="1">
                <a:solidFill>
                  <a:srgbClr val="0D378A"/>
                </a:solidFill>
                <a:latin typeface="Arial"/>
                <a:cs typeface="Arial"/>
              </a:rPr>
              <a:t>Med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.</a:t>
            </a:r>
            <a:r>
              <a:rPr dirty="0" sz="900" spc="-1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2024;119:109–117.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438403"/>
            <a:ext cx="26219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Study</a:t>
            </a:r>
            <a:r>
              <a:rPr dirty="0" spc="-105"/>
              <a:t> </a:t>
            </a:r>
            <a:r>
              <a:rPr dirty="0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6240" y="5628867"/>
            <a:ext cx="10311130" cy="1106805"/>
          </a:xfrm>
          <a:prstGeom prst="rect">
            <a:avLst/>
          </a:prstGeom>
        </p:spPr>
        <p:txBody>
          <a:bodyPr wrap="square" lIns="0" tIns="123189" rIns="0" bIns="0" rtlCol="0" vert="horz">
            <a:spAutoFit/>
          </a:bodyPr>
          <a:lstStyle/>
          <a:p>
            <a:pPr marL="1776730">
              <a:lnSpc>
                <a:spcPct val="100000"/>
              </a:lnSpc>
              <a:spcBef>
                <a:spcPts val="969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MRA optimization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during run-in phase and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maintenance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during randomization phase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was</a:t>
            </a:r>
            <a:r>
              <a:rPr dirty="0" sz="1400" spc="-25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protocol-mandated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60"/>
              </a:spcBef>
            </a:pP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History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of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HK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in the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previous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36 months and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eGFR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≥30 mL/min/1.73 </a:t>
            </a:r>
            <a:r>
              <a:rPr dirty="0" sz="900" spc="10">
                <a:solidFill>
                  <a:srgbClr val="0D378A"/>
                </a:solidFill>
                <a:latin typeface="Arial"/>
                <a:cs typeface="Arial"/>
              </a:rPr>
              <a:t>m</a:t>
            </a:r>
            <a:r>
              <a:rPr dirty="0" baseline="27777" sz="900" spc="15">
                <a:solidFill>
                  <a:srgbClr val="0D378A"/>
                </a:solidFill>
                <a:latin typeface="Arial"/>
                <a:cs typeface="Arial"/>
              </a:rPr>
              <a:t>2</a:t>
            </a:r>
            <a:r>
              <a:rPr dirty="0" sz="900" spc="10">
                <a:solidFill>
                  <a:srgbClr val="0D378A"/>
                </a:solidFill>
                <a:latin typeface="Arial"/>
                <a:cs typeface="Arial"/>
              </a:rPr>
              <a:t>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4.5–5.0 mEq/L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and eGFR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30–60 mL/min/1.73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m</a:t>
            </a:r>
            <a:r>
              <a:rPr dirty="0" baseline="27777" sz="900" spc="7">
                <a:solidFill>
                  <a:srgbClr val="0D378A"/>
                </a:solidFill>
                <a:latin typeface="Arial"/>
                <a:cs typeface="Arial"/>
              </a:rPr>
              <a:t>2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4.5‒5.0 mEq/L and aged &gt;75</a:t>
            </a:r>
            <a:r>
              <a:rPr dirty="0" sz="900" spc="-1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years.</a:t>
            </a:r>
            <a:endParaRPr sz="900">
              <a:latin typeface="Arial"/>
              <a:cs typeface="Arial"/>
            </a:endParaRPr>
          </a:p>
          <a:p>
            <a:pPr marL="38100" marR="235585">
              <a:lnSpc>
                <a:spcPct val="100000"/>
              </a:lnSpc>
            </a:pP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b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Stratified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by Cohorts 1 and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2. 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c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Visit Weeks: 1, 2, 5, 9, 13, 17, 21, and 25 (Weeks 5‒25 included in the primary endpoint).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eGFR,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estimated glomerular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filtration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rate;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GDMT,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guideline-directed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medical 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therapy;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HFrEF,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heart failure and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reduced ejection fraction; HK,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hyperkalemia;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LVEF, left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ventricular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ejection fraction;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MRA, mineralocorticoid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receptor antagonist; NK,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normokalemia;</a:t>
            </a:r>
            <a:r>
              <a:rPr dirty="0" sz="900" spc="-1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NYHA,</a:t>
            </a:r>
            <a:endParaRPr sz="900">
              <a:latin typeface="Arial"/>
              <a:cs typeface="Arial"/>
            </a:endParaRPr>
          </a:p>
          <a:p>
            <a:pPr marL="38100" marR="249554">
              <a:lnSpc>
                <a:spcPct val="100000"/>
              </a:lnSpc>
            </a:pP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New York Heart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Association;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PBO,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placebo; R,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randomized;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, serum potassium; 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 cyclosilicate.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Kosiborod,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M,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Cherney,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D,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Connelly,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K. et al.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Sodium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Zirconium Cyclosilicate 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in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HFrEF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and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Hyperkalemia: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REALIZE-K</a:t>
            </a:r>
            <a:r>
              <a:rPr dirty="0" sz="9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Design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and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Baseline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Characteristics.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Presented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at ESC-HF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2024,</a:t>
            </a:r>
            <a:r>
              <a:rPr dirty="0" sz="900" spc="-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Lisbon,</a:t>
            </a:r>
            <a:r>
              <a:rPr dirty="0" sz="900" spc="-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Portugal.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22356" y="1007744"/>
            <a:ext cx="9861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D378A"/>
                </a:solidFill>
                <a:latin typeface="Arial"/>
                <a:cs typeface="Arial"/>
              </a:rPr>
              <a:t>Follow-up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22634" y="5313426"/>
            <a:ext cx="5873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1</a:t>
            </a:r>
            <a:r>
              <a:rPr dirty="0" sz="1400" spc="-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week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415016" y="5245608"/>
            <a:ext cx="1601470" cy="76200"/>
          </a:xfrm>
          <a:custGeom>
            <a:avLst/>
            <a:gdLst/>
            <a:ahLst/>
            <a:cxnLst/>
            <a:rect l="l" t="t" r="r" b="b"/>
            <a:pathLst>
              <a:path w="1601470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63500" y="44449"/>
                </a:lnTo>
                <a:lnTo>
                  <a:pt x="63500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1601470" h="76200">
                <a:moveTo>
                  <a:pt x="1525015" y="0"/>
                </a:moveTo>
                <a:lnTo>
                  <a:pt x="1525015" y="76199"/>
                </a:lnTo>
                <a:lnTo>
                  <a:pt x="1588515" y="44449"/>
                </a:lnTo>
                <a:lnTo>
                  <a:pt x="1537715" y="44449"/>
                </a:lnTo>
                <a:lnTo>
                  <a:pt x="1537715" y="31749"/>
                </a:lnTo>
                <a:lnTo>
                  <a:pt x="1588515" y="31749"/>
                </a:lnTo>
                <a:lnTo>
                  <a:pt x="1525015" y="0"/>
                </a:lnTo>
                <a:close/>
              </a:path>
              <a:path w="1601470" h="76200">
                <a:moveTo>
                  <a:pt x="76200" y="31749"/>
                </a:moveTo>
                <a:lnTo>
                  <a:pt x="63500" y="31749"/>
                </a:lnTo>
                <a:lnTo>
                  <a:pt x="63500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1601470" h="76200">
                <a:moveTo>
                  <a:pt x="1525015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1525015" y="44449"/>
                </a:lnTo>
                <a:lnTo>
                  <a:pt x="1525015" y="31749"/>
                </a:lnTo>
                <a:close/>
              </a:path>
              <a:path w="1601470" h="76200">
                <a:moveTo>
                  <a:pt x="1588515" y="31749"/>
                </a:moveTo>
                <a:lnTo>
                  <a:pt x="1537715" y="31749"/>
                </a:lnTo>
                <a:lnTo>
                  <a:pt x="1537715" y="44449"/>
                </a:lnTo>
                <a:lnTo>
                  <a:pt x="1588515" y="44449"/>
                </a:lnTo>
                <a:lnTo>
                  <a:pt x="1601215" y="38099"/>
                </a:lnTo>
                <a:lnTo>
                  <a:pt x="158851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413492" y="2974848"/>
            <a:ext cx="1602105" cy="841375"/>
          </a:xfrm>
          <a:custGeom>
            <a:avLst/>
            <a:gdLst/>
            <a:ahLst/>
            <a:cxnLst/>
            <a:rect l="l" t="t" r="r" b="b"/>
            <a:pathLst>
              <a:path w="1602104" h="841375">
                <a:moveTo>
                  <a:pt x="1461515" y="0"/>
                </a:moveTo>
                <a:lnTo>
                  <a:pt x="140207" y="0"/>
                </a:lnTo>
                <a:lnTo>
                  <a:pt x="95877" y="7144"/>
                </a:lnTo>
                <a:lnTo>
                  <a:pt x="57387" y="27041"/>
                </a:lnTo>
                <a:lnTo>
                  <a:pt x="27041" y="57387"/>
                </a:lnTo>
                <a:lnTo>
                  <a:pt x="7144" y="95877"/>
                </a:lnTo>
                <a:lnTo>
                  <a:pt x="0" y="140207"/>
                </a:lnTo>
                <a:lnTo>
                  <a:pt x="0" y="701039"/>
                </a:lnTo>
                <a:lnTo>
                  <a:pt x="7144" y="745370"/>
                </a:lnTo>
                <a:lnTo>
                  <a:pt x="27041" y="783860"/>
                </a:lnTo>
                <a:lnTo>
                  <a:pt x="57387" y="814206"/>
                </a:lnTo>
                <a:lnTo>
                  <a:pt x="95877" y="834103"/>
                </a:lnTo>
                <a:lnTo>
                  <a:pt x="140207" y="841247"/>
                </a:lnTo>
                <a:lnTo>
                  <a:pt x="1461515" y="841247"/>
                </a:lnTo>
                <a:lnTo>
                  <a:pt x="1505846" y="834103"/>
                </a:lnTo>
                <a:lnTo>
                  <a:pt x="1544336" y="814206"/>
                </a:lnTo>
                <a:lnTo>
                  <a:pt x="1574682" y="783860"/>
                </a:lnTo>
                <a:lnTo>
                  <a:pt x="1594579" y="745370"/>
                </a:lnTo>
                <a:lnTo>
                  <a:pt x="1601724" y="701039"/>
                </a:lnTo>
                <a:lnTo>
                  <a:pt x="1601724" y="140207"/>
                </a:lnTo>
                <a:lnTo>
                  <a:pt x="1594579" y="95877"/>
                </a:lnTo>
                <a:lnTo>
                  <a:pt x="1574682" y="57387"/>
                </a:lnTo>
                <a:lnTo>
                  <a:pt x="1544336" y="27041"/>
                </a:lnTo>
                <a:lnTo>
                  <a:pt x="1505846" y="7144"/>
                </a:lnTo>
                <a:lnTo>
                  <a:pt x="1461515" y="0"/>
                </a:lnTo>
                <a:close/>
              </a:path>
            </a:pathLst>
          </a:custGeom>
          <a:solidFill>
            <a:srgbClr val="7E7E7E">
              <a:alpha val="1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413492" y="2974848"/>
            <a:ext cx="1602105" cy="841375"/>
          </a:xfrm>
          <a:custGeom>
            <a:avLst/>
            <a:gdLst/>
            <a:ahLst/>
            <a:cxnLst/>
            <a:rect l="l" t="t" r="r" b="b"/>
            <a:pathLst>
              <a:path w="1602104" h="841375">
                <a:moveTo>
                  <a:pt x="0" y="140207"/>
                </a:moveTo>
                <a:lnTo>
                  <a:pt x="7144" y="95877"/>
                </a:lnTo>
                <a:lnTo>
                  <a:pt x="27041" y="57387"/>
                </a:lnTo>
                <a:lnTo>
                  <a:pt x="57387" y="27041"/>
                </a:lnTo>
                <a:lnTo>
                  <a:pt x="95877" y="7144"/>
                </a:lnTo>
                <a:lnTo>
                  <a:pt x="140207" y="0"/>
                </a:lnTo>
                <a:lnTo>
                  <a:pt x="1461515" y="0"/>
                </a:lnTo>
                <a:lnTo>
                  <a:pt x="1505846" y="7144"/>
                </a:lnTo>
                <a:lnTo>
                  <a:pt x="1544336" y="27041"/>
                </a:lnTo>
                <a:lnTo>
                  <a:pt x="1574682" y="57387"/>
                </a:lnTo>
                <a:lnTo>
                  <a:pt x="1594579" y="95877"/>
                </a:lnTo>
                <a:lnTo>
                  <a:pt x="1601724" y="140207"/>
                </a:lnTo>
                <a:lnTo>
                  <a:pt x="1601724" y="701039"/>
                </a:lnTo>
                <a:lnTo>
                  <a:pt x="1594579" y="745370"/>
                </a:lnTo>
                <a:lnTo>
                  <a:pt x="1574682" y="783860"/>
                </a:lnTo>
                <a:lnTo>
                  <a:pt x="1544336" y="814206"/>
                </a:lnTo>
                <a:lnTo>
                  <a:pt x="1505846" y="834103"/>
                </a:lnTo>
                <a:lnTo>
                  <a:pt x="1461515" y="841247"/>
                </a:lnTo>
                <a:lnTo>
                  <a:pt x="140207" y="841247"/>
                </a:lnTo>
                <a:lnTo>
                  <a:pt x="95877" y="834103"/>
                </a:lnTo>
                <a:lnTo>
                  <a:pt x="57387" y="814206"/>
                </a:lnTo>
                <a:lnTo>
                  <a:pt x="27041" y="783860"/>
                </a:lnTo>
                <a:lnTo>
                  <a:pt x="7144" y="745370"/>
                </a:lnTo>
                <a:lnTo>
                  <a:pt x="0" y="701039"/>
                </a:lnTo>
                <a:lnTo>
                  <a:pt x="0" y="14020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478769" y="3058109"/>
            <a:ext cx="1478280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38100" marR="304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Check </a:t>
            </a:r>
            <a:r>
              <a:rPr dirty="0" sz="1400" spc="5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4691" sz="1350" spc="7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7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days 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after last dose of  study</a:t>
            </a:r>
            <a:r>
              <a:rPr dirty="0" sz="1400" spc="-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drug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771888" y="2705100"/>
            <a:ext cx="419100" cy="1394460"/>
          </a:xfrm>
          <a:custGeom>
            <a:avLst/>
            <a:gdLst/>
            <a:ahLst/>
            <a:cxnLst/>
            <a:rect l="l" t="t" r="r" b="b"/>
            <a:pathLst>
              <a:path w="419100" h="1394460">
                <a:moveTo>
                  <a:pt x="0" y="1394460"/>
                </a:moveTo>
                <a:lnTo>
                  <a:pt x="163157" y="1394460"/>
                </a:lnTo>
                <a:lnTo>
                  <a:pt x="296370" y="1394460"/>
                </a:lnTo>
                <a:lnTo>
                  <a:pt x="386173" y="1394460"/>
                </a:lnTo>
                <a:lnTo>
                  <a:pt x="419100" y="1394460"/>
                </a:lnTo>
                <a:lnTo>
                  <a:pt x="419100" y="0"/>
                </a:lnTo>
                <a:lnTo>
                  <a:pt x="386173" y="0"/>
                </a:lnTo>
                <a:lnTo>
                  <a:pt x="296370" y="0"/>
                </a:lnTo>
                <a:lnTo>
                  <a:pt x="163157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198607" y="3396996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 h="0">
                <a:moveTo>
                  <a:pt x="20955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51419" y="2709672"/>
            <a:ext cx="173990" cy="1385570"/>
          </a:xfrm>
          <a:custGeom>
            <a:avLst/>
            <a:gdLst/>
            <a:ahLst/>
            <a:cxnLst/>
            <a:rect l="l" t="t" r="r" b="b"/>
            <a:pathLst>
              <a:path w="173990" h="1385570">
                <a:moveTo>
                  <a:pt x="173735" y="1385315"/>
                </a:moveTo>
                <a:lnTo>
                  <a:pt x="106084" y="1385315"/>
                </a:lnTo>
                <a:lnTo>
                  <a:pt x="50863" y="1385315"/>
                </a:lnTo>
                <a:lnTo>
                  <a:pt x="13644" y="1385315"/>
                </a:lnTo>
                <a:lnTo>
                  <a:pt x="0" y="1385315"/>
                </a:lnTo>
                <a:lnTo>
                  <a:pt x="0" y="0"/>
                </a:lnTo>
                <a:lnTo>
                  <a:pt x="13644" y="0"/>
                </a:lnTo>
                <a:lnTo>
                  <a:pt x="50863" y="0"/>
                </a:lnTo>
                <a:lnTo>
                  <a:pt x="106084" y="0"/>
                </a:lnTo>
                <a:lnTo>
                  <a:pt x="17373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150607" y="3395471"/>
            <a:ext cx="401320" cy="1270"/>
          </a:xfrm>
          <a:custGeom>
            <a:avLst/>
            <a:gdLst/>
            <a:ahLst/>
            <a:cxnLst/>
            <a:rect l="l" t="t" r="r" b="b"/>
            <a:pathLst>
              <a:path w="401320" h="1270">
                <a:moveTo>
                  <a:pt x="0" y="1142"/>
                </a:moveTo>
                <a:lnTo>
                  <a:pt x="40081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500618" y="5313426"/>
            <a:ext cx="8686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6</a:t>
            </a:r>
            <a:r>
              <a:rPr dirty="0" sz="1400" spc="-5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months</a:t>
            </a:r>
            <a:r>
              <a:rPr dirty="0" baseline="24691" sz="1350">
                <a:solidFill>
                  <a:srgbClr val="0D378A"/>
                </a:solidFill>
                <a:latin typeface="Arial"/>
                <a:cs typeface="Arial"/>
              </a:rPr>
              <a:t>c</a:t>
            </a:r>
            <a:endParaRPr baseline="24691" sz="13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548371" y="5245608"/>
            <a:ext cx="2772410" cy="76200"/>
          </a:xfrm>
          <a:custGeom>
            <a:avLst/>
            <a:gdLst/>
            <a:ahLst/>
            <a:cxnLst/>
            <a:rect l="l" t="t" r="r" b="b"/>
            <a:pathLst>
              <a:path w="2772409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63500" y="44449"/>
                </a:lnTo>
                <a:lnTo>
                  <a:pt x="63500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2772409" h="76200">
                <a:moveTo>
                  <a:pt x="2695702" y="0"/>
                </a:moveTo>
                <a:lnTo>
                  <a:pt x="2695702" y="76199"/>
                </a:lnTo>
                <a:lnTo>
                  <a:pt x="2759202" y="44449"/>
                </a:lnTo>
                <a:lnTo>
                  <a:pt x="2708402" y="44449"/>
                </a:lnTo>
                <a:lnTo>
                  <a:pt x="2708402" y="31749"/>
                </a:lnTo>
                <a:lnTo>
                  <a:pt x="2759202" y="31749"/>
                </a:lnTo>
                <a:lnTo>
                  <a:pt x="2695702" y="0"/>
                </a:lnTo>
                <a:close/>
              </a:path>
              <a:path w="2772409" h="76200">
                <a:moveTo>
                  <a:pt x="76200" y="31749"/>
                </a:moveTo>
                <a:lnTo>
                  <a:pt x="63500" y="31749"/>
                </a:lnTo>
                <a:lnTo>
                  <a:pt x="63500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2772409" h="76200">
                <a:moveTo>
                  <a:pt x="2695702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2695702" y="44449"/>
                </a:lnTo>
                <a:lnTo>
                  <a:pt x="2695702" y="31749"/>
                </a:lnTo>
                <a:close/>
              </a:path>
              <a:path w="2772409" h="76200">
                <a:moveTo>
                  <a:pt x="2759202" y="31749"/>
                </a:moveTo>
                <a:lnTo>
                  <a:pt x="2708402" y="31749"/>
                </a:lnTo>
                <a:lnTo>
                  <a:pt x="2708402" y="44449"/>
                </a:lnTo>
                <a:lnTo>
                  <a:pt x="2759202" y="44449"/>
                </a:lnTo>
                <a:lnTo>
                  <a:pt x="2771902" y="38099"/>
                </a:lnTo>
                <a:lnTo>
                  <a:pt x="2759202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054978" y="4070350"/>
            <a:ext cx="1327785" cy="879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Patients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with</a:t>
            </a:r>
            <a:r>
              <a:rPr dirty="0" sz="1400" spc="-1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NK 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on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SZC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+  spironolactone</a:t>
            </a:r>
            <a:endParaRPr sz="14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≥25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mg</a:t>
            </a:r>
            <a:r>
              <a:rPr dirty="0" sz="1400" spc="-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daily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03391" y="2609088"/>
            <a:ext cx="85725" cy="1588135"/>
          </a:xfrm>
          <a:custGeom>
            <a:avLst/>
            <a:gdLst/>
            <a:ahLst/>
            <a:cxnLst/>
            <a:rect l="l" t="t" r="r" b="b"/>
            <a:pathLst>
              <a:path w="85725" h="1588135">
                <a:moveTo>
                  <a:pt x="0" y="1588008"/>
                </a:moveTo>
                <a:lnTo>
                  <a:pt x="33212" y="1588008"/>
                </a:lnTo>
                <a:lnTo>
                  <a:pt x="60340" y="1588008"/>
                </a:lnTo>
                <a:lnTo>
                  <a:pt x="78634" y="1588008"/>
                </a:lnTo>
                <a:lnTo>
                  <a:pt x="85344" y="1588008"/>
                </a:lnTo>
                <a:lnTo>
                  <a:pt x="85344" y="0"/>
                </a:lnTo>
                <a:lnTo>
                  <a:pt x="78634" y="0"/>
                </a:lnTo>
                <a:lnTo>
                  <a:pt x="60340" y="0"/>
                </a:lnTo>
                <a:lnTo>
                  <a:pt x="33212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90259" y="3393947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4" h="0">
                <a:moveTo>
                  <a:pt x="39306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265034" y="949528"/>
            <a:ext cx="2929255" cy="513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D378A"/>
                </a:solidFill>
                <a:latin typeface="Arial"/>
                <a:cs typeface="Arial"/>
              </a:rPr>
              <a:t>Double-blind,</a:t>
            </a:r>
            <a:r>
              <a:rPr dirty="0" sz="1600" spc="-10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D378A"/>
                </a:solidFill>
                <a:latin typeface="Arial"/>
                <a:cs typeface="Arial"/>
              </a:rPr>
              <a:t>PBO-controlled,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b="1">
                <a:solidFill>
                  <a:srgbClr val="EC7C30"/>
                </a:solidFill>
                <a:latin typeface="Arial"/>
                <a:cs typeface="Arial"/>
              </a:rPr>
              <a:t>randomized-withdrawal</a:t>
            </a:r>
            <a:r>
              <a:rPr dirty="0" sz="1600" spc="-85" b="1">
                <a:solidFill>
                  <a:srgbClr val="EC7C3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D378A"/>
                </a:solidFill>
                <a:latin typeface="Arial"/>
                <a:cs typeface="Arial"/>
              </a:rPr>
              <a:t>phase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709916" y="2301227"/>
            <a:ext cx="2257805" cy="799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859394" y="2577464"/>
            <a:ext cx="18561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SZC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1400" spc="-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spironolactone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723631" y="3700259"/>
            <a:ext cx="2257805" cy="79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857490" y="3976877"/>
            <a:ext cx="1886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PBO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dirty="0" sz="1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spironolactone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81072" y="3400044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 h="0">
                <a:moveTo>
                  <a:pt x="0" y="0"/>
                </a:moveTo>
                <a:lnTo>
                  <a:pt x="12014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04516" y="2606039"/>
            <a:ext cx="120650" cy="1586865"/>
          </a:xfrm>
          <a:custGeom>
            <a:avLst/>
            <a:gdLst/>
            <a:ahLst/>
            <a:cxnLst/>
            <a:rect l="l" t="t" r="r" b="b"/>
            <a:pathLst>
              <a:path w="120650" h="1586864">
                <a:moveTo>
                  <a:pt x="120395" y="1586484"/>
                </a:moveTo>
                <a:lnTo>
                  <a:pt x="73509" y="1586484"/>
                </a:lnTo>
                <a:lnTo>
                  <a:pt x="35242" y="1586484"/>
                </a:lnTo>
                <a:lnTo>
                  <a:pt x="9453" y="1586484"/>
                </a:lnTo>
                <a:lnTo>
                  <a:pt x="0" y="1586484"/>
                </a:lnTo>
                <a:lnTo>
                  <a:pt x="0" y="0"/>
                </a:lnTo>
                <a:lnTo>
                  <a:pt x="9453" y="0"/>
                </a:lnTo>
                <a:lnTo>
                  <a:pt x="35242" y="0"/>
                </a:lnTo>
                <a:lnTo>
                  <a:pt x="73509" y="0"/>
                </a:lnTo>
                <a:lnTo>
                  <a:pt x="12039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961638" y="3331209"/>
            <a:ext cx="6769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4</a:t>
            </a:r>
            <a:r>
              <a:rPr dirty="0" sz="1400" spc="-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weeks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011423" y="3250692"/>
            <a:ext cx="2578735" cy="76200"/>
          </a:xfrm>
          <a:custGeom>
            <a:avLst/>
            <a:gdLst/>
            <a:ahLst/>
            <a:cxnLst/>
            <a:rect l="l" t="t" r="r" b="b"/>
            <a:pathLst>
              <a:path w="257873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578735" h="76200">
                <a:moveTo>
                  <a:pt x="2502408" y="0"/>
                </a:moveTo>
                <a:lnTo>
                  <a:pt x="2502408" y="76200"/>
                </a:lnTo>
                <a:lnTo>
                  <a:pt x="2565908" y="44450"/>
                </a:lnTo>
                <a:lnTo>
                  <a:pt x="2515108" y="44450"/>
                </a:lnTo>
                <a:lnTo>
                  <a:pt x="2515108" y="31750"/>
                </a:lnTo>
                <a:lnTo>
                  <a:pt x="2565908" y="31750"/>
                </a:lnTo>
                <a:lnTo>
                  <a:pt x="2502408" y="0"/>
                </a:lnTo>
                <a:close/>
              </a:path>
              <a:path w="257873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578735" h="76200">
                <a:moveTo>
                  <a:pt x="2502408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502408" y="44450"/>
                </a:lnTo>
                <a:lnTo>
                  <a:pt x="2502408" y="31750"/>
                </a:lnTo>
                <a:close/>
              </a:path>
              <a:path w="2578735" h="76200">
                <a:moveTo>
                  <a:pt x="2565908" y="31750"/>
                </a:moveTo>
                <a:lnTo>
                  <a:pt x="2515108" y="31750"/>
                </a:lnTo>
                <a:lnTo>
                  <a:pt x="2515108" y="44450"/>
                </a:lnTo>
                <a:lnTo>
                  <a:pt x="2565908" y="44450"/>
                </a:lnTo>
                <a:lnTo>
                  <a:pt x="2578608" y="38100"/>
                </a:lnTo>
                <a:lnTo>
                  <a:pt x="2565908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975861" y="5238750"/>
            <a:ext cx="676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6</a:t>
            </a:r>
            <a:r>
              <a:rPr dirty="0" sz="1400" spc="-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weeks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25139" y="5170932"/>
            <a:ext cx="2578735" cy="76200"/>
          </a:xfrm>
          <a:custGeom>
            <a:avLst/>
            <a:gdLst/>
            <a:ahLst/>
            <a:cxnLst/>
            <a:rect l="l" t="t" r="r" b="b"/>
            <a:pathLst>
              <a:path w="257873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578735" h="76200">
                <a:moveTo>
                  <a:pt x="2502408" y="0"/>
                </a:moveTo>
                <a:lnTo>
                  <a:pt x="2502408" y="76200"/>
                </a:lnTo>
                <a:lnTo>
                  <a:pt x="2565908" y="44450"/>
                </a:lnTo>
                <a:lnTo>
                  <a:pt x="2515108" y="44450"/>
                </a:lnTo>
                <a:lnTo>
                  <a:pt x="2515108" y="31750"/>
                </a:lnTo>
                <a:lnTo>
                  <a:pt x="2565908" y="31750"/>
                </a:lnTo>
                <a:lnTo>
                  <a:pt x="2502408" y="0"/>
                </a:lnTo>
                <a:close/>
              </a:path>
              <a:path w="257873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578735" h="76200">
                <a:moveTo>
                  <a:pt x="2502408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502408" y="44450"/>
                </a:lnTo>
                <a:lnTo>
                  <a:pt x="2502408" y="31750"/>
                </a:lnTo>
                <a:close/>
              </a:path>
              <a:path w="2578735" h="76200">
                <a:moveTo>
                  <a:pt x="2565908" y="31750"/>
                </a:moveTo>
                <a:lnTo>
                  <a:pt x="2515108" y="31750"/>
                </a:lnTo>
                <a:lnTo>
                  <a:pt x="2515108" y="44450"/>
                </a:lnTo>
                <a:lnTo>
                  <a:pt x="2565908" y="44450"/>
                </a:lnTo>
                <a:lnTo>
                  <a:pt x="2578608" y="38100"/>
                </a:lnTo>
                <a:lnTo>
                  <a:pt x="2565908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24911" y="1563624"/>
            <a:ext cx="3070860" cy="1637030"/>
          </a:xfrm>
          <a:custGeom>
            <a:avLst/>
            <a:gdLst/>
            <a:ahLst/>
            <a:cxnLst/>
            <a:rect l="l" t="t" r="r" b="b"/>
            <a:pathLst>
              <a:path w="3070860" h="1637030">
                <a:moveTo>
                  <a:pt x="2843657" y="0"/>
                </a:moveTo>
                <a:lnTo>
                  <a:pt x="227202" y="0"/>
                </a:lnTo>
                <a:lnTo>
                  <a:pt x="181415" y="4616"/>
                </a:lnTo>
                <a:lnTo>
                  <a:pt x="138767" y="17855"/>
                </a:lnTo>
                <a:lnTo>
                  <a:pt x="100173" y="38803"/>
                </a:lnTo>
                <a:lnTo>
                  <a:pt x="66548" y="66548"/>
                </a:lnTo>
                <a:lnTo>
                  <a:pt x="38803" y="100173"/>
                </a:lnTo>
                <a:lnTo>
                  <a:pt x="17855" y="138767"/>
                </a:lnTo>
                <a:lnTo>
                  <a:pt x="4616" y="181415"/>
                </a:lnTo>
                <a:lnTo>
                  <a:pt x="0" y="227202"/>
                </a:lnTo>
                <a:lnTo>
                  <a:pt x="0" y="1409573"/>
                </a:lnTo>
                <a:lnTo>
                  <a:pt x="4616" y="1455360"/>
                </a:lnTo>
                <a:lnTo>
                  <a:pt x="17855" y="1498008"/>
                </a:lnTo>
                <a:lnTo>
                  <a:pt x="38803" y="1536602"/>
                </a:lnTo>
                <a:lnTo>
                  <a:pt x="66548" y="1570227"/>
                </a:lnTo>
                <a:lnTo>
                  <a:pt x="100173" y="1597972"/>
                </a:lnTo>
                <a:lnTo>
                  <a:pt x="138767" y="1618920"/>
                </a:lnTo>
                <a:lnTo>
                  <a:pt x="181415" y="1632159"/>
                </a:lnTo>
                <a:lnTo>
                  <a:pt x="227202" y="1636776"/>
                </a:lnTo>
                <a:lnTo>
                  <a:pt x="2843657" y="1636776"/>
                </a:lnTo>
                <a:lnTo>
                  <a:pt x="2889444" y="1632159"/>
                </a:lnTo>
                <a:lnTo>
                  <a:pt x="2932092" y="1618920"/>
                </a:lnTo>
                <a:lnTo>
                  <a:pt x="2970686" y="1597972"/>
                </a:lnTo>
                <a:lnTo>
                  <a:pt x="3004312" y="1570227"/>
                </a:lnTo>
                <a:lnTo>
                  <a:pt x="3032056" y="1536602"/>
                </a:lnTo>
                <a:lnTo>
                  <a:pt x="3053004" y="1498008"/>
                </a:lnTo>
                <a:lnTo>
                  <a:pt x="3066243" y="1455360"/>
                </a:lnTo>
                <a:lnTo>
                  <a:pt x="3070860" y="1409573"/>
                </a:lnTo>
                <a:lnTo>
                  <a:pt x="3070860" y="227202"/>
                </a:lnTo>
                <a:lnTo>
                  <a:pt x="3066243" y="181415"/>
                </a:lnTo>
                <a:lnTo>
                  <a:pt x="3053004" y="138767"/>
                </a:lnTo>
                <a:lnTo>
                  <a:pt x="3032056" y="100173"/>
                </a:lnTo>
                <a:lnTo>
                  <a:pt x="3004312" y="66548"/>
                </a:lnTo>
                <a:lnTo>
                  <a:pt x="2970686" y="38803"/>
                </a:lnTo>
                <a:lnTo>
                  <a:pt x="2932092" y="17855"/>
                </a:lnTo>
                <a:lnTo>
                  <a:pt x="2889444" y="4616"/>
                </a:lnTo>
                <a:lnTo>
                  <a:pt x="2843657" y="0"/>
                </a:lnTo>
                <a:close/>
              </a:path>
            </a:pathLst>
          </a:custGeom>
          <a:solidFill>
            <a:srgbClr val="D5DCE4">
              <a:alpha val="1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24911" y="1563624"/>
            <a:ext cx="3070860" cy="1637030"/>
          </a:xfrm>
          <a:custGeom>
            <a:avLst/>
            <a:gdLst/>
            <a:ahLst/>
            <a:cxnLst/>
            <a:rect l="l" t="t" r="r" b="b"/>
            <a:pathLst>
              <a:path w="3070860" h="1637030">
                <a:moveTo>
                  <a:pt x="0" y="227202"/>
                </a:moveTo>
                <a:lnTo>
                  <a:pt x="4616" y="181415"/>
                </a:lnTo>
                <a:lnTo>
                  <a:pt x="17855" y="138767"/>
                </a:lnTo>
                <a:lnTo>
                  <a:pt x="38803" y="100173"/>
                </a:lnTo>
                <a:lnTo>
                  <a:pt x="66548" y="66548"/>
                </a:lnTo>
                <a:lnTo>
                  <a:pt x="100173" y="38803"/>
                </a:lnTo>
                <a:lnTo>
                  <a:pt x="138767" y="17855"/>
                </a:lnTo>
                <a:lnTo>
                  <a:pt x="181415" y="4616"/>
                </a:lnTo>
                <a:lnTo>
                  <a:pt x="227202" y="0"/>
                </a:lnTo>
                <a:lnTo>
                  <a:pt x="2843657" y="0"/>
                </a:lnTo>
                <a:lnTo>
                  <a:pt x="2889444" y="4616"/>
                </a:lnTo>
                <a:lnTo>
                  <a:pt x="2932092" y="17855"/>
                </a:lnTo>
                <a:lnTo>
                  <a:pt x="2970686" y="38803"/>
                </a:lnTo>
                <a:lnTo>
                  <a:pt x="3004312" y="66548"/>
                </a:lnTo>
                <a:lnTo>
                  <a:pt x="3032056" y="100173"/>
                </a:lnTo>
                <a:lnTo>
                  <a:pt x="3053004" y="138767"/>
                </a:lnTo>
                <a:lnTo>
                  <a:pt x="3066243" y="181415"/>
                </a:lnTo>
                <a:lnTo>
                  <a:pt x="3070860" y="227202"/>
                </a:lnTo>
                <a:lnTo>
                  <a:pt x="3070860" y="1409573"/>
                </a:lnTo>
                <a:lnTo>
                  <a:pt x="3066243" y="1455360"/>
                </a:lnTo>
                <a:lnTo>
                  <a:pt x="3053004" y="1498008"/>
                </a:lnTo>
                <a:lnTo>
                  <a:pt x="3032056" y="1536602"/>
                </a:lnTo>
                <a:lnTo>
                  <a:pt x="3004312" y="1570227"/>
                </a:lnTo>
                <a:lnTo>
                  <a:pt x="2970686" y="1597972"/>
                </a:lnTo>
                <a:lnTo>
                  <a:pt x="2932092" y="1618920"/>
                </a:lnTo>
                <a:lnTo>
                  <a:pt x="2889444" y="1632159"/>
                </a:lnTo>
                <a:lnTo>
                  <a:pt x="2843657" y="1636776"/>
                </a:lnTo>
                <a:lnTo>
                  <a:pt x="227202" y="1636776"/>
                </a:lnTo>
                <a:lnTo>
                  <a:pt x="181415" y="1632159"/>
                </a:lnTo>
                <a:lnTo>
                  <a:pt x="138767" y="1618920"/>
                </a:lnTo>
                <a:lnTo>
                  <a:pt x="100173" y="1597972"/>
                </a:lnTo>
                <a:lnTo>
                  <a:pt x="66548" y="1570227"/>
                </a:lnTo>
                <a:lnTo>
                  <a:pt x="38803" y="1536602"/>
                </a:lnTo>
                <a:lnTo>
                  <a:pt x="17855" y="1498008"/>
                </a:lnTo>
                <a:lnTo>
                  <a:pt x="4616" y="1455360"/>
                </a:lnTo>
                <a:lnTo>
                  <a:pt x="0" y="1409573"/>
                </a:lnTo>
                <a:lnTo>
                  <a:pt x="0" y="227202"/>
                </a:lnTo>
                <a:close/>
              </a:path>
            </a:pathLst>
          </a:custGeom>
          <a:ln w="12700">
            <a:solidFill>
              <a:srgbClr val="44536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034538" y="2561970"/>
            <a:ext cx="254381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 marR="30480" indent="2413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Start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SZC,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normalize </a:t>
            </a:r>
            <a:r>
              <a:rPr dirty="0" sz="1400" spc="5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4691" sz="1350" spc="7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1400" spc="5">
                <a:solidFill>
                  <a:srgbClr val="0D378A"/>
                </a:solidFill>
                <a:latin typeface="Arial"/>
                <a:cs typeface="Arial"/>
              </a:rPr>
              <a:t>,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then 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initiate/up-titrate</a:t>
            </a:r>
            <a:r>
              <a:rPr dirty="0" sz="1400" spc="-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spironolactone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724911" y="1426463"/>
            <a:ext cx="3070860" cy="344805"/>
          </a:xfrm>
          <a:custGeom>
            <a:avLst/>
            <a:gdLst/>
            <a:ahLst/>
            <a:cxnLst/>
            <a:rect l="l" t="t" r="r" b="b"/>
            <a:pathLst>
              <a:path w="3070860" h="344805">
                <a:moveTo>
                  <a:pt x="3013455" y="0"/>
                </a:moveTo>
                <a:lnTo>
                  <a:pt x="57404" y="0"/>
                </a:lnTo>
                <a:lnTo>
                  <a:pt x="35040" y="4504"/>
                </a:lnTo>
                <a:lnTo>
                  <a:pt x="16795" y="16795"/>
                </a:lnTo>
                <a:lnTo>
                  <a:pt x="4504" y="35040"/>
                </a:lnTo>
                <a:lnTo>
                  <a:pt x="0" y="57403"/>
                </a:lnTo>
                <a:lnTo>
                  <a:pt x="0" y="344424"/>
                </a:lnTo>
                <a:lnTo>
                  <a:pt x="3070860" y="344424"/>
                </a:lnTo>
                <a:lnTo>
                  <a:pt x="3070860" y="57403"/>
                </a:lnTo>
                <a:lnTo>
                  <a:pt x="3066355" y="35040"/>
                </a:lnTo>
                <a:lnTo>
                  <a:pt x="3054064" y="16795"/>
                </a:lnTo>
                <a:lnTo>
                  <a:pt x="3035819" y="4504"/>
                </a:lnTo>
                <a:lnTo>
                  <a:pt x="3013455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724911" y="1426463"/>
            <a:ext cx="3070860" cy="344805"/>
          </a:xfrm>
          <a:custGeom>
            <a:avLst/>
            <a:gdLst/>
            <a:ahLst/>
            <a:cxnLst/>
            <a:rect l="l" t="t" r="r" b="b"/>
            <a:pathLst>
              <a:path w="3070860" h="344805">
                <a:moveTo>
                  <a:pt x="57404" y="0"/>
                </a:moveTo>
                <a:lnTo>
                  <a:pt x="3013455" y="0"/>
                </a:lnTo>
                <a:lnTo>
                  <a:pt x="3035819" y="4504"/>
                </a:lnTo>
                <a:lnTo>
                  <a:pt x="3054064" y="16795"/>
                </a:lnTo>
                <a:lnTo>
                  <a:pt x="3066355" y="35040"/>
                </a:lnTo>
                <a:lnTo>
                  <a:pt x="3070860" y="57403"/>
                </a:lnTo>
                <a:lnTo>
                  <a:pt x="3070860" y="344424"/>
                </a:lnTo>
                <a:lnTo>
                  <a:pt x="0" y="344424"/>
                </a:lnTo>
                <a:lnTo>
                  <a:pt x="0" y="57403"/>
                </a:lnTo>
                <a:lnTo>
                  <a:pt x="4504" y="35040"/>
                </a:lnTo>
                <a:lnTo>
                  <a:pt x="16795" y="16795"/>
                </a:lnTo>
                <a:lnTo>
                  <a:pt x="35040" y="4504"/>
                </a:lnTo>
                <a:lnTo>
                  <a:pt x="57404" y="0"/>
                </a:lnTo>
                <a:close/>
              </a:path>
            </a:pathLst>
          </a:custGeom>
          <a:ln w="12700">
            <a:solidFill>
              <a:srgbClr val="44536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726959" y="1482089"/>
            <a:ext cx="3067050" cy="8928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58825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Cohort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1 (with</a:t>
            </a:r>
            <a:r>
              <a:rPr dirty="0" sz="1400" spc="-1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HK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algn="ctr" marL="9017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4691" sz="1350" b="1">
                <a:solidFill>
                  <a:srgbClr val="0D378A"/>
                </a:solidFill>
                <a:latin typeface="Arial"/>
                <a:cs typeface="Arial"/>
              </a:rPr>
              <a:t>+  </a:t>
            </a: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5.1‒5.9</a:t>
            </a:r>
            <a:r>
              <a:rPr dirty="0" sz="1400" spc="-210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mEq/L,</a:t>
            </a:r>
            <a:endParaRPr sz="1400">
              <a:latin typeface="Arial"/>
              <a:cs typeface="Arial"/>
            </a:endParaRPr>
          </a:p>
          <a:p>
            <a:pPr algn="ctr" marL="91440">
              <a:lnSpc>
                <a:spcPct val="100000"/>
              </a:lnSpc>
            </a:pP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eGFR </a:t>
            </a:r>
            <a:r>
              <a:rPr dirty="0" sz="1400" b="1">
                <a:solidFill>
                  <a:srgbClr val="0D378A"/>
                </a:solidFill>
                <a:latin typeface="Arial"/>
                <a:cs typeface="Arial"/>
              </a:rPr>
              <a:t>≥30 </a:t>
            </a: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mL/min/1.73</a:t>
            </a:r>
            <a:r>
              <a:rPr dirty="0" sz="1400" spc="-95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10" b="1">
                <a:solidFill>
                  <a:srgbClr val="0D378A"/>
                </a:solidFill>
                <a:latin typeface="Arial"/>
                <a:cs typeface="Arial"/>
              </a:rPr>
              <a:t>m</a:t>
            </a:r>
            <a:r>
              <a:rPr dirty="0" baseline="24691" sz="1350" spc="15" b="1">
                <a:solidFill>
                  <a:srgbClr val="0D378A"/>
                </a:solidFill>
                <a:latin typeface="Arial"/>
                <a:cs typeface="Arial"/>
              </a:rPr>
              <a:t>2</a:t>
            </a:r>
            <a:endParaRPr baseline="24691" sz="135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724911" y="3713988"/>
            <a:ext cx="3070860" cy="1411605"/>
          </a:xfrm>
          <a:custGeom>
            <a:avLst/>
            <a:gdLst/>
            <a:ahLst/>
            <a:cxnLst/>
            <a:rect l="l" t="t" r="r" b="b"/>
            <a:pathLst>
              <a:path w="3070860" h="1411604">
                <a:moveTo>
                  <a:pt x="2835655" y="0"/>
                </a:moveTo>
                <a:lnTo>
                  <a:pt x="235204" y="0"/>
                </a:lnTo>
                <a:lnTo>
                  <a:pt x="187796" y="4777"/>
                </a:lnTo>
                <a:lnTo>
                  <a:pt x="143642" y="18480"/>
                </a:lnTo>
                <a:lnTo>
                  <a:pt x="103689" y="40163"/>
                </a:lnTo>
                <a:lnTo>
                  <a:pt x="68881" y="68881"/>
                </a:lnTo>
                <a:lnTo>
                  <a:pt x="40163" y="103689"/>
                </a:lnTo>
                <a:lnTo>
                  <a:pt x="18480" y="143642"/>
                </a:lnTo>
                <a:lnTo>
                  <a:pt x="4777" y="187796"/>
                </a:lnTo>
                <a:lnTo>
                  <a:pt x="0" y="235204"/>
                </a:lnTo>
                <a:lnTo>
                  <a:pt x="0" y="1176020"/>
                </a:lnTo>
                <a:lnTo>
                  <a:pt x="4777" y="1223427"/>
                </a:lnTo>
                <a:lnTo>
                  <a:pt x="18480" y="1267581"/>
                </a:lnTo>
                <a:lnTo>
                  <a:pt x="40163" y="1307534"/>
                </a:lnTo>
                <a:lnTo>
                  <a:pt x="68881" y="1342342"/>
                </a:lnTo>
                <a:lnTo>
                  <a:pt x="103689" y="1371060"/>
                </a:lnTo>
                <a:lnTo>
                  <a:pt x="143642" y="1392743"/>
                </a:lnTo>
                <a:lnTo>
                  <a:pt x="187796" y="1406446"/>
                </a:lnTo>
                <a:lnTo>
                  <a:pt x="235204" y="1411224"/>
                </a:lnTo>
                <a:lnTo>
                  <a:pt x="2835655" y="1411224"/>
                </a:lnTo>
                <a:lnTo>
                  <a:pt x="2883063" y="1406446"/>
                </a:lnTo>
                <a:lnTo>
                  <a:pt x="2927217" y="1392743"/>
                </a:lnTo>
                <a:lnTo>
                  <a:pt x="2967170" y="1371060"/>
                </a:lnTo>
                <a:lnTo>
                  <a:pt x="3001978" y="1342342"/>
                </a:lnTo>
                <a:lnTo>
                  <a:pt x="3030696" y="1307534"/>
                </a:lnTo>
                <a:lnTo>
                  <a:pt x="3052379" y="1267581"/>
                </a:lnTo>
                <a:lnTo>
                  <a:pt x="3066082" y="1223427"/>
                </a:lnTo>
                <a:lnTo>
                  <a:pt x="3070860" y="1176020"/>
                </a:lnTo>
                <a:lnTo>
                  <a:pt x="3070860" y="235204"/>
                </a:lnTo>
                <a:lnTo>
                  <a:pt x="3066082" y="187796"/>
                </a:lnTo>
                <a:lnTo>
                  <a:pt x="3052379" y="143642"/>
                </a:lnTo>
                <a:lnTo>
                  <a:pt x="3030696" y="103689"/>
                </a:lnTo>
                <a:lnTo>
                  <a:pt x="3001978" y="68881"/>
                </a:lnTo>
                <a:lnTo>
                  <a:pt x="2967170" y="40163"/>
                </a:lnTo>
                <a:lnTo>
                  <a:pt x="2927217" y="18480"/>
                </a:lnTo>
                <a:lnTo>
                  <a:pt x="2883063" y="4777"/>
                </a:lnTo>
                <a:lnTo>
                  <a:pt x="2835655" y="0"/>
                </a:lnTo>
                <a:close/>
              </a:path>
            </a:pathLst>
          </a:custGeom>
          <a:solidFill>
            <a:srgbClr val="DAE2F3">
              <a:alpha val="1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724911" y="3713988"/>
            <a:ext cx="3070860" cy="1411605"/>
          </a:xfrm>
          <a:custGeom>
            <a:avLst/>
            <a:gdLst/>
            <a:ahLst/>
            <a:cxnLst/>
            <a:rect l="l" t="t" r="r" b="b"/>
            <a:pathLst>
              <a:path w="3070860" h="1411604">
                <a:moveTo>
                  <a:pt x="0" y="235204"/>
                </a:moveTo>
                <a:lnTo>
                  <a:pt x="4777" y="187796"/>
                </a:lnTo>
                <a:lnTo>
                  <a:pt x="18480" y="143642"/>
                </a:lnTo>
                <a:lnTo>
                  <a:pt x="40163" y="103689"/>
                </a:lnTo>
                <a:lnTo>
                  <a:pt x="68881" y="68881"/>
                </a:lnTo>
                <a:lnTo>
                  <a:pt x="103689" y="40163"/>
                </a:lnTo>
                <a:lnTo>
                  <a:pt x="143642" y="18480"/>
                </a:lnTo>
                <a:lnTo>
                  <a:pt x="187796" y="4777"/>
                </a:lnTo>
                <a:lnTo>
                  <a:pt x="235204" y="0"/>
                </a:lnTo>
                <a:lnTo>
                  <a:pt x="2835655" y="0"/>
                </a:lnTo>
                <a:lnTo>
                  <a:pt x="2883063" y="4777"/>
                </a:lnTo>
                <a:lnTo>
                  <a:pt x="2927217" y="18480"/>
                </a:lnTo>
                <a:lnTo>
                  <a:pt x="2967170" y="40163"/>
                </a:lnTo>
                <a:lnTo>
                  <a:pt x="3001978" y="68881"/>
                </a:lnTo>
                <a:lnTo>
                  <a:pt x="3030696" y="103689"/>
                </a:lnTo>
                <a:lnTo>
                  <a:pt x="3052379" y="143642"/>
                </a:lnTo>
                <a:lnTo>
                  <a:pt x="3066082" y="187796"/>
                </a:lnTo>
                <a:lnTo>
                  <a:pt x="3070860" y="235204"/>
                </a:lnTo>
                <a:lnTo>
                  <a:pt x="3070860" y="1176020"/>
                </a:lnTo>
                <a:lnTo>
                  <a:pt x="3066082" y="1223427"/>
                </a:lnTo>
                <a:lnTo>
                  <a:pt x="3052379" y="1267581"/>
                </a:lnTo>
                <a:lnTo>
                  <a:pt x="3030696" y="1307534"/>
                </a:lnTo>
                <a:lnTo>
                  <a:pt x="3001978" y="1342342"/>
                </a:lnTo>
                <a:lnTo>
                  <a:pt x="2967170" y="1371060"/>
                </a:lnTo>
                <a:lnTo>
                  <a:pt x="2927217" y="1392743"/>
                </a:lnTo>
                <a:lnTo>
                  <a:pt x="2883063" y="1406446"/>
                </a:lnTo>
                <a:lnTo>
                  <a:pt x="2835655" y="1411224"/>
                </a:lnTo>
                <a:lnTo>
                  <a:pt x="235204" y="1411224"/>
                </a:lnTo>
                <a:lnTo>
                  <a:pt x="187796" y="1406446"/>
                </a:lnTo>
                <a:lnTo>
                  <a:pt x="143642" y="1392743"/>
                </a:lnTo>
                <a:lnTo>
                  <a:pt x="103689" y="1371060"/>
                </a:lnTo>
                <a:lnTo>
                  <a:pt x="68881" y="1342342"/>
                </a:lnTo>
                <a:lnTo>
                  <a:pt x="40163" y="1307534"/>
                </a:lnTo>
                <a:lnTo>
                  <a:pt x="18480" y="1267581"/>
                </a:lnTo>
                <a:lnTo>
                  <a:pt x="4777" y="1223427"/>
                </a:lnTo>
                <a:lnTo>
                  <a:pt x="0" y="1176020"/>
                </a:lnTo>
                <a:lnTo>
                  <a:pt x="0" y="235204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899536" y="4066794"/>
            <a:ext cx="28130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5" b="1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4691" sz="1350" spc="7" b="1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3.5‒5.0 mEq/L, </a:t>
            </a:r>
            <a:r>
              <a:rPr dirty="0" sz="1400" b="1">
                <a:solidFill>
                  <a:srgbClr val="0D378A"/>
                </a:solidFill>
                <a:latin typeface="Arial"/>
                <a:cs typeface="Arial"/>
              </a:rPr>
              <a:t>at risk </a:t>
            </a: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of</a:t>
            </a:r>
            <a:r>
              <a:rPr dirty="0" sz="1400" spc="-260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D378A"/>
                </a:solidFill>
                <a:latin typeface="Arial"/>
                <a:cs typeface="Arial"/>
              </a:rPr>
              <a:t>HK</a:t>
            </a:r>
            <a:r>
              <a:rPr dirty="0" baseline="24691" sz="1350" b="1">
                <a:solidFill>
                  <a:srgbClr val="0D378A"/>
                </a:solidFill>
                <a:latin typeface="Arial"/>
                <a:cs typeface="Arial"/>
              </a:rPr>
              <a:t>a</a:t>
            </a:r>
            <a:endParaRPr baseline="24691" sz="13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26969" y="4493209"/>
            <a:ext cx="2757170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Initiate/up-titrate</a:t>
            </a:r>
            <a:r>
              <a:rPr dirty="0" sz="1400" spc="-4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spironolactone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Start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SZC if/when </a:t>
            </a:r>
            <a:r>
              <a:rPr dirty="0" sz="1400" spc="10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4691" sz="1350" spc="15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&gt;5.0</a:t>
            </a:r>
            <a:r>
              <a:rPr dirty="0" sz="1400" spc="-25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mEq/L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724911" y="3608832"/>
            <a:ext cx="3070860" cy="360045"/>
          </a:xfrm>
          <a:custGeom>
            <a:avLst/>
            <a:gdLst/>
            <a:ahLst/>
            <a:cxnLst/>
            <a:rect l="l" t="t" r="r" b="b"/>
            <a:pathLst>
              <a:path w="3070860" h="360045">
                <a:moveTo>
                  <a:pt x="3010916" y="0"/>
                </a:moveTo>
                <a:lnTo>
                  <a:pt x="59943" y="0"/>
                </a:lnTo>
                <a:lnTo>
                  <a:pt x="36593" y="4704"/>
                </a:lnTo>
                <a:lnTo>
                  <a:pt x="17541" y="17541"/>
                </a:lnTo>
                <a:lnTo>
                  <a:pt x="4704" y="36593"/>
                </a:lnTo>
                <a:lnTo>
                  <a:pt x="0" y="59944"/>
                </a:lnTo>
                <a:lnTo>
                  <a:pt x="0" y="359664"/>
                </a:lnTo>
                <a:lnTo>
                  <a:pt x="3070860" y="359664"/>
                </a:lnTo>
                <a:lnTo>
                  <a:pt x="3070860" y="59944"/>
                </a:lnTo>
                <a:lnTo>
                  <a:pt x="3066155" y="36593"/>
                </a:lnTo>
                <a:lnTo>
                  <a:pt x="3053318" y="17541"/>
                </a:lnTo>
                <a:lnTo>
                  <a:pt x="3034266" y="4704"/>
                </a:lnTo>
                <a:lnTo>
                  <a:pt x="3010916" y="0"/>
                </a:lnTo>
                <a:close/>
              </a:path>
            </a:pathLst>
          </a:custGeom>
          <a:solidFill>
            <a:srgbClr val="0D37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724911" y="3608832"/>
            <a:ext cx="3070860" cy="360045"/>
          </a:xfrm>
          <a:custGeom>
            <a:avLst/>
            <a:gdLst/>
            <a:ahLst/>
            <a:cxnLst/>
            <a:rect l="l" t="t" r="r" b="b"/>
            <a:pathLst>
              <a:path w="3070860" h="360045">
                <a:moveTo>
                  <a:pt x="59943" y="0"/>
                </a:moveTo>
                <a:lnTo>
                  <a:pt x="3010916" y="0"/>
                </a:lnTo>
                <a:lnTo>
                  <a:pt x="3034266" y="4704"/>
                </a:lnTo>
                <a:lnTo>
                  <a:pt x="3053318" y="17541"/>
                </a:lnTo>
                <a:lnTo>
                  <a:pt x="3066155" y="36593"/>
                </a:lnTo>
                <a:lnTo>
                  <a:pt x="3070860" y="59944"/>
                </a:lnTo>
                <a:lnTo>
                  <a:pt x="3070860" y="359664"/>
                </a:lnTo>
                <a:lnTo>
                  <a:pt x="0" y="359664"/>
                </a:lnTo>
                <a:lnTo>
                  <a:pt x="0" y="59944"/>
                </a:lnTo>
                <a:lnTo>
                  <a:pt x="4704" y="36593"/>
                </a:lnTo>
                <a:lnTo>
                  <a:pt x="17541" y="17541"/>
                </a:lnTo>
                <a:lnTo>
                  <a:pt x="36593" y="4704"/>
                </a:lnTo>
                <a:lnTo>
                  <a:pt x="59943" y="0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469640" y="3672966"/>
            <a:ext cx="1581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Cohort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2 (with</a:t>
            </a:r>
            <a:r>
              <a:rPr dirty="0" sz="1400" spc="-1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NK)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83814" y="1007744"/>
            <a:ext cx="23526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D378A"/>
                </a:solidFill>
                <a:latin typeface="Arial"/>
                <a:cs typeface="Arial"/>
              </a:rPr>
              <a:t>Open-label run-in</a:t>
            </a:r>
            <a:r>
              <a:rPr dirty="0" sz="1600" spc="5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D378A"/>
                </a:solidFill>
                <a:latin typeface="Arial"/>
                <a:cs typeface="Arial"/>
              </a:rPr>
              <a:t>phase</a:t>
            </a:r>
            <a:endParaRPr sz="16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63068" y="2234183"/>
            <a:ext cx="2295906" cy="23446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83463" y="2337943"/>
            <a:ext cx="125603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Screening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3507" y="2760700"/>
            <a:ext cx="2077085" cy="167513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Eligibility</a:t>
            </a:r>
            <a:r>
              <a:rPr dirty="0" sz="1400" spc="-55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D378A"/>
                </a:solidFill>
                <a:latin typeface="Arial"/>
                <a:cs typeface="Arial"/>
              </a:rPr>
              <a:t>criteria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595"/>
              </a:lnSpc>
              <a:spcBef>
                <a:spcPts val="430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HFrEF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595"/>
              </a:lnSpc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(NYHA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II–IV; </a:t>
            </a:r>
            <a:r>
              <a:rPr dirty="0" sz="1400" spc="-25">
                <a:solidFill>
                  <a:srgbClr val="0D378A"/>
                </a:solidFill>
                <a:latin typeface="Arial"/>
                <a:cs typeface="Arial"/>
              </a:rPr>
              <a:t>LVEF</a:t>
            </a:r>
            <a:r>
              <a:rPr dirty="0" sz="1400" spc="-18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≤40%)</a:t>
            </a:r>
            <a:endParaRPr sz="1400">
              <a:latin typeface="Arial"/>
              <a:cs typeface="Arial"/>
            </a:endParaRPr>
          </a:p>
          <a:p>
            <a:pPr algn="ctr" marL="3175">
              <a:lnSpc>
                <a:spcPts val="1595"/>
              </a:lnSpc>
              <a:spcBef>
                <a:spcPts val="434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Optimal</a:t>
            </a:r>
            <a:r>
              <a:rPr dirty="0" sz="14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GDMT</a:t>
            </a:r>
            <a:endParaRPr sz="1400">
              <a:latin typeface="Arial"/>
              <a:cs typeface="Arial"/>
            </a:endParaRPr>
          </a:p>
          <a:p>
            <a:pPr marL="495300">
              <a:lnSpc>
                <a:spcPts val="1595"/>
              </a:lnSpc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(except</a:t>
            </a:r>
            <a:r>
              <a:rPr dirty="0" sz="1400" spc="-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MRA)</a:t>
            </a:r>
            <a:endParaRPr sz="1400">
              <a:latin typeface="Arial"/>
              <a:cs typeface="Arial"/>
            </a:endParaRPr>
          </a:p>
          <a:p>
            <a:pPr marL="454659" marR="449580" indent="207010">
              <a:lnSpc>
                <a:spcPts val="1510"/>
              </a:lnSpc>
              <a:spcBef>
                <a:spcPts val="625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Prevalent  HK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or high</a:t>
            </a:r>
            <a:r>
              <a:rPr dirty="0" sz="1400" spc="-10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risk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274308" y="2968739"/>
            <a:ext cx="867930" cy="8664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6531609" y="3171825"/>
            <a:ext cx="405130" cy="431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38100" marR="30480" indent="76200">
              <a:lnSpc>
                <a:spcPts val="1510"/>
              </a:lnSpc>
              <a:spcBef>
                <a:spcPts val="295"/>
              </a:spcBef>
            </a:pPr>
            <a:r>
              <a:rPr dirty="0" sz="1400" b="1">
                <a:solidFill>
                  <a:srgbClr val="0D378A"/>
                </a:solidFill>
                <a:latin typeface="Arial"/>
                <a:cs typeface="Arial"/>
              </a:rPr>
              <a:t>R  </a:t>
            </a:r>
            <a:r>
              <a:rPr dirty="0" sz="1400" b="1">
                <a:solidFill>
                  <a:srgbClr val="0D378A"/>
                </a:solidFill>
                <a:latin typeface="Arial"/>
                <a:cs typeface="Arial"/>
              </a:rPr>
              <a:t>1</a:t>
            </a:r>
            <a:r>
              <a:rPr dirty="0" sz="1400" spc="-15" b="1">
                <a:solidFill>
                  <a:srgbClr val="0D378A"/>
                </a:solidFill>
                <a:latin typeface="Arial"/>
                <a:cs typeface="Arial"/>
              </a:rPr>
              <a:t>:</a:t>
            </a:r>
            <a:r>
              <a:rPr dirty="0" sz="1400" spc="-5" b="1">
                <a:solidFill>
                  <a:srgbClr val="0D378A"/>
                </a:solidFill>
                <a:latin typeface="Arial"/>
                <a:cs typeface="Arial"/>
              </a:rPr>
              <a:t>1</a:t>
            </a:r>
            <a:r>
              <a:rPr dirty="0" baseline="24691" sz="1350" spc="30" b="1">
                <a:solidFill>
                  <a:srgbClr val="0D378A"/>
                </a:solidFill>
                <a:latin typeface="Arial"/>
                <a:cs typeface="Arial"/>
              </a:rPr>
              <a:t>b</a:t>
            </a:r>
            <a:endParaRPr baseline="24691" sz="135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965453" y="2736342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 h="0">
                <a:moveTo>
                  <a:pt x="0" y="0"/>
                </a:moveTo>
                <a:lnTo>
                  <a:pt x="614553" y="0"/>
                </a:lnTo>
              </a:path>
            </a:pathLst>
          </a:custGeom>
          <a:ln w="19050">
            <a:solidFill>
              <a:srgbClr val="1F438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438403"/>
            <a:ext cx="201358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Endpo</a:t>
            </a:r>
            <a:r>
              <a:rPr dirty="0" spc="-10"/>
              <a:t>i</a:t>
            </a:r>
            <a:r>
              <a:rPr dirty="0"/>
              <a:t>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6240" y="6170472"/>
            <a:ext cx="995045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NK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defined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3.5–5.0 mEq/L. 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b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Worsening HF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events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defined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HF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hospitalizations or urgent visits 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adjudicated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by a centralized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clinical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events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committee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blinded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to treatment assignment.  AE,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adverse event;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CV,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cardiovascular;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HF,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heart failure;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hyperkalemia;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KCCQ-CSS, Kansas City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Cardiomyopathy Questionnaire-Clinical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Summary Score; NK,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normokalemia;</a:t>
            </a:r>
            <a:r>
              <a:rPr dirty="0" sz="900" spc="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NTproBNP,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N-terminal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pro-B-type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natriuretic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peptide;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SAE, serious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adverse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event;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 spc="7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,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serum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potassium;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SZC,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sodium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2627" y="1031747"/>
            <a:ext cx="11396980" cy="1143000"/>
          </a:xfrm>
          <a:prstGeom prst="rect">
            <a:avLst/>
          </a:prstGeom>
          <a:solidFill>
            <a:srgbClr val="23A9DF"/>
          </a:solidFill>
        </p:spPr>
        <p:txBody>
          <a:bodyPr wrap="square" lIns="0" tIns="66675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525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Primary</a:t>
            </a:r>
            <a:endParaRPr sz="2000">
              <a:latin typeface="Arial"/>
              <a:cs typeface="Arial"/>
            </a:endParaRPr>
          </a:p>
          <a:p>
            <a:pPr marL="273685" marR="149225" indent="-273685">
              <a:lnSpc>
                <a:spcPct val="100000"/>
              </a:lnSpc>
              <a:buChar char="•"/>
              <a:tabLst>
                <a:tab pos="273685" algn="l"/>
                <a:tab pos="45720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Percentage with optimal treatment response </a:t>
            </a:r>
            <a:r>
              <a:rPr dirty="0" sz="2000" spc="5">
                <a:solidFill>
                  <a:srgbClr val="FFFFFF"/>
                </a:solidFill>
                <a:latin typeface="Arial"/>
                <a:cs typeface="Arial"/>
              </a:rPr>
              <a:t>(NK,</a:t>
            </a:r>
            <a:r>
              <a:rPr dirty="0" baseline="25641" sz="1950" spc="7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spironolactone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≥25 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mg/daily,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and no</a:t>
            </a:r>
            <a:r>
              <a:rPr dirty="0" sz="2000" spc="-3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rescue</a:t>
            </a:r>
            <a:endParaRPr sz="2000">
              <a:latin typeface="Arial"/>
              <a:cs typeface="Arial"/>
            </a:endParaRPr>
          </a:p>
          <a:p>
            <a:pPr algn="ctr" marR="4083685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therapy since prior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visit,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Months </a:t>
            </a:r>
            <a:r>
              <a:rPr dirty="0" sz="2000" spc="5">
                <a:solidFill>
                  <a:srgbClr val="FFFFFF"/>
                </a:solidFill>
                <a:latin typeface="Arial"/>
                <a:cs typeface="Arial"/>
              </a:rPr>
              <a:t>1–6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after</a:t>
            </a:r>
            <a:r>
              <a:rPr dirty="0" sz="2000" spc="-1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randomization)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2627" y="2293620"/>
            <a:ext cx="5615940" cy="3763010"/>
          </a:xfrm>
          <a:prstGeom prst="rect">
            <a:avLst/>
          </a:prstGeom>
          <a:solidFill>
            <a:srgbClr val="395497"/>
          </a:solidFill>
        </p:spPr>
        <p:txBody>
          <a:bodyPr wrap="square" lIns="0" tIns="236220" rIns="0" bIns="0" rtlCol="0" vert="horz">
            <a:spAutoFit/>
          </a:bodyPr>
          <a:lstStyle/>
          <a:p>
            <a:pPr marL="810260">
              <a:lnSpc>
                <a:spcPct val="100000"/>
              </a:lnSpc>
              <a:spcBef>
                <a:spcPts val="1860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Secondary (tested</a:t>
            </a:r>
            <a:r>
              <a:rPr dirty="0" sz="20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hierarchically)</a:t>
            </a:r>
            <a:endParaRPr sz="2000">
              <a:latin typeface="Arial"/>
              <a:cs typeface="Arial"/>
            </a:endParaRPr>
          </a:p>
          <a:p>
            <a:pPr marL="457200" marR="298450" indent="-274320">
              <a:lnSpc>
                <a:spcPct val="100000"/>
              </a:lnSpc>
              <a:spcBef>
                <a:spcPts val="605"/>
              </a:spcBef>
              <a:buChar char="•"/>
              <a:tabLst>
                <a:tab pos="456565" algn="l"/>
                <a:tab pos="45720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Percentage with NK,</a:t>
            </a:r>
            <a:r>
              <a:rPr dirty="0" baseline="25641" sz="195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on the randomization  dose of spironolactone, and no rescue  therapy</a:t>
            </a:r>
            <a:endParaRPr sz="2000">
              <a:latin typeface="Arial"/>
              <a:cs typeface="Arial"/>
            </a:endParaRPr>
          </a:p>
          <a:p>
            <a:pPr marL="457200" indent="-274955">
              <a:lnSpc>
                <a:spcPct val="100000"/>
              </a:lnSpc>
              <a:spcBef>
                <a:spcPts val="300"/>
              </a:spcBef>
              <a:buChar char="•"/>
              <a:tabLst>
                <a:tab pos="456565" algn="l"/>
                <a:tab pos="45720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Percentage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on spironolactone ≥25</a:t>
            </a:r>
            <a:r>
              <a:rPr dirty="0" sz="200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mg/daily</a:t>
            </a:r>
            <a:endParaRPr sz="2000">
              <a:latin typeface="Arial"/>
              <a:cs typeface="Arial"/>
            </a:endParaRPr>
          </a:p>
          <a:p>
            <a:pPr marL="457200" marR="2449830" indent="-274320">
              <a:lnSpc>
                <a:spcPct val="100000"/>
              </a:lnSpc>
              <a:spcBef>
                <a:spcPts val="300"/>
              </a:spcBef>
              <a:buChar char="•"/>
              <a:tabLst>
                <a:tab pos="456565" algn="l"/>
                <a:tab pos="457200" algn="l"/>
              </a:tabLst>
            </a:pP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to first HK</a:t>
            </a:r>
            <a:r>
              <a:rPr dirty="0" sz="20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episode  </a:t>
            </a:r>
            <a:r>
              <a:rPr dirty="0" sz="2000" spc="5">
                <a:solidFill>
                  <a:srgbClr val="FFFFFF"/>
                </a:solidFill>
                <a:latin typeface="Arial"/>
                <a:cs typeface="Arial"/>
              </a:rPr>
              <a:t>(sK</a:t>
            </a:r>
            <a:r>
              <a:rPr dirty="0" baseline="25641" sz="1950" spc="7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&gt;5.0</a:t>
            </a:r>
            <a:r>
              <a:rPr dirty="0" sz="2000" spc="-25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mEq/L)</a:t>
            </a:r>
            <a:endParaRPr sz="2000">
              <a:latin typeface="Arial"/>
              <a:cs typeface="Arial"/>
            </a:endParaRPr>
          </a:p>
          <a:p>
            <a:pPr marL="457200" indent="-274955">
              <a:lnSpc>
                <a:spcPct val="100000"/>
              </a:lnSpc>
              <a:spcBef>
                <a:spcPts val="300"/>
              </a:spcBef>
              <a:buChar char="•"/>
              <a:tabLst>
                <a:tab pos="456565" algn="l"/>
                <a:tab pos="457200" algn="l"/>
              </a:tabLst>
            </a:pP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to first decrease or discontinuation</a:t>
            </a:r>
            <a:r>
              <a:rPr dirty="0" sz="2000" spc="-1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  <a:p>
            <a:pPr marL="45720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spironolactone dose due to</a:t>
            </a:r>
            <a:r>
              <a:rPr dirty="0" sz="2000" spc="-1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HK</a:t>
            </a:r>
            <a:endParaRPr sz="2000">
              <a:latin typeface="Arial"/>
              <a:cs typeface="Arial"/>
            </a:endParaRPr>
          </a:p>
          <a:p>
            <a:pPr marL="457200" indent="-274955">
              <a:lnSpc>
                <a:spcPct val="100000"/>
              </a:lnSpc>
              <a:spcBef>
                <a:spcPts val="300"/>
              </a:spcBef>
              <a:buChar char="•"/>
              <a:tabLst>
                <a:tab pos="456565" algn="l"/>
                <a:tab pos="45720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KCCQ-CSS at 6</a:t>
            </a:r>
            <a:r>
              <a:rPr dirty="0" sz="20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05728" y="2293620"/>
            <a:ext cx="5643880" cy="1385570"/>
          </a:xfrm>
          <a:prstGeom prst="rect">
            <a:avLst/>
          </a:prstGeom>
          <a:solidFill>
            <a:srgbClr val="E7E6E6"/>
          </a:solidFill>
        </p:spPr>
        <p:txBody>
          <a:bodyPr wrap="square" lIns="0" tIns="76835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605"/>
              </a:spcBef>
            </a:pPr>
            <a:r>
              <a:rPr dirty="0" sz="2000" spc="-5" b="1">
                <a:solidFill>
                  <a:srgbClr val="0D378A"/>
                </a:solidFill>
                <a:latin typeface="Arial"/>
                <a:cs typeface="Arial"/>
              </a:rPr>
              <a:t>Overall</a:t>
            </a:r>
            <a:r>
              <a:rPr dirty="0" sz="2000" spc="-35" b="1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safety</a:t>
            </a:r>
            <a:endParaRPr sz="2000">
              <a:latin typeface="Arial"/>
              <a:cs typeface="Arial"/>
            </a:endParaRPr>
          </a:p>
          <a:p>
            <a:pPr marL="457834" indent="-274955">
              <a:lnSpc>
                <a:spcPct val="100000"/>
              </a:lnSpc>
              <a:buChar char="•"/>
              <a:tabLst>
                <a:tab pos="457200" algn="l"/>
                <a:tab pos="457834" algn="l"/>
              </a:tabLst>
            </a:pPr>
            <a:r>
              <a:rPr dirty="0" sz="2000" spc="-5">
                <a:solidFill>
                  <a:srgbClr val="0D378A"/>
                </a:solidFill>
                <a:latin typeface="Arial"/>
                <a:cs typeface="Arial"/>
              </a:rPr>
              <a:t>AEs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and</a:t>
            </a:r>
            <a:r>
              <a:rPr dirty="0" sz="20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SAEs</a:t>
            </a:r>
            <a:endParaRPr sz="2000">
              <a:latin typeface="Arial"/>
              <a:cs typeface="Arial"/>
            </a:endParaRPr>
          </a:p>
          <a:p>
            <a:pPr marL="457834" marR="960755" indent="-274320">
              <a:lnSpc>
                <a:spcPct val="100000"/>
              </a:lnSpc>
              <a:buChar char="•"/>
              <a:tabLst>
                <a:tab pos="457200" algn="l"/>
                <a:tab pos="457834" algn="l"/>
              </a:tabLst>
            </a:pPr>
            <a:r>
              <a:rPr dirty="0" sz="2000" spc="-10">
                <a:solidFill>
                  <a:srgbClr val="0D378A"/>
                </a:solidFill>
                <a:latin typeface="Arial"/>
                <a:cs typeface="Arial"/>
              </a:rPr>
              <a:t>Vital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signs, physical examination,</a:t>
            </a:r>
            <a:r>
              <a:rPr dirty="0" sz="2000" spc="-9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and  laboratory</a:t>
            </a:r>
            <a:r>
              <a:rPr dirty="0" sz="2000" spc="-5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tests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05728" y="3803903"/>
            <a:ext cx="5643880" cy="2252980"/>
          </a:xfrm>
          <a:prstGeom prst="rect">
            <a:avLst/>
          </a:prstGeom>
          <a:solidFill>
            <a:srgbClr val="F4A997"/>
          </a:solidFill>
        </p:spPr>
        <p:txBody>
          <a:bodyPr wrap="square" lIns="0" tIns="205740" rIns="0" bIns="0" rtlCol="0" vert="horz">
            <a:spAutoFit/>
          </a:bodyPr>
          <a:lstStyle/>
          <a:p>
            <a:pPr marL="2117725">
              <a:lnSpc>
                <a:spcPct val="100000"/>
              </a:lnSpc>
              <a:spcBef>
                <a:spcPts val="1620"/>
              </a:spcBef>
            </a:pPr>
            <a:r>
              <a:rPr dirty="0" sz="2000" b="1">
                <a:solidFill>
                  <a:srgbClr val="0D378A"/>
                </a:solidFill>
                <a:latin typeface="Arial"/>
                <a:cs typeface="Arial"/>
              </a:rPr>
              <a:t>Exploratory</a:t>
            </a:r>
            <a:endParaRPr sz="2000">
              <a:latin typeface="Arial"/>
              <a:cs typeface="Arial"/>
            </a:endParaRPr>
          </a:p>
          <a:p>
            <a:pPr marL="457834" indent="-274955">
              <a:lnSpc>
                <a:spcPct val="100000"/>
              </a:lnSpc>
              <a:buChar char="•"/>
              <a:tabLst>
                <a:tab pos="457200" algn="l"/>
                <a:tab pos="457834" algn="l"/>
              </a:tabLst>
            </a:pPr>
            <a:r>
              <a:rPr dirty="0" sz="2000" spc="-20">
                <a:solidFill>
                  <a:srgbClr val="0D378A"/>
                </a:solidFill>
                <a:latin typeface="Arial"/>
                <a:cs typeface="Arial"/>
              </a:rPr>
              <a:t>Time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to first occurrence of CV death</a:t>
            </a:r>
            <a:r>
              <a:rPr dirty="0" sz="2000" spc="-1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  <a:p>
            <a:pPr marL="457834">
              <a:lnSpc>
                <a:spcPct val="100000"/>
              </a:lnSpc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worsening HF</a:t>
            </a:r>
            <a:r>
              <a:rPr dirty="0" sz="20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events</a:t>
            </a:r>
            <a:r>
              <a:rPr dirty="0" baseline="25641" sz="1950">
                <a:solidFill>
                  <a:srgbClr val="0D378A"/>
                </a:solidFill>
                <a:latin typeface="Arial"/>
                <a:cs typeface="Arial"/>
              </a:rPr>
              <a:t>b</a:t>
            </a:r>
            <a:endParaRPr baseline="25641" sz="1950">
              <a:latin typeface="Arial"/>
              <a:cs typeface="Arial"/>
            </a:endParaRPr>
          </a:p>
          <a:p>
            <a:pPr marL="457834" marR="522605" indent="-274320">
              <a:lnSpc>
                <a:spcPct val="100000"/>
              </a:lnSpc>
              <a:buChar char="•"/>
              <a:tabLst>
                <a:tab pos="457200" algn="l"/>
                <a:tab pos="457834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NTproBNP and daily loop diuretic dose</a:t>
            </a:r>
            <a:r>
              <a:rPr dirty="0" sz="2000" spc="-1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at  6 months</a:t>
            </a:r>
            <a:r>
              <a:rPr dirty="0" sz="20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post-randomization</a:t>
            </a:r>
            <a:endParaRPr sz="2000">
              <a:latin typeface="Arial"/>
              <a:cs typeface="Arial"/>
            </a:endParaRPr>
          </a:p>
          <a:p>
            <a:pPr marL="457834" indent="-274955">
              <a:lnSpc>
                <a:spcPct val="100000"/>
              </a:lnSpc>
              <a:spcBef>
                <a:spcPts val="5"/>
              </a:spcBef>
              <a:buChar char="•"/>
              <a:tabLst>
                <a:tab pos="457200" algn="l"/>
                <a:tab pos="457834" algn="l"/>
              </a:tabLst>
            </a:pP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Body weight; systolic blood</a:t>
            </a:r>
            <a:r>
              <a:rPr dirty="0" sz="2000" spc="-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D378A"/>
                </a:solidFill>
                <a:latin typeface="Arial"/>
                <a:cs typeface="Arial"/>
              </a:rPr>
              <a:t>pressure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240" y="6170472"/>
            <a:ext cx="9158605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Defined 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5.1–5.9 mEq/L. </a:t>
            </a: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b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Defined as either a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history of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 spc="7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&gt;5.0 mEq/L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within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prior 36 months and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eGFR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≥30 ml/min/1.73 </a:t>
            </a:r>
            <a:r>
              <a:rPr dirty="0" sz="900" spc="10">
                <a:solidFill>
                  <a:srgbClr val="0D378A"/>
                </a:solidFill>
                <a:latin typeface="Arial"/>
                <a:cs typeface="Arial"/>
              </a:rPr>
              <a:t>m</a:t>
            </a:r>
            <a:r>
              <a:rPr dirty="0" baseline="27777" sz="900" spc="15">
                <a:solidFill>
                  <a:srgbClr val="0D378A"/>
                </a:solidFill>
                <a:latin typeface="Arial"/>
                <a:cs typeface="Arial"/>
              </a:rPr>
              <a:t>2</a:t>
            </a:r>
            <a:r>
              <a:rPr dirty="0" sz="900" spc="10">
                <a:solidFill>
                  <a:srgbClr val="0D378A"/>
                </a:solidFill>
                <a:latin typeface="Arial"/>
                <a:cs typeface="Arial"/>
              </a:rPr>
              <a:t>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sK+ 4.5–5.0 mEq/L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with eGFR between  30 and 60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ml/min/1.73 </a:t>
            </a:r>
            <a:r>
              <a:rPr dirty="0" sz="900" spc="10">
                <a:solidFill>
                  <a:srgbClr val="0D378A"/>
                </a:solidFill>
                <a:latin typeface="Arial"/>
                <a:cs typeface="Arial"/>
              </a:rPr>
              <a:t>m</a:t>
            </a:r>
            <a:r>
              <a:rPr dirty="0" baseline="27777" sz="900" spc="15">
                <a:solidFill>
                  <a:srgbClr val="0D378A"/>
                </a:solidFill>
                <a:latin typeface="Arial"/>
                <a:cs typeface="Arial"/>
              </a:rPr>
              <a:t>2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or aged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&gt;75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years. </a:t>
            </a: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c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One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randomized in error (in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SZC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group) and,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therefore,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202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received</a:t>
            </a:r>
            <a:r>
              <a:rPr dirty="0" sz="900" spc="-8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treatment.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eGFR,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 estimated</a:t>
            </a:r>
            <a:r>
              <a:rPr dirty="0" sz="9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glomerular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filtration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rate;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sK</a:t>
            </a:r>
            <a:r>
              <a:rPr dirty="0" baseline="27777" sz="900" spc="7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,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serum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potassium;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SZC,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sodium</a:t>
            </a:r>
            <a:r>
              <a:rPr dirty="0" sz="9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0932" y="757427"/>
            <a:ext cx="1853564" cy="37338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74295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58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Screened</a:t>
            </a:r>
            <a:r>
              <a:rPr dirty="0" sz="1400" spc="-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(N=447)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59423" y="1130808"/>
            <a:ext cx="76200" cy="1950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170932" y="1325880"/>
            <a:ext cx="1853564" cy="48514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228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Open-label</a:t>
            </a:r>
            <a:r>
              <a:rPr dirty="0" sz="1400" spc="-5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phase</a:t>
            </a:r>
            <a:endParaRPr sz="14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(N=366)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62598" y="1810385"/>
            <a:ext cx="76200" cy="2216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44567" y="2033016"/>
            <a:ext cx="76200" cy="167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645907" y="2036064"/>
            <a:ext cx="76200" cy="1492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660647" y="4824984"/>
            <a:ext cx="1853564" cy="48514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24765" rIns="0" bIns="0" rtlCol="0" vert="horz">
            <a:spAutoFit/>
          </a:bodyPr>
          <a:lstStyle/>
          <a:p>
            <a:pPr marL="652145" marR="250825" indent="-391795">
              <a:lnSpc>
                <a:spcPct val="100000"/>
              </a:lnSpc>
              <a:spcBef>
                <a:spcPts val="195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Completed</a:t>
            </a:r>
            <a:r>
              <a:rPr dirty="0" sz="1400" spc="-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study 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(N=88)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65035" y="4824984"/>
            <a:ext cx="1853564" cy="48514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24765" rIns="0" bIns="0" rtlCol="0" vert="horz">
            <a:spAutoFit/>
          </a:bodyPr>
          <a:lstStyle/>
          <a:p>
            <a:pPr marL="652780" marR="250190" indent="-391795">
              <a:lnSpc>
                <a:spcPct val="100000"/>
              </a:lnSpc>
              <a:spcBef>
                <a:spcPts val="195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Completed</a:t>
            </a:r>
            <a:r>
              <a:rPr dirty="0" sz="1400" spc="-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study 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(N=87)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46346" y="5309489"/>
            <a:ext cx="76200" cy="1649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05555" y="5475732"/>
            <a:ext cx="2555875" cy="55499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59055" rIns="0" bIns="0" rtlCol="0" vert="horz">
            <a:spAutoFit/>
          </a:bodyPr>
          <a:lstStyle/>
          <a:p>
            <a:pPr marL="938530" marR="165100" indent="-767080">
              <a:lnSpc>
                <a:spcPct val="100000"/>
              </a:lnSpc>
              <a:spcBef>
                <a:spcPts val="46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Included in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Full Analysis</a:t>
            </a:r>
            <a:r>
              <a:rPr dirty="0" sz="1400" spc="-1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Set  (n=102)</a:t>
            </a:r>
            <a:r>
              <a:rPr dirty="0" baseline="24691" sz="1350">
                <a:solidFill>
                  <a:srgbClr val="0D378A"/>
                </a:solidFill>
                <a:latin typeface="Arial"/>
                <a:cs typeface="Arial"/>
              </a:rPr>
              <a:t>c</a:t>
            </a:r>
            <a:endParaRPr baseline="24691" sz="13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53528" y="5309615"/>
            <a:ext cx="76200" cy="1682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414515" y="5478779"/>
            <a:ext cx="2555875" cy="55181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57785" rIns="0" bIns="0" rtlCol="0" vert="horz">
            <a:spAutoFit/>
          </a:bodyPr>
          <a:lstStyle/>
          <a:p>
            <a:pPr marL="968375" marR="166370" indent="-797560">
              <a:lnSpc>
                <a:spcPct val="100000"/>
              </a:lnSpc>
              <a:spcBef>
                <a:spcPts val="45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Included in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Full Analysis</a:t>
            </a:r>
            <a:r>
              <a:rPr dirty="0" sz="1400" spc="-1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Set  (n=101)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57600" y="4213859"/>
            <a:ext cx="1851660" cy="37211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74930" rIns="0" bIns="0" rtlCol="0" vert="horz">
            <a:spAutoFit/>
          </a:bodyPr>
          <a:lstStyle/>
          <a:p>
            <a:pPr marL="368935">
              <a:lnSpc>
                <a:spcPct val="100000"/>
              </a:lnSpc>
              <a:spcBef>
                <a:spcPts val="590"/>
              </a:spcBef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SZC</a:t>
            </a:r>
            <a:r>
              <a:rPr dirty="0" sz="14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(N=102)</a:t>
            </a:r>
            <a:r>
              <a:rPr dirty="0" baseline="24691" sz="1350">
                <a:solidFill>
                  <a:srgbClr val="0D378A"/>
                </a:solidFill>
                <a:latin typeface="Arial"/>
                <a:cs typeface="Arial"/>
              </a:rPr>
              <a:t>c</a:t>
            </a:r>
            <a:endParaRPr baseline="24691" sz="1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61988" y="4213859"/>
            <a:ext cx="1851660" cy="37211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74930" rIns="0" bIns="0" rtlCol="0" vert="horz">
            <a:spAutoFit/>
          </a:bodyPr>
          <a:lstStyle/>
          <a:p>
            <a:pPr marL="256540">
              <a:lnSpc>
                <a:spcPct val="100000"/>
              </a:lnSpc>
              <a:spcBef>
                <a:spcPts val="590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Placebo</a:t>
            </a:r>
            <a:r>
              <a:rPr dirty="0" sz="1400" spc="-4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(N=101)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47234" y="4585589"/>
            <a:ext cx="76073" cy="23901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115043" y="4434840"/>
            <a:ext cx="1824355" cy="54292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82880">
              <a:lnSpc>
                <a:spcPct val="100000"/>
              </a:lnSpc>
              <a:spcBef>
                <a:spcPts val="320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Discontinued</a:t>
            </a:r>
            <a:r>
              <a:rPr dirty="0" sz="1400" spc="-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early</a:t>
            </a:r>
            <a:endParaRPr sz="1400">
              <a:latin typeface="Arial"/>
              <a:cs typeface="Arial"/>
            </a:endParaRPr>
          </a:p>
          <a:p>
            <a:pPr marL="21526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from study</a:t>
            </a:r>
            <a:r>
              <a:rPr dirty="0" sz="1400" spc="-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(n=14)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38072" y="4434840"/>
            <a:ext cx="1823085" cy="54292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80975">
              <a:lnSpc>
                <a:spcPct val="100000"/>
              </a:lnSpc>
              <a:spcBef>
                <a:spcPts val="320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Discontinued</a:t>
            </a:r>
            <a:r>
              <a:rPr dirty="0" sz="1400" spc="-6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early</a:t>
            </a:r>
            <a:endParaRPr sz="1400">
              <a:latin typeface="Arial"/>
              <a:cs typeface="Arial"/>
            </a:endParaRPr>
          </a:p>
          <a:p>
            <a:pPr marL="21272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from study</a:t>
            </a:r>
            <a:r>
              <a:rPr dirty="0" sz="1400" spc="-9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(n=14)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99247" y="4642103"/>
            <a:ext cx="1417320" cy="76200"/>
          </a:xfrm>
          <a:custGeom>
            <a:avLst/>
            <a:gdLst/>
            <a:ahLst/>
            <a:cxnLst/>
            <a:rect l="l" t="t" r="r" b="b"/>
            <a:pathLst>
              <a:path w="1417320" h="76200">
                <a:moveTo>
                  <a:pt x="1340866" y="0"/>
                </a:moveTo>
                <a:lnTo>
                  <a:pt x="1340866" y="76200"/>
                </a:lnTo>
                <a:lnTo>
                  <a:pt x="1404366" y="44450"/>
                </a:lnTo>
                <a:lnTo>
                  <a:pt x="1353566" y="44450"/>
                </a:lnTo>
                <a:lnTo>
                  <a:pt x="1353566" y="31750"/>
                </a:lnTo>
                <a:lnTo>
                  <a:pt x="1404366" y="31750"/>
                </a:lnTo>
                <a:lnTo>
                  <a:pt x="1340866" y="0"/>
                </a:lnTo>
                <a:close/>
              </a:path>
              <a:path w="1417320" h="76200">
                <a:moveTo>
                  <a:pt x="1340866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340866" y="44450"/>
                </a:lnTo>
                <a:lnTo>
                  <a:pt x="1340866" y="31750"/>
                </a:lnTo>
                <a:close/>
              </a:path>
              <a:path w="1417320" h="76200">
                <a:moveTo>
                  <a:pt x="1404366" y="31750"/>
                </a:moveTo>
                <a:lnTo>
                  <a:pt x="1353566" y="31750"/>
                </a:lnTo>
                <a:lnTo>
                  <a:pt x="1353566" y="44450"/>
                </a:lnTo>
                <a:lnTo>
                  <a:pt x="1404366" y="44450"/>
                </a:lnTo>
                <a:lnTo>
                  <a:pt x="1417066" y="38100"/>
                </a:lnTo>
                <a:lnTo>
                  <a:pt x="140436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60776" y="4642103"/>
            <a:ext cx="1417320" cy="76200"/>
          </a:xfrm>
          <a:custGeom>
            <a:avLst/>
            <a:gdLst/>
            <a:ahLst/>
            <a:cxnLst/>
            <a:rect l="l" t="t" r="r" b="b"/>
            <a:pathLst>
              <a:path w="141732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41732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417320" h="76200">
                <a:moveTo>
                  <a:pt x="141706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417065" y="44450"/>
                </a:lnTo>
                <a:lnTo>
                  <a:pt x="141706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59423" y="3183635"/>
            <a:ext cx="76200" cy="1941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175503" y="3378708"/>
            <a:ext cx="1853564" cy="42100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905">
              <a:lnSpc>
                <a:spcPts val="1614"/>
              </a:lnSpc>
            </a:pPr>
            <a:r>
              <a:rPr dirty="0" sz="1400">
                <a:solidFill>
                  <a:srgbClr val="0D378A"/>
                </a:solidFill>
                <a:latin typeface="Arial"/>
                <a:cs typeface="Arial"/>
              </a:rPr>
              <a:t>Randomized</a:t>
            </a:r>
            <a:r>
              <a:rPr dirty="0" baseline="24691" sz="1350">
                <a:solidFill>
                  <a:srgbClr val="0D378A"/>
                </a:solidFill>
                <a:latin typeface="Arial"/>
                <a:cs typeface="Arial"/>
              </a:rPr>
              <a:t>c</a:t>
            </a:r>
            <a:endParaRPr baseline="24691" sz="135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</a:pPr>
            <a:r>
              <a:rPr dirty="0" sz="1400" spc="-5">
                <a:solidFill>
                  <a:srgbClr val="0D378A"/>
                </a:solidFill>
                <a:latin typeface="Arial"/>
                <a:cs typeface="Arial"/>
              </a:rPr>
              <a:t>(N=203)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59423" y="3799332"/>
            <a:ext cx="76200" cy="23114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38471" y="4038600"/>
            <a:ext cx="76200" cy="1691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648956" y="4038600"/>
            <a:ext cx="76200" cy="1691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75047" y="4038600"/>
            <a:ext cx="3111500" cy="0"/>
          </a:xfrm>
          <a:custGeom>
            <a:avLst/>
            <a:gdLst/>
            <a:ahLst/>
            <a:cxnLst/>
            <a:rect l="l" t="t" r="r" b="b"/>
            <a:pathLst>
              <a:path w="3111500" h="0">
                <a:moveTo>
                  <a:pt x="0" y="0"/>
                </a:moveTo>
                <a:lnTo>
                  <a:pt x="311137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651750" y="4585589"/>
            <a:ext cx="76200" cy="23901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421640" y="438403"/>
            <a:ext cx="44494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Participant</a:t>
            </a:r>
            <a:r>
              <a:rPr dirty="0" spc="-70"/>
              <a:t> </a:t>
            </a:r>
            <a:r>
              <a:rPr dirty="0"/>
              <a:t>Disposition</a:t>
            </a:r>
          </a:p>
        </p:txBody>
      </p:sp>
      <p:sp>
        <p:nvSpPr>
          <p:cNvPr id="30" name="object 30"/>
          <p:cNvSpPr/>
          <p:nvPr/>
        </p:nvSpPr>
        <p:spPr>
          <a:xfrm>
            <a:off x="3351276" y="1996439"/>
            <a:ext cx="2498090" cy="215265"/>
          </a:xfrm>
          <a:custGeom>
            <a:avLst/>
            <a:gdLst/>
            <a:ahLst/>
            <a:cxnLst/>
            <a:rect l="l" t="t" r="r" b="b"/>
            <a:pathLst>
              <a:path w="2498090" h="215264">
                <a:moveTo>
                  <a:pt x="2462022" y="0"/>
                </a:moveTo>
                <a:lnTo>
                  <a:pt x="35813" y="0"/>
                </a:ln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0" y="214884"/>
                </a:lnTo>
                <a:lnTo>
                  <a:pt x="2497836" y="214884"/>
                </a:lnTo>
                <a:lnTo>
                  <a:pt x="2497836" y="35813"/>
                </a:lnTo>
                <a:lnTo>
                  <a:pt x="2495026" y="21859"/>
                </a:lnTo>
                <a:lnTo>
                  <a:pt x="2487358" y="10477"/>
                </a:lnTo>
                <a:lnTo>
                  <a:pt x="2475976" y="2809"/>
                </a:lnTo>
                <a:lnTo>
                  <a:pt x="246202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432803" y="1982723"/>
            <a:ext cx="2519680" cy="228600"/>
          </a:xfrm>
          <a:custGeom>
            <a:avLst/>
            <a:gdLst/>
            <a:ahLst/>
            <a:cxnLst/>
            <a:rect l="l" t="t" r="r" b="b"/>
            <a:pathLst>
              <a:path w="2519679" h="228600">
                <a:moveTo>
                  <a:pt x="2481072" y="0"/>
                </a:moveTo>
                <a:lnTo>
                  <a:pt x="38100" y="0"/>
                </a:ln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0" y="228600"/>
                </a:lnTo>
                <a:lnTo>
                  <a:pt x="2519172" y="228600"/>
                </a:lnTo>
                <a:lnTo>
                  <a:pt x="2519172" y="38100"/>
                </a:lnTo>
                <a:lnTo>
                  <a:pt x="2516183" y="23252"/>
                </a:lnTo>
                <a:lnTo>
                  <a:pt x="2508027" y="11144"/>
                </a:lnTo>
                <a:lnTo>
                  <a:pt x="2495919" y="2988"/>
                </a:lnTo>
                <a:lnTo>
                  <a:pt x="2481072" y="0"/>
                </a:lnTo>
                <a:close/>
              </a:path>
            </a:pathLst>
          </a:custGeom>
          <a:solidFill>
            <a:srgbClr val="0D378A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3337424" y="1990089"/>
          <a:ext cx="5621655" cy="1196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330"/>
                <a:gridCol w="1254125"/>
                <a:gridCol w="601980"/>
                <a:gridCol w="1258569"/>
                <a:gridCol w="1238885"/>
              </a:tblGrid>
              <a:tr h="198945">
                <a:tc gridSpan="2">
                  <a:txBody>
                    <a:bodyPr/>
                    <a:lstStyle/>
                    <a:p>
                      <a:pPr marL="481330">
                        <a:lnSpc>
                          <a:spcPts val="1465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Cohort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(with</a:t>
                      </a:r>
                      <a:r>
                        <a:rPr dirty="0" sz="1400" spc="-8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HK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44536A"/>
                      </a:solidFill>
                      <a:prstDash val="solid"/>
                    </a:lnL>
                    <a:lnR w="28575">
                      <a:solidFill>
                        <a:srgbClr val="44536A"/>
                      </a:solidFill>
                      <a:prstDash val="solid"/>
                    </a:lnR>
                    <a:lnT w="53975">
                      <a:solidFill>
                        <a:srgbClr val="44536A"/>
                      </a:solidFill>
                      <a:prstDash val="solid"/>
                    </a:lnT>
                    <a:lnB w="12700">
                      <a:solidFill>
                        <a:srgbClr val="44536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4536A"/>
                      </a:solidFill>
                      <a:prstDash val="solid"/>
                    </a:lnL>
                    <a:lnR w="28575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469900">
                        <a:lnSpc>
                          <a:spcPts val="1465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Cohort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 (with</a:t>
                      </a:r>
                      <a:r>
                        <a:rPr dirty="0" sz="14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NK)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4471C4"/>
                      </a:solidFill>
                      <a:prstDash val="solid"/>
                    </a:lnL>
                    <a:lnR w="19050">
                      <a:solidFill>
                        <a:srgbClr val="4471C4"/>
                      </a:solidFill>
                      <a:prstDash val="solid"/>
                    </a:lnR>
                    <a:lnT w="53975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00100">
                <a:tc gridSpan="2"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Hyperkalemia</a:t>
                      </a:r>
                      <a:r>
                        <a:rPr dirty="0" baseline="24691" sz="135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40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00" spc="-175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eGFR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458470" marR="449580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≥30 </a:t>
                      </a:r>
                      <a:r>
                        <a:rPr dirty="0" sz="1400" spc="-5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mL/min/1.73</a:t>
                      </a:r>
                      <a:r>
                        <a:rPr dirty="0" sz="1400" spc="-14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1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24691" sz="1350" spc="15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2  </a:t>
                      </a:r>
                      <a:r>
                        <a:rPr dirty="0" sz="1400" spc="-5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(N=95)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44536A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44536A"/>
                      </a:solidFill>
                      <a:prstDash val="solid"/>
                    </a:lnL>
                    <a:lnR w="28575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340995" marR="308610" indent="-2286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dirty="0" sz="1400" spc="-5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Normokalemia </a:t>
                      </a:r>
                      <a:r>
                        <a:rPr dirty="0" sz="140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at risk</a:t>
                      </a:r>
                      <a:r>
                        <a:rPr dirty="0" sz="1400" spc="-10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of  hyperkalemia</a:t>
                      </a:r>
                      <a:r>
                        <a:rPr dirty="0" baseline="24691" sz="135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baseline="24691" sz="1350" spc="120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0D378A"/>
                          </a:solidFill>
                          <a:latin typeface="Arial"/>
                          <a:cs typeface="Arial"/>
                        </a:rPr>
                        <a:t>(N=271)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71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211963"/>
            <a:ext cx="474408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120"/>
              <a:t> </a:t>
            </a:r>
            <a:r>
              <a:rPr dirty="0"/>
              <a:t>Characteristics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6240" y="6308852"/>
            <a:ext cx="59296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One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randomized in error (in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SZC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group),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therefore,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202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received</a:t>
            </a:r>
            <a:r>
              <a:rPr dirty="0" sz="900" spc="-1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treatment.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HF,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heart failure; IQR,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interquartile range;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NYHA, New York Heart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Association; 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3232" y="5888863"/>
            <a:ext cx="11436350" cy="0"/>
          </a:xfrm>
          <a:custGeom>
            <a:avLst/>
            <a:gdLst/>
            <a:ahLst/>
            <a:cxnLst/>
            <a:rect l="l" t="t" r="r" b="b"/>
            <a:pathLst>
              <a:path w="11436350" h="0">
                <a:moveTo>
                  <a:pt x="0" y="0"/>
                </a:moveTo>
                <a:lnTo>
                  <a:pt x="114358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10057" y="989711"/>
          <a:ext cx="11445875" cy="1142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4440"/>
                <a:gridCol w="2774950"/>
                <a:gridCol w="3746500"/>
                <a:gridCol w="3681095"/>
              </a:tblGrid>
              <a:tr h="2880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9890">
                        <a:lnSpc>
                          <a:spcPts val="188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SZC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(N=102)</a:t>
                      </a:r>
                      <a:r>
                        <a:rPr dirty="0" baseline="26455" sz="1575" spc="-7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ts val="188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Placebo (N=101)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</a:tr>
              <a:tr h="287908">
                <a:tc gridSpan="2">
                  <a:txBody>
                    <a:bodyPr/>
                    <a:lstStyle/>
                    <a:p>
                      <a:pPr marL="27305">
                        <a:lnSpc>
                          <a:spcPts val="1885"/>
                        </a:lnSpc>
                      </a:pPr>
                      <a:r>
                        <a:rPr dirty="0" sz="1600" spc="-15" b="1">
                          <a:latin typeface="Arial"/>
                          <a:cs typeface="Arial"/>
                        </a:rPr>
                        <a:t>Age, 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years,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median</a:t>
                      </a:r>
                      <a:r>
                        <a:rPr dirty="0" sz="1600" spc="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(IQR)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9116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73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(67–79)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69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(63–76)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88036">
                <a:tc gridSpan="2">
                  <a:txBody>
                    <a:bodyPr/>
                    <a:lstStyle/>
                    <a:p>
                      <a:pPr marL="27305">
                        <a:lnSpc>
                          <a:spcPts val="1885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Sex, male, n</a:t>
                      </a:r>
                      <a:r>
                        <a:rPr dirty="0" sz="1600" spc="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9116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76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(75)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75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(74)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75209">
                <a:tc>
                  <a:txBody>
                    <a:bodyPr/>
                    <a:lstStyle/>
                    <a:p>
                      <a:pPr marL="27305">
                        <a:lnSpc>
                          <a:spcPts val="1885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Race, n</a:t>
                      </a:r>
                      <a:r>
                        <a:rPr dirty="0" sz="1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F438F">
                        <a:alpha val="21174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37590" y="2160166"/>
          <a:ext cx="9597390" cy="514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5420"/>
                <a:gridCol w="3610610"/>
                <a:gridCol w="1992629"/>
              </a:tblGrid>
              <a:tr h="257240">
                <a:tc>
                  <a:txBody>
                    <a:bodyPr/>
                    <a:lstStyle/>
                    <a:p>
                      <a:pPr marL="31750">
                        <a:lnSpc>
                          <a:spcPts val="1764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Black or African</a:t>
                      </a:r>
                      <a:r>
                        <a:rPr dirty="0" sz="1600" spc="-1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American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35430">
                        <a:lnSpc>
                          <a:spcPts val="1764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6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764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6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57240">
                <a:tc>
                  <a:txBody>
                    <a:bodyPr/>
                    <a:lstStyle/>
                    <a:p>
                      <a:pPr marL="31750">
                        <a:lnSpc>
                          <a:spcPts val="1839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Other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r" marR="1535430">
                        <a:lnSpc>
                          <a:spcPts val="1839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6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839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6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06654" y="2726182"/>
          <a:ext cx="11455400" cy="28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5804"/>
                <a:gridCol w="4563110"/>
                <a:gridCol w="3605529"/>
              </a:tblGrid>
              <a:tr h="276351">
                <a:tc>
                  <a:txBody>
                    <a:bodyPr/>
                    <a:lstStyle/>
                    <a:p>
                      <a:pPr marL="255904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White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9047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91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(89)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9461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94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(93)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13232" y="3312310"/>
          <a:ext cx="11436350" cy="1379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6370"/>
                <a:gridCol w="3853814"/>
                <a:gridCol w="3606800"/>
              </a:tblGrid>
              <a:tr h="257102">
                <a:tc>
                  <a:txBody>
                    <a:bodyPr/>
                    <a:lstStyle/>
                    <a:p>
                      <a:pPr marL="255904">
                        <a:lnSpc>
                          <a:spcPts val="1764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Latin</a:t>
                      </a:r>
                      <a:r>
                        <a:rPr dirty="0" sz="16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America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23035">
                        <a:lnSpc>
                          <a:spcPts val="1764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16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(30)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30655">
                        <a:lnSpc>
                          <a:spcPts val="1764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(19)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88333"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6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America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r" marR="14230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6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(13)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marL="14306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</a:tr>
              <a:tr h="303154"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Europe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4230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58</a:t>
                      </a:r>
                      <a:r>
                        <a:rPr dirty="0" sz="16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(57)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57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58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(57)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3011">
                <a:tc>
                  <a:txBody>
                    <a:bodyPr/>
                    <a:lstStyle/>
                    <a:p>
                      <a:pPr marL="27305">
                        <a:lnSpc>
                          <a:spcPts val="1889"/>
                        </a:lnSpc>
                      </a:pPr>
                      <a:r>
                        <a:rPr dirty="0" sz="1600" spc="-45" b="1">
                          <a:latin typeface="Arial"/>
                          <a:cs typeface="Arial"/>
                        </a:rPr>
                        <a:t>Type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2 diabetes, n</a:t>
                      </a:r>
                      <a:r>
                        <a:rPr dirty="0" sz="1600" spc="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423035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27</a:t>
                      </a:r>
                      <a:r>
                        <a:rPr dirty="0" sz="16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30655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25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57240">
                <a:tc>
                  <a:txBody>
                    <a:bodyPr/>
                    <a:lstStyle/>
                    <a:p>
                      <a:pPr marL="27305">
                        <a:lnSpc>
                          <a:spcPts val="1839"/>
                        </a:lnSpc>
                        <a:spcBef>
                          <a:spcPts val="85"/>
                        </a:spcBef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Atrial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fibrillation, n</a:t>
                      </a:r>
                      <a:r>
                        <a:rPr dirty="0" sz="1600" spc="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r" marR="1423035">
                        <a:lnSpc>
                          <a:spcPts val="1839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36</a:t>
                      </a:r>
                      <a:r>
                        <a:rPr dirty="0" sz="16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(35)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marL="1430655">
                        <a:lnSpc>
                          <a:spcPts val="1839"/>
                        </a:lnSpc>
                        <a:spcBef>
                          <a:spcPts val="85"/>
                        </a:spcBef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36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(36)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13004" y="4748784"/>
          <a:ext cx="11436350" cy="855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8025"/>
                <a:gridCol w="2548890"/>
                <a:gridCol w="3302635"/>
                <a:gridCol w="3606165"/>
              </a:tblGrid>
              <a:tr h="276097">
                <a:tc gridSpan="2">
                  <a:txBody>
                    <a:bodyPr/>
                    <a:lstStyle/>
                    <a:p>
                      <a:pPr marL="27305">
                        <a:lnSpc>
                          <a:spcPts val="1795"/>
                        </a:lnSpc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Previous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HF hospitalization, n</a:t>
                      </a:r>
                      <a:r>
                        <a:rPr dirty="0" sz="1600" spc="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2936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48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(47)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3065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51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(51)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90830">
                <a:tc>
                  <a:txBody>
                    <a:bodyPr/>
                    <a:lstStyle/>
                    <a:p>
                      <a:pPr marL="27305">
                        <a:lnSpc>
                          <a:spcPts val="1889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NYHA class, n</a:t>
                      </a:r>
                      <a:r>
                        <a:rPr dirty="0" sz="16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F438F">
                        <a:alpha val="21174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8036">
                <a:tc>
                  <a:txBody>
                    <a:bodyPr/>
                    <a:lstStyle/>
                    <a:p>
                      <a:pPr marL="255904">
                        <a:lnSpc>
                          <a:spcPts val="187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II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29360">
                        <a:lnSpc>
                          <a:spcPts val="187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85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(83)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30655">
                        <a:lnSpc>
                          <a:spcPts val="187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85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(84)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428040" y="2992373"/>
            <a:ext cx="13176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Arial"/>
                <a:cs typeface="Arial"/>
              </a:rPr>
              <a:t>Region, n</a:t>
            </a:r>
            <a:r>
              <a:rPr dirty="0" sz="1600" spc="-4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(%)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6640" y="5584952"/>
            <a:ext cx="4425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III/IV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57086" y="5584952"/>
            <a:ext cx="6680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17</a:t>
            </a:r>
            <a:r>
              <a:rPr dirty="0" sz="1600" spc="-7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(17)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661017" y="5584952"/>
            <a:ext cx="6680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16</a:t>
            </a:r>
            <a:r>
              <a:rPr dirty="0" sz="1600" spc="-7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(16)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15914" y="988123"/>
          <a:ext cx="11440160" cy="4032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3790"/>
                <a:gridCol w="3225800"/>
                <a:gridCol w="3279775"/>
              </a:tblGrid>
              <a:tr h="2896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3180">
                        <a:lnSpc>
                          <a:spcPts val="188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SZC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(N=102)</a:t>
                      </a:r>
                      <a:r>
                        <a:rPr dirty="0" baseline="26455" sz="1575" spc="-7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2230">
                        <a:lnSpc>
                          <a:spcPts val="188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Placebo (N=101)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/>
                    </a:solidFill>
                  </a:tcPr>
                </a:tc>
              </a:tr>
              <a:tr h="287908">
                <a:tc>
                  <a:txBody>
                    <a:bodyPr/>
                    <a:lstStyle/>
                    <a:p>
                      <a:pPr marL="27305">
                        <a:lnSpc>
                          <a:spcPts val="1885"/>
                        </a:lnSpc>
                      </a:pPr>
                      <a:r>
                        <a:rPr dirty="0" sz="1600" spc="-65" b="1">
                          <a:latin typeface="Arial"/>
                          <a:cs typeface="Arial"/>
                        </a:rPr>
                        <a:t>LVEF, </a:t>
                      </a:r>
                      <a:r>
                        <a:rPr dirty="0" sz="1600" spc="-25" b="1">
                          <a:latin typeface="Arial"/>
                          <a:cs typeface="Arial"/>
                        </a:rPr>
                        <a:t>%,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median</a:t>
                      </a:r>
                      <a:r>
                        <a:rPr dirty="0" sz="1600" spc="1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(IQR)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33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(28–37)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33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(27–37)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7305">
                        <a:lnSpc>
                          <a:spcPts val="1885"/>
                        </a:lnSpc>
                      </a:pPr>
                      <a:r>
                        <a:rPr dirty="0" sz="1600" spc="-30" b="1">
                          <a:latin typeface="Arial"/>
                          <a:cs typeface="Arial"/>
                        </a:rPr>
                        <a:t>NTproBNP, </a:t>
                      </a:r>
                      <a:r>
                        <a:rPr dirty="0" sz="1600" spc="-10" b="1">
                          <a:latin typeface="Arial"/>
                          <a:cs typeface="Arial"/>
                        </a:rPr>
                        <a:t>pg/mL,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median</a:t>
                      </a:r>
                      <a:r>
                        <a:rPr dirty="0" sz="1600" spc="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(IQR)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1268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(523–3725)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910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(378–2858)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7305">
                        <a:lnSpc>
                          <a:spcPts val="1885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eGFR, mL/min/1.73 m</a:t>
                      </a:r>
                      <a:r>
                        <a:rPr dirty="0" baseline="26455" sz="1575" spc="-7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, median</a:t>
                      </a:r>
                      <a:r>
                        <a:rPr dirty="0" sz="1600" spc="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(IQR)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48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(42–61)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60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(45–74)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87909">
                <a:tc>
                  <a:txBody>
                    <a:bodyPr/>
                    <a:lstStyle/>
                    <a:p>
                      <a:pPr marL="27305">
                        <a:lnSpc>
                          <a:spcPts val="1885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Serum </a:t>
                      </a:r>
                      <a:r>
                        <a:rPr dirty="0" sz="1600" b="1">
                          <a:latin typeface="Arial"/>
                          <a:cs typeface="Arial"/>
                        </a:rPr>
                        <a:t>K</a:t>
                      </a:r>
                      <a:r>
                        <a:rPr dirty="0" baseline="26455" sz="1575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600" b="1">
                          <a:latin typeface="Arial"/>
                          <a:cs typeface="Arial"/>
                        </a:rPr>
                        <a:t>,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mEq/L, mean</a:t>
                      </a:r>
                      <a:r>
                        <a:rPr dirty="0" sz="16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(SD)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5.0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(0.5)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223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5.0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(0.5)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92099">
                <a:tc gridSpan="3">
                  <a:txBody>
                    <a:bodyPr/>
                    <a:lstStyle/>
                    <a:p>
                      <a:pPr marL="26670">
                        <a:lnSpc>
                          <a:spcPts val="1885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HF </a:t>
                      </a:r>
                      <a:r>
                        <a:rPr dirty="0" sz="1600" spc="-25" b="1">
                          <a:latin typeface="Arial"/>
                          <a:cs typeface="Arial"/>
                        </a:rPr>
                        <a:t>therapy, </a:t>
                      </a:r>
                      <a:r>
                        <a:rPr dirty="0" sz="1600" spc="-5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1940">
                <a:tc>
                  <a:txBody>
                    <a:bodyPr/>
                    <a:lstStyle/>
                    <a:p>
                      <a:pPr marL="24447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ARNi</a:t>
                      </a:r>
                      <a:r>
                        <a:rPr dirty="0" sz="16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(sacubitril/valsartan)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63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67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244475">
                        <a:lnSpc>
                          <a:spcPts val="190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ACEi/ARB/ARNi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90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101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(99)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90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100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(99)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86511">
                <a:tc>
                  <a:txBody>
                    <a:bodyPr/>
                    <a:lstStyle/>
                    <a:p>
                      <a:pPr marL="25527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Beta blockers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96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(95)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98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(97)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255270">
                        <a:lnSpc>
                          <a:spcPts val="1900"/>
                        </a:lnSpc>
                      </a:pPr>
                      <a:r>
                        <a:rPr dirty="0" sz="1600" spc="-30">
                          <a:latin typeface="Arial"/>
                          <a:cs typeface="Arial"/>
                        </a:rPr>
                        <a:t>SGLT2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inhibitor,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90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73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(72)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90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70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91083">
                <a:tc>
                  <a:txBody>
                    <a:bodyPr/>
                    <a:lstStyle/>
                    <a:p>
                      <a:pPr marL="255270">
                        <a:lnSpc>
                          <a:spcPts val="187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Low-dose MRA, n</a:t>
                      </a:r>
                      <a:r>
                        <a:rPr dirty="0" sz="16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7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44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(44)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7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62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82194">
                <a:tc>
                  <a:txBody>
                    <a:bodyPr/>
                    <a:lstStyle/>
                    <a:p>
                      <a:pPr marL="255270">
                        <a:lnSpc>
                          <a:spcPts val="184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Loop diuretics, n</a:t>
                      </a:r>
                      <a:r>
                        <a:rPr dirty="0" sz="16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4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66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(65)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4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49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(48)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  <a:tr h="289306">
                <a:tc>
                  <a:txBody>
                    <a:bodyPr/>
                    <a:lstStyle/>
                    <a:p>
                      <a:pPr marL="26670">
                        <a:lnSpc>
                          <a:spcPts val="1889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Spironolactone dose/day at randomization, n</a:t>
                      </a:r>
                      <a:r>
                        <a:rPr dirty="0" sz="1600" spc="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1F438F">
                        <a:alpha val="21174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1939">
                <a:tc>
                  <a:txBody>
                    <a:bodyPr/>
                    <a:lstStyle/>
                    <a:p>
                      <a:pPr marL="255270">
                        <a:lnSpc>
                          <a:spcPts val="188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50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mg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88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75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(74)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ts val="188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83</a:t>
                      </a:r>
                      <a:r>
                        <a:rPr dirty="0" sz="16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(82)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1F438F">
                        <a:alpha val="2117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1640" y="211963"/>
            <a:ext cx="474408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120"/>
              <a:t> </a:t>
            </a:r>
            <a:r>
              <a:rPr dirty="0"/>
              <a:t>Characteristics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6240" y="6165596"/>
            <a:ext cx="989711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One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randomized in error (in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 SZC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group),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therefore,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202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participants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received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treatment. ACEi, angiotensin-converting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enzyme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inhibitor; ARB,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angiotensin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receptor blocker; 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ARNi, angiotensin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receptor-neprilysin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inhibitor; eGFR,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estimated glomerular filtration rate; HF,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heart failure; IQR,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interquartile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range;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K</a:t>
            </a:r>
            <a:r>
              <a:rPr dirty="0" baseline="27777" sz="900" spc="-7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potassium; LVEF, left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ventricular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ejection fraction;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MRA,  mineralocorticoid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receptor antagonist;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NTproBNP,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N-terminal pro-B-type natriuretic peptide; SD, standard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deviation; SGLT2,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sodium-glucose cotransporter-2; 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114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218947"/>
            <a:ext cx="8459470" cy="953135"/>
          </a:xfrm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 spc="-5"/>
              <a:t>Primary </a:t>
            </a:r>
            <a:r>
              <a:rPr dirty="0"/>
              <a:t>Endpoint: </a:t>
            </a:r>
            <a:r>
              <a:rPr dirty="0" spc="-5"/>
              <a:t>Percentage With</a:t>
            </a:r>
            <a:r>
              <a:rPr dirty="0" spc="-95"/>
              <a:t> </a:t>
            </a:r>
            <a:r>
              <a:rPr dirty="0"/>
              <a:t>Optimal  </a:t>
            </a:r>
            <a:r>
              <a:rPr dirty="0" spc="-25"/>
              <a:t>Treatment </a:t>
            </a:r>
            <a:r>
              <a:rPr dirty="0"/>
              <a:t>Response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6240" y="6170472"/>
            <a:ext cx="9354185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The analysis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performed using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 generalized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estimating equation model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with a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binomial family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and a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log link,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 dependent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variable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of response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per visit, fixed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independent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variables 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of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randomized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treatment,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recruitment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country,</a:t>
            </a:r>
            <a:r>
              <a:rPr dirty="0" sz="900" spc="-2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per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visit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indicator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variable</a:t>
            </a:r>
            <a:r>
              <a:rPr dirty="0" sz="9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and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5">
                <a:solidFill>
                  <a:srgbClr val="0D378A"/>
                </a:solidFill>
                <a:latin typeface="Arial"/>
                <a:cs typeface="Arial"/>
              </a:rPr>
              <a:t>open-label</a:t>
            </a:r>
            <a:r>
              <a:rPr dirty="0" sz="900" spc="-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period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cohort.</a:t>
            </a:r>
            <a:r>
              <a:rPr dirty="0" sz="9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Each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participant</a:t>
            </a:r>
            <a:r>
              <a:rPr dirty="0" sz="900" spc="-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was</a:t>
            </a:r>
            <a:r>
              <a:rPr dirty="0" sz="900" spc="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treated</a:t>
            </a:r>
            <a:r>
              <a:rPr dirty="0" sz="900" spc="-2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as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a</a:t>
            </a:r>
            <a:r>
              <a:rPr dirty="0" sz="900" spc="-1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cluster.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The </a:t>
            </a:r>
            <a:r>
              <a:rPr dirty="0" sz="900" spc="-5" i="1">
                <a:solidFill>
                  <a:srgbClr val="0D378A"/>
                </a:solidFill>
                <a:latin typeface="Arial"/>
                <a:cs typeface="Arial"/>
              </a:rPr>
              <a:t>P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-value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reflects the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two-sided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z-test. CI, confidence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interval;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K</a:t>
            </a:r>
            <a:r>
              <a:rPr dirty="0" baseline="27777" sz="900">
                <a:solidFill>
                  <a:srgbClr val="0D378A"/>
                </a:solidFill>
                <a:latin typeface="Arial"/>
                <a:cs typeface="Arial"/>
              </a:rPr>
              <a:t>+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, potassium; NK,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normokalemia; OR, odds </a:t>
            </a:r>
            <a:r>
              <a:rPr dirty="0" sz="900">
                <a:solidFill>
                  <a:srgbClr val="0D378A"/>
                </a:solidFill>
                <a:latin typeface="Arial"/>
                <a:cs typeface="Arial"/>
              </a:rPr>
              <a:t>ratio; SZC, sodium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zirconium</a:t>
            </a:r>
            <a:r>
              <a:rPr dirty="0" sz="900" spc="-17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D378A"/>
                </a:solidFill>
                <a:latin typeface="Arial"/>
                <a:cs typeface="Arial"/>
              </a:rPr>
              <a:t>cyclosilicate.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44739" y="1375007"/>
            <a:ext cx="5750976" cy="4690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240136" y="1704619"/>
            <a:ext cx="759460" cy="66611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600" spc="-5">
                <a:latin typeface="Arial"/>
                <a:cs typeface="Arial"/>
              </a:rPr>
              <a:t>SZC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600" spc="-5">
                <a:latin typeface="Arial"/>
                <a:cs typeface="Arial"/>
              </a:rPr>
              <a:t>P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5">
                <a:latin typeface="Arial"/>
                <a:cs typeface="Arial"/>
              </a:rPr>
              <a:t>acebo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24871" y="1847088"/>
            <a:ext cx="144780" cy="143510"/>
          </a:xfrm>
          <a:custGeom>
            <a:avLst/>
            <a:gdLst/>
            <a:ahLst/>
            <a:cxnLst/>
            <a:rect l="l" t="t" r="r" b="b"/>
            <a:pathLst>
              <a:path w="144779" h="143510">
                <a:moveTo>
                  <a:pt x="0" y="143255"/>
                </a:moveTo>
                <a:lnTo>
                  <a:pt x="144779" y="143255"/>
                </a:lnTo>
                <a:lnTo>
                  <a:pt x="144779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2C5F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024871" y="2179320"/>
            <a:ext cx="144780" cy="143510"/>
          </a:xfrm>
          <a:custGeom>
            <a:avLst/>
            <a:gdLst/>
            <a:ahLst/>
            <a:cxnLst/>
            <a:rect l="l" t="t" r="r" b="b"/>
            <a:pathLst>
              <a:path w="144779" h="143510">
                <a:moveTo>
                  <a:pt x="0" y="143255"/>
                </a:moveTo>
                <a:lnTo>
                  <a:pt x="144779" y="143255"/>
                </a:lnTo>
                <a:lnTo>
                  <a:pt x="144779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DA77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96240" y="1447927"/>
            <a:ext cx="349313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244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324485" algn="l"/>
                <a:tab pos="32512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NK </a:t>
            </a:r>
            <a:r>
              <a:rPr dirty="0" sz="1600">
                <a:solidFill>
                  <a:srgbClr val="0D378A"/>
                </a:solidFill>
                <a:latin typeface="Arial"/>
                <a:cs typeface="Arial"/>
              </a:rPr>
              <a:t>(K</a:t>
            </a:r>
            <a:r>
              <a:rPr dirty="0" baseline="26455" sz="1575">
                <a:solidFill>
                  <a:srgbClr val="0D378A"/>
                </a:solidFill>
                <a:latin typeface="Arial"/>
                <a:cs typeface="Arial"/>
              </a:rPr>
              <a:t>+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3.5–5.0</a:t>
            </a:r>
            <a:r>
              <a:rPr dirty="0" sz="1600" spc="-130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mEq/L)</a:t>
            </a:r>
            <a:endParaRPr sz="1600">
              <a:latin typeface="Arial"/>
              <a:cs typeface="Arial"/>
            </a:endParaRPr>
          </a:p>
          <a:p>
            <a:pPr marL="324485" indent="-287020">
              <a:lnSpc>
                <a:spcPct val="100000"/>
              </a:lnSpc>
              <a:buChar char="•"/>
              <a:tabLst>
                <a:tab pos="324485" algn="l"/>
                <a:tab pos="32512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Spironolactone ≥25</a:t>
            </a:r>
            <a:r>
              <a:rPr dirty="0" sz="1600" spc="-1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mg/daily</a:t>
            </a:r>
            <a:endParaRPr sz="1600">
              <a:latin typeface="Arial"/>
              <a:cs typeface="Arial"/>
            </a:endParaRPr>
          </a:p>
          <a:p>
            <a:pPr marL="324485" indent="-287020">
              <a:lnSpc>
                <a:spcPct val="100000"/>
              </a:lnSpc>
              <a:buChar char="•"/>
              <a:tabLst>
                <a:tab pos="324485" algn="l"/>
                <a:tab pos="325120" algn="l"/>
              </a:tabLst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No rescue therapy since prior</a:t>
            </a:r>
            <a:r>
              <a:rPr dirty="0" sz="1600" spc="3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visit,</a:t>
            </a:r>
            <a:endParaRPr sz="1600">
              <a:latin typeface="Arial"/>
              <a:cs typeface="Arial"/>
            </a:endParaRPr>
          </a:p>
          <a:p>
            <a:pPr marL="324485">
              <a:lnSpc>
                <a:spcPct val="100000"/>
              </a:lnSpc>
            </a:pP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Months</a:t>
            </a:r>
            <a:r>
              <a:rPr dirty="0" sz="1600" spc="5">
                <a:solidFill>
                  <a:srgbClr val="0D378A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D378A"/>
                </a:solidFill>
                <a:latin typeface="Arial"/>
                <a:cs typeface="Arial"/>
              </a:rPr>
              <a:t>1–6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Kosiborod, Mikhail N</dc:creator>
  <dc:title>Sodium Zirconium Cyclosilicate and MRA Optimization in Heart Failure With Reduced Ejection Fraction and Hyperkalemia: Main Results From REALIZE-K Randomized Controlled Trial</dc:title>
  <dcterms:created xsi:type="dcterms:W3CDTF">2024-11-18T19:15:28Z</dcterms:created>
  <dcterms:modified xsi:type="dcterms:W3CDTF">2024-11-18T19:15:28Z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2024-11-18T00:00:00Z</vt:filetime>
  </property>
</Properties>
</file>