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1" i="0">
                <a:solidFill>
                  <a:srgbClr val="FBB01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FBB01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8908" y="1008900"/>
            <a:ext cx="3640836" cy="105764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17547" y="1033272"/>
            <a:ext cx="525005" cy="62102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29383" y="1069848"/>
            <a:ext cx="422909" cy="42291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15312" y="1033272"/>
            <a:ext cx="2097786" cy="62102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94816" y="1368552"/>
            <a:ext cx="3539490" cy="62102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88252" y="1008900"/>
            <a:ext cx="4245863" cy="1057643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446263" y="1033272"/>
            <a:ext cx="525005" cy="621029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58099" y="1069848"/>
            <a:ext cx="485406" cy="42291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08035" y="1033272"/>
            <a:ext cx="2096262" cy="62102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612635" y="1368552"/>
            <a:ext cx="4144518" cy="62102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59663" y="2266188"/>
            <a:ext cx="5417820" cy="3637788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854196" y="2427744"/>
            <a:ext cx="1846326" cy="53872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FBB01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FBB01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4175" y="146761"/>
            <a:ext cx="11393576" cy="9127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1" i="0">
                <a:solidFill>
                  <a:srgbClr val="FBB01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1606" y="1336547"/>
            <a:ext cx="11040745" cy="4213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3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154.png"/><Relationship Id="rId6" Type="http://schemas.openxmlformats.org/officeDocument/2006/relationships/image" Target="../media/image155.png"/><Relationship Id="rId7" Type="http://schemas.openxmlformats.org/officeDocument/2006/relationships/image" Target="../media/image156.png"/><Relationship Id="rId8" Type="http://schemas.openxmlformats.org/officeDocument/2006/relationships/image" Target="../media/image157.png"/><Relationship Id="rId9" Type="http://schemas.openxmlformats.org/officeDocument/2006/relationships/image" Target="../media/image158.png"/><Relationship Id="rId10" Type="http://schemas.openxmlformats.org/officeDocument/2006/relationships/image" Target="../media/image15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0.png"/><Relationship Id="rId3" Type="http://schemas.openxmlformats.org/officeDocument/2006/relationships/image" Target="../media/image161.png"/><Relationship Id="rId4" Type="http://schemas.openxmlformats.org/officeDocument/2006/relationships/image" Target="../media/image162.png"/><Relationship Id="rId5" Type="http://schemas.openxmlformats.org/officeDocument/2006/relationships/image" Target="../media/image163.png"/><Relationship Id="rId6" Type="http://schemas.openxmlformats.org/officeDocument/2006/relationships/image" Target="../media/image164.png"/><Relationship Id="rId7" Type="http://schemas.openxmlformats.org/officeDocument/2006/relationships/image" Target="../media/image165.png"/><Relationship Id="rId8" Type="http://schemas.openxmlformats.org/officeDocument/2006/relationships/image" Target="../media/image166.png"/><Relationship Id="rId9" Type="http://schemas.openxmlformats.org/officeDocument/2006/relationships/image" Target="../media/image167.png"/><Relationship Id="rId10" Type="http://schemas.openxmlformats.org/officeDocument/2006/relationships/image" Target="../media/image168.png"/><Relationship Id="rId11" Type="http://schemas.openxmlformats.org/officeDocument/2006/relationships/image" Target="../media/image169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0.png"/><Relationship Id="rId3" Type="http://schemas.openxmlformats.org/officeDocument/2006/relationships/image" Target="../media/image171.png"/><Relationship Id="rId4" Type="http://schemas.openxmlformats.org/officeDocument/2006/relationships/image" Target="../media/image172.png"/><Relationship Id="rId5" Type="http://schemas.openxmlformats.org/officeDocument/2006/relationships/image" Target="../media/image173.png"/><Relationship Id="rId6" Type="http://schemas.openxmlformats.org/officeDocument/2006/relationships/image" Target="../media/image174.png"/><Relationship Id="rId7" Type="http://schemas.openxmlformats.org/officeDocument/2006/relationships/image" Target="../media/image175.png"/><Relationship Id="rId8" Type="http://schemas.openxmlformats.org/officeDocument/2006/relationships/image" Target="../media/image176.png"/><Relationship Id="rId9" Type="http://schemas.openxmlformats.org/officeDocument/2006/relationships/image" Target="../media/image177.png"/><Relationship Id="rId10" Type="http://schemas.openxmlformats.org/officeDocument/2006/relationships/image" Target="../media/image178.png"/><Relationship Id="rId11" Type="http://schemas.openxmlformats.org/officeDocument/2006/relationships/image" Target="../media/image179.png"/><Relationship Id="rId12" Type="http://schemas.openxmlformats.org/officeDocument/2006/relationships/image" Target="../media/image180.png"/><Relationship Id="rId13" Type="http://schemas.openxmlformats.org/officeDocument/2006/relationships/image" Target="../media/image181.png"/><Relationship Id="rId14" Type="http://schemas.openxmlformats.org/officeDocument/2006/relationships/image" Target="../media/image182.png"/><Relationship Id="rId15" Type="http://schemas.openxmlformats.org/officeDocument/2006/relationships/image" Target="../media/image183.png"/><Relationship Id="rId16" Type="http://schemas.openxmlformats.org/officeDocument/2006/relationships/image" Target="../media/image184.png"/><Relationship Id="rId17" Type="http://schemas.openxmlformats.org/officeDocument/2006/relationships/image" Target="../media/image185.png"/><Relationship Id="rId18" Type="http://schemas.openxmlformats.org/officeDocument/2006/relationships/image" Target="../media/image186.png"/><Relationship Id="rId19" Type="http://schemas.openxmlformats.org/officeDocument/2006/relationships/image" Target="../media/image187.png"/><Relationship Id="rId20" Type="http://schemas.openxmlformats.org/officeDocument/2006/relationships/image" Target="../media/image188.png"/><Relationship Id="rId21" Type="http://schemas.openxmlformats.org/officeDocument/2006/relationships/image" Target="../media/image189.png"/><Relationship Id="rId22" Type="http://schemas.openxmlformats.org/officeDocument/2006/relationships/image" Target="../media/image190.png"/><Relationship Id="rId23" Type="http://schemas.openxmlformats.org/officeDocument/2006/relationships/image" Target="../media/image191.png"/><Relationship Id="rId24" Type="http://schemas.openxmlformats.org/officeDocument/2006/relationships/image" Target="../media/image192.png"/><Relationship Id="rId25" Type="http://schemas.openxmlformats.org/officeDocument/2006/relationships/image" Target="../media/image193.png"/><Relationship Id="rId26" Type="http://schemas.openxmlformats.org/officeDocument/2006/relationships/image" Target="../media/image194.png"/><Relationship Id="rId27" Type="http://schemas.openxmlformats.org/officeDocument/2006/relationships/image" Target="../media/image195.png"/><Relationship Id="rId28" Type="http://schemas.openxmlformats.org/officeDocument/2006/relationships/image" Target="../media/image196.png"/><Relationship Id="rId29" Type="http://schemas.openxmlformats.org/officeDocument/2006/relationships/image" Target="../media/image197.png"/><Relationship Id="rId30" Type="http://schemas.openxmlformats.org/officeDocument/2006/relationships/image" Target="../media/image198.png"/><Relationship Id="rId31" Type="http://schemas.openxmlformats.org/officeDocument/2006/relationships/image" Target="../media/image199.png"/><Relationship Id="rId32" Type="http://schemas.openxmlformats.org/officeDocument/2006/relationships/image" Target="../media/image200.png"/><Relationship Id="rId33" Type="http://schemas.openxmlformats.org/officeDocument/2006/relationships/image" Target="../media/image201.png"/><Relationship Id="rId34" Type="http://schemas.openxmlformats.org/officeDocument/2006/relationships/image" Target="../media/image202.png"/><Relationship Id="rId35" Type="http://schemas.openxmlformats.org/officeDocument/2006/relationships/image" Target="../media/image203.png"/><Relationship Id="rId36" Type="http://schemas.openxmlformats.org/officeDocument/2006/relationships/image" Target="../media/image204.png"/><Relationship Id="rId37" Type="http://schemas.openxmlformats.org/officeDocument/2006/relationships/image" Target="../media/image205.png"/><Relationship Id="rId38" Type="http://schemas.openxmlformats.org/officeDocument/2006/relationships/image" Target="../media/image206.png"/><Relationship Id="rId39" Type="http://schemas.openxmlformats.org/officeDocument/2006/relationships/image" Target="../media/image207.png"/><Relationship Id="rId40" Type="http://schemas.openxmlformats.org/officeDocument/2006/relationships/image" Target="../media/image22.png"/><Relationship Id="rId41" Type="http://schemas.openxmlformats.org/officeDocument/2006/relationships/image" Target="../media/image23.png"/><Relationship Id="rId42" Type="http://schemas.openxmlformats.org/officeDocument/2006/relationships/image" Target="../media/image208.png"/><Relationship Id="rId43" Type="http://schemas.openxmlformats.org/officeDocument/2006/relationships/image" Target="../media/image209.png"/><Relationship Id="rId44" Type="http://schemas.openxmlformats.org/officeDocument/2006/relationships/image" Target="../media/image210.png"/><Relationship Id="rId45" Type="http://schemas.openxmlformats.org/officeDocument/2006/relationships/image" Target="../media/image211.png"/><Relationship Id="rId46" Type="http://schemas.openxmlformats.org/officeDocument/2006/relationships/image" Target="../media/image212.png"/><Relationship Id="rId47" Type="http://schemas.openxmlformats.org/officeDocument/2006/relationships/image" Target="../media/image213.png"/><Relationship Id="rId48" Type="http://schemas.openxmlformats.org/officeDocument/2006/relationships/image" Target="../media/image214.png"/><Relationship Id="rId49" Type="http://schemas.openxmlformats.org/officeDocument/2006/relationships/image" Target="../media/image215.png"/><Relationship Id="rId50" Type="http://schemas.openxmlformats.org/officeDocument/2006/relationships/image" Target="../media/image216.png"/><Relationship Id="rId51" Type="http://schemas.openxmlformats.org/officeDocument/2006/relationships/image" Target="../media/image217.png"/><Relationship Id="rId52" Type="http://schemas.openxmlformats.org/officeDocument/2006/relationships/image" Target="../media/image218.png"/><Relationship Id="rId53" Type="http://schemas.openxmlformats.org/officeDocument/2006/relationships/image" Target="../media/image219.png"/><Relationship Id="rId54" Type="http://schemas.openxmlformats.org/officeDocument/2006/relationships/image" Target="../media/image220.png"/><Relationship Id="rId55" Type="http://schemas.openxmlformats.org/officeDocument/2006/relationships/image" Target="../media/image221.png"/><Relationship Id="rId56" Type="http://schemas.openxmlformats.org/officeDocument/2006/relationships/image" Target="../media/image222.png"/><Relationship Id="rId57" Type="http://schemas.openxmlformats.org/officeDocument/2006/relationships/image" Target="../media/image223.png"/><Relationship Id="rId58" Type="http://schemas.openxmlformats.org/officeDocument/2006/relationships/image" Target="../media/image224.png"/><Relationship Id="rId59" Type="http://schemas.openxmlformats.org/officeDocument/2006/relationships/image" Target="../media/image225.png"/><Relationship Id="rId60" Type="http://schemas.openxmlformats.org/officeDocument/2006/relationships/image" Target="../media/image226.png"/><Relationship Id="rId61" Type="http://schemas.openxmlformats.org/officeDocument/2006/relationships/image" Target="../media/image227.png"/><Relationship Id="rId62" Type="http://schemas.openxmlformats.org/officeDocument/2006/relationships/image" Target="../media/image228.png"/><Relationship Id="rId63" Type="http://schemas.openxmlformats.org/officeDocument/2006/relationships/image" Target="../media/image229.png"/><Relationship Id="rId64" Type="http://schemas.openxmlformats.org/officeDocument/2006/relationships/image" Target="../media/image230.png"/><Relationship Id="rId65" Type="http://schemas.openxmlformats.org/officeDocument/2006/relationships/image" Target="../media/image231.png"/><Relationship Id="rId66" Type="http://schemas.openxmlformats.org/officeDocument/2006/relationships/image" Target="../media/image232.png"/><Relationship Id="rId67" Type="http://schemas.openxmlformats.org/officeDocument/2006/relationships/image" Target="../media/image233.png"/><Relationship Id="rId68" Type="http://schemas.openxmlformats.org/officeDocument/2006/relationships/image" Target="../media/image234.png"/><Relationship Id="rId69" Type="http://schemas.openxmlformats.org/officeDocument/2006/relationships/image" Target="../media/image235.png"/><Relationship Id="rId70" Type="http://schemas.openxmlformats.org/officeDocument/2006/relationships/image" Target="../media/image236.png"/><Relationship Id="rId71" Type="http://schemas.openxmlformats.org/officeDocument/2006/relationships/image" Target="../media/image237.png"/><Relationship Id="rId72" Type="http://schemas.openxmlformats.org/officeDocument/2006/relationships/image" Target="../media/image238.png"/><Relationship Id="rId73" Type="http://schemas.openxmlformats.org/officeDocument/2006/relationships/image" Target="../media/image239.png"/><Relationship Id="rId74" Type="http://schemas.openxmlformats.org/officeDocument/2006/relationships/image" Target="../media/image240.png"/><Relationship Id="rId75" Type="http://schemas.openxmlformats.org/officeDocument/2006/relationships/image" Target="../media/image241.png"/><Relationship Id="rId76" Type="http://schemas.openxmlformats.org/officeDocument/2006/relationships/image" Target="../media/image242.png"/><Relationship Id="rId77" Type="http://schemas.openxmlformats.org/officeDocument/2006/relationships/image" Target="../media/image243.png"/><Relationship Id="rId78" Type="http://schemas.openxmlformats.org/officeDocument/2006/relationships/image" Target="../media/image244.png"/><Relationship Id="rId79" Type="http://schemas.openxmlformats.org/officeDocument/2006/relationships/image" Target="../media/image245.png"/><Relationship Id="rId80" Type="http://schemas.openxmlformats.org/officeDocument/2006/relationships/image" Target="../media/image246.png"/><Relationship Id="rId81" Type="http://schemas.openxmlformats.org/officeDocument/2006/relationships/image" Target="../media/image247.png"/><Relationship Id="rId82" Type="http://schemas.openxmlformats.org/officeDocument/2006/relationships/image" Target="../media/image248.png"/><Relationship Id="rId83" Type="http://schemas.openxmlformats.org/officeDocument/2006/relationships/image" Target="../media/image249.png"/><Relationship Id="rId84" Type="http://schemas.openxmlformats.org/officeDocument/2006/relationships/image" Target="../media/image250.png"/><Relationship Id="rId85" Type="http://schemas.openxmlformats.org/officeDocument/2006/relationships/image" Target="../media/image251.png"/><Relationship Id="rId86" Type="http://schemas.openxmlformats.org/officeDocument/2006/relationships/image" Target="../media/image252.png"/><Relationship Id="rId87" Type="http://schemas.openxmlformats.org/officeDocument/2006/relationships/image" Target="../media/image253.png"/><Relationship Id="rId88" Type="http://schemas.openxmlformats.org/officeDocument/2006/relationships/image" Target="../media/image25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5.png"/><Relationship Id="rId3" Type="http://schemas.openxmlformats.org/officeDocument/2006/relationships/image" Target="../media/image256.png"/><Relationship Id="rId4" Type="http://schemas.openxmlformats.org/officeDocument/2006/relationships/image" Target="../media/image257.png"/><Relationship Id="rId5" Type="http://schemas.openxmlformats.org/officeDocument/2006/relationships/image" Target="../media/image258.png"/><Relationship Id="rId6" Type="http://schemas.openxmlformats.org/officeDocument/2006/relationships/image" Target="../media/image259.png"/><Relationship Id="rId7" Type="http://schemas.openxmlformats.org/officeDocument/2006/relationships/image" Target="../media/image260.png"/><Relationship Id="rId8" Type="http://schemas.openxmlformats.org/officeDocument/2006/relationships/image" Target="../media/image261.png"/><Relationship Id="rId9" Type="http://schemas.openxmlformats.org/officeDocument/2006/relationships/image" Target="../media/image262.png"/><Relationship Id="rId10" Type="http://schemas.openxmlformats.org/officeDocument/2006/relationships/image" Target="../media/image263.png"/><Relationship Id="rId11" Type="http://schemas.openxmlformats.org/officeDocument/2006/relationships/image" Target="../media/image264.png"/><Relationship Id="rId12" Type="http://schemas.openxmlformats.org/officeDocument/2006/relationships/image" Target="../media/image265.png"/><Relationship Id="rId13" Type="http://schemas.openxmlformats.org/officeDocument/2006/relationships/image" Target="../media/image266.png"/><Relationship Id="rId14" Type="http://schemas.openxmlformats.org/officeDocument/2006/relationships/image" Target="../media/image267.png"/><Relationship Id="rId15" Type="http://schemas.openxmlformats.org/officeDocument/2006/relationships/image" Target="../media/image268.png"/><Relationship Id="rId16" Type="http://schemas.openxmlformats.org/officeDocument/2006/relationships/image" Target="../media/image269.png"/><Relationship Id="rId17" Type="http://schemas.openxmlformats.org/officeDocument/2006/relationships/image" Target="../media/image270.png"/><Relationship Id="rId18" Type="http://schemas.openxmlformats.org/officeDocument/2006/relationships/image" Target="../media/image271.png"/><Relationship Id="rId19" Type="http://schemas.openxmlformats.org/officeDocument/2006/relationships/image" Target="../media/image272.png"/><Relationship Id="rId20" Type="http://schemas.openxmlformats.org/officeDocument/2006/relationships/image" Target="../media/image273.png"/><Relationship Id="rId21" Type="http://schemas.openxmlformats.org/officeDocument/2006/relationships/image" Target="../media/image274.png"/><Relationship Id="rId22" Type="http://schemas.openxmlformats.org/officeDocument/2006/relationships/image" Target="../media/image275.png"/><Relationship Id="rId23" Type="http://schemas.openxmlformats.org/officeDocument/2006/relationships/image" Target="../media/image276.png"/><Relationship Id="rId24" Type="http://schemas.openxmlformats.org/officeDocument/2006/relationships/image" Target="../media/image277.png"/><Relationship Id="rId25" Type="http://schemas.openxmlformats.org/officeDocument/2006/relationships/image" Target="../media/image278.png"/><Relationship Id="rId26" Type="http://schemas.openxmlformats.org/officeDocument/2006/relationships/image" Target="../media/image279.png"/><Relationship Id="rId27" Type="http://schemas.openxmlformats.org/officeDocument/2006/relationships/image" Target="../media/image280.png"/><Relationship Id="rId28" Type="http://schemas.openxmlformats.org/officeDocument/2006/relationships/image" Target="../media/image281.png"/><Relationship Id="rId29" Type="http://schemas.openxmlformats.org/officeDocument/2006/relationships/image" Target="../media/image282.png"/><Relationship Id="rId30" Type="http://schemas.openxmlformats.org/officeDocument/2006/relationships/image" Target="../media/image283.png"/><Relationship Id="rId31" Type="http://schemas.openxmlformats.org/officeDocument/2006/relationships/image" Target="../media/image284.png"/><Relationship Id="rId32" Type="http://schemas.openxmlformats.org/officeDocument/2006/relationships/image" Target="../media/image285.png"/><Relationship Id="rId33" Type="http://schemas.openxmlformats.org/officeDocument/2006/relationships/image" Target="../media/image286.png"/><Relationship Id="rId34" Type="http://schemas.openxmlformats.org/officeDocument/2006/relationships/image" Target="../media/image287.png"/><Relationship Id="rId35" Type="http://schemas.openxmlformats.org/officeDocument/2006/relationships/image" Target="../media/image288.png"/><Relationship Id="rId36" Type="http://schemas.openxmlformats.org/officeDocument/2006/relationships/image" Target="../media/image289.png"/><Relationship Id="rId37" Type="http://schemas.openxmlformats.org/officeDocument/2006/relationships/image" Target="../media/image290.png"/><Relationship Id="rId38" Type="http://schemas.openxmlformats.org/officeDocument/2006/relationships/image" Target="../media/image291.png"/><Relationship Id="rId39" Type="http://schemas.openxmlformats.org/officeDocument/2006/relationships/image" Target="../media/image22.png"/><Relationship Id="rId40" Type="http://schemas.openxmlformats.org/officeDocument/2006/relationships/image" Target="../media/image23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2.png"/><Relationship Id="rId3" Type="http://schemas.openxmlformats.org/officeDocument/2006/relationships/image" Target="../media/image293.png"/><Relationship Id="rId4" Type="http://schemas.openxmlformats.org/officeDocument/2006/relationships/image" Target="../media/image294.png"/><Relationship Id="rId5" Type="http://schemas.openxmlformats.org/officeDocument/2006/relationships/image" Target="../media/image295.png"/><Relationship Id="rId6" Type="http://schemas.openxmlformats.org/officeDocument/2006/relationships/image" Target="../media/image296.png"/><Relationship Id="rId7" Type="http://schemas.openxmlformats.org/officeDocument/2006/relationships/image" Target="../media/image297.png"/><Relationship Id="rId8" Type="http://schemas.openxmlformats.org/officeDocument/2006/relationships/image" Target="../media/image298.png"/><Relationship Id="rId9" Type="http://schemas.openxmlformats.org/officeDocument/2006/relationships/image" Target="../media/image299.png"/><Relationship Id="rId10" Type="http://schemas.openxmlformats.org/officeDocument/2006/relationships/image" Target="../media/image300.png"/><Relationship Id="rId11" Type="http://schemas.openxmlformats.org/officeDocument/2006/relationships/image" Target="../media/image301.png"/><Relationship Id="rId12" Type="http://schemas.openxmlformats.org/officeDocument/2006/relationships/image" Target="../media/image302.png"/><Relationship Id="rId13" Type="http://schemas.openxmlformats.org/officeDocument/2006/relationships/image" Target="../media/image303.png"/><Relationship Id="rId14" Type="http://schemas.openxmlformats.org/officeDocument/2006/relationships/image" Target="../media/image304.png"/><Relationship Id="rId15" Type="http://schemas.openxmlformats.org/officeDocument/2006/relationships/image" Target="../media/image305.png"/><Relationship Id="rId16" Type="http://schemas.openxmlformats.org/officeDocument/2006/relationships/image" Target="../media/image306.png"/><Relationship Id="rId17" Type="http://schemas.openxmlformats.org/officeDocument/2006/relationships/image" Target="../media/image307.png"/><Relationship Id="rId18" Type="http://schemas.openxmlformats.org/officeDocument/2006/relationships/image" Target="../media/image308.png"/><Relationship Id="rId19" Type="http://schemas.openxmlformats.org/officeDocument/2006/relationships/image" Target="../media/image309.png"/><Relationship Id="rId20" Type="http://schemas.openxmlformats.org/officeDocument/2006/relationships/image" Target="../media/image310.png"/><Relationship Id="rId21" Type="http://schemas.openxmlformats.org/officeDocument/2006/relationships/image" Target="../media/image311.png"/><Relationship Id="rId22" Type="http://schemas.openxmlformats.org/officeDocument/2006/relationships/image" Target="../media/image312.png"/><Relationship Id="rId23" Type="http://schemas.openxmlformats.org/officeDocument/2006/relationships/image" Target="../media/image313.png"/><Relationship Id="rId24" Type="http://schemas.openxmlformats.org/officeDocument/2006/relationships/image" Target="../media/image314.png"/><Relationship Id="rId25" Type="http://schemas.openxmlformats.org/officeDocument/2006/relationships/image" Target="../media/image315.png"/><Relationship Id="rId26" Type="http://schemas.openxmlformats.org/officeDocument/2006/relationships/image" Target="../media/image316.png"/><Relationship Id="rId27" Type="http://schemas.openxmlformats.org/officeDocument/2006/relationships/image" Target="../media/image317.png"/><Relationship Id="rId28" Type="http://schemas.openxmlformats.org/officeDocument/2006/relationships/image" Target="../media/image318.png"/><Relationship Id="rId29" Type="http://schemas.openxmlformats.org/officeDocument/2006/relationships/image" Target="../media/image319.png"/><Relationship Id="rId30" Type="http://schemas.openxmlformats.org/officeDocument/2006/relationships/image" Target="../media/image320.png"/><Relationship Id="rId31" Type="http://schemas.openxmlformats.org/officeDocument/2006/relationships/image" Target="../media/image321.png"/><Relationship Id="rId32" Type="http://schemas.openxmlformats.org/officeDocument/2006/relationships/image" Target="../media/image322.png"/><Relationship Id="rId33" Type="http://schemas.openxmlformats.org/officeDocument/2006/relationships/image" Target="../media/image323.png"/><Relationship Id="rId34" Type="http://schemas.openxmlformats.org/officeDocument/2006/relationships/image" Target="../media/image324.png"/><Relationship Id="rId35" Type="http://schemas.openxmlformats.org/officeDocument/2006/relationships/image" Target="../media/image325.png"/><Relationship Id="rId36" Type="http://schemas.openxmlformats.org/officeDocument/2006/relationships/image" Target="../media/image326.png"/><Relationship Id="rId37" Type="http://schemas.openxmlformats.org/officeDocument/2006/relationships/image" Target="../media/image327.png"/><Relationship Id="rId38" Type="http://schemas.openxmlformats.org/officeDocument/2006/relationships/image" Target="../media/image328.png"/><Relationship Id="rId39" Type="http://schemas.openxmlformats.org/officeDocument/2006/relationships/image" Target="../media/image329.png"/><Relationship Id="rId40" Type="http://schemas.openxmlformats.org/officeDocument/2006/relationships/image" Target="../media/image330.png"/><Relationship Id="rId41" Type="http://schemas.openxmlformats.org/officeDocument/2006/relationships/image" Target="../media/image22.png"/><Relationship Id="rId42" Type="http://schemas.openxmlformats.org/officeDocument/2006/relationships/image" Target="../media/image2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1.png"/><Relationship Id="rId3" Type="http://schemas.openxmlformats.org/officeDocument/2006/relationships/image" Target="../media/image332.png"/><Relationship Id="rId4" Type="http://schemas.openxmlformats.org/officeDocument/2006/relationships/image" Target="../media/image333.png"/><Relationship Id="rId5" Type="http://schemas.openxmlformats.org/officeDocument/2006/relationships/image" Target="../media/image334.png"/><Relationship Id="rId6" Type="http://schemas.openxmlformats.org/officeDocument/2006/relationships/image" Target="../media/image335.png"/><Relationship Id="rId7" Type="http://schemas.openxmlformats.org/officeDocument/2006/relationships/image" Target="../media/image336.png"/><Relationship Id="rId8" Type="http://schemas.openxmlformats.org/officeDocument/2006/relationships/image" Target="../media/image337.png"/><Relationship Id="rId9" Type="http://schemas.openxmlformats.org/officeDocument/2006/relationships/image" Target="../media/image338.png"/><Relationship Id="rId10" Type="http://schemas.openxmlformats.org/officeDocument/2006/relationships/image" Target="../media/image339.png"/><Relationship Id="rId11" Type="http://schemas.openxmlformats.org/officeDocument/2006/relationships/image" Target="../media/image340.png"/><Relationship Id="rId12" Type="http://schemas.openxmlformats.org/officeDocument/2006/relationships/image" Target="../media/image341.png"/><Relationship Id="rId13" Type="http://schemas.openxmlformats.org/officeDocument/2006/relationships/image" Target="../media/image342.png"/><Relationship Id="rId14" Type="http://schemas.openxmlformats.org/officeDocument/2006/relationships/image" Target="../media/image343.png"/><Relationship Id="rId15" Type="http://schemas.openxmlformats.org/officeDocument/2006/relationships/image" Target="../media/image344.png"/><Relationship Id="rId16" Type="http://schemas.openxmlformats.org/officeDocument/2006/relationships/image" Target="../media/image345.png"/><Relationship Id="rId17" Type="http://schemas.openxmlformats.org/officeDocument/2006/relationships/image" Target="../media/image346.png"/><Relationship Id="rId18" Type="http://schemas.openxmlformats.org/officeDocument/2006/relationships/image" Target="../media/image347.png"/><Relationship Id="rId19" Type="http://schemas.openxmlformats.org/officeDocument/2006/relationships/image" Target="../media/image348.png"/><Relationship Id="rId20" Type="http://schemas.openxmlformats.org/officeDocument/2006/relationships/image" Target="../media/image349.png"/><Relationship Id="rId21" Type="http://schemas.openxmlformats.org/officeDocument/2006/relationships/image" Target="../media/image350.png"/><Relationship Id="rId22" Type="http://schemas.openxmlformats.org/officeDocument/2006/relationships/image" Target="../media/image351.png"/><Relationship Id="rId23" Type="http://schemas.openxmlformats.org/officeDocument/2006/relationships/image" Target="../media/image352.png"/><Relationship Id="rId24" Type="http://schemas.openxmlformats.org/officeDocument/2006/relationships/image" Target="../media/image353.png"/><Relationship Id="rId25" Type="http://schemas.openxmlformats.org/officeDocument/2006/relationships/image" Target="../media/image354.png"/><Relationship Id="rId26" Type="http://schemas.openxmlformats.org/officeDocument/2006/relationships/image" Target="../media/image355.png"/><Relationship Id="rId27" Type="http://schemas.openxmlformats.org/officeDocument/2006/relationships/image" Target="../media/image356.png"/><Relationship Id="rId28" Type="http://schemas.openxmlformats.org/officeDocument/2006/relationships/image" Target="../media/image357.png"/><Relationship Id="rId29" Type="http://schemas.openxmlformats.org/officeDocument/2006/relationships/image" Target="../media/image358.png"/><Relationship Id="rId30" Type="http://schemas.openxmlformats.org/officeDocument/2006/relationships/image" Target="../media/image359.png"/><Relationship Id="rId31" Type="http://schemas.openxmlformats.org/officeDocument/2006/relationships/image" Target="../media/image360.png"/><Relationship Id="rId32" Type="http://schemas.openxmlformats.org/officeDocument/2006/relationships/image" Target="../media/image361.png"/><Relationship Id="rId33" Type="http://schemas.openxmlformats.org/officeDocument/2006/relationships/image" Target="../media/image362.png"/><Relationship Id="rId34" Type="http://schemas.openxmlformats.org/officeDocument/2006/relationships/image" Target="../media/image363.png"/><Relationship Id="rId35" Type="http://schemas.openxmlformats.org/officeDocument/2006/relationships/image" Target="../media/image22.png"/><Relationship Id="rId36" Type="http://schemas.openxmlformats.org/officeDocument/2006/relationships/image" Target="../media/image23.png"/><Relationship Id="rId37" Type="http://schemas.openxmlformats.org/officeDocument/2006/relationships/image" Target="../media/image364.png"/><Relationship Id="rId38" Type="http://schemas.openxmlformats.org/officeDocument/2006/relationships/image" Target="../media/image365.png"/><Relationship Id="rId39" Type="http://schemas.openxmlformats.org/officeDocument/2006/relationships/image" Target="../media/image366.png"/><Relationship Id="rId40" Type="http://schemas.openxmlformats.org/officeDocument/2006/relationships/image" Target="../media/image367.png"/><Relationship Id="rId41" Type="http://schemas.openxmlformats.org/officeDocument/2006/relationships/image" Target="../media/image368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9.png"/><Relationship Id="rId3" Type="http://schemas.openxmlformats.org/officeDocument/2006/relationships/image" Target="../media/image370.png"/><Relationship Id="rId4" Type="http://schemas.openxmlformats.org/officeDocument/2006/relationships/image" Target="../media/image371.png"/><Relationship Id="rId5" Type="http://schemas.openxmlformats.org/officeDocument/2006/relationships/image" Target="../media/image372.png"/><Relationship Id="rId6" Type="http://schemas.openxmlformats.org/officeDocument/2006/relationships/image" Target="../media/image373.png"/><Relationship Id="rId7" Type="http://schemas.openxmlformats.org/officeDocument/2006/relationships/image" Target="../media/image374.png"/><Relationship Id="rId8" Type="http://schemas.openxmlformats.org/officeDocument/2006/relationships/image" Target="../media/image375.png"/><Relationship Id="rId9" Type="http://schemas.openxmlformats.org/officeDocument/2006/relationships/image" Target="../media/image376.png"/><Relationship Id="rId10" Type="http://schemas.openxmlformats.org/officeDocument/2006/relationships/image" Target="../media/image377.png"/><Relationship Id="rId11" Type="http://schemas.openxmlformats.org/officeDocument/2006/relationships/image" Target="../media/image378.png"/><Relationship Id="rId12" Type="http://schemas.openxmlformats.org/officeDocument/2006/relationships/image" Target="../media/image379.png"/><Relationship Id="rId13" Type="http://schemas.openxmlformats.org/officeDocument/2006/relationships/image" Target="../media/image380.png"/><Relationship Id="rId14" Type="http://schemas.openxmlformats.org/officeDocument/2006/relationships/image" Target="../media/image381.png"/><Relationship Id="rId15" Type="http://schemas.openxmlformats.org/officeDocument/2006/relationships/image" Target="../media/image382.png"/><Relationship Id="rId16" Type="http://schemas.openxmlformats.org/officeDocument/2006/relationships/image" Target="../media/image383.png"/><Relationship Id="rId17" Type="http://schemas.openxmlformats.org/officeDocument/2006/relationships/image" Target="../media/image384.png"/><Relationship Id="rId18" Type="http://schemas.openxmlformats.org/officeDocument/2006/relationships/image" Target="../media/image385.png"/><Relationship Id="rId19" Type="http://schemas.openxmlformats.org/officeDocument/2006/relationships/image" Target="../media/image386.png"/><Relationship Id="rId20" Type="http://schemas.openxmlformats.org/officeDocument/2006/relationships/image" Target="../media/image387.png"/><Relationship Id="rId21" Type="http://schemas.openxmlformats.org/officeDocument/2006/relationships/image" Target="../media/image388.png"/><Relationship Id="rId22" Type="http://schemas.openxmlformats.org/officeDocument/2006/relationships/image" Target="../media/image389.png"/><Relationship Id="rId23" Type="http://schemas.openxmlformats.org/officeDocument/2006/relationships/image" Target="../media/image390.png"/><Relationship Id="rId24" Type="http://schemas.openxmlformats.org/officeDocument/2006/relationships/image" Target="../media/image391.png"/><Relationship Id="rId25" Type="http://schemas.openxmlformats.org/officeDocument/2006/relationships/image" Target="../media/image392.png"/><Relationship Id="rId26" Type="http://schemas.openxmlformats.org/officeDocument/2006/relationships/image" Target="../media/image393.png"/><Relationship Id="rId27" Type="http://schemas.openxmlformats.org/officeDocument/2006/relationships/image" Target="../media/image394.png"/><Relationship Id="rId28" Type="http://schemas.openxmlformats.org/officeDocument/2006/relationships/image" Target="../media/image395.png"/><Relationship Id="rId29" Type="http://schemas.openxmlformats.org/officeDocument/2006/relationships/image" Target="../media/image396.png"/><Relationship Id="rId30" Type="http://schemas.openxmlformats.org/officeDocument/2006/relationships/image" Target="../media/image397.png"/><Relationship Id="rId31" Type="http://schemas.openxmlformats.org/officeDocument/2006/relationships/image" Target="../media/image398.png"/><Relationship Id="rId32" Type="http://schemas.openxmlformats.org/officeDocument/2006/relationships/image" Target="../media/image399.png"/><Relationship Id="rId33" Type="http://schemas.openxmlformats.org/officeDocument/2006/relationships/image" Target="../media/image400.png"/><Relationship Id="rId34" Type="http://schemas.openxmlformats.org/officeDocument/2006/relationships/image" Target="../media/image401.png"/><Relationship Id="rId35" Type="http://schemas.openxmlformats.org/officeDocument/2006/relationships/image" Target="../media/image402.png"/><Relationship Id="rId36" Type="http://schemas.openxmlformats.org/officeDocument/2006/relationships/image" Target="../media/image403.png"/><Relationship Id="rId37" Type="http://schemas.openxmlformats.org/officeDocument/2006/relationships/image" Target="../media/image404.png"/><Relationship Id="rId38" Type="http://schemas.openxmlformats.org/officeDocument/2006/relationships/image" Target="../media/image405.png"/><Relationship Id="rId39" Type="http://schemas.openxmlformats.org/officeDocument/2006/relationships/image" Target="../media/image406.png"/><Relationship Id="rId40" Type="http://schemas.openxmlformats.org/officeDocument/2006/relationships/image" Target="../media/image407.png"/><Relationship Id="rId41" Type="http://schemas.openxmlformats.org/officeDocument/2006/relationships/image" Target="../media/image408.png"/><Relationship Id="rId42" Type="http://schemas.openxmlformats.org/officeDocument/2006/relationships/image" Target="../media/image409.png"/><Relationship Id="rId43" Type="http://schemas.openxmlformats.org/officeDocument/2006/relationships/image" Target="../media/image410.png"/><Relationship Id="rId44" Type="http://schemas.openxmlformats.org/officeDocument/2006/relationships/image" Target="../media/image411.png"/><Relationship Id="rId45" Type="http://schemas.openxmlformats.org/officeDocument/2006/relationships/image" Target="../media/image412.png"/><Relationship Id="rId46" Type="http://schemas.openxmlformats.org/officeDocument/2006/relationships/image" Target="../media/image413.png"/><Relationship Id="rId47" Type="http://schemas.openxmlformats.org/officeDocument/2006/relationships/image" Target="../media/image414.png"/><Relationship Id="rId48" Type="http://schemas.openxmlformats.org/officeDocument/2006/relationships/image" Target="../media/image415.png"/><Relationship Id="rId49" Type="http://schemas.openxmlformats.org/officeDocument/2006/relationships/image" Target="../media/image416.png"/><Relationship Id="rId50" Type="http://schemas.openxmlformats.org/officeDocument/2006/relationships/image" Target="../media/image417.png"/><Relationship Id="rId51" Type="http://schemas.openxmlformats.org/officeDocument/2006/relationships/image" Target="../media/image418.png"/><Relationship Id="rId52" Type="http://schemas.openxmlformats.org/officeDocument/2006/relationships/image" Target="../media/image419.png"/><Relationship Id="rId53" Type="http://schemas.openxmlformats.org/officeDocument/2006/relationships/image" Target="../media/image420.png"/><Relationship Id="rId54" Type="http://schemas.openxmlformats.org/officeDocument/2006/relationships/image" Target="../media/image421.png"/><Relationship Id="rId55" Type="http://schemas.openxmlformats.org/officeDocument/2006/relationships/image" Target="../media/image422.png"/><Relationship Id="rId56" Type="http://schemas.openxmlformats.org/officeDocument/2006/relationships/image" Target="../media/image423.png"/><Relationship Id="rId57" Type="http://schemas.openxmlformats.org/officeDocument/2006/relationships/image" Target="../media/image22.png"/><Relationship Id="rId58" Type="http://schemas.openxmlformats.org/officeDocument/2006/relationships/image" Target="../media/image23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4.png"/><Relationship Id="rId3" Type="http://schemas.openxmlformats.org/officeDocument/2006/relationships/image" Target="../media/image425.png"/><Relationship Id="rId4" Type="http://schemas.openxmlformats.org/officeDocument/2006/relationships/image" Target="../media/image426.png"/><Relationship Id="rId5" Type="http://schemas.openxmlformats.org/officeDocument/2006/relationships/image" Target="../media/image427.png"/><Relationship Id="rId6" Type="http://schemas.openxmlformats.org/officeDocument/2006/relationships/image" Target="../media/image428.png"/><Relationship Id="rId7" Type="http://schemas.openxmlformats.org/officeDocument/2006/relationships/image" Target="../media/image429.png"/><Relationship Id="rId8" Type="http://schemas.openxmlformats.org/officeDocument/2006/relationships/image" Target="../media/image430.png"/><Relationship Id="rId9" Type="http://schemas.openxmlformats.org/officeDocument/2006/relationships/image" Target="../media/image431.png"/><Relationship Id="rId10" Type="http://schemas.openxmlformats.org/officeDocument/2006/relationships/image" Target="../media/image432.png"/><Relationship Id="rId11" Type="http://schemas.openxmlformats.org/officeDocument/2006/relationships/image" Target="../media/image433.png"/><Relationship Id="rId12" Type="http://schemas.openxmlformats.org/officeDocument/2006/relationships/image" Target="../media/image434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5.png"/><Relationship Id="rId3" Type="http://schemas.openxmlformats.org/officeDocument/2006/relationships/image" Target="../media/image436.png"/><Relationship Id="rId4" Type="http://schemas.openxmlformats.org/officeDocument/2006/relationships/image" Target="../media/image437.png"/><Relationship Id="rId5" Type="http://schemas.openxmlformats.org/officeDocument/2006/relationships/image" Target="../media/image438.png"/><Relationship Id="rId6" Type="http://schemas.openxmlformats.org/officeDocument/2006/relationships/image" Target="../media/image439.png"/><Relationship Id="rId7" Type="http://schemas.openxmlformats.org/officeDocument/2006/relationships/image" Target="../media/image440.png"/><Relationship Id="rId8" Type="http://schemas.openxmlformats.org/officeDocument/2006/relationships/image" Target="../media/image441.png"/><Relationship Id="rId9" Type="http://schemas.openxmlformats.org/officeDocument/2006/relationships/image" Target="../media/image442.png"/><Relationship Id="rId10" Type="http://schemas.openxmlformats.org/officeDocument/2006/relationships/image" Target="../media/image443.png"/><Relationship Id="rId11" Type="http://schemas.openxmlformats.org/officeDocument/2006/relationships/image" Target="../media/image444.png"/><Relationship Id="rId12" Type="http://schemas.openxmlformats.org/officeDocument/2006/relationships/image" Target="../media/image445.png"/><Relationship Id="rId13" Type="http://schemas.openxmlformats.org/officeDocument/2006/relationships/image" Target="../media/image446.png"/><Relationship Id="rId14" Type="http://schemas.openxmlformats.org/officeDocument/2006/relationships/image" Target="../media/image447.png"/><Relationship Id="rId15" Type="http://schemas.openxmlformats.org/officeDocument/2006/relationships/image" Target="../media/image448.png"/><Relationship Id="rId16" Type="http://schemas.openxmlformats.org/officeDocument/2006/relationships/image" Target="../media/image449.png"/><Relationship Id="rId17" Type="http://schemas.openxmlformats.org/officeDocument/2006/relationships/image" Target="../media/image450.png"/><Relationship Id="rId18" Type="http://schemas.openxmlformats.org/officeDocument/2006/relationships/image" Target="../media/image451.png"/><Relationship Id="rId19" Type="http://schemas.openxmlformats.org/officeDocument/2006/relationships/image" Target="../media/image452.png"/><Relationship Id="rId20" Type="http://schemas.openxmlformats.org/officeDocument/2006/relationships/image" Target="../media/image453.png"/><Relationship Id="rId21" Type="http://schemas.openxmlformats.org/officeDocument/2006/relationships/image" Target="../media/image454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5.png"/><Relationship Id="rId3" Type="http://schemas.openxmlformats.org/officeDocument/2006/relationships/image" Target="../media/image456.png"/><Relationship Id="rId4" Type="http://schemas.openxmlformats.org/officeDocument/2006/relationships/image" Target="../media/image457.png"/><Relationship Id="rId5" Type="http://schemas.openxmlformats.org/officeDocument/2006/relationships/image" Target="../media/image458.png"/><Relationship Id="rId6" Type="http://schemas.openxmlformats.org/officeDocument/2006/relationships/image" Target="../media/image459.png"/><Relationship Id="rId7" Type="http://schemas.openxmlformats.org/officeDocument/2006/relationships/image" Target="../media/image460.png"/><Relationship Id="rId8" Type="http://schemas.openxmlformats.org/officeDocument/2006/relationships/image" Target="../media/image461.png"/><Relationship Id="rId9" Type="http://schemas.openxmlformats.org/officeDocument/2006/relationships/image" Target="../media/image462.png"/><Relationship Id="rId10" Type="http://schemas.openxmlformats.org/officeDocument/2006/relationships/image" Target="../media/image463.png"/><Relationship Id="rId11" Type="http://schemas.openxmlformats.org/officeDocument/2006/relationships/image" Target="../media/image464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4" Type="http://schemas.openxmlformats.org/officeDocument/2006/relationships/image" Target="../media/image36.png"/><Relationship Id="rId15" Type="http://schemas.openxmlformats.org/officeDocument/2006/relationships/image" Target="../media/image37.png"/><Relationship Id="rId16" Type="http://schemas.openxmlformats.org/officeDocument/2006/relationships/image" Target="../media/image38.png"/><Relationship Id="rId17" Type="http://schemas.openxmlformats.org/officeDocument/2006/relationships/image" Target="../media/image39.png"/><Relationship Id="rId18" Type="http://schemas.openxmlformats.org/officeDocument/2006/relationships/image" Target="../media/image4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5.png"/><Relationship Id="rId3" Type="http://schemas.openxmlformats.org/officeDocument/2006/relationships/image" Target="../media/image466.png"/><Relationship Id="rId4" Type="http://schemas.openxmlformats.org/officeDocument/2006/relationships/image" Target="../media/image467.png"/><Relationship Id="rId5" Type="http://schemas.openxmlformats.org/officeDocument/2006/relationships/image" Target="../media/image468.png"/><Relationship Id="rId6" Type="http://schemas.openxmlformats.org/officeDocument/2006/relationships/image" Target="../media/image469.png"/><Relationship Id="rId7" Type="http://schemas.openxmlformats.org/officeDocument/2006/relationships/image" Target="../media/image470.png"/><Relationship Id="rId8" Type="http://schemas.openxmlformats.org/officeDocument/2006/relationships/image" Target="../media/image471.png"/><Relationship Id="rId9" Type="http://schemas.openxmlformats.org/officeDocument/2006/relationships/image" Target="../media/image472.png"/><Relationship Id="rId10" Type="http://schemas.openxmlformats.org/officeDocument/2006/relationships/image" Target="../media/image473.png"/><Relationship Id="rId11" Type="http://schemas.openxmlformats.org/officeDocument/2006/relationships/image" Target="../media/image474.png"/><Relationship Id="rId12" Type="http://schemas.openxmlformats.org/officeDocument/2006/relationships/image" Target="../media/image475.png"/><Relationship Id="rId13" Type="http://schemas.openxmlformats.org/officeDocument/2006/relationships/image" Target="../media/image476.png"/><Relationship Id="rId14" Type="http://schemas.openxmlformats.org/officeDocument/2006/relationships/image" Target="../media/image477.png"/><Relationship Id="rId15" Type="http://schemas.openxmlformats.org/officeDocument/2006/relationships/image" Target="../media/image478.png"/><Relationship Id="rId16" Type="http://schemas.openxmlformats.org/officeDocument/2006/relationships/image" Target="../media/image479.png"/><Relationship Id="rId17" Type="http://schemas.openxmlformats.org/officeDocument/2006/relationships/image" Target="../media/image480.png"/><Relationship Id="rId18" Type="http://schemas.openxmlformats.org/officeDocument/2006/relationships/image" Target="../media/image481.png"/><Relationship Id="rId19" Type="http://schemas.openxmlformats.org/officeDocument/2006/relationships/image" Target="../media/image22.png"/><Relationship Id="rId20" Type="http://schemas.openxmlformats.org/officeDocument/2006/relationships/image" Target="../media/image23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2.png"/><Relationship Id="rId3" Type="http://schemas.openxmlformats.org/officeDocument/2006/relationships/image" Target="../media/image483.png"/><Relationship Id="rId4" Type="http://schemas.openxmlformats.org/officeDocument/2006/relationships/image" Target="../media/image484.png"/><Relationship Id="rId5" Type="http://schemas.openxmlformats.org/officeDocument/2006/relationships/image" Target="../media/image485.png"/><Relationship Id="rId6" Type="http://schemas.openxmlformats.org/officeDocument/2006/relationships/image" Target="../media/image486.png"/><Relationship Id="rId7" Type="http://schemas.openxmlformats.org/officeDocument/2006/relationships/image" Target="../media/image487.png"/><Relationship Id="rId8" Type="http://schemas.openxmlformats.org/officeDocument/2006/relationships/image" Target="../media/image488.png"/><Relationship Id="rId9" Type="http://schemas.openxmlformats.org/officeDocument/2006/relationships/image" Target="../media/image489.png"/><Relationship Id="rId10" Type="http://schemas.openxmlformats.org/officeDocument/2006/relationships/image" Target="../media/image490.png"/><Relationship Id="rId11" Type="http://schemas.openxmlformats.org/officeDocument/2006/relationships/image" Target="../media/image491.png"/><Relationship Id="rId12" Type="http://schemas.openxmlformats.org/officeDocument/2006/relationships/image" Target="../media/image492.png"/><Relationship Id="rId13" Type="http://schemas.openxmlformats.org/officeDocument/2006/relationships/image" Target="../media/image493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494.jpg"/><Relationship Id="rId5" Type="http://schemas.openxmlformats.org/officeDocument/2006/relationships/image" Target="../media/image49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image" Target="../media/image56.png"/><Relationship Id="rId14" Type="http://schemas.openxmlformats.org/officeDocument/2006/relationships/image" Target="../media/image57.png"/><Relationship Id="rId15" Type="http://schemas.openxmlformats.org/officeDocument/2006/relationships/image" Target="../media/image58.png"/><Relationship Id="rId16" Type="http://schemas.openxmlformats.org/officeDocument/2006/relationships/image" Target="../media/image59.png"/><Relationship Id="rId17" Type="http://schemas.openxmlformats.org/officeDocument/2006/relationships/image" Target="../media/image60.png"/><Relationship Id="rId18" Type="http://schemas.openxmlformats.org/officeDocument/2006/relationships/image" Target="../media/image61.png"/><Relationship Id="rId19" Type="http://schemas.openxmlformats.org/officeDocument/2006/relationships/image" Target="../media/image22.png"/><Relationship Id="rId20" Type="http://schemas.openxmlformats.org/officeDocument/2006/relationships/image" Target="../media/image2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9" Type="http://schemas.openxmlformats.org/officeDocument/2006/relationships/image" Target="../media/image69.png"/><Relationship Id="rId10" Type="http://schemas.openxmlformats.org/officeDocument/2006/relationships/image" Target="../media/image70.png"/><Relationship Id="rId11" Type="http://schemas.openxmlformats.org/officeDocument/2006/relationships/image" Target="../media/image71.png"/><Relationship Id="rId12" Type="http://schemas.openxmlformats.org/officeDocument/2006/relationships/image" Target="../media/image72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3.png"/><Relationship Id="rId9" Type="http://schemas.openxmlformats.org/officeDocument/2006/relationships/image" Target="../media/image94.png"/><Relationship Id="rId10" Type="http://schemas.openxmlformats.org/officeDocument/2006/relationships/image" Target="../media/image95.png"/><Relationship Id="rId11" Type="http://schemas.openxmlformats.org/officeDocument/2006/relationships/image" Target="../media/image96.png"/><Relationship Id="rId12" Type="http://schemas.openxmlformats.org/officeDocument/2006/relationships/image" Target="../media/image97.png"/><Relationship Id="rId13" Type="http://schemas.openxmlformats.org/officeDocument/2006/relationships/image" Target="../media/image98.png"/><Relationship Id="rId14" Type="http://schemas.openxmlformats.org/officeDocument/2006/relationships/image" Target="../media/image99.png"/><Relationship Id="rId15" Type="http://schemas.openxmlformats.org/officeDocument/2006/relationships/image" Target="../media/image100.png"/><Relationship Id="rId16" Type="http://schemas.openxmlformats.org/officeDocument/2006/relationships/image" Target="../media/image101.png"/><Relationship Id="rId17" Type="http://schemas.openxmlformats.org/officeDocument/2006/relationships/image" Target="../media/image102.png"/><Relationship Id="rId18" Type="http://schemas.openxmlformats.org/officeDocument/2006/relationships/image" Target="../media/image103.png"/><Relationship Id="rId19" Type="http://schemas.openxmlformats.org/officeDocument/2006/relationships/image" Target="../media/image104.png"/><Relationship Id="rId20" Type="http://schemas.openxmlformats.org/officeDocument/2006/relationships/image" Target="../media/image105.png"/><Relationship Id="rId21" Type="http://schemas.openxmlformats.org/officeDocument/2006/relationships/image" Target="../media/image106.png"/><Relationship Id="rId22" Type="http://schemas.openxmlformats.org/officeDocument/2006/relationships/image" Target="../media/image107.png"/><Relationship Id="rId23" Type="http://schemas.openxmlformats.org/officeDocument/2006/relationships/image" Target="../media/image108.png"/><Relationship Id="rId24" Type="http://schemas.openxmlformats.org/officeDocument/2006/relationships/image" Target="../media/image109.png"/><Relationship Id="rId25" Type="http://schemas.openxmlformats.org/officeDocument/2006/relationships/image" Target="../media/image110.png"/><Relationship Id="rId26" Type="http://schemas.openxmlformats.org/officeDocument/2006/relationships/image" Target="../media/image111.png"/><Relationship Id="rId27" Type="http://schemas.openxmlformats.org/officeDocument/2006/relationships/image" Target="../media/image112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3.png"/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5" Type="http://schemas.openxmlformats.org/officeDocument/2006/relationships/image" Target="../media/image116.png"/><Relationship Id="rId6" Type="http://schemas.openxmlformats.org/officeDocument/2006/relationships/image" Target="../media/image117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png"/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5" Type="http://schemas.openxmlformats.org/officeDocument/2006/relationships/image" Target="../media/image121.png"/><Relationship Id="rId6" Type="http://schemas.openxmlformats.org/officeDocument/2006/relationships/image" Target="../media/image122.png"/><Relationship Id="rId7" Type="http://schemas.openxmlformats.org/officeDocument/2006/relationships/image" Target="../media/image123.png"/><Relationship Id="rId8" Type="http://schemas.openxmlformats.org/officeDocument/2006/relationships/image" Target="../media/image124.png"/><Relationship Id="rId9" Type="http://schemas.openxmlformats.org/officeDocument/2006/relationships/image" Target="../media/image125.png"/><Relationship Id="rId10" Type="http://schemas.openxmlformats.org/officeDocument/2006/relationships/image" Target="../media/image126.png"/><Relationship Id="rId11" Type="http://schemas.openxmlformats.org/officeDocument/2006/relationships/image" Target="../media/image127.png"/><Relationship Id="rId12" Type="http://schemas.openxmlformats.org/officeDocument/2006/relationships/image" Target="../media/image128.png"/><Relationship Id="rId13" Type="http://schemas.openxmlformats.org/officeDocument/2006/relationships/image" Target="../media/image129.png"/><Relationship Id="rId14" Type="http://schemas.openxmlformats.org/officeDocument/2006/relationships/image" Target="../media/image130.png"/><Relationship Id="rId15" Type="http://schemas.openxmlformats.org/officeDocument/2006/relationships/image" Target="../media/image131.png"/><Relationship Id="rId16" Type="http://schemas.openxmlformats.org/officeDocument/2006/relationships/image" Target="../media/image132.png"/><Relationship Id="rId17" Type="http://schemas.openxmlformats.org/officeDocument/2006/relationships/image" Target="../media/image133.png"/><Relationship Id="rId18" Type="http://schemas.openxmlformats.org/officeDocument/2006/relationships/image" Target="../media/image134.png"/><Relationship Id="rId19" Type="http://schemas.openxmlformats.org/officeDocument/2006/relationships/image" Target="../media/image135.png"/><Relationship Id="rId20" Type="http://schemas.openxmlformats.org/officeDocument/2006/relationships/image" Target="../media/image136.png"/><Relationship Id="rId21" Type="http://schemas.openxmlformats.org/officeDocument/2006/relationships/image" Target="../media/image137.png"/><Relationship Id="rId22" Type="http://schemas.openxmlformats.org/officeDocument/2006/relationships/image" Target="../media/image138.png"/><Relationship Id="rId23" Type="http://schemas.openxmlformats.org/officeDocument/2006/relationships/image" Target="../media/image139.png"/><Relationship Id="rId24" Type="http://schemas.openxmlformats.org/officeDocument/2006/relationships/image" Target="../media/image140.png"/><Relationship Id="rId25" Type="http://schemas.openxmlformats.org/officeDocument/2006/relationships/image" Target="../media/image141.png"/><Relationship Id="rId26" Type="http://schemas.openxmlformats.org/officeDocument/2006/relationships/image" Target="../media/image142.png"/><Relationship Id="rId27" Type="http://schemas.openxmlformats.org/officeDocument/2006/relationships/image" Target="../media/image143.png"/><Relationship Id="rId28" Type="http://schemas.openxmlformats.org/officeDocument/2006/relationships/image" Target="../media/image144.png"/><Relationship Id="rId29" Type="http://schemas.openxmlformats.org/officeDocument/2006/relationships/image" Target="../media/image145.png"/><Relationship Id="rId30" Type="http://schemas.openxmlformats.org/officeDocument/2006/relationships/image" Target="../media/image146.png"/><Relationship Id="rId31" Type="http://schemas.openxmlformats.org/officeDocument/2006/relationships/image" Target="../media/image147.png"/><Relationship Id="rId32" Type="http://schemas.openxmlformats.org/officeDocument/2006/relationships/image" Target="../media/image148.png"/><Relationship Id="rId33" Type="http://schemas.openxmlformats.org/officeDocument/2006/relationships/image" Target="../media/image149.png"/><Relationship Id="rId34" Type="http://schemas.openxmlformats.org/officeDocument/2006/relationships/image" Target="../media/image150.png"/><Relationship Id="rId35" Type="http://schemas.openxmlformats.org/officeDocument/2006/relationships/image" Target="../media/image151.png"/><Relationship Id="rId36" Type="http://schemas.openxmlformats.org/officeDocument/2006/relationships/image" Target="../media/image152.png"/><Relationship Id="rId37" Type="http://schemas.openxmlformats.org/officeDocument/2006/relationships/image" Target="../media/image22.png"/><Relationship Id="rId38" Type="http://schemas.openxmlformats.org/officeDocument/2006/relationships/image" Target="../media/image2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35863" y="3944111"/>
            <a:ext cx="8897620" cy="2078989"/>
            <a:chOff x="435863" y="3944111"/>
            <a:chExt cx="8897620" cy="207898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863" y="3944111"/>
              <a:ext cx="8897112" cy="207873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1771" y="3970019"/>
              <a:ext cx="5744718" cy="76123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71" y="4416551"/>
              <a:ext cx="8795766" cy="76123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1395" y="5329427"/>
              <a:ext cx="2148078" cy="617982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665175" y="4023548"/>
            <a:ext cx="8364220" cy="1732914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2650" b="1">
                <a:solidFill>
                  <a:srgbClr val="FFFFFF"/>
                </a:solidFill>
                <a:latin typeface="Arial"/>
                <a:cs typeface="Arial"/>
              </a:rPr>
              <a:t>Paul</a:t>
            </a:r>
            <a:r>
              <a:rPr dirty="0" sz="265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 b="1">
                <a:solidFill>
                  <a:srgbClr val="FFFFFF"/>
                </a:solidFill>
                <a:latin typeface="Arial"/>
                <a:cs typeface="Arial"/>
              </a:rPr>
              <a:t>Sorajja</a:t>
            </a:r>
            <a:r>
              <a:rPr dirty="0" sz="265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 b="1">
                <a:solidFill>
                  <a:srgbClr val="FFFFFF"/>
                </a:solidFill>
                <a:latin typeface="Arial"/>
                <a:cs typeface="Arial"/>
              </a:rPr>
              <a:t>and David H.</a:t>
            </a:r>
            <a:r>
              <a:rPr dirty="0" sz="265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 spc="-10" b="1">
                <a:solidFill>
                  <a:srgbClr val="FFFFFF"/>
                </a:solidFill>
                <a:latin typeface="Arial"/>
                <a:cs typeface="Arial"/>
              </a:rPr>
              <a:t>Adams</a:t>
            </a:r>
            <a:endParaRPr sz="2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2650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65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 b="1">
                <a:solidFill>
                  <a:srgbClr val="FFFFFF"/>
                </a:solidFill>
                <a:latin typeface="Arial"/>
                <a:cs typeface="Arial"/>
              </a:rPr>
              <a:t>behalf</a:t>
            </a:r>
            <a:r>
              <a:rPr dirty="0" sz="265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65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65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 spc="-10" b="1">
                <a:solidFill>
                  <a:srgbClr val="FFFFFF"/>
                </a:solidFill>
                <a:latin typeface="Arial"/>
                <a:cs typeface="Arial"/>
              </a:rPr>
              <a:t>TRILUMINATE</a:t>
            </a:r>
            <a:r>
              <a:rPr dirty="0" sz="265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 b="1">
                <a:solidFill>
                  <a:srgbClr val="FFFFFF"/>
                </a:solidFill>
                <a:latin typeface="Arial"/>
                <a:cs typeface="Arial"/>
              </a:rPr>
              <a:t>Pivotal</a:t>
            </a:r>
            <a:r>
              <a:rPr dirty="0" sz="2650" spc="-10" b="1">
                <a:solidFill>
                  <a:srgbClr val="FFFFFF"/>
                </a:solidFill>
                <a:latin typeface="Arial"/>
                <a:cs typeface="Arial"/>
              </a:rPr>
              <a:t> investigators</a:t>
            </a:r>
            <a:endParaRPr sz="2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March</a:t>
            </a:r>
            <a:r>
              <a:rPr dirty="0" sz="21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4,</a:t>
            </a:r>
            <a:r>
              <a:rPr dirty="0" sz="2100" spc="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20" b="1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30708" y="819911"/>
            <a:ext cx="10750550" cy="2577465"/>
            <a:chOff x="330708" y="819911"/>
            <a:chExt cx="10750550" cy="2577465"/>
          </a:xfrm>
        </p:grpSpPr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0708" y="819911"/>
              <a:ext cx="10750296" cy="257708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5092" y="845819"/>
              <a:ext cx="10648950" cy="113461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5092" y="1516379"/>
              <a:ext cx="9091422" cy="113461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5092" y="2186939"/>
              <a:ext cx="3973829" cy="1134617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65175" y="927633"/>
            <a:ext cx="9854565" cy="203771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4000"/>
              <a:t>A</a:t>
            </a:r>
            <a:r>
              <a:rPr dirty="0" sz="4000" spc="-280"/>
              <a:t> </a:t>
            </a:r>
            <a:r>
              <a:rPr dirty="0" sz="4000"/>
              <a:t>Landmark</a:t>
            </a:r>
            <a:r>
              <a:rPr dirty="0" sz="4000" spc="-195"/>
              <a:t> </a:t>
            </a:r>
            <a:r>
              <a:rPr dirty="0" sz="4000"/>
              <a:t>Randomized</a:t>
            </a:r>
            <a:r>
              <a:rPr dirty="0" sz="4000" spc="-175"/>
              <a:t> </a:t>
            </a:r>
            <a:r>
              <a:rPr dirty="0" sz="4000"/>
              <a:t>Clinical</a:t>
            </a:r>
            <a:r>
              <a:rPr dirty="0" sz="4000" spc="-190"/>
              <a:t> </a:t>
            </a:r>
            <a:r>
              <a:rPr dirty="0" sz="4000" spc="-10"/>
              <a:t>Trial</a:t>
            </a:r>
            <a:r>
              <a:rPr dirty="0" sz="4000" spc="-175"/>
              <a:t> </a:t>
            </a:r>
            <a:r>
              <a:rPr dirty="0" sz="4000" spc="-25"/>
              <a:t>of Transcatheter</a:t>
            </a:r>
            <a:r>
              <a:rPr dirty="0" sz="4000" spc="-95"/>
              <a:t> </a:t>
            </a:r>
            <a:r>
              <a:rPr dirty="0" sz="4000"/>
              <a:t>Repair</a:t>
            </a:r>
            <a:r>
              <a:rPr dirty="0" sz="4000" spc="-130"/>
              <a:t> </a:t>
            </a:r>
            <a:r>
              <a:rPr dirty="0" sz="4000"/>
              <a:t>for</a:t>
            </a:r>
            <a:r>
              <a:rPr dirty="0" sz="4000" spc="-145"/>
              <a:t> </a:t>
            </a:r>
            <a:r>
              <a:rPr dirty="0" sz="4000" spc="-10"/>
              <a:t>Tricuspid Regurgitation</a:t>
            </a:r>
            <a:endParaRPr sz="4000"/>
          </a:p>
        </p:txBody>
      </p:sp>
      <p:grpSp>
        <p:nvGrpSpPr>
          <p:cNvPr id="14" name="object 14" descr=""/>
          <p:cNvGrpSpPr/>
          <p:nvPr/>
        </p:nvGrpSpPr>
        <p:grpSpPr>
          <a:xfrm>
            <a:off x="9628631" y="6146291"/>
            <a:ext cx="2397760" cy="501650"/>
            <a:chOff x="9628631" y="6146291"/>
            <a:chExt cx="2397760" cy="501650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28631" y="6210299"/>
              <a:ext cx="441959" cy="37033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070591" y="6146291"/>
              <a:ext cx="1955292" cy="5013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5693" y="925169"/>
            <a:ext cx="2649855" cy="5284470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88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Abbott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Northwestern</a:t>
            </a:r>
            <a:r>
              <a:rPr dirty="0" sz="11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Allegheny</a:t>
            </a: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r>
              <a:rPr dirty="0" sz="11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Hospital-</a:t>
            </a:r>
            <a:r>
              <a:rPr dirty="0" sz="11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ASRI</a:t>
            </a:r>
            <a:endParaRPr sz="1100">
              <a:latin typeface="Arial"/>
              <a:cs typeface="Arial"/>
            </a:endParaRPr>
          </a:p>
          <a:p>
            <a:pPr marL="194945" marR="218440" indent="-182880">
              <a:lnSpc>
                <a:spcPts val="1310"/>
              </a:lnSpc>
              <a:spcBef>
                <a:spcPts val="83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Arizona</a:t>
            </a:r>
            <a:r>
              <a:rPr dirty="0" sz="11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Cardiovascular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Research Center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Aurora</a:t>
            </a:r>
            <a:r>
              <a:rPr dirty="0" sz="11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11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Austin</a:t>
            </a: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Heart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Baptist</a:t>
            </a:r>
            <a:r>
              <a:rPr dirty="0" sz="11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Miami</a:t>
            </a:r>
            <a:endParaRPr sz="1100">
              <a:latin typeface="Arial"/>
              <a:cs typeface="Arial"/>
            </a:endParaRPr>
          </a:p>
          <a:p>
            <a:pPr marL="194945" marR="532130" indent="-182880">
              <a:lnSpc>
                <a:spcPts val="1300"/>
              </a:lnSpc>
              <a:spcBef>
                <a:spcPts val="84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Baylor</a:t>
            </a:r>
            <a:r>
              <a:rPr dirty="0" sz="11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Scott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White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Heart</a:t>
            </a:r>
            <a:r>
              <a:rPr dirty="0" sz="11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Vascular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ts val="1310"/>
              </a:lnSpc>
              <a:spcBef>
                <a:spcPts val="735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Beth</a:t>
            </a:r>
            <a:r>
              <a:rPr dirty="0" sz="11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Israel</a:t>
            </a:r>
            <a:r>
              <a:rPr dirty="0" sz="11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Deaconess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endParaRPr sz="1100">
              <a:latin typeface="Arial"/>
              <a:cs typeface="Arial"/>
            </a:endParaRPr>
          </a:p>
          <a:p>
            <a:pPr marL="194945">
              <a:lnSpc>
                <a:spcPts val="1310"/>
              </a:lnSpc>
            </a:pP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Brigham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Women's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Buffalo</a:t>
            </a:r>
            <a:r>
              <a:rPr dirty="0" sz="11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r>
              <a:rPr dirty="0" sz="11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endParaRPr sz="1100">
              <a:latin typeface="Arial"/>
              <a:cs typeface="Arial"/>
            </a:endParaRPr>
          </a:p>
          <a:p>
            <a:pPr marL="194945" marR="200025" indent="-182880">
              <a:lnSpc>
                <a:spcPts val="1310"/>
              </a:lnSpc>
              <a:spcBef>
                <a:spcPts val="83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California</a:t>
            </a:r>
            <a:r>
              <a:rPr dirty="0" sz="11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Pacific</a:t>
            </a:r>
            <a:r>
              <a:rPr dirty="0" sz="11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11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r>
              <a:rPr dirty="0" sz="11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1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Ness</a:t>
            </a:r>
            <a:r>
              <a:rPr dirty="0" sz="11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Campus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Cardiovascular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Institute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of the</a:t>
            </a:r>
            <a:r>
              <a:rPr dirty="0" sz="11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South</a:t>
            </a:r>
            <a:endParaRPr sz="1100">
              <a:latin typeface="Arial"/>
              <a:cs typeface="Arial"/>
            </a:endParaRPr>
          </a:p>
          <a:p>
            <a:pPr marL="194945" marR="19050" indent="-182880">
              <a:lnSpc>
                <a:spcPts val="1300"/>
              </a:lnSpc>
              <a:spcBef>
                <a:spcPts val="844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Cardiovascular</a:t>
            </a:r>
            <a:r>
              <a:rPr dirty="0" sz="11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11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Institute</a:t>
            </a: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Kansas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Carolinas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11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Cedars-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Sinai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100">
              <a:latin typeface="Arial"/>
              <a:cs typeface="Arial"/>
            </a:endParaRPr>
          </a:p>
          <a:p>
            <a:pPr marL="194945" marR="288925" indent="-182880">
              <a:lnSpc>
                <a:spcPts val="1300"/>
              </a:lnSpc>
              <a:spcBef>
                <a:spcPts val="84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Centennial</a:t>
            </a:r>
            <a:r>
              <a:rPr dirty="0" sz="11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Heart</a:t>
            </a: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Cardiovascular Consultants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379089" y="925169"/>
            <a:ext cx="2635885" cy="5322570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88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Christ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Camino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endParaRPr sz="1100">
              <a:latin typeface="Arial"/>
              <a:cs typeface="Arial"/>
            </a:endParaRPr>
          </a:p>
          <a:p>
            <a:pPr marL="194945" marR="581660" indent="-182245">
              <a:lnSpc>
                <a:spcPts val="1310"/>
              </a:lnSpc>
              <a:spcBef>
                <a:spcPts val="83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r>
              <a:rPr dirty="0" sz="11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Pennsylvania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Inova</a:t>
            </a: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Fairfax</a:t>
            </a:r>
            <a:r>
              <a:rPr dirty="0" sz="11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Intermountain</a:t>
            </a:r>
            <a:r>
              <a:rPr dirty="0" sz="11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11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JFK</a:t>
            </a:r>
            <a:r>
              <a:rPr dirty="0" sz="11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Kansas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dirty="0" sz="11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11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Robles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Regional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Manatee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Memorial</a:t>
            </a: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MedStar</a:t>
            </a:r>
            <a:r>
              <a:rPr dirty="0" sz="11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Institute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Methodist</a:t>
            </a:r>
            <a:r>
              <a:rPr dirty="0" sz="11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San</a:t>
            </a:r>
            <a:r>
              <a:rPr dirty="0" sz="11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Antonio</a:t>
            </a:r>
            <a:endParaRPr sz="1100">
              <a:latin typeface="Arial"/>
              <a:cs typeface="Arial"/>
            </a:endParaRPr>
          </a:p>
          <a:p>
            <a:pPr marL="194945" marR="130175" indent="-182245">
              <a:lnSpc>
                <a:spcPts val="1300"/>
              </a:lnSpc>
              <a:spcBef>
                <a:spcPts val="84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Montefiore</a:t>
            </a:r>
            <a:r>
              <a:rPr dirty="0" sz="11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11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Moses Division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Morton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Plant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Valve</a:t>
            </a:r>
            <a:r>
              <a:rPr dirty="0" sz="11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Clinic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Mount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Sinai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endParaRPr sz="1100">
              <a:latin typeface="Arial"/>
              <a:cs typeface="Arial"/>
            </a:endParaRPr>
          </a:p>
          <a:p>
            <a:pPr marL="194945" marR="224154" indent="-182245">
              <a:lnSpc>
                <a:spcPts val="1300"/>
              </a:lnSpc>
              <a:spcBef>
                <a:spcPts val="844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dirty="0" sz="11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York-Presbyterian/Columbia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dirty="0" sz="11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11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North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Shore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Northshore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dirty="0" sz="11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HealthSystem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Novant</a:t>
            </a: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Heart</a:t>
            </a: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Vascular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212585" y="925169"/>
            <a:ext cx="2519680" cy="5322570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194945">
              <a:lnSpc>
                <a:spcPct val="100000"/>
              </a:lnSpc>
              <a:spcBef>
                <a:spcPts val="880"/>
              </a:spcBef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Institute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Ohio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Institute</a:t>
            </a:r>
            <a:endParaRPr sz="1100">
              <a:latin typeface="Arial"/>
              <a:cs typeface="Arial"/>
            </a:endParaRPr>
          </a:p>
          <a:p>
            <a:pPr marL="194945" marR="55880" indent="-182880">
              <a:lnSpc>
                <a:spcPts val="1310"/>
              </a:lnSpc>
              <a:spcBef>
                <a:spcPts val="83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Phoenix</a:t>
            </a:r>
            <a:r>
              <a:rPr dirty="0" sz="11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Cardiovascular</a:t>
            </a:r>
            <a:r>
              <a:rPr dirty="0" sz="11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Research Group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Piedmont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Heart</a:t>
            </a: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Institute</a:t>
            </a:r>
            <a:endParaRPr sz="1100">
              <a:latin typeface="Arial"/>
              <a:cs typeface="Arial"/>
            </a:endParaRPr>
          </a:p>
          <a:p>
            <a:pPr marL="194945" marR="405130" indent="-182880">
              <a:lnSpc>
                <a:spcPts val="1300"/>
              </a:lnSpc>
              <a:spcBef>
                <a:spcPts val="84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Providence</a:t>
            </a: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Heart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11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Vascular Institute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Providence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11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Foundation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Rush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dirty="0" sz="11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11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Scripps</a:t>
            </a:r>
            <a:r>
              <a:rPr dirty="0" sz="11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Sentara</a:t>
            </a:r>
            <a:r>
              <a:rPr dirty="0" sz="11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Norfolk</a:t>
            </a: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r>
              <a:rPr dirty="0" sz="11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St.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Thomas</a:t>
            </a: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Sutter</a:t>
            </a: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11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Center,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Sacramento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Swedish</a:t>
            </a:r>
            <a:r>
              <a:rPr dirty="0" sz="11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11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Tallahassee</a:t>
            </a:r>
            <a:r>
              <a:rPr dirty="0" sz="11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11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Institute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Cleveland</a:t>
            </a: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Clinic</a:t>
            </a:r>
            <a:r>
              <a:rPr dirty="0" sz="11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Foundation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Methodist</a:t>
            </a:r>
            <a:r>
              <a:rPr dirty="0" sz="11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Tucson</a:t>
            </a: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11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100">
              <a:latin typeface="Arial"/>
              <a:cs typeface="Arial"/>
            </a:endParaRPr>
          </a:p>
          <a:p>
            <a:pPr marL="194945" marR="290195" indent="-182880">
              <a:lnSpc>
                <a:spcPts val="1300"/>
              </a:lnSpc>
              <a:spcBef>
                <a:spcPts val="84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r>
              <a:rPr dirty="0" sz="11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Univ.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 of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Alabama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Birmingham</a:t>
            </a:r>
            <a:r>
              <a:rPr dirty="0" sz="11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(UAB)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California</a:t>
            </a:r>
            <a:r>
              <a:rPr dirty="0" sz="11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Davis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047480" y="2495143"/>
            <a:ext cx="2617470" cy="354711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Hamilton</a:t>
            </a:r>
            <a:r>
              <a:rPr dirty="0" sz="11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11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Science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Centre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Herzzentrum</a:t>
            </a:r>
            <a:r>
              <a:rPr dirty="0" sz="11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Leipzig</a:t>
            </a:r>
            <a:r>
              <a:rPr dirty="0" sz="11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GmbH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Clínic</a:t>
            </a: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Barcelona</a:t>
            </a:r>
            <a:endParaRPr sz="1100">
              <a:latin typeface="Arial"/>
              <a:cs typeface="Arial"/>
            </a:endParaRPr>
          </a:p>
          <a:p>
            <a:pPr marL="194945" marR="117475" indent="-182880">
              <a:lnSpc>
                <a:spcPct val="150000"/>
              </a:lnSpc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Institut</a:t>
            </a:r>
            <a:r>
              <a:rPr dirty="0" sz="11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Cardiologie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Montreal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(Montreal</a:t>
            </a:r>
            <a:r>
              <a:rPr dirty="0" sz="11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Heart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Inst.)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Munchen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Grosshadern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Ospedale</a:t>
            </a:r>
            <a:r>
              <a:rPr dirty="0" sz="11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San</a:t>
            </a:r>
            <a:r>
              <a:rPr dirty="0" sz="11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Raffaele</a:t>
            </a:r>
            <a:r>
              <a:rPr dirty="0" sz="11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Cardiac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Ottawa</a:t>
            </a:r>
            <a:r>
              <a:rPr dirty="0" sz="11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Heart</a:t>
            </a: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Institute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St.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Michael's</a:t>
            </a:r>
            <a:r>
              <a:rPr dirty="0" sz="11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St.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Paul's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Sunnybrook</a:t>
            </a:r>
            <a:r>
              <a:rPr dirty="0" sz="11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11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Sciences</a:t>
            </a:r>
            <a:r>
              <a:rPr dirty="0" sz="11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Centre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Universitatsklinikum</a:t>
            </a:r>
            <a:r>
              <a:rPr dirty="0" sz="11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Bonn</a:t>
            </a:r>
            <a:r>
              <a:rPr dirty="0" sz="110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AdoR</a:t>
            </a:r>
            <a:endParaRPr sz="1100">
              <a:latin typeface="Arial"/>
              <a:cs typeface="Arial"/>
            </a:endParaRPr>
          </a:p>
          <a:p>
            <a:pPr marL="194945" marR="149225" indent="-182880">
              <a:lnSpc>
                <a:spcPct val="150000"/>
              </a:lnSpc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Universitatsmedizin</a:t>
            </a:r>
            <a:r>
              <a:rPr dirty="0" sz="11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1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Johannes Gutenberg-Universitat</a:t>
            </a:r>
            <a:r>
              <a:rPr dirty="0" sz="1100" spc="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Mainz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185928"/>
            <a:ext cx="7876794" cy="102488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4175" y="314705"/>
            <a:ext cx="7293609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Broad</a:t>
            </a:r>
            <a:r>
              <a:rPr dirty="0" sz="3600" spc="-175"/>
              <a:t> </a:t>
            </a:r>
            <a:r>
              <a:rPr dirty="0" sz="3600"/>
              <a:t>Geographical</a:t>
            </a:r>
            <a:r>
              <a:rPr dirty="0" sz="3600" spc="-170"/>
              <a:t> </a:t>
            </a:r>
            <a:r>
              <a:rPr dirty="0" sz="3600" spc="-10"/>
              <a:t>Participation</a:t>
            </a:r>
            <a:endParaRPr sz="3600"/>
          </a:p>
        </p:txBody>
      </p:sp>
      <p:grpSp>
        <p:nvGrpSpPr>
          <p:cNvPr id="8" name="object 8" descr=""/>
          <p:cNvGrpSpPr/>
          <p:nvPr/>
        </p:nvGrpSpPr>
        <p:grpSpPr>
          <a:xfrm>
            <a:off x="9628631" y="6146291"/>
            <a:ext cx="2397760" cy="501650"/>
            <a:chOff x="9628631" y="6146291"/>
            <a:chExt cx="2397760" cy="50165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8631" y="6210299"/>
              <a:ext cx="441959" cy="3703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70591" y="6146291"/>
              <a:ext cx="1955292" cy="501395"/>
            </a:xfrm>
            <a:prstGeom prst="rect">
              <a:avLst/>
            </a:prstGeom>
          </p:spPr>
        </p:pic>
      </p:grpSp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14004" y="271284"/>
            <a:ext cx="982979" cy="902195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8657081" y="388746"/>
            <a:ext cx="44958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5" b="1">
                <a:solidFill>
                  <a:srgbClr val="FBB01C"/>
                </a:solidFill>
                <a:latin typeface="Arial"/>
                <a:cs typeface="Arial"/>
              </a:rPr>
              <a:t>63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15656" y="432816"/>
            <a:ext cx="646176" cy="435863"/>
          </a:xfrm>
          <a:prstGeom prst="rect">
            <a:avLst/>
          </a:prstGeom>
        </p:spPr>
      </p:pic>
      <p:grpSp>
        <p:nvGrpSpPr>
          <p:cNvPr id="14" name="object 14" descr=""/>
          <p:cNvGrpSpPr/>
          <p:nvPr/>
        </p:nvGrpSpPr>
        <p:grpSpPr>
          <a:xfrm>
            <a:off x="9480804" y="271284"/>
            <a:ext cx="1228725" cy="902335"/>
            <a:chOff x="9480804" y="271284"/>
            <a:chExt cx="1228725" cy="902335"/>
          </a:xfrm>
        </p:grpSpPr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80804" y="435863"/>
              <a:ext cx="640079" cy="43649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38004" y="271284"/>
              <a:ext cx="771156" cy="902195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9047480" y="388746"/>
            <a:ext cx="2632075" cy="2061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119380">
              <a:lnSpc>
                <a:spcPct val="100000"/>
              </a:lnSpc>
              <a:spcBef>
                <a:spcPts val="100"/>
              </a:spcBef>
            </a:pPr>
            <a:r>
              <a:rPr dirty="0" sz="3000" spc="-5" b="1">
                <a:solidFill>
                  <a:srgbClr val="FBB01C"/>
                </a:solidFill>
                <a:latin typeface="Arial"/>
                <a:cs typeface="Arial"/>
              </a:rPr>
              <a:t>6</a:t>
            </a:r>
            <a:endParaRPr sz="3000">
              <a:latin typeface="Arial"/>
              <a:cs typeface="Arial"/>
            </a:endParaRPr>
          </a:p>
          <a:p>
            <a:pPr marL="194945">
              <a:lnSpc>
                <a:spcPct val="100000"/>
              </a:lnSpc>
              <a:spcBef>
                <a:spcPts val="1400"/>
              </a:spcBef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11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Colorado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endParaRPr sz="1100">
              <a:latin typeface="Arial"/>
              <a:cs typeface="Arial"/>
            </a:endParaRPr>
          </a:p>
          <a:p>
            <a:pPr marL="194945" marR="294640" indent="-182880">
              <a:lnSpc>
                <a:spcPts val="1310"/>
              </a:lnSpc>
              <a:spcBef>
                <a:spcPts val="835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Pittsburgh</a:t>
            </a: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Medical Center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Virginia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11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1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194945" algn="l"/>
                <a:tab pos="195580" algn="l"/>
              </a:tabLst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Yale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dirty="0" sz="11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Haven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 Hospital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37976" y="281952"/>
            <a:ext cx="771156" cy="902195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11481561" y="399415"/>
            <a:ext cx="23749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 b="1">
                <a:solidFill>
                  <a:srgbClr val="FBB01C"/>
                </a:solidFill>
                <a:latin typeface="Arial"/>
                <a:cs typeface="Arial"/>
              </a:rPr>
              <a:t>6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13719" y="420623"/>
            <a:ext cx="640079" cy="4632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140952" y="1298447"/>
            <a:ext cx="1301115" cy="560070"/>
            <a:chOff x="9140952" y="1298447"/>
            <a:chExt cx="1301115" cy="5600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0952" y="1298447"/>
              <a:ext cx="1300733" cy="38176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79280" y="1476755"/>
              <a:ext cx="622553" cy="381762"/>
            </a:xfrm>
            <a:prstGeom prst="rect">
              <a:avLst/>
            </a:prstGeom>
          </p:spPr>
        </p:pic>
      </p:grpSp>
      <p:grpSp>
        <p:nvGrpSpPr>
          <p:cNvPr id="5" name="object 5" descr=""/>
          <p:cNvGrpSpPr/>
          <p:nvPr/>
        </p:nvGrpSpPr>
        <p:grpSpPr>
          <a:xfrm>
            <a:off x="10500359" y="1298447"/>
            <a:ext cx="1357630" cy="560070"/>
            <a:chOff x="10500359" y="1298447"/>
            <a:chExt cx="1357630" cy="56007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00359" y="1298447"/>
              <a:ext cx="1357122" cy="38176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67643" y="1476755"/>
              <a:ext cx="622553" cy="381762"/>
            </a:xfrm>
            <a:prstGeom prst="rect">
              <a:avLst/>
            </a:prstGeom>
          </p:spPr>
        </p:pic>
      </p:grp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6146800" y="1306449"/>
          <a:ext cx="5802630" cy="444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7815"/>
                <a:gridCol w="1479550"/>
                <a:gridCol w="1395094"/>
              </a:tblGrid>
              <a:tr h="487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495"/>
                    </a:solidFill>
                  </a:tcPr>
                </a:tc>
                <a:tc>
                  <a:txBody>
                    <a:bodyPr/>
                    <a:lstStyle/>
                    <a:p>
                      <a:pPr marL="597535" marR="143510" indent="-338455">
                        <a:lnSpc>
                          <a:spcPts val="1400"/>
                        </a:lnSpc>
                        <a:spcBef>
                          <a:spcPts val="500"/>
                        </a:spcBef>
                      </a:pPr>
                      <a:r>
                        <a:rPr dirty="0" sz="13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Device</a:t>
                      </a:r>
                      <a:r>
                        <a:rPr dirty="0" sz="13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N=175 </a:t>
                      </a:r>
                      <a:r>
                        <a:rPr dirty="0" sz="13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#</a:t>
                      </a:r>
                      <a:r>
                        <a:rPr dirty="0" sz="13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6350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495"/>
                    </a:solidFill>
                  </a:tcPr>
                </a:tc>
                <a:tc>
                  <a:txBody>
                    <a:bodyPr/>
                    <a:lstStyle/>
                    <a:p>
                      <a:pPr marL="506730" marR="123189" indent="-367665">
                        <a:lnSpc>
                          <a:spcPts val="1400"/>
                        </a:lnSpc>
                        <a:spcBef>
                          <a:spcPts val="500"/>
                        </a:spcBef>
                      </a:pPr>
                      <a:r>
                        <a:rPr dirty="0" sz="13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Control</a:t>
                      </a:r>
                      <a:r>
                        <a:rPr dirty="0" sz="13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N=175 </a:t>
                      </a:r>
                      <a:r>
                        <a:rPr dirty="0" sz="13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#</a:t>
                      </a:r>
                      <a:r>
                        <a:rPr dirty="0" sz="13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6350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495"/>
                    </a:solidFill>
                  </a:tcPr>
                </a:tc>
              </a:tr>
              <a:tr h="715645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300" b="1">
                          <a:latin typeface="Arial"/>
                          <a:cs typeface="Arial"/>
                        </a:rPr>
                        <a:t>TR</a:t>
                      </a:r>
                      <a:r>
                        <a:rPr dirty="0" sz="13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latin typeface="Arial"/>
                          <a:cs typeface="Arial"/>
                        </a:rPr>
                        <a:t>Severity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398145" marR="1737995">
                        <a:lnSpc>
                          <a:spcPct val="110000"/>
                        </a:lnSpc>
                      </a:pPr>
                      <a:r>
                        <a:rPr dirty="0" sz="1300" spc="-10">
                          <a:latin typeface="Arial"/>
                          <a:cs typeface="Arial"/>
                        </a:rPr>
                        <a:t>Moderate Severe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554990">
                        <a:lnSpc>
                          <a:spcPct val="100000"/>
                        </a:lnSpc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4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(2.3)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4635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44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(25.4)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464184">
                        <a:lnSpc>
                          <a:spcPct val="100000"/>
                        </a:lnSpc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3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(1.2)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3727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49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(29.7)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</a:tr>
              <a:tr h="478155">
                <a:tc gridSpan="3">
                  <a:txBody>
                    <a:bodyPr/>
                    <a:lstStyle/>
                    <a:p>
                      <a:pPr marL="398145">
                        <a:lnSpc>
                          <a:spcPts val="1540"/>
                        </a:lnSpc>
                        <a:tabLst>
                          <a:tab pos="3301365" algn="l"/>
                          <a:tab pos="4690110" algn="l"/>
                        </a:tabLst>
                      </a:pPr>
                      <a:r>
                        <a:rPr dirty="0" sz="1300" spc="-10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Massive</a:t>
                      </a:r>
                      <a:r>
                        <a:rPr dirty="0" sz="1300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	37</a:t>
                      </a:r>
                      <a:r>
                        <a:rPr dirty="0" sz="1300" spc="-10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 (21.4)</a:t>
                      </a:r>
                      <a:r>
                        <a:rPr dirty="0" sz="1300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	30</a:t>
                      </a:r>
                      <a:r>
                        <a:rPr dirty="0" sz="1300" spc="-10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 (18.2)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394970">
                        <a:lnSpc>
                          <a:spcPct val="100000"/>
                        </a:lnSpc>
                        <a:spcBef>
                          <a:spcPts val="155"/>
                        </a:spcBef>
                        <a:tabLst>
                          <a:tab pos="3301365" algn="l"/>
                          <a:tab pos="4690110" algn="l"/>
                        </a:tabLst>
                      </a:pPr>
                      <a:r>
                        <a:rPr dirty="0" sz="1300" spc="-10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Torrential</a:t>
                      </a:r>
                      <a:r>
                        <a:rPr dirty="0" sz="1300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	88</a:t>
                      </a:r>
                      <a:r>
                        <a:rPr dirty="0" sz="1300" spc="-10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 (50.9)</a:t>
                      </a:r>
                      <a:r>
                        <a:rPr dirty="0" sz="1300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	84</a:t>
                      </a:r>
                      <a:r>
                        <a:rPr dirty="0" sz="1300" spc="-10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 (50.9)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7505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300" b="1">
                          <a:latin typeface="Arial"/>
                          <a:cs typeface="Arial"/>
                        </a:rPr>
                        <a:t>Etiology</a:t>
                      </a:r>
                      <a:r>
                        <a:rPr dirty="0" sz="13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latin typeface="Arial"/>
                          <a:cs typeface="Arial"/>
                        </a:rPr>
                        <a:t>(functional)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668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165</a:t>
                      </a:r>
                      <a:r>
                        <a:rPr dirty="0" sz="13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(94.8)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158</a:t>
                      </a:r>
                      <a:r>
                        <a:rPr dirty="0" sz="13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(92.9)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</a:tr>
              <a:tr h="343535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300" b="1">
                          <a:latin typeface="Arial"/>
                          <a:cs typeface="Arial"/>
                        </a:rPr>
                        <a:t>Coaptation</a:t>
                      </a:r>
                      <a:r>
                        <a:rPr dirty="0" sz="13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latin typeface="Arial"/>
                          <a:cs typeface="Arial"/>
                        </a:rPr>
                        <a:t>Gap,</a:t>
                      </a:r>
                      <a:r>
                        <a:rPr dirty="0" sz="13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13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0" b="1">
                          <a:latin typeface="Arial"/>
                          <a:cs typeface="Arial"/>
                        </a:rPr>
                        <a:t>(mm)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7180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5.5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3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>
                          <a:latin typeface="Arial"/>
                          <a:cs typeface="Arial"/>
                        </a:rPr>
                        <a:t>1.8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66675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5.2</a:t>
                      </a:r>
                      <a:r>
                        <a:rPr dirty="0" sz="13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>
                          <a:latin typeface="Arial"/>
                          <a:cs typeface="Arial"/>
                        </a:rPr>
                        <a:t>1.7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66675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300" b="1">
                          <a:latin typeface="Arial"/>
                          <a:cs typeface="Arial"/>
                        </a:rPr>
                        <a:t>Heart</a:t>
                      </a:r>
                      <a:r>
                        <a:rPr dirty="0" sz="13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latin typeface="Arial"/>
                          <a:cs typeface="Arial"/>
                        </a:rPr>
                        <a:t>size/function,</a:t>
                      </a:r>
                      <a:r>
                        <a:rPr dirty="0" sz="13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0" b="1">
                          <a:latin typeface="Arial"/>
                          <a:cs typeface="Arial"/>
                        </a:rPr>
                        <a:t>Mean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300" b="1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RVEDD</a:t>
                      </a:r>
                      <a:r>
                        <a:rPr dirty="0" sz="1300" spc="-50" b="1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(base,</a:t>
                      </a:r>
                      <a:r>
                        <a:rPr dirty="0" sz="1300" spc="-40" b="1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 b="1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cm)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7180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300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5.0</a:t>
                      </a:r>
                      <a:r>
                        <a:rPr dirty="0" sz="1300" spc="-10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300" spc="-15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0.8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300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5.2</a:t>
                      </a:r>
                      <a:r>
                        <a:rPr dirty="0" sz="1300" spc="-5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300" spc="-10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0.8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345440"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300" b="1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TV</a:t>
                      </a:r>
                      <a:r>
                        <a:rPr dirty="0" sz="1300" spc="-45" b="1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annulus</a:t>
                      </a:r>
                      <a:r>
                        <a:rPr dirty="0" sz="1300" spc="-15" b="1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diameter</a:t>
                      </a:r>
                      <a:r>
                        <a:rPr dirty="0" sz="1300" spc="-30" b="1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0" b="1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(cm)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7180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300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4.3</a:t>
                      </a:r>
                      <a:r>
                        <a:rPr dirty="0" sz="1300" spc="-10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300" spc="-15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0.7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6667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300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4.5</a:t>
                      </a:r>
                      <a:r>
                        <a:rPr dirty="0" sz="1300" spc="-5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300" spc="-10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>
                          <a:solidFill>
                            <a:srgbClr val="070908"/>
                          </a:solidFill>
                          <a:latin typeface="Arial"/>
                          <a:cs typeface="Arial"/>
                        </a:rPr>
                        <a:t>0.8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66675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343535"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dirty="0" sz="1300" b="1">
                          <a:latin typeface="Arial"/>
                          <a:cs typeface="Arial"/>
                        </a:rPr>
                        <a:t>RV</a:t>
                      </a:r>
                      <a:r>
                        <a:rPr dirty="0" sz="13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0" b="1">
                          <a:latin typeface="Arial"/>
                          <a:cs typeface="Arial"/>
                        </a:rPr>
                        <a:t>TAPSE</a:t>
                      </a:r>
                      <a:r>
                        <a:rPr dirty="0" sz="13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0" b="1">
                          <a:latin typeface="Arial"/>
                          <a:cs typeface="Arial"/>
                        </a:rPr>
                        <a:t>(cm)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59054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7180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1.7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3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>
                          <a:latin typeface="Arial"/>
                          <a:cs typeface="Arial"/>
                        </a:rPr>
                        <a:t>0.4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1.6</a:t>
                      </a:r>
                      <a:r>
                        <a:rPr dirty="0" sz="13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>
                          <a:latin typeface="Arial"/>
                          <a:cs typeface="Arial"/>
                        </a:rPr>
                        <a:t>0.4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</a:tr>
              <a:tr h="343535"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300" spc="-20" b="1">
                          <a:latin typeface="Arial"/>
                          <a:cs typeface="Arial"/>
                        </a:rPr>
                        <a:t>LVEF</a:t>
                      </a:r>
                      <a:r>
                        <a:rPr dirty="0" sz="13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 b="1">
                          <a:latin typeface="Arial"/>
                          <a:cs typeface="Arial"/>
                        </a:rPr>
                        <a:t>(%)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26084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59.3</a:t>
                      </a:r>
                      <a:r>
                        <a:rPr dirty="0" sz="13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3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>
                          <a:latin typeface="Arial"/>
                          <a:cs typeface="Arial"/>
                        </a:rPr>
                        <a:t>9.3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58.7 ±</a:t>
                      </a:r>
                      <a:r>
                        <a:rPr dirty="0" sz="1300" spc="-20">
                          <a:latin typeface="Arial"/>
                          <a:cs typeface="Arial"/>
                        </a:rPr>
                        <a:t> 10.5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343535"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300" b="1">
                          <a:latin typeface="Arial"/>
                          <a:cs typeface="Arial"/>
                        </a:rPr>
                        <a:t>CO</a:t>
                      </a:r>
                      <a:r>
                        <a:rPr dirty="0" sz="13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latin typeface="Arial"/>
                          <a:cs typeface="Arial"/>
                        </a:rPr>
                        <a:t>(L/min)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7180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4.1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3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>
                          <a:latin typeface="Arial"/>
                          <a:cs typeface="Arial"/>
                        </a:rPr>
                        <a:t>1.2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64769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4.2</a:t>
                      </a:r>
                      <a:r>
                        <a:rPr dirty="0" sz="13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>
                          <a:latin typeface="Arial"/>
                          <a:cs typeface="Arial"/>
                        </a:rPr>
                        <a:t>1.1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64769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grpSp>
        <p:nvGrpSpPr>
          <p:cNvPr id="9" name="object 9" descr=""/>
          <p:cNvGrpSpPr/>
          <p:nvPr/>
        </p:nvGrpSpPr>
        <p:grpSpPr>
          <a:xfrm>
            <a:off x="0" y="54864"/>
            <a:ext cx="7701280" cy="1412875"/>
            <a:chOff x="0" y="54864"/>
            <a:chExt cx="7701280" cy="1412875"/>
          </a:xfrm>
        </p:grpSpPr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54864"/>
              <a:ext cx="7700771" cy="141274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44" y="79248"/>
              <a:ext cx="7612380" cy="1309115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6382" rIns="0" bIns="0" rtlCol="0" vert="horz">
            <a:spAutoFit/>
          </a:bodyPr>
          <a:lstStyle/>
          <a:p>
            <a:pPr marL="97790">
              <a:lnSpc>
                <a:spcPct val="100000"/>
              </a:lnSpc>
              <a:spcBef>
                <a:spcPts val="130"/>
              </a:spcBef>
            </a:pPr>
            <a:r>
              <a:rPr dirty="0"/>
              <a:t>Baseline</a:t>
            </a:r>
            <a:r>
              <a:rPr dirty="0" spc="-10"/>
              <a:t> Characteristics</a:t>
            </a:r>
          </a:p>
        </p:txBody>
      </p:sp>
      <p:grpSp>
        <p:nvGrpSpPr>
          <p:cNvPr id="13" name="object 13" descr=""/>
          <p:cNvGrpSpPr/>
          <p:nvPr/>
        </p:nvGrpSpPr>
        <p:grpSpPr>
          <a:xfrm>
            <a:off x="3169920" y="1298447"/>
            <a:ext cx="1301115" cy="560070"/>
            <a:chOff x="3169920" y="1298447"/>
            <a:chExt cx="1301115" cy="560070"/>
          </a:xfrm>
        </p:grpSpPr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69920" y="1298447"/>
              <a:ext cx="1300733" cy="38176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9772" y="1476755"/>
              <a:ext cx="622553" cy="381762"/>
            </a:xfrm>
            <a:prstGeom prst="rect">
              <a:avLst/>
            </a:prstGeom>
          </p:spPr>
        </p:pic>
      </p:grpSp>
      <p:grpSp>
        <p:nvGrpSpPr>
          <p:cNvPr id="16" name="object 16" descr=""/>
          <p:cNvGrpSpPr/>
          <p:nvPr/>
        </p:nvGrpSpPr>
        <p:grpSpPr>
          <a:xfrm>
            <a:off x="4636008" y="1298447"/>
            <a:ext cx="1357630" cy="560070"/>
            <a:chOff x="4636008" y="1298447"/>
            <a:chExt cx="1357630" cy="560070"/>
          </a:xfrm>
        </p:grpSpPr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36008" y="1298447"/>
              <a:ext cx="1357122" cy="38176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03292" y="1476755"/>
              <a:ext cx="622553" cy="381762"/>
            </a:xfrm>
            <a:prstGeom prst="rect">
              <a:avLst/>
            </a:prstGeom>
          </p:spPr>
        </p:pic>
      </p:grpSp>
      <p:graphicFrame>
        <p:nvGraphicFramePr>
          <p:cNvPr id="19" name="object 19" descr=""/>
          <p:cNvGraphicFramePr>
            <a:graphicFrameLocks noGrp="1"/>
          </p:cNvGraphicFramePr>
          <p:nvPr/>
        </p:nvGraphicFramePr>
        <p:xfrm>
          <a:off x="319049" y="1306449"/>
          <a:ext cx="5802630" cy="4916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7475"/>
                <a:gridCol w="1570354"/>
                <a:gridCol w="1485264"/>
              </a:tblGrid>
              <a:tr h="487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495"/>
                    </a:solidFill>
                  </a:tcPr>
                </a:tc>
                <a:tc>
                  <a:txBody>
                    <a:bodyPr/>
                    <a:lstStyle/>
                    <a:p>
                      <a:pPr marL="635635" marR="196215" indent="-340360">
                        <a:lnSpc>
                          <a:spcPts val="1400"/>
                        </a:lnSpc>
                        <a:spcBef>
                          <a:spcPts val="500"/>
                        </a:spcBef>
                      </a:pPr>
                      <a:r>
                        <a:rPr dirty="0" sz="13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Device</a:t>
                      </a:r>
                      <a:r>
                        <a:rPr dirty="0" sz="13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N=175 </a:t>
                      </a:r>
                      <a:r>
                        <a:rPr dirty="0" sz="13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#</a:t>
                      </a:r>
                      <a:r>
                        <a:rPr dirty="0" sz="13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6350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495"/>
                    </a:solidFill>
                  </a:tcPr>
                </a:tc>
                <a:tc>
                  <a:txBody>
                    <a:bodyPr/>
                    <a:lstStyle/>
                    <a:p>
                      <a:pPr marL="559435" marR="160655" indent="-367665">
                        <a:lnSpc>
                          <a:spcPts val="1400"/>
                        </a:lnSpc>
                        <a:spcBef>
                          <a:spcPts val="500"/>
                        </a:spcBef>
                      </a:pPr>
                      <a:r>
                        <a:rPr dirty="0" sz="13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Control</a:t>
                      </a:r>
                      <a:r>
                        <a:rPr dirty="0" sz="13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N=175 </a:t>
                      </a:r>
                      <a:r>
                        <a:rPr dirty="0" sz="13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#</a:t>
                      </a:r>
                      <a:r>
                        <a:rPr dirty="0" sz="13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6350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495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300" b="1">
                          <a:latin typeface="Arial"/>
                          <a:cs typeface="Arial"/>
                        </a:rPr>
                        <a:t>Age, Mean</a:t>
                      </a:r>
                      <a:r>
                        <a:rPr dirty="0" sz="13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latin typeface="Arial"/>
                          <a:cs typeface="Arial"/>
                        </a:rPr>
                        <a:t>(years)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635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78.0</a:t>
                      </a:r>
                      <a:r>
                        <a:rPr dirty="0" sz="13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3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>
                          <a:latin typeface="Arial"/>
                          <a:cs typeface="Arial"/>
                        </a:rPr>
                        <a:t>7.4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77.8 ±</a:t>
                      </a:r>
                      <a:r>
                        <a:rPr dirty="0" sz="13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>
                          <a:latin typeface="Arial"/>
                          <a:cs typeface="Arial"/>
                        </a:rPr>
                        <a:t>7.2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</a:tr>
              <a:tr h="321945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300" b="1">
                          <a:latin typeface="Arial"/>
                          <a:cs typeface="Arial"/>
                        </a:rPr>
                        <a:t>Sex</a:t>
                      </a:r>
                      <a:r>
                        <a:rPr dirty="0" sz="13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latin typeface="Arial"/>
                          <a:cs typeface="Arial"/>
                        </a:rPr>
                        <a:t>(Female)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953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98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(56.0)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94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(53.7)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316230"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300" b="1">
                          <a:latin typeface="Arial"/>
                          <a:cs typeface="Arial"/>
                        </a:rPr>
                        <a:t>NYHA</a:t>
                      </a:r>
                      <a:r>
                        <a:rPr dirty="0" sz="13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latin typeface="Arial"/>
                          <a:cs typeface="Arial"/>
                        </a:rPr>
                        <a:t>class</a:t>
                      </a:r>
                      <a:r>
                        <a:rPr dirty="0" sz="13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latin typeface="Arial"/>
                          <a:cs typeface="Arial"/>
                        </a:rPr>
                        <a:t>III</a:t>
                      </a:r>
                      <a:r>
                        <a:rPr dirty="0" sz="13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3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 b="1">
                          <a:latin typeface="Arial"/>
                          <a:cs typeface="Arial"/>
                        </a:rPr>
                        <a:t>IV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95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104</a:t>
                      </a:r>
                      <a:r>
                        <a:rPr dirty="0" sz="13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(59.4)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97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(55.4)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</a:tr>
              <a:tr h="316230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300" b="1">
                          <a:latin typeface="Arial"/>
                          <a:cs typeface="Arial"/>
                        </a:rPr>
                        <a:t>KCCQ</a:t>
                      </a:r>
                      <a:r>
                        <a:rPr dirty="0" sz="13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latin typeface="Arial"/>
                          <a:cs typeface="Arial"/>
                        </a:rPr>
                        <a:t>Score,</a:t>
                      </a:r>
                      <a:r>
                        <a:rPr dirty="0" sz="13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0" b="1">
                          <a:latin typeface="Arial"/>
                          <a:cs typeface="Arial"/>
                        </a:rPr>
                        <a:t>mean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1783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56.0</a:t>
                      </a:r>
                      <a:r>
                        <a:rPr dirty="0" sz="13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3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0">
                          <a:latin typeface="Arial"/>
                          <a:cs typeface="Arial"/>
                        </a:rPr>
                        <a:t>23.4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2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54.1 ±</a:t>
                      </a:r>
                      <a:r>
                        <a:rPr dirty="0" sz="13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0">
                          <a:latin typeface="Arial"/>
                          <a:cs typeface="Arial"/>
                        </a:rPr>
                        <a:t>24.2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300" spc="-10" b="1">
                          <a:latin typeface="Arial"/>
                          <a:cs typeface="Arial"/>
                        </a:rPr>
                        <a:t>Hypertension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953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142</a:t>
                      </a:r>
                      <a:r>
                        <a:rPr dirty="0" sz="13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(81.1)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141</a:t>
                      </a:r>
                      <a:r>
                        <a:rPr dirty="0" sz="13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(80.6)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300" b="1">
                          <a:latin typeface="Arial"/>
                          <a:cs typeface="Arial"/>
                        </a:rPr>
                        <a:t>Renal</a:t>
                      </a:r>
                      <a:r>
                        <a:rPr dirty="0" sz="13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latin typeface="Arial"/>
                          <a:cs typeface="Arial"/>
                        </a:rPr>
                        <a:t>disease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953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62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(35.4)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62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(35.4)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</a:tr>
              <a:tr h="321310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300" b="1">
                          <a:latin typeface="Arial"/>
                          <a:cs typeface="Arial"/>
                        </a:rPr>
                        <a:t>Liver</a:t>
                      </a:r>
                      <a:r>
                        <a:rPr dirty="0" sz="13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latin typeface="Arial"/>
                          <a:cs typeface="Arial"/>
                        </a:rPr>
                        <a:t>disease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953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300" spc="-20"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13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(6.3)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16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(9.1)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</a:tr>
              <a:tr h="316230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300" b="1">
                          <a:latin typeface="Arial"/>
                          <a:cs typeface="Arial"/>
                        </a:rPr>
                        <a:t>Atrial</a:t>
                      </a:r>
                      <a:r>
                        <a:rPr dirty="0" sz="13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latin typeface="Arial"/>
                          <a:cs typeface="Arial"/>
                        </a:rPr>
                        <a:t>fibrillation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953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153</a:t>
                      </a:r>
                      <a:r>
                        <a:rPr dirty="0" sz="13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(87.4)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162</a:t>
                      </a:r>
                      <a:r>
                        <a:rPr dirty="0" sz="13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(92.6)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300" spc="-10" b="1">
                          <a:latin typeface="Arial"/>
                          <a:cs typeface="Arial"/>
                        </a:rPr>
                        <a:t>Diabetes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953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28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(16.0)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27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(15.4)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</a:tr>
              <a:tr h="321945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300" spc="-20" b="1">
                          <a:latin typeface="Arial"/>
                          <a:cs typeface="Arial"/>
                        </a:rPr>
                        <a:t>COPD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19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(10.9)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24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(13.7)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300" spc="-25" b="1">
                          <a:latin typeface="Arial"/>
                          <a:cs typeface="Arial"/>
                        </a:rPr>
                        <a:t>CRT/CRT-</a:t>
                      </a:r>
                      <a:r>
                        <a:rPr dirty="0" sz="1300" spc="-10" b="1">
                          <a:latin typeface="Arial"/>
                          <a:cs typeface="Arial"/>
                        </a:rPr>
                        <a:t>D/ICD/PPM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953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28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(16.0)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24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(13.7)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316230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300" b="1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13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latin typeface="Arial"/>
                          <a:cs typeface="Arial"/>
                        </a:rPr>
                        <a:t>aortic</a:t>
                      </a:r>
                      <a:r>
                        <a:rPr dirty="0" sz="13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latin typeface="Arial"/>
                          <a:cs typeface="Arial"/>
                        </a:rPr>
                        <a:t>intervention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953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27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(15.4)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27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(15.4)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321310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300" b="1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13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latin typeface="Arial"/>
                          <a:cs typeface="Arial"/>
                        </a:rPr>
                        <a:t>mitral</a:t>
                      </a:r>
                      <a:r>
                        <a:rPr dirty="0" sz="13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latin typeface="Arial"/>
                          <a:cs typeface="Arial"/>
                        </a:rPr>
                        <a:t>intervention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080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45</a:t>
                      </a:r>
                      <a:r>
                        <a:rPr dirty="0" sz="13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(25.7)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76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42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(24.0)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316230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300" b="1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13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latin typeface="Arial"/>
                          <a:cs typeface="Arial"/>
                        </a:rPr>
                        <a:t>tricuspid</a:t>
                      </a:r>
                      <a:r>
                        <a:rPr dirty="0" sz="13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latin typeface="Arial"/>
                          <a:cs typeface="Arial"/>
                        </a:rPr>
                        <a:t>intervention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953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3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(0.6)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3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(0.0)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grpSp>
        <p:nvGrpSpPr>
          <p:cNvPr id="20" name="object 20" descr=""/>
          <p:cNvGrpSpPr/>
          <p:nvPr/>
        </p:nvGrpSpPr>
        <p:grpSpPr>
          <a:xfrm>
            <a:off x="9628631" y="6146291"/>
            <a:ext cx="2397760" cy="501650"/>
            <a:chOff x="9628631" y="6146291"/>
            <a:chExt cx="2397760" cy="501650"/>
          </a:xfrm>
        </p:grpSpPr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28631" y="6210299"/>
              <a:ext cx="441959" cy="37033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070591" y="6146291"/>
              <a:ext cx="1955292" cy="5013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32587"/>
            <a:ext cx="7835265" cy="1412875"/>
            <a:chOff x="0" y="132587"/>
            <a:chExt cx="7835265" cy="141287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2587"/>
              <a:ext cx="7834883" cy="141274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4" y="156971"/>
              <a:ext cx="7738872" cy="130911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4106" rIns="0" bIns="0" rtlCol="0" vert="horz">
            <a:spAutoFit/>
          </a:bodyPr>
          <a:lstStyle/>
          <a:p>
            <a:pPr marL="104775">
              <a:lnSpc>
                <a:spcPct val="100000"/>
              </a:lnSpc>
              <a:spcBef>
                <a:spcPts val="130"/>
              </a:spcBef>
            </a:pPr>
            <a:r>
              <a:rPr dirty="0"/>
              <a:t>Reduction</a:t>
            </a:r>
            <a:r>
              <a:rPr dirty="0" spc="10"/>
              <a:t> </a:t>
            </a:r>
            <a:r>
              <a:rPr dirty="0"/>
              <a:t>in</a:t>
            </a:r>
            <a:r>
              <a:rPr dirty="0" spc="-10"/>
              <a:t> </a:t>
            </a:r>
            <a:r>
              <a:rPr dirty="0"/>
              <a:t>TR</a:t>
            </a:r>
            <a:r>
              <a:rPr dirty="0" spc="10"/>
              <a:t> </a:t>
            </a:r>
            <a:r>
              <a:rPr dirty="0" spc="-10"/>
              <a:t>Severity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903605" y="2109025"/>
            <a:ext cx="3968750" cy="3388360"/>
            <a:chOff x="903605" y="2109025"/>
            <a:chExt cx="3968750" cy="3388360"/>
          </a:xfrm>
        </p:grpSpPr>
        <p:sp>
          <p:nvSpPr>
            <p:cNvPr id="7" name="object 7" descr=""/>
            <p:cNvSpPr/>
            <p:nvPr/>
          </p:nvSpPr>
          <p:spPr>
            <a:xfrm>
              <a:off x="952500" y="2782824"/>
              <a:ext cx="1018540" cy="2004060"/>
            </a:xfrm>
            <a:custGeom>
              <a:avLst/>
              <a:gdLst/>
              <a:ahLst/>
              <a:cxnLst/>
              <a:rect l="l" t="t" r="r" b="b"/>
              <a:pathLst>
                <a:path w="1018539" h="2004060">
                  <a:moveTo>
                    <a:pt x="0" y="2004059"/>
                  </a:moveTo>
                  <a:lnTo>
                    <a:pt x="234696" y="2004059"/>
                  </a:lnTo>
                </a:path>
                <a:path w="1018539" h="2004060">
                  <a:moveTo>
                    <a:pt x="548640" y="2004059"/>
                  </a:moveTo>
                  <a:lnTo>
                    <a:pt x="1018032" y="2004059"/>
                  </a:lnTo>
                </a:path>
                <a:path w="1018539" h="2004060">
                  <a:moveTo>
                    <a:pt x="0" y="1336548"/>
                  </a:moveTo>
                  <a:lnTo>
                    <a:pt x="234696" y="1336548"/>
                  </a:lnTo>
                </a:path>
                <a:path w="1018539" h="2004060">
                  <a:moveTo>
                    <a:pt x="548640" y="1336548"/>
                  </a:moveTo>
                  <a:lnTo>
                    <a:pt x="1018032" y="1336548"/>
                  </a:lnTo>
                </a:path>
                <a:path w="1018539" h="2004060">
                  <a:moveTo>
                    <a:pt x="0" y="667512"/>
                  </a:moveTo>
                  <a:lnTo>
                    <a:pt x="234696" y="667512"/>
                  </a:lnTo>
                </a:path>
                <a:path w="1018539" h="2004060">
                  <a:moveTo>
                    <a:pt x="548640" y="667512"/>
                  </a:moveTo>
                  <a:lnTo>
                    <a:pt x="1018032" y="667512"/>
                  </a:lnTo>
                </a:path>
                <a:path w="1018539" h="2004060">
                  <a:moveTo>
                    <a:pt x="0" y="0"/>
                  </a:moveTo>
                  <a:lnTo>
                    <a:pt x="234696" y="0"/>
                  </a:lnTo>
                </a:path>
                <a:path w="1018539" h="2004060">
                  <a:moveTo>
                    <a:pt x="548640" y="0"/>
                  </a:moveTo>
                  <a:lnTo>
                    <a:pt x="1018032" y="0"/>
                  </a:lnTo>
                </a:path>
              </a:pathLst>
            </a:custGeom>
            <a:ln w="6096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52500" y="2112264"/>
              <a:ext cx="3916679" cy="3175"/>
            </a:xfrm>
            <a:custGeom>
              <a:avLst/>
              <a:gdLst/>
              <a:ahLst/>
              <a:cxnLst/>
              <a:rect l="l" t="t" r="r" b="b"/>
              <a:pathLst>
                <a:path w="3916679" h="3175">
                  <a:moveTo>
                    <a:pt x="0" y="3048"/>
                  </a:moveTo>
                  <a:lnTo>
                    <a:pt x="1018032" y="3048"/>
                  </a:lnTo>
                </a:path>
                <a:path w="3916679" h="3175">
                  <a:moveTo>
                    <a:pt x="1331976" y="3048"/>
                  </a:moveTo>
                  <a:lnTo>
                    <a:pt x="2584704" y="3048"/>
                  </a:lnTo>
                </a:path>
                <a:path w="3916679" h="3175">
                  <a:moveTo>
                    <a:pt x="2898648" y="3048"/>
                  </a:moveTo>
                  <a:lnTo>
                    <a:pt x="3368040" y="3048"/>
                  </a:lnTo>
                </a:path>
                <a:path w="3916679" h="3175">
                  <a:moveTo>
                    <a:pt x="3681984" y="3048"/>
                  </a:moveTo>
                  <a:lnTo>
                    <a:pt x="3916679" y="3048"/>
                  </a:lnTo>
                </a:path>
                <a:path w="3916679" h="3175">
                  <a:moveTo>
                    <a:pt x="0" y="0"/>
                  </a:moveTo>
                  <a:lnTo>
                    <a:pt x="3916679" y="0"/>
                  </a:lnTo>
                </a:path>
              </a:pathLst>
            </a:custGeom>
            <a:ln w="3175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87196" y="5378196"/>
              <a:ext cx="314325" cy="78105"/>
            </a:xfrm>
            <a:custGeom>
              <a:avLst/>
              <a:gdLst/>
              <a:ahLst/>
              <a:cxnLst/>
              <a:rect l="l" t="t" r="r" b="b"/>
              <a:pathLst>
                <a:path w="314325" h="78104">
                  <a:moveTo>
                    <a:pt x="313944" y="0"/>
                  </a:moveTo>
                  <a:lnTo>
                    <a:pt x="0" y="0"/>
                  </a:lnTo>
                  <a:lnTo>
                    <a:pt x="0" y="77723"/>
                  </a:lnTo>
                  <a:lnTo>
                    <a:pt x="313944" y="77723"/>
                  </a:lnTo>
                  <a:lnTo>
                    <a:pt x="31394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187196" y="5378196"/>
              <a:ext cx="314325" cy="78105"/>
            </a:xfrm>
            <a:custGeom>
              <a:avLst/>
              <a:gdLst/>
              <a:ahLst/>
              <a:cxnLst/>
              <a:rect l="l" t="t" r="r" b="b"/>
              <a:pathLst>
                <a:path w="314325" h="78104">
                  <a:moveTo>
                    <a:pt x="0" y="0"/>
                  </a:moveTo>
                  <a:lnTo>
                    <a:pt x="313944" y="0"/>
                  </a:lnTo>
                  <a:lnTo>
                    <a:pt x="313944" y="77723"/>
                  </a:lnTo>
                  <a:lnTo>
                    <a:pt x="0" y="77723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187196" y="2113788"/>
              <a:ext cx="314325" cy="3264535"/>
            </a:xfrm>
            <a:custGeom>
              <a:avLst/>
              <a:gdLst/>
              <a:ahLst/>
              <a:cxnLst/>
              <a:rect l="l" t="t" r="r" b="b"/>
              <a:pathLst>
                <a:path w="314325" h="3264535">
                  <a:moveTo>
                    <a:pt x="313944" y="0"/>
                  </a:moveTo>
                  <a:lnTo>
                    <a:pt x="0" y="0"/>
                  </a:lnTo>
                  <a:lnTo>
                    <a:pt x="0" y="3264408"/>
                  </a:lnTo>
                  <a:lnTo>
                    <a:pt x="313944" y="3264408"/>
                  </a:lnTo>
                  <a:lnTo>
                    <a:pt x="313944" y="0"/>
                  </a:lnTo>
                  <a:close/>
                </a:path>
              </a:pathLst>
            </a:custGeom>
            <a:solidFill>
              <a:srgbClr val="CF37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284476" y="4119372"/>
              <a:ext cx="2036445" cy="668020"/>
            </a:xfrm>
            <a:custGeom>
              <a:avLst/>
              <a:gdLst/>
              <a:ahLst/>
              <a:cxnLst/>
              <a:rect l="l" t="t" r="r" b="b"/>
              <a:pathLst>
                <a:path w="2036445" h="668020">
                  <a:moveTo>
                    <a:pt x="0" y="667511"/>
                  </a:moveTo>
                  <a:lnTo>
                    <a:pt x="1252727" y="667511"/>
                  </a:lnTo>
                </a:path>
                <a:path w="2036445" h="668020">
                  <a:moveTo>
                    <a:pt x="1566672" y="667511"/>
                  </a:moveTo>
                  <a:lnTo>
                    <a:pt x="2036064" y="667511"/>
                  </a:lnTo>
                </a:path>
                <a:path w="2036445" h="668020">
                  <a:moveTo>
                    <a:pt x="0" y="0"/>
                  </a:moveTo>
                  <a:lnTo>
                    <a:pt x="1252727" y="0"/>
                  </a:lnTo>
                </a:path>
                <a:path w="2036445" h="668020">
                  <a:moveTo>
                    <a:pt x="1566672" y="0"/>
                  </a:moveTo>
                  <a:lnTo>
                    <a:pt x="2036064" y="0"/>
                  </a:lnTo>
                </a:path>
              </a:pathLst>
            </a:custGeom>
            <a:ln w="6096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537204" y="3811523"/>
              <a:ext cx="1097280" cy="1644650"/>
            </a:xfrm>
            <a:custGeom>
              <a:avLst/>
              <a:gdLst/>
              <a:ahLst/>
              <a:cxnLst/>
              <a:rect l="l" t="t" r="r" b="b"/>
              <a:pathLst>
                <a:path w="1097279" h="1644650">
                  <a:moveTo>
                    <a:pt x="313944" y="0"/>
                  </a:moveTo>
                  <a:lnTo>
                    <a:pt x="0" y="0"/>
                  </a:lnTo>
                  <a:lnTo>
                    <a:pt x="0" y="1644396"/>
                  </a:lnTo>
                  <a:lnTo>
                    <a:pt x="313944" y="1644396"/>
                  </a:lnTo>
                  <a:lnTo>
                    <a:pt x="313944" y="0"/>
                  </a:lnTo>
                  <a:close/>
                </a:path>
                <a:path w="1097279" h="1644650">
                  <a:moveTo>
                    <a:pt x="1097280" y="1620012"/>
                  </a:moveTo>
                  <a:lnTo>
                    <a:pt x="783336" y="1620012"/>
                  </a:lnTo>
                  <a:lnTo>
                    <a:pt x="783336" y="1644396"/>
                  </a:lnTo>
                  <a:lnTo>
                    <a:pt x="1097280" y="1644396"/>
                  </a:lnTo>
                  <a:lnTo>
                    <a:pt x="1097280" y="1620012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537203" y="3811523"/>
              <a:ext cx="1097280" cy="1644650"/>
            </a:xfrm>
            <a:custGeom>
              <a:avLst/>
              <a:gdLst/>
              <a:ahLst/>
              <a:cxnLst/>
              <a:rect l="l" t="t" r="r" b="b"/>
              <a:pathLst>
                <a:path w="1097279" h="1644650">
                  <a:moveTo>
                    <a:pt x="0" y="0"/>
                  </a:moveTo>
                  <a:lnTo>
                    <a:pt x="313944" y="0"/>
                  </a:lnTo>
                  <a:lnTo>
                    <a:pt x="313944" y="1644395"/>
                  </a:lnTo>
                  <a:lnTo>
                    <a:pt x="0" y="1644395"/>
                  </a:lnTo>
                  <a:lnTo>
                    <a:pt x="0" y="0"/>
                  </a:lnTo>
                  <a:close/>
                </a:path>
                <a:path w="1097279" h="1644650">
                  <a:moveTo>
                    <a:pt x="783336" y="1620012"/>
                  </a:moveTo>
                  <a:lnTo>
                    <a:pt x="1097280" y="1620012"/>
                  </a:lnTo>
                  <a:lnTo>
                    <a:pt x="1097280" y="1644395"/>
                  </a:lnTo>
                  <a:lnTo>
                    <a:pt x="783336" y="1644395"/>
                  </a:lnTo>
                  <a:lnTo>
                    <a:pt x="783336" y="1620012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970532" y="5414772"/>
              <a:ext cx="314325" cy="41275"/>
            </a:xfrm>
            <a:custGeom>
              <a:avLst/>
              <a:gdLst/>
              <a:ahLst/>
              <a:cxnLst/>
              <a:rect l="l" t="t" r="r" b="b"/>
              <a:pathLst>
                <a:path w="314325" h="41275">
                  <a:moveTo>
                    <a:pt x="313944" y="0"/>
                  </a:moveTo>
                  <a:lnTo>
                    <a:pt x="0" y="0"/>
                  </a:lnTo>
                  <a:lnTo>
                    <a:pt x="0" y="41147"/>
                  </a:lnTo>
                  <a:lnTo>
                    <a:pt x="313944" y="41147"/>
                  </a:lnTo>
                  <a:lnTo>
                    <a:pt x="31394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284476" y="2782824"/>
              <a:ext cx="2036445" cy="668020"/>
            </a:xfrm>
            <a:custGeom>
              <a:avLst/>
              <a:gdLst/>
              <a:ahLst/>
              <a:cxnLst/>
              <a:rect l="l" t="t" r="r" b="b"/>
              <a:pathLst>
                <a:path w="2036445" h="668020">
                  <a:moveTo>
                    <a:pt x="0" y="667512"/>
                  </a:moveTo>
                  <a:lnTo>
                    <a:pt x="1252727" y="667512"/>
                  </a:lnTo>
                </a:path>
                <a:path w="2036445" h="668020">
                  <a:moveTo>
                    <a:pt x="1566672" y="667512"/>
                  </a:moveTo>
                  <a:lnTo>
                    <a:pt x="2036064" y="667512"/>
                  </a:lnTo>
                </a:path>
                <a:path w="2036445" h="668020">
                  <a:moveTo>
                    <a:pt x="0" y="0"/>
                  </a:moveTo>
                  <a:lnTo>
                    <a:pt x="1252727" y="0"/>
                  </a:lnTo>
                </a:path>
                <a:path w="2036445" h="668020">
                  <a:moveTo>
                    <a:pt x="1566672" y="0"/>
                  </a:moveTo>
                  <a:lnTo>
                    <a:pt x="2036064" y="0"/>
                  </a:lnTo>
                </a:path>
              </a:pathLst>
            </a:custGeom>
            <a:ln w="6096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537204" y="2545079"/>
              <a:ext cx="1097280" cy="2886710"/>
            </a:xfrm>
            <a:custGeom>
              <a:avLst/>
              <a:gdLst/>
              <a:ahLst/>
              <a:cxnLst/>
              <a:rect l="l" t="t" r="r" b="b"/>
              <a:pathLst>
                <a:path w="1097279" h="2886710">
                  <a:moveTo>
                    <a:pt x="313944" y="0"/>
                  </a:moveTo>
                  <a:lnTo>
                    <a:pt x="0" y="0"/>
                  </a:lnTo>
                  <a:lnTo>
                    <a:pt x="0" y="1266444"/>
                  </a:lnTo>
                  <a:lnTo>
                    <a:pt x="313944" y="1266444"/>
                  </a:lnTo>
                  <a:lnTo>
                    <a:pt x="313944" y="0"/>
                  </a:lnTo>
                  <a:close/>
                </a:path>
                <a:path w="1097279" h="2886710">
                  <a:moveTo>
                    <a:pt x="1097280" y="2749296"/>
                  </a:moveTo>
                  <a:lnTo>
                    <a:pt x="783336" y="2749296"/>
                  </a:lnTo>
                  <a:lnTo>
                    <a:pt x="783336" y="2886456"/>
                  </a:lnTo>
                  <a:lnTo>
                    <a:pt x="1097280" y="2886456"/>
                  </a:lnTo>
                  <a:lnTo>
                    <a:pt x="1097280" y="2749296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970532" y="2545080"/>
              <a:ext cx="2664460" cy="2910840"/>
            </a:xfrm>
            <a:custGeom>
              <a:avLst/>
              <a:gdLst/>
              <a:ahLst/>
              <a:cxnLst/>
              <a:rect l="l" t="t" r="r" b="b"/>
              <a:pathLst>
                <a:path w="2664460" h="2910840">
                  <a:moveTo>
                    <a:pt x="0" y="2869692"/>
                  </a:moveTo>
                  <a:lnTo>
                    <a:pt x="313944" y="2869692"/>
                  </a:lnTo>
                  <a:lnTo>
                    <a:pt x="313944" y="2910840"/>
                  </a:lnTo>
                  <a:lnTo>
                    <a:pt x="0" y="2910840"/>
                  </a:lnTo>
                  <a:lnTo>
                    <a:pt x="0" y="2869692"/>
                  </a:lnTo>
                  <a:close/>
                </a:path>
                <a:path w="2664460" h="2910840">
                  <a:moveTo>
                    <a:pt x="1566671" y="0"/>
                  </a:moveTo>
                  <a:lnTo>
                    <a:pt x="1880616" y="0"/>
                  </a:lnTo>
                  <a:lnTo>
                    <a:pt x="1880616" y="1266444"/>
                  </a:lnTo>
                  <a:lnTo>
                    <a:pt x="1566671" y="1266444"/>
                  </a:lnTo>
                  <a:lnTo>
                    <a:pt x="1566671" y="0"/>
                  </a:lnTo>
                  <a:close/>
                </a:path>
                <a:path w="2664460" h="2910840">
                  <a:moveTo>
                    <a:pt x="2350008" y="2749296"/>
                  </a:moveTo>
                  <a:lnTo>
                    <a:pt x="2663952" y="2749296"/>
                  </a:lnTo>
                  <a:lnTo>
                    <a:pt x="2663952" y="2886456"/>
                  </a:lnTo>
                  <a:lnTo>
                    <a:pt x="2350008" y="2886456"/>
                  </a:lnTo>
                  <a:lnTo>
                    <a:pt x="2350008" y="274929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970532" y="2113787"/>
              <a:ext cx="1880870" cy="3301365"/>
            </a:xfrm>
            <a:custGeom>
              <a:avLst/>
              <a:gdLst/>
              <a:ahLst/>
              <a:cxnLst/>
              <a:rect l="l" t="t" r="r" b="b"/>
              <a:pathLst>
                <a:path w="1880870" h="3301365">
                  <a:moveTo>
                    <a:pt x="313944" y="0"/>
                  </a:moveTo>
                  <a:lnTo>
                    <a:pt x="0" y="0"/>
                  </a:lnTo>
                  <a:lnTo>
                    <a:pt x="0" y="3300984"/>
                  </a:lnTo>
                  <a:lnTo>
                    <a:pt x="313944" y="3300996"/>
                  </a:lnTo>
                  <a:lnTo>
                    <a:pt x="313944" y="0"/>
                  </a:lnTo>
                  <a:close/>
                </a:path>
                <a:path w="1880870" h="3301365">
                  <a:moveTo>
                    <a:pt x="1880616" y="0"/>
                  </a:moveTo>
                  <a:lnTo>
                    <a:pt x="1566672" y="0"/>
                  </a:lnTo>
                  <a:lnTo>
                    <a:pt x="1566672" y="431292"/>
                  </a:lnTo>
                  <a:lnTo>
                    <a:pt x="1880616" y="431292"/>
                  </a:lnTo>
                  <a:lnTo>
                    <a:pt x="1880616" y="0"/>
                  </a:lnTo>
                  <a:close/>
                </a:path>
              </a:pathLst>
            </a:custGeom>
            <a:solidFill>
              <a:srgbClr val="CF37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634483" y="2782824"/>
              <a:ext cx="234950" cy="2004060"/>
            </a:xfrm>
            <a:custGeom>
              <a:avLst/>
              <a:gdLst/>
              <a:ahLst/>
              <a:cxnLst/>
              <a:rect l="l" t="t" r="r" b="b"/>
              <a:pathLst>
                <a:path w="234950" h="2004060">
                  <a:moveTo>
                    <a:pt x="0" y="2004059"/>
                  </a:moveTo>
                  <a:lnTo>
                    <a:pt x="234695" y="2004059"/>
                  </a:lnTo>
                </a:path>
                <a:path w="234950" h="2004060">
                  <a:moveTo>
                    <a:pt x="0" y="1336548"/>
                  </a:moveTo>
                  <a:lnTo>
                    <a:pt x="234695" y="1336548"/>
                  </a:lnTo>
                </a:path>
                <a:path w="234950" h="2004060">
                  <a:moveTo>
                    <a:pt x="0" y="667512"/>
                  </a:moveTo>
                  <a:lnTo>
                    <a:pt x="234695" y="667512"/>
                  </a:lnTo>
                </a:path>
                <a:path w="234950" h="200406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6096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320539" y="2113788"/>
              <a:ext cx="314325" cy="3180715"/>
            </a:xfrm>
            <a:custGeom>
              <a:avLst/>
              <a:gdLst/>
              <a:ahLst/>
              <a:cxnLst/>
              <a:rect l="l" t="t" r="r" b="b"/>
              <a:pathLst>
                <a:path w="314325" h="3180715">
                  <a:moveTo>
                    <a:pt x="313944" y="0"/>
                  </a:moveTo>
                  <a:lnTo>
                    <a:pt x="0" y="0"/>
                  </a:lnTo>
                  <a:lnTo>
                    <a:pt x="0" y="3180588"/>
                  </a:lnTo>
                  <a:lnTo>
                    <a:pt x="313944" y="3180588"/>
                  </a:lnTo>
                  <a:lnTo>
                    <a:pt x="313944" y="0"/>
                  </a:lnTo>
                  <a:close/>
                </a:path>
              </a:pathLst>
            </a:custGeom>
            <a:solidFill>
              <a:srgbClr val="CF37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187196" y="2113788"/>
              <a:ext cx="3447415" cy="3301365"/>
            </a:xfrm>
            <a:custGeom>
              <a:avLst/>
              <a:gdLst/>
              <a:ahLst/>
              <a:cxnLst/>
              <a:rect l="l" t="t" r="r" b="b"/>
              <a:pathLst>
                <a:path w="3447415" h="3301365">
                  <a:moveTo>
                    <a:pt x="0" y="0"/>
                  </a:moveTo>
                  <a:lnTo>
                    <a:pt x="313944" y="0"/>
                  </a:lnTo>
                  <a:lnTo>
                    <a:pt x="313944" y="3264408"/>
                  </a:lnTo>
                  <a:lnTo>
                    <a:pt x="0" y="3264408"/>
                  </a:lnTo>
                  <a:lnTo>
                    <a:pt x="0" y="0"/>
                  </a:lnTo>
                  <a:close/>
                </a:path>
                <a:path w="3447415" h="3301365">
                  <a:moveTo>
                    <a:pt x="783335" y="0"/>
                  </a:moveTo>
                  <a:lnTo>
                    <a:pt x="1097280" y="0"/>
                  </a:lnTo>
                  <a:lnTo>
                    <a:pt x="1097280" y="3300984"/>
                  </a:lnTo>
                  <a:lnTo>
                    <a:pt x="783335" y="3300984"/>
                  </a:lnTo>
                  <a:lnTo>
                    <a:pt x="783335" y="0"/>
                  </a:lnTo>
                  <a:close/>
                </a:path>
                <a:path w="3447415" h="3301365">
                  <a:moveTo>
                    <a:pt x="2350007" y="0"/>
                  </a:moveTo>
                  <a:lnTo>
                    <a:pt x="2663952" y="0"/>
                  </a:lnTo>
                  <a:lnTo>
                    <a:pt x="2663952" y="431291"/>
                  </a:lnTo>
                  <a:lnTo>
                    <a:pt x="2350007" y="431291"/>
                  </a:lnTo>
                  <a:lnTo>
                    <a:pt x="2350007" y="0"/>
                  </a:lnTo>
                  <a:close/>
                </a:path>
                <a:path w="3447415" h="3301365">
                  <a:moveTo>
                    <a:pt x="3133343" y="0"/>
                  </a:moveTo>
                  <a:lnTo>
                    <a:pt x="3447288" y="0"/>
                  </a:lnTo>
                  <a:lnTo>
                    <a:pt x="3447288" y="3180588"/>
                  </a:lnTo>
                  <a:lnTo>
                    <a:pt x="3133343" y="3180588"/>
                  </a:lnTo>
                  <a:lnTo>
                    <a:pt x="3133343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906780" y="2113788"/>
              <a:ext cx="3962400" cy="3380740"/>
            </a:xfrm>
            <a:custGeom>
              <a:avLst/>
              <a:gdLst/>
              <a:ahLst/>
              <a:cxnLst/>
              <a:rect l="l" t="t" r="r" b="b"/>
              <a:pathLst>
                <a:path w="3962400" h="3380740">
                  <a:moveTo>
                    <a:pt x="45719" y="3342131"/>
                  </a:moveTo>
                  <a:lnTo>
                    <a:pt x="45719" y="0"/>
                  </a:lnTo>
                </a:path>
                <a:path w="3962400" h="3380740">
                  <a:moveTo>
                    <a:pt x="0" y="3342131"/>
                  </a:moveTo>
                  <a:lnTo>
                    <a:pt x="45719" y="3342131"/>
                  </a:lnTo>
                </a:path>
                <a:path w="3962400" h="3380740">
                  <a:moveTo>
                    <a:pt x="0" y="2673096"/>
                  </a:moveTo>
                  <a:lnTo>
                    <a:pt x="45719" y="2673096"/>
                  </a:lnTo>
                </a:path>
                <a:path w="3962400" h="3380740">
                  <a:moveTo>
                    <a:pt x="0" y="2005584"/>
                  </a:moveTo>
                  <a:lnTo>
                    <a:pt x="45719" y="2005584"/>
                  </a:lnTo>
                </a:path>
                <a:path w="3962400" h="3380740">
                  <a:moveTo>
                    <a:pt x="0" y="1336548"/>
                  </a:moveTo>
                  <a:lnTo>
                    <a:pt x="45719" y="1336548"/>
                  </a:lnTo>
                </a:path>
                <a:path w="3962400" h="3380740">
                  <a:moveTo>
                    <a:pt x="0" y="669036"/>
                  </a:moveTo>
                  <a:lnTo>
                    <a:pt x="45719" y="669036"/>
                  </a:lnTo>
                </a:path>
                <a:path w="3962400" h="3380740">
                  <a:moveTo>
                    <a:pt x="0" y="0"/>
                  </a:moveTo>
                  <a:lnTo>
                    <a:pt x="45719" y="0"/>
                  </a:lnTo>
                </a:path>
                <a:path w="3962400" h="3380740">
                  <a:moveTo>
                    <a:pt x="45719" y="3342131"/>
                  </a:moveTo>
                  <a:lnTo>
                    <a:pt x="3962400" y="3342131"/>
                  </a:lnTo>
                </a:path>
                <a:path w="3962400" h="3380740">
                  <a:moveTo>
                    <a:pt x="45719" y="3342131"/>
                  </a:moveTo>
                  <a:lnTo>
                    <a:pt x="45719" y="3380231"/>
                  </a:lnTo>
                </a:path>
                <a:path w="3962400" h="3380740">
                  <a:moveTo>
                    <a:pt x="829056" y="3342131"/>
                  </a:moveTo>
                  <a:lnTo>
                    <a:pt x="829056" y="3380231"/>
                  </a:lnTo>
                </a:path>
                <a:path w="3962400" h="3380740">
                  <a:moveTo>
                    <a:pt x="1612392" y="3342131"/>
                  </a:moveTo>
                  <a:lnTo>
                    <a:pt x="1612392" y="3380231"/>
                  </a:lnTo>
                </a:path>
                <a:path w="3962400" h="3380740">
                  <a:moveTo>
                    <a:pt x="2395728" y="3342131"/>
                  </a:moveTo>
                  <a:lnTo>
                    <a:pt x="2395728" y="3380231"/>
                  </a:lnTo>
                </a:path>
                <a:path w="3962400" h="3380740">
                  <a:moveTo>
                    <a:pt x="3179064" y="3342131"/>
                  </a:moveTo>
                  <a:lnTo>
                    <a:pt x="3179064" y="3380231"/>
                  </a:lnTo>
                </a:path>
                <a:path w="3962400" h="3380740">
                  <a:moveTo>
                    <a:pt x="3962400" y="3342131"/>
                  </a:moveTo>
                  <a:lnTo>
                    <a:pt x="3962400" y="3380231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89959" y="4515599"/>
              <a:ext cx="419849" cy="284238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3559555" y="4540453"/>
            <a:ext cx="2717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49.7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1534667" y="5125199"/>
            <a:ext cx="2730500" cy="395605"/>
            <a:chOff x="1534667" y="5125199"/>
            <a:chExt cx="2730500" cy="395605"/>
          </a:xfrm>
        </p:grpSpPr>
        <p:pic>
          <p:nvPicPr>
            <p:cNvPr id="27" name="object 2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15155" y="5236451"/>
              <a:ext cx="349758" cy="284238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34667" y="5125199"/>
              <a:ext cx="349757" cy="284238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1604010" y="5150865"/>
            <a:ext cx="200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2.3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0" name="object 3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10383" y="5135867"/>
            <a:ext cx="349757" cy="284238"/>
          </a:xfrm>
          <a:prstGeom prst="rect">
            <a:avLst/>
          </a:prstGeom>
        </p:spPr>
      </p:pic>
      <p:sp>
        <p:nvSpPr>
          <p:cNvPr id="31" name="object 31" descr=""/>
          <p:cNvSpPr txBox="1"/>
          <p:nvPr/>
        </p:nvSpPr>
        <p:spPr>
          <a:xfrm>
            <a:off x="2378710" y="5161026"/>
            <a:ext cx="200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1.2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2" name="object 3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89959" y="3060179"/>
            <a:ext cx="419849" cy="284238"/>
          </a:xfrm>
          <a:prstGeom prst="rect">
            <a:avLst/>
          </a:prstGeom>
        </p:spPr>
      </p:pic>
      <p:sp>
        <p:nvSpPr>
          <p:cNvPr id="33" name="object 33" descr=""/>
          <p:cNvSpPr txBox="1"/>
          <p:nvPr/>
        </p:nvSpPr>
        <p:spPr>
          <a:xfrm>
            <a:off x="3559555" y="3084956"/>
            <a:ext cx="2711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38.3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4" name="object 3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15155" y="5029187"/>
            <a:ext cx="349758" cy="284238"/>
          </a:xfrm>
          <a:prstGeom prst="rect">
            <a:avLst/>
          </a:prstGeom>
        </p:spPr>
      </p:pic>
      <p:sp>
        <p:nvSpPr>
          <p:cNvPr id="35" name="object 35" descr=""/>
          <p:cNvSpPr txBox="1"/>
          <p:nvPr/>
        </p:nvSpPr>
        <p:spPr>
          <a:xfrm>
            <a:off x="3984116" y="4999761"/>
            <a:ext cx="200660" cy="44005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4.1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0.7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6" name="object 3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39952" y="3628631"/>
            <a:ext cx="419849" cy="284238"/>
          </a:xfrm>
          <a:prstGeom prst="rect">
            <a:avLst/>
          </a:prstGeom>
        </p:spPr>
      </p:pic>
      <p:sp>
        <p:nvSpPr>
          <p:cNvPr id="37" name="object 37" descr=""/>
          <p:cNvSpPr txBox="1"/>
          <p:nvPr/>
        </p:nvSpPr>
        <p:spPr>
          <a:xfrm>
            <a:off x="1208938" y="3653790"/>
            <a:ext cx="2711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97.7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8" name="object 3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23288" y="3646919"/>
            <a:ext cx="419849" cy="284238"/>
          </a:xfrm>
          <a:prstGeom prst="rect">
            <a:avLst/>
          </a:prstGeom>
        </p:spPr>
      </p:pic>
      <p:sp>
        <p:nvSpPr>
          <p:cNvPr id="39" name="object 39" descr=""/>
          <p:cNvSpPr txBox="1"/>
          <p:nvPr/>
        </p:nvSpPr>
        <p:spPr>
          <a:xfrm>
            <a:off x="1992248" y="3672078"/>
            <a:ext cx="2711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98.8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0" name="object 40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541776" y="2211311"/>
            <a:ext cx="314693" cy="284238"/>
          </a:xfrm>
          <a:prstGeom prst="rect">
            <a:avLst/>
          </a:prstGeom>
        </p:spPr>
      </p:pic>
      <p:sp>
        <p:nvSpPr>
          <p:cNvPr id="41" name="object 41" descr=""/>
          <p:cNvSpPr txBox="1"/>
          <p:nvPr/>
        </p:nvSpPr>
        <p:spPr>
          <a:xfrm>
            <a:off x="3611371" y="2236469"/>
            <a:ext cx="1657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2" name="object 42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73296" y="3585959"/>
            <a:ext cx="419849" cy="284238"/>
          </a:xfrm>
          <a:prstGeom prst="rect">
            <a:avLst/>
          </a:prstGeom>
        </p:spPr>
      </p:pic>
      <p:sp>
        <p:nvSpPr>
          <p:cNvPr id="43" name="object 43" descr=""/>
          <p:cNvSpPr txBox="1"/>
          <p:nvPr/>
        </p:nvSpPr>
        <p:spPr>
          <a:xfrm>
            <a:off x="4342891" y="3612007"/>
            <a:ext cx="2711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95.2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4" name="object 4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05968" y="5314188"/>
            <a:ext cx="422909" cy="329958"/>
          </a:xfrm>
          <a:prstGeom prst="rect">
            <a:avLst/>
          </a:prstGeom>
        </p:spPr>
      </p:pic>
      <p:sp>
        <p:nvSpPr>
          <p:cNvPr id="45" name="object 45" descr=""/>
          <p:cNvSpPr txBox="1"/>
          <p:nvPr/>
        </p:nvSpPr>
        <p:spPr>
          <a:xfrm>
            <a:off x="588060" y="5339918"/>
            <a:ext cx="2470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6" name="object 46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20623" y="4645139"/>
            <a:ext cx="506717" cy="329958"/>
          </a:xfrm>
          <a:prstGeom prst="rect">
            <a:avLst/>
          </a:prstGeom>
        </p:spPr>
      </p:pic>
      <p:sp>
        <p:nvSpPr>
          <p:cNvPr id="47" name="object 47" descr=""/>
          <p:cNvSpPr txBox="1"/>
          <p:nvPr/>
        </p:nvSpPr>
        <p:spPr>
          <a:xfrm>
            <a:off x="503326" y="4672076"/>
            <a:ext cx="330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20%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8" name="object 48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20623" y="3977627"/>
            <a:ext cx="506717" cy="329958"/>
          </a:xfrm>
          <a:prstGeom prst="rect">
            <a:avLst/>
          </a:prstGeom>
        </p:spPr>
      </p:pic>
      <p:sp>
        <p:nvSpPr>
          <p:cNvPr id="49" name="object 49" descr=""/>
          <p:cNvSpPr txBox="1"/>
          <p:nvPr/>
        </p:nvSpPr>
        <p:spPr>
          <a:xfrm>
            <a:off x="503326" y="4003675"/>
            <a:ext cx="330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40%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0" name="object 50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20623" y="3308591"/>
            <a:ext cx="506717" cy="329958"/>
          </a:xfrm>
          <a:prstGeom prst="rect">
            <a:avLst/>
          </a:prstGeom>
        </p:spPr>
      </p:pic>
      <p:sp>
        <p:nvSpPr>
          <p:cNvPr id="51" name="object 51" descr=""/>
          <p:cNvSpPr txBox="1"/>
          <p:nvPr/>
        </p:nvSpPr>
        <p:spPr>
          <a:xfrm>
            <a:off x="503326" y="3334969"/>
            <a:ext cx="33083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60%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2" name="object 52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20623" y="2641079"/>
            <a:ext cx="506717" cy="329958"/>
          </a:xfrm>
          <a:prstGeom prst="rect">
            <a:avLst/>
          </a:prstGeom>
        </p:spPr>
      </p:pic>
      <p:sp>
        <p:nvSpPr>
          <p:cNvPr id="53" name="object 53" descr=""/>
          <p:cNvSpPr txBox="1"/>
          <p:nvPr/>
        </p:nvSpPr>
        <p:spPr>
          <a:xfrm>
            <a:off x="503326" y="2667127"/>
            <a:ext cx="330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80%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4" name="object 54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36804" y="1972043"/>
            <a:ext cx="592074" cy="329958"/>
          </a:xfrm>
          <a:prstGeom prst="rect">
            <a:avLst/>
          </a:prstGeom>
        </p:spPr>
      </p:pic>
      <p:sp>
        <p:nvSpPr>
          <p:cNvPr id="55" name="object 55" descr=""/>
          <p:cNvSpPr txBox="1"/>
          <p:nvPr/>
        </p:nvSpPr>
        <p:spPr>
          <a:xfrm>
            <a:off x="418591" y="1998726"/>
            <a:ext cx="415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100%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6" name="object 56" descr=""/>
          <p:cNvGrpSpPr/>
          <p:nvPr/>
        </p:nvGrpSpPr>
        <p:grpSpPr>
          <a:xfrm>
            <a:off x="1043939" y="5490971"/>
            <a:ext cx="2962275" cy="417195"/>
            <a:chOff x="1043939" y="5490971"/>
            <a:chExt cx="2962275" cy="417195"/>
          </a:xfrm>
        </p:grpSpPr>
        <p:pic>
          <p:nvPicPr>
            <p:cNvPr id="57" name="object 5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62227" y="5490971"/>
              <a:ext cx="573785" cy="270522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43939" y="5637275"/>
              <a:ext cx="611885" cy="270522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25751" y="5490971"/>
              <a:ext cx="614934" cy="270522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827275" y="5637275"/>
              <a:ext cx="611886" cy="270522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412235" y="5490971"/>
              <a:ext cx="573786" cy="270522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393947" y="5637275"/>
              <a:ext cx="611886" cy="270522"/>
            </a:xfrm>
            <a:prstGeom prst="rect">
              <a:avLst/>
            </a:prstGeom>
          </p:spPr>
        </p:pic>
      </p:grpSp>
      <p:sp>
        <p:nvSpPr>
          <p:cNvPr id="63" name="object 63" descr=""/>
          <p:cNvSpPr txBox="1"/>
          <p:nvPr/>
        </p:nvSpPr>
        <p:spPr>
          <a:xfrm>
            <a:off x="3457702" y="5508142"/>
            <a:ext cx="472440" cy="32321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 indent="19050">
              <a:lnSpc>
                <a:spcPts val="1150"/>
              </a:lnSpc>
              <a:spcBef>
                <a:spcPts val="175"/>
              </a:spcBef>
            </a:pP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Device (n=161)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4" name="object 64" descr=""/>
          <p:cNvGrpSpPr/>
          <p:nvPr/>
        </p:nvGrpSpPr>
        <p:grpSpPr>
          <a:xfrm>
            <a:off x="4175759" y="5490971"/>
            <a:ext cx="615315" cy="417195"/>
            <a:chOff x="4175759" y="5490971"/>
            <a:chExt cx="615315" cy="417195"/>
          </a:xfrm>
        </p:grpSpPr>
        <p:pic>
          <p:nvPicPr>
            <p:cNvPr id="65" name="object 65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175759" y="5490971"/>
              <a:ext cx="614934" cy="270522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177283" y="5637275"/>
              <a:ext cx="611886" cy="270522"/>
            </a:xfrm>
            <a:prstGeom prst="rect">
              <a:avLst/>
            </a:prstGeom>
          </p:spPr>
        </p:pic>
      </p:grpSp>
      <p:sp>
        <p:nvSpPr>
          <p:cNvPr id="67" name="object 67" descr=""/>
          <p:cNvSpPr txBox="1"/>
          <p:nvPr/>
        </p:nvSpPr>
        <p:spPr>
          <a:xfrm>
            <a:off x="4239514" y="5508142"/>
            <a:ext cx="476250" cy="32321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3970" marR="5080" indent="-1905">
              <a:lnSpc>
                <a:spcPts val="1150"/>
              </a:lnSpc>
              <a:spcBef>
                <a:spcPts val="175"/>
              </a:spcBef>
            </a:pP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Control (n=146)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8" name="object 68" descr=""/>
          <p:cNvGrpSpPr/>
          <p:nvPr/>
        </p:nvGrpSpPr>
        <p:grpSpPr>
          <a:xfrm>
            <a:off x="1173289" y="5876544"/>
            <a:ext cx="810260" cy="271145"/>
            <a:chOff x="1173289" y="5876544"/>
            <a:chExt cx="810260" cy="271145"/>
          </a:xfrm>
        </p:grpSpPr>
        <p:sp>
          <p:nvSpPr>
            <p:cNvPr id="69" name="object 69" descr=""/>
            <p:cNvSpPr/>
            <p:nvPr/>
          </p:nvSpPr>
          <p:spPr>
            <a:xfrm>
              <a:off x="1178052" y="5960364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4" h="64135">
                  <a:moveTo>
                    <a:pt x="64008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4008" y="64008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178052" y="5960364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4" h="64135">
                  <a:moveTo>
                    <a:pt x="0" y="64008"/>
                  </a:moveTo>
                  <a:lnTo>
                    <a:pt x="64008" y="64008"/>
                  </a:lnTo>
                  <a:lnTo>
                    <a:pt x="64008" y="0"/>
                  </a:lnTo>
                  <a:lnTo>
                    <a:pt x="0" y="0"/>
                  </a:lnTo>
                  <a:lnTo>
                    <a:pt x="0" y="6400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91768" y="5876544"/>
              <a:ext cx="791718" cy="270522"/>
            </a:xfrm>
            <a:prstGeom prst="rect">
              <a:avLst/>
            </a:prstGeom>
          </p:spPr>
        </p:pic>
      </p:grpSp>
      <p:sp>
        <p:nvSpPr>
          <p:cNvPr id="72" name="object 72" descr=""/>
          <p:cNvSpPr txBox="1"/>
          <p:nvPr/>
        </p:nvSpPr>
        <p:spPr>
          <a:xfrm>
            <a:off x="1107135" y="5508142"/>
            <a:ext cx="802005" cy="56388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334010" indent="19050">
              <a:lnSpc>
                <a:spcPts val="1150"/>
              </a:lnSpc>
              <a:spcBef>
                <a:spcPts val="175"/>
              </a:spcBef>
            </a:pP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Device (n=173)</a:t>
            </a:r>
            <a:endParaRPr sz="1000">
              <a:latin typeface="Arial"/>
              <a:cs typeface="Arial"/>
            </a:endParaRPr>
          </a:p>
          <a:p>
            <a:pPr marL="161290">
              <a:lnSpc>
                <a:spcPct val="100000"/>
              </a:lnSpc>
              <a:spcBef>
                <a:spcPts val="660"/>
              </a:spcBef>
            </a:pP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Trace/Mild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73" name="object 73" descr=""/>
          <p:cNvGrpSpPr/>
          <p:nvPr/>
        </p:nvGrpSpPr>
        <p:grpSpPr>
          <a:xfrm>
            <a:off x="2121217" y="5876544"/>
            <a:ext cx="746760" cy="271145"/>
            <a:chOff x="2121217" y="5876544"/>
            <a:chExt cx="746760" cy="271145"/>
          </a:xfrm>
        </p:grpSpPr>
        <p:sp>
          <p:nvSpPr>
            <p:cNvPr id="74" name="object 74" descr=""/>
            <p:cNvSpPr/>
            <p:nvPr/>
          </p:nvSpPr>
          <p:spPr>
            <a:xfrm>
              <a:off x="2125979" y="5960364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5">
                  <a:moveTo>
                    <a:pt x="64007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4007" y="64008"/>
                  </a:lnTo>
                  <a:lnTo>
                    <a:pt x="6400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2125979" y="5960364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5">
                  <a:moveTo>
                    <a:pt x="0" y="64008"/>
                  </a:moveTo>
                  <a:lnTo>
                    <a:pt x="64007" y="64008"/>
                  </a:lnTo>
                  <a:lnTo>
                    <a:pt x="64007" y="0"/>
                  </a:lnTo>
                  <a:lnTo>
                    <a:pt x="0" y="0"/>
                  </a:lnTo>
                  <a:lnTo>
                    <a:pt x="0" y="6400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139695" y="5876544"/>
              <a:ext cx="727709" cy="270522"/>
            </a:xfrm>
            <a:prstGeom prst="rect">
              <a:avLst/>
            </a:prstGeom>
          </p:spPr>
        </p:pic>
      </p:grpSp>
      <p:sp>
        <p:nvSpPr>
          <p:cNvPr id="77" name="object 77" descr=""/>
          <p:cNvSpPr txBox="1"/>
          <p:nvPr/>
        </p:nvSpPr>
        <p:spPr>
          <a:xfrm>
            <a:off x="1888998" y="5508142"/>
            <a:ext cx="904240" cy="56388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3970" marR="433070" indent="-1905">
              <a:lnSpc>
                <a:spcPts val="1150"/>
              </a:lnSpc>
              <a:spcBef>
                <a:spcPts val="175"/>
              </a:spcBef>
            </a:pP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Control (n=165)</a:t>
            </a:r>
            <a:endParaRPr sz="1000">
              <a:latin typeface="Arial"/>
              <a:cs typeface="Arial"/>
            </a:endParaRPr>
          </a:p>
          <a:p>
            <a:pPr marL="327660">
              <a:lnSpc>
                <a:spcPct val="100000"/>
              </a:lnSpc>
              <a:spcBef>
                <a:spcPts val="660"/>
              </a:spcBef>
            </a:pP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Moderate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78" name="object 78" descr=""/>
          <p:cNvGrpSpPr/>
          <p:nvPr/>
        </p:nvGrpSpPr>
        <p:grpSpPr>
          <a:xfrm>
            <a:off x="3005137" y="5876544"/>
            <a:ext cx="1749425" cy="271145"/>
            <a:chOff x="3005137" y="5876544"/>
            <a:chExt cx="1749425" cy="271145"/>
          </a:xfrm>
        </p:grpSpPr>
        <p:sp>
          <p:nvSpPr>
            <p:cNvPr id="79" name="object 79" descr=""/>
            <p:cNvSpPr/>
            <p:nvPr/>
          </p:nvSpPr>
          <p:spPr>
            <a:xfrm>
              <a:off x="3009900" y="5960364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5">
                  <a:moveTo>
                    <a:pt x="64007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4007" y="64008"/>
                  </a:lnTo>
                  <a:lnTo>
                    <a:pt x="64007" y="0"/>
                  </a:lnTo>
                  <a:close/>
                </a:path>
              </a:pathLst>
            </a:custGeom>
            <a:solidFill>
              <a:srgbClr val="CF37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3009900" y="5960364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5">
                  <a:moveTo>
                    <a:pt x="0" y="64008"/>
                  </a:moveTo>
                  <a:lnTo>
                    <a:pt x="64007" y="64008"/>
                  </a:lnTo>
                  <a:lnTo>
                    <a:pt x="64007" y="0"/>
                  </a:lnTo>
                  <a:lnTo>
                    <a:pt x="0" y="0"/>
                  </a:lnTo>
                  <a:lnTo>
                    <a:pt x="0" y="6400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023616" y="5876544"/>
              <a:ext cx="1730502" cy="270522"/>
            </a:xfrm>
            <a:prstGeom prst="rect">
              <a:avLst/>
            </a:prstGeom>
          </p:spPr>
        </p:pic>
      </p:grpSp>
      <p:sp>
        <p:nvSpPr>
          <p:cNvPr id="82" name="object 82" descr=""/>
          <p:cNvSpPr txBox="1"/>
          <p:nvPr/>
        </p:nvSpPr>
        <p:spPr>
          <a:xfrm>
            <a:off x="3088385" y="5894323"/>
            <a:ext cx="15932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Severe/Massive/Torrential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83" name="object 83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529839" y="4079735"/>
            <a:ext cx="959358" cy="389394"/>
          </a:xfrm>
          <a:prstGeom prst="rect">
            <a:avLst/>
          </a:prstGeom>
        </p:spPr>
      </p:pic>
      <p:sp>
        <p:nvSpPr>
          <p:cNvPr id="84" name="object 84" descr=""/>
          <p:cNvSpPr txBox="1"/>
          <p:nvPr/>
        </p:nvSpPr>
        <p:spPr>
          <a:xfrm>
            <a:off x="2629280" y="4122546"/>
            <a:ext cx="746760" cy="228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00" spc="-10" b="1">
                <a:solidFill>
                  <a:srgbClr val="FFFFFF"/>
                </a:solidFill>
                <a:latin typeface="Arial"/>
                <a:cs typeface="Arial"/>
              </a:rPr>
              <a:t>p&lt;0.0001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85" name="object 85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190244" y="1738883"/>
            <a:ext cx="1114806" cy="464058"/>
          </a:xfrm>
          <a:prstGeom prst="rect">
            <a:avLst/>
          </a:prstGeom>
        </p:spPr>
      </p:pic>
      <p:sp>
        <p:nvSpPr>
          <p:cNvPr id="86" name="object 86" descr=""/>
          <p:cNvSpPr txBox="1"/>
          <p:nvPr/>
        </p:nvSpPr>
        <p:spPr>
          <a:xfrm>
            <a:off x="1310386" y="1792935"/>
            <a:ext cx="8604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Baseline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7" name="object 87" descr=""/>
          <p:cNvGrpSpPr/>
          <p:nvPr/>
        </p:nvGrpSpPr>
        <p:grpSpPr>
          <a:xfrm>
            <a:off x="3633215" y="1717548"/>
            <a:ext cx="918210" cy="464184"/>
            <a:chOff x="3633215" y="1717548"/>
            <a:chExt cx="918210" cy="464184"/>
          </a:xfrm>
        </p:grpSpPr>
        <p:pic>
          <p:nvPicPr>
            <p:cNvPr id="88" name="object 88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633215" y="1717548"/>
              <a:ext cx="506717" cy="464058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858767" y="1717548"/>
              <a:ext cx="348246" cy="464058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925823" y="1717548"/>
              <a:ext cx="625601" cy="464058"/>
            </a:xfrm>
            <a:prstGeom prst="rect">
              <a:avLst/>
            </a:prstGeom>
          </p:spPr>
        </p:pic>
      </p:grpSp>
      <p:sp>
        <p:nvSpPr>
          <p:cNvPr id="91" name="object 91" descr=""/>
          <p:cNvSpPr txBox="1"/>
          <p:nvPr/>
        </p:nvSpPr>
        <p:spPr>
          <a:xfrm>
            <a:off x="3752469" y="1771904"/>
            <a:ext cx="6673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30-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day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2" name="object 92" descr=""/>
          <p:cNvGrpSpPr/>
          <p:nvPr/>
        </p:nvGrpSpPr>
        <p:grpSpPr>
          <a:xfrm>
            <a:off x="2610611" y="2523617"/>
            <a:ext cx="899794" cy="2909570"/>
            <a:chOff x="2610611" y="2523617"/>
            <a:chExt cx="899794" cy="2909570"/>
          </a:xfrm>
        </p:grpSpPr>
        <p:sp>
          <p:nvSpPr>
            <p:cNvPr id="93" name="object 93" descr=""/>
            <p:cNvSpPr/>
            <p:nvPr/>
          </p:nvSpPr>
          <p:spPr>
            <a:xfrm>
              <a:off x="3400043" y="2526792"/>
              <a:ext cx="106680" cy="2903220"/>
            </a:xfrm>
            <a:custGeom>
              <a:avLst/>
              <a:gdLst/>
              <a:ahLst/>
              <a:cxnLst/>
              <a:rect l="l" t="t" r="r" b="b"/>
              <a:pathLst>
                <a:path w="106679" h="2903220">
                  <a:moveTo>
                    <a:pt x="106679" y="2903220"/>
                  </a:moveTo>
                  <a:lnTo>
                    <a:pt x="85915" y="2902527"/>
                  </a:lnTo>
                  <a:lnTo>
                    <a:pt x="68961" y="2900632"/>
                  </a:lnTo>
                  <a:lnTo>
                    <a:pt x="57531" y="2897808"/>
                  </a:lnTo>
                  <a:lnTo>
                    <a:pt x="53339" y="2894330"/>
                  </a:lnTo>
                  <a:lnTo>
                    <a:pt x="53339" y="1460500"/>
                  </a:lnTo>
                  <a:lnTo>
                    <a:pt x="49149" y="1457021"/>
                  </a:lnTo>
                  <a:lnTo>
                    <a:pt x="37719" y="1454197"/>
                  </a:lnTo>
                  <a:lnTo>
                    <a:pt x="20764" y="1452302"/>
                  </a:lnTo>
                  <a:lnTo>
                    <a:pt x="0" y="1451610"/>
                  </a:lnTo>
                  <a:lnTo>
                    <a:pt x="20764" y="1450917"/>
                  </a:lnTo>
                  <a:lnTo>
                    <a:pt x="37718" y="1449022"/>
                  </a:lnTo>
                  <a:lnTo>
                    <a:pt x="49148" y="1446198"/>
                  </a:lnTo>
                  <a:lnTo>
                    <a:pt x="53339" y="1442720"/>
                  </a:lnTo>
                  <a:lnTo>
                    <a:pt x="53339" y="8890"/>
                  </a:lnTo>
                  <a:lnTo>
                    <a:pt x="57530" y="5411"/>
                  </a:lnTo>
                  <a:lnTo>
                    <a:pt x="68960" y="2587"/>
                  </a:lnTo>
                  <a:lnTo>
                    <a:pt x="85915" y="692"/>
                  </a:lnTo>
                  <a:lnTo>
                    <a:pt x="106679" y="0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610611" y="3738372"/>
              <a:ext cx="851153" cy="464057"/>
            </a:xfrm>
            <a:prstGeom prst="rect">
              <a:avLst/>
            </a:prstGeom>
          </p:spPr>
        </p:pic>
      </p:grpSp>
      <p:sp>
        <p:nvSpPr>
          <p:cNvPr id="95" name="object 95" descr=""/>
          <p:cNvSpPr txBox="1"/>
          <p:nvPr/>
        </p:nvSpPr>
        <p:spPr>
          <a:xfrm>
            <a:off x="2731135" y="3793363"/>
            <a:ext cx="6007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87.0%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6" name="object 96" descr=""/>
          <p:cNvGrpSpPr/>
          <p:nvPr/>
        </p:nvGrpSpPr>
        <p:grpSpPr>
          <a:xfrm>
            <a:off x="4654296" y="5148071"/>
            <a:ext cx="741680" cy="464184"/>
            <a:chOff x="4654296" y="5148071"/>
            <a:chExt cx="741680" cy="464184"/>
          </a:xfrm>
        </p:grpSpPr>
        <p:pic>
          <p:nvPicPr>
            <p:cNvPr id="97" name="object 97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654296" y="5294375"/>
              <a:ext cx="82296" cy="140207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657344" y="5148071"/>
              <a:ext cx="738377" cy="464057"/>
            </a:xfrm>
            <a:prstGeom prst="rect">
              <a:avLst/>
            </a:prstGeom>
          </p:spPr>
        </p:pic>
      </p:grpSp>
      <p:sp>
        <p:nvSpPr>
          <p:cNvPr id="99" name="object 99" descr=""/>
          <p:cNvSpPr txBox="1"/>
          <p:nvPr/>
        </p:nvSpPr>
        <p:spPr>
          <a:xfrm>
            <a:off x="4777866" y="5203697"/>
            <a:ext cx="4876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4.8%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0" name="object 100" descr=""/>
          <p:cNvGrpSpPr/>
          <p:nvPr/>
        </p:nvGrpSpPr>
        <p:grpSpPr>
          <a:xfrm>
            <a:off x="1485772" y="2121217"/>
            <a:ext cx="10540365" cy="4526915"/>
            <a:chOff x="1485772" y="2121217"/>
            <a:chExt cx="10540365" cy="4526915"/>
          </a:xfrm>
        </p:grpSpPr>
        <p:sp>
          <p:nvSpPr>
            <p:cNvPr id="101" name="object 101" descr=""/>
            <p:cNvSpPr/>
            <p:nvPr/>
          </p:nvSpPr>
          <p:spPr>
            <a:xfrm>
              <a:off x="1488947" y="5282183"/>
              <a:ext cx="851535" cy="133985"/>
            </a:xfrm>
            <a:custGeom>
              <a:avLst/>
              <a:gdLst/>
              <a:ahLst/>
              <a:cxnLst/>
              <a:rect l="l" t="t" r="r" b="b"/>
              <a:pathLst>
                <a:path w="851535" h="133985">
                  <a:moveTo>
                    <a:pt x="72390" y="0"/>
                  </a:moveTo>
                  <a:lnTo>
                    <a:pt x="0" y="133984"/>
                  </a:lnTo>
                </a:path>
                <a:path w="851535" h="133985">
                  <a:moveTo>
                    <a:pt x="851154" y="0"/>
                  </a:moveTo>
                  <a:lnTo>
                    <a:pt x="778764" y="133984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5855207" y="2790443"/>
              <a:ext cx="913130" cy="1995170"/>
            </a:xfrm>
            <a:custGeom>
              <a:avLst/>
              <a:gdLst/>
              <a:ahLst/>
              <a:cxnLst/>
              <a:rect l="l" t="t" r="r" b="b"/>
              <a:pathLst>
                <a:path w="913129" h="1995170">
                  <a:moveTo>
                    <a:pt x="0" y="1994915"/>
                  </a:moveTo>
                  <a:lnTo>
                    <a:pt x="211836" y="1994915"/>
                  </a:lnTo>
                </a:path>
                <a:path w="913129" h="1995170">
                  <a:moveTo>
                    <a:pt x="492251" y="1994915"/>
                  </a:moveTo>
                  <a:lnTo>
                    <a:pt x="912875" y="1994915"/>
                  </a:lnTo>
                </a:path>
                <a:path w="913129" h="1995170">
                  <a:moveTo>
                    <a:pt x="0" y="1330451"/>
                  </a:moveTo>
                  <a:lnTo>
                    <a:pt x="211836" y="1330451"/>
                  </a:lnTo>
                </a:path>
                <a:path w="913129" h="1995170">
                  <a:moveTo>
                    <a:pt x="492251" y="1330451"/>
                  </a:moveTo>
                  <a:lnTo>
                    <a:pt x="912875" y="1330451"/>
                  </a:lnTo>
                </a:path>
                <a:path w="913129" h="1995170">
                  <a:moveTo>
                    <a:pt x="0" y="665988"/>
                  </a:moveTo>
                  <a:lnTo>
                    <a:pt x="211836" y="665988"/>
                  </a:lnTo>
                </a:path>
                <a:path w="913129" h="1995170">
                  <a:moveTo>
                    <a:pt x="492251" y="665988"/>
                  </a:moveTo>
                  <a:lnTo>
                    <a:pt x="912875" y="665988"/>
                  </a:lnTo>
                </a:path>
                <a:path w="913129" h="1995170">
                  <a:moveTo>
                    <a:pt x="0" y="0"/>
                  </a:moveTo>
                  <a:lnTo>
                    <a:pt x="211836" y="0"/>
                  </a:lnTo>
                </a:path>
                <a:path w="913129" h="1995170">
                  <a:moveTo>
                    <a:pt x="492251" y="0"/>
                  </a:moveTo>
                  <a:lnTo>
                    <a:pt x="912875" y="0"/>
                  </a:lnTo>
                </a:path>
              </a:pathLst>
            </a:custGeom>
            <a:ln w="6096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5855207" y="2124455"/>
              <a:ext cx="5619115" cy="3175"/>
            </a:xfrm>
            <a:custGeom>
              <a:avLst/>
              <a:gdLst/>
              <a:ahLst/>
              <a:cxnLst/>
              <a:rect l="l" t="t" r="r" b="b"/>
              <a:pathLst>
                <a:path w="5619115" h="3175">
                  <a:moveTo>
                    <a:pt x="0" y="3048"/>
                  </a:moveTo>
                  <a:lnTo>
                    <a:pt x="912875" y="3048"/>
                  </a:lnTo>
                </a:path>
                <a:path w="5619115" h="3175">
                  <a:moveTo>
                    <a:pt x="1194815" y="3048"/>
                  </a:moveTo>
                  <a:lnTo>
                    <a:pt x="2318003" y="3048"/>
                  </a:lnTo>
                </a:path>
                <a:path w="5619115" h="3175">
                  <a:moveTo>
                    <a:pt x="2598419" y="3048"/>
                  </a:moveTo>
                  <a:lnTo>
                    <a:pt x="3020567" y="3048"/>
                  </a:lnTo>
                </a:path>
                <a:path w="5619115" h="3175">
                  <a:moveTo>
                    <a:pt x="3300984" y="3048"/>
                  </a:moveTo>
                  <a:lnTo>
                    <a:pt x="4424171" y="3048"/>
                  </a:lnTo>
                </a:path>
                <a:path w="5619115" h="3175">
                  <a:moveTo>
                    <a:pt x="4706112" y="3048"/>
                  </a:moveTo>
                  <a:lnTo>
                    <a:pt x="5126736" y="3048"/>
                  </a:lnTo>
                </a:path>
                <a:path w="5619115" h="3175">
                  <a:moveTo>
                    <a:pt x="5408675" y="3048"/>
                  </a:moveTo>
                  <a:lnTo>
                    <a:pt x="5618988" y="3048"/>
                  </a:lnTo>
                </a:path>
                <a:path w="5619115" h="3175">
                  <a:moveTo>
                    <a:pt x="0" y="0"/>
                  </a:moveTo>
                  <a:lnTo>
                    <a:pt x="5618988" y="0"/>
                  </a:lnTo>
                </a:path>
              </a:pathLst>
            </a:custGeom>
            <a:ln w="3175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6067044" y="5353811"/>
              <a:ext cx="280670" cy="96520"/>
            </a:xfrm>
            <a:custGeom>
              <a:avLst/>
              <a:gdLst/>
              <a:ahLst/>
              <a:cxnLst/>
              <a:rect l="l" t="t" r="r" b="b"/>
              <a:pathLst>
                <a:path w="280670" h="96520">
                  <a:moveTo>
                    <a:pt x="280415" y="0"/>
                  </a:moveTo>
                  <a:lnTo>
                    <a:pt x="0" y="0"/>
                  </a:lnTo>
                  <a:lnTo>
                    <a:pt x="0" y="96012"/>
                  </a:lnTo>
                  <a:lnTo>
                    <a:pt x="280415" y="96012"/>
                  </a:lnTo>
                  <a:lnTo>
                    <a:pt x="28041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6067044" y="5353811"/>
              <a:ext cx="280670" cy="96520"/>
            </a:xfrm>
            <a:custGeom>
              <a:avLst/>
              <a:gdLst/>
              <a:ahLst/>
              <a:cxnLst/>
              <a:rect l="l" t="t" r="r" b="b"/>
              <a:pathLst>
                <a:path w="280670" h="96520">
                  <a:moveTo>
                    <a:pt x="0" y="0"/>
                  </a:moveTo>
                  <a:lnTo>
                    <a:pt x="280415" y="0"/>
                  </a:lnTo>
                  <a:lnTo>
                    <a:pt x="280415" y="96012"/>
                  </a:lnTo>
                  <a:lnTo>
                    <a:pt x="0" y="9601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6067044" y="2125979"/>
              <a:ext cx="280670" cy="3228340"/>
            </a:xfrm>
            <a:custGeom>
              <a:avLst/>
              <a:gdLst/>
              <a:ahLst/>
              <a:cxnLst/>
              <a:rect l="l" t="t" r="r" b="b"/>
              <a:pathLst>
                <a:path w="280670" h="3228340">
                  <a:moveTo>
                    <a:pt x="280415" y="0"/>
                  </a:moveTo>
                  <a:lnTo>
                    <a:pt x="0" y="0"/>
                  </a:lnTo>
                  <a:lnTo>
                    <a:pt x="0" y="3227832"/>
                  </a:lnTo>
                  <a:lnTo>
                    <a:pt x="280415" y="3227832"/>
                  </a:lnTo>
                  <a:lnTo>
                    <a:pt x="280415" y="0"/>
                  </a:lnTo>
                  <a:close/>
                </a:path>
              </a:pathLst>
            </a:custGeom>
            <a:solidFill>
              <a:srgbClr val="CF37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7050024" y="4120895"/>
              <a:ext cx="1826260" cy="664845"/>
            </a:xfrm>
            <a:custGeom>
              <a:avLst/>
              <a:gdLst/>
              <a:ahLst/>
              <a:cxnLst/>
              <a:rect l="l" t="t" r="r" b="b"/>
              <a:pathLst>
                <a:path w="1826259" h="664845">
                  <a:moveTo>
                    <a:pt x="0" y="664463"/>
                  </a:moveTo>
                  <a:lnTo>
                    <a:pt x="1123187" y="664463"/>
                  </a:lnTo>
                </a:path>
                <a:path w="1826259" h="664845">
                  <a:moveTo>
                    <a:pt x="1403603" y="664463"/>
                  </a:moveTo>
                  <a:lnTo>
                    <a:pt x="1825752" y="664463"/>
                  </a:lnTo>
                </a:path>
                <a:path w="1826259" h="664845">
                  <a:moveTo>
                    <a:pt x="0" y="0"/>
                  </a:moveTo>
                  <a:lnTo>
                    <a:pt x="1123187" y="0"/>
                  </a:lnTo>
                </a:path>
                <a:path w="1826259" h="664845">
                  <a:moveTo>
                    <a:pt x="1403603" y="0"/>
                  </a:moveTo>
                  <a:lnTo>
                    <a:pt x="1825752" y="0"/>
                  </a:lnTo>
                </a:path>
              </a:pathLst>
            </a:custGeom>
            <a:ln w="6096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8173212" y="3715511"/>
              <a:ext cx="982980" cy="1734820"/>
            </a:xfrm>
            <a:custGeom>
              <a:avLst/>
              <a:gdLst/>
              <a:ahLst/>
              <a:cxnLst/>
              <a:rect l="l" t="t" r="r" b="b"/>
              <a:pathLst>
                <a:path w="982979" h="1734820">
                  <a:moveTo>
                    <a:pt x="280416" y="0"/>
                  </a:moveTo>
                  <a:lnTo>
                    <a:pt x="0" y="0"/>
                  </a:lnTo>
                  <a:lnTo>
                    <a:pt x="0" y="1734312"/>
                  </a:lnTo>
                  <a:lnTo>
                    <a:pt x="280416" y="1734312"/>
                  </a:lnTo>
                  <a:lnTo>
                    <a:pt x="280416" y="0"/>
                  </a:lnTo>
                  <a:close/>
                </a:path>
                <a:path w="982979" h="1734820">
                  <a:moveTo>
                    <a:pt x="982980" y="1708404"/>
                  </a:moveTo>
                  <a:lnTo>
                    <a:pt x="702564" y="1708404"/>
                  </a:lnTo>
                  <a:lnTo>
                    <a:pt x="702564" y="1734312"/>
                  </a:lnTo>
                  <a:lnTo>
                    <a:pt x="982980" y="1734312"/>
                  </a:lnTo>
                  <a:lnTo>
                    <a:pt x="982980" y="1708404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8173212" y="3715511"/>
              <a:ext cx="280670" cy="1734820"/>
            </a:xfrm>
            <a:custGeom>
              <a:avLst/>
              <a:gdLst/>
              <a:ahLst/>
              <a:cxnLst/>
              <a:rect l="l" t="t" r="r" b="b"/>
              <a:pathLst>
                <a:path w="280670" h="1734820">
                  <a:moveTo>
                    <a:pt x="0" y="0"/>
                  </a:moveTo>
                  <a:lnTo>
                    <a:pt x="280416" y="0"/>
                  </a:lnTo>
                  <a:lnTo>
                    <a:pt x="280416" y="1734312"/>
                  </a:lnTo>
                  <a:lnTo>
                    <a:pt x="0" y="173431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9156191" y="4120895"/>
              <a:ext cx="1826260" cy="664845"/>
            </a:xfrm>
            <a:custGeom>
              <a:avLst/>
              <a:gdLst/>
              <a:ahLst/>
              <a:cxnLst/>
              <a:rect l="l" t="t" r="r" b="b"/>
              <a:pathLst>
                <a:path w="1826259" h="664845">
                  <a:moveTo>
                    <a:pt x="0" y="664463"/>
                  </a:moveTo>
                  <a:lnTo>
                    <a:pt x="1123187" y="664463"/>
                  </a:lnTo>
                </a:path>
                <a:path w="1826259" h="664845">
                  <a:moveTo>
                    <a:pt x="1405127" y="664463"/>
                  </a:moveTo>
                  <a:lnTo>
                    <a:pt x="1825752" y="664463"/>
                  </a:lnTo>
                </a:path>
                <a:path w="1826259" h="664845">
                  <a:moveTo>
                    <a:pt x="0" y="0"/>
                  </a:moveTo>
                  <a:lnTo>
                    <a:pt x="1123187" y="0"/>
                  </a:lnTo>
                </a:path>
                <a:path w="1826259" h="664845">
                  <a:moveTo>
                    <a:pt x="1405127" y="0"/>
                  </a:moveTo>
                  <a:lnTo>
                    <a:pt x="1825752" y="0"/>
                  </a:lnTo>
                </a:path>
              </a:pathLst>
            </a:custGeom>
            <a:ln w="6096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10279380" y="3764279"/>
              <a:ext cx="984885" cy="1685925"/>
            </a:xfrm>
            <a:custGeom>
              <a:avLst/>
              <a:gdLst/>
              <a:ahLst/>
              <a:cxnLst/>
              <a:rect l="l" t="t" r="r" b="b"/>
              <a:pathLst>
                <a:path w="984884" h="1685925">
                  <a:moveTo>
                    <a:pt x="281940" y="0"/>
                  </a:moveTo>
                  <a:lnTo>
                    <a:pt x="0" y="0"/>
                  </a:lnTo>
                  <a:lnTo>
                    <a:pt x="0" y="1685544"/>
                  </a:lnTo>
                  <a:lnTo>
                    <a:pt x="281940" y="1685544"/>
                  </a:lnTo>
                  <a:lnTo>
                    <a:pt x="281940" y="0"/>
                  </a:lnTo>
                  <a:close/>
                </a:path>
                <a:path w="984884" h="1685925">
                  <a:moveTo>
                    <a:pt x="984504" y="1578864"/>
                  </a:moveTo>
                  <a:lnTo>
                    <a:pt x="702564" y="1578864"/>
                  </a:lnTo>
                  <a:lnTo>
                    <a:pt x="702564" y="1685544"/>
                  </a:lnTo>
                  <a:lnTo>
                    <a:pt x="984504" y="1685544"/>
                  </a:lnTo>
                  <a:lnTo>
                    <a:pt x="984504" y="1578864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8875776" y="3764279"/>
              <a:ext cx="2388235" cy="1685925"/>
            </a:xfrm>
            <a:custGeom>
              <a:avLst/>
              <a:gdLst/>
              <a:ahLst/>
              <a:cxnLst/>
              <a:rect l="l" t="t" r="r" b="b"/>
              <a:pathLst>
                <a:path w="2388234" h="1685925">
                  <a:moveTo>
                    <a:pt x="0" y="1659636"/>
                  </a:moveTo>
                  <a:lnTo>
                    <a:pt x="280416" y="1659636"/>
                  </a:lnTo>
                  <a:lnTo>
                    <a:pt x="280416" y="1685544"/>
                  </a:lnTo>
                  <a:lnTo>
                    <a:pt x="0" y="1685544"/>
                  </a:lnTo>
                  <a:lnTo>
                    <a:pt x="0" y="1659636"/>
                  </a:lnTo>
                  <a:close/>
                </a:path>
                <a:path w="2388234" h="1685925">
                  <a:moveTo>
                    <a:pt x="1403603" y="0"/>
                  </a:moveTo>
                  <a:lnTo>
                    <a:pt x="1685544" y="0"/>
                  </a:lnTo>
                  <a:lnTo>
                    <a:pt x="1685544" y="1685544"/>
                  </a:lnTo>
                  <a:lnTo>
                    <a:pt x="1403603" y="1685544"/>
                  </a:lnTo>
                  <a:lnTo>
                    <a:pt x="1403603" y="0"/>
                  </a:lnTo>
                  <a:close/>
                </a:path>
                <a:path w="2388234" h="1685925">
                  <a:moveTo>
                    <a:pt x="2106168" y="1578864"/>
                  </a:moveTo>
                  <a:lnTo>
                    <a:pt x="2388107" y="1578864"/>
                  </a:lnTo>
                  <a:lnTo>
                    <a:pt x="2388107" y="1685544"/>
                  </a:lnTo>
                  <a:lnTo>
                    <a:pt x="2106168" y="1685544"/>
                  </a:lnTo>
                  <a:lnTo>
                    <a:pt x="2106168" y="1578864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6768083" y="5396483"/>
              <a:ext cx="281940" cy="53340"/>
            </a:xfrm>
            <a:custGeom>
              <a:avLst/>
              <a:gdLst/>
              <a:ahLst/>
              <a:cxnLst/>
              <a:rect l="l" t="t" r="r" b="b"/>
              <a:pathLst>
                <a:path w="281940" h="53339">
                  <a:moveTo>
                    <a:pt x="28194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281940" y="53339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7050024" y="2790443"/>
              <a:ext cx="1826260" cy="666115"/>
            </a:xfrm>
            <a:custGeom>
              <a:avLst/>
              <a:gdLst/>
              <a:ahLst/>
              <a:cxnLst/>
              <a:rect l="l" t="t" r="r" b="b"/>
              <a:pathLst>
                <a:path w="1826259" h="666114">
                  <a:moveTo>
                    <a:pt x="0" y="665988"/>
                  </a:moveTo>
                  <a:lnTo>
                    <a:pt x="1123187" y="665988"/>
                  </a:lnTo>
                </a:path>
                <a:path w="1826259" h="666114">
                  <a:moveTo>
                    <a:pt x="1403603" y="665988"/>
                  </a:moveTo>
                  <a:lnTo>
                    <a:pt x="1825752" y="665988"/>
                  </a:lnTo>
                </a:path>
                <a:path w="1826259" h="666114">
                  <a:moveTo>
                    <a:pt x="0" y="0"/>
                  </a:moveTo>
                  <a:lnTo>
                    <a:pt x="1123187" y="0"/>
                  </a:lnTo>
                </a:path>
                <a:path w="1826259" h="666114">
                  <a:moveTo>
                    <a:pt x="1403603" y="0"/>
                  </a:moveTo>
                  <a:lnTo>
                    <a:pt x="1825752" y="0"/>
                  </a:lnTo>
                </a:path>
              </a:pathLst>
            </a:custGeom>
            <a:ln w="6096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8173212" y="2468879"/>
              <a:ext cx="982980" cy="2955290"/>
            </a:xfrm>
            <a:custGeom>
              <a:avLst/>
              <a:gdLst/>
              <a:ahLst/>
              <a:cxnLst/>
              <a:rect l="l" t="t" r="r" b="b"/>
              <a:pathLst>
                <a:path w="982979" h="2955290">
                  <a:moveTo>
                    <a:pt x="280416" y="0"/>
                  </a:moveTo>
                  <a:lnTo>
                    <a:pt x="0" y="0"/>
                  </a:lnTo>
                  <a:lnTo>
                    <a:pt x="0" y="1246632"/>
                  </a:lnTo>
                  <a:lnTo>
                    <a:pt x="280416" y="1246632"/>
                  </a:lnTo>
                  <a:lnTo>
                    <a:pt x="280416" y="0"/>
                  </a:lnTo>
                  <a:close/>
                </a:path>
                <a:path w="982979" h="2955290">
                  <a:moveTo>
                    <a:pt x="982980" y="2795016"/>
                  </a:moveTo>
                  <a:lnTo>
                    <a:pt x="702564" y="2795016"/>
                  </a:lnTo>
                  <a:lnTo>
                    <a:pt x="702564" y="2955036"/>
                  </a:lnTo>
                  <a:lnTo>
                    <a:pt x="982980" y="2955036"/>
                  </a:lnTo>
                  <a:lnTo>
                    <a:pt x="982980" y="2795016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9156191" y="2790443"/>
              <a:ext cx="1826260" cy="666115"/>
            </a:xfrm>
            <a:custGeom>
              <a:avLst/>
              <a:gdLst/>
              <a:ahLst/>
              <a:cxnLst/>
              <a:rect l="l" t="t" r="r" b="b"/>
              <a:pathLst>
                <a:path w="1826259" h="666114">
                  <a:moveTo>
                    <a:pt x="0" y="665988"/>
                  </a:moveTo>
                  <a:lnTo>
                    <a:pt x="1123187" y="665988"/>
                  </a:lnTo>
                </a:path>
                <a:path w="1826259" h="666114">
                  <a:moveTo>
                    <a:pt x="1405127" y="665988"/>
                  </a:moveTo>
                  <a:lnTo>
                    <a:pt x="1825752" y="665988"/>
                  </a:lnTo>
                </a:path>
                <a:path w="1826259" h="666114">
                  <a:moveTo>
                    <a:pt x="0" y="0"/>
                  </a:moveTo>
                  <a:lnTo>
                    <a:pt x="1123187" y="0"/>
                  </a:lnTo>
                </a:path>
                <a:path w="1826259" h="666114">
                  <a:moveTo>
                    <a:pt x="1405127" y="0"/>
                  </a:moveTo>
                  <a:lnTo>
                    <a:pt x="1825752" y="0"/>
                  </a:lnTo>
                </a:path>
              </a:pathLst>
            </a:custGeom>
            <a:ln w="6096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10279380" y="2494787"/>
              <a:ext cx="984885" cy="2848610"/>
            </a:xfrm>
            <a:custGeom>
              <a:avLst/>
              <a:gdLst/>
              <a:ahLst/>
              <a:cxnLst/>
              <a:rect l="l" t="t" r="r" b="b"/>
              <a:pathLst>
                <a:path w="984884" h="2848610">
                  <a:moveTo>
                    <a:pt x="281940" y="0"/>
                  </a:moveTo>
                  <a:lnTo>
                    <a:pt x="0" y="0"/>
                  </a:lnTo>
                  <a:lnTo>
                    <a:pt x="0" y="1269492"/>
                  </a:lnTo>
                  <a:lnTo>
                    <a:pt x="281940" y="1269492"/>
                  </a:lnTo>
                  <a:lnTo>
                    <a:pt x="281940" y="0"/>
                  </a:lnTo>
                  <a:close/>
                </a:path>
                <a:path w="984884" h="2848610">
                  <a:moveTo>
                    <a:pt x="984504" y="2769108"/>
                  </a:moveTo>
                  <a:lnTo>
                    <a:pt x="702564" y="2769108"/>
                  </a:lnTo>
                  <a:lnTo>
                    <a:pt x="702564" y="2848356"/>
                  </a:lnTo>
                  <a:lnTo>
                    <a:pt x="984504" y="2848356"/>
                  </a:lnTo>
                  <a:lnTo>
                    <a:pt x="984504" y="2769108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6768083" y="2468879"/>
              <a:ext cx="4495800" cy="2981325"/>
            </a:xfrm>
            <a:custGeom>
              <a:avLst/>
              <a:gdLst/>
              <a:ahLst/>
              <a:cxnLst/>
              <a:rect l="l" t="t" r="r" b="b"/>
              <a:pathLst>
                <a:path w="4495800" h="2981325">
                  <a:moveTo>
                    <a:pt x="0" y="2927604"/>
                  </a:moveTo>
                  <a:lnTo>
                    <a:pt x="281940" y="2927604"/>
                  </a:lnTo>
                  <a:lnTo>
                    <a:pt x="281940" y="2980944"/>
                  </a:lnTo>
                  <a:lnTo>
                    <a:pt x="0" y="2980944"/>
                  </a:lnTo>
                  <a:lnTo>
                    <a:pt x="0" y="2927604"/>
                  </a:lnTo>
                  <a:close/>
                </a:path>
                <a:path w="4495800" h="2981325">
                  <a:moveTo>
                    <a:pt x="1405127" y="0"/>
                  </a:moveTo>
                  <a:lnTo>
                    <a:pt x="1685544" y="0"/>
                  </a:lnTo>
                  <a:lnTo>
                    <a:pt x="1685544" y="1246632"/>
                  </a:lnTo>
                  <a:lnTo>
                    <a:pt x="1405127" y="1246632"/>
                  </a:lnTo>
                  <a:lnTo>
                    <a:pt x="1405127" y="0"/>
                  </a:lnTo>
                  <a:close/>
                </a:path>
                <a:path w="4495800" h="2981325">
                  <a:moveTo>
                    <a:pt x="2107692" y="2795016"/>
                  </a:moveTo>
                  <a:lnTo>
                    <a:pt x="2388108" y="2795016"/>
                  </a:lnTo>
                  <a:lnTo>
                    <a:pt x="2388108" y="2955036"/>
                  </a:lnTo>
                  <a:lnTo>
                    <a:pt x="2107692" y="2955036"/>
                  </a:lnTo>
                  <a:lnTo>
                    <a:pt x="2107692" y="2795016"/>
                  </a:lnTo>
                  <a:close/>
                </a:path>
                <a:path w="4495800" h="2981325">
                  <a:moveTo>
                    <a:pt x="3511296" y="25908"/>
                  </a:moveTo>
                  <a:lnTo>
                    <a:pt x="3793236" y="25908"/>
                  </a:lnTo>
                  <a:lnTo>
                    <a:pt x="3793236" y="1295400"/>
                  </a:lnTo>
                  <a:lnTo>
                    <a:pt x="3511296" y="1295400"/>
                  </a:lnTo>
                  <a:lnTo>
                    <a:pt x="3511296" y="25908"/>
                  </a:lnTo>
                  <a:close/>
                </a:path>
                <a:path w="4495800" h="2981325">
                  <a:moveTo>
                    <a:pt x="4213860" y="2795016"/>
                  </a:moveTo>
                  <a:lnTo>
                    <a:pt x="4495800" y="2795016"/>
                  </a:lnTo>
                  <a:lnTo>
                    <a:pt x="4495800" y="2874264"/>
                  </a:lnTo>
                  <a:lnTo>
                    <a:pt x="4213860" y="2874264"/>
                  </a:lnTo>
                  <a:lnTo>
                    <a:pt x="4213860" y="279501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6768084" y="2125979"/>
              <a:ext cx="3793490" cy="3270885"/>
            </a:xfrm>
            <a:custGeom>
              <a:avLst/>
              <a:gdLst/>
              <a:ahLst/>
              <a:cxnLst/>
              <a:rect l="l" t="t" r="r" b="b"/>
              <a:pathLst>
                <a:path w="3793490" h="3270885">
                  <a:moveTo>
                    <a:pt x="281940" y="0"/>
                  </a:moveTo>
                  <a:lnTo>
                    <a:pt x="0" y="0"/>
                  </a:lnTo>
                  <a:lnTo>
                    <a:pt x="0" y="3270504"/>
                  </a:lnTo>
                  <a:lnTo>
                    <a:pt x="281940" y="3270516"/>
                  </a:lnTo>
                  <a:lnTo>
                    <a:pt x="281940" y="0"/>
                  </a:lnTo>
                  <a:close/>
                </a:path>
                <a:path w="3793490" h="3270885">
                  <a:moveTo>
                    <a:pt x="1685544" y="0"/>
                  </a:moveTo>
                  <a:lnTo>
                    <a:pt x="1405128" y="0"/>
                  </a:lnTo>
                  <a:lnTo>
                    <a:pt x="1405128" y="342900"/>
                  </a:lnTo>
                  <a:lnTo>
                    <a:pt x="1685544" y="342900"/>
                  </a:lnTo>
                  <a:lnTo>
                    <a:pt x="1685544" y="0"/>
                  </a:lnTo>
                  <a:close/>
                </a:path>
                <a:path w="3793490" h="3270885">
                  <a:moveTo>
                    <a:pt x="2388108" y="0"/>
                  </a:moveTo>
                  <a:lnTo>
                    <a:pt x="2107692" y="0"/>
                  </a:lnTo>
                  <a:lnTo>
                    <a:pt x="2107692" y="3137916"/>
                  </a:lnTo>
                  <a:lnTo>
                    <a:pt x="2388108" y="3137928"/>
                  </a:lnTo>
                  <a:lnTo>
                    <a:pt x="2388108" y="0"/>
                  </a:lnTo>
                  <a:close/>
                </a:path>
                <a:path w="3793490" h="3270885">
                  <a:moveTo>
                    <a:pt x="3793236" y="0"/>
                  </a:moveTo>
                  <a:lnTo>
                    <a:pt x="3511296" y="0"/>
                  </a:lnTo>
                  <a:lnTo>
                    <a:pt x="3511296" y="368808"/>
                  </a:lnTo>
                  <a:lnTo>
                    <a:pt x="3793236" y="368808"/>
                  </a:lnTo>
                  <a:lnTo>
                    <a:pt x="3793236" y="0"/>
                  </a:lnTo>
                  <a:close/>
                </a:path>
              </a:pathLst>
            </a:custGeom>
            <a:solidFill>
              <a:srgbClr val="CF37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11263883" y="2790443"/>
              <a:ext cx="210820" cy="1995170"/>
            </a:xfrm>
            <a:custGeom>
              <a:avLst/>
              <a:gdLst/>
              <a:ahLst/>
              <a:cxnLst/>
              <a:rect l="l" t="t" r="r" b="b"/>
              <a:pathLst>
                <a:path w="210820" h="1995170">
                  <a:moveTo>
                    <a:pt x="0" y="1994915"/>
                  </a:moveTo>
                  <a:lnTo>
                    <a:pt x="210312" y="1994915"/>
                  </a:lnTo>
                </a:path>
                <a:path w="210820" h="1995170">
                  <a:moveTo>
                    <a:pt x="0" y="1330451"/>
                  </a:moveTo>
                  <a:lnTo>
                    <a:pt x="210312" y="1330451"/>
                  </a:lnTo>
                </a:path>
                <a:path w="210820" h="1995170">
                  <a:moveTo>
                    <a:pt x="0" y="665988"/>
                  </a:moveTo>
                  <a:lnTo>
                    <a:pt x="210312" y="665988"/>
                  </a:lnTo>
                </a:path>
                <a:path w="210820" h="199517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6096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10981943" y="2125979"/>
              <a:ext cx="281940" cy="3138170"/>
            </a:xfrm>
            <a:custGeom>
              <a:avLst/>
              <a:gdLst/>
              <a:ahLst/>
              <a:cxnLst/>
              <a:rect l="l" t="t" r="r" b="b"/>
              <a:pathLst>
                <a:path w="281940" h="3138170">
                  <a:moveTo>
                    <a:pt x="281939" y="0"/>
                  </a:moveTo>
                  <a:lnTo>
                    <a:pt x="0" y="0"/>
                  </a:lnTo>
                  <a:lnTo>
                    <a:pt x="0" y="3137916"/>
                  </a:lnTo>
                  <a:lnTo>
                    <a:pt x="281939" y="3137916"/>
                  </a:lnTo>
                  <a:lnTo>
                    <a:pt x="281939" y="0"/>
                  </a:lnTo>
                  <a:close/>
                </a:path>
              </a:pathLst>
            </a:custGeom>
            <a:solidFill>
              <a:srgbClr val="CF37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6067044" y="2125979"/>
              <a:ext cx="5196840" cy="3270885"/>
            </a:xfrm>
            <a:custGeom>
              <a:avLst/>
              <a:gdLst/>
              <a:ahLst/>
              <a:cxnLst/>
              <a:rect l="l" t="t" r="r" b="b"/>
              <a:pathLst>
                <a:path w="5196840" h="3270885">
                  <a:moveTo>
                    <a:pt x="0" y="0"/>
                  </a:moveTo>
                  <a:lnTo>
                    <a:pt x="280415" y="0"/>
                  </a:lnTo>
                  <a:lnTo>
                    <a:pt x="280415" y="3227832"/>
                  </a:lnTo>
                  <a:lnTo>
                    <a:pt x="0" y="3227832"/>
                  </a:lnTo>
                  <a:lnTo>
                    <a:pt x="0" y="0"/>
                  </a:lnTo>
                  <a:close/>
                </a:path>
                <a:path w="5196840" h="3270885">
                  <a:moveTo>
                    <a:pt x="701039" y="0"/>
                  </a:moveTo>
                  <a:lnTo>
                    <a:pt x="982979" y="0"/>
                  </a:lnTo>
                  <a:lnTo>
                    <a:pt x="982979" y="3270504"/>
                  </a:lnTo>
                  <a:lnTo>
                    <a:pt x="701039" y="3270504"/>
                  </a:lnTo>
                  <a:lnTo>
                    <a:pt x="701039" y="0"/>
                  </a:lnTo>
                  <a:close/>
                </a:path>
                <a:path w="5196840" h="3270885">
                  <a:moveTo>
                    <a:pt x="2106167" y="0"/>
                  </a:moveTo>
                  <a:lnTo>
                    <a:pt x="2386583" y="0"/>
                  </a:lnTo>
                  <a:lnTo>
                    <a:pt x="2386583" y="342900"/>
                  </a:lnTo>
                  <a:lnTo>
                    <a:pt x="2106167" y="342900"/>
                  </a:lnTo>
                  <a:lnTo>
                    <a:pt x="2106167" y="0"/>
                  </a:lnTo>
                  <a:close/>
                </a:path>
                <a:path w="5196840" h="3270885">
                  <a:moveTo>
                    <a:pt x="2808731" y="0"/>
                  </a:moveTo>
                  <a:lnTo>
                    <a:pt x="3089148" y="0"/>
                  </a:lnTo>
                  <a:lnTo>
                    <a:pt x="3089148" y="3137916"/>
                  </a:lnTo>
                  <a:lnTo>
                    <a:pt x="2808731" y="3137916"/>
                  </a:lnTo>
                  <a:lnTo>
                    <a:pt x="2808731" y="0"/>
                  </a:lnTo>
                  <a:close/>
                </a:path>
                <a:path w="5196840" h="3270885">
                  <a:moveTo>
                    <a:pt x="4212335" y="0"/>
                  </a:moveTo>
                  <a:lnTo>
                    <a:pt x="4494276" y="0"/>
                  </a:lnTo>
                  <a:lnTo>
                    <a:pt x="4494276" y="368808"/>
                  </a:lnTo>
                  <a:lnTo>
                    <a:pt x="4212335" y="368808"/>
                  </a:lnTo>
                  <a:lnTo>
                    <a:pt x="4212335" y="0"/>
                  </a:lnTo>
                  <a:close/>
                </a:path>
                <a:path w="5196840" h="3270885">
                  <a:moveTo>
                    <a:pt x="4914900" y="0"/>
                  </a:moveTo>
                  <a:lnTo>
                    <a:pt x="5196839" y="0"/>
                  </a:lnTo>
                  <a:lnTo>
                    <a:pt x="5196839" y="3137916"/>
                  </a:lnTo>
                  <a:lnTo>
                    <a:pt x="4914900" y="3137916"/>
                  </a:lnTo>
                  <a:lnTo>
                    <a:pt x="4914900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5809488" y="2125979"/>
              <a:ext cx="5664835" cy="3362325"/>
            </a:xfrm>
            <a:custGeom>
              <a:avLst/>
              <a:gdLst/>
              <a:ahLst/>
              <a:cxnLst/>
              <a:rect l="l" t="t" r="r" b="b"/>
              <a:pathLst>
                <a:path w="5664834" h="3362325">
                  <a:moveTo>
                    <a:pt x="45720" y="3323844"/>
                  </a:moveTo>
                  <a:lnTo>
                    <a:pt x="45720" y="0"/>
                  </a:lnTo>
                </a:path>
                <a:path w="5664834" h="3362325">
                  <a:moveTo>
                    <a:pt x="0" y="3323844"/>
                  </a:moveTo>
                  <a:lnTo>
                    <a:pt x="45720" y="3323844"/>
                  </a:lnTo>
                </a:path>
                <a:path w="5664834" h="3362325">
                  <a:moveTo>
                    <a:pt x="0" y="2659380"/>
                  </a:moveTo>
                  <a:lnTo>
                    <a:pt x="45720" y="2659380"/>
                  </a:lnTo>
                </a:path>
                <a:path w="5664834" h="3362325">
                  <a:moveTo>
                    <a:pt x="0" y="1994916"/>
                  </a:moveTo>
                  <a:lnTo>
                    <a:pt x="45720" y="1994916"/>
                  </a:lnTo>
                </a:path>
                <a:path w="5664834" h="3362325">
                  <a:moveTo>
                    <a:pt x="0" y="1330452"/>
                  </a:moveTo>
                  <a:lnTo>
                    <a:pt x="45720" y="1330452"/>
                  </a:lnTo>
                </a:path>
                <a:path w="5664834" h="3362325">
                  <a:moveTo>
                    <a:pt x="0" y="664464"/>
                  </a:moveTo>
                  <a:lnTo>
                    <a:pt x="45720" y="664464"/>
                  </a:lnTo>
                </a:path>
                <a:path w="5664834" h="3362325">
                  <a:moveTo>
                    <a:pt x="0" y="0"/>
                  </a:moveTo>
                  <a:lnTo>
                    <a:pt x="45720" y="0"/>
                  </a:lnTo>
                </a:path>
                <a:path w="5664834" h="3362325">
                  <a:moveTo>
                    <a:pt x="45720" y="3323844"/>
                  </a:moveTo>
                  <a:lnTo>
                    <a:pt x="5664708" y="3323844"/>
                  </a:lnTo>
                </a:path>
                <a:path w="5664834" h="3362325">
                  <a:moveTo>
                    <a:pt x="45720" y="3323844"/>
                  </a:moveTo>
                  <a:lnTo>
                    <a:pt x="45720" y="3361944"/>
                  </a:lnTo>
                </a:path>
                <a:path w="5664834" h="3362325">
                  <a:moveTo>
                    <a:pt x="748284" y="3323844"/>
                  </a:moveTo>
                  <a:lnTo>
                    <a:pt x="748284" y="3361944"/>
                  </a:lnTo>
                </a:path>
                <a:path w="5664834" h="3362325">
                  <a:moveTo>
                    <a:pt x="1450847" y="3323844"/>
                  </a:moveTo>
                  <a:lnTo>
                    <a:pt x="1450847" y="3361944"/>
                  </a:lnTo>
                </a:path>
                <a:path w="5664834" h="3362325">
                  <a:moveTo>
                    <a:pt x="2153412" y="3323844"/>
                  </a:moveTo>
                  <a:lnTo>
                    <a:pt x="2153412" y="3361944"/>
                  </a:lnTo>
                </a:path>
                <a:path w="5664834" h="3362325">
                  <a:moveTo>
                    <a:pt x="2855976" y="3323844"/>
                  </a:moveTo>
                  <a:lnTo>
                    <a:pt x="2855976" y="3361944"/>
                  </a:lnTo>
                </a:path>
                <a:path w="5664834" h="3362325">
                  <a:moveTo>
                    <a:pt x="3557016" y="3323844"/>
                  </a:moveTo>
                  <a:lnTo>
                    <a:pt x="3557016" y="3361944"/>
                  </a:lnTo>
                </a:path>
                <a:path w="5664834" h="3362325">
                  <a:moveTo>
                    <a:pt x="4259580" y="3323844"/>
                  </a:moveTo>
                  <a:lnTo>
                    <a:pt x="4259580" y="3361944"/>
                  </a:lnTo>
                </a:path>
                <a:path w="5664834" h="3362325">
                  <a:moveTo>
                    <a:pt x="4962144" y="3323844"/>
                  </a:moveTo>
                  <a:lnTo>
                    <a:pt x="4962144" y="3361944"/>
                  </a:lnTo>
                </a:path>
                <a:path w="5664834" h="3362325">
                  <a:moveTo>
                    <a:pt x="5664708" y="3323844"/>
                  </a:moveTo>
                  <a:lnTo>
                    <a:pt x="5664708" y="3361944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4" name="object 124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109204" y="4463783"/>
              <a:ext cx="419849" cy="284238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628631" y="6210300"/>
              <a:ext cx="441959" cy="370332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070591" y="6146291"/>
              <a:ext cx="1955292" cy="501395"/>
            </a:xfrm>
            <a:prstGeom prst="rect">
              <a:avLst/>
            </a:prstGeom>
          </p:spPr>
        </p:pic>
      </p:grpSp>
      <p:sp>
        <p:nvSpPr>
          <p:cNvPr id="127" name="object 127" descr=""/>
          <p:cNvSpPr txBox="1"/>
          <p:nvPr/>
        </p:nvSpPr>
        <p:spPr>
          <a:xfrm>
            <a:off x="8178545" y="4490084"/>
            <a:ext cx="2711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52.2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28" name="object 128" descr=""/>
          <p:cNvGrpSpPr/>
          <p:nvPr/>
        </p:nvGrpSpPr>
        <p:grpSpPr>
          <a:xfrm>
            <a:off x="9201911" y="4489691"/>
            <a:ext cx="1433830" cy="949325"/>
            <a:chOff x="9201911" y="4489691"/>
            <a:chExt cx="1433830" cy="949325"/>
          </a:xfrm>
        </p:grpSpPr>
        <p:pic>
          <p:nvPicPr>
            <p:cNvPr id="129" name="object 129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201911" y="5154155"/>
              <a:ext cx="349757" cy="284238"/>
            </a:xfrm>
            <a:prstGeom prst="rect">
              <a:avLst/>
            </a:prstGeom>
          </p:spPr>
        </p:pic>
        <p:pic>
          <p:nvPicPr>
            <p:cNvPr id="130" name="object 130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215372" y="4489691"/>
              <a:ext cx="419849" cy="284238"/>
            </a:xfrm>
            <a:prstGeom prst="rect">
              <a:avLst/>
            </a:prstGeom>
          </p:spPr>
        </p:pic>
      </p:grpSp>
      <p:sp>
        <p:nvSpPr>
          <p:cNvPr id="131" name="object 131" descr=""/>
          <p:cNvSpPr txBox="1"/>
          <p:nvPr/>
        </p:nvSpPr>
        <p:spPr>
          <a:xfrm>
            <a:off x="10285603" y="4515103"/>
            <a:ext cx="2711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50.7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32" name="object 132" descr=""/>
          <p:cNvGrpSpPr/>
          <p:nvPr/>
        </p:nvGrpSpPr>
        <p:grpSpPr>
          <a:xfrm>
            <a:off x="6388608" y="5050523"/>
            <a:ext cx="4519930" cy="398780"/>
            <a:chOff x="6388608" y="5050523"/>
            <a:chExt cx="4519930" cy="398780"/>
          </a:xfrm>
        </p:grpSpPr>
        <p:pic>
          <p:nvPicPr>
            <p:cNvPr id="133" name="object 133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0558272" y="5164823"/>
              <a:ext cx="349757" cy="284238"/>
            </a:xfrm>
            <a:prstGeom prst="rect">
              <a:avLst/>
            </a:prstGeom>
          </p:spPr>
        </p:pic>
        <p:pic>
          <p:nvPicPr>
            <p:cNvPr id="134" name="object 134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388608" y="5050523"/>
              <a:ext cx="349758" cy="284238"/>
            </a:xfrm>
            <a:prstGeom prst="rect">
              <a:avLst/>
            </a:prstGeom>
          </p:spPr>
        </p:pic>
      </p:grpSp>
      <p:sp>
        <p:nvSpPr>
          <p:cNvPr id="135" name="object 135" descr=""/>
          <p:cNvSpPr txBox="1"/>
          <p:nvPr/>
        </p:nvSpPr>
        <p:spPr>
          <a:xfrm>
            <a:off x="6457950" y="5076825"/>
            <a:ext cx="200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2.9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36" name="object 136" descr="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060692" y="5068811"/>
            <a:ext cx="349757" cy="284238"/>
          </a:xfrm>
          <a:prstGeom prst="rect">
            <a:avLst/>
          </a:prstGeom>
        </p:spPr>
      </p:pic>
      <p:sp>
        <p:nvSpPr>
          <p:cNvPr id="137" name="object 137" descr=""/>
          <p:cNvSpPr txBox="1"/>
          <p:nvPr/>
        </p:nvSpPr>
        <p:spPr>
          <a:xfrm>
            <a:off x="7130542" y="5094223"/>
            <a:ext cx="200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1.6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38" name="object 138" descr="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8109204" y="2973311"/>
            <a:ext cx="419849" cy="284238"/>
          </a:xfrm>
          <a:prstGeom prst="rect">
            <a:avLst/>
          </a:prstGeom>
        </p:spPr>
      </p:pic>
      <p:sp>
        <p:nvSpPr>
          <p:cNvPr id="139" name="object 139" descr=""/>
          <p:cNvSpPr txBox="1"/>
          <p:nvPr/>
        </p:nvSpPr>
        <p:spPr>
          <a:xfrm>
            <a:off x="8178545" y="2998977"/>
            <a:ext cx="2711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37.5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40" name="object 140" descr="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186671" y="5013947"/>
            <a:ext cx="244601" cy="248424"/>
          </a:xfrm>
          <a:prstGeom prst="rect">
            <a:avLst/>
          </a:prstGeom>
        </p:spPr>
      </p:pic>
      <p:sp>
        <p:nvSpPr>
          <p:cNvPr id="141" name="object 141" descr=""/>
          <p:cNvSpPr txBox="1"/>
          <p:nvPr/>
        </p:nvSpPr>
        <p:spPr>
          <a:xfrm>
            <a:off x="9256521" y="5039995"/>
            <a:ext cx="215900" cy="3168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50"/>
              </a:lnSpc>
              <a:spcBef>
                <a:spcPts val="95"/>
              </a:spcBef>
            </a:pPr>
            <a:r>
              <a:rPr dirty="0" sz="1000" spc="-5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  <a:p>
            <a:pPr marL="27305">
              <a:lnSpc>
                <a:spcPts val="1150"/>
              </a:lnSpc>
            </a:pP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0.8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42" name="object 142" descr="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0215371" y="3011411"/>
            <a:ext cx="419849" cy="284238"/>
          </a:xfrm>
          <a:prstGeom prst="rect">
            <a:avLst/>
          </a:prstGeom>
        </p:spPr>
      </p:pic>
      <p:sp>
        <p:nvSpPr>
          <p:cNvPr id="143" name="object 143" descr=""/>
          <p:cNvSpPr txBox="1"/>
          <p:nvPr/>
        </p:nvSpPr>
        <p:spPr>
          <a:xfrm>
            <a:off x="10285603" y="3036773"/>
            <a:ext cx="2717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38.2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44" name="object 144" descr="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0550652" y="4980432"/>
            <a:ext cx="349757" cy="233171"/>
          </a:xfrm>
          <a:prstGeom prst="rect">
            <a:avLst/>
          </a:prstGeom>
        </p:spPr>
      </p:pic>
      <p:sp>
        <p:nvSpPr>
          <p:cNvPr id="145" name="object 145" descr=""/>
          <p:cNvSpPr txBox="1"/>
          <p:nvPr/>
        </p:nvSpPr>
        <p:spPr>
          <a:xfrm>
            <a:off x="10621518" y="4969916"/>
            <a:ext cx="208915" cy="39814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2.4</a:t>
            </a:r>
            <a:endParaRPr sz="100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  <a:spcBef>
                <a:spcPts val="265"/>
              </a:spcBef>
            </a:pP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3.2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46" name="object 146" descr="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6001511" y="3622535"/>
            <a:ext cx="419849" cy="284238"/>
          </a:xfrm>
          <a:prstGeom prst="rect">
            <a:avLst/>
          </a:prstGeom>
        </p:spPr>
      </p:pic>
      <p:sp>
        <p:nvSpPr>
          <p:cNvPr id="147" name="object 147" descr=""/>
          <p:cNvSpPr txBox="1"/>
          <p:nvPr/>
        </p:nvSpPr>
        <p:spPr>
          <a:xfrm>
            <a:off x="6071361" y="3647313"/>
            <a:ext cx="2711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97.1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48" name="object 148" descr="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6704076" y="3643871"/>
            <a:ext cx="419849" cy="284238"/>
          </a:xfrm>
          <a:prstGeom prst="rect">
            <a:avLst/>
          </a:prstGeom>
        </p:spPr>
      </p:pic>
      <p:sp>
        <p:nvSpPr>
          <p:cNvPr id="149" name="object 149" descr=""/>
          <p:cNvSpPr txBox="1"/>
          <p:nvPr/>
        </p:nvSpPr>
        <p:spPr>
          <a:xfrm>
            <a:off x="6773671" y="3669029"/>
            <a:ext cx="2711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98.4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50" name="object 150" descr="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109204" y="2179307"/>
            <a:ext cx="419849" cy="284238"/>
          </a:xfrm>
          <a:prstGeom prst="rect">
            <a:avLst/>
          </a:prstGeom>
        </p:spPr>
      </p:pic>
      <p:sp>
        <p:nvSpPr>
          <p:cNvPr id="151" name="object 151" descr=""/>
          <p:cNvSpPr txBox="1"/>
          <p:nvPr/>
        </p:nvSpPr>
        <p:spPr>
          <a:xfrm>
            <a:off x="8178545" y="2204466"/>
            <a:ext cx="2711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10.3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52" name="object 152" descr="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8810243" y="3576815"/>
            <a:ext cx="419849" cy="284238"/>
          </a:xfrm>
          <a:prstGeom prst="rect">
            <a:avLst/>
          </a:prstGeom>
        </p:spPr>
      </p:pic>
      <p:sp>
        <p:nvSpPr>
          <p:cNvPr id="153" name="object 153" descr=""/>
          <p:cNvSpPr txBox="1"/>
          <p:nvPr/>
        </p:nvSpPr>
        <p:spPr>
          <a:xfrm>
            <a:off x="8880729" y="3602482"/>
            <a:ext cx="2711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94.4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54" name="object 154" descr="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0215371" y="2193023"/>
            <a:ext cx="419849" cy="284238"/>
          </a:xfrm>
          <a:prstGeom prst="rect">
            <a:avLst/>
          </a:prstGeom>
        </p:spPr>
      </p:pic>
      <p:sp>
        <p:nvSpPr>
          <p:cNvPr id="155" name="object 155" descr=""/>
          <p:cNvSpPr txBox="1"/>
          <p:nvPr/>
        </p:nvSpPr>
        <p:spPr>
          <a:xfrm>
            <a:off x="10285603" y="2217800"/>
            <a:ext cx="2711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11.1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56" name="object 156" descr="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17935" y="3576815"/>
            <a:ext cx="419849" cy="284238"/>
          </a:xfrm>
          <a:prstGeom prst="rect">
            <a:avLst/>
          </a:prstGeom>
        </p:spPr>
      </p:pic>
      <p:sp>
        <p:nvSpPr>
          <p:cNvPr id="157" name="object 157" descr=""/>
          <p:cNvSpPr txBox="1"/>
          <p:nvPr/>
        </p:nvSpPr>
        <p:spPr>
          <a:xfrm>
            <a:off x="10987785" y="3602482"/>
            <a:ext cx="2711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94.4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58" name="object 158" descr="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5410200" y="5308091"/>
            <a:ext cx="422910" cy="329958"/>
          </a:xfrm>
          <a:prstGeom prst="rect">
            <a:avLst/>
          </a:prstGeom>
        </p:spPr>
      </p:pic>
      <p:sp>
        <p:nvSpPr>
          <p:cNvPr id="159" name="object 159" descr=""/>
          <p:cNvSpPr txBox="1"/>
          <p:nvPr/>
        </p:nvSpPr>
        <p:spPr>
          <a:xfrm>
            <a:off x="5492241" y="5335270"/>
            <a:ext cx="2470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60" name="object 160" descr="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5324855" y="4643615"/>
            <a:ext cx="506717" cy="329958"/>
          </a:xfrm>
          <a:prstGeom prst="rect">
            <a:avLst/>
          </a:prstGeom>
        </p:spPr>
      </p:pic>
      <p:sp>
        <p:nvSpPr>
          <p:cNvPr id="161" name="object 161" descr=""/>
          <p:cNvSpPr txBox="1"/>
          <p:nvPr/>
        </p:nvSpPr>
        <p:spPr>
          <a:xfrm>
            <a:off x="5407533" y="4670297"/>
            <a:ext cx="330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20%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62" name="object 162" descr="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5324855" y="3979151"/>
            <a:ext cx="506717" cy="329958"/>
          </a:xfrm>
          <a:prstGeom prst="rect">
            <a:avLst/>
          </a:prstGeom>
        </p:spPr>
      </p:pic>
      <p:sp>
        <p:nvSpPr>
          <p:cNvPr id="163" name="object 163" descr=""/>
          <p:cNvSpPr txBox="1"/>
          <p:nvPr/>
        </p:nvSpPr>
        <p:spPr>
          <a:xfrm>
            <a:off x="5407533" y="4005453"/>
            <a:ext cx="330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40%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64" name="object 164" descr="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5324855" y="3314687"/>
            <a:ext cx="506717" cy="329958"/>
          </a:xfrm>
          <a:prstGeom prst="rect">
            <a:avLst/>
          </a:prstGeom>
        </p:spPr>
      </p:pic>
      <p:sp>
        <p:nvSpPr>
          <p:cNvPr id="165" name="object 165" descr=""/>
          <p:cNvSpPr txBox="1"/>
          <p:nvPr/>
        </p:nvSpPr>
        <p:spPr>
          <a:xfrm>
            <a:off x="5407533" y="3340353"/>
            <a:ext cx="330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60%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66" name="object 166" descr="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5324855" y="2648699"/>
            <a:ext cx="506717" cy="329958"/>
          </a:xfrm>
          <a:prstGeom prst="rect">
            <a:avLst/>
          </a:prstGeom>
        </p:spPr>
      </p:pic>
      <p:sp>
        <p:nvSpPr>
          <p:cNvPr id="167" name="object 167" descr=""/>
          <p:cNvSpPr txBox="1"/>
          <p:nvPr/>
        </p:nvSpPr>
        <p:spPr>
          <a:xfrm>
            <a:off x="5407533" y="2675077"/>
            <a:ext cx="33083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80%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68" name="object 168" descr="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5239511" y="1984235"/>
            <a:ext cx="592074" cy="329958"/>
          </a:xfrm>
          <a:prstGeom prst="rect">
            <a:avLst/>
          </a:prstGeom>
        </p:spPr>
      </p:pic>
      <p:sp>
        <p:nvSpPr>
          <p:cNvPr id="169" name="object 169" descr=""/>
          <p:cNvSpPr txBox="1"/>
          <p:nvPr/>
        </p:nvSpPr>
        <p:spPr>
          <a:xfrm>
            <a:off x="5322570" y="2010536"/>
            <a:ext cx="41655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100%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0" name="object 170" descr=""/>
          <p:cNvGrpSpPr/>
          <p:nvPr/>
        </p:nvGrpSpPr>
        <p:grpSpPr>
          <a:xfrm>
            <a:off x="5903976" y="5483352"/>
            <a:ext cx="618490" cy="421640"/>
            <a:chOff x="5903976" y="5483352"/>
            <a:chExt cx="618490" cy="421640"/>
          </a:xfrm>
        </p:grpSpPr>
        <p:pic>
          <p:nvPicPr>
            <p:cNvPr id="171" name="object 171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922264" y="5483352"/>
              <a:ext cx="579882" cy="275094"/>
            </a:xfrm>
            <a:prstGeom prst="rect">
              <a:avLst/>
            </a:prstGeom>
          </p:spPr>
        </p:pic>
        <p:pic>
          <p:nvPicPr>
            <p:cNvPr id="172" name="object 172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903976" y="5628132"/>
              <a:ext cx="617981" cy="276606"/>
            </a:xfrm>
            <a:prstGeom prst="rect">
              <a:avLst/>
            </a:prstGeom>
          </p:spPr>
        </p:pic>
      </p:grpSp>
      <p:sp>
        <p:nvSpPr>
          <p:cNvPr id="173" name="object 173" descr=""/>
          <p:cNvSpPr txBox="1"/>
          <p:nvPr/>
        </p:nvSpPr>
        <p:spPr>
          <a:xfrm>
            <a:off x="5970778" y="5502960"/>
            <a:ext cx="472440" cy="32385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 indent="19050">
              <a:lnSpc>
                <a:spcPts val="1150"/>
              </a:lnSpc>
              <a:spcBef>
                <a:spcPts val="175"/>
              </a:spcBef>
            </a:pP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Device (n=136)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74" name="object 174" descr=""/>
          <p:cNvGrpSpPr/>
          <p:nvPr/>
        </p:nvGrpSpPr>
        <p:grpSpPr>
          <a:xfrm>
            <a:off x="6603492" y="5483352"/>
            <a:ext cx="621030" cy="421640"/>
            <a:chOff x="6603492" y="5483352"/>
            <a:chExt cx="621030" cy="421640"/>
          </a:xfrm>
        </p:grpSpPr>
        <p:pic>
          <p:nvPicPr>
            <p:cNvPr id="175" name="object 175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603492" y="5483352"/>
              <a:ext cx="621029" cy="275094"/>
            </a:xfrm>
            <a:prstGeom prst="rect">
              <a:avLst/>
            </a:prstGeom>
          </p:spPr>
        </p:pic>
        <p:pic>
          <p:nvPicPr>
            <p:cNvPr id="176" name="object 176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605016" y="5628132"/>
              <a:ext cx="617981" cy="276606"/>
            </a:xfrm>
            <a:prstGeom prst="rect">
              <a:avLst/>
            </a:prstGeom>
          </p:spPr>
        </p:pic>
      </p:grpSp>
      <p:sp>
        <p:nvSpPr>
          <p:cNvPr id="177" name="object 177" descr=""/>
          <p:cNvSpPr txBox="1"/>
          <p:nvPr/>
        </p:nvSpPr>
        <p:spPr>
          <a:xfrm>
            <a:off x="6671564" y="5502960"/>
            <a:ext cx="476250" cy="32385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3970" marR="5080" indent="-1905">
              <a:lnSpc>
                <a:spcPts val="1150"/>
              </a:lnSpc>
              <a:spcBef>
                <a:spcPts val="175"/>
              </a:spcBef>
            </a:pP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Control (n=125)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78" name="object 178" descr=""/>
          <p:cNvGrpSpPr/>
          <p:nvPr/>
        </p:nvGrpSpPr>
        <p:grpSpPr>
          <a:xfrm>
            <a:off x="8010143" y="5483352"/>
            <a:ext cx="618490" cy="421640"/>
            <a:chOff x="8010143" y="5483352"/>
            <a:chExt cx="618490" cy="421640"/>
          </a:xfrm>
        </p:grpSpPr>
        <p:pic>
          <p:nvPicPr>
            <p:cNvPr id="179" name="object 179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8029955" y="5483352"/>
              <a:ext cx="579869" cy="275094"/>
            </a:xfrm>
            <a:prstGeom prst="rect">
              <a:avLst/>
            </a:prstGeom>
          </p:spPr>
        </p:pic>
        <p:pic>
          <p:nvPicPr>
            <p:cNvPr id="180" name="object 180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8010143" y="5628132"/>
              <a:ext cx="617981" cy="276606"/>
            </a:xfrm>
            <a:prstGeom prst="rect">
              <a:avLst/>
            </a:prstGeom>
          </p:spPr>
        </p:pic>
      </p:grpSp>
      <p:sp>
        <p:nvSpPr>
          <p:cNvPr id="181" name="object 181" descr=""/>
          <p:cNvSpPr txBox="1"/>
          <p:nvPr/>
        </p:nvSpPr>
        <p:spPr>
          <a:xfrm>
            <a:off x="8077961" y="5502960"/>
            <a:ext cx="472440" cy="32385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 indent="19050">
              <a:lnSpc>
                <a:spcPts val="1150"/>
              </a:lnSpc>
              <a:spcBef>
                <a:spcPts val="175"/>
              </a:spcBef>
            </a:pP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Device (n=136)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82" name="object 182" descr=""/>
          <p:cNvGrpSpPr/>
          <p:nvPr/>
        </p:nvGrpSpPr>
        <p:grpSpPr>
          <a:xfrm>
            <a:off x="8711183" y="5483352"/>
            <a:ext cx="2727325" cy="421640"/>
            <a:chOff x="8711183" y="5483352"/>
            <a:chExt cx="2727325" cy="421640"/>
          </a:xfrm>
        </p:grpSpPr>
        <p:pic>
          <p:nvPicPr>
            <p:cNvPr id="183" name="object 183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8711183" y="5483352"/>
              <a:ext cx="621029" cy="275094"/>
            </a:xfrm>
            <a:prstGeom prst="rect">
              <a:avLst/>
            </a:prstGeom>
          </p:spPr>
        </p:pic>
        <p:pic>
          <p:nvPicPr>
            <p:cNvPr id="184" name="object 184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8712707" y="5628132"/>
              <a:ext cx="617981" cy="276606"/>
            </a:xfrm>
            <a:prstGeom prst="rect">
              <a:avLst/>
            </a:prstGeom>
          </p:spPr>
        </p:pic>
        <p:pic>
          <p:nvPicPr>
            <p:cNvPr id="185" name="object 185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0136123" y="5483352"/>
              <a:ext cx="579869" cy="275094"/>
            </a:xfrm>
            <a:prstGeom prst="rect">
              <a:avLst/>
            </a:prstGeom>
          </p:spPr>
        </p:pic>
        <p:pic>
          <p:nvPicPr>
            <p:cNvPr id="186" name="object 186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0116311" y="5628132"/>
              <a:ext cx="617981" cy="276606"/>
            </a:xfrm>
            <a:prstGeom prst="rect">
              <a:avLst/>
            </a:prstGeom>
          </p:spPr>
        </p:pic>
        <p:pic>
          <p:nvPicPr>
            <p:cNvPr id="187" name="object 187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0817351" y="5483352"/>
              <a:ext cx="621029" cy="275094"/>
            </a:xfrm>
            <a:prstGeom prst="rect">
              <a:avLst/>
            </a:prstGeom>
          </p:spPr>
        </p:pic>
        <p:pic>
          <p:nvPicPr>
            <p:cNvPr id="188" name="object 188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0818875" y="5628132"/>
              <a:ext cx="617981" cy="276606"/>
            </a:xfrm>
            <a:prstGeom prst="rect">
              <a:avLst/>
            </a:prstGeom>
          </p:spPr>
        </p:pic>
      </p:grpSp>
      <p:sp>
        <p:nvSpPr>
          <p:cNvPr id="189" name="object 189" descr=""/>
          <p:cNvSpPr txBox="1"/>
          <p:nvPr/>
        </p:nvSpPr>
        <p:spPr>
          <a:xfrm>
            <a:off x="10885678" y="5502960"/>
            <a:ext cx="476250" cy="32385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3970" marR="5080" indent="-1905">
              <a:lnSpc>
                <a:spcPts val="1150"/>
              </a:lnSpc>
              <a:spcBef>
                <a:spcPts val="175"/>
              </a:spcBef>
            </a:pP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Control (n=125)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90" name="object 190" descr=""/>
          <p:cNvGrpSpPr/>
          <p:nvPr/>
        </p:nvGrpSpPr>
        <p:grpSpPr>
          <a:xfrm>
            <a:off x="6915721" y="5846064"/>
            <a:ext cx="1752600" cy="275590"/>
            <a:chOff x="6915721" y="5846064"/>
            <a:chExt cx="1752600" cy="275590"/>
          </a:xfrm>
        </p:grpSpPr>
        <p:sp>
          <p:nvSpPr>
            <p:cNvPr id="191" name="object 191" descr=""/>
            <p:cNvSpPr/>
            <p:nvPr/>
          </p:nvSpPr>
          <p:spPr>
            <a:xfrm>
              <a:off x="6920483" y="5931408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4" h="64135">
                  <a:moveTo>
                    <a:pt x="64007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4007" y="64008"/>
                  </a:lnTo>
                  <a:lnTo>
                    <a:pt x="64007" y="0"/>
                  </a:lnTo>
                  <a:close/>
                </a:path>
              </a:pathLst>
            </a:custGeom>
            <a:solidFill>
              <a:srgbClr val="CF37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6920483" y="5931408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4" h="64135">
                  <a:moveTo>
                    <a:pt x="0" y="64008"/>
                  </a:moveTo>
                  <a:lnTo>
                    <a:pt x="64007" y="64008"/>
                  </a:lnTo>
                  <a:lnTo>
                    <a:pt x="64007" y="0"/>
                  </a:lnTo>
                  <a:lnTo>
                    <a:pt x="0" y="0"/>
                  </a:lnTo>
                  <a:lnTo>
                    <a:pt x="0" y="6400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3" name="object 193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931151" y="5846064"/>
              <a:ext cx="1736598" cy="275094"/>
            </a:xfrm>
            <a:prstGeom prst="rect">
              <a:avLst/>
            </a:prstGeom>
          </p:spPr>
        </p:pic>
      </p:grpSp>
      <p:sp>
        <p:nvSpPr>
          <p:cNvPr id="194" name="object 194" descr=""/>
          <p:cNvSpPr txBox="1"/>
          <p:nvPr/>
        </p:nvSpPr>
        <p:spPr>
          <a:xfrm>
            <a:off x="6999478" y="5865672"/>
            <a:ext cx="15919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Severe/Massive/Torrential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95" name="object 195" descr=""/>
          <p:cNvGrpSpPr/>
          <p:nvPr/>
        </p:nvGrpSpPr>
        <p:grpSpPr>
          <a:xfrm>
            <a:off x="8721661" y="5846064"/>
            <a:ext cx="749300" cy="275590"/>
            <a:chOff x="8721661" y="5846064"/>
            <a:chExt cx="749300" cy="275590"/>
          </a:xfrm>
        </p:grpSpPr>
        <p:sp>
          <p:nvSpPr>
            <p:cNvPr id="196" name="object 196" descr=""/>
            <p:cNvSpPr/>
            <p:nvPr/>
          </p:nvSpPr>
          <p:spPr>
            <a:xfrm>
              <a:off x="8726423" y="5931408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4" h="64135">
                  <a:moveTo>
                    <a:pt x="64007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4007" y="64008"/>
                  </a:lnTo>
                  <a:lnTo>
                    <a:pt x="6400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8726423" y="5931408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4" h="64135">
                  <a:moveTo>
                    <a:pt x="0" y="64008"/>
                  </a:moveTo>
                  <a:lnTo>
                    <a:pt x="64007" y="64008"/>
                  </a:lnTo>
                  <a:lnTo>
                    <a:pt x="64007" y="0"/>
                  </a:lnTo>
                  <a:lnTo>
                    <a:pt x="0" y="0"/>
                  </a:lnTo>
                  <a:lnTo>
                    <a:pt x="0" y="6400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8" name="object 198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8737091" y="5846064"/>
              <a:ext cx="733805" cy="275094"/>
            </a:xfrm>
            <a:prstGeom prst="rect">
              <a:avLst/>
            </a:prstGeom>
          </p:spPr>
        </p:pic>
      </p:grpSp>
      <p:sp>
        <p:nvSpPr>
          <p:cNvPr id="199" name="object 199" descr=""/>
          <p:cNvSpPr txBox="1"/>
          <p:nvPr/>
        </p:nvSpPr>
        <p:spPr>
          <a:xfrm>
            <a:off x="8778620" y="5502960"/>
            <a:ext cx="615950" cy="54038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3970" marR="144780" indent="-1905">
              <a:lnSpc>
                <a:spcPts val="1150"/>
              </a:lnSpc>
              <a:spcBef>
                <a:spcPts val="175"/>
              </a:spcBef>
            </a:pP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Control (n=125)</a:t>
            </a:r>
            <a:endParaRPr sz="1000">
              <a:latin typeface="Arial"/>
              <a:cs typeface="Arial"/>
            </a:endParaRPr>
          </a:p>
          <a:p>
            <a:pPr marL="39370">
              <a:lnSpc>
                <a:spcPct val="100000"/>
              </a:lnSpc>
              <a:spcBef>
                <a:spcPts val="475"/>
              </a:spcBef>
            </a:pP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Moderate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00" name="object 200" descr=""/>
          <p:cNvGrpSpPr/>
          <p:nvPr/>
        </p:nvGrpSpPr>
        <p:grpSpPr>
          <a:xfrm>
            <a:off x="9524809" y="5846064"/>
            <a:ext cx="813435" cy="275590"/>
            <a:chOff x="9524809" y="5846064"/>
            <a:chExt cx="813435" cy="275590"/>
          </a:xfrm>
        </p:grpSpPr>
        <p:sp>
          <p:nvSpPr>
            <p:cNvPr id="201" name="object 201" descr=""/>
            <p:cNvSpPr/>
            <p:nvPr/>
          </p:nvSpPr>
          <p:spPr>
            <a:xfrm>
              <a:off x="9529571" y="5931408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4" h="64135">
                  <a:moveTo>
                    <a:pt x="64007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4007" y="64008"/>
                  </a:lnTo>
                  <a:lnTo>
                    <a:pt x="64007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9529571" y="5931408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4" h="64135">
                  <a:moveTo>
                    <a:pt x="0" y="64008"/>
                  </a:moveTo>
                  <a:lnTo>
                    <a:pt x="64007" y="64008"/>
                  </a:lnTo>
                  <a:lnTo>
                    <a:pt x="64007" y="0"/>
                  </a:lnTo>
                  <a:lnTo>
                    <a:pt x="0" y="0"/>
                  </a:lnTo>
                  <a:lnTo>
                    <a:pt x="0" y="6400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3" name="object 203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9540239" y="5846064"/>
              <a:ext cx="797814" cy="275094"/>
            </a:xfrm>
            <a:prstGeom prst="rect">
              <a:avLst/>
            </a:prstGeom>
          </p:spPr>
        </p:pic>
      </p:grpSp>
      <p:sp>
        <p:nvSpPr>
          <p:cNvPr id="204" name="object 204" descr=""/>
          <p:cNvSpPr txBox="1"/>
          <p:nvPr/>
        </p:nvSpPr>
        <p:spPr>
          <a:xfrm>
            <a:off x="9608946" y="5502960"/>
            <a:ext cx="1048385" cy="54038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588645" marR="5080" indent="19050">
              <a:lnSpc>
                <a:spcPts val="1150"/>
              </a:lnSpc>
              <a:spcBef>
                <a:spcPts val="175"/>
              </a:spcBef>
            </a:pP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Device (n=136)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Trace/Mild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05" name="object 205" descr=""/>
          <p:cNvGrpSpPr/>
          <p:nvPr/>
        </p:nvGrpSpPr>
        <p:grpSpPr>
          <a:xfrm>
            <a:off x="6025896" y="1149096"/>
            <a:ext cx="4175125" cy="981075"/>
            <a:chOff x="6025896" y="1149096"/>
            <a:chExt cx="4175125" cy="981075"/>
          </a:xfrm>
        </p:grpSpPr>
        <p:pic>
          <p:nvPicPr>
            <p:cNvPr id="206" name="object 206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7146036" y="1149096"/>
              <a:ext cx="3054857" cy="761238"/>
            </a:xfrm>
            <a:prstGeom prst="rect">
              <a:avLst/>
            </a:prstGeom>
          </p:spPr>
        </p:pic>
        <p:pic>
          <p:nvPicPr>
            <p:cNvPr id="207" name="object 207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025896" y="1665732"/>
              <a:ext cx="1114805" cy="464058"/>
            </a:xfrm>
            <a:prstGeom prst="rect">
              <a:avLst/>
            </a:prstGeom>
          </p:spPr>
        </p:pic>
      </p:grpSp>
      <p:sp>
        <p:nvSpPr>
          <p:cNvPr id="208" name="object 208" descr=""/>
          <p:cNvSpPr txBox="1"/>
          <p:nvPr/>
        </p:nvSpPr>
        <p:spPr>
          <a:xfrm>
            <a:off x="6146419" y="1719452"/>
            <a:ext cx="8591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Baseline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09" name="object 209" descr=""/>
          <p:cNvGrpSpPr/>
          <p:nvPr/>
        </p:nvGrpSpPr>
        <p:grpSpPr>
          <a:xfrm>
            <a:off x="8244840" y="1638300"/>
            <a:ext cx="918210" cy="464184"/>
            <a:chOff x="8244840" y="1638300"/>
            <a:chExt cx="918210" cy="464184"/>
          </a:xfrm>
        </p:grpSpPr>
        <p:pic>
          <p:nvPicPr>
            <p:cNvPr id="210" name="object 210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8244840" y="1638300"/>
              <a:ext cx="506717" cy="464058"/>
            </a:xfrm>
            <a:prstGeom prst="rect">
              <a:avLst/>
            </a:prstGeom>
          </p:spPr>
        </p:pic>
        <p:pic>
          <p:nvPicPr>
            <p:cNvPr id="211" name="object 211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8470392" y="1638300"/>
              <a:ext cx="348246" cy="464058"/>
            </a:xfrm>
            <a:prstGeom prst="rect">
              <a:avLst/>
            </a:prstGeom>
          </p:spPr>
        </p:pic>
        <p:pic>
          <p:nvPicPr>
            <p:cNvPr id="212" name="object 212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8537448" y="1638300"/>
              <a:ext cx="625601" cy="464058"/>
            </a:xfrm>
            <a:prstGeom prst="rect">
              <a:avLst/>
            </a:prstGeom>
          </p:spPr>
        </p:pic>
      </p:grpSp>
      <p:sp>
        <p:nvSpPr>
          <p:cNvPr id="213" name="object 213" descr=""/>
          <p:cNvSpPr txBox="1"/>
          <p:nvPr/>
        </p:nvSpPr>
        <p:spPr>
          <a:xfrm>
            <a:off x="7350379" y="1170704"/>
            <a:ext cx="2623185" cy="79057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2650" b="1">
                <a:solidFill>
                  <a:srgbClr val="FFFFFF"/>
                </a:solidFill>
                <a:latin typeface="Arial"/>
                <a:cs typeface="Arial"/>
              </a:rPr>
              <a:t>Paired</a:t>
            </a:r>
            <a:r>
              <a:rPr dirty="0" sz="265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 spc="-10" b="1">
                <a:solidFill>
                  <a:srgbClr val="FFFFFF"/>
                </a:solidFill>
                <a:latin typeface="Arial"/>
                <a:cs typeface="Arial"/>
              </a:rPr>
              <a:t>Analyses</a:t>
            </a:r>
            <a:endParaRPr sz="2650">
              <a:latin typeface="Arial"/>
              <a:cs typeface="Arial"/>
            </a:endParaRPr>
          </a:p>
          <a:p>
            <a:pPr algn="ctr" marL="73660">
              <a:lnSpc>
                <a:spcPct val="100000"/>
              </a:lnSpc>
              <a:spcBef>
                <a:spcPts val="340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30-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day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14" name="object 214" descr=""/>
          <p:cNvGrpSpPr/>
          <p:nvPr/>
        </p:nvGrpSpPr>
        <p:grpSpPr>
          <a:xfrm>
            <a:off x="10320528" y="1665732"/>
            <a:ext cx="874394" cy="464184"/>
            <a:chOff x="10320528" y="1665732"/>
            <a:chExt cx="874394" cy="464184"/>
          </a:xfrm>
        </p:grpSpPr>
        <p:pic>
          <p:nvPicPr>
            <p:cNvPr id="215" name="object 215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0320528" y="1665732"/>
              <a:ext cx="393966" cy="464058"/>
            </a:xfrm>
            <a:prstGeom prst="rect">
              <a:avLst/>
            </a:prstGeom>
          </p:spPr>
        </p:pic>
        <p:pic>
          <p:nvPicPr>
            <p:cNvPr id="216" name="object 216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0433304" y="1665732"/>
              <a:ext cx="348246" cy="464058"/>
            </a:xfrm>
            <a:prstGeom prst="rect">
              <a:avLst/>
            </a:prstGeom>
          </p:spPr>
        </p:pic>
        <p:pic>
          <p:nvPicPr>
            <p:cNvPr id="217" name="object 217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0500360" y="1665732"/>
              <a:ext cx="694181" cy="464058"/>
            </a:xfrm>
            <a:prstGeom prst="rect">
              <a:avLst/>
            </a:prstGeom>
          </p:spPr>
        </p:pic>
      </p:grpSp>
      <p:sp>
        <p:nvSpPr>
          <p:cNvPr id="218" name="object 218" descr=""/>
          <p:cNvSpPr txBox="1"/>
          <p:nvPr/>
        </p:nvSpPr>
        <p:spPr>
          <a:xfrm>
            <a:off x="10441685" y="1720723"/>
            <a:ext cx="6178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1-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19" name="object 219" descr=""/>
          <p:cNvGrpSpPr/>
          <p:nvPr/>
        </p:nvGrpSpPr>
        <p:grpSpPr>
          <a:xfrm>
            <a:off x="4198492" y="2508376"/>
            <a:ext cx="6008370" cy="2925445"/>
            <a:chOff x="4198492" y="2508376"/>
            <a:chExt cx="6008370" cy="2925445"/>
          </a:xfrm>
        </p:grpSpPr>
        <p:sp>
          <p:nvSpPr>
            <p:cNvPr id="220" name="object 220" descr=""/>
            <p:cNvSpPr/>
            <p:nvPr/>
          </p:nvSpPr>
          <p:spPr>
            <a:xfrm>
              <a:off x="4201667" y="2511551"/>
              <a:ext cx="6002020" cy="2919095"/>
            </a:xfrm>
            <a:custGeom>
              <a:avLst/>
              <a:gdLst/>
              <a:ahLst/>
              <a:cxnLst/>
              <a:rect l="l" t="t" r="r" b="b"/>
              <a:pathLst>
                <a:path w="6002020" h="2919095">
                  <a:moveTo>
                    <a:pt x="21336" y="2671572"/>
                  </a:moveTo>
                  <a:lnTo>
                    <a:pt x="137033" y="2769362"/>
                  </a:lnTo>
                </a:path>
                <a:path w="6002020" h="2919095">
                  <a:moveTo>
                    <a:pt x="0" y="2820924"/>
                  </a:moveTo>
                  <a:lnTo>
                    <a:pt x="115697" y="2918714"/>
                  </a:lnTo>
                </a:path>
                <a:path w="6002020" h="2919095">
                  <a:moveTo>
                    <a:pt x="2212086" y="2721864"/>
                  </a:moveTo>
                  <a:lnTo>
                    <a:pt x="2139696" y="2855849"/>
                  </a:lnTo>
                </a:path>
                <a:path w="6002020" h="2919095">
                  <a:moveTo>
                    <a:pt x="2917698" y="2726436"/>
                  </a:moveTo>
                  <a:lnTo>
                    <a:pt x="2845308" y="2860421"/>
                  </a:lnTo>
                </a:path>
                <a:path w="6002020" h="2919095">
                  <a:moveTo>
                    <a:pt x="5028438" y="2630424"/>
                  </a:moveTo>
                  <a:lnTo>
                    <a:pt x="4956048" y="2764409"/>
                  </a:lnTo>
                </a:path>
                <a:path w="6002020" h="2919095">
                  <a:moveTo>
                    <a:pt x="5029962" y="2770632"/>
                  </a:moveTo>
                  <a:lnTo>
                    <a:pt x="4957572" y="2904617"/>
                  </a:lnTo>
                </a:path>
                <a:path w="6002020" h="2919095">
                  <a:moveTo>
                    <a:pt x="6001512" y="2903220"/>
                  </a:moveTo>
                  <a:lnTo>
                    <a:pt x="5981027" y="2902529"/>
                  </a:lnTo>
                  <a:lnTo>
                    <a:pt x="5964316" y="2900648"/>
                  </a:lnTo>
                  <a:lnTo>
                    <a:pt x="5953059" y="2897862"/>
                  </a:lnTo>
                  <a:lnTo>
                    <a:pt x="5948934" y="2894457"/>
                  </a:lnTo>
                  <a:lnTo>
                    <a:pt x="5948934" y="1460373"/>
                  </a:lnTo>
                  <a:lnTo>
                    <a:pt x="5944808" y="1456967"/>
                  </a:lnTo>
                  <a:lnTo>
                    <a:pt x="5933551" y="1454181"/>
                  </a:lnTo>
                  <a:lnTo>
                    <a:pt x="5916840" y="1452300"/>
                  </a:lnTo>
                  <a:lnTo>
                    <a:pt x="5896356" y="1451610"/>
                  </a:lnTo>
                  <a:lnTo>
                    <a:pt x="5916840" y="1450919"/>
                  </a:lnTo>
                  <a:lnTo>
                    <a:pt x="5933551" y="1449038"/>
                  </a:lnTo>
                  <a:lnTo>
                    <a:pt x="5944808" y="1446252"/>
                  </a:lnTo>
                  <a:lnTo>
                    <a:pt x="5948934" y="1442847"/>
                  </a:lnTo>
                  <a:lnTo>
                    <a:pt x="5948934" y="8762"/>
                  </a:lnTo>
                  <a:lnTo>
                    <a:pt x="5953059" y="5357"/>
                  </a:lnTo>
                  <a:lnTo>
                    <a:pt x="5964316" y="2571"/>
                  </a:lnTo>
                  <a:lnTo>
                    <a:pt x="5981027" y="690"/>
                  </a:lnTo>
                  <a:lnTo>
                    <a:pt x="6001512" y="0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1" name="object 221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9308591" y="3723131"/>
              <a:ext cx="851153" cy="464057"/>
            </a:xfrm>
            <a:prstGeom prst="rect">
              <a:avLst/>
            </a:prstGeom>
          </p:spPr>
        </p:pic>
      </p:grpSp>
      <p:sp>
        <p:nvSpPr>
          <p:cNvPr id="222" name="object 222" descr=""/>
          <p:cNvSpPr txBox="1"/>
          <p:nvPr/>
        </p:nvSpPr>
        <p:spPr>
          <a:xfrm>
            <a:off x="9429368" y="3777488"/>
            <a:ext cx="6007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88.9%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23" name="object 223" descr=""/>
          <p:cNvGrpSpPr/>
          <p:nvPr/>
        </p:nvGrpSpPr>
        <p:grpSpPr>
          <a:xfrm>
            <a:off x="11289792" y="5137403"/>
            <a:ext cx="741680" cy="464184"/>
            <a:chOff x="11289792" y="5137403"/>
            <a:chExt cx="741680" cy="464184"/>
          </a:xfrm>
        </p:grpSpPr>
        <p:pic>
          <p:nvPicPr>
            <p:cNvPr id="224" name="object 224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1289792" y="5269991"/>
              <a:ext cx="79248" cy="153923"/>
            </a:xfrm>
            <a:prstGeom prst="rect">
              <a:avLst/>
            </a:prstGeom>
          </p:spPr>
        </p:pic>
        <p:pic>
          <p:nvPicPr>
            <p:cNvPr id="225" name="object 225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1292840" y="5137403"/>
              <a:ext cx="738377" cy="464057"/>
            </a:xfrm>
            <a:prstGeom prst="rect">
              <a:avLst/>
            </a:prstGeom>
          </p:spPr>
        </p:pic>
      </p:grpSp>
      <p:sp>
        <p:nvSpPr>
          <p:cNvPr id="226" name="object 226" descr=""/>
          <p:cNvSpPr txBox="1"/>
          <p:nvPr/>
        </p:nvSpPr>
        <p:spPr>
          <a:xfrm>
            <a:off x="11414506" y="5192395"/>
            <a:ext cx="4876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5.6%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7" name="object 227" descr=""/>
          <p:cNvSpPr/>
          <p:nvPr/>
        </p:nvSpPr>
        <p:spPr>
          <a:xfrm>
            <a:off x="10864595" y="5175503"/>
            <a:ext cx="118745" cy="236854"/>
          </a:xfrm>
          <a:custGeom>
            <a:avLst/>
            <a:gdLst/>
            <a:ahLst/>
            <a:cxnLst/>
            <a:rect l="l" t="t" r="r" b="b"/>
            <a:pathLst>
              <a:path w="118745" h="236854">
                <a:moveTo>
                  <a:pt x="3048" y="0"/>
                </a:moveTo>
                <a:lnTo>
                  <a:pt x="118745" y="97790"/>
                </a:lnTo>
              </a:path>
              <a:path w="118745" h="236854">
                <a:moveTo>
                  <a:pt x="0" y="138684"/>
                </a:moveTo>
                <a:lnTo>
                  <a:pt x="115697" y="236474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68552" y="1519427"/>
            <a:ext cx="10156190" cy="4330065"/>
            <a:chOff x="1368552" y="1519427"/>
            <a:chExt cx="10156190" cy="433006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8552" y="1519427"/>
              <a:ext cx="10155936" cy="333908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337816" y="2452115"/>
              <a:ext cx="7868920" cy="3339465"/>
            </a:xfrm>
            <a:custGeom>
              <a:avLst/>
              <a:gdLst/>
              <a:ahLst/>
              <a:cxnLst/>
              <a:rect l="l" t="t" r="r" b="b"/>
              <a:pathLst>
                <a:path w="7868920" h="3339465">
                  <a:moveTo>
                    <a:pt x="547116" y="0"/>
                  </a:moveTo>
                  <a:lnTo>
                    <a:pt x="0" y="0"/>
                  </a:lnTo>
                  <a:lnTo>
                    <a:pt x="0" y="3339084"/>
                  </a:lnTo>
                  <a:lnTo>
                    <a:pt x="547116" y="3339084"/>
                  </a:lnTo>
                  <a:lnTo>
                    <a:pt x="547116" y="0"/>
                  </a:lnTo>
                  <a:close/>
                </a:path>
                <a:path w="7868920" h="3339465">
                  <a:moveTo>
                    <a:pt x="2987040" y="2490216"/>
                  </a:moveTo>
                  <a:lnTo>
                    <a:pt x="2439924" y="2490216"/>
                  </a:lnTo>
                  <a:lnTo>
                    <a:pt x="2439924" y="3339084"/>
                  </a:lnTo>
                  <a:lnTo>
                    <a:pt x="2987040" y="3339084"/>
                  </a:lnTo>
                  <a:lnTo>
                    <a:pt x="2987040" y="2490216"/>
                  </a:lnTo>
                  <a:close/>
                </a:path>
                <a:path w="7868920" h="3339465">
                  <a:moveTo>
                    <a:pt x="5428488" y="2766060"/>
                  </a:moveTo>
                  <a:lnTo>
                    <a:pt x="4881372" y="2766060"/>
                  </a:lnTo>
                  <a:lnTo>
                    <a:pt x="4881372" y="3339084"/>
                  </a:lnTo>
                  <a:lnTo>
                    <a:pt x="5428488" y="3339084"/>
                  </a:lnTo>
                  <a:lnTo>
                    <a:pt x="5428488" y="2766060"/>
                  </a:lnTo>
                  <a:close/>
                </a:path>
                <a:path w="7868920" h="3339465">
                  <a:moveTo>
                    <a:pt x="7868412" y="1421892"/>
                  </a:moveTo>
                  <a:lnTo>
                    <a:pt x="7321296" y="1421892"/>
                  </a:lnTo>
                  <a:lnTo>
                    <a:pt x="7321296" y="3339084"/>
                  </a:lnTo>
                  <a:lnTo>
                    <a:pt x="7868412" y="3339084"/>
                  </a:lnTo>
                  <a:lnTo>
                    <a:pt x="7868412" y="1421892"/>
                  </a:lnTo>
                  <a:close/>
                </a:path>
              </a:pathLst>
            </a:custGeom>
            <a:solidFill>
              <a:srgbClr val="FFD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337816" y="2452116"/>
              <a:ext cx="7868920" cy="3339465"/>
            </a:xfrm>
            <a:custGeom>
              <a:avLst/>
              <a:gdLst/>
              <a:ahLst/>
              <a:cxnLst/>
              <a:rect l="l" t="t" r="r" b="b"/>
              <a:pathLst>
                <a:path w="7868920" h="3339465">
                  <a:moveTo>
                    <a:pt x="0" y="0"/>
                  </a:moveTo>
                  <a:lnTo>
                    <a:pt x="547115" y="0"/>
                  </a:lnTo>
                  <a:lnTo>
                    <a:pt x="547115" y="3339084"/>
                  </a:lnTo>
                  <a:lnTo>
                    <a:pt x="0" y="3339084"/>
                  </a:lnTo>
                  <a:lnTo>
                    <a:pt x="0" y="0"/>
                  </a:lnTo>
                  <a:close/>
                </a:path>
                <a:path w="7868920" h="3339465">
                  <a:moveTo>
                    <a:pt x="2439923" y="2490216"/>
                  </a:moveTo>
                  <a:lnTo>
                    <a:pt x="2987039" y="2490216"/>
                  </a:lnTo>
                  <a:lnTo>
                    <a:pt x="2987039" y="3339084"/>
                  </a:lnTo>
                  <a:lnTo>
                    <a:pt x="2439923" y="3339084"/>
                  </a:lnTo>
                  <a:lnTo>
                    <a:pt x="2439923" y="2490216"/>
                  </a:lnTo>
                  <a:close/>
                </a:path>
                <a:path w="7868920" h="3339465">
                  <a:moveTo>
                    <a:pt x="4881372" y="2766060"/>
                  </a:moveTo>
                  <a:lnTo>
                    <a:pt x="5428487" y="2766060"/>
                  </a:lnTo>
                  <a:lnTo>
                    <a:pt x="5428487" y="3339084"/>
                  </a:lnTo>
                  <a:lnTo>
                    <a:pt x="4881372" y="3339084"/>
                  </a:lnTo>
                  <a:lnTo>
                    <a:pt x="4881372" y="2766060"/>
                  </a:lnTo>
                  <a:close/>
                </a:path>
                <a:path w="7868920" h="3339465">
                  <a:moveTo>
                    <a:pt x="7321295" y="1421892"/>
                  </a:moveTo>
                  <a:lnTo>
                    <a:pt x="7868411" y="1421892"/>
                  </a:lnTo>
                  <a:lnTo>
                    <a:pt x="7868411" y="3339084"/>
                  </a:lnTo>
                  <a:lnTo>
                    <a:pt x="7321295" y="3339084"/>
                  </a:lnTo>
                  <a:lnTo>
                    <a:pt x="7321295" y="1421892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032760" y="3541775"/>
              <a:ext cx="7868920" cy="2249805"/>
            </a:xfrm>
            <a:custGeom>
              <a:avLst/>
              <a:gdLst/>
              <a:ahLst/>
              <a:cxnLst/>
              <a:rect l="l" t="t" r="r" b="b"/>
              <a:pathLst>
                <a:path w="7868920" h="2249804">
                  <a:moveTo>
                    <a:pt x="547116" y="0"/>
                  </a:moveTo>
                  <a:lnTo>
                    <a:pt x="0" y="0"/>
                  </a:lnTo>
                  <a:lnTo>
                    <a:pt x="0" y="2249424"/>
                  </a:lnTo>
                  <a:lnTo>
                    <a:pt x="547116" y="2249424"/>
                  </a:lnTo>
                  <a:lnTo>
                    <a:pt x="547116" y="0"/>
                  </a:lnTo>
                  <a:close/>
                </a:path>
                <a:path w="7868920" h="2249804">
                  <a:moveTo>
                    <a:pt x="2987040" y="1470660"/>
                  </a:moveTo>
                  <a:lnTo>
                    <a:pt x="2439924" y="1470660"/>
                  </a:lnTo>
                  <a:lnTo>
                    <a:pt x="2439924" y="2249424"/>
                  </a:lnTo>
                  <a:lnTo>
                    <a:pt x="2987040" y="2249424"/>
                  </a:lnTo>
                  <a:lnTo>
                    <a:pt x="2987040" y="1470660"/>
                  </a:lnTo>
                  <a:close/>
                </a:path>
                <a:path w="7868920" h="2249804">
                  <a:moveTo>
                    <a:pt x="5428488" y="1405128"/>
                  </a:moveTo>
                  <a:lnTo>
                    <a:pt x="4881372" y="1405128"/>
                  </a:lnTo>
                  <a:lnTo>
                    <a:pt x="4881372" y="2249424"/>
                  </a:lnTo>
                  <a:lnTo>
                    <a:pt x="5428488" y="2249424"/>
                  </a:lnTo>
                  <a:lnTo>
                    <a:pt x="5428488" y="1405128"/>
                  </a:lnTo>
                  <a:close/>
                </a:path>
                <a:path w="7868920" h="2249804">
                  <a:moveTo>
                    <a:pt x="7868412" y="1623060"/>
                  </a:moveTo>
                  <a:lnTo>
                    <a:pt x="7321296" y="1623060"/>
                  </a:lnTo>
                  <a:lnTo>
                    <a:pt x="7321296" y="2249424"/>
                  </a:lnTo>
                  <a:lnTo>
                    <a:pt x="7868412" y="2249424"/>
                  </a:lnTo>
                  <a:lnTo>
                    <a:pt x="7868412" y="1623060"/>
                  </a:lnTo>
                  <a:close/>
                </a:path>
              </a:pathLst>
            </a:custGeom>
            <a:solidFill>
              <a:srgbClr val="48BA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684020" y="2260091"/>
              <a:ext cx="9217660" cy="3531235"/>
            </a:xfrm>
            <a:custGeom>
              <a:avLst/>
              <a:gdLst/>
              <a:ahLst/>
              <a:cxnLst/>
              <a:rect l="l" t="t" r="r" b="b"/>
              <a:pathLst>
                <a:path w="9217660" h="3531235">
                  <a:moveTo>
                    <a:pt x="1348740" y="1281684"/>
                  </a:moveTo>
                  <a:lnTo>
                    <a:pt x="1895856" y="1281684"/>
                  </a:lnTo>
                  <a:lnTo>
                    <a:pt x="1895856" y="3531108"/>
                  </a:lnTo>
                  <a:lnTo>
                    <a:pt x="1348740" y="3531108"/>
                  </a:lnTo>
                  <a:lnTo>
                    <a:pt x="1348740" y="1281684"/>
                  </a:lnTo>
                  <a:close/>
                </a:path>
                <a:path w="9217660" h="3531235">
                  <a:moveTo>
                    <a:pt x="3788664" y="2752344"/>
                  </a:moveTo>
                  <a:lnTo>
                    <a:pt x="4335780" y="2752344"/>
                  </a:lnTo>
                  <a:lnTo>
                    <a:pt x="4335780" y="3531108"/>
                  </a:lnTo>
                  <a:lnTo>
                    <a:pt x="3788664" y="3531108"/>
                  </a:lnTo>
                  <a:lnTo>
                    <a:pt x="3788664" y="2752344"/>
                  </a:lnTo>
                  <a:close/>
                </a:path>
                <a:path w="9217660" h="3531235">
                  <a:moveTo>
                    <a:pt x="6230111" y="2686812"/>
                  </a:moveTo>
                  <a:lnTo>
                    <a:pt x="6777228" y="2686812"/>
                  </a:lnTo>
                  <a:lnTo>
                    <a:pt x="6777228" y="3531108"/>
                  </a:lnTo>
                  <a:lnTo>
                    <a:pt x="6230111" y="3531108"/>
                  </a:lnTo>
                  <a:lnTo>
                    <a:pt x="6230111" y="2686812"/>
                  </a:lnTo>
                  <a:close/>
                </a:path>
                <a:path w="9217660" h="3531235">
                  <a:moveTo>
                    <a:pt x="8670036" y="2904744"/>
                  </a:moveTo>
                  <a:lnTo>
                    <a:pt x="9217152" y="2904744"/>
                  </a:lnTo>
                  <a:lnTo>
                    <a:pt x="9217152" y="3531108"/>
                  </a:lnTo>
                  <a:lnTo>
                    <a:pt x="8670036" y="3531108"/>
                  </a:lnTo>
                  <a:lnTo>
                    <a:pt x="8670036" y="2904744"/>
                  </a:lnTo>
                  <a:close/>
                </a:path>
                <a:path w="9217660" h="3531235">
                  <a:moveTo>
                    <a:pt x="53340" y="3531108"/>
                  </a:moveTo>
                  <a:lnTo>
                    <a:pt x="53340" y="0"/>
                  </a:lnTo>
                </a:path>
                <a:path w="9217660" h="3531235">
                  <a:moveTo>
                    <a:pt x="0" y="3531108"/>
                  </a:moveTo>
                  <a:lnTo>
                    <a:pt x="53340" y="3531108"/>
                  </a:lnTo>
                </a:path>
                <a:path w="9217660" h="3531235">
                  <a:moveTo>
                    <a:pt x="0" y="2942844"/>
                  </a:moveTo>
                  <a:lnTo>
                    <a:pt x="53340" y="2942844"/>
                  </a:lnTo>
                </a:path>
                <a:path w="9217660" h="3531235">
                  <a:moveTo>
                    <a:pt x="0" y="2354580"/>
                  </a:moveTo>
                  <a:lnTo>
                    <a:pt x="53340" y="2354580"/>
                  </a:lnTo>
                </a:path>
                <a:path w="9217660" h="3531235">
                  <a:moveTo>
                    <a:pt x="0" y="1764792"/>
                  </a:moveTo>
                  <a:lnTo>
                    <a:pt x="53340" y="1764792"/>
                  </a:lnTo>
                </a:path>
                <a:path w="9217660" h="3531235">
                  <a:moveTo>
                    <a:pt x="0" y="1176528"/>
                  </a:moveTo>
                  <a:lnTo>
                    <a:pt x="53340" y="1176528"/>
                  </a:lnTo>
                </a:path>
                <a:path w="9217660" h="3531235">
                  <a:moveTo>
                    <a:pt x="0" y="588263"/>
                  </a:moveTo>
                  <a:lnTo>
                    <a:pt x="53340" y="588263"/>
                  </a:lnTo>
                </a:path>
                <a:path w="9217660" h="3531235">
                  <a:moveTo>
                    <a:pt x="0" y="0"/>
                  </a:moveTo>
                  <a:lnTo>
                    <a:pt x="53340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737360" y="5791199"/>
              <a:ext cx="9764395" cy="53340"/>
            </a:xfrm>
            <a:custGeom>
              <a:avLst/>
              <a:gdLst/>
              <a:ahLst/>
              <a:cxnLst/>
              <a:rect l="l" t="t" r="r" b="b"/>
              <a:pathLst>
                <a:path w="9764395" h="53339">
                  <a:moveTo>
                    <a:pt x="0" y="0"/>
                  </a:moveTo>
                  <a:lnTo>
                    <a:pt x="9764267" y="0"/>
                  </a:lnTo>
                </a:path>
                <a:path w="9764395" h="53339">
                  <a:moveTo>
                    <a:pt x="0" y="0"/>
                  </a:moveTo>
                  <a:lnTo>
                    <a:pt x="0" y="53340"/>
                  </a:lnTo>
                </a:path>
                <a:path w="9764395" h="53339">
                  <a:moveTo>
                    <a:pt x="2441448" y="0"/>
                  </a:moveTo>
                  <a:lnTo>
                    <a:pt x="2441448" y="53340"/>
                  </a:lnTo>
                </a:path>
                <a:path w="9764395" h="53339">
                  <a:moveTo>
                    <a:pt x="4881371" y="0"/>
                  </a:moveTo>
                  <a:lnTo>
                    <a:pt x="4881371" y="53340"/>
                  </a:lnTo>
                </a:path>
                <a:path w="9764395" h="53339">
                  <a:moveTo>
                    <a:pt x="7322819" y="0"/>
                  </a:moveTo>
                  <a:lnTo>
                    <a:pt x="7322819" y="53340"/>
                  </a:lnTo>
                </a:path>
                <a:path w="9764395" h="53339">
                  <a:moveTo>
                    <a:pt x="9764267" y="0"/>
                  </a:moveTo>
                  <a:lnTo>
                    <a:pt x="9764267" y="5334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99716" y="2167140"/>
              <a:ext cx="633221" cy="33755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3836" y="4657356"/>
              <a:ext cx="547865" cy="337553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4868417" y="4689729"/>
            <a:ext cx="367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2884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23759" y="4933200"/>
            <a:ext cx="547865" cy="337553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7309484" y="4964633"/>
            <a:ext cx="36703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1948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65207" y="3589032"/>
            <a:ext cx="547865" cy="337553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9750297" y="3620516"/>
            <a:ext cx="367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6516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37332" y="3256800"/>
            <a:ext cx="547865" cy="337553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3122422" y="3288919"/>
            <a:ext cx="367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7643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8779" y="4727435"/>
            <a:ext cx="547865" cy="339102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5563361" y="4760214"/>
            <a:ext cx="367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2644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7918704" y="4661928"/>
            <a:ext cx="2989580" cy="555625"/>
            <a:chOff x="7918704" y="4661928"/>
            <a:chExt cx="2989580" cy="555625"/>
          </a:xfrm>
        </p:grpSpPr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18704" y="4661928"/>
              <a:ext cx="547865" cy="337553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60152" y="4879860"/>
              <a:ext cx="547865" cy="337553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10445622" y="4912232"/>
            <a:ext cx="367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2128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76172" y="5626608"/>
            <a:ext cx="332981" cy="383273"/>
          </a:xfrm>
          <a:prstGeom prst="rect">
            <a:avLst/>
          </a:prstGeom>
        </p:spPr>
      </p:pic>
      <p:sp>
        <p:nvSpPr>
          <p:cNvPr id="25" name="object 25" descr=""/>
          <p:cNvSpPr txBox="1"/>
          <p:nvPr/>
        </p:nvSpPr>
        <p:spPr>
          <a:xfrm>
            <a:off x="1473453" y="5658408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6" name="object 2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78991" y="5038356"/>
            <a:ext cx="630173" cy="383273"/>
          </a:xfrm>
          <a:prstGeom prst="rect">
            <a:avLst/>
          </a:prstGeom>
        </p:spPr>
      </p:pic>
      <p:sp>
        <p:nvSpPr>
          <p:cNvPr id="27" name="object 27" descr=""/>
          <p:cNvSpPr txBox="1"/>
          <p:nvPr/>
        </p:nvSpPr>
        <p:spPr>
          <a:xfrm>
            <a:off x="1176934" y="5069585"/>
            <a:ext cx="4216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2000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8" name="object 28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78991" y="4450092"/>
            <a:ext cx="630173" cy="383273"/>
          </a:xfrm>
          <a:prstGeom prst="rect">
            <a:avLst/>
          </a:prstGeom>
        </p:spPr>
      </p:pic>
      <p:sp>
        <p:nvSpPr>
          <p:cNvPr id="29" name="object 29" descr=""/>
          <p:cNvSpPr txBox="1"/>
          <p:nvPr/>
        </p:nvSpPr>
        <p:spPr>
          <a:xfrm>
            <a:off x="1176934" y="4480940"/>
            <a:ext cx="4216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4000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0" name="object 30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78991" y="3860279"/>
            <a:ext cx="630173" cy="384822"/>
          </a:xfrm>
          <a:prstGeom prst="rect">
            <a:avLst/>
          </a:prstGeom>
        </p:spPr>
      </p:pic>
      <p:sp>
        <p:nvSpPr>
          <p:cNvPr id="31" name="object 31" descr=""/>
          <p:cNvSpPr txBox="1"/>
          <p:nvPr/>
        </p:nvSpPr>
        <p:spPr>
          <a:xfrm>
            <a:off x="1176934" y="3892041"/>
            <a:ext cx="4216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6000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2" name="object 32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78991" y="3272040"/>
            <a:ext cx="630173" cy="383273"/>
          </a:xfrm>
          <a:prstGeom prst="rect">
            <a:avLst/>
          </a:prstGeom>
        </p:spPr>
      </p:pic>
      <p:sp>
        <p:nvSpPr>
          <p:cNvPr id="33" name="object 33" descr=""/>
          <p:cNvSpPr txBox="1"/>
          <p:nvPr/>
        </p:nvSpPr>
        <p:spPr>
          <a:xfrm>
            <a:off x="1176934" y="3303523"/>
            <a:ext cx="4216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8000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4" name="object 34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81455" y="2683776"/>
            <a:ext cx="727709" cy="383273"/>
          </a:xfrm>
          <a:prstGeom prst="rect">
            <a:avLst/>
          </a:prstGeom>
        </p:spPr>
      </p:pic>
      <p:sp>
        <p:nvSpPr>
          <p:cNvPr id="35" name="object 35" descr=""/>
          <p:cNvSpPr txBox="1"/>
          <p:nvPr/>
        </p:nvSpPr>
        <p:spPr>
          <a:xfrm>
            <a:off x="1077874" y="2714625"/>
            <a:ext cx="52070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10000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6" name="object 36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81455" y="2095512"/>
            <a:ext cx="727709" cy="383273"/>
          </a:xfrm>
          <a:prstGeom prst="rect">
            <a:avLst/>
          </a:prstGeom>
        </p:spPr>
      </p:pic>
      <p:sp>
        <p:nvSpPr>
          <p:cNvPr id="37" name="object 37" descr=""/>
          <p:cNvSpPr txBox="1"/>
          <p:nvPr/>
        </p:nvSpPr>
        <p:spPr>
          <a:xfrm>
            <a:off x="1077874" y="2126107"/>
            <a:ext cx="52070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12000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8" name="object 38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636520" y="5838444"/>
            <a:ext cx="659130" cy="383273"/>
          </a:xfrm>
          <a:prstGeom prst="rect">
            <a:avLst/>
          </a:prstGeom>
        </p:spPr>
      </p:pic>
      <p:sp>
        <p:nvSpPr>
          <p:cNvPr id="39" name="object 39" descr=""/>
          <p:cNvSpPr txBox="1"/>
          <p:nvPr/>
        </p:nvSpPr>
        <p:spPr>
          <a:xfrm>
            <a:off x="2733548" y="5870244"/>
            <a:ext cx="4502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0" name="object 40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430267" y="5838444"/>
            <a:ext cx="1953006" cy="383273"/>
          </a:xfrm>
          <a:prstGeom prst="rect">
            <a:avLst/>
          </a:prstGeom>
        </p:spPr>
      </p:pic>
      <p:sp>
        <p:nvSpPr>
          <p:cNvPr id="41" name="object 41" descr=""/>
          <p:cNvSpPr txBox="1"/>
          <p:nvPr/>
        </p:nvSpPr>
        <p:spPr>
          <a:xfrm>
            <a:off x="4527296" y="5870244"/>
            <a:ext cx="17443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Death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TV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Surgery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2" name="object 42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964680" y="5838444"/>
            <a:ext cx="1764029" cy="383273"/>
          </a:xfrm>
          <a:prstGeom prst="rect">
            <a:avLst/>
          </a:prstGeom>
        </p:spPr>
      </p:pic>
      <p:sp>
        <p:nvSpPr>
          <p:cNvPr id="43" name="object 43" descr=""/>
          <p:cNvSpPr txBox="1"/>
          <p:nvPr/>
        </p:nvSpPr>
        <p:spPr>
          <a:xfrm>
            <a:off x="7062596" y="5870244"/>
            <a:ext cx="15557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HF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hospitalization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4" name="object 44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240011" y="5835396"/>
            <a:ext cx="2096261" cy="393966"/>
          </a:xfrm>
          <a:prstGeom prst="rect">
            <a:avLst/>
          </a:prstGeom>
        </p:spPr>
      </p:pic>
      <p:sp>
        <p:nvSpPr>
          <p:cNvPr id="45" name="object 45" descr=""/>
          <p:cNvSpPr txBox="1"/>
          <p:nvPr/>
        </p:nvSpPr>
        <p:spPr>
          <a:xfrm>
            <a:off x="9341357" y="5874816"/>
            <a:ext cx="1882139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KCCQ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≥15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pts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5245608" y="6288023"/>
            <a:ext cx="1305560" cy="383540"/>
            <a:chOff x="5245608" y="6288023"/>
            <a:chExt cx="1305560" cy="383540"/>
          </a:xfrm>
        </p:grpSpPr>
        <p:sp>
          <p:nvSpPr>
            <p:cNvPr id="47" name="object 47" descr=""/>
            <p:cNvSpPr/>
            <p:nvPr/>
          </p:nvSpPr>
          <p:spPr>
            <a:xfrm>
              <a:off x="5250180" y="6406895"/>
              <a:ext cx="88900" cy="90170"/>
            </a:xfrm>
            <a:custGeom>
              <a:avLst/>
              <a:gdLst/>
              <a:ahLst/>
              <a:cxnLst/>
              <a:rect l="l" t="t" r="r" b="b"/>
              <a:pathLst>
                <a:path w="88900" h="90170">
                  <a:moveTo>
                    <a:pt x="88391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88391" y="89915"/>
                  </a:lnTo>
                  <a:lnTo>
                    <a:pt x="88391" y="0"/>
                  </a:lnTo>
                  <a:close/>
                </a:path>
              </a:pathLst>
            </a:custGeom>
            <a:solidFill>
              <a:srgbClr val="FFD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5250180" y="6406895"/>
              <a:ext cx="88900" cy="90170"/>
            </a:xfrm>
            <a:custGeom>
              <a:avLst/>
              <a:gdLst/>
              <a:ahLst/>
              <a:cxnLst/>
              <a:rect l="l" t="t" r="r" b="b"/>
              <a:pathLst>
                <a:path w="88900" h="90170">
                  <a:moveTo>
                    <a:pt x="0" y="89915"/>
                  </a:moveTo>
                  <a:lnTo>
                    <a:pt x="88391" y="89915"/>
                  </a:lnTo>
                  <a:lnTo>
                    <a:pt x="88391" y="0"/>
                  </a:lnTo>
                  <a:lnTo>
                    <a:pt x="0" y="0"/>
                  </a:lnTo>
                  <a:lnTo>
                    <a:pt x="0" y="89915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69992" y="6288023"/>
              <a:ext cx="1280921" cy="383273"/>
            </a:xfrm>
            <a:prstGeom prst="rect">
              <a:avLst/>
            </a:prstGeom>
          </p:spPr>
        </p:pic>
      </p:grpSp>
      <p:sp>
        <p:nvSpPr>
          <p:cNvPr id="50" name="object 50" descr=""/>
          <p:cNvSpPr txBox="1"/>
          <p:nvPr/>
        </p:nvSpPr>
        <p:spPr>
          <a:xfrm>
            <a:off x="5367273" y="6319215"/>
            <a:ext cx="10725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Device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Wins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1" name="object 51" descr=""/>
          <p:cNvGrpSpPr/>
          <p:nvPr/>
        </p:nvGrpSpPr>
        <p:grpSpPr>
          <a:xfrm>
            <a:off x="6856476" y="6288023"/>
            <a:ext cx="1363345" cy="383540"/>
            <a:chOff x="6856476" y="6288023"/>
            <a:chExt cx="1363345" cy="383540"/>
          </a:xfrm>
        </p:grpSpPr>
        <p:sp>
          <p:nvSpPr>
            <p:cNvPr id="52" name="object 52" descr=""/>
            <p:cNvSpPr/>
            <p:nvPr/>
          </p:nvSpPr>
          <p:spPr>
            <a:xfrm>
              <a:off x="6861048" y="6406895"/>
              <a:ext cx="88900" cy="90170"/>
            </a:xfrm>
            <a:custGeom>
              <a:avLst/>
              <a:gdLst/>
              <a:ahLst/>
              <a:cxnLst/>
              <a:rect l="l" t="t" r="r" b="b"/>
              <a:pathLst>
                <a:path w="88900" h="90170">
                  <a:moveTo>
                    <a:pt x="88392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88392" y="89915"/>
                  </a:lnTo>
                  <a:lnTo>
                    <a:pt x="88392" y="0"/>
                  </a:lnTo>
                  <a:close/>
                </a:path>
              </a:pathLst>
            </a:custGeom>
            <a:solidFill>
              <a:srgbClr val="48BA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6861048" y="6406895"/>
              <a:ext cx="88900" cy="90170"/>
            </a:xfrm>
            <a:custGeom>
              <a:avLst/>
              <a:gdLst/>
              <a:ahLst/>
              <a:cxnLst/>
              <a:rect l="l" t="t" r="r" b="b"/>
              <a:pathLst>
                <a:path w="88900" h="90170">
                  <a:moveTo>
                    <a:pt x="0" y="89915"/>
                  </a:moveTo>
                  <a:lnTo>
                    <a:pt x="88392" y="89915"/>
                  </a:lnTo>
                  <a:lnTo>
                    <a:pt x="88392" y="0"/>
                  </a:lnTo>
                  <a:lnTo>
                    <a:pt x="0" y="0"/>
                  </a:lnTo>
                  <a:lnTo>
                    <a:pt x="0" y="89915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879336" y="6288023"/>
              <a:ext cx="1340357" cy="383273"/>
            </a:xfrm>
            <a:prstGeom prst="rect">
              <a:avLst/>
            </a:prstGeom>
          </p:spPr>
        </p:pic>
      </p:grpSp>
      <p:sp>
        <p:nvSpPr>
          <p:cNvPr id="55" name="object 55" descr=""/>
          <p:cNvSpPr txBox="1"/>
          <p:nvPr/>
        </p:nvSpPr>
        <p:spPr>
          <a:xfrm>
            <a:off x="6978142" y="6319215"/>
            <a:ext cx="11315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Wins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6" name="object 56" descr=""/>
          <p:cNvGrpSpPr/>
          <p:nvPr/>
        </p:nvGrpSpPr>
        <p:grpSpPr>
          <a:xfrm>
            <a:off x="1901951" y="1543811"/>
            <a:ext cx="2073910" cy="708025"/>
            <a:chOff x="1901951" y="1543811"/>
            <a:chExt cx="2073910" cy="708025"/>
          </a:xfrm>
        </p:grpSpPr>
        <p:pic>
          <p:nvPicPr>
            <p:cNvPr id="57" name="object 5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109215" y="1543811"/>
              <a:ext cx="1718309" cy="464058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901951" y="1787651"/>
              <a:ext cx="2073402" cy="464058"/>
            </a:xfrm>
            <a:prstGeom prst="rect">
              <a:avLst/>
            </a:prstGeom>
          </p:spPr>
        </p:pic>
      </p:grpSp>
      <p:sp>
        <p:nvSpPr>
          <p:cNvPr id="59" name="object 59" descr=""/>
          <p:cNvSpPr txBox="1"/>
          <p:nvPr/>
        </p:nvSpPr>
        <p:spPr>
          <a:xfrm>
            <a:off x="2022475" y="1598803"/>
            <a:ext cx="1817370" cy="807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Win</a:t>
            </a:r>
            <a:r>
              <a:rPr dirty="0" sz="16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ratio,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1.48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(1.06,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2.13),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p=0.02</a:t>
            </a:r>
            <a:endParaRPr sz="1600">
              <a:latin typeface="Arial"/>
              <a:cs typeface="Arial"/>
            </a:endParaRPr>
          </a:p>
          <a:p>
            <a:pPr marL="374650">
              <a:lnSpc>
                <a:spcPct val="100000"/>
              </a:lnSpc>
              <a:spcBef>
                <a:spcPts val="880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11348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0" name="object 60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9750552" y="3081527"/>
            <a:ext cx="1236726" cy="500634"/>
          </a:xfrm>
          <a:prstGeom prst="rect">
            <a:avLst/>
          </a:prstGeom>
        </p:spPr>
      </p:pic>
      <p:sp>
        <p:nvSpPr>
          <p:cNvPr id="61" name="object 61" descr=""/>
          <p:cNvSpPr txBox="1"/>
          <p:nvPr/>
        </p:nvSpPr>
        <p:spPr>
          <a:xfrm>
            <a:off x="9881743" y="3140202"/>
            <a:ext cx="959485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 spc="-10" b="1" i="1">
                <a:solidFill>
                  <a:srgbClr val="FFFFFF"/>
                </a:solidFill>
                <a:latin typeface="Arial"/>
                <a:cs typeface="Arial"/>
              </a:rPr>
              <a:t>p&lt;0.0001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62" name="object 62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318247" y="4279404"/>
            <a:ext cx="992886" cy="502145"/>
          </a:xfrm>
          <a:prstGeom prst="rect">
            <a:avLst/>
          </a:prstGeom>
        </p:spPr>
      </p:pic>
      <p:sp>
        <p:nvSpPr>
          <p:cNvPr id="63" name="object 63" descr=""/>
          <p:cNvSpPr txBox="1"/>
          <p:nvPr/>
        </p:nvSpPr>
        <p:spPr>
          <a:xfrm>
            <a:off x="7449057" y="4208376"/>
            <a:ext cx="922655" cy="693420"/>
          </a:xfrm>
          <a:prstGeom prst="rect">
            <a:avLst/>
          </a:prstGeom>
        </p:spPr>
        <p:txBody>
          <a:bodyPr wrap="square" lIns="0" tIns="1466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dirty="0" sz="1700" spc="-10" b="1" i="1">
                <a:solidFill>
                  <a:srgbClr val="FFFFFF"/>
                </a:solidFill>
                <a:latin typeface="Arial"/>
                <a:cs typeface="Arial"/>
              </a:rPr>
              <a:t>p=0.41</a:t>
            </a:r>
            <a:endParaRPr sz="1700">
              <a:latin typeface="Arial"/>
              <a:cs typeface="Arial"/>
            </a:endParaRPr>
          </a:p>
          <a:p>
            <a:pPr marL="567690">
              <a:lnSpc>
                <a:spcPct val="100000"/>
              </a:lnSpc>
              <a:spcBef>
                <a:spcPts val="725"/>
              </a:spcBef>
            </a:pP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2871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4" name="object 64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948428" y="4210824"/>
            <a:ext cx="992886" cy="502145"/>
          </a:xfrm>
          <a:prstGeom prst="rect">
            <a:avLst/>
          </a:prstGeom>
        </p:spPr>
      </p:pic>
      <p:sp>
        <p:nvSpPr>
          <p:cNvPr id="65" name="object 65" descr=""/>
          <p:cNvSpPr txBox="1"/>
          <p:nvPr/>
        </p:nvSpPr>
        <p:spPr>
          <a:xfrm>
            <a:off x="5079619" y="4270375"/>
            <a:ext cx="715010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 spc="-10" b="1" i="1">
                <a:solidFill>
                  <a:srgbClr val="FFFFFF"/>
                </a:solidFill>
                <a:latin typeface="Arial"/>
                <a:cs typeface="Arial"/>
              </a:rPr>
              <a:t>p=0.75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66" name="object 66" descr=""/>
          <p:cNvGrpSpPr/>
          <p:nvPr/>
        </p:nvGrpSpPr>
        <p:grpSpPr>
          <a:xfrm>
            <a:off x="5198364" y="1975104"/>
            <a:ext cx="6249670" cy="877569"/>
            <a:chOff x="5198364" y="1975104"/>
            <a:chExt cx="6249670" cy="877569"/>
          </a:xfrm>
        </p:grpSpPr>
        <p:pic>
          <p:nvPicPr>
            <p:cNvPr id="67" name="object 67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413248" y="1975104"/>
              <a:ext cx="2448305" cy="576834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517892" y="1979676"/>
              <a:ext cx="3780282" cy="567689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198364" y="2284476"/>
              <a:ext cx="2269997" cy="567689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200900" y="2284476"/>
              <a:ext cx="4246626" cy="567689"/>
            </a:xfrm>
            <a:prstGeom prst="rect">
              <a:avLst/>
            </a:prstGeom>
          </p:spPr>
        </p:pic>
      </p:grpSp>
      <p:sp>
        <p:nvSpPr>
          <p:cNvPr id="71" name="object 71" descr=""/>
          <p:cNvSpPr txBox="1"/>
          <p:nvPr/>
        </p:nvSpPr>
        <p:spPr>
          <a:xfrm>
            <a:off x="5345938" y="2043430"/>
            <a:ext cx="5934710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219075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TriClip™</a:t>
            </a:r>
            <a:r>
              <a:rPr dirty="0" sz="20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therapy</a:t>
            </a: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demonstrated</a:t>
            </a:r>
            <a:r>
              <a:rPr dirty="0" sz="20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superiority</a:t>
            </a:r>
            <a:r>
              <a:rPr dirty="0" sz="20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20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therapy</a:t>
            </a:r>
            <a:r>
              <a:rPr dirty="0" sz="20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driven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improvement</a:t>
            </a:r>
            <a:r>
              <a:rPr dirty="0" sz="2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0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KCCQ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2" name="object 72" descr=""/>
          <p:cNvGrpSpPr/>
          <p:nvPr/>
        </p:nvGrpSpPr>
        <p:grpSpPr>
          <a:xfrm>
            <a:off x="36576" y="7620"/>
            <a:ext cx="5786755" cy="6223000"/>
            <a:chOff x="36576" y="7620"/>
            <a:chExt cx="5786755" cy="6223000"/>
          </a:xfrm>
        </p:grpSpPr>
        <p:sp>
          <p:nvSpPr>
            <p:cNvPr id="73" name="object 73" descr=""/>
            <p:cNvSpPr/>
            <p:nvPr/>
          </p:nvSpPr>
          <p:spPr>
            <a:xfrm>
              <a:off x="1864614" y="1474470"/>
              <a:ext cx="2136775" cy="4737100"/>
            </a:xfrm>
            <a:custGeom>
              <a:avLst/>
              <a:gdLst/>
              <a:ahLst/>
              <a:cxnLst/>
              <a:rect l="l" t="t" r="r" b="b"/>
              <a:pathLst>
                <a:path w="2136775" h="4737100">
                  <a:moveTo>
                    <a:pt x="0" y="4736592"/>
                  </a:moveTo>
                  <a:lnTo>
                    <a:pt x="2136648" y="4736592"/>
                  </a:lnTo>
                  <a:lnTo>
                    <a:pt x="2136648" y="0"/>
                  </a:lnTo>
                  <a:lnTo>
                    <a:pt x="0" y="0"/>
                  </a:lnTo>
                  <a:lnTo>
                    <a:pt x="0" y="4736592"/>
                  </a:lnTo>
                  <a:close/>
                </a:path>
              </a:pathLst>
            </a:custGeom>
            <a:ln w="380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6576" y="7620"/>
              <a:ext cx="5786628" cy="1412747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0960" y="32003"/>
              <a:ext cx="5682996" cy="1310640"/>
            </a:xfrm>
            <a:prstGeom prst="rect">
              <a:avLst/>
            </a:prstGeom>
          </p:spPr>
        </p:pic>
      </p:grpSp>
      <p:sp>
        <p:nvSpPr>
          <p:cNvPr id="76" name="object 76"/>
          <p:cNvSpPr txBox="1">
            <a:spLocks noGrp="1"/>
          </p:cNvSpPr>
          <p:nvPr>
            <p:ph type="title"/>
          </p:nvPr>
        </p:nvSpPr>
        <p:spPr>
          <a:xfrm>
            <a:off x="421640" y="199466"/>
            <a:ext cx="4931410" cy="73215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Primary</a:t>
            </a:r>
            <a:r>
              <a:rPr dirty="0" spc="10"/>
              <a:t> </a:t>
            </a:r>
            <a:r>
              <a:rPr dirty="0" spc="-10"/>
              <a:t>Endpoint</a:t>
            </a:r>
          </a:p>
        </p:txBody>
      </p:sp>
      <p:grpSp>
        <p:nvGrpSpPr>
          <p:cNvPr id="77" name="object 77" descr=""/>
          <p:cNvGrpSpPr/>
          <p:nvPr/>
        </p:nvGrpSpPr>
        <p:grpSpPr>
          <a:xfrm>
            <a:off x="205740" y="877811"/>
            <a:ext cx="5386070" cy="817244"/>
            <a:chOff x="205740" y="877811"/>
            <a:chExt cx="5386070" cy="817244"/>
          </a:xfrm>
        </p:grpSpPr>
        <p:pic>
          <p:nvPicPr>
            <p:cNvPr id="78" name="object 78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05740" y="877811"/>
              <a:ext cx="5385816" cy="816876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30124" y="902208"/>
              <a:ext cx="2088642" cy="715518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888235" y="902208"/>
              <a:ext cx="535686" cy="715518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993391" y="902208"/>
              <a:ext cx="3521202" cy="715518"/>
            </a:xfrm>
            <a:prstGeom prst="rect">
              <a:avLst/>
            </a:prstGeom>
          </p:spPr>
        </p:pic>
      </p:grpSp>
      <p:sp>
        <p:nvSpPr>
          <p:cNvPr id="82" name="object 82" descr=""/>
          <p:cNvSpPr txBox="1"/>
          <p:nvPr/>
        </p:nvSpPr>
        <p:spPr>
          <a:xfrm>
            <a:off x="421640" y="990346"/>
            <a:ext cx="487870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0" b="1">
                <a:solidFill>
                  <a:srgbClr val="FFFFFF"/>
                </a:solidFill>
                <a:latin typeface="Arial"/>
                <a:cs typeface="Arial"/>
              </a:rPr>
              <a:t>Finkelstein-</a:t>
            </a:r>
            <a:r>
              <a:rPr dirty="0" sz="2500" spc="-10" b="1">
                <a:solidFill>
                  <a:srgbClr val="FFFFFF"/>
                </a:solidFill>
                <a:latin typeface="Arial"/>
                <a:cs typeface="Arial"/>
              </a:rPr>
              <a:t>Schoenfeld</a:t>
            </a:r>
            <a:r>
              <a:rPr dirty="0" sz="25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10" b="1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83" name="object 83" descr=""/>
          <p:cNvGrpSpPr/>
          <p:nvPr/>
        </p:nvGrpSpPr>
        <p:grpSpPr>
          <a:xfrm>
            <a:off x="9628631" y="6146291"/>
            <a:ext cx="2397760" cy="501650"/>
            <a:chOff x="9628631" y="6146291"/>
            <a:chExt cx="2397760" cy="501650"/>
          </a:xfrm>
        </p:grpSpPr>
        <p:pic>
          <p:nvPicPr>
            <p:cNvPr id="84" name="object 8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628631" y="6210299"/>
              <a:ext cx="441959" cy="370332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070591" y="6146291"/>
              <a:ext cx="1955292" cy="5013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993260" y="2488437"/>
            <a:ext cx="155638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b="1">
                <a:solidFill>
                  <a:srgbClr val="FFFF00"/>
                </a:solidFill>
                <a:latin typeface="Arial"/>
                <a:cs typeface="Arial"/>
              </a:rPr>
              <a:t>Device</a:t>
            </a:r>
            <a:r>
              <a:rPr dirty="0" sz="1900" spc="-4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FFFF00"/>
                </a:solidFill>
                <a:latin typeface="Arial"/>
                <a:cs typeface="Arial"/>
              </a:rPr>
              <a:t>90.6%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84047" y="2391155"/>
            <a:ext cx="863600" cy="2846070"/>
            <a:chOff x="384047" y="2391155"/>
            <a:chExt cx="863600" cy="284607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047" y="3070859"/>
              <a:ext cx="416826" cy="216636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047" y="3008375"/>
              <a:ext cx="416826" cy="31318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4047" y="2391155"/>
              <a:ext cx="416826" cy="86791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8075" y="2449067"/>
              <a:ext cx="416826" cy="273176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0579" y="3368039"/>
              <a:ext cx="416826" cy="948690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444738" y="2573731"/>
            <a:ext cx="680085" cy="25628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68580" indent="-56515">
              <a:lnSpc>
                <a:spcPts val="1714"/>
              </a:lnSpc>
            </a:pPr>
            <a:r>
              <a:rPr dirty="0" sz="1450" b="1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145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b="1">
                <a:solidFill>
                  <a:srgbClr val="FFFFFF"/>
                </a:solidFill>
                <a:latin typeface="Arial"/>
                <a:cs typeface="Arial"/>
              </a:rPr>
              <a:t>Free</a:t>
            </a:r>
            <a:r>
              <a:rPr dirty="0" sz="145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b="1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145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-10" b="1">
                <a:solidFill>
                  <a:srgbClr val="FFFFFF"/>
                </a:solidFill>
                <a:latin typeface="Arial"/>
                <a:cs typeface="Arial"/>
              </a:rPr>
              <a:t>All-Cause</a:t>
            </a:r>
            <a:endParaRPr sz="1450">
              <a:latin typeface="Arial"/>
              <a:cs typeface="Arial"/>
            </a:endParaRPr>
          </a:p>
          <a:p>
            <a:pPr marL="932815" marR="61594" indent="-864235">
              <a:lnSpc>
                <a:spcPct val="100699"/>
              </a:lnSpc>
              <a:spcBef>
                <a:spcPts val="10"/>
              </a:spcBef>
            </a:pPr>
            <a:r>
              <a:rPr dirty="0" sz="1450" b="1">
                <a:solidFill>
                  <a:srgbClr val="FFFFFF"/>
                </a:solidFill>
                <a:latin typeface="Arial"/>
                <a:cs typeface="Arial"/>
              </a:rPr>
              <a:t>Mortality</a:t>
            </a:r>
            <a:r>
              <a:rPr dirty="0" sz="145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b="1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45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b="1">
                <a:solidFill>
                  <a:srgbClr val="FFFFFF"/>
                </a:solidFill>
                <a:latin typeface="Arial"/>
                <a:cs typeface="Arial"/>
              </a:rPr>
              <a:t>Tricuspid </a:t>
            </a:r>
            <a:r>
              <a:rPr dirty="0" sz="1450" spc="-20" b="1">
                <a:solidFill>
                  <a:srgbClr val="FFFFFF"/>
                </a:solidFill>
                <a:latin typeface="Arial"/>
                <a:cs typeface="Arial"/>
              </a:rPr>
              <a:t>Valve </a:t>
            </a:r>
            <a:r>
              <a:rPr dirty="0" sz="1450" spc="-10" b="1">
                <a:solidFill>
                  <a:srgbClr val="FFFFFF"/>
                </a:solidFill>
                <a:latin typeface="Arial"/>
                <a:cs typeface="Arial"/>
              </a:rPr>
              <a:t>Surgery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408175" y="2454910"/>
            <a:ext cx="3914775" cy="3159125"/>
            <a:chOff x="1408175" y="2454910"/>
            <a:chExt cx="3914775" cy="3159125"/>
          </a:xfrm>
        </p:grpSpPr>
        <p:sp>
          <p:nvSpPr>
            <p:cNvPr id="11" name="object 11" descr=""/>
            <p:cNvSpPr/>
            <p:nvPr/>
          </p:nvSpPr>
          <p:spPr>
            <a:xfrm>
              <a:off x="1544573" y="2465070"/>
              <a:ext cx="3525520" cy="521334"/>
            </a:xfrm>
            <a:custGeom>
              <a:avLst/>
              <a:gdLst/>
              <a:ahLst/>
              <a:cxnLst/>
              <a:rect l="l" t="t" r="r" b="b"/>
              <a:pathLst>
                <a:path w="3525520" h="521335">
                  <a:moveTo>
                    <a:pt x="0" y="0"/>
                  </a:moveTo>
                  <a:lnTo>
                    <a:pt x="102234" y="0"/>
                  </a:lnTo>
                  <a:lnTo>
                    <a:pt x="102234" y="35940"/>
                  </a:lnTo>
                  <a:lnTo>
                    <a:pt x="248157" y="35940"/>
                  </a:lnTo>
                  <a:lnTo>
                    <a:pt x="248157" y="62864"/>
                  </a:lnTo>
                  <a:lnTo>
                    <a:pt x="372237" y="62864"/>
                  </a:lnTo>
                  <a:lnTo>
                    <a:pt x="372237" y="98805"/>
                  </a:lnTo>
                  <a:lnTo>
                    <a:pt x="503555" y="98805"/>
                  </a:lnTo>
                  <a:lnTo>
                    <a:pt x="503555" y="125856"/>
                  </a:lnTo>
                  <a:lnTo>
                    <a:pt x="627633" y="125856"/>
                  </a:lnTo>
                  <a:lnTo>
                    <a:pt x="627633" y="161797"/>
                  </a:lnTo>
                  <a:lnTo>
                    <a:pt x="664082" y="161797"/>
                  </a:lnTo>
                  <a:lnTo>
                    <a:pt x="664082" y="197738"/>
                  </a:lnTo>
                  <a:lnTo>
                    <a:pt x="678688" y="197738"/>
                  </a:lnTo>
                  <a:lnTo>
                    <a:pt x="678688" y="224662"/>
                  </a:lnTo>
                  <a:lnTo>
                    <a:pt x="693293" y="224662"/>
                  </a:lnTo>
                  <a:lnTo>
                    <a:pt x="693293" y="260603"/>
                  </a:lnTo>
                  <a:lnTo>
                    <a:pt x="1014476" y="260603"/>
                  </a:lnTo>
                  <a:lnTo>
                    <a:pt x="1014476" y="287527"/>
                  </a:lnTo>
                  <a:lnTo>
                    <a:pt x="1021714" y="287527"/>
                  </a:lnTo>
                  <a:lnTo>
                    <a:pt x="1021714" y="323468"/>
                  </a:lnTo>
                  <a:lnTo>
                    <a:pt x="1364742" y="323468"/>
                  </a:lnTo>
                  <a:lnTo>
                    <a:pt x="1364742" y="359409"/>
                  </a:lnTo>
                  <a:lnTo>
                    <a:pt x="1415795" y="359409"/>
                  </a:lnTo>
                  <a:lnTo>
                    <a:pt x="1415795" y="386460"/>
                  </a:lnTo>
                  <a:lnTo>
                    <a:pt x="1430401" y="386460"/>
                  </a:lnTo>
                  <a:lnTo>
                    <a:pt x="1430401" y="422401"/>
                  </a:lnTo>
                  <a:lnTo>
                    <a:pt x="1736978" y="422401"/>
                  </a:lnTo>
                  <a:lnTo>
                    <a:pt x="1736978" y="458342"/>
                  </a:lnTo>
                  <a:lnTo>
                    <a:pt x="1788033" y="458342"/>
                  </a:lnTo>
                  <a:lnTo>
                    <a:pt x="1788033" y="485266"/>
                  </a:lnTo>
                  <a:lnTo>
                    <a:pt x="3320668" y="485266"/>
                  </a:lnTo>
                  <a:lnTo>
                    <a:pt x="3320668" y="521207"/>
                  </a:lnTo>
                  <a:lnTo>
                    <a:pt x="3525012" y="521207"/>
                  </a:lnTo>
                </a:path>
              </a:pathLst>
            </a:custGeom>
            <a:ln w="19812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544573" y="2465070"/>
              <a:ext cx="3525520" cy="584200"/>
            </a:xfrm>
            <a:custGeom>
              <a:avLst/>
              <a:gdLst/>
              <a:ahLst/>
              <a:cxnLst/>
              <a:rect l="l" t="t" r="r" b="b"/>
              <a:pathLst>
                <a:path w="3525520" h="584200">
                  <a:moveTo>
                    <a:pt x="0" y="0"/>
                  </a:moveTo>
                  <a:lnTo>
                    <a:pt x="270001" y="0"/>
                  </a:lnTo>
                  <a:lnTo>
                    <a:pt x="270001" y="35940"/>
                  </a:lnTo>
                  <a:lnTo>
                    <a:pt x="277368" y="35940"/>
                  </a:lnTo>
                  <a:lnTo>
                    <a:pt x="277368" y="62864"/>
                  </a:lnTo>
                  <a:lnTo>
                    <a:pt x="788162" y="62864"/>
                  </a:lnTo>
                  <a:lnTo>
                    <a:pt x="788162" y="98805"/>
                  </a:lnTo>
                  <a:lnTo>
                    <a:pt x="810132" y="98805"/>
                  </a:lnTo>
                  <a:lnTo>
                    <a:pt x="810132" y="161670"/>
                  </a:lnTo>
                  <a:lnTo>
                    <a:pt x="905001" y="161670"/>
                  </a:lnTo>
                  <a:lnTo>
                    <a:pt x="905001" y="188594"/>
                  </a:lnTo>
                  <a:lnTo>
                    <a:pt x="985265" y="188594"/>
                  </a:lnTo>
                  <a:lnTo>
                    <a:pt x="985265" y="224535"/>
                  </a:lnTo>
                  <a:lnTo>
                    <a:pt x="1131189" y="224535"/>
                  </a:lnTo>
                  <a:lnTo>
                    <a:pt x="1131189" y="260476"/>
                  </a:lnTo>
                  <a:lnTo>
                    <a:pt x="1379346" y="260476"/>
                  </a:lnTo>
                  <a:lnTo>
                    <a:pt x="1379346" y="287400"/>
                  </a:lnTo>
                  <a:lnTo>
                    <a:pt x="1430401" y="287400"/>
                  </a:lnTo>
                  <a:lnTo>
                    <a:pt x="1430401" y="323214"/>
                  </a:lnTo>
                  <a:lnTo>
                    <a:pt x="1437767" y="323214"/>
                  </a:lnTo>
                  <a:lnTo>
                    <a:pt x="1437767" y="359155"/>
                  </a:lnTo>
                  <a:lnTo>
                    <a:pt x="1554480" y="359155"/>
                  </a:lnTo>
                  <a:lnTo>
                    <a:pt x="1554480" y="386079"/>
                  </a:lnTo>
                  <a:lnTo>
                    <a:pt x="1612900" y="386079"/>
                  </a:lnTo>
                  <a:lnTo>
                    <a:pt x="1612900" y="422020"/>
                  </a:lnTo>
                  <a:lnTo>
                    <a:pt x="1634744" y="422020"/>
                  </a:lnTo>
                  <a:lnTo>
                    <a:pt x="1634744" y="457962"/>
                  </a:lnTo>
                  <a:lnTo>
                    <a:pt x="1758823" y="457962"/>
                  </a:lnTo>
                  <a:lnTo>
                    <a:pt x="1758823" y="484885"/>
                  </a:lnTo>
                  <a:lnTo>
                    <a:pt x="2291588" y="484885"/>
                  </a:lnTo>
                  <a:lnTo>
                    <a:pt x="2291588" y="520826"/>
                  </a:lnTo>
                  <a:lnTo>
                    <a:pt x="2547112" y="520826"/>
                  </a:lnTo>
                  <a:lnTo>
                    <a:pt x="2547112" y="556767"/>
                  </a:lnTo>
                  <a:lnTo>
                    <a:pt x="2963037" y="556767"/>
                  </a:lnTo>
                  <a:lnTo>
                    <a:pt x="2963037" y="583691"/>
                  </a:lnTo>
                  <a:lnTo>
                    <a:pt x="3525012" y="583691"/>
                  </a:lnTo>
                </a:path>
              </a:pathLst>
            </a:custGeom>
            <a:ln w="19812">
              <a:solidFill>
                <a:srgbClr val="B3DF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523237" y="5237226"/>
              <a:ext cx="3575685" cy="55244"/>
            </a:xfrm>
            <a:custGeom>
              <a:avLst/>
              <a:gdLst/>
              <a:ahLst/>
              <a:cxnLst/>
              <a:rect l="l" t="t" r="r" b="b"/>
              <a:pathLst>
                <a:path w="3575685" h="55245">
                  <a:moveTo>
                    <a:pt x="0" y="0"/>
                  </a:moveTo>
                  <a:lnTo>
                    <a:pt x="3575304" y="0"/>
                  </a:lnTo>
                </a:path>
                <a:path w="3575685" h="55245">
                  <a:moveTo>
                    <a:pt x="21336" y="0"/>
                  </a:moveTo>
                  <a:lnTo>
                    <a:pt x="21336" y="54864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8175" y="5268467"/>
              <a:ext cx="293382" cy="345185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1837181" y="5237226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w="0" h="55245">
                  <a:moveTo>
                    <a:pt x="0" y="0"/>
                  </a:moveTo>
                  <a:lnTo>
                    <a:pt x="0" y="54864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59635" y="5268467"/>
              <a:ext cx="378701" cy="345185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3281933" y="5237226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w="0" h="55245">
                  <a:moveTo>
                    <a:pt x="0" y="0"/>
                  </a:moveTo>
                  <a:lnTo>
                    <a:pt x="0" y="54864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66287" y="5268467"/>
              <a:ext cx="464058" cy="345185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5069585" y="5237226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w="0" h="55245">
                  <a:moveTo>
                    <a:pt x="0" y="0"/>
                  </a:moveTo>
                  <a:lnTo>
                    <a:pt x="0" y="54864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58511" y="5268467"/>
              <a:ext cx="464058" cy="345185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4943602" y="5304790"/>
            <a:ext cx="282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365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223516" y="5481828"/>
            <a:ext cx="2593085" cy="345186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2308605" y="5273954"/>
            <a:ext cx="2409825" cy="45339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ctr" marR="435609">
              <a:lnSpc>
                <a:spcPct val="100000"/>
              </a:lnSpc>
              <a:spcBef>
                <a:spcPts val="34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180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dirty="0" sz="12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Randomization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(Days)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1098803" y="2427541"/>
            <a:ext cx="513080" cy="3040380"/>
            <a:chOff x="1098803" y="2427541"/>
            <a:chExt cx="513080" cy="3040380"/>
          </a:xfrm>
        </p:grpSpPr>
        <p:sp>
          <p:nvSpPr>
            <p:cNvPr id="25" name="object 25" descr=""/>
            <p:cNvSpPr/>
            <p:nvPr/>
          </p:nvSpPr>
          <p:spPr>
            <a:xfrm>
              <a:off x="1479041" y="2428494"/>
              <a:ext cx="44450" cy="2809240"/>
            </a:xfrm>
            <a:custGeom>
              <a:avLst/>
              <a:gdLst/>
              <a:ahLst/>
              <a:cxnLst/>
              <a:rect l="l" t="t" r="r" b="b"/>
              <a:pathLst>
                <a:path w="44450" h="2809240">
                  <a:moveTo>
                    <a:pt x="44196" y="2808731"/>
                  </a:moveTo>
                  <a:lnTo>
                    <a:pt x="44196" y="0"/>
                  </a:lnTo>
                </a:path>
                <a:path w="44450" h="2809240">
                  <a:moveTo>
                    <a:pt x="44196" y="2808731"/>
                  </a:moveTo>
                  <a:lnTo>
                    <a:pt x="0" y="2808731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98803" y="5122164"/>
              <a:ext cx="512838" cy="345186"/>
            </a:xfrm>
            <a:prstGeom prst="rect">
              <a:avLst/>
            </a:prstGeom>
          </p:spPr>
        </p:pic>
      </p:grpSp>
      <p:sp>
        <p:nvSpPr>
          <p:cNvPr id="27" name="object 27" descr=""/>
          <p:cNvSpPr txBox="1"/>
          <p:nvPr/>
        </p:nvSpPr>
        <p:spPr>
          <a:xfrm>
            <a:off x="1183944" y="5159197"/>
            <a:ext cx="756920" cy="354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9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50%</a:t>
            </a:r>
            <a:endParaRPr sz="1200">
              <a:latin typeface="Arial"/>
              <a:cs typeface="Arial"/>
            </a:endParaRPr>
          </a:p>
          <a:p>
            <a:pPr marL="321310">
              <a:lnSpc>
                <a:spcPts val="1290"/>
              </a:lnSpc>
              <a:tabLst>
                <a:tab pos="572770" algn="l"/>
              </a:tabLst>
            </a:pP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1098803" y="4567428"/>
            <a:ext cx="513080" cy="345440"/>
            <a:chOff x="1098803" y="4567428"/>
            <a:chExt cx="513080" cy="345440"/>
          </a:xfrm>
        </p:grpSpPr>
        <p:sp>
          <p:nvSpPr>
            <p:cNvPr id="29" name="object 29" descr=""/>
            <p:cNvSpPr/>
            <p:nvPr/>
          </p:nvSpPr>
          <p:spPr>
            <a:xfrm>
              <a:off x="1479041" y="4680966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 h="0">
                  <a:moveTo>
                    <a:pt x="4419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98803" y="4567428"/>
              <a:ext cx="512838" cy="345186"/>
            </a:xfrm>
            <a:prstGeom prst="rect">
              <a:avLst/>
            </a:prstGeom>
          </p:spPr>
        </p:pic>
      </p:grpSp>
      <p:sp>
        <p:nvSpPr>
          <p:cNvPr id="31" name="object 31" descr=""/>
          <p:cNvSpPr txBox="1"/>
          <p:nvPr/>
        </p:nvSpPr>
        <p:spPr>
          <a:xfrm>
            <a:off x="1183944" y="4604766"/>
            <a:ext cx="3327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60%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1098803" y="4012691"/>
            <a:ext cx="513080" cy="345440"/>
            <a:chOff x="1098803" y="4012691"/>
            <a:chExt cx="513080" cy="345440"/>
          </a:xfrm>
        </p:grpSpPr>
        <p:sp>
          <p:nvSpPr>
            <p:cNvPr id="33" name="object 33" descr=""/>
            <p:cNvSpPr/>
            <p:nvPr/>
          </p:nvSpPr>
          <p:spPr>
            <a:xfrm>
              <a:off x="1479041" y="4124705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 h="0">
                  <a:moveTo>
                    <a:pt x="4419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98803" y="4012691"/>
              <a:ext cx="512838" cy="345186"/>
            </a:xfrm>
            <a:prstGeom prst="rect">
              <a:avLst/>
            </a:prstGeom>
          </p:spPr>
        </p:pic>
      </p:grpSp>
      <p:sp>
        <p:nvSpPr>
          <p:cNvPr id="35" name="object 35" descr=""/>
          <p:cNvSpPr txBox="1"/>
          <p:nvPr/>
        </p:nvSpPr>
        <p:spPr>
          <a:xfrm>
            <a:off x="1183944" y="4049648"/>
            <a:ext cx="3327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70%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1098803" y="3457955"/>
            <a:ext cx="513080" cy="345440"/>
            <a:chOff x="1098803" y="3457955"/>
            <a:chExt cx="513080" cy="345440"/>
          </a:xfrm>
        </p:grpSpPr>
        <p:sp>
          <p:nvSpPr>
            <p:cNvPr id="37" name="object 37" descr=""/>
            <p:cNvSpPr/>
            <p:nvPr/>
          </p:nvSpPr>
          <p:spPr>
            <a:xfrm>
              <a:off x="1479041" y="3577589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 h="0">
                  <a:moveTo>
                    <a:pt x="4419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98803" y="3457955"/>
              <a:ext cx="512838" cy="345185"/>
            </a:xfrm>
            <a:prstGeom prst="rect">
              <a:avLst/>
            </a:prstGeom>
          </p:spPr>
        </p:pic>
      </p:grpSp>
      <p:sp>
        <p:nvSpPr>
          <p:cNvPr id="39" name="object 39" descr=""/>
          <p:cNvSpPr txBox="1"/>
          <p:nvPr/>
        </p:nvSpPr>
        <p:spPr>
          <a:xfrm>
            <a:off x="1183944" y="3494658"/>
            <a:ext cx="3327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80%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1086611" y="2903220"/>
            <a:ext cx="513080" cy="345440"/>
            <a:chOff x="1086611" y="2903220"/>
            <a:chExt cx="513080" cy="345440"/>
          </a:xfrm>
        </p:grpSpPr>
        <p:sp>
          <p:nvSpPr>
            <p:cNvPr id="41" name="object 41" descr=""/>
            <p:cNvSpPr/>
            <p:nvPr/>
          </p:nvSpPr>
          <p:spPr>
            <a:xfrm>
              <a:off x="1479041" y="3021330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 h="0">
                  <a:moveTo>
                    <a:pt x="4419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86611" y="2903220"/>
              <a:ext cx="512838" cy="345186"/>
            </a:xfrm>
            <a:prstGeom prst="rect">
              <a:avLst/>
            </a:prstGeom>
          </p:spPr>
        </p:pic>
      </p:grpSp>
      <p:sp>
        <p:nvSpPr>
          <p:cNvPr id="43" name="object 43" descr=""/>
          <p:cNvSpPr txBox="1"/>
          <p:nvPr/>
        </p:nvSpPr>
        <p:spPr>
          <a:xfrm>
            <a:off x="1171752" y="2939541"/>
            <a:ext cx="3327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90%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4" name="object 44" descr=""/>
          <p:cNvGrpSpPr/>
          <p:nvPr/>
        </p:nvGrpSpPr>
        <p:grpSpPr>
          <a:xfrm>
            <a:off x="1018032" y="2348483"/>
            <a:ext cx="598170" cy="345440"/>
            <a:chOff x="1018032" y="2348483"/>
            <a:chExt cx="598170" cy="345440"/>
          </a:xfrm>
        </p:grpSpPr>
        <p:sp>
          <p:nvSpPr>
            <p:cNvPr id="45" name="object 45" descr=""/>
            <p:cNvSpPr/>
            <p:nvPr/>
          </p:nvSpPr>
          <p:spPr>
            <a:xfrm>
              <a:off x="1479042" y="2465069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 h="0">
                  <a:moveTo>
                    <a:pt x="4419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18032" y="2348483"/>
              <a:ext cx="598169" cy="345186"/>
            </a:xfrm>
            <a:prstGeom prst="rect">
              <a:avLst/>
            </a:prstGeom>
          </p:spPr>
        </p:pic>
      </p:grpSp>
      <p:sp>
        <p:nvSpPr>
          <p:cNvPr id="47" name="object 47" descr=""/>
          <p:cNvSpPr txBox="1"/>
          <p:nvPr/>
        </p:nvSpPr>
        <p:spPr>
          <a:xfrm>
            <a:off x="1102258" y="2384805"/>
            <a:ext cx="4178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100%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8" name="object 48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713988" y="3089160"/>
            <a:ext cx="1924050" cy="538721"/>
          </a:xfrm>
          <a:prstGeom prst="rect">
            <a:avLst/>
          </a:prstGeom>
        </p:spPr>
      </p:pic>
      <p:sp>
        <p:nvSpPr>
          <p:cNvPr id="49" name="object 49" descr=""/>
          <p:cNvSpPr txBox="1"/>
          <p:nvPr/>
        </p:nvSpPr>
        <p:spPr>
          <a:xfrm>
            <a:off x="3852798" y="3150235"/>
            <a:ext cx="1633220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b="1">
                <a:solidFill>
                  <a:srgbClr val="B3DFE4"/>
                </a:solidFill>
                <a:latin typeface="Arial"/>
                <a:cs typeface="Arial"/>
              </a:rPr>
              <a:t>Control</a:t>
            </a:r>
            <a:r>
              <a:rPr dirty="0" sz="1900" spc="-65" b="1">
                <a:solidFill>
                  <a:srgbClr val="B3DFE4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B3DFE4"/>
                </a:solidFill>
                <a:latin typeface="Arial"/>
                <a:cs typeface="Arial"/>
              </a:rPr>
              <a:t>89.4%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50" name="object 50" descr=""/>
          <p:cNvGrpSpPr/>
          <p:nvPr/>
        </p:nvGrpSpPr>
        <p:grpSpPr>
          <a:xfrm>
            <a:off x="6088379" y="2331720"/>
            <a:ext cx="5394960" cy="3636645"/>
            <a:chOff x="6088379" y="2331720"/>
            <a:chExt cx="5394960" cy="3636645"/>
          </a:xfrm>
        </p:grpSpPr>
        <p:pic>
          <p:nvPicPr>
            <p:cNvPr id="51" name="object 5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88379" y="2331720"/>
              <a:ext cx="5394960" cy="3636264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560051" y="3300984"/>
              <a:ext cx="1846326" cy="537209"/>
            </a:xfrm>
            <a:prstGeom prst="rect">
              <a:avLst/>
            </a:prstGeom>
          </p:spPr>
        </p:pic>
      </p:grpSp>
      <p:sp>
        <p:nvSpPr>
          <p:cNvPr id="53" name="object 53" descr=""/>
          <p:cNvSpPr txBox="1"/>
          <p:nvPr/>
        </p:nvSpPr>
        <p:spPr>
          <a:xfrm>
            <a:off x="9699497" y="3360801"/>
            <a:ext cx="155638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b="1">
                <a:solidFill>
                  <a:srgbClr val="FFFF00"/>
                </a:solidFill>
                <a:latin typeface="Arial"/>
                <a:cs typeface="Arial"/>
              </a:rPr>
              <a:t>Device</a:t>
            </a:r>
            <a:r>
              <a:rPr dirty="0" sz="1900" spc="-4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FFFF00"/>
                </a:solidFill>
                <a:latin typeface="Arial"/>
                <a:cs typeface="Arial"/>
              </a:rPr>
              <a:t>85.1%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54" name="object 54" descr=""/>
          <p:cNvGrpSpPr/>
          <p:nvPr/>
        </p:nvGrpSpPr>
        <p:grpSpPr>
          <a:xfrm>
            <a:off x="6112764" y="2505455"/>
            <a:ext cx="642620" cy="2752090"/>
            <a:chOff x="6112764" y="2505455"/>
            <a:chExt cx="642620" cy="2752090"/>
          </a:xfrm>
        </p:grpSpPr>
        <p:pic>
          <p:nvPicPr>
            <p:cNvPr id="55" name="object 5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12764" y="2505455"/>
              <a:ext cx="418338" cy="2751582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36792" y="3119627"/>
              <a:ext cx="418338" cy="1578102"/>
            </a:xfrm>
            <a:prstGeom prst="rect">
              <a:avLst/>
            </a:prstGeom>
          </p:spPr>
        </p:pic>
      </p:grpSp>
      <p:sp>
        <p:nvSpPr>
          <p:cNvPr id="57" name="object 57" descr=""/>
          <p:cNvSpPr txBox="1"/>
          <p:nvPr/>
        </p:nvSpPr>
        <p:spPr>
          <a:xfrm>
            <a:off x="6174699" y="2686006"/>
            <a:ext cx="457200" cy="2469515"/>
          </a:xfrm>
          <a:prstGeom prst="rect">
            <a:avLst/>
          </a:prstGeom>
        </p:spPr>
        <p:txBody>
          <a:bodyPr wrap="square" lIns="0" tIns="1905" rIns="0" bIns="0" rtlCol="0" vert="vert270">
            <a:spAutoFit/>
          </a:bodyPr>
          <a:lstStyle/>
          <a:p>
            <a:pPr marL="571500" marR="5080" indent="-559435">
              <a:lnSpc>
                <a:spcPts val="1760"/>
              </a:lnSpc>
              <a:spcBef>
                <a:spcPts val="15"/>
              </a:spcBef>
            </a:pPr>
            <a:r>
              <a:rPr dirty="0" sz="1450" b="1">
                <a:solidFill>
                  <a:srgbClr val="FFFFFF"/>
                </a:solidFill>
                <a:latin typeface="Arial"/>
                <a:cs typeface="Arial"/>
              </a:rPr>
              <a:t>Freedom</a:t>
            </a:r>
            <a:r>
              <a:rPr dirty="0" sz="145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b="1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145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b="1">
                <a:solidFill>
                  <a:srgbClr val="FFFFFF"/>
                </a:solidFill>
                <a:latin typeface="Arial"/>
                <a:cs typeface="Arial"/>
              </a:rPr>
              <a:t>Heart</a:t>
            </a:r>
            <a:r>
              <a:rPr dirty="0" sz="145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-10" b="1">
                <a:solidFill>
                  <a:srgbClr val="FFFFFF"/>
                </a:solidFill>
                <a:latin typeface="Arial"/>
                <a:cs typeface="Arial"/>
              </a:rPr>
              <a:t>Failure Hospitalization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58" name="object 58" descr=""/>
          <p:cNvGrpSpPr/>
          <p:nvPr/>
        </p:nvGrpSpPr>
        <p:grpSpPr>
          <a:xfrm>
            <a:off x="7024116" y="5301805"/>
            <a:ext cx="3693160" cy="375920"/>
            <a:chOff x="7024116" y="5301805"/>
            <a:chExt cx="3693160" cy="375920"/>
          </a:xfrm>
        </p:grpSpPr>
        <p:sp>
          <p:nvSpPr>
            <p:cNvPr id="59" name="object 59" descr=""/>
            <p:cNvSpPr/>
            <p:nvPr/>
          </p:nvSpPr>
          <p:spPr>
            <a:xfrm>
              <a:off x="7139178" y="5302757"/>
              <a:ext cx="3576954" cy="53340"/>
            </a:xfrm>
            <a:custGeom>
              <a:avLst/>
              <a:gdLst/>
              <a:ahLst/>
              <a:cxnLst/>
              <a:rect l="l" t="t" r="r" b="b"/>
              <a:pathLst>
                <a:path w="3576954" h="53339">
                  <a:moveTo>
                    <a:pt x="0" y="0"/>
                  </a:moveTo>
                  <a:lnTo>
                    <a:pt x="3576828" y="0"/>
                  </a:lnTo>
                </a:path>
                <a:path w="3576954" h="53339">
                  <a:moveTo>
                    <a:pt x="22860" y="0"/>
                  </a:moveTo>
                  <a:lnTo>
                    <a:pt x="22860" y="5333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024116" y="5332475"/>
              <a:ext cx="293382" cy="345186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7453122" y="5302757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w="0" h="53339">
                  <a:moveTo>
                    <a:pt x="0" y="0"/>
                  </a:moveTo>
                  <a:lnTo>
                    <a:pt x="0" y="5333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275576" y="5332475"/>
              <a:ext cx="378701" cy="345186"/>
            </a:xfrm>
            <a:prstGeom prst="rect">
              <a:avLst/>
            </a:prstGeom>
          </p:spPr>
        </p:pic>
      </p:grpSp>
      <p:sp>
        <p:nvSpPr>
          <p:cNvPr id="63" name="object 63" descr=""/>
          <p:cNvSpPr txBox="1"/>
          <p:nvPr/>
        </p:nvSpPr>
        <p:spPr>
          <a:xfrm>
            <a:off x="7109841" y="5369433"/>
            <a:ext cx="44830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4160" algn="l"/>
              </a:tabLst>
            </a:pP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4" name="object 64" descr=""/>
          <p:cNvGrpSpPr/>
          <p:nvPr/>
        </p:nvGrpSpPr>
        <p:grpSpPr>
          <a:xfrm>
            <a:off x="8682228" y="5301805"/>
            <a:ext cx="2256790" cy="375920"/>
            <a:chOff x="8682228" y="5301805"/>
            <a:chExt cx="2256790" cy="375920"/>
          </a:xfrm>
        </p:grpSpPr>
        <p:sp>
          <p:nvSpPr>
            <p:cNvPr id="65" name="object 65" descr=""/>
            <p:cNvSpPr/>
            <p:nvPr/>
          </p:nvSpPr>
          <p:spPr>
            <a:xfrm>
              <a:off x="8897874" y="5302757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w="0" h="53339">
                  <a:moveTo>
                    <a:pt x="0" y="0"/>
                  </a:moveTo>
                  <a:lnTo>
                    <a:pt x="0" y="5333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682228" y="5332475"/>
              <a:ext cx="464057" cy="345186"/>
            </a:xfrm>
            <a:prstGeom prst="rect">
              <a:avLst/>
            </a:prstGeom>
          </p:spPr>
        </p:pic>
        <p:sp>
          <p:nvSpPr>
            <p:cNvPr id="67" name="object 67" descr=""/>
            <p:cNvSpPr/>
            <p:nvPr/>
          </p:nvSpPr>
          <p:spPr>
            <a:xfrm>
              <a:off x="10685526" y="5302757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w="0" h="53339">
                  <a:moveTo>
                    <a:pt x="0" y="0"/>
                  </a:moveTo>
                  <a:lnTo>
                    <a:pt x="0" y="5333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474452" y="5332475"/>
              <a:ext cx="464057" cy="345186"/>
            </a:xfrm>
            <a:prstGeom prst="rect">
              <a:avLst/>
            </a:prstGeom>
          </p:spPr>
        </p:pic>
      </p:grpSp>
      <p:sp>
        <p:nvSpPr>
          <p:cNvPr id="69" name="object 69" descr=""/>
          <p:cNvSpPr txBox="1"/>
          <p:nvPr/>
        </p:nvSpPr>
        <p:spPr>
          <a:xfrm>
            <a:off x="10560811" y="5369433"/>
            <a:ext cx="282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365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70" name="object 70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764780" y="5545835"/>
            <a:ext cx="2593085" cy="345185"/>
          </a:xfrm>
          <a:prstGeom prst="rect">
            <a:avLst/>
          </a:prstGeom>
        </p:spPr>
      </p:pic>
      <p:sp>
        <p:nvSpPr>
          <p:cNvPr id="71" name="object 71" descr=""/>
          <p:cNvSpPr txBox="1"/>
          <p:nvPr/>
        </p:nvSpPr>
        <p:spPr>
          <a:xfrm>
            <a:off x="7850885" y="5338317"/>
            <a:ext cx="2409825" cy="45339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algn="ctr" marR="286385">
              <a:lnSpc>
                <a:spcPct val="100000"/>
              </a:lnSpc>
              <a:spcBef>
                <a:spcPts val="345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180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4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dirty="0" sz="12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Randomization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(Days)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2" name="object 72" descr=""/>
          <p:cNvGrpSpPr/>
          <p:nvPr/>
        </p:nvGrpSpPr>
        <p:grpSpPr>
          <a:xfrm>
            <a:off x="6714743" y="2493073"/>
            <a:ext cx="513080" cy="3040380"/>
            <a:chOff x="6714743" y="2493073"/>
            <a:chExt cx="513080" cy="3040380"/>
          </a:xfrm>
        </p:grpSpPr>
        <p:sp>
          <p:nvSpPr>
            <p:cNvPr id="73" name="object 73" descr=""/>
            <p:cNvSpPr/>
            <p:nvPr/>
          </p:nvSpPr>
          <p:spPr>
            <a:xfrm>
              <a:off x="7094981" y="2494025"/>
              <a:ext cx="44450" cy="2809240"/>
            </a:xfrm>
            <a:custGeom>
              <a:avLst/>
              <a:gdLst/>
              <a:ahLst/>
              <a:cxnLst/>
              <a:rect l="l" t="t" r="r" b="b"/>
              <a:pathLst>
                <a:path w="44450" h="2809240">
                  <a:moveTo>
                    <a:pt x="44196" y="2808732"/>
                  </a:moveTo>
                  <a:lnTo>
                    <a:pt x="44196" y="0"/>
                  </a:lnTo>
                </a:path>
                <a:path w="44450" h="2809240">
                  <a:moveTo>
                    <a:pt x="44196" y="2808732"/>
                  </a:moveTo>
                  <a:lnTo>
                    <a:pt x="0" y="280873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714743" y="5187695"/>
              <a:ext cx="512825" cy="345186"/>
            </a:xfrm>
            <a:prstGeom prst="rect">
              <a:avLst/>
            </a:prstGeom>
          </p:spPr>
        </p:pic>
      </p:grpSp>
      <p:sp>
        <p:nvSpPr>
          <p:cNvPr id="75" name="object 75" descr=""/>
          <p:cNvSpPr txBox="1"/>
          <p:nvPr/>
        </p:nvSpPr>
        <p:spPr>
          <a:xfrm>
            <a:off x="6801104" y="5224398"/>
            <a:ext cx="3327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50%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6" name="object 76" descr=""/>
          <p:cNvGrpSpPr/>
          <p:nvPr/>
        </p:nvGrpSpPr>
        <p:grpSpPr>
          <a:xfrm>
            <a:off x="6714743" y="4632959"/>
            <a:ext cx="513080" cy="345440"/>
            <a:chOff x="6714743" y="4632959"/>
            <a:chExt cx="513080" cy="345440"/>
          </a:xfrm>
        </p:grpSpPr>
        <p:sp>
          <p:nvSpPr>
            <p:cNvPr id="77" name="object 77" descr=""/>
            <p:cNvSpPr/>
            <p:nvPr/>
          </p:nvSpPr>
          <p:spPr>
            <a:xfrm>
              <a:off x="7094981" y="4746497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 h="0">
                  <a:moveTo>
                    <a:pt x="4419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714743" y="4632959"/>
              <a:ext cx="512825" cy="345186"/>
            </a:xfrm>
            <a:prstGeom prst="rect">
              <a:avLst/>
            </a:prstGeom>
          </p:spPr>
        </p:pic>
      </p:grpSp>
      <p:sp>
        <p:nvSpPr>
          <p:cNvPr id="79" name="object 79" descr=""/>
          <p:cNvSpPr txBox="1"/>
          <p:nvPr/>
        </p:nvSpPr>
        <p:spPr>
          <a:xfrm>
            <a:off x="6801104" y="4668977"/>
            <a:ext cx="33274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60%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0" name="object 80" descr=""/>
          <p:cNvGrpSpPr/>
          <p:nvPr/>
        </p:nvGrpSpPr>
        <p:grpSpPr>
          <a:xfrm>
            <a:off x="6714743" y="4078223"/>
            <a:ext cx="513080" cy="345440"/>
            <a:chOff x="6714743" y="4078223"/>
            <a:chExt cx="513080" cy="345440"/>
          </a:xfrm>
        </p:grpSpPr>
        <p:sp>
          <p:nvSpPr>
            <p:cNvPr id="81" name="object 81" descr=""/>
            <p:cNvSpPr/>
            <p:nvPr/>
          </p:nvSpPr>
          <p:spPr>
            <a:xfrm>
              <a:off x="7094981" y="4190237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 h="0">
                  <a:moveTo>
                    <a:pt x="4419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714743" y="4078223"/>
              <a:ext cx="512825" cy="345186"/>
            </a:xfrm>
            <a:prstGeom prst="rect">
              <a:avLst/>
            </a:prstGeom>
          </p:spPr>
        </p:pic>
      </p:grpSp>
      <p:sp>
        <p:nvSpPr>
          <p:cNvPr id="83" name="object 83" descr=""/>
          <p:cNvSpPr txBox="1"/>
          <p:nvPr/>
        </p:nvSpPr>
        <p:spPr>
          <a:xfrm>
            <a:off x="6801104" y="4114545"/>
            <a:ext cx="3327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70%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4" name="object 84" descr=""/>
          <p:cNvGrpSpPr/>
          <p:nvPr/>
        </p:nvGrpSpPr>
        <p:grpSpPr>
          <a:xfrm>
            <a:off x="6714743" y="3523488"/>
            <a:ext cx="513080" cy="345440"/>
            <a:chOff x="6714743" y="3523488"/>
            <a:chExt cx="513080" cy="345440"/>
          </a:xfrm>
        </p:grpSpPr>
        <p:sp>
          <p:nvSpPr>
            <p:cNvPr id="85" name="object 85" descr=""/>
            <p:cNvSpPr/>
            <p:nvPr/>
          </p:nvSpPr>
          <p:spPr>
            <a:xfrm>
              <a:off x="7094981" y="3643122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 h="0">
                  <a:moveTo>
                    <a:pt x="4419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714743" y="3523488"/>
              <a:ext cx="512825" cy="345186"/>
            </a:xfrm>
            <a:prstGeom prst="rect">
              <a:avLst/>
            </a:prstGeom>
          </p:spPr>
        </p:pic>
      </p:grpSp>
      <p:sp>
        <p:nvSpPr>
          <p:cNvPr id="87" name="object 87" descr=""/>
          <p:cNvSpPr txBox="1"/>
          <p:nvPr/>
        </p:nvSpPr>
        <p:spPr>
          <a:xfrm>
            <a:off x="6801104" y="3559555"/>
            <a:ext cx="3327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80%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8" name="object 88" descr=""/>
          <p:cNvGrpSpPr/>
          <p:nvPr/>
        </p:nvGrpSpPr>
        <p:grpSpPr>
          <a:xfrm>
            <a:off x="6702552" y="2968751"/>
            <a:ext cx="513080" cy="345440"/>
            <a:chOff x="6702552" y="2968751"/>
            <a:chExt cx="513080" cy="345440"/>
          </a:xfrm>
        </p:grpSpPr>
        <p:sp>
          <p:nvSpPr>
            <p:cNvPr id="89" name="object 89" descr=""/>
            <p:cNvSpPr/>
            <p:nvPr/>
          </p:nvSpPr>
          <p:spPr>
            <a:xfrm>
              <a:off x="7094982" y="3086861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 h="0">
                  <a:moveTo>
                    <a:pt x="4419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702552" y="2968751"/>
              <a:ext cx="512825" cy="345186"/>
            </a:xfrm>
            <a:prstGeom prst="rect">
              <a:avLst/>
            </a:prstGeom>
          </p:spPr>
        </p:pic>
      </p:grpSp>
      <p:sp>
        <p:nvSpPr>
          <p:cNvPr id="91" name="object 91" descr=""/>
          <p:cNvSpPr txBox="1"/>
          <p:nvPr/>
        </p:nvSpPr>
        <p:spPr>
          <a:xfrm>
            <a:off x="6788911" y="3004565"/>
            <a:ext cx="3327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90%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2" name="object 92" descr=""/>
          <p:cNvGrpSpPr/>
          <p:nvPr/>
        </p:nvGrpSpPr>
        <p:grpSpPr>
          <a:xfrm>
            <a:off x="6633971" y="2412492"/>
            <a:ext cx="598170" cy="345440"/>
            <a:chOff x="6633971" y="2412492"/>
            <a:chExt cx="598170" cy="345440"/>
          </a:xfrm>
        </p:grpSpPr>
        <p:sp>
          <p:nvSpPr>
            <p:cNvPr id="93" name="object 93" descr=""/>
            <p:cNvSpPr/>
            <p:nvPr/>
          </p:nvSpPr>
          <p:spPr>
            <a:xfrm>
              <a:off x="7094981" y="2530602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 h="0">
                  <a:moveTo>
                    <a:pt x="4419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633971" y="2412492"/>
              <a:ext cx="598157" cy="345186"/>
            </a:xfrm>
            <a:prstGeom prst="rect">
              <a:avLst/>
            </a:prstGeom>
          </p:spPr>
        </p:pic>
      </p:grpSp>
      <p:sp>
        <p:nvSpPr>
          <p:cNvPr id="95" name="object 95" descr=""/>
          <p:cNvSpPr txBox="1"/>
          <p:nvPr/>
        </p:nvSpPr>
        <p:spPr>
          <a:xfrm>
            <a:off x="6719443" y="2449448"/>
            <a:ext cx="4178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100%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96" name="object 96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9467088" y="2543568"/>
            <a:ext cx="1924050" cy="538721"/>
          </a:xfrm>
          <a:prstGeom prst="rect">
            <a:avLst/>
          </a:prstGeom>
        </p:spPr>
      </p:pic>
      <p:sp>
        <p:nvSpPr>
          <p:cNvPr id="97" name="object 97" descr=""/>
          <p:cNvSpPr txBox="1"/>
          <p:nvPr/>
        </p:nvSpPr>
        <p:spPr>
          <a:xfrm>
            <a:off x="9606153" y="2604642"/>
            <a:ext cx="1633220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b="1">
                <a:solidFill>
                  <a:srgbClr val="B3DFE4"/>
                </a:solidFill>
                <a:latin typeface="Arial"/>
                <a:cs typeface="Arial"/>
              </a:rPr>
              <a:t>Control</a:t>
            </a:r>
            <a:r>
              <a:rPr dirty="0" sz="1900" spc="-65" b="1">
                <a:solidFill>
                  <a:srgbClr val="B3DFE4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B3DFE4"/>
                </a:solidFill>
                <a:latin typeface="Arial"/>
                <a:cs typeface="Arial"/>
              </a:rPr>
              <a:t>87.9%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98" name="object 98" descr=""/>
          <p:cNvGrpSpPr/>
          <p:nvPr/>
        </p:nvGrpSpPr>
        <p:grpSpPr>
          <a:xfrm>
            <a:off x="48767" y="0"/>
            <a:ext cx="10647045" cy="3313429"/>
            <a:chOff x="48767" y="0"/>
            <a:chExt cx="10647045" cy="3313429"/>
          </a:xfrm>
        </p:grpSpPr>
        <p:pic>
          <p:nvPicPr>
            <p:cNvPr id="99" name="object 99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8767" y="0"/>
              <a:ext cx="9616440" cy="1368552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4675" y="0"/>
              <a:ext cx="9512808" cy="1289303"/>
            </a:xfrm>
            <a:prstGeom prst="rect">
              <a:avLst/>
            </a:prstGeom>
          </p:spPr>
        </p:pic>
        <p:sp>
          <p:nvSpPr>
            <p:cNvPr id="101" name="object 101" descr=""/>
            <p:cNvSpPr/>
            <p:nvPr/>
          </p:nvSpPr>
          <p:spPr>
            <a:xfrm>
              <a:off x="7162037" y="2548889"/>
              <a:ext cx="3523615" cy="754380"/>
            </a:xfrm>
            <a:custGeom>
              <a:avLst/>
              <a:gdLst/>
              <a:ahLst/>
              <a:cxnLst/>
              <a:rect l="l" t="t" r="r" b="b"/>
              <a:pathLst>
                <a:path w="3523615" h="754379">
                  <a:moveTo>
                    <a:pt x="0" y="0"/>
                  </a:moveTo>
                  <a:lnTo>
                    <a:pt x="0" y="32765"/>
                  </a:lnTo>
                  <a:lnTo>
                    <a:pt x="35432" y="32765"/>
                  </a:lnTo>
                  <a:lnTo>
                    <a:pt x="35432" y="90170"/>
                  </a:lnTo>
                  <a:lnTo>
                    <a:pt x="155955" y="90170"/>
                  </a:lnTo>
                  <a:lnTo>
                    <a:pt x="155955" y="114808"/>
                  </a:lnTo>
                  <a:lnTo>
                    <a:pt x="163067" y="114808"/>
                  </a:lnTo>
                  <a:lnTo>
                    <a:pt x="163067" y="147574"/>
                  </a:lnTo>
                  <a:lnTo>
                    <a:pt x="170179" y="147574"/>
                  </a:lnTo>
                  <a:lnTo>
                    <a:pt x="170179" y="172212"/>
                  </a:lnTo>
                  <a:lnTo>
                    <a:pt x="304800" y="172212"/>
                  </a:lnTo>
                  <a:lnTo>
                    <a:pt x="304800" y="204977"/>
                  </a:lnTo>
                  <a:lnTo>
                    <a:pt x="340232" y="204977"/>
                  </a:lnTo>
                  <a:lnTo>
                    <a:pt x="340232" y="229615"/>
                  </a:lnTo>
                  <a:lnTo>
                    <a:pt x="425322" y="229615"/>
                  </a:lnTo>
                  <a:lnTo>
                    <a:pt x="425322" y="262382"/>
                  </a:lnTo>
                  <a:lnTo>
                    <a:pt x="482091" y="262382"/>
                  </a:lnTo>
                  <a:lnTo>
                    <a:pt x="482091" y="295148"/>
                  </a:lnTo>
                  <a:lnTo>
                    <a:pt x="623823" y="295148"/>
                  </a:lnTo>
                  <a:lnTo>
                    <a:pt x="623823" y="319786"/>
                  </a:lnTo>
                  <a:lnTo>
                    <a:pt x="758570" y="319786"/>
                  </a:lnTo>
                  <a:lnTo>
                    <a:pt x="758570" y="352551"/>
                  </a:lnTo>
                  <a:lnTo>
                    <a:pt x="886205" y="352551"/>
                  </a:lnTo>
                  <a:lnTo>
                    <a:pt x="886205" y="385445"/>
                  </a:lnTo>
                  <a:lnTo>
                    <a:pt x="914526" y="385445"/>
                  </a:lnTo>
                  <a:lnTo>
                    <a:pt x="914526" y="409956"/>
                  </a:lnTo>
                  <a:lnTo>
                    <a:pt x="1042161" y="409956"/>
                  </a:lnTo>
                  <a:lnTo>
                    <a:pt x="1042161" y="442849"/>
                  </a:lnTo>
                  <a:lnTo>
                    <a:pt x="1049273" y="442849"/>
                  </a:lnTo>
                  <a:lnTo>
                    <a:pt x="1049273" y="475614"/>
                  </a:lnTo>
                  <a:lnTo>
                    <a:pt x="1261871" y="475614"/>
                  </a:lnTo>
                  <a:lnTo>
                    <a:pt x="1261871" y="500125"/>
                  </a:lnTo>
                  <a:lnTo>
                    <a:pt x="1410842" y="500125"/>
                  </a:lnTo>
                  <a:lnTo>
                    <a:pt x="1410842" y="533019"/>
                  </a:lnTo>
                  <a:lnTo>
                    <a:pt x="1581022" y="533019"/>
                  </a:lnTo>
                  <a:lnTo>
                    <a:pt x="1581022" y="565785"/>
                  </a:lnTo>
                  <a:lnTo>
                    <a:pt x="2268601" y="565785"/>
                  </a:lnTo>
                  <a:lnTo>
                    <a:pt x="2268601" y="598551"/>
                  </a:lnTo>
                  <a:lnTo>
                    <a:pt x="2878328" y="598551"/>
                  </a:lnTo>
                  <a:lnTo>
                    <a:pt x="2878328" y="631444"/>
                  </a:lnTo>
                  <a:lnTo>
                    <a:pt x="3105150" y="631444"/>
                  </a:lnTo>
                  <a:lnTo>
                    <a:pt x="3105150" y="664210"/>
                  </a:lnTo>
                  <a:lnTo>
                    <a:pt x="3232784" y="664210"/>
                  </a:lnTo>
                  <a:lnTo>
                    <a:pt x="3232784" y="696976"/>
                  </a:lnTo>
                  <a:lnTo>
                    <a:pt x="3261232" y="696976"/>
                  </a:lnTo>
                  <a:lnTo>
                    <a:pt x="3261232" y="721613"/>
                  </a:lnTo>
                  <a:lnTo>
                    <a:pt x="3452621" y="721613"/>
                  </a:lnTo>
                  <a:lnTo>
                    <a:pt x="3452621" y="754380"/>
                  </a:lnTo>
                  <a:lnTo>
                    <a:pt x="3523487" y="754380"/>
                  </a:lnTo>
                </a:path>
              </a:pathLst>
            </a:custGeom>
            <a:ln w="19812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7162037" y="2548889"/>
              <a:ext cx="3523615" cy="615950"/>
            </a:xfrm>
            <a:custGeom>
              <a:avLst/>
              <a:gdLst/>
              <a:ahLst/>
              <a:cxnLst/>
              <a:rect l="l" t="t" r="r" b="b"/>
              <a:pathLst>
                <a:path w="3523615" h="615950">
                  <a:moveTo>
                    <a:pt x="0" y="0"/>
                  </a:moveTo>
                  <a:lnTo>
                    <a:pt x="7111" y="0"/>
                  </a:lnTo>
                  <a:lnTo>
                    <a:pt x="7111" y="32893"/>
                  </a:lnTo>
                  <a:lnTo>
                    <a:pt x="56768" y="32893"/>
                  </a:lnTo>
                  <a:lnTo>
                    <a:pt x="56768" y="57404"/>
                  </a:lnTo>
                  <a:lnTo>
                    <a:pt x="191388" y="57404"/>
                  </a:lnTo>
                  <a:lnTo>
                    <a:pt x="191388" y="90297"/>
                  </a:lnTo>
                  <a:lnTo>
                    <a:pt x="262254" y="90297"/>
                  </a:lnTo>
                  <a:lnTo>
                    <a:pt x="262254" y="114935"/>
                  </a:lnTo>
                  <a:lnTo>
                    <a:pt x="425322" y="114935"/>
                  </a:lnTo>
                  <a:lnTo>
                    <a:pt x="425322" y="147827"/>
                  </a:lnTo>
                  <a:lnTo>
                    <a:pt x="538860" y="147827"/>
                  </a:lnTo>
                  <a:lnTo>
                    <a:pt x="538860" y="172338"/>
                  </a:lnTo>
                  <a:lnTo>
                    <a:pt x="609726" y="172338"/>
                  </a:lnTo>
                  <a:lnTo>
                    <a:pt x="609726" y="205232"/>
                  </a:lnTo>
                  <a:lnTo>
                    <a:pt x="673480" y="205232"/>
                  </a:lnTo>
                  <a:lnTo>
                    <a:pt x="673480" y="229870"/>
                  </a:lnTo>
                  <a:lnTo>
                    <a:pt x="1006728" y="229870"/>
                  </a:lnTo>
                  <a:lnTo>
                    <a:pt x="1006728" y="262636"/>
                  </a:lnTo>
                  <a:lnTo>
                    <a:pt x="1254886" y="262636"/>
                  </a:lnTo>
                  <a:lnTo>
                    <a:pt x="1254886" y="295529"/>
                  </a:lnTo>
                  <a:lnTo>
                    <a:pt x="1290319" y="295529"/>
                  </a:lnTo>
                  <a:lnTo>
                    <a:pt x="1290319" y="320167"/>
                  </a:lnTo>
                  <a:lnTo>
                    <a:pt x="1488820" y="320167"/>
                  </a:lnTo>
                  <a:lnTo>
                    <a:pt x="1488820" y="353060"/>
                  </a:lnTo>
                  <a:lnTo>
                    <a:pt x="1673097" y="353060"/>
                  </a:lnTo>
                  <a:lnTo>
                    <a:pt x="1673097" y="385825"/>
                  </a:lnTo>
                  <a:lnTo>
                    <a:pt x="2077211" y="385825"/>
                  </a:lnTo>
                  <a:lnTo>
                    <a:pt x="2077211" y="418719"/>
                  </a:lnTo>
                  <a:lnTo>
                    <a:pt x="2169413" y="418719"/>
                  </a:lnTo>
                  <a:lnTo>
                    <a:pt x="2169413" y="451485"/>
                  </a:lnTo>
                  <a:lnTo>
                    <a:pt x="2410459" y="451485"/>
                  </a:lnTo>
                  <a:lnTo>
                    <a:pt x="2410459" y="484377"/>
                  </a:lnTo>
                  <a:lnTo>
                    <a:pt x="2644393" y="484377"/>
                  </a:lnTo>
                  <a:lnTo>
                    <a:pt x="2644393" y="517144"/>
                  </a:lnTo>
                  <a:lnTo>
                    <a:pt x="2956305" y="517144"/>
                  </a:lnTo>
                  <a:lnTo>
                    <a:pt x="2956305" y="550037"/>
                  </a:lnTo>
                  <a:lnTo>
                    <a:pt x="2963417" y="550037"/>
                  </a:lnTo>
                  <a:lnTo>
                    <a:pt x="2963417" y="582802"/>
                  </a:lnTo>
                  <a:lnTo>
                    <a:pt x="3020186" y="582802"/>
                  </a:lnTo>
                  <a:lnTo>
                    <a:pt x="3020186" y="615696"/>
                  </a:lnTo>
                  <a:lnTo>
                    <a:pt x="3523487" y="615696"/>
                  </a:lnTo>
                </a:path>
              </a:pathLst>
            </a:custGeom>
            <a:ln w="19812">
              <a:solidFill>
                <a:srgbClr val="B3DFE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3" name="object 10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62560">
              <a:lnSpc>
                <a:spcPct val="100000"/>
              </a:lnSpc>
              <a:spcBef>
                <a:spcPts val="135"/>
              </a:spcBef>
            </a:pPr>
            <a:r>
              <a:rPr dirty="0"/>
              <a:t>Individual</a:t>
            </a:r>
            <a:r>
              <a:rPr dirty="0" spc="-30"/>
              <a:t> </a:t>
            </a:r>
            <a:r>
              <a:rPr dirty="0"/>
              <a:t>Component</a:t>
            </a:r>
            <a:r>
              <a:rPr dirty="0" spc="-215"/>
              <a:t> </a:t>
            </a:r>
            <a:r>
              <a:rPr dirty="0" spc="-10"/>
              <a:t>Analysis</a:t>
            </a:r>
          </a:p>
        </p:txBody>
      </p:sp>
      <p:grpSp>
        <p:nvGrpSpPr>
          <p:cNvPr id="104" name="object 104" descr=""/>
          <p:cNvGrpSpPr/>
          <p:nvPr/>
        </p:nvGrpSpPr>
        <p:grpSpPr>
          <a:xfrm>
            <a:off x="8343900" y="1722145"/>
            <a:ext cx="1019810" cy="565785"/>
            <a:chOff x="8343900" y="1722145"/>
            <a:chExt cx="1019810" cy="565785"/>
          </a:xfrm>
        </p:grpSpPr>
        <p:pic>
          <p:nvPicPr>
            <p:cNvPr id="105" name="object 105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343900" y="1722145"/>
              <a:ext cx="1019555" cy="565378"/>
            </a:xfrm>
            <a:prstGeom prst="rect">
              <a:avLst/>
            </a:prstGeom>
          </p:spPr>
        </p:pic>
        <p:pic>
          <p:nvPicPr>
            <p:cNvPr id="106" name="object 106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369807" y="1746504"/>
              <a:ext cx="918209" cy="464058"/>
            </a:xfrm>
            <a:prstGeom prst="rect">
              <a:avLst/>
            </a:prstGeom>
          </p:spPr>
        </p:pic>
      </p:grpSp>
      <p:sp>
        <p:nvSpPr>
          <p:cNvPr id="107" name="object 107" descr=""/>
          <p:cNvSpPr txBox="1"/>
          <p:nvPr/>
        </p:nvSpPr>
        <p:spPr>
          <a:xfrm>
            <a:off x="6749795" y="1104137"/>
            <a:ext cx="3848735" cy="9658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baseline="24904" sz="2175" b="1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dirty="0" baseline="24904" sz="2175" spc="3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Component: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Heart</a:t>
            </a:r>
            <a:r>
              <a:rPr dirty="0" sz="22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Failure</a:t>
            </a:r>
            <a:r>
              <a:rPr dirty="0" sz="22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Hospitalization</a:t>
            </a:r>
            <a:endParaRPr sz="2200">
              <a:latin typeface="Arial"/>
              <a:cs typeface="Arial"/>
            </a:endParaRPr>
          </a:p>
          <a:p>
            <a:pPr algn="ctr" marL="292735">
              <a:lnSpc>
                <a:spcPct val="100000"/>
              </a:lnSpc>
              <a:spcBef>
                <a:spcPts val="204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p=0.41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8" name="object 108" descr=""/>
          <p:cNvGrpSpPr/>
          <p:nvPr/>
        </p:nvGrpSpPr>
        <p:grpSpPr>
          <a:xfrm>
            <a:off x="2474976" y="1699285"/>
            <a:ext cx="1019810" cy="565785"/>
            <a:chOff x="2474976" y="1699285"/>
            <a:chExt cx="1019810" cy="565785"/>
          </a:xfrm>
        </p:grpSpPr>
        <p:pic>
          <p:nvPicPr>
            <p:cNvPr id="109" name="object 109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474976" y="1699285"/>
              <a:ext cx="1019555" cy="565378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499360" y="1725168"/>
              <a:ext cx="918210" cy="464058"/>
            </a:xfrm>
            <a:prstGeom prst="rect">
              <a:avLst/>
            </a:prstGeom>
          </p:spPr>
        </p:pic>
      </p:grpSp>
      <p:sp>
        <p:nvSpPr>
          <p:cNvPr id="111" name="object 111" descr=""/>
          <p:cNvSpPr txBox="1"/>
          <p:nvPr/>
        </p:nvSpPr>
        <p:spPr>
          <a:xfrm>
            <a:off x="1330705" y="1104137"/>
            <a:ext cx="3166745" cy="9436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 indent="522605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baseline="24904" sz="2175" b="1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dirty="0" baseline="24904" sz="2175" spc="2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Component: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Mortality</a:t>
            </a:r>
            <a:r>
              <a:rPr dirty="0" sz="2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2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TV</a:t>
            </a:r>
            <a:r>
              <a:rPr dirty="0" sz="22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Surgery</a:t>
            </a:r>
            <a:endParaRPr sz="2200">
              <a:latin typeface="Arial"/>
              <a:cs typeface="Arial"/>
            </a:endParaRPr>
          </a:p>
          <a:p>
            <a:pPr algn="ctr" marL="73660">
              <a:lnSpc>
                <a:spcPct val="100000"/>
              </a:lnSpc>
              <a:spcBef>
                <a:spcPts val="35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p=0.75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2" name="object 112" descr=""/>
          <p:cNvGrpSpPr/>
          <p:nvPr/>
        </p:nvGrpSpPr>
        <p:grpSpPr>
          <a:xfrm>
            <a:off x="9628631" y="6146291"/>
            <a:ext cx="2397760" cy="501650"/>
            <a:chOff x="9628631" y="6146291"/>
            <a:chExt cx="2397760" cy="501650"/>
          </a:xfrm>
        </p:grpSpPr>
        <p:pic>
          <p:nvPicPr>
            <p:cNvPr id="113" name="object 11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628631" y="6210299"/>
              <a:ext cx="441959" cy="370332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0070591" y="6146291"/>
              <a:ext cx="1955292" cy="5013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7056" y="0"/>
            <a:ext cx="8114030" cy="1318260"/>
            <a:chOff x="67056" y="0"/>
            <a:chExt cx="8114030" cy="13182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056" y="0"/>
              <a:ext cx="8113776" cy="131826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964" y="0"/>
              <a:ext cx="2638806" cy="124129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7295" y="0"/>
              <a:ext cx="930402" cy="124129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73223" y="0"/>
              <a:ext cx="1271777" cy="124129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0528" y="0"/>
              <a:ext cx="930401" cy="124129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86456" y="0"/>
              <a:ext cx="5218938" cy="124129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34441" y="151333"/>
            <a:ext cx="729615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0"/>
              <a:t>Quality-of-</a:t>
            </a:r>
            <a:r>
              <a:rPr dirty="0" sz="4400"/>
              <a:t>life</a:t>
            </a:r>
            <a:r>
              <a:rPr dirty="0" sz="4400" spc="55"/>
              <a:t> </a:t>
            </a:r>
            <a:r>
              <a:rPr dirty="0" sz="4400" spc="-10"/>
              <a:t>Improvement</a:t>
            </a:r>
            <a:endParaRPr sz="4400"/>
          </a:p>
        </p:txBody>
      </p:sp>
      <p:grpSp>
        <p:nvGrpSpPr>
          <p:cNvPr id="10" name="object 10" descr=""/>
          <p:cNvGrpSpPr/>
          <p:nvPr/>
        </p:nvGrpSpPr>
        <p:grpSpPr>
          <a:xfrm>
            <a:off x="470916" y="1830133"/>
            <a:ext cx="11035665" cy="3783329"/>
            <a:chOff x="470916" y="1830133"/>
            <a:chExt cx="11035665" cy="3783329"/>
          </a:xfrm>
        </p:grpSpPr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0916" y="2136647"/>
              <a:ext cx="565378" cy="3176016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2337816" y="4850891"/>
              <a:ext cx="547370" cy="681355"/>
            </a:xfrm>
            <a:custGeom>
              <a:avLst/>
              <a:gdLst/>
              <a:ahLst/>
              <a:cxnLst/>
              <a:rect l="l" t="t" r="r" b="b"/>
              <a:pathLst>
                <a:path w="547369" h="681354">
                  <a:moveTo>
                    <a:pt x="547115" y="0"/>
                  </a:moveTo>
                  <a:lnTo>
                    <a:pt x="0" y="0"/>
                  </a:lnTo>
                  <a:lnTo>
                    <a:pt x="0" y="681227"/>
                  </a:lnTo>
                  <a:lnTo>
                    <a:pt x="547115" y="681227"/>
                  </a:lnTo>
                  <a:lnTo>
                    <a:pt x="547115" y="0"/>
                  </a:lnTo>
                  <a:close/>
                </a:path>
              </a:pathLst>
            </a:custGeom>
            <a:solidFill>
              <a:srgbClr val="FFD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337816" y="4850891"/>
              <a:ext cx="547370" cy="681355"/>
            </a:xfrm>
            <a:custGeom>
              <a:avLst/>
              <a:gdLst/>
              <a:ahLst/>
              <a:cxnLst/>
              <a:rect l="l" t="t" r="r" b="b"/>
              <a:pathLst>
                <a:path w="547369" h="681354">
                  <a:moveTo>
                    <a:pt x="0" y="0"/>
                  </a:moveTo>
                  <a:lnTo>
                    <a:pt x="547115" y="0"/>
                  </a:lnTo>
                  <a:lnTo>
                    <a:pt x="547115" y="681227"/>
                  </a:lnTo>
                  <a:lnTo>
                    <a:pt x="0" y="681227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777739" y="3144011"/>
              <a:ext cx="547370" cy="2388235"/>
            </a:xfrm>
            <a:custGeom>
              <a:avLst/>
              <a:gdLst/>
              <a:ahLst/>
              <a:cxnLst/>
              <a:rect l="l" t="t" r="r" b="b"/>
              <a:pathLst>
                <a:path w="547370" h="2388235">
                  <a:moveTo>
                    <a:pt x="547115" y="0"/>
                  </a:moveTo>
                  <a:lnTo>
                    <a:pt x="0" y="0"/>
                  </a:lnTo>
                  <a:lnTo>
                    <a:pt x="0" y="2388108"/>
                  </a:lnTo>
                  <a:lnTo>
                    <a:pt x="547115" y="2388108"/>
                  </a:lnTo>
                  <a:lnTo>
                    <a:pt x="547115" y="0"/>
                  </a:lnTo>
                  <a:close/>
                </a:path>
              </a:pathLst>
            </a:custGeom>
            <a:solidFill>
              <a:srgbClr val="FFD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777739" y="3144011"/>
              <a:ext cx="547370" cy="2388235"/>
            </a:xfrm>
            <a:custGeom>
              <a:avLst/>
              <a:gdLst/>
              <a:ahLst/>
              <a:cxnLst/>
              <a:rect l="l" t="t" r="r" b="b"/>
              <a:pathLst>
                <a:path w="547370" h="2388235">
                  <a:moveTo>
                    <a:pt x="0" y="0"/>
                  </a:moveTo>
                  <a:lnTo>
                    <a:pt x="547115" y="0"/>
                  </a:lnTo>
                  <a:lnTo>
                    <a:pt x="547115" y="2388108"/>
                  </a:lnTo>
                  <a:lnTo>
                    <a:pt x="0" y="2388108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219187" y="3445763"/>
              <a:ext cx="547370" cy="2086610"/>
            </a:xfrm>
            <a:custGeom>
              <a:avLst/>
              <a:gdLst/>
              <a:ahLst/>
              <a:cxnLst/>
              <a:rect l="l" t="t" r="r" b="b"/>
              <a:pathLst>
                <a:path w="547370" h="2086610">
                  <a:moveTo>
                    <a:pt x="547115" y="0"/>
                  </a:moveTo>
                  <a:lnTo>
                    <a:pt x="0" y="0"/>
                  </a:lnTo>
                  <a:lnTo>
                    <a:pt x="0" y="2086356"/>
                  </a:lnTo>
                  <a:lnTo>
                    <a:pt x="547115" y="2086356"/>
                  </a:lnTo>
                  <a:lnTo>
                    <a:pt x="547115" y="0"/>
                  </a:lnTo>
                  <a:close/>
                </a:path>
              </a:pathLst>
            </a:custGeom>
            <a:solidFill>
              <a:srgbClr val="FFD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219187" y="3445763"/>
              <a:ext cx="547370" cy="2086610"/>
            </a:xfrm>
            <a:custGeom>
              <a:avLst/>
              <a:gdLst/>
              <a:ahLst/>
              <a:cxnLst/>
              <a:rect l="l" t="t" r="r" b="b"/>
              <a:pathLst>
                <a:path w="547370" h="2086610">
                  <a:moveTo>
                    <a:pt x="0" y="0"/>
                  </a:moveTo>
                  <a:lnTo>
                    <a:pt x="547115" y="0"/>
                  </a:lnTo>
                  <a:lnTo>
                    <a:pt x="547115" y="2086356"/>
                  </a:lnTo>
                  <a:lnTo>
                    <a:pt x="0" y="208635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659111" y="3694175"/>
              <a:ext cx="547370" cy="1838325"/>
            </a:xfrm>
            <a:custGeom>
              <a:avLst/>
              <a:gdLst/>
              <a:ahLst/>
              <a:cxnLst/>
              <a:rect l="l" t="t" r="r" b="b"/>
              <a:pathLst>
                <a:path w="547370" h="1838325">
                  <a:moveTo>
                    <a:pt x="547116" y="0"/>
                  </a:moveTo>
                  <a:lnTo>
                    <a:pt x="0" y="0"/>
                  </a:lnTo>
                  <a:lnTo>
                    <a:pt x="0" y="1837944"/>
                  </a:lnTo>
                  <a:lnTo>
                    <a:pt x="547116" y="1837944"/>
                  </a:lnTo>
                  <a:lnTo>
                    <a:pt x="547116" y="0"/>
                  </a:lnTo>
                  <a:close/>
                </a:path>
              </a:pathLst>
            </a:custGeom>
            <a:solidFill>
              <a:srgbClr val="FFD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9659111" y="3694175"/>
              <a:ext cx="547370" cy="1838325"/>
            </a:xfrm>
            <a:custGeom>
              <a:avLst/>
              <a:gdLst/>
              <a:ahLst/>
              <a:cxnLst/>
              <a:rect l="l" t="t" r="r" b="b"/>
              <a:pathLst>
                <a:path w="547370" h="1838325">
                  <a:moveTo>
                    <a:pt x="0" y="0"/>
                  </a:moveTo>
                  <a:lnTo>
                    <a:pt x="547116" y="0"/>
                  </a:lnTo>
                  <a:lnTo>
                    <a:pt x="547116" y="1837944"/>
                  </a:lnTo>
                  <a:lnTo>
                    <a:pt x="0" y="183794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032760" y="4056888"/>
              <a:ext cx="547370" cy="1475740"/>
            </a:xfrm>
            <a:custGeom>
              <a:avLst/>
              <a:gdLst/>
              <a:ahLst/>
              <a:cxnLst/>
              <a:rect l="l" t="t" r="r" b="b"/>
              <a:pathLst>
                <a:path w="547370" h="1475739">
                  <a:moveTo>
                    <a:pt x="547115" y="0"/>
                  </a:moveTo>
                  <a:lnTo>
                    <a:pt x="0" y="0"/>
                  </a:lnTo>
                  <a:lnTo>
                    <a:pt x="0" y="1475232"/>
                  </a:lnTo>
                  <a:lnTo>
                    <a:pt x="547115" y="1475232"/>
                  </a:lnTo>
                  <a:lnTo>
                    <a:pt x="547115" y="0"/>
                  </a:lnTo>
                  <a:close/>
                </a:path>
              </a:pathLst>
            </a:custGeom>
            <a:solidFill>
              <a:srgbClr val="48BA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032760" y="4056888"/>
              <a:ext cx="547370" cy="1475740"/>
            </a:xfrm>
            <a:custGeom>
              <a:avLst/>
              <a:gdLst/>
              <a:ahLst/>
              <a:cxnLst/>
              <a:rect l="l" t="t" r="r" b="b"/>
              <a:pathLst>
                <a:path w="547370" h="1475739">
                  <a:moveTo>
                    <a:pt x="0" y="1475232"/>
                  </a:moveTo>
                  <a:lnTo>
                    <a:pt x="547115" y="1475232"/>
                  </a:lnTo>
                  <a:lnTo>
                    <a:pt x="547115" y="0"/>
                  </a:lnTo>
                  <a:lnTo>
                    <a:pt x="0" y="0"/>
                  </a:lnTo>
                  <a:lnTo>
                    <a:pt x="0" y="1475232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472683" y="3808475"/>
              <a:ext cx="547370" cy="1724025"/>
            </a:xfrm>
            <a:custGeom>
              <a:avLst/>
              <a:gdLst/>
              <a:ahLst/>
              <a:cxnLst/>
              <a:rect l="l" t="t" r="r" b="b"/>
              <a:pathLst>
                <a:path w="547370" h="1724025">
                  <a:moveTo>
                    <a:pt x="547115" y="0"/>
                  </a:moveTo>
                  <a:lnTo>
                    <a:pt x="0" y="0"/>
                  </a:lnTo>
                  <a:lnTo>
                    <a:pt x="0" y="1723644"/>
                  </a:lnTo>
                  <a:lnTo>
                    <a:pt x="547115" y="1723644"/>
                  </a:lnTo>
                  <a:lnTo>
                    <a:pt x="547115" y="0"/>
                  </a:lnTo>
                  <a:close/>
                </a:path>
              </a:pathLst>
            </a:custGeom>
            <a:solidFill>
              <a:srgbClr val="48BA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472683" y="3808475"/>
              <a:ext cx="547370" cy="1724025"/>
            </a:xfrm>
            <a:custGeom>
              <a:avLst/>
              <a:gdLst/>
              <a:ahLst/>
              <a:cxnLst/>
              <a:rect l="l" t="t" r="r" b="b"/>
              <a:pathLst>
                <a:path w="547370" h="1724025">
                  <a:moveTo>
                    <a:pt x="0" y="1723644"/>
                  </a:moveTo>
                  <a:lnTo>
                    <a:pt x="547115" y="1723644"/>
                  </a:lnTo>
                  <a:lnTo>
                    <a:pt x="547115" y="0"/>
                  </a:lnTo>
                  <a:lnTo>
                    <a:pt x="0" y="0"/>
                  </a:lnTo>
                  <a:lnTo>
                    <a:pt x="0" y="1723644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914132" y="4155947"/>
              <a:ext cx="547370" cy="1376680"/>
            </a:xfrm>
            <a:custGeom>
              <a:avLst/>
              <a:gdLst/>
              <a:ahLst/>
              <a:cxnLst/>
              <a:rect l="l" t="t" r="r" b="b"/>
              <a:pathLst>
                <a:path w="547370" h="1376679">
                  <a:moveTo>
                    <a:pt x="547116" y="0"/>
                  </a:moveTo>
                  <a:lnTo>
                    <a:pt x="0" y="0"/>
                  </a:lnTo>
                  <a:lnTo>
                    <a:pt x="0" y="1376171"/>
                  </a:lnTo>
                  <a:lnTo>
                    <a:pt x="547116" y="1376171"/>
                  </a:lnTo>
                  <a:lnTo>
                    <a:pt x="547116" y="0"/>
                  </a:lnTo>
                  <a:close/>
                </a:path>
              </a:pathLst>
            </a:custGeom>
            <a:solidFill>
              <a:srgbClr val="48BA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914132" y="4155947"/>
              <a:ext cx="547370" cy="1376680"/>
            </a:xfrm>
            <a:custGeom>
              <a:avLst/>
              <a:gdLst/>
              <a:ahLst/>
              <a:cxnLst/>
              <a:rect l="l" t="t" r="r" b="b"/>
              <a:pathLst>
                <a:path w="547370" h="1376679">
                  <a:moveTo>
                    <a:pt x="0" y="1376171"/>
                  </a:moveTo>
                  <a:lnTo>
                    <a:pt x="547116" y="1376171"/>
                  </a:lnTo>
                  <a:lnTo>
                    <a:pt x="547116" y="0"/>
                  </a:lnTo>
                  <a:lnTo>
                    <a:pt x="0" y="0"/>
                  </a:lnTo>
                  <a:lnTo>
                    <a:pt x="0" y="1376171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0354056" y="4555235"/>
              <a:ext cx="547370" cy="977265"/>
            </a:xfrm>
            <a:custGeom>
              <a:avLst/>
              <a:gdLst/>
              <a:ahLst/>
              <a:cxnLst/>
              <a:rect l="l" t="t" r="r" b="b"/>
              <a:pathLst>
                <a:path w="547370" h="977264">
                  <a:moveTo>
                    <a:pt x="547116" y="0"/>
                  </a:moveTo>
                  <a:lnTo>
                    <a:pt x="0" y="0"/>
                  </a:lnTo>
                  <a:lnTo>
                    <a:pt x="0" y="976883"/>
                  </a:lnTo>
                  <a:lnTo>
                    <a:pt x="547116" y="976883"/>
                  </a:lnTo>
                  <a:lnTo>
                    <a:pt x="547116" y="0"/>
                  </a:lnTo>
                  <a:close/>
                </a:path>
              </a:pathLst>
            </a:custGeom>
            <a:solidFill>
              <a:srgbClr val="48BA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661160" y="1834895"/>
              <a:ext cx="9240520" cy="3697604"/>
            </a:xfrm>
            <a:custGeom>
              <a:avLst/>
              <a:gdLst/>
              <a:ahLst/>
              <a:cxnLst/>
              <a:rect l="l" t="t" r="r" b="b"/>
              <a:pathLst>
                <a:path w="9240520" h="3697604">
                  <a:moveTo>
                    <a:pt x="8692896" y="3697224"/>
                  </a:moveTo>
                  <a:lnTo>
                    <a:pt x="9240012" y="3697224"/>
                  </a:lnTo>
                  <a:lnTo>
                    <a:pt x="9240012" y="2720340"/>
                  </a:lnTo>
                  <a:lnTo>
                    <a:pt x="8692896" y="2720340"/>
                  </a:lnTo>
                  <a:lnTo>
                    <a:pt x="8692896" y="3697224"/>
                  </a:lnTo>
                  <a:close/>
                </a:path>
                <a:path w="9240520" h="3697604">
                  <a:moveTo>
                    <a:pt x="76200" y="3697224"/>
                  </a:moveTo>
                  <a:lnTo>
                    <a:pt x="76200" y="0"/>
                  </a:lnTo>
                </a:path>
                <a:path w="9240520" h="3697604">
                  <a:moveTo>
                    <a:pt x="0" y="3697224"/>
                  </a:moveTo>
                  <a:lnTo>
                    <a:pt x="76200" y="3697224"/>
                  </a:lnTo>
                </a:path>
                <a:path w="9240520" h="3697604">
                  <a:moveTo>
                    <a:pt x="0" y="2956560"/>
                  </a:moveTo>
                  <a:lnTo>
                    <a:pt x="76200" y="2956560"/>
                  </a:lnTo>
                </a:path>
                <a:path w="9240520" h="3697604">
                  <a:moveTo>
                    <a:pt x="0" y="2217420"/>
                  </a:moveTo>
                  <a:lnTo>
                    <a:pt x="76200" y="2217420"/>
                  </a:lnTo>
                </a:path>
                <a:path w="9240520" h="3697604">
                  <a:moveTo>
                    <a:pt x="0" y="1478279"/>
                  </a:moveTo>
                  <a:lnTo>
                    <a:pt x="76200" y="1478279"/>
                  </a:lnTo>
                </a:path>
                <a:path w="9240520" h="3697604">
                  <a:moveTo>
                    <a:pt x="0" y="739139"/>
                  </a:moveTo>
                  <a:lnTo>
                    <a:pt x="76200" y="739139"/>
                  </a:lnTo>
                </a:path>
                <a:path w="9240520" h="3697604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737360" y="5532119"/>
              <a:ext cx="9764395" cy="76200"/>
            </a:xfrm>
            <a:custGeom>
              <a:avLst/>
              <a:gdLst/>
              <a:ahLst/>
              <a:cxnLst/>
              <a:rect l="l" t="t" r="r" b="b"/>
              <a:pathLst>
                <a:path w="9764395" h="76200">
                  <a:moveTo>
                    <a:pt x="0" y="0"/>
                  </a:moveTo>
                  <a:lnTo>
                    <a:pt x="9764267" y="0"/>
                  </a:lnTo>
                </a:path>
                <a:path w="9764395" h="76200">
                  <a:moveTo>
                    <a:pt x="0" y="0"/>
                  </a:moveTo>
                  <a:lnTo>
                    <a:pt x="0" y="76199"/>
                  </a:lnTo>
                </a:path>
                <a:path w="9764395" h="76200">
                  <a:moveTo>
                    <a:pt x="2441448" y="0"/>
                  </a:moveTo>
                  <a:lnTo>
                    <a:pt x="2441448" y="76199"/>
                  </a:lnTo>
                </a:path>
                <a:path w="9764395" h="76200">
                  <a:moveTo>
                    <a:pt x="4881371" y="0"/>
                  </a:moveTo>
                  <a:lnTo>
                    <a:pt x="4881371" y="76199"/>
                  </a:lnTo>
                </a:path>
                <a:path w="9764395" h="76200">
                  <a:moveTo>
                    <a:pt x="7322819" y="0"/>
                  </a:moveTo>
                  <a:lnTo>
                    <a:pt x="7322819" y="76199"/>
                  </a:lnTo>
                </a:path>
                <a:path w="9764395" h="76200">
                  <a:moveTo>
                    <a:pt x="9764267" y="0"/>
                  </a:moveTo>
                  <a:lnTo>
                    <a:pt x="9764267" y="76199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49423" y="4526279"/>
              <a:ext cx="738377" cy="395478"/>
            </a:xfrm>
            <a:prstGeom prst="rect">
              <a:avLst/>
            </a:prstGeom>
          </p:spPr>
        </p:pic>
      </p:grpSp>
      <p:sp>
        <p:nvSpPr>
          <p:cNvPr id="30" name="object 30" descr=""/>
          <p:cNvSpPr txBox="1"/>
          <p:nvPr/>
        </p:nvSpPr>
        <p:spPr>
          <a:xfrm>
            <a:off x="2349500" y="4565650"/>
            <a:ext cx="5314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18.4%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1" name="object 3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89347" y="2819387"/>
            <a:ext cx="738377" cy="393966"/>
          </a:xfrm>
          <a:prstGeom prst="rect">
            <a:avLst/>
          </a:prstGeom>
        </p:spPr>
      </p:pic>
      <p:sp>
        <p:nvSpPr>
          <p:cNvPr id="32" name="object 32" descr=""/>
          <p:cNvSpPr txBox="1"/>
          <p:nvPr/>
        </p:nvSpPr>
        <p:spPr>
          <a:xfrm>
            <a:off x="4790694" y="2857626"/>
            <a:ext cx="5314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64.6%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3" name="object 3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30795" y="3122663"/>
            <a:ext cx="738377" cy="393966"/>
          </a:xfrm>
          <a:prstGeom prst="rect">
            <a:avLst/>
          </a:prstGeom>
        </p:spPr>
      </p:pic>
      <p:sp>
        <p:nvSpPr>
          <p:cNvPr id="34" name="object 34" descr=""/>
          <p:cNvSpPr txBox="1"/>
          <p:nvPr/>
        </p:nvSpPr>
        <p:spPr>
          <a:xfrm>
            <a:off x="7231506" y="3160522"/>
            <a:ext cx="5314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56.4%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5" name="object 35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570719" y="3369551"/>
            <a:ext cx="738377" cy="393966"/>
          </a:xfrm>
          <a:prstGeom prst="rect">
            <a:avLst/>
          </a:prstGeom>
        </p:spPr>
      </p:pic>
      <p:sp>
        <p:nvSpPr>
          <p:cNvPr id="36" name="object 36" descr=""/>
          <p:cNvSpPr txBox="1"/>
          <p:nvPr/>
        </p:nvSpPr>
        <p:spPr>
          <a:xfrm>
            <a:off x="9672573" y="3408426"/>
            <a:ext cx="5314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49.7%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7" name="object 37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44367" y="3732263"/>
            <a:ext cx="738378" cy="393966"/>
          </a:xfrm>
          <a:prstGeom prst="rect">
            <a:avLst/>
          </a:prstGeom>
        </p:spPr>
      </p:pic>
      <p:sp>
        <p:nvSpPr>
          <p:cNvPr id="38" name="object 38" descr=""/>
          <p:cNvSpPr txBox="1"/>
          <p:nvPr/>
        </p:nvSpPr>
        <p:spPr>
          <a:xfrm>
            <a:off x="3044444" y="3770757"/>
            <a:ext cx="5314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39.9%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9" name="object 39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384291" y="3483864"/>
            <a:ext cx="738377" cy="395478"/>
          </a:xfrm>
          <a:prstGeom prst="rect">
            <a:avLst/>
          </a:prstGeom>
        </p:spPr>
      </p:pic>
      <p:sp>
        <p:nvSpPr>
          <p:cNvPr id="40" name="object 40" descr=""/>
          <p:cNvSpPr txBox="1"/>
          <p:nvPr/>
        </p:nvSpPr>
        <p:spPr>
          <a:xfrm>
            <a:off x="5485638" y="3522979"/>
            <a:ext cx="5314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46.6%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1" name="object 41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825740" y="3831335"/>
            <a:ext cx="738377" cy="395477"/>
          </a:xfrm>
          <a:prstGeom prst="rect">
            <a:avLst/>
          </a:prstGeom>
        </p:spPr>
      </p:pic>
      <p:sp>
        <p:nvSpPr>
          <p:cNvPr id="42" name="object 42" descr=""/>
          <p:cNvSpPr txBox="1"/>
          <p:nvPr/>
        </p:nvSpPr>
        <p:spPr>
          <a:xfrm>
            <a:off x="7926705" y="3870452"/>
            <a:ext cx="5314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37.2%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3" name="object 43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267188" y="4230623"/>
            <a:ext cx="738377" cy="395477"/>
          </a:xfrm>
          <a:prstGeom prst="rect">
            <a:avLst/>
          </a:prstGeom>
        </p:spPr>
      </p:pic>
      <p:sp>
        <p:nvSpPr>
          <p:cNvPr id="44" name="object 44" descr=""/>
          <p:cNvSpPr txBox="1"/>
          <p:nvPr/>
        </p:nvSpPr>
        <p:spPr>
          <a:xfrm>
            <a:off x="10367898" y="4269435"/>
            <a:ext cx="53213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26.4%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5" name="object 45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99744" y="5300471"/>
            <a:ext cx="691133" cy="535685"/>
          </a:xfrm>
          <a:prstGeom prst="rect">
            <a:avLst/>
          </a:prstGeom>
        </p:spPr>
      </p:pic>
      <p:sp>
        <p:nvSpPr>
          <p:cNvPr id="46" name="object 46" descr=""/>
          <p:cNvSpPr txBox="1"/>
          <p:nvPr/>
        </p:nvSpPr>
        <p:spPr>
          <a:xfrm>
            <a:off x="1139748" y="5346293"/>
            <a:ext cx="39370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0%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7" name="object 47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58011" y="4561332"/>
            <a:ext cx="832865" cy="535686"/>
          </a:xfrm>
          <a:prstGeom prst="rect">
            <a:avLst/>
          </a:prstGeom>
        </p:spPr>
      </p:pic>
      <p:sp>
        <p:nvSpPr>
          <p:cNvPr id="48" name="object 48" descr=""/>
          <p:cNvSpPr txBox="1"/>
          <p:nvPr/>
        </p:nvSpPr>
        <p:spPr>
          <a:xfrm>
            <a:off x="998321" y="4606238"/>
            <a:ext cx="53403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20%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9" name="object 49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58011" y="3822191"/>
            <a:ext cx="832865" cy="535686"/>
          </a:xfrm>
          <a:prstGeom prst="rect">
            <a:avLst/>
          </a:prstGeom>
        </p:spPr>
      </p:pic>
      <p:sp>
        <p:nvSpPr>
          <p:cNvPr id="50" name="object 50" descr=""/>
          <p:cNvSpPr txBox="1"/>
          <p:nvPr/>
        </p:nvSpPr>
        <p:spPr>
          <a:xfrm>
            <a:off x="998321" y="3867150"/>
            <a:ext cx="53403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40%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1" name="object 51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58011" y="3083051"/>
            <a:ext cx="832865" cy="535686"/>
          </a:xfrm>
          <a:prstGeom prst="rect">
            <a:avLst/>
          </a:prstGeom>
        </p:spPr>
      </p:pic>
      <p:sp>
        <p:nvSpPr>
          <p:cNvPr id="52" name="object 52" descr=""/>
          <p:cNvSpPr txBox="1"/>
          <p:nvPr/>
        </p:nvSpPr>
        <p:spPr>
          <a:xfrm>
            <a:off x="998321" y="3127629"/>
            <a:ext cx="5340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60%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3" name="object 53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58011" y="2342388"/>
            <a:ext cx="832865" cy="537210"/>
          </a:xfrm>
          <a:prstGeom prst="rect">
            <a:avLst/>
          </a:prstGeom>
        </p:spPr>
      </p:pic>
      <p:sp>
        <p:nvSpPr>
          <p:cNvPr id="54" name="object 54" descr=""/>
          <p:cNvSpPr txBox="1"/>
          <p:nvPr/>
        </p:nvSpPr>
        <p:spPr>
          <a:xfrm>
            <a:off x="998321" y="2388235"/>
            <a:ext cx="5340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80%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5" name="object 55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16280" y="1603247"/>
            <a:ext cx="973074" cy="537210"/>
          </a:xfrm>
          <a:prstGeom prst="rect">
            <a:avLst/>
          </a:prstGeom>
        </p:spPr>
      </p:pic>
      <p:sp>
        <p:nvSpPr>
          <p:cNvPr id="56" name="object 56" descr=""/>
          <p:cNvSpPr txBox="1"/>
          <p:nvPr/>
        </p:nvSpPr>
        <p:spPr>
          <a:xfrm>
            <a:off x="856894" y="1648713"/>
            <a:ext cx="67564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100%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7" name="object 57" descr=""/>
          <p:cNvGrpSpPr/>
          <p:nvPr/>
        </p:nvGrpSpPr>
        <p:grpSpPr>
          <a:xfrm>
            <a:off x="2435351" y="5599176"/>
            <a:ext cx="6019165" cy="554355"/>
            <a:chOff x="2435351" y="5599176"/>
            <a:chExt cx="6019165" cy="554355"/>
          </a:xfrm>
        </p:grpSpPr>
        <p:pic>
          <p:nvPicPr>
            <p:cNvPr id="58" name="object 5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435351" y="5603748"/>
              <a:ext cx="1064514" cy="535685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873751" y="5599176"/>
              <a:ext cx="1067562" cy="553974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245095" y="5599176"/>
              <a:ext cx="1209294" cy="553974"/>
            </a:xfrm>
            <a:prstGeom prst="rect">
              <a:avLst/>
            </a:prstGeom>
          </p:spPr>
        </p:pic>
      </p:grpSp>
      <p:sp>
        <p:nvSpPr>
          <p:cNvPr id="61" name="object 61" descr=""/>
          <p:cNvSpPr txBox="1"/>
          <p:nvPr/>
        </p:nvSpPr>
        <p:spPr>
          <a:xfrm>
            <a:off x="7390892" y="5656579"/>
            <a:ext cx="899794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≥10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pts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2" name="object 62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686543" y="5599176"/>
            <a:ext cx="1209294" cy="553974"/>
          </a:xfrm>
          <a:prstGeom prst="rect">
            <a:avLst/>
          </a:prstGeom>
        </p:spPr>
      </p:pic>
      <p:sp>
        <p:nvSpPr>
          <p:cNvPr id="63" name="object 63" descr=""/>
          <p:cNvSpPr txBox="1"/>
          <p:nvPr/>
        </p:nvSpPr>
        <p:spPr>
          <a:xfrm>
            <a:off x="9832085" y="5656579"/>
            <a:ext cx="899794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≥15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pts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4" name="object 64" descr=""/>
          <p:cNvGrpSpPr/>
          <p:nvPr/>
        </p:nvGrpSpPr>
        <p:grpSpPr>
          <a:xfrm>
            <a:off x="2336101" y="1805939"/>
            <a:ext cx="1264920" cy="973455"/>
            <a:chOff x="2336101" y="1805939"/>
            <a:chExt cx="1264920" cy="973455"/>
          </a:xfrm>
        </p:grpSpPr>
        <p:sp>
          <p:nvSpPr>
            <p:cNvPr id="65" name="object 65" descr=""/>
            <p:cNvSpPr/>
            <p:nvPr/>
          </p:nvSpPr>
          <p:spPr>
            <a:xfrm>
              <a:off x="2340864" y="1973579"/>
              <a:ext cx="127000" cy="128270"/>
            </a:xfrm>
            <a:custGeom>
              <a:avLst/>
              <a:gdLst/>
              <a:ahLst/>
              <a:cxnLst/>
              <a:rect l="l" t="t" r="r" b="b"/>
              <a:pathLst>
                <a:path w="127000" h="128269">
                  <a:moveTo>
                    <a:pt x="126492" y="0"/>
                  </a:moveTo>
                  <a:lnTo>
                    <a:pt x="0" y="0"/>
                  </a:lnTo>
                  <a:lnTo>
                    <a:pt x="0" y="128015"/>
                  </a:lnTo>
                  <a:lnTo>
                    <a:pt x="126492" y="128015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D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2340864" y="1973579"/>
              <a:ext cx="127000" cy="128270"/>
            </a:xfrm>
            <a:custGeom>
              <a:avLst/>
              <a:gdLst/>
              <a:ahLst/>
              <a:cxnLst/>
              <a:rect l="l" t="t" r="r" b="b"/>
              <a:pathLst>
                <a:path w="127000" h="128269">
                  <a:moveTo>
                    <a:pt x="0" y="128015"/>
                  </a:moveTo>
                  <a:lnTo>
                    <a:pt x="126492" y="128015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8015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374392" y="1805939"/>
              <a:ext cx="1143761" cy="537210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2340864" y="2409443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2649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6492" y="126491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156C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2340864" y="2409443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126491"/>
                  </a:moveTo>
                  <a:lnTo>
                    <a:pt x="126492" y="126491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74392" y="2241803"/>
              <a:ext cx="1226058" cy="537210"/>
            </a:xfrm>
            <a:prstGeom prst="rect">
              <a:avLst/>
            </a:prstGeom>
          </p:spPr>
        </p:pic>
      </p:grpSp>
      <p:sp>
        <p:nvSpPr>
          <p:cNvPr id="71" name="object 71" descr=""/>
          <p:cNvSpPr txBox="1"/>
          <p:nvPr/>
        </p:nvSpPr>
        <p:spPr>
          <a:xfrm>
            <a:off x="2514726" y="1721967"/>
            <a:ext cx="928369" cy="8959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2800"/>
              </a:lnSpc>
              <a:spcBef>
                <a:spcPts val="95"/>
              </a:spcBef>
            </a:pP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Device Control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2" name="object 72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96823" y="2296667"/>
            <a:ext cx="464058" cy="2783585"/>
          </a:xfrm>
          <a:prstGeom prst="rect">
            <a:avLst/>
          </a:prstGeom>
        </p:spPr>
      </p:pic>
      <p:sp>
        <p:nvSpPr>
          <p:cNvPr id="73" name="object 73" descr=""/>
          <p:cNvSpPr txBox="1"/>
          <p:nvPr/>
        </p:nvSpPr>
        <p:spPr>
          <a:xfrm>
            <a:off x="569465" y="2437216"/>
            <a:ext cx="252095" cy="25279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Proportion</a:t>
            </a:r>
            <a:r>
              <a:rPr dirty="0" sz="16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6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(%)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4" name="object 74" descr=""/>
          <p:cNvGrpSpPr/>
          <p:nvPr/>
        </p:nvGrpSpPr>
        <p:grpSpPr>
          <a:xfrm>
            <a:off x="210311" y="723912"/>
            <a:ext cx="9773920" cy="904240"/>
            <a:chOff x="210311" y="723912"/>
            <a:chExt cx="9773920" cy="904240"/>
          </a:xfrm>
        </p:grpSpPr>
        <p:pic>
          <p:nvPicPr>
            <p:cNvPr id="75" name="object 75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10311" y="723912"/>
              <a:ext cx="9773412" cy="903719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34695" y="755903"/>
              <a:ext cx="665226" cy="787146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04443" y="800112"/>
              <a:ext cx="627126" cy="538721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26947" y="748283"/>
              <a:ext cx="8728710" cy="802386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973311" y="748283"/>
              <a:ext cx="601218" cy="802386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092183" y="748283"/>
              <a:ext cx="814577" cy="802386"/>
            </a:xfrm>
            <a:prstGeom prst="rect">
              <a:avLst/>
            </a:prstGeom>
          </p:spPr>
        </p:pic>
      </p:grpSp>
      <p:sp>
        <p:nvSpPr>
          <p:cNvPr id="81" name="object 81" descr=""/>
          <p:cNvSpPr txBox="1"/>
          <p:nvPr/>
        </p:nvSpPr>
        <p:spPr>
          <a:xfrm>
            <a:off x="430276" y="849248"/>
            <a:ext cx="92449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baseline="25525" sz="2775" b="1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dirty="0" baseline="25525" sz="2775" spc="-8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Component,</a:t>
            </a:r>
            <a:r>
              <a:rPr dirty="0" sz="28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KCCQ</a:t>
            </a:r>
            <a:r>
              <a:rPr dirty="0" sz="28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dirty="0" sz="2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≥15</a:t>
            </a:r>
            <a:r>
              <a:rPr dirty="0" sz="28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pts,</a:t>
            </a:r>
            <a:r>
              <a:rPr dirty="0" sz="28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baseline</a:t>
            </a:r>
            <a:r>
              <a:rPr dirty="0" sz="28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8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45" b="1">
                <a:solidFill>
                  <a:srgbClr val="FFFFFF"/>
                </a:solidFill>
                <a:latin typeface="Arial"/>
                <a:cs typeface="Arial"/>
              </a:rPr>
              <a:t>1-</a:t>
            </a:r>
            <a:r>
              <a:rPr dirty="0" sz="2800" spc="-25" b="1">
                <a:solidFill>
                  <a:srgbClr val="FFFFFF"/>
                </a:solidFill>
                <a:latin typeface="Arial"/>
                <a:cs typeface="Arial"/>
              </a:rPr>
              <a:t>yr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82" name="object 82" descr=""/>
          <p:cNvGrpSpPr/>
          <p:nvPr/>
        </p:nvGrpSpPr>
        <p:grpSpPr>
          <a:xfrm>
            <a:off x="2382011" y="5934455"/>
            <a:ext cx="9644380" cy="722630"/>
            <a:chOff x="2382011" y="5934455"/>
            <a:chExt cx="9644380" cy="722630"/>
          </a:xfrm>
        </p:grpSpPr>
        <p:pic>
          <p:nvPicPr>
            <p:cNvPr id="83" name="object 8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628631" y="6210299"/>
              <a:ext cx="441959" cy="370332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070592" y="6146291"/>
              <a:ext cx="1955292" cy="501395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382011" y="5934455"/>
              <a:ext cx="1319784" cy="722401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406395" y="5958839"/>
              <a:ext cx="1218437" cy="621030"/>
            </a:xfrm>
            <a:prstGeom prst="rect">
              <a:avLst/>
            </a:prstGeom>
          </p:spPr>
        </p:pic>
      </p:grpSp>
      <p:sp>
        <p:nvSpPr>
          <p:cNvPr id="87" name="object 87" descr=""/>
          <p:cNvSpPr txBox="1"/>
          <p:nvPr/>
        </p:nvSpPr>
        <p:spPr>
          <a:xfrm>
            <a:off x="2568955" y="5579700"/>
            <a:ext cx="874394" cy="81089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650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&lt;0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pts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2200" spc="-10" b="1">
                <a:solidFill>
                  <a:srgbClr val="FFC000"/>
                </a:solidFill>
                <a:latin typeface="Arial"/>
                <a:cs typeface="Arial"/>
              </a:rPr>
              <a:t>Worse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88" name="object 88" descr=""/>
          <p:cNvGrpSpPr/>
          <p:nvPr/>
        </p:nvGrpSpPr>
        <p:grpSpPr>
          <a:xfrm>
            <a:off x="4632959" y="5961888"/>
            <a:ext cx="1728470" cy="722630"/>
            <a:chOff x="4632959" y="5961888"/>
            <a:chExt cx="1728470" cy="722630"/>
          </a:xfrm>
        </p:grpSpPr>
        <p:pic>
          <p:nvPicPr>
            <p:cNvPr id="89" name="object 89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632959" y="5961888"/>
              <a:ext cx="1728215" cy="722401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657343" y="5986272"/>
              <a:ext cx="1626870" cy="621030"/>
            </a:xfrm>
            <a:prstGeom prst="rect">
              <a:avLst/>
            </a:prstGeom>
          </p:spPr>
        </p:pic>
      </p:grpSp>
      <p:sp>
        <p:nvSpPr>
          <p:cNvPr id="91" name="object 91" descr=""/>
          <p:cNvSpPr txBox="1"/>
          <p:nvPr/>
        </p:nvSpPr>
        <p:spPr>
          <a:xfrm>
            <a:off x="4819903" y="5569518"/>
            <a:ext cx="1281430" cy="848360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marL="212725">
              <a:lnSpc>
                <a:spcPct val="100000"/>
              </a:lnSpc>
              <a:spcBef>
                <a:spcPts val="790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≥5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pts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2200" spc="-10" b="1">
                <a:solidFill>
                  <a:srgbClr val="FFC000"/>
                </a:solidFill>
                <a:latin typeface="Arial"/>
                <a:cs typeface="Arial"/>
              </a:rPr>
              <a:t>Improved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92" name="object 92" descr=""/>
          <p:cNvGrpSpPr/>
          <p:nvPr/>
        </p:nvGrpSpPr>
        <p:grpSpPr>
          <a:xfrm>
            <a:off x="6166103" y="6129528"/>
            <a:ext cx="754380" cy="332740"/>
            <a:chOff x="6166103" y="6129528"/>
            <a:chExt cx="754380" cy="332740"/>
          </a:xfrm>
        </p:grpSpPr>
        <p:pic>
          <p:nvPicPr>
            <p:cNvPr id="93" name="object 93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166103" y="6129528"/>
              <a:ext cx="754379" cy="332257"/>
            </a:xfrm>
            <a:prstGeom prst="rect">
              <a:avLst/>
            </a:prstGeom>
          </p:spPr>
        </p:pic>
        <p:sp>
          <p:nvSpPr>
            <p:cNvPr id="94" name="object 94" descr=""/>
            <p:cNvSpPr/>
            <p:nvPr/>
          </p:nvSpPr>
          <p:spPr>
            <a:xfrm>
              <a:off x="6192773" y="6213348"/>
              <a:ext cx="536575" cy="114300"/>
            </a:xfrm>
            <a:custGeom>
              <a:avLst/>
              <a:gdLst/>
              <a:ahLst/>
              <a:cxnLst/>
              <a:rect l="l" t="t" r="r" b="b"/>
              <a:pathLst>
                <a:path w="536575" h="114300">
                  <a:moveTo>
                    <a:pt x="422021" y="0"/>
                  </a:moveTo>
                  <a:lnTo>
                    <a:pt x="422021" y="114299"/>
                  </a:lnTo>
                  <a:lnTo>
                    <a:pt x="498221" y="76199"/>
                  </a:lnTo>
                  <a:lnTo>
                    <a:pt x="441071" y="76199"/>
                  </a:lnTo>
                  <a:lnTo>
                    <a:pt x="441071" y="38099"/>
                  </a:lnTo>
                  <a:lnTo>
                    <a:pt x="498221" y="38099"/>
                  </a:lnTo>
                  <a:lnTo>
                    <a:pt x="422021" y="0"/>
                  </a:lnTo>
                  <a:close/>
                </a:path>
                <a:path w="536575" h="114300">
                  <a:moveTo>
                    <a:pt x="422021" y="38099"/>
                  </a:moveTo>
                  <a:lnTo>
                    <a:pt x="0" y="38099"/>
                  </a:lnTo>
                  <a:lnTo>
                    <a:pt x="0" y="76199"/>
                  </a:lnTo>
                  <a:lnTo>
                    <a:pt x="422021" y="76199"/>
                  </a:lnTo>
                  <a:lnTo>
                    <a:pt x="422021" y="38099"/>
                  </a:lnTo>
                  <a:close/>
                </a:path>
                <a:path w="536575" h="114300">
                  <a:moveTo>
                    <a:pt x="498221" y="38099"/>
                  </a:moveTo>
                  <a:lnTo>
                    <a:pt x="441071" y="38099"/>
                  </a:lnTo>
                  <a:lnTo>
                    <a:pt x="441071" y="76199"/>
                  </a:lnTo>
                  <a:lnTo>
                    <a:pt x="498221" y="76199"/>
                  </a:lnTo>
                  <a:lnTo>
                    <a:pt x="536321" y="57149"/>
                  </a:lnTo>
                  <a:lnTo>
                    <a:pt x="498221" y="38099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9247"/>
            <a:ext cx="12120880" cy="1310640"/>
            <a:chOff x="0" y="79247"/>
            <a:chExt cx="12120880" cy="13106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9247"/>
              <a:ext cx="12120372" cy="131063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3631"/>
              <a:ext cx="12043410" cy="120929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5272" rIns="0" bIns="0" rtlCol="0" vert="horz">
            <a:spAutoFit/>
          </a:bodyPr>
          <a:lstStyle/>
          <a:p>
            <a:pPr marL="40640">
              <a:lnSpc>
                <a:spcPct val="100000"/>
              </a:lnSpc>
              <a:spcBef>
                <a:spcPts val="120"/>
              </a:spcBef>
            </a:pPr>
            <a:r>
              <a:rPr dirty="0" sz="4250"/>
              <a:t>Relationship between</a:t>
            </a:r>
            <a:r>
              <a:rPr dirty="0" sz="4250" spc="5"/>
              <a:t> </a:t>
            </a:r>
            <a:r>
              <a:rPr dirty="0" sz="4250"/>
              <a:t>TR</a:t>
            </a:r>
            <a:r>
              <a:rPr dirty="0" sz="4250" spc="15"/>
              <a:t> </a:t>
            </a:r>
            <a:r>
              <a:rPr dirty="0" sz="4250"/>
              <a:t>and Quality</a:t>
            </a:r>
            <a:r>
              <a:rPr dirty="0" sz="4250" spc="5"/>
              <a:t> </a:t>
            </a:r>
            <a:r>
              <a:rPr dirty="0" sz="4250"/>
              <a:t>of</a:t>
            </a:r>
            <a:r>
              <a:rPr dirty="0" sz="4250" spc="5"/>
              <a:t> </a:t>
            </a:r>
            <a:r>
              <a:rPr dirty="0" sz="4250" spc="-20"/>
              <a:t>Life</a:t>
            </a:r>
            <a:endParaRPr sz="4250"/>
          </a:p>
        </p:txBody>
      </p:sp>
      <p:grpSp>
        <p:nvGrpSpPr>
          <p:cNvPr id="6" name="object 6" descr=""/>
          <p:cNvGrpSpPr/>
          <p:nvPr/>
        </p:nvGrpSpPr>
        <p:grpSpPr>
          <a:xfrm>
            <a:off x="373379" y="1903476"/>
            <a:ext cx="568960" cy="3485515"/>
            <a:chOff x="373379" y="1903476"/>
            <a:chExt cx="568960" cy="348551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379" y="1903476"/>
              <a:ext cx="568477" cy="348538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0811" y="4378452"/>
              <a:ext cx="464057" cy="93497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7763" y="4279379"/>
              <a:ext cx="464058" cy="38025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0811" y="2909316"/>
              <a:ext cx="464057" cy="165125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0811" y="2842247"/>
              <a:ext cx="464057" cy="34824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0811" y="1929384"/>
              <a:ext cx="464057" cy="1194053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454384" y="2067633"/>
            <a:ext cx="274320" cy="3129915"/>
          </a:xfrm>
          <a:prstGeom prst="rect">
            <a:avLst/>
          </a:prstGeom>
        </p:spPr>
        <p:txBody>
          <a:bodyPr wrap="square" lIns="0" tIns="1333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KCCQ</a:t>
            </a:r>
            <a:r>
              <a:rPr dirty="0" sz="16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Symbol"/>
                <a:cs typeface="Symbol"/>
              </a:rPr>
              <a:t>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Baseline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6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1-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(pts)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6169152" y="1895855"/>
            <a:ext cx="467359" cy="3384550"/>
            <a:chOff x="6169152" y="1895855"/>
            <a:chExt cx="467359" cy="3384550"/>
          </a:xfrm>
        </p:grpSpPr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72200" y="4344923"/>
              <a:ext cx="464057" cy="93497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69152" y="4245851"/>
              <a:ext cx="464057" cy="38025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72200" y="2875788"/>
              <a:ext cx="464057" cy="165125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72200" y="2808719"/>
              <a:ext cx="464057" cy="34824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72200" y="1895855"/>
              <a:ext cx="464057" cy="1194053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6225721" y="2035248"/>
            <a:ext cx="274320" cy="3129280"/>
          </a:xfrm>
          <a:prstGeom prst="rect">
            <a:avLst/>
          </a:prstGeom>
        </p:spPr>
        <p:txBody>
          <a:bodyPr wrap="square" lIns="0" tIns="1333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KCCQ</a:t>
            </a:r>
            <a:r>
              <a:rPr dirty="0" sz="16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Symbol"/>
                <a:cs typeface="Symbol"/>
              </a:rPr>
              <a:t>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Baseline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1-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(pts)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6402323" y="1200899"/>
            <a:ext cx="5721350" cy="4192904"/>
            <a:chOff x="6402323" y="1200899"/>
            <a:chExt cx="5721350" cy="4192904"/>
          </a:xfrm>
        </p:grpSpPr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02323" y="1200899"/>
              <a:ext cx="5721096" cy="762012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6937247" y="5043677"/>
              <a:ext cx="4654550" cy="5080"/>
            </a:xfrm>
            <a:custGeom>
              <a:avLst/>
              <a:gdLst/>
              <a:ahLst/>
              <a:cxnLst/>
              <a:rect l="l" t="t" r="r" b="b"/>
              <a:pathLst>
                <a:path w="4654550" h="5079">
                  <a:moveTo>
                    <a:pt x="0" y="4572"/>
                  </a:moveTo>
                  <a:lnTo>
                    <a:pt x="2474976" y="4572"/>
                  </a:lnTo>
                </a:path>
                <a:path w="4654550" h="5079">
                  <a:moveTo>
                    <a:pt x="3342131" y="4572"/>
                  </a:moveTo>
                  <a:lnTo>
                    <a:pt x="3637787" y="4572"/>
                  </a:lnTo>
                </a:path>
                <a:path w="4654550" h="5079">
                  <a:moveTo>
                    <a:pt x="4506468" y="4572"/>
                  </a:moveTo>
                  <a:lnTo>
                    <a:pt x="4654296" y="4572"/>
                  </a:lnTo>
                </a:path>
                <a:path w="4654550" h="5079">
                  <a:moveTo>
                    <a:pt x="0" y="0"/>
                  </a:moveTo>
                  <a:lnTo>
                    <a:pt x="2474976" y="0"/>
                  </a:lnTo>
                </a:path>
                <a:path w="4654550" h="5079">
                  <a:moveTo>
                    <a:pt x="3342131" y="0"/>
                  </a:moveTo>
                  <a:lnTo>
                    <a:pt x="3637787" y="0"/>
                  </a:lnTo>
                </a:path>
                <a:path w="4654550" h="5079">
                  <a:moveTo>
                    <a:pt x="4506468" y="0"/>
                  </a:moveTo>
                  <a:lnTo>
                    <a:pt x="4654296" y="0"/>
                  </a:lnTo>
                </a:path>
              </a:pathLst>
            </a:custGeom>
            <a:ln w="4572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937247" y="4703063"/>
              <a:ext cx="4654550" cy="0"/>
            </a:xfrm>
            <a:custGeom>
              <a:avLst/>
              <a:gdLst/>
              <a:ahLst/>
              <a:cxnLst/>
              <a:rect l="l" t="t" r="r" b="b"/>
              <a:pathLst>
                <a:path w="4654550" h="0">
                  <a:moveTo>
                    <a:pt x="0" y="0"/>
                  </a:moveTo>
                  <a:lnTo>
                    <a:pt x="2474976" y="0"/>
                  </a:lnTo>
                </a:path>
                <a:path w="4654550" h="0">
                  <a:moveTo>
                    <a:pt x="3342131" y="0"/>
                  </a:moveTo>
                  <a:lnTo>
                    <a:pt x="3637787" y="0"/>
                  </a:lnTo>
                </a:path>
                <a:path w="4654550" h="0">
                  <a:moveTo>
                    <a:pt x="4506468" y="0"/>
                  </a:moveTo>
                  <a:lnTo>
                    <a:pt x="4654296" y="0"/>
                  </a:lnTo>
                </a:path>
              </a:pathLst>
            </a:custGeom>
            <a:ln w="9144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937247" y="4357877"/>
              <a:ext cx="4654550" cy="5080"/>
            </a:xfrm>
            <a:custGeom>
              <a:avLst/>
              <a:gdLst/>
              <a:ahLst/>
              <a:cxnLst/>
              <a:rect l="l" t="t" r="r" b="b"/>
              <a:pathLst>
                <a:path w="4654550" h="5079">
                  <a:moveTo>
                    <a:pt x="0" y="4572"/>
                  </a:moveTo>
                  <a:lnTo>
                    <a:pt x="3637787" y="4572"/>
                  </a:lnTo>
                </a:path>
                <a:path w="4654550" h="5079">
                  <a:moveTo>
                    <a:pt x="4506468" y="4572"/>
                  </a:moveTo>
                  <a:lnTo>
                    <a:pt x="4654296" y="4572"/>
                  </a:lnTo>
                </a:path>
                <a:path w="4654550" h="5079">
                  <a:moveTo>
                    <a:pt x="0" y="0"/>
                  </a:moveTo>
                  <a:lnTo>
                    <a:pt x="3637787" y="0"/>
                  </a:lnTo>
                </a:path>
                <a:path w="4654550" h="5079">
                  <a:moveTo>
                    <a:pt x="4506468" y="0"/>
                  </a:moveTo>
                  <a:lnTo>
                    <a:pt x="4654296" y="0"/>
                  </a:lnTo>
                </a:path>
              </a:pathLst>
            </a:custGeom>
            <a:ln w="4572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937247" y="2644139"/>
              <a:ext cx="4654550" cy="1371600"/>
            </a:xfrm>
            <a:custGeom>
              <a:avLst/>
              <a:gdLst/>
              <a:ahLst/>
              <a:cxnLst/>
              <a:rect l="l" t="t" r="r" b="b"/>
              <a:pathLst>
                <a:path w="4654550" h="1371600">
                  <a:moveTo>
                    <a:pt x="0" y="1371600"/>
                  </a:moveTo>
                  <a:lnTo>
                    <a:pt x="3637787" y="1371600"/>
                  </a:lnTo>
                </a:path>
                <a:path w="4654550" h="1371600">
                  <a:moveTo>
                    <a:pt x="4506468" y="1371600"/>
                  </a:moveTo>
                  <a:lnTo>
                    <a:pt x="4654296" y="1371600"/>
                  </a:lnTo>
                </a:path>
                <a:path w="4654550" h="1371600">
                  <a:moveTo>
                    <a:pt x="0" y="1028700"/>
                  </a:moveTo>
                  <a:lnTo>
                    <a:pt x="3637787" y="1028700"/>
                  </a:lnTo>
                </a:path>
                <a:path w="4654550" h="1371600">
                  <a:moveTo>
                    <a:pt x="4506468" y="1028700"/>
                  </a:moveTo>
                  <a:lnTo>
                    <a:pt x="4654296" y="1028700"/>
                  </a:lnTo>
                </a:path>
                <a:path w="4654550" h="1371600">
                  <a:moveTo>
                    <a:pt x="0" y="685800"/>
                  </a:moveTo>
                  <a:lnTo>
                    <a:pt x="3637787" y="685800"/>
                  </a:lnTo>
                </a:path>
                <a:path w="4654550" h="1371600">
                  <a:moveTo>
                    <a:pt x="4506468" y="685800"/>
                  </a:moveTo>
                  <a:lnTo>
                    <a:pt x="4654296" y="685800"/>
                  </a:lnTo>
                </a:path>
                <a:path w="4654550" h="1371600">
                  <a:moveTo>
                    <a:pt x="0" y="342900"/>
                  </a:moveTo>
                  <a:lnTo>
                    <a:pt x="3637787" y="342900"/>
                  </a:lnTo>
                </a:path>
                <a:path w="4654550" h="1371600">
                  <a:moveTo>
                    <a:pt x="4506468" y="342900"/>
                  </a:moveTo>
                  <a:lnTo>
                    <a:pt x="4654296" y="342900"/>
                  </a:lnTo>
                </a:path>
                <a:path w="4654550" h="1371600">
                  <a:moveTo>
                    <a:pt x="0" y="0"/>
                  </a:moveTo>
                  <a:lnTo>
                    <a:pt x="3637787" y="0"/>
                  </a:lnTo>
                </a:path>
                <a:path w="4654550" h="1371600">
                  <a:moveTo>
                    <a:pt x="4506468" y="0"/>
                  </a:moveTo>
                  <a:lnTo>
                    <a:pt x="4654296" y="0"/>
                  </a:lnTo>
                </a:path>
              </a:pathLst>
            </a:custGeom>
            <a:ln w="9144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937247" y="2297430"/>
              <a:ext cx="4654550" cy="5080"/>
            </a:xfrm>
            <a:custGeom>
              <a:avLst/>
              <a:gdLst/>
              <a:ahLst/>
              <a:cxnLst/>
              <a:rect l="l" t="t" r="r" b="b"/>
              <a:pathLst>
                <a:path w="4654550" h="5080">
                  <a:moveTo>
                    <a:pt x="0" y="4572"/>
                  </a:moveTo>
                  <a:lnTo>
                    <a:pt x="4654296" y="4572"/>
                  </a:lnTo>
                </a:path>
                <a:path w="4654550" h="5080">
                  <a:moveTo>
                    <a:pt x="0" y="0"/>
                  </a:moveTo>
                  <a:lnTo>
                    <a:pt x="4654296" y="0"/>
                  </a:lnTo>
                </a:path>
              </a:pathLst>
            </a:custGeom>
            <a:ln w="4572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937247" y="1956815"/>
              <a:ext cx="4654550" cy="0"/>
            </a:xfrm>
            <a:custGeom>
              <a:avLst/>
              <a:gdLst/>
              <a:ahLst/>
              <a:cxnLst/>
              <a:rect l="l" t="t" r="r" b="b"/>
              <a:pathLst>
                <a:path w="4654550" h="0">
                  <a:moveTo>
                    <a:pt x="0" y="0"/>
                  </a:moveTo>
                  <a:lnTo>
                    <a:pt x="4654296" y="0"/>
                  </a:lnTo>
                </a:path>
              </a:pathLst>
            </a:custGeom>
            <a:ln w="9144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249412" y="2299715"/>
              <a:ext cx="3194685" cy="3089275"/>
            </a:xfrm>
            <a:custGeom>
              <a:avLst/>
              <a:gdLst/>
              <a:ahLst/>
              <a:cxnLst/>
              <a:rect l="l" t="t" r="r" b="b"/>
              <a:pathLst>
                <a:path w="3194684" h="3089275">
                  <a:moveTo>
                    <a:pt x="867156" y="2746248"/>
                  </a:moveTo>
                  <a:lnTo>
                    <a:pt x="0" y="2746248"/>
                  </a:lnTo>
                  <a:lnTo>
                    <a:pt x="0" y="3089148"/>
                  </a:lnTo>
                  <a:lnTo>
                    <a:pt x="867156" y="3089148"/>
                  </a:lnTo>
                  <a:lnTo>
                    <a:pt x="867156" y="2746248"/>
                  </a:lnTo>
                  <a:close/>
                </a:path>
                <a:path w="3194684" h="3089275">
                  <a:moveTo>
                    <a:pt x="2029968" y="2060448"/>
                  </a:moveTo>
                  <a:lnTo>
                    <a:pt x="1162812" y="2060448"/>
                  </a:lnTo>
                  <a:lnTo>
                    <a:pt x="1162812" y="3089148"/>
                  </a:lnTo>
                  <a:lnTo>
                    <a:pt x="2029968" y="3089148"/>
                  </a:lnTo>
                  <a:lnTo>
                    <a:pt x="2029968" y="2060448"/>
                  </a:lnTo>
                  <a:close/>
                </a:path>
                <a:path w="3194684" h="3089275">
                  <a:moveTo>
                    <a:pt x="3194304" y="0"/>
                  </a:moveTo>
                  <a:lnTo>
                    <a:pt x="2325624" y="0"/>
                  </a:lnTo>
                  <a:lnTo>
                    <a:pt x="2325624" y="3089148"/>
                  </a:lnTo>
                  <a:lnTo>
                    <a:pt x="3194304" y="3089148"/>
                  </a:lnTo>
                  <a:lnTo>
                    <a:pt x="3194304" y="0"/>
                  </a:lnTo>
                  <a:close/>
                </a:path>
              </a:pathLst>
            </a:custGeom>
            <a:solidFill>
              <a:srgbClr val="2584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891527" y="1956815"/>
              <a:ext cx="4552315" cy="3432175"/>
            </a:xfrm>
            <a:custGeom>
              <a:avLst/>
              <a:gdLst/>
              <a:ahLst/>
              <a:cxnLst/>
              <a:rect l="l" t="t" r="r" b="b"/>
              <a:pathLst>
                <a:path w="4552315" h="3432175">
                  <a:moveTo>
                    <a:pt x="1357883" y="3089148"/>
                  </a:moveTo>
                  <a:lnTo>
                    <a:pt x="2225040" y="3089148"/>
                  </a:lnTo>
                  <a:lnTo>
                    <a:pt x="2225040" y="3432048"/>
                  </a:lnTo>
                  <a:lnTo>
                    <a:pt x="1357883" y="3432048"/>
                  </a:lnTo>
                  <a:lnTo>
                    <a:pt x="1357883" y="3089148"/>
                  </a:lnTo>
                  <a:close/>
                </a:path>
                <a:path w="4552315" h="3432175">
                  <a:moveTo>
                    <a:pt x="2520696" y="2403348"/>
                  </a:moveTo>
                  <a:lnTo>
                    <a:pt x="3387852" y="2403348"/>
                  </a:lnTo>
                  <a:lnTo>
                    <a:pt x="3387852" y="3432048"/>
                  </a:lnTo>
                  <a:lnTo>
                    <a:pt x="2520696" y="3432048"/>
                  </a:lnTo>
                  <a:lnTo>
                    <a:pt x="2520696" y="2403348"/>
                  </a:lnTo>
                  <a:close/>
                </a:path>
                <a:path w="4552315" h="3432175">
                  <a:moveTo>
                    <a:pt x="3683507" y="342900"/>
                  </a:moveTo>
                  <a:lnTo>
                    <a:pt x="4552188" y="342900"/>
                  </a:lnTo>
                  <a:lnTo>
                    <a:pt x="4552188" y="3432048"/>
                  </a:lnTo>
                  <a:lnTo>
                    <a:pt x="3683507" y="3432048"/>
                  </a:lnTo>
                  <a:lnTo>
                    <a:pt x="3683507" y="342900"/>
                  </a:lnTo>
                  <a:close/>
                </a:path>
                <a:path w="4552315" h="3432175">
                  <a:moveTo>
                    <a:pt x="45720" y="3432048"/>
                  </a:moveTo>
                  <a:lnTo>
                    <a:pt x="45720" y="0"/>
                  </a:lnTo>
                </a:path>
                <a:path w="4552315" h="3432175">
                  <a:moveTo>
                    <a:pt x="0" y="3432048"/>
                  </a:moveTo>
                  <a:lnTo>
                    <a:pt x="45720" y="3432048"/>
                  </a:lnTo>
                </a:path>
                <a:path w="4552315" h="3432175">
                  <a:moveTo>
                    <a:pt x="0" y="3089148"/>
                  </a:moveTo>
                  <a:lnTo>
                    <a:pt x="45720" y="3089148"/>
                  </a:lnTo>
                </a:path>
                <a:path w="4552315" h="3432175">
                  <a:moveTo>
                    <a:pt x="0" y="2746248"/>
                  </a:moveTo>
                  <a:lnTo>
                    <a:pt x="45720" y="2746248"/>
                  </a:lnTo>
                </a:path>
                <a:path w="4552315" h="3432175">
                  <a:moveTo>
                    <a:pt x="0" y="2403348"/>
                  </a:moveTo>
                  <a:lnTo>
                    <a:pt x="45720" y="2403348"/>
                  </a:lnTo>
                </a:path>
                <a:path w="4552315" h="3432175">
                  <a:moveTo>
                    <a:pt x="0" y="2058924"/>
                  </a:moveTo>
                  <a:lnTo>
                    <a:pt x="45720" y="2058924"/>
                  </a:lnTo>
                </a:path>
                <a:path w="4552315" h="3432175">
                  <a:moveTo>
                    <a:pt x="0" y="1716024"/>
                  </a:moveTo>
                  <a:lnTo>
                    <a:pt x="45720" y="1716024"/>
                  </a:lnTo>
                </a:path>
                <a:path w="4552315" h="3432175">
                  <a:moveTo>
                    <a:pt x="0" y="1373124"/>
                  </a:moveTo>
                  <a:lnTo>
                    <a:pt x="45720" y="1373124"/>
                  </a:lnTo>
                </a:path>
                <a:path w="4552315" h="3432175">
                  <a:moveTo>
                    <a:pt x="0" y="1030224"/>
                  </a:moveTo>
                  <a:lnTo>
                    <a:pt x="45720" y="1030224"/>
                  </a:lnTo>
                </a:path>
                <a:path w="4552315" h="3432175">
                  <a:moveTo>
                    <a:pt x="0" y="687324"/>
                  </a:moveTo>
                  <a:lnTo>
                    <a:pt x="45720" y="687324"/>
                  </a:lnTo>
                </a:path>
                <a:path w="4552315" h="3432175">
                  <a:moveTo>
                    <a:pt x="0" y="342900"/>
                  </a:moveTo>
                  <a:lnTo>
                    <a:pt x="45720" y="342900"/>
                  </a:lnTo>
                </a:path>
                <a:path w="4552315" h="3432175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937247" y="5388863"/>
              <a:ext cx="4654550" cy="0"/>
            </a:xfrm>
            <a:custGeom>
              <a:avLst/>
              <a:gdLst/>
              <a:ahLst/>
              <a:cxnLst/>
              <a:rect l="l" t="t" r="r" b="b"/>
              <a:pathLst>
                <a:path w="4654550" h="0">
                  <a:moveTo>
                    <a:pt x="0" y="0"/>
                  </a:moveTo>
                  <a:lnTo>
                    <a:pt x="4654296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7451217" y="5093589"/>
            <a:ext cx="13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8614664" y="4750434"/>
            <a:ext cx="13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9777476" y="4062729"/>
            <a:ext cx="13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0885423" y="2002917"/>
            <a:ext cx="2514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6" name="object 36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629400" y="5248655"/>
            <a:ext cx="284238" cy="326897"/>
          </a:xfrm>
          <a:prstGeom prst="rect">
            <a:avLst/>
          </a:prstGeom>
        </p:spPr>
      </p:pic>
      <p:sp>
        <p:nvSpPr>
          <p:cNvPr id="37" name="object 37" descr=""/>
          <p:cNvSpPr txBox="1"/>
          <p:nvPr/>
        </p:nvSpPr>
        <p:spPr>
          <a:xfrm>
            <a:off x="6710933" y="5273166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8" name="object 38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629400" y="4905755"/>
            <a:ext cx="284238" cy="326897"/>
          </a:xfrm>
          <a:prstGeom prst="rect">
            <a:avLst/>
          </a:prstGeom>
        </p:spPr>
      </p:pic>
      <p:sp>
        <p:nvSpPr>
          <p:cNvPr id="39" name="object 39" descr=""/>
          <p:cNvSpPr txBox="1"/>
          <p:nvPr/>
        </p:nvSpPr>
        <p:spPr>
          <a:xfrm>
            <a:off x="6710933" y="4929885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0" name="object 40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629400" y="4561344"/>
            <a:ext cx="284238" cy="328409"/>
          </a:xfrm>
          <a:prstGeom prst="rect">
            <a:avLst/>
          </a:prstGeom>
        </p:spPr>
      </p:pic>
      <p:sp>
        <p:nvSpPr>
          <p:cNvPr id="41" name="object 41" descr=""/>
          <p:cNvSpPr txBox="1"/>
          <p:nvPr/>
        </p:nvSpPr>
        <p:spPr>
          <a:xfrm>
            <a:off x="6710933" y="4586478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2" name="object 42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629400" y="4218432"/>
            <a:ext cx="284238" cy="326898"/>
          </a:xfrm>
          <a:prstGeom prst="rect">
            <a:avLst/>
          </a:prstGeom>
        </p:spPr>
      </p:pic>
      <p:sp>
        <p:nvSpPr>
          <p:cNvPr id="43" name="object 43" descr=""/>
          <p:cNvSpPr txBox="1"/>
          <p:nvPr/>
        </p:nvSpPr>
        <p:spPr>
          <a:xfrm>
            <a:off x="6710933" y="4243196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4" name="object 44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629400" y="3875532"/>
            <a:ext cx="284238" cy="326898"/>
          </a:xfrm>
          <a:prstGeom prst="rect">
            <a:avLst/>
          </a:prstGeom>
        </p:spPr>
      </p:pic>
      <p:sp>
        <p:nvSpPr>
          <p:cNvPr id="45" name="object 45" descr=""/>
          <p:cNvSpPr txBox="1"/>
          <p:nvPr/>
        </p:nvSpPr>
        <p:spPr>
          <a:xfrm>
            <a:off x="6710933" y="3900042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6" name="object 46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544056" y="3532632"/>
            <a:ext cx="369557" cy="326897"/>
          </a:xfrm>
          <a:prstGeom prst="rect">
            <a:avLst/>
          </a:prstGeom>
        </p:spPr>
      </p:pic>
      <p:sp>
        <p:nvSpPr>
          <p:cNvPr id="47" name="object 47" descr=""/>
          <p:cNvSpPr txBox="1"/>
          <p:nvPr/>
        </p:nvSpPr>
        <p:spPr>
          <a:xfrm>
            <a:off x="6626479" y="3556203"/>
            <a:ext cx="19304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8" name="object 48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544056" y="3189732"/>
            <a:ext cx="369557" cy="326898"/>
          </a:xfrm>
          <a:prstGeom prst="rect">
            <a:avLst/>
          </a:prstGeom>
        </p:spPr>
      </p:pic>
      <p:sp>
        <p:nvSpPr>
          <p:cNvPr id="49" name="object 49" descr=""/>
          <p:cNvSpPr txBox="1"/>
          <p:nvPr/>
        </p:nvSpPr>
        <p:spPr>
          <a:xfrm>
            <a:off x="6626479" y="3213353"/>
            <a:ext cx="1930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0" name="object 50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544056" y="2845320"/>
            <a:ext cx="369557" cy="328409"/>
          </a:xfrm>
          <a:prstGeom prst="rect">
            <a:avLst/>
          </a:prstGeom>
        </p:spPr>
      </p:pic>
      <p:sp>
        <p:nvSpPr>
          <p:cNvPr id="51" name="object 51" descr=""/>
          <p:cNvSpPr txBox="1"/>
          <p:nvPr/>
        </p:nvSpPr>
        <p:spPr>
          <a:xfrm>
            <a:off x="6626479" y="2870072"/>
            <a:ext cx="1930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2" name="object 52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544056" y="2502407"/>
            <a:ext cx="369557" cy="326898"/>
          </a:xfrm>
          <a:prstGeom prst="rect">
            <a:avLst/>
          </a:prstGeom>
        </p:spPr>
      </p:pic>
      <p:sp>
        <p:nvSpPr>
          <p:cNvPr id="53" name="object 53" descr=""/>
          <p:cNvSpPr txBox="1"/>
          <p:nvPr/>
        </p:nvSpPr>
        <p:spPr>
          <a:xfrm>
            <a:off x="6626479" y="2526919"/>
            <a:ext cx="1930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4" name="object 54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544056" y="2159507"/>
            <a:ext cx="369557" cy="326898"/>
          </a:xfrm>
          <a:prstGeom prst="rect">
            <a:avLst/>
          </a:prstGeom>
        </p:spPr>
      </p:pic>
      <p:sp>
        <p:nvSpPr>
          <p:cNvPr id="55" name="object 55" descr=""/>
          <p:cNvSpPr txBox="1"/>
          <p:nvPr/>
        </p:nvSpPr>
        <p:spPr>
          <a:xfrm>
            <a:off x="6626479" y="2183384"/>
            <a:ext cx="1930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6" name="object 56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544056" y="1816607"/>
            <a:ext cx="369557" cy="326898"/>
          </a:xfrm>
          <a:prstGeom prst="rect">
            <a:avLst/>
          </a:prstGeom>
        </p:spPr>
      </p:pic>
      <p:sp>
        <p:nvSpPr>
          <p:cNvPr id="57" name="object 57" descr=""/>
          <p:cNvSpPr txBox="1"/>
          <p:nvPr/>
        </p:nvSpPr>
        <p:spPr>
          <a:xfrm>
            <a:off x="6626479" y="1840229"/>
            <a:ext cx="1930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8" name="object 58" descr=""/>
          <p:cNvGrpSpPr/>
          <p:nvPr/>
        </p:nvGrpSpPr>
        <p:grpSpPr>
          <a:xfrm>
            <a:off x="7059168" y="5436108"/>
            <a:ext cx="935355" cy="589280"/>
            <a:chOff x="7059168" y="5436108"/>
            <a:chExt cx="935355" cy="589280"/>
          </a:xfrm>
        </p:grpSpPr>
        <p:pic>
          <p:nvPicPr>
            <p:cNvPr id="59" name="object 5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059168" y="5436108"/>
              <a:ext cx="934974" cy="384822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150608" y="5641848"/>
              <a:ext cx="752094" cy="383273"/>
            </a:xfrm>
            <a:prstGeom prst="rect">
              <a:avLst/>
            </a:prstGeom>
          </p:spPr>
        </p:pic>
      </p:grpSp>
      <p:sp>
        <p:nvSpPr>
          <p:cNvPr id="61" name="object 61" descr=""/>
          <p:cNvSpPr txBox="1"/>
          <p:nvPr/>
        </p:nvSpPr>
        <p:spPr>
          <a:xfrm>
            <a:off x="7157084" y="5468213"/>
            <a:ext cx="727710" cy="44450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04139" marR="5080" indent="-91440">
              <a:lnSpc>
                <a:spcPts val="1610"/>
              </a:lnSpc>
              <a:spcBef>
                <a:spcPts val="215"/>
              </a:spcBef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Worsens (n=46)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2" name="object 62" descr=""/>
          <p:cNvGrpSpPr/>
          <p:nvPr/>
        </p:nvGrpSpPr>
        <p:grpSpPr>
          <a:xfrm>
            <a:off x="8142731" y="5436108"/>
            <a:ext cx="1093470" cy="589280"/>
            <a:chOff x="8142731" y="5436108"/>
            <a:chExt cx="1093470" cy="589280"/>
          </a:xfrm>
        </p:grpSpPr>
        <p:pic>
          <p:nvPicPr>
            <p:cNvPr id="63" name="object 6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142731" y="5436108"/>
              <a:ext cx="1093470" cy="384822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313419" y="5641848"/>
              <a:ext cx="752094" cy="383273"/>
            </a:xfrm>
            <a:prstGeom prst="rect">
              <a:avLst/>
            </a:prstGeom>
          </p:spPr>
        </p:pic>
      </p:grpSp>
      <p:sp>
        <p:nvSpPr>
          <p:cNvPr id="65" name="object 65" descr=""/>
          <p:cNvSpPr txBox="1"/>
          <p:nvPr/>
        </p:nvSpPr>
        <p:spPr>
          <a:xfrm>
            <a:off x="8241283" y="5468213"/>
            <a:ext cx="885190" cy="44450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82880" marR="5080" indent="-170815">
              <a:lnSpc>
                <a:spcPts val="1610"/>
              </a:lnSpc>
              <a:spcBef>
                <a:spcPts val="21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change (n=67)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6" name="object 66" descr=""/>
          <p:cNvGrpSpPr/>
          <p:nvPr/>
        </p:nvGrpSpPr>
        <p:grpSpPr>
          <a:xfrm>
            <a:off x="9435083" y="5436108"/>
            <a:ext cx="837565" cy="589280"/>
            <a:chOff x="9435083" y="5436108"/>
            <a:chExt cx="837565" cy="589280"/>
          </a:xfrm>
        </p:grpSpPr>
        <p:pic>
          <p:nvPicPr>
            <p:cNvPr id="67" name="object 67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435083" y="5436108"/>
              <a:ext cx="837437" cy="384822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476231" y="5641848"/>
              <a:ext cx="752094" cy="383273"/>
            </a:xfrm>
            <a:prstGeom prst="rect">
              <a:avLst/>
            </a:prstGeom>
          </p:spPr>
        </p:pic>
      </p:grpSp>
      <p:sp>
        <p:nvSpPr>
          <p:cNvPr id="69" name="object 69" descr=""/>
          <p:cNvSpPr txBox="1"/>
          <p:nvPr/>
        </p:nvSpPr>
        <p:spPr>
          <a:xfrm>
            <a:off x="9533001" y="5468213"/>
            <a:ext cx="629285" cy="44450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54610" marR="5080" indent="-42545">
              <a:lnSpc>
                <a:spcPts val="1610"/>
              </a:lnSpc>
              <a:spcBef>
                <a:spcPts val="21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grade (n=35)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0" name="object 70" descr=""/>
          <p:cNvGrpSpPr/>
          <p:nvPr/>
        </p:nvGrpSpPr>
        <p:grpSpPr>
          <a:xfrm>
            <a:off x="10544556" y="5434584"/>
            <a:ext cx="989965" cy="600075"/>
            <a:chOff x="10544556" y="5434584"/>
            <a:chExt cx="989965" cy="600075"/>
          </a:xfrm>
        </p:grpSpPr>
        <p:pic>
          <p:nvPicPr>
            <p:cNvPr id="71" name="object 71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544556" y="5434584"/>
              <a:ext cx="989838" cy="393966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585704" y="5640324"/>
              <a:ext cx="858774" cy="393966"/>
            </a:xfrm>
            <a:prstGeom prst="rect">
              <a:avLst/>
            </a:prstGeom>
          </p:spPr>
        </p:pic>
      </p:grpSp>
      <p:sp>
        <p:nvSpPr>
          <p:cNvPr id="73" name="object 73" descr=""/>
          <p:cNvSpPr txBox="1"/>
          <p:nvPr/>
        </p:nvSpPr>
        <p:spPr>
          <a:xfrm>
            <a:off x="10646409" y="5472785"/>
            <a:ext cx="727075" cy="445134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53340" marR="5080" indent="-41275">
              <a:lnSpc>
                <a:spcPts val="1620"/>
              </a:lnSpc>
              <a:spcBef>
                <a:spcPts val="204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≥2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grade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(n=125)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4" name="object 74" descr=""/>
          <p:cNvGrpSpPr/>
          <p:nvPr/>
        </p:nvGrpSpPr>
        <p:grpSpPr>
          <a:xfrm>
            <a:off x="1040891" y="1191755"/>
            <a:ext cx="10830560" cy="4220210"/>
            <a:chOff x="1040891" y="1191755"/>
            <a:chExt cx="10830560" cy="4220210"/>
          </a:xfrm>
        </p:grpSpPr>
        <p:pic>
          <p:nvPicPr>
            <p:cNvPr id="75" name="object 75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505956" y="1226819"/>
              <a:ext cx="4994909" cy="659129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103863" y="1226819"/>
              <a:ext cx="494550" cy="659129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1201399" y="1226819"/>
              <a:ext cx="669798" cy="659129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40891" y="1191755"/>
              <a:ext cx="4779264" cy="762012"/>
            </a:xfrm>
            <a:prstGeom prst="rect">
              <a:avLst/>
            </a:prstGeom>
          </p:spPr>
        </p:pic>
        <p:sp>
          <p:nvSpPr>
            <p:cNvPr id="79" name="object 79" descr=""/>
            <p:cNvSpPr/>
            <p:nvPr/>
          </p:nvSpPr>
          <p:spPr>
            <a:xfrm>
              <a:off x="1190243" y="4646675"/>
              <a:ext cx="4223385" cy="381000"/>
            </a:xfrm>
            <a:custGeom>
              <a:avLst/>
              <a:gdLst/>
              <a:ahLst/>
              <a:cxnLst/>
              <a:rect l="l" t="t" r="r" b="b"/>
              <a:pathLst>
                <a:path w="4223385" h="381000">
                  <a:moveTo>
                    <a:pt x="0" y="381000"/>
                  </a:moveTo>
                  <a:lnTo>
                    <a:pt x="576072" y="381000"/>
                  </a:lnTo>
                </a:path>
                <a:path w="4223385" h="381000">
                  <a:moveTo>
                    <a:pt x="1536192" y="381000"/>
                  </a:moveTo>
                  <a:lnTo>
                    <a:pt x="2686811" y="381000"/>
                  </a:lnTo>
                </a:path>
                <a:path w="4223385" h="381000">
                  <a:moveTo>
                    <a:pt x="3646931" y="381000"/>
                  </a:moveTo>
                  <a:lnTo>
                    <a:pt x="4223004" y="381000"/>
                  </a:lnTo>
                </a:path>
                <a:path w="4223385" h="381000">
                  <a:moveTo>
                    <a:pt x="0" y="0"/>
                  </a:moveTo>
                  <a:lnTo>
                    <a:pt x="576072" y="0"/>
                  </a:lnTo>
                </a:path>
              </a:pathLst>
            </a:custGeom>
            <a:ln w="3175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2726436" y="4645913"/>
              <a:ext cx="2687320" cy="1905"/>
            </a:xfrm>
            <a:custGeom>
              <a:avLst/>
              <a:gdLst/>
              <a:ahLst/>
              <a:cxnLst/>
              <a:rect l="l" t="t" r="r" b="b"/>
              <a:pathLst>
                <a:path w="2687320" h="1904">
                  <a:moveTo>
                    <a:pt x="0" y="1524"/>
                  </a:moveTo>
                  <a:lnTo>
                    <a:pt x="2686812" y="1524"/>
                  </a:lnTo>
                </a:path>
                <a:path w="2687320" h="1904">
                  <a:moveTo>
                    <a:pt x="0" y="0"/>
                  </a:moveTo>
                  <a:lnTo>
                    <a:pt x="2686812" y="0"/>
                  </a:lnTo>
                </a:path>
              </a:pathLst>
            </a:custGeom>
            <a:ln w="3175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1190243" y="2746247"/>
              <a:ext cx="4223385" cy="1521460"/>
            </a:xfrm>
            <a:custGeom>
              <a:avLst/>
              <a:gdLst/>
              <a:ahLst/>
              <a:cxnLst/>
              <a:rect l="l" t="t" r="r" b="b"/>
              <a:pathLst>
                <a:path w="4223385" h="1521460">
                  <a:moveTo>
                    <a:pt x="0" y="1520952"/>
                  </a:moveTo>
                  <a:lnTo>
                    <a:pt x="576072" y="1520952"/>
                  </a:lnTo>
                </a:path>
                <a:path w="4223385" h="1521460">
                  <a:moveTo>
                    <a:pt x="1536192" y="1520952"/>
                  </a:moveTo>
                  <a:lnTo>
                    <a:pt x="4223004" y="1520952"/>
                  </a:lnTo>
                </a:path>
                <a:path w="4223385" h="1521460">
                  <a:moveTo>
                    <a:pt x="0" y="1139952"/>
                  </a:moveTo>
                  <a:lnTo>
                    <a:pt x="576072" y="1139952"/>
                  </a:lnTo>
                </a:path>
                <a:path w="4223385" h="1521460">
                  <a:moveTo>
                    <a:pt x="1536192" y="1139952"/>
                  </a:moveTo>
                  <a:lnTo>
                    <a:pt x="4223004" y="1139952"/>
                  </a:lnTo>
                </a:path>
                <a:path w="4223385" h="1521460">
                  <a:moveTo>
                    <a:pt x="0" y="760476"/>
                  </a:moveTo>
                  <a:lnTo>
                    <a:pt x="576072" y="760476"/>
                  </a:lnTo>
                </a:path>
                <a:path w="4223385" h="1521460">
                  <a:moveTo>
                    <a:pt x="1536192" y="760476"/>
                  </a:moveTo>
                  <a:lnTo>
                    <a:pt x="4223004" y="760476"/>
                  </a:lnTo>
                </a:path>
                <a:path w="4223385" h="1521460">
                  <a:moveTo>
                    <a:pt x="0" y="379475"/>
                  </a:moveTo>
                  <a:lnTo>
                    <a:pt x="576072" y="379475"/>
                  </a:lnTo>
                </a:path>
                <a:path w="4223385" h="1521460">
                  <a:moveTo>
                    <a:pt x="1536192" y="379475"/>
                  </a:moveTo>
                  <a:lnTo>
                    <a:pt x="4223004" y="379475"/>
                  </a:lnTo>
                </a:path>
                <a:path w="4223385" h="1521460">
                  <a:moveTo>
                    <a:pt x="0" y="0"/>
                  </a:moveTo>
                  <a:lnTo>
                    <a:pt x="576072" y="0"/>
                  </a:lnTo>
                </a:path>
                <a:path w="4223385" h="1521460">
                  <a:moveTo>
                    <a:pt x="1536192" y="0"/>
                  </a:moveTo>
                  <a:lnTo>
                    <a:pt x="4223004" y="0"/>
                  </a:lnTo>
                </a:path>
              </a:pathLst>
            </a:custGeom>
            <a:ln w="3175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1190243" y="2364486"/>
              <a:ext cx="4223385" cy="1905"/>
            </a:xfrm>
            <a:custGeom>
              <a:avLst/>
              <a:gdLst/>
              <a:ahLst/>
              <a:cxnLst/>
              <a:rect l="l" t="t" r="r" b="b"/>
              <a:pathLst>
                <a:path w="4223385" h="1905">
                  <a:moveTo>
                    <a:pt x="0" y="1524"/>
                  </a:moveTo>
                  <a:lnTo>
                    <a:pt x="4223004" y="1524"/>
                  </a:lnTo>
                </a:path>
                <a:path w="4223385" h="1905">
                  <a:moveTo>
                    <a:pt x="0" y="0"/>
                  </a:moveTo>
                  <a:lnTo>
                    <a:pt x="4223004" y="0"/>
                  </a:lnTo>
                </a:path>
              </a:pathLst>
            </a:custGeom>
            <a:ln w="3175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1190243" y="1985771"/>
              <a:ext cx="4223385" cy="0"/>
            </a:xfrm>
            <a:custGeom>
              <a:avLst/>
              <a:gdLst/>
              <a:ahLst/>
              <a:cxnLst/>
              <a:rect l="l" t="t" r="r" b="b"/>
              <a:pathLst>
                <a:path w="4223385" h="0">
                  <a:moveTo>
                    <a:pt x="0" y="0"/>
                  </a:moveTo>
                  <a:lnTo>
                    <a:pt x="4223004" y="0"/>
                  </a:lnTo>
                </a:path>
              </a:pathLst>
            </a:custGeom>
            <a:ln w="3175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1766315" y="2365247"/>
              <a:ext cx="960119" cy="3042285"/>
            </a:xfrm>
            <a:custGeom>
              <a:avLst/>
              <a:gdLst/>
              <a:ahLst/>
              <a:cxnLst/>
              <a:rect l="l" t="t" r="r" b="b"/>
              <a:pathLst>
                <a:path w="960119" h="3042285">
                  <a:moveTo>
                    <a:pt x="960119" y="0"/>
                  </a:moveTo>
                  <a:lnTo>
                    <a:pt x="0" y="0"/>
                  </a:lnTo>
                  <a:lnTo>
                    <a:pt x="0" y="3041904"/>
                  </a:lnTo>
                  <a:lnTo>
                    <a:pt x="960119" y="3041904"/>
                  </a:lnTo>
                  <a:lnTo>
                    <a:pt x="96011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766315" y="2365247"/>
              <a:ext cx="960119" cy="3042285"/>
            </a:xfrm>
            <a:custGeom>
              <a:avLst/>
              <a:gdLst/>
              <a:ahLst/>
              <a:cxnLst/>
              <a:rect l="l" t="t" r="r" b="b"/>
              <a:pathLst>
                <a:path w="960119" h="3042285">
                  <a:moveTo>
                    <a:pt x="0" y="3041904"/>
                  </a:moveTo>
                  <a:lnTo>
                    <a:pt x="960119" y="3041904"/>
                  </a:lnTo>
                  <a:lnTo>
                    <a:pt x="960119" y="0"/>
                  </a:lnTo>
                  <a:lnTo>
                    <a:pt x="0" y="0"/>
                  </a:lnTo>
                  <a:lnTo>
                    <a:pt x="0" y="3041904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3877056" y="4646675"/>
              <a:ext cx="960119" cy="760730"/>
            </a:xfrm>
            <a:custGeom>
              <a:avLst/>
              <a:gdLst/>
              <a:ahLst/>
              <a:cxnLst/>
              <a:rect l="l" t="t" r="r" b="b"/>
              <a:pathLst>
                <a:path w="960120" h="760729">
                  <a:moveTo>
                    <a:pt x="960120" y="0"/>
                  </a:moveTo>
                  <a:lnTo>
                    <a:pt x="0" y="0"/>
                  </a:lnTo>
                  <a:lnTo>
                    <a:pt x="0" y="760476"/>
                  </a:lnTo>
                  <a:lnTo>
                    <a:pt x="960120" y="760476"/>
                  </a:lnTo>
                  <a:lnTo>
                    <a:pt x="960120" y="0"/>
                  </a:lnTo>
                  <a:close/>
                </a:path>
              </a:pathLst>
            </a:custGeom>
            <a:solidFill>
              <a:srgbClr val="CF37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144523" y="1985771"/>
              <a:ext cx="4269105" cy="3421379"/>
            </a:xfrm>
            <a:custGeom>
              <a:avLst/>
              <a:gdLst/>
              <a:ahLst/>
              <a:cxnLst/>
              <a:rect l="l" t="t" r="r" b="b"/>
              <a:pathLst>
                <a:path w="4269105" h="3421379">
                  <a:moveTo>
                    <a:pt x="2732531" y="3421379"/>
                  </a:moveTo>
                  <a:lnTo>
                    <a:pt x="3692652" y="3421379"/>
                  </a:lnTo>
                  <a:lnTo>
                    <a:pt x="3692652" y="2660904"/>
                  </a:lnTo>
                  <a:lnTo>
                    <a:pt x="2732531" y="2660904"/>
                  </a:lnTo>
                  <a:lnTo>
                    <a:pt x="2732531" y="3421379"/>
                  </a:lnTo>
                  <a:close/>
                </a:path>
                <a:path w="4269105" h="3421379">
                  <a:moveTo>
                    <a:pt x="45719" y="3421379"/>
                  </a:moveTo>
                  <a:lnTo>
                    <a:pt x="45719" y="0"/>
                  </a:lnTo>
                </a:path>
                <a:path w="4269105" h="3421379">
                  <a:moveTo>
                    <a:pt x="0" y="3421379"/>
                  </a:moveTo>
                  <a:lnTo>
                    <a:pt x="45719" y="3421379"/>
                  </a:lnTo>
                </a:path>
                <a:path w="4269105" h="3421379">
                  <a:moveTo>
                    <a:pt x="0" y="3041904"/>
                  </a:moveTo>
                  <a:lnTo>
                    <a:pt x="45719" y="3041904"/>
                  </a:lnTo>
                </a:path>
                <a:path w="4269105" h="3421379">
                  <a:moveTo>
                    <a:pt x="0" y="2660904"/>
                  </a:moveTo>
                  <a:lnTo>
                    <a:pt x="45719" y="2660904"/>
                  </a:lnTo>
                </a:path>
                <a:path w="4269105" h="3421379">
                  <a:moveTo>
                    <a:pt x="0" y="2281428"/>
                  </a:moveTo>
                  <a:lnTo>
                    <a:pt x="45719" y="2281428"/>
                  </a:lnTo>
                </a:path>
                <a:path w="4269105" h="3421379">
                  <a:moveTo>
                    <a:pt x="0" y="1900427"/>
                  </a:moveTo>
                  <a:lnTo>
                    <a:pt x="45719" y="1900427"/>
                  </a:lnTo>
                </a:path>
                <a:path w="4269105" h="3421379">
                  <a:moveTo>
                    <a:pt x="0" y="1520952"/>
                  </a:moveTo>
                  <a:lnTo>
                    <a:pt x="45719" y="1520952"/>
                  </a:lnTo>
                </a:path>
                <a:path w="4269105" h="3421379">
                  <a:moveTo>
                    <a:pt x="0" y="1139952"/>
                  </a:moveTo>
                  <a:lnTo>
                    <a:pt x="45719" y="1139952"/>
                  </a:lnTo>
                </a:path>
                <a:path w="4269105" h="3421379">
                  <a:moveTo>
                    <a:pt x="0" y="760476"/>
                  </a:moveTo>
                  <a:lnTo>
                    <a:pt x="45719" y="760476"/>
                  </a:lnTo>
                </a:path>
                <a:path w="4269105" h="3421379">
                  <a:moveTo>
                    <a:pt x="0" y="379475"/>
                  </a:moveTo>
                  <a:lnTo>
                    <a:pt x="45719" y="379475"/>
                  </a:lnTo>
                </a:path>
                <a:path w="4269105" h="3421379">
                  <a:moveTo>
                    <a:pt x="0" y="0"/>
                  </a:moveTo>
                  <a:lnTo>
                    <a:pt x="45719" y="0"/>
                  </a:lnTo>
                </a:path>
                <a:path w="4269105" h="3421379">
                  <a:moveTo>
                    <a:pt x="45719" y="3421379"/>
                  </a:moveTo>
                  <a:lnTo>
                    <a:pt x="4268724" y="3421379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007108" y="2007120"/>
              <a:ext cx="494550" cy="442709"/>
            </a:xfrm>
            <a:prstGeom prst="rect">
              <a:avLst/>
            </a:prstGeom>
          </p:spPr>
        </p:pic>
      </p:grpSp>
      <p:sp>
        <p:nvSpPr>
          <p:cNvPr id="89" name="object 89" descr=""/>
          <p:cNvSpPr txBox="1"/>
          <p:nvPr/>
        </p:nvSpPr>
        <p:spPr>
          <a:xfrm>
            <a:off x="2120645" y="2050161"/>
            <a:ext cx="2514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90" name="object 90" descr="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4174235" y="4288548"/>
            <a:ext cx="381762" cy="442709"/>
          </a:xfrm>
          <a:prstGeom prst="rect">
            <a:avLst/>
          </a:prstGeom>
        </p:spPr>
      </p:pic>
      <p:sp>
        <p:nvSpPr>
          <p:cNvPr id="91" name="object 91" descr=""/>
          <p:cNvSpPr txBox="1"/>
          <p:nvPr/>
        </p:nvSpPr>
        <p:spPr>
          <a:xfrm>
            <a:off x="4288916" y="4331970"/>
            <a:ext cx="13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92" name="object 92" descr="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880872" y="5266944"/>
            <a:ext cx="284238" cy="326897"/>
          </a:xfrm>
          <a:prstGeom prst="rect">
            <a:avLst/>
          </a:prstGeom>
        </p:spPr>
      </p:pic>
      <p:sp>
        <p:nvSpPr>
          <p:cNvPr id="93" name="object 93" descr=""/>
          <p:cNvSpPr txBox="1"/>
          <p:nvPr/>
        </p:nvSpPr>
        <p:spPr>
          <a:xfrm>
            <a:off x="962355" y="5291073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94" name="object 94" descr="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880872" y="4885944"/>
            <a:ext cx="284238" cy="326898"/>
          </a:xfrm>
          <a:prstGeom prst="rect">
            <a:avLst/>
          </a:prstGeom>
        </p:spPr>
      </p:pic>
      <p:sp>
        <p:nvSpPr>
          <p:cNvPr id="95" name="object 95" descr=""/>
          <p:cNvSpPr txBox="1"/>
          <p:nvPr/>
        </p:nvSpPr>
        <p:spPr>
          <a:xfrm>
            <a:off x="962355" y="4910708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96" name="object 96" descr="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880872" y="4506467"/>
            <a:ext cx="284238" cy="326898"/>
          </a:xfrm>
          <a:prstGeom prst="rect">
            <a:avLst/>
          </a:prstGeom>
        </p:spPr>
      </p:pic>
      <p:sp>
        <p:nvSpPr>
          <p:cNvPr id="97" name="object 97" descr=""/>
          <p:cNvSpPr txBox="1"/>
          <p:nvPr/>
        </p:nvSpPr>
        <p:spPr>
          <a:xfrm>
            <a:off x="962355" y="4530344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98" name="object 98" descr="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880872" y="4125467"/>
            <a:ext cx="284238" cy="326898"/>
          </a:xfrm>
          <a:prstGeom prst="rect">
            <a:avLst/>
          </a:prstGeom>
        </p:spPr>
      </p:pic>
      <p:sp>
        <p:nvSpPr>
          <p:cNvPr id="99" name="object 99" descr=""/>
          <p:cNvSpPr txBox="1"/>
          <p:nvPr/>
        </p:nvSpPr>
        <p:spPr>
          <a:xfrm>
            <a:off x="962355" y="4150232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0" name="object 100" descr="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880872" y="3745991"/>
            <a:ext cx="284238" cy="326898"/>
          </a:xfrm>
          <a:prstGeom prst="rect">
            <a:avLst/>
          </a:prstGeom>
        </p:spPr>
      </p:pic>
      <p:sp>
        <p:nvSpPr>
          <p:cNvPr id="101" name="object 101" descr=""/>
          <p:cNvSpPr txBox="1"/>
          <p:nvPr/>
        </p:nvSpPr>
        <p:spPr>
          <a:xfrm>
            <a:off x="962355" y="3769867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2" name="object 102" descr="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870203" y="3364991"/>
            <a:ext cx="296430" cy="326898"/>
          </a:xfrm>
          <a:prstGeom prst="rect">
            <a:avLst/>
          </a:prstGeom>
        </p:spPr>
      </p:pic>
      <p:sp>
        <p:nvSpPr>
          <p:cNvPr id="103" name="object 103" descr=""/>
          <p:cNvSpPr txBox="1"/>
          <p:nvPr/>
        </p:nvSpPr>
        <p:spPr>
          <a:xfrm>
            <a:off x="877620" y="3389503"/>
            <a:ext cx="1930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4" name="object 104" descr="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870203" y="2985516"/>
            <a:ext cx="296430" cy="326898"/>
          </a:xfrm>
          <a:prstGeom prst="rect">
            <a:avLst/>
          </a:prstGeom>
        </p:spPr>
      </p:pic>
      <p:sp>
        <p:nvSpPr>
          <p:cNvPr id="105" name="object 105" descr=""/>
          <p:cNvSpPr txBox="1"/>
          <p:nvPr/>
        </p:nvSpPr>
        <p:spPr>
          <a:xfrm>
            <a:off x="877620" y="3009138"/>
            <a:ext cx="1930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6" name="object 106" descr="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870203" y="2604516"/>
            <a:ext cx="296430" cy="326898"/>
          </a:xfrm>
          <a:prstGeom prst="rect">
            <a:avLst/>
          </a:prstGeom>
        </p:spPr>
      </p:pic>
      <p:sp>
        <p:nvSpPr>
          <p:cNvPr id="107" name="object 107" descr=""/>
          <p:cNvSpPr txBox="1"/>
          <p:nvPr/>
        </p:nvSpPr>
        <p:spPr>
          <a:xfrm>
            <a:off x="877620" y="2628341"/>
            <a:ext cx="19304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8" name="object 108" descr="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870203" y="2225039"/>
            <a:ext cx="296430" cy="326898"/>
          </a:xfrm>
          <a:prstGeom prst="rect">
            <a:avLst/>
          </a:prstGeom>
        </p:spPr>
      </p:pic>
      <p:sp>
        <p:nvSpPr>
          <p:cNvPr id="109" name="object 109" descr=""/>
          <p:cNvSpPr txBox="1"/>
          <p:nvPr/>
        </p:nvSpPr>
        <p:spPr>
          <a:xfrm>
            <a:off x="877620" y="2248661"/>
            <a:ext cx="1930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10" name="object 110" descr="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870203" y="1844039"/>
            <a:ext cx="296430" cy="326898"/>
          </a:xfrm>
          <a:prstGeom prst="rect">
            <a:avLst/>
          </a:prstGeom>
        </p:spPr>
      </p:pic>
      <p:sp>
        <p:nvSpPr>
          <p:cNvPr id="111" name="object 111" descr=""/>
          <p:cNvSpPr txBox="1"/>
          <p:nvPr/>
        </p:nvSpPr>
        <p:spPr>
          <a:xfrm>
            <a:off x="877620" y="1868170"/>
            <a:ext cx="1930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12" name="object 112" descr="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220724" y="5451347"/>
            <a:ext cx="2064257" cy="354329"/>
          </a:xfrm>
          <a:prstGeom prst="rect">
            <a:avLst/>
          </a:prstGeom>
        </p:spPr>
      </p:pic>
      <p:sp>
        <p:nvSpPr>
          <p:cNvPr id="113" name="object 113" descr=""/>
          <p:cNvSpPr txBox="1"/>
          <p:nvPr/>
        </p:nvSpPr>
        <p:spPr>
          <a:xfrm>
            <a:off x="1308861" y="5480100"/>
            <a:ext cx="187388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Moderate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less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(n=133)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14" name="object 114" descr=""/>
          <p:cNvGrpSpPr/>
          <p:nvPr/>
        </p:nvGrpSpPr>
        <p:grpSpPr>
          <a:xfrm>
            <a:off x="3297935" y="5451347"/>
            <a:ext cx="2132965" cy="544830"/>
            <a:chOff x="3297935" y="5451347"/>
            <a:chExt cx="2132965" cy="544830"/>
          </a:xfrm>
        </p:grpSpPr>
        <p:pic>
          <p:nvPicPr>
            <p:cNvPr id="115" name="object 115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297935" y="5451347"/>
              <a:ext cx="2132838" cy="354329"/>
            </a:xfrm>
            <a:prstGeom prst="rect">
              <a:avLst/>
            </a:prstGeom>
          </p:spPr>
        </p:pic>
        <p:pic>
          <p:nvPicPr>
            <p:cNvPr id="116" name="object 116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970019" y="5641847"/>
              <a:ext cx="788670" cy="354329"/>
            </a:xfrm>
            <a:prstGeom prst="rect">
              <a:avLst/>
            </a:prstGeom>
          </p:spPr>
        </p:pic>
      </p:grpSp>
      <p:sp>
        <p:nvSpPr>
          <p:cNvPr id="117" name="object 117" descr=""/>
          <p:cNvSpPr txBox="1"/>
          <p:nvPr/>
        </p:nvSpPr>
        <p:spPr>
          <a:xfrm>
            <a:off x="3386709" y="5480100"/>
            <a:ext cx="1942464" cy="413384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684530" marR="5080" indent="-672465">
              <a:lnSpc>
                <a:spcPts val="1500"/>
              </a:lnSpc>
              <a:spcBef>
                <a:spcPts val="195"/>
              </a:spcBef>
            </a:pP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Severe/Massive/Torrential (n=149)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18" name="object 118" descr=""/>
          <p:cNvGrpSpPr/>
          <p:nvPr/>
        </p:nvGrpSpPr>
        <p:grpSpPr>
          <a:xfrm>
            <a:off x="1400555" y="1217675"/>
            <a:ext cx="3910329" cy="659130"/>
            <a:chOff x="1400555" y="1217675"/>
            <a:chExt cx="3910329" cy="659130"/>
          </a:xfrm>
        </p:grpSpPr>
        <p:pic>
          <p:nvPicPr>
            <p:cNvPr id="119" name="object 119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400555" y="1217675"/>
              <a:ext cx="3539490" cy="659129"/>
            </a:xfrm>
            <a:prstGeom prst="rect">
              <a:avLst/>
            </a:prstGeom>
          </p:spPr>
        </p:pic>
        <p:pic>
          <p:nvPicPr>
            <p:cNvPr id="120" name="object 120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543044" y="1217675"/>
              <a:ext cx="494550" cy="659129"/>
            </a:xfrm>
            <a:prstGeom prst="rect">
              <a:avLst/>
            </a:prstGeom>
          </p:spPr>
        </p:pic>
        <p:pic>
          <p:nvPicPr>
            <p:cNvPr id="121" name="object 121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640579" y="1217675"/>
              <a:ext cx="669798" cy="659129"/>
            </a:xfrm>
            <a:prstGeom prst="rect">
              <a:avLst/>
            </a:prstGeom>
          </p:spPr>
        </p:pic>
      </p:grpSp>
      <p:sp>
        <p:nvSpPr>
          <p:cNvPr id="122" name="object 122" descr=""/>
          <p:cNvSpPr txBox="1"/>
          <p:nvPr/>
        </p:nvSpPr>
        <p:spPr>
          <a:xfrm>
            <a:off x="1575942" y="1304670"/>
            <a:ext cx="10095230" cy="3765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117465" algn="l"/>
              </a:tabLst>
            </a:pPr>
            <a:r>
              <a:rPr dirty="0" baseline="1207" sz="3450" b="1">
                <a:solidFill>
                  <a:srgbClr val="FFFFFF"/>
                </a:solidFill>
                <a:latin typeface="Arial"/>
                <a:cs typeface="Arial"/>
              </a:rPr>
              <a:t>Residual</a:t>
            </a:r>
            <a:r>
              <a:rPr dirty="0" baseline="1207" sz="3450" spc="-9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1207" sz="3450" b="1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dirty="0" baseline="1207" sz="345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1207" sz="3450" b="1">
                <a:solidFill>
                  <a:srgbClr val="FFFFFF"/>
                </a:solidFill>
                <a:latin typeface="Arial"/>
                <a:cs typeface="Arial"/>
              </a:rPr>
              <a:t>grade</a:t>
            </a:r>
            <a:r>
              <a:rPr dirty="0" baseline="1207" sz="3450" spc="-5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1207" sz="3450" b="1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baseline="1207" sz="345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1207" sz="3450" b="1">
                <a:solidFill>
                  <a:srgbClr val="FFFFFF"/>
                </a:solidFill>
                <a:latin typeface="Arial"/>
                <a:cs typeface="Arial"/>
              </a:rPr>
              <a:t>1-</a:t>
            </a:r>
            <a:r>
              <a:rPr dirty="0" baseline="1207" sz="3450" spc="-37" b="1">
                <a:solidFill>
                  <a:srgbClr val="FFFFFF"/>
                </a:solidFill>
                <a:latin typeface="Arial"/>
                <a:cs typeface="Arial"/>
              </a:rPr>
              <a:t>yr</a:t>
            </a:r>
            <a:r>
              <a:rPr dirty="0" baseline="1207" sz="345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300" b="1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dirty="0" sz="23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FFFFFF"/>
                </a:solidFill>
                <a:latin typeface="Arial"/>
                <a:cs typeface="Arial"/>
              </a:rPr>
              <a:t>severity</a:t>
            </a:r>
            <a:r>
              <a:rPr dirty="0" sz="23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FFFFFF"/>
                </a:solidFill>
                <a:latin typeface="Arial"/>
                <a:cs typeface="Arial"/>
              </a:rPr>
              <a:t>change,</a:t>
            </a:r>
            <a:r>
              <a:rPr dirty="0" sz="23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FFFFFF"/>
                </a:solidFill>
                <a:latin typeface="Arial"/>
                <a:cs typeface="Arial"/>
              </a:rPr>
              <a:t>baseline</a:t>
            </a:r>
            <a:r>
              <a:rPr dirty="0" sz="23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3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FFFFFF"/>
                </a:solidFill>
                <a:latin typeface="Arial"/>
                <a:cs typeface="Arial"/>
              </a:rPr>
              <a:t>1-</a:t>
            </a:r>
            <a:r>
              <a:rPr dirty="0" sz="2300" spc="-25" b="1">
                <a:solidFill>
                  <a:srgbClr val="FFFFFF"/>
                </a:solidFill>
                <a:latin typeface="Arial"/>
                <a:cs typeface="Arial"/>
              </a:rPr>
              <a:t>yr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123" name="object 123" descr=""/>
          <p:cNvGrpSpPr/>
          <p:nvPr/>
        </p:nvGrpSpPr>
        <p:grpSpPr>
          <a:xfrm>
            <a:off x="9628631" y="6146291"/>
            <a:ext cx="2397760" cy="501650"/>
            <a:chOff x="9628631" y="6146291"/>
            <a:chExt cx="2397760" cy="501650"/>
          </a:xfrm>
        </p:grpSpPr>
        <p:pic>
          <p:nvPicPr>
            <p:cNvPr id="124" name="object 12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628631" y="6210299"/>
              <a:ext cx="441959" cy="370332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0070591" y="6146291"/>
              <a:ext cx="1955292" cy="5013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35636"/>
            <a:ext cx="10393680" cy="1412875"/>
            <a:chOff x="0" y="135636"/>
            <a:chExt cx="10393680" cy="141287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5636"/>
              <a:ext cx="10393680" cy="141274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1544"/>
              <a:ext cx="10315956" cy="130911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7789" rIns="0" bIns="0" rtlCol="0" vert="horz">
            <a:spAutoFit/>
          </a:bodyPr>
          <a:lstStyle/>
          <a:p>
            <a:pPr marL="50165">
              <a:lnSpc>
                <a:spcPct val="100000"/>
              </a:lnSpc>
              <a:spcBef>
                <a:spcPts val="130"/>
              </a:spcBef>
            </a:pPr>
            <a:r>
              <a:rPr dirty="0"/>
              <a:t>Hierarchical</a:t>
            </a:r>
            <a:r>
              <a:rPr dirty="0" spc="-20"/>
              <a:t> </a:t>
            </a:r>
            <a:r>
              <a:rPr dirty="0"/>
              <a:t>Secondary</a:t>
            </a:r>
            <a:r>
              <a:rPr dirty="0" spc="-15"/>
              <a:t> </a:t>
            </a:r>
            <a:r>
              <a:rPr dirty="0" spc="-10"/>
              <a:t>Endpoints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5137403" y="1316736"/>
            <a:ext cx="1599565" cy="708025"/>
            <a:chOff x="5137403" y="1316736"/>
            <a:chExt cx="1599565" cy="70802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7403" y="1316736"/>
              <a:ext cx="1599438" cy="46405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28487" y="1560576"/>
              <a:ext cx="1018793" cy="464058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7114031" y="1316736"/>
            <a:ext cx="1666875" cy="708025"/>
            <a:chOff x="7114031" y="1316736"/>
            <a:chExt cx="1666875" cy="708025"/>
          </a:xfrm>
        </p:grpSpPr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14031" y="1316736"/>
              <a:ext cx="1666494" cy="46405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38643" y="1560576"/>
              <a:ext cx="1018794" cy="464058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9163811" y="1316736"/>
            <a:ext cx="1271905" cy="708025"/>
            <a:chOff x="9163811" y="1316736"/>
            <a:chExt cx="1271905" cy="708025"/>
          </a:xfrm>
        </p:grpSpPr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63811" y="1316736"/>
              <a:ext cx="1271777" cy="46405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58299" y="1560576"/>
              <a:ext cx="1082802" cy="464058"/>
            </a:xfrm>
            <a:prstGeom prst="rect">
              <a:avLst/>
            </a:prstGeom>
          </p:spPr>
        </p:pic>
      </p:grpSp>
      <p:grpSp>
        <p:nvGrpSpPr>
          <p:cNvPr id="15" name="object 15" descr=""/>
          <p:cNvGrpSpPr/>
          <p:nvPr/>
        </p:nvGrpSpPr>
        <p:grpSpPr>
          <a:xfrm>
            <a:off x="10710671" y="1316736"/>
            <a:ext cx="985519" cy="464184"/>
            <a:chOff x="10710671" y="1316736"/>
            <a:chExt cx="985519" cy="464184"/>
          </a:xfrm>
        </p:grpSpPr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10671" y="1316736"/>
              <a:ext cx="404622" cy="46405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834115" y="1316736"/>
              <a:ext cx="348246" cy="464058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901171" y="1316736"/>
              <a:ext cx="794766" cy="464058"/>
            </a:xfrm>
            <a:prstGeom prst="rect">
              <a:avLst/>
            </a:prstGeom>
          </p:spPr>
        </p:pic>
      </p:grpSp>
      <p:graphicFrame>
        <p:nvGraphicFramePr>
          <p:cNvPr id="19" name="object 19" descr=""/>
          <p:cNvGraphicFramePr>
            <a:graphicFrameLocks noGrp="1"/>
          </p:cNvGraphicFramePr>
          <p:nvPr/>
        </p:nvGraphicFramePr>
        <p:xfrm>
          <a:off x="749706" y="1336547"/>
          <a:ext cx="11040745" cy="4213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6590"/>
                <a:gridCol w="1703069"/>
                <a:gridCol w="2047240"/>
                <a:gridCol w="1601470"/>
                <a:gridCol w="1134745"/>
              </a:tblGrid>
              <a:tr h="588645">
                <a:tc gridSpan="2">
                  <a:txBody>
                    <a:bodyPr/>
                    <a:lstStyle/>
                    <a:p>
                      <a:pPr marL="4805045" marR="328295" indent="-2914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Device</a:t>
                      </a:r>
                      <a:r>
                        <a:rPr dirty="0" sz="16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Group (N=175)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49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6430" marR="331470" indent="-3251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Control</a:t>
                      </a:r>
                      <a:r>
                        <a:rPr dirty="0" sz="16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Group (N=175)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495"/>
                    </a:solidFill>
                  </a:tcPr>
                </a:tc>
                <a:tc>
                  <a:txBody>
                    <a:bodyPr/>
                    <a:lstStyle/>
                    <a:p>
                      <a:pPr marL="419734" marR="276860" indent="-946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Difference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(95%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CI)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49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11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p-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495"/>
                    </a:solidFill>
                  </a:tcPr>
                </a:tc>
              </a:tr>
              <a:tr h="854710">
                <a:tc>
                  <a:txBody>
                    <a:bodyPr/>
                    <a:lstStyle/>
                    <a:p>
                      <a:pPr marL="69850" marR="52832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Freedom</a:t>
                      </a:r>
                      <a:r>
                        <a:rPr dirty="0" sz="16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6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MAE</a:t>
                      </a:r>
                      <a:r>
                        <a:rPr dirty="0" sz="16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through</a:t>
                      </a:r>
                      <a:r>
                        <a:rPr dirty="0" sz="16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30</a:t>
                      </a:r>
                      <a:r>
                        <a:rPr dirty="0" sz="16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post</a:t>
                      </a:r>
                      <a:r>
                        <a:rPr dirty="0" sz="16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procedure</a:t>
                      </a:r>
                      <a:r>
                        <a:rPr dirty="0" sz="16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6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Kaplan-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Meier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 estimate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event-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free</a:t>
                      </a:r>
                      <a:r>
                        <a:rPr dirty="0" sz="1600" spc="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rate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(lower</a:t>
                      </a:r>
                      <a:r>
                        <a:rPr dirty="0" sz="16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97.5%</a:t>
                      </a:r>
                      <a:r>
                        <a:rPr dirty="0" sz="16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CI)</a:t>
                      </a:r>
                      <a:r>
                        <a:rPr dirty="0" baseline="26455" sz="1575" spc="-30" b="1">
                          <a:latin typeface="Arial"/>
                          <a:cs typeface="Arial"/>
                        </a:rPr>
                        <a:t>1</a:t>
                      </a:r>
                      <a:endParaRPr baseline="26455" sz="1575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510540">
                        <a:lnSpc>
                          <a:spcPct val="100000"/>
                        </a:lnSpc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98.3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 marR="66040">
                        <a:lnSpc>
                          <a:spcPct val="10000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 marR="6985">
                        <a:lnSpc>
                          <a:spcPct val="10000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r" marR="189865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&lt;0.001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</a:tr>
              <a:tr h="1089025">
                <a:tc>
                  <a:txBody>
                    <a:bodyPr/>
                    <a:lstStyle/>
                    <a:p>
                      <a:pPr marL="69850" marR="11252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Change</a:t>
                      </a:r>
                      <a:r>
                        <a:rPr dirty="0" sz="16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6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KCCQ</a:t>
                      </a:r>
                      <a:r>
                        <a:rPr dirty="0" sz="16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baseline</a:t>
                      </a:r>
                      <a:r>
                        <a:rPr dirty="0" sz="16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16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months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(pts)</a:t>
                      </a:r>
                      <a:r>
                        <a:rPr dirty="0" baseline="26455" sz="1575" spc="-15" b="1">
                          <a:latin typeface="Arial"/>
                          <a:cs typeface="Arial"/>
                        </a:rPr>
                        <a:t>2</a:t>
                      </a:r>
                      <a:endParaRPr baseline="26455" sz="1575">
                        <a:latin typeface="Arial"/>
                        <a:cs typeface="Arial"/>
                      </a:endParaRPr>
                    </a:p>
                    <a:p>
                      <a:pPr marL="298450" marR="2428240">
                        <a:lnSpc>
                          <a:spcPct val="100000"/>
                        </a:lnSpc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Endpoint</a:t>
                      </a:r>
                      <a:r>
                        <a:rPr dirty="0" sz="16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analysis 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Non-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imputed 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data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10540">
                        <a:lnSpc>
                          <a:spcPct val="100000"/>
                        </a:lnSpc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12.3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510540">
                        <a:lnSpc>
                          <a:spcPct val="100000"/>
                        </a:lnSpc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15.2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R="9525">
                        <a:lnSpc>
                          <a:spcPct val="100000"/>
                        </a:lnSpc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0.6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 marR="9525">
                        <a:lnSpc>
                          <a:spcPct val="100000"/>
                        </a:lnSpc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4.8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40640">
                        <a:lnSpc>
                          <a:spcPct val="100000"/>
                        </a:lnSpc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11.7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 marL="40640">
                        <a:lnSpc>
                          <a:spcPct val="100000"/>
                        </a:lnSpc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10.4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112395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&lt;0.001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 marL="111760">
                        <a:lnSpc>
                          <a:spcPct val="10000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614045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TR</a:t>
                      </a:r>
                      <a:r>
                        <a:rPr dirty="0" sz="16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Severity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≤</a:t>
                      </a:r>
                      <a:r>
                        <a:rPr dirty="0" sz="16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Moderate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6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30</a:t>
                      </a:r>
                      <a:r>
                        <a:rPr dirty="0" sz="16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Days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6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no./total</a:t>
                      </a:r>
                      <a:r>
                        <a:rPr dirty="0" sz="1600" spc="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6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10540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87.0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399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9525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4.8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399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399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&lt;0.001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399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69850" marR="50292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Change</a:t>
                      </a:r>
                      <a:r>
                        <a:rPr dirty="0" sz="16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6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6-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min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walk</a:t>
                      </a:r>
                      <a:r>
                        <a:rPr dirty="0" sz="16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test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distance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baseline</a:t>
                      </a:r>
                      <a:r>
                        <a:rPr dirty="0" sz="16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16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months</a:t>
                      </a:r>
                      <a:r>
                        <a:rPr dirty="0" sz="16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(m)</a:t>
                      </a:r>
                      <a:r>
                        <a:rPr dirty="0" baseline="26455" sz="1575" spc="-30" b="1">
                          <a:latin typeface="Arial"/>
                          <a:cs typeface="Arial"/>
                        </a:rPr>
                        <a:t>2</a:t>
                      </a:r>
                      <a:endParaRPr baseline="26455" sz="1575">
                        <a:latin typeface="Arial"/>
                        <a:cs typeface="Arial"/>
                      </a:endParaRPr>
                    </a:p>
                    <a:p>
                      <a:pPr marL="298450" marR="2428240">
                        <a:lnSpc>
                          <a:spcPct val="100000"/>
                        </a:lnSpc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Endpoint</a:t>
                      </a:r>
                      <a:r>
                        <a:rPr dirty="0" sz="16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analysis 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Non-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imputed 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data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533400">
                        <a:lnSpc>
                          <a:spcPct val="100000"/>
                        </a:lnSpc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8.1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518159">
                        <a:lnSpc>
                          <a:spcPct val="100000"/>
                        </a:lnSpc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11.5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 marR="9525">
                        <a:lnSpc>
                          <a:spcPct val="100000"/>
                        </a:lnSpc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-25.2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 marR="9525">
                        <a:lnSpc>
                          <a:spcPct val="100000"/>
                        </a:lnSpc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8.7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 marL="40640">
                        <a:lnSpc>
                          <a:spcPct val="100000"/>
                        </a:lnSpc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17.1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 marL="40640">
                        <a:lnSpc>
                          <a:spcPct val="100000"/>
                        </a:lnSpc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20.3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 marL="113030">
                        <a:lnSpc>
                          <a:spcPct val="100000"/>
                        </a:lnSpc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0.25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 marL="111760">
                        <a:lnSpc>
                          <a:spcPct val="10000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20" name="object 20" descr=""/>
          <p:cNvSpPr txBox="1"/>
          <p:nvPr/>
        </p:nvSpPr>
        <p:spPr>
          <a:xfrm>
            <a:off x="296265" y="5915964"/>
            <a:ext cx="840422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4305" sz="120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baseline="24305" sz="12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MAE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Performance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Goal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90%</a:t>
            </a:r>
            <a:endParaRPr sz="1200">
              <a:latin typeface="Arial"/>
              <a:cs typeface="Arial"/>
            </a:endParaRPr>
          </a:p>
          <a:p>
            <a:pPr marL="38100" marR="30480">
              <a:lnSpc>
                <a:spcPct val="100000"/>
              </a:lnSpc>
              <a:spcBef>
                <a:spcPts val="5"/>
              </a:spcBef>
            </a:pPr>
            <a:r>
              <a:rPr dirty="0" baseline="24305" sz="120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baseline="24305" sz="12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Subjects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experienced</a:t>
            </a:r>
            <a:r>
              <a:rPr dirty="0" sz="1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heart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failure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related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cardiovascular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death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received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tricuspid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valve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surgery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had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KCCQ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score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6MWT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distance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imputed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months.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6MWT</a:t>
            </a:r>
            <a:r>
              <a:rPr dirty="0" sz="1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imputed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subjects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unable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to exercise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due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cardiac reasons.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9628631" y="6146291"/>
            <a:ext cx="2397760" cy="501650"/>
            <a:chOff x="9628631" y="6146291"/>
            <a:chExt cx="2397760" cy="501650"/>
          </a:xfrm>
        </p:grpSpPr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28631" y="6210299"/>
              <a:ext cx="441959" cy="37033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70591" y="6146291"/>
              <a:ext cx="1955292" cy="5013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3528" y="71627"/>
            <a:ext cx="4642485" cy="1412875"/>
            <a:chOff x="33528" y="71627"/>
            <a:chExt cx="4642485" cy="141287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28" y="71627"/>
              <a:ext cx="4642104" cy="141274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12" y="96011"/>
              <a:ext cx="4538472" cy="131064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781" rIns="0" bIns="0" rtlCol="0" vert="horz">
            <a:spAutoFit/>
          </a:bodyPr>
          <a:lstStyle/>
          <a:p>
            <a:pPr marL="146050">
              <a:lnSpc>
                <a:spcPct val="100000"/>
              </a:lnSpc>
              <a:spcBef>
                <a:spcPts val="130"/>
              </a:spcBef>
            </a:pPr>
            <a:r>
              <a:rPr dirty="0"/>
              <a:t>Safety</a:t>
            </a:r>
            <a:r>
              <a:rPr dirty="0" spc="-5"/>
              <a:t> </a:t>
            </a:r>
            <a:r>
              <a:rPr dirty="0" spc="-10"/>
              <a:t>Profile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6096000" y="1182408"/>
            <a:ext cx="5574030" cy="1003300"/>
            <a:chOff x="6096000" y="1182408"/>
            <a:chExt cx="5574030" cy="1003300"/>
          </a:xfrm>
        </p:grpSpPr>
        <p:sp>
          <p:nvSpPr>
            <p:cNvPr id="7" name="object 7" descr=""/>
            <p:cNvSpPr/>
            <p:nvPr/>
          </p:nvSpPr>
          <p:spPr>
            <a:xfrm>
              <a:off x="6096000" y="1182407"/>
              <a:ext cx="5574030" cy="1003300"/>
            </a:xfrm>
            <a:custGeom>
              <a:avLst/>
              <a:gdLst/>
              <a:ahLst/>
              <a:cxnLst/>
              <a:rect l="l" t="t" r="r" b="b"/>
              <a:pathLst>
                <a:path w="5574030" h="1003300">
                  <a:moveTo>
                    <a:pt x="5573496" y="0"/>
                  </a:moveTo>
                  <a:lnTo>
                    <a:pt x="4487672" y="0"/>
                  </a:lnTo>
                  <a:lnTo>
                    <a:pt x="0" y="0"/>
                  </a:lnTo>
                  <a:lnTo>
                    <a:pt x="0" y="1003134"/>
                  </a:lnTo>
                  <a:lnTo>
                    <a:pt x="4487672" y="1003134"/>
                  </a:lnTo>
                  <a:lnTo>
                    <a:pt x="5573496" y="1003134"/>
                  </a:lnTo>
                  <a:lnTo>
                    <a:pt x="5573496" y="0"/>
                  </a:lnTo>
                  <a:close/>
                </a:path>
              </a:pathLst>
            </a:custGeom>
            <a:solidFill>
              <a:srgbClr val="25849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0" y="1380743"/>
              <a:ext cx="3336798" cy="46405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00" y="1600199"/>
              <a:ext cx="2382774" cy="46405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97595" y="1600199"/>
              <a:ext cx="348246" cy="46405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64651" y="1600199"/>
              <a:ext cx="1283970" cy="46405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67444" y="1600199"/>
              <a:ext cx="393966" cy="46405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39655" y="1600199"/>
              <a:ext cx="895350" cy="46405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69523" y="1368551"/>
              <a:ext cx="930401" cy="46405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654284" y="1588007"/>
              <a:ext cx="884681" cy="46405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257788" y="1588007"/>
              <a:ext cx="357390" cy="464058"/>
            </a:xfrm>
            <a:prstGeom prst="rect">
              <a:avLst/>
            </a:prstGeom>
          </p:spPr>
        </p:pic>
      </p:grpSp>
      <p:graphicFrame>
        <p:nvGraphicFramePr>
          <p:cNvPr id="17" name="object 17" descr=""/>
          <p:cNvGraphicFramePr>
            <a:graphicFrameLocks noGrp="1"/>
          </p:cNvGraphicFramePr>
          <p:nvPr/>
        </p:nvGraphicFramePr>
        <p:xfrm>
          <a:off x="6089650" y="1176147"/>
          <a:ext cx="5662930" cy="47180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8645"/>
                <a:gridCol w="1174750"/>
              </a:tblGrid>
              <a:tr h="1002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ts val="1825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6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Clinical</a:t>
                      </a:r>
                      <a:r>
                        <a:rPr dirty="0" sz="16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Safety</a:t>
                      </a:r>
                      <a:r>
                        <a:rPr dirty="0" sz="16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Endpoints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ts val="1825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Through</a:t>
                      </a:r>
                      <a:r>
                        <a:rPr dirty="0" sz="16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dirty="0" sz="1600" spc="-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Days</a:t>
                      </a:r>
                      <a:r>
                        <a:rPr dirty="0" sz="16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Post-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Procedure–</a:t>
                      </a:r>
                      <a:r>
                        <a:rPr dirty="0" sz="16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no.(%)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93370" marR="193675" indent="15240">
                        <a:lnSpc>
                          <a:spcPts val="173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Device N=172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Segoe UI Emoji"/>
                          <a:cs typeface="Segoe UI Emoji"/>
                        </a:rPr>
                        <a:t>†</a:t>
                      </a:r>
                      <a:endParaRPr sz="1600">
                        <a:latin typeface="Segoe UI Emoji"/>
                        <a:cs typeface="Segoe UI Emoji"/>
                      </a:endParaRPr>
                    </a:p>
                  </a:txBody>
                  <a:tcPr marL="0" marR="0" marB="0" marT="254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Any-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cause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mortality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(0.6%)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</a:tr>
              <a:tr h="34988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Tricuspid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valve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surgery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271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(0.6%)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Tricuspid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valve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re-intervention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6194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271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(1.7%)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Major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bleeding</a:t>
                      </a:r>
                      <a:r>
                        <a:rPr dirty="0" baseline="26455" sz="1575" spc="-15">
                          <a:latin typeface="Arial"/>
                          <a:cs typeface="Arial"/>
                        </a:rPr>
                        <a:t>#</a:t>
                      </a:r>
                      <a:endParaRPr baseline="26455" sz="1575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(4.7%)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Tricuspid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gradient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≥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5mmHg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(4.7%)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Single</a:t>
                      </a:r>
                      <a:r>
                        <a:rPr dirty="0" sz="16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leaflet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device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attachment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(SLDA)*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(7.0%)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Stroke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(0.6%)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Myocardial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Infarction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57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0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(0%)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Embolization*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(0%)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Thrombosis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(0%)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33401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CRT/CRT-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D/ICD/perm.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pacemaker^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(0.6%)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pSp>
        <p:nvGrpSpPr>
          <p:cNvPr id="18" name="object 18" descr=""/>
          <p:cNvGrpSpPr/>
          <p:nvPr/>
        </p:nvGrpSpPr>
        <p:grpSpPr>
          <a:xfrm>
            <a:off x="341375" y="1182497"/>
            <a:ext cx="5376545" cy="969644"/>
            <a:chOff x="341375" y="1182497"/>
            <a:chExt cx="5376545" cy="969644"/>
          </a:xfrm>
        </p:grpSpPr>
        <p:sp>
          <p:nvSpPr>
            <p:cNvPr id="19" name="object 19" descr=""/>
            <p:cNvSpPr/>
            <p:nvPr/>
          </p:nvSpPr>
          <p:spPr>
            <a:xfrm>
              <a:off x="341642" y="1182496"/>
              <a:ext cx="5375910" cy="969644"/>
            </a:xfrm>
            <a:custGeom>
              <a:avLst/>
              <a:gdLst/>
              <a:ahLst/>
              <a:cxnLst/>
              <a:rect l="l" t="t" r="r" b="b"/>
              <a:pathLst>
                <a:path w="5375910" h="969644">
                  <a:moveTo>
                    <a:pt x="5375872" y="0"/>
                  </a:moveTo>
                  <a:lnTo>
                    <a:pt x="4251833" y="0"/>
                  </a:lnTo>
                  <a:lnTo>
                    <a:pt x="0" y="0"/>
                  </a:lnTo>
                  <a:lnTo>
                    <a:pt x="0" y="969264"/>
                  </a:lnTo>
                  <a:lnTo>
                    <a:pt x="4251820" y="969264"/>
                  </a:lnTo>
                  <a:lnTo>
                    <a:pt x="5375872" y="969264"/>
                  </a:lnTo>
                  <a:lnTo>
                    <a:pt x="5375872" y="0"/>
                  </a:lnTo>
                  <a:close/>
                </a:path>
              </a:pathLst>
            </a:custGeom>
            <a:solidFill>
              <a:srgbClr val="25849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1375" y="1351788"/>
              <a:ext cx="2943606" cy="464058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1375" y="1571244"/>
              <a:ext cx="2382774" cy="464058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42971" y="1571244"/>
              <a:ext cx="348246" cy="46405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10027" y="1571244"/>
              <a:ext cx="1343405" cy="46405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72255" y="1571244"/>
              <a:ext cx="393966" cy="464058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41420" y="1571244"/>
              <a:ext cx="853439" cy="464058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98491" y="1351788"/>
              <a:ext cx="930401" cy="464058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83252" y="1571244"/>
              <a:ext cx="884681" cy="464058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286755" y="1571244"/>
              <a:ext cx="357390" cy="464058"/>
            </a:xfrm>
            <a:prstGeom prst="rect">
              <a:avLst/>
            </a:prstGeom>
          </p:spPr>
        </p:pic>
      </p:grpSp>
      <p:graphicFrame>
        <p:nvGraphicFramePr>
          <p:cNvPr id="29" name="object 29" descr=""/>
          <p:cNvGraphicFramePr>
            <a:graphicFrameLocks noGrp="1"/>
          </p:cNvGraphicFramePr>
          <p:nvPr/>
        </p:nvGraphicFramePr>
        <p:xfrm>
          <a:off x="335292" y="1176147"/>
          <a:ext cx="5464810" cy="2901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7680"/>
                <a:gridCol w="1078864"/>
              </a:tblGrid>
              <a:tr h="969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825"/>
                        </a:lnSpc>
                        <a:spcBef>
                          <a:spcPts val="5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Major</a:t>
                      </a:r>
                      <a:r>
                        <a:rPr dirty="0" sz="1600" spc="-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Adverse</a:t>
                      </a:r>
                      <a:r>
                        <a:rPr dirty="0" sz="16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Event</a:t>
                      </a:r>
                      <a:r>
                        <a:rPr dirty="0" sz="160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(MAE)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ts val="1825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Through</a:t>
                      </a:r>
                      <a:r>
                        <a:rPr dirty="0" sz="16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dirty="0" sz="16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Days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Post-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Procedure</a:t>
                      </a:r>
                      <a:r>
                        <a:rPr dirty="0" sz="16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6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no.(%)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76530" marR="213995" indent="15240">
                        <a:lnSpc>
                          <a:spcPts val="173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Device N=172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Segoe UI Emoji"/>
                          <a:cs typeface="Segoe UI Emoji"/>
                        </a:rPr>
                        <a:t>†</a:t>
                      </a:r>
                      <a:endParaRPr sz="1600">
                        <a:latin typeface="Segoe UI Emoji"/>
                        <a:cs typeface="Segoe UI Emoji"/>
                      </a:endParaRPr>
                    </a:p>
                  </a:txBody>
                  <a:tcPr marL="0" marR="0" marB="0" marT="63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Total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0096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6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(1.7%)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Cardiovascular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mortality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2544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9779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(0.6%)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Endocarditis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requiring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surgery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9588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(0%)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340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New-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onset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renal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failure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9779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(1.2%)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91440" marR="320040">
                        <a:lnSpc>
                          <a:spcPts val="1730"/>
                        </a:lnSpc>
                        <a:spcBef>
                          <a:spcPts val="42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Non-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elective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CV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Surgery,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TVRS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device- related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AE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95885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(0%)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47955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30" name="object 30" descr=""/>
          <p:cNvSpPr txBox="1"/>
          <p:nvPr/>
        </p:nvSpPr>
        <p:spPr>
          <a:xfrm>
            <a:off x="297179" y="6001918"/>
            <a:ext cx="7566659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†Attempted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procedure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population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(3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subjects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randomized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to Device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withdrew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consent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prior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to index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procedure)</a:t>
            </a:r>
            <a:endParaRPr sz="1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dirty="0" baseline="24305" sz="120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Defined</a:t>
            </a:r>
            <a:r>
              <a:rPr dirty="0" sz="1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bleeding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≥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Type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modified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Bleeding</a:t>
            </a:r>
            <a:r>
              <a:rPr dirty="0" sz="12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Academic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Consortium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(BARC)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definition</a:t>
            </a:r>
            <a:endParaRPr sz="1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*SLDA</a:t>
            </a:r>
            <a:r>
              <a:rPr dirty="0" sz="1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embolization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evaluated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through 30-day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follow-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up</a:t>
            </a:r>
            <a:endParaRPr sz="1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^Assessed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adverse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event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reporting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9628631" y="6146291"/>
            <a:ext cx="2397760" cy="501650"/>
            <a:chOff x="9628631" y="6146291"/>
            <a:chExt cx="2397760" cy="501650"/>
          </a:xfrm>
        </p:grpSpPr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628631" y="6210299"/>
              <a:ext cx="441959" cy="37033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070591" y="6146291"/>
              <a:ext cx="1955292" cy="5013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18871"/>
            <a:ext cx="3980815" cy="1414780"/>
            <a:chOff x="0" y="118871"/>
            <a:chExt cx="3980815" cy="14147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8871"/>
              <a:ext cx="3980688" cy="141427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44779"/>
              <a:ext cx="3902964" cy="130911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1406" rIns="0" bIns="0" rtlCol="0" vert="horz">
            <a:spAutoFit/>
          </a:bodyPr>
          <a:lstStyle/>
          <a:p>
            <a:pPr marL="72390">
              <a:lnSpc>
                <a:spcPct val="100000"/>
              </a:lnSpc>
              <a:spcBef>
                <a:spcPts val="130"/>
              </a:spcBef>
            </a:pPr>
            <a:r>
              <a:rPr dirty="0" spc="-10"/>
              <a:t>Limitations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496823" y="1167383"/>
            <a:ext cx="10822305" cy="2682240"/>
            <a:chOff x="496823" y="1167383"/>
            <a:chExt cx="10822305" cy="268224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6823" y="1167383"/>
              <a:ext cx="10821924" cy="268224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2731" y="1225295"/>
              <a:ext cx="575310" cy="74904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8491" y="1193291"/>
              <a:ext cx="10354818" cy="80238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491" y="1700783"/>
              <a:ext cx="6899909" cy="80238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2731" y="2494787"/>
              <a:ext cx="575310" cy="74904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491" y="2462783"/>
              <a:ext cx="9545574" cy="80238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51719" y="2462783"/>
              <a:ext cx="601218" cy="802386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70592" y="2462783"/>
              <a:ext cx="980694" cy="80238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8491" y="2971800"/>
              <a:ext cx="8949690" cy="802386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723087" y="1211164"/>
            <a:ext cx="10173970" cy="2312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3065" marR="5080" indent="-380365">
              <a:lnSpc>
                <a:spcPct val="119000"/>
              </a:lnSpc>
              <a:spcBef>
                <a:spcPts val="100"/>
              </a:spcBef>
              <a:buChar char="•"/>
              <a:tabLst>
                <a:tab pos="393065" algn="l"/>
                <a:tab pos="39370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Since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were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blinded,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Hawthorne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effect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played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role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outcomes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both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groups</a:t>
            </a:r>
            <a:endParaRPr sz="2800">
              <a:latin typeface="Arial"/>
              <a:cs typeface="Arial"/>
            </a:endParaRPr>
          </a:p>
          <a:p>
            <a:pPr marL="393065" marR="192405" indent="-380365">
              <a:lnSpc>
                <a:spcPct val="119300"/>
              </a:lnSpc>
              <a:spcBef>
                <a:spcPts val="1995"/>
              </a:spcBef>
              <a:buChar char="•"/>
              <a:tabLst>
                <a:tab pos="393065" algn="l"/>
                <a:tab pos="39370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trial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conducted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almost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entirely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COVID-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19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pandemic,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affected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clinical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outcomes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9628631" y="6146291"/>
            <a:ext cx="2397760" cy="501650"/>
            <a:chOff x="9628631" y="6146291"/>
            <a:chExt cx="2397760" cy="501650"/>
          </a:xfrm>
        </p:grpSpPr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28631" y="6210299"/>
              <a:ext cx="441959" cy="37033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070591" y="6146291"/>
              <a:ext cx="1955292" cy="5013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2587" y="77711"/>
            <a:ext cx="3655060" cy="1236345"/>
            <a:chOff x="132587" y="77711"/>
            <a:chExt cx="3655060" cy="123634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587" y="77711"/>
              <a:ext cx="3654552" cy="123597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971" y="102107"/>
              <a:ext cx="3553205" cy="11346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6445" y="245491"/>
            <a:ext cx="290258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Disclosures</a:t>
            </a:r>
            <a:endParaRPr sz="4000"/>
          </a:p>
        </p:txBody>
      </p:sp>
      <p:grpSp>
        <p:nvGrpSpPr>
          <p:cNvPr id="6" name="object 6" descr=""/>
          <p:cNvGrpSpPr/>
          <p:nvPr/>
        </p:nvGrpSpPr>
        <p:grpSpPr>
          <a:xfrm>
            <a:off x="454151" y="1679448"/>
            <a:ext cx="10993755" cy="4017010"/>
            <a:chOff x="454151" y="1679448"/>
            <a:chExt cx="10993755" cy="401701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151" y="1708404"/>
              <a:ext cx="496061" cy="64388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179" y="1679448"/>
              <a:ext cx="8618982" cy="68961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81871" y="1679448"/>
              <a:ext cx="1363218" cy="68961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29799" y="1679448"/>
              <a:ext cx="1617726" cy="68961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8179" y="2191512"/>
              <a:ext cx="4923282" cy="68961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86172" y="2191512"/>
              <a:ext cx="1326642" cy="68961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97523" y="2191512"/>
              <a:ext cx="4589526" cy="68961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8179" y="2703576"/>
              <a:ext cx="1701545" cy="68961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64435" y="2703576"/>
              <a:ext cx="585977" cy="68961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35123" y="2703576"/>
              <a:ext cx="1328165" cy="68961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48000" y="2703576"/>
              <a:ext cx="1963674" cy="68961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96384" y="2703576"/>
              <a:ext cx="1040130" cy="68961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151" y="3371088"/>
              <a:ext cx="496061" cy="643889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8179" y="3342132"/>
              <a:ext cx="9632442" cy="689609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8179" y="3854196"/>
              <a:ext cx="3601974" cy="68960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151" y="4523232"/>
              <a:ext cx="496061" cy="643889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8179" y="4494276"/>
              <a:ext cx="6941058" cy="68961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03947" y="4494276"/>
              <a:ext cx="517410" cy="68961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306056" y="4494276"/>
              <a:ext cx="2123694" cy="68961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014459" y="4494276"/>
              <a:ext cx="517410" cy="68961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116568" y="4494276"/>
              <a:ext cx="1175766" cy="68961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78179" y="5006339"/>
              <a:ext cx="4449318" cy="689610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498754" y="951102"/>
            <a:ext cx="10659745" cy="45332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50" b="1">
                <a:solidFill>
                  <a:srgbClr val="FFFFFF"/>
                </a:solidFill>
                <a:latin typeface="Arial"/>
                <a:cs typeface="Arial"/>
              </a:rPr>
              <a:t>Paul</a:t>
            </a:r>
            <a:r>
              <a:rPr dirty="0" sz="265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 b="1">
                <a:solidFill>
                  <a:srgbClr val="FFFFFF"/>
                </a:solidFill>
                <a:latin typeface="Arial"/>
                <a:cs typeface="Arial"/>
              </a:rPr>
              <a:t>Sorajja,</a:t>
            </a:r>
            <a:r>
              <a:rPr dirty="0" sz="265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 spc="-25" b="1">
                <a:solidFill>
                  <a:srgbClr val="FFFFFF"/>
                </a:solidFill>
                <a:latin typeface="Arial"/>
                <a:cs typeface="Arial"/>
              </a:rPr>
              <a:t>MD</a:t>
            </a:r>
            <a:endParaRPr sz="2650">
              <a:latin typeface="Arial"/>
              <a:cs typeface="Arial"/>
            </a:endParaRPr>
          </a:p>
          <a:p>
            <a:pPr marL="375920" marR="5080" indent="-238125">
              <a:lnSpc>
                <a:spcPct val="140000"/>
              </a:lnSpc>
              <a:spcBef>
                <a:spcPts val="2065"/>
              </a:spcBef>
              <a:buChar char="•"/>
              <a:tabLst>
                <a:tab pos="375920" algn="l"/>
                <a:tab pos="376555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Consulting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4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Advisory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Board: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4C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Medical,</a:t>
            </a:r>
            <a:r>
              <a:rPr dirty="0" sz="24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Abbott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Structural,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Anteris,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Boston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Scientific,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Edwards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Lifesciences,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Foldax,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Medtronic,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Phillips,</a:t>
            </a:r>
            <a:r>
              <a:rPr dirty="0" sz="2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Siemens,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Shifamed,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VDyne,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WL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Gore,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xDot</a:t>
            </a:r>
            <a:endParaRPr sz="2400">
              <a:latin typeface="Arial"/>
              <a:cs typeface="Arial"/>
            </a:endParaRPr>
          </a:p>
          <a:p>
            <a:pPr marL="375920" indent="-238760">
              <a:lnSpc>
                <a:spcPct val="100000"/>
              </a:lnSpc>
              <a:spcBef>
                <a:spcPts val="2150"/>
              </a:spcBef>
              <a:buChar char="•"/>
              <a:tabLst>
                <a:tab pos="375920" algn="l"/>
                <a:tab pos="376555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Institutional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Research:</a:t>
            </a:r>
            <a:r>
              <a:rPr dirty="0" sz="24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Abbott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Structural,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Boston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Scientific,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Edwards</a:t>
            </a:r>
            <a:endParaRPr sz="2400">
              <a:latin typeface="Arial"/>
              <a:cs typeface="Arial"/>
            </a:endParaRPr>
          </a:p>
          <a:p>
            <a:pPr marL="375920">
              <a:lnSpc>
                <a:spcPct val="100000"/>
              </a:lnSpc>
              <a:spcBef>
                <a:spcPts val="1150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Lifesciences,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Medtronic</a:t>
            </a:r>
            <a:endParaRPr sz="2400">
              <a:latin typeface="Arial"/>
              <a:cs typeface="Arial"/>
            </a:endParaRPr>
          </a:p>
          <a:p>
            <a:pPr marL="375920" marR="1160145" indent="-238125">
              <a:lnSpc>
                <a:spcPct val="140100"/>
              </a:lnSpc>
              <a:spcBef>
                <a:spcPts val="1010"/>
              </a:spcBef>
              <a:buChar char="•"/>
              <a:tabLst>
                <a:tab pos="375920" algn="l"/>
                <a:tab pos="376555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National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P.I.:</a:t>
            </a: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EXPAND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II,</a:t>
            </a: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Highlife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(US),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SUMMIT-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MAC,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SOAR-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EFS, TRILUMINATE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Pivotal,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VISTA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9628631" y="6146291"/>
            <a:ext cx="2397760" cy="501650"/>
            <a:chOff x="9628631" y="6146291"/>
            <a:chExt cx="2397760" cy="501650"/>
          </a:xfrm>
        </p:grpSpPr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628631" y="6210299"/>
              <a:ext cx="441959" cy="37033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070591" y="6146291"/>
              <a:ext cx="1955292" cy="5013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4864" y="99060"/>
            <a:ext cx="3564890" cy="1414780"/>
            <a:chOff x="54864" y="99060"/>
            <a:chExt cx="3564890" cy="14147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64" y="99060"/>
              <a:ext cx="3564636" cy="141427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72" y="124968"/>
              <a:ext cx="3461004" cy="130911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1543" rIns="0" bIns="0" rtlCol="0" vert="horz">
            <a:spAutoFit/>
          </a:bodyPr>
          <a:lstStyle/>
          <a:p>
            <a:pPr marL="168910">
              <a:lnSpc>
                <a:spcPct val="100000"/>
              </a:lnSpc>
              <a:spcBef>
                <a:spcPts val="135"/>
              </a:spcBef>
            </a:pPr>
            <a:r>
              <a:rPr dirty="0" spc="-10"/>
              <a:t>Summary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417576" y="999746"/>
            <a:ext cx="11774805" cy="5760720"/>
            <a:chOff x="417576" y="999746"/>
            <a:chExt cx="11774805" cy="576072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7576" y="999746"/>
              <a:ext cx="11774423" cy="576072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960" y="1056131"/>
              <a:ext cx="575310" cy="74904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4464" y="1024127"/>
              <a:ext cx="10479786" cy="80238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4464" y="1450847"/>
              <a:ext cx="11292078" cy="80238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74195" y="1450847"/>
              <a:ext cx="601218" cy="80238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4464" y="1877567"/>
              <a:ext cx="2184654" cy="80238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66771" y="1877567"/>
              <a:ext cx="601218" cy="802386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85643" y="1877567"/>
              <a:ext cx="878585" cy="80238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960" y="2590800"/>
              <a:ext cx="575310" cy="749046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4464" y="2558796"/>
              <a:ext cx="10296906" cy="802386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4464" y="2985516"/>
              <a:ext cx="10025634" cy="80238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960" y="3697223"/>
              <a:ext cx="575310" cy="749045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4464" y="3665220"/>
              <a:ext cx="11484102" cy="802386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960" y="4378451"/>
              <a:ext cx="575310" cy="74904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4464" y="4346448"/>
              <a:ext cx="1591818" cy="802386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73936" y="4346448"/>
              <a:ext cx="601218" cy="802386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92808" y="4346448"/>
              <a:ext cx="9469374" cy="802386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4464" y="4773168"/>
              <a:ext cx="5275326" cy="802385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960" y="5486399"/>
              <a:ext cx="575310" cy="749046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4464" y="5454395"/>
              <a:ext cx="11084814" cy="802386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4464" y="5881116"/>
              <a:ext cx="2928366" cy="802386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642924" y="1124458"/>
            <a:ext cx="11256010" cy="53098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0190" indent="-238125">
              <a:lnSpc>
                <a:spcPct val="100000"/>
              </a:lnSpc>
              <a:spcBef>
                <a:spcPts val="95"/>
              </a:spcBef>
              <a:buChar char="•"/>
              <a:tabLst>
                <a:tab pos="250825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reduced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TriClip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therapy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moderate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less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87%,</a:t>
            </a:r>
            <a:endParaRPr sz="2800">
              <a:latin typeface="Arial"/>
              <a:cs typeface="Arial"/>
            </a:endParaRPr>
          </a:p>
          <a:p>
            <a:pPr marL="250190" marR="6858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vs.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4.8%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group,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reduction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sustained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1-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dirty="0" sz="2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follow-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up</a:t>
            </a:r>
            <a:endParaRPr sz="2800">
              <a:latin typeface="Arial"/>
              <a:cs typeface="Arial"/>
            </a:endParaRPr>
          </a:p>
          <a:p>
            <a:pPr marL="250190" marR="1290955" indent="-238125">
              <a:lnSpc>
                <a:spcPct val="100000"/>
              </a:lnSpc>
              <a:spcBef>
                <a:spcPts val="2005"/>
              </a:spcBef>
              <a:buChar char="•"/>
              <a:tabLst>
                <a:tab pos="250825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endpoint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(p=0.02)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demonstrating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device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superiority,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driven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mainly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significant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improvement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QOL</a:t>
            </a:r>
            <a:endParaRPr sz="2800">
              <a:latin typeface="Arial"/>
              <a:cs typeface="Arial"/>
            </a:endParaRPr>
          </a:p>
          <a:p>
            <a:pPr marL="250190" indent="-238125">
              <a:lnSpc>
                <a:spcPct val="100000"/>
              </a:lnSpc>
              <a:spcBef>
                <a:spcPts val="1995"/>
              </a:spcBef>
              <a:buChar char="•"/>
              <a:tabLst>
                <a:tab pos="250825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Degree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reduction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related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degree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improvement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QOL</a:t>
            </a:r>
            <a:endParaRPr sz="2800">
              <a:latin typeface="Arial"/>
              <a:cs typeface="Arial"/>
            </a:endParaRPr>
          </a:p>
          <a:p>
            <a:pPr marL="250190" marR="889000" indent="-238125">
              <a:lnSpc>
                <a:spcPct val="100000"/>
              </a:lnSpc>
              <a:spcBef>
                <a:spcPts val="2005"/>
              </a:spcBef>
              <a:buChar char="•"/>
              <a:tabLst>
                <a:tab pos="250825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30-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day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MAE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rate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1.7%,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death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pacemaker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implant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occurred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0.6%</a:t>
            </a:r>
            <a:endParaRPr sz="2800">
              <a:latin typeface="Arial"/>
              <a:cs typeface="Arial"/>
            </a:endParaRPr>
          </a:p>
          <a:p>
            <a:pPr marL="250190" marR="502284" indent="-238125">
              <a:lnSpc>
                <a:spcPct val="100000"/>
              </a:lnSpc>
              <a:spcBef>
                <a:spcPts val="2005"/>
              </a:spcBef>
              <a:buChar char="•"/>
              <a:tabLst>
                <a:tab pos="250825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Survival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free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mortality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TV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surgery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both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groups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(~90%)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9628631" y="6146291"/>
            <a:ext cx="2397760" cy="501650"/>
            <a:chOff x="9628631" y="6146291"/>
            <a:chExt cx="2397760" cy="501650"/>
          </a:xfrm>
        </p:grpSpPr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628631" y="6210299"/>
              <a:ext cx="441959" cy="37033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070591" y="6146291"/>
              <a:ext cx="1955292" cy="5013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35636"/>
            <a:ext cx="4378960" cy="1412875"/>
            <a:chOff x="0" y="135636"/>
            <a:chExt cx="4378960" cy="141287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5636"/>
              <a:ext cx="4378452" cy="141274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"/>
              <a:ext cx="4299204" cy="131063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7535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130"/>
              </a:spcBef>
            </a:pPr>
            <a:r>
              <a:rPr dirty="0" spc="-10"/>
              <a:t>Conclusions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472440" y="1104900"/>
            <a:ext cx="11520170" cy="5358765"/>
            <a:chOff x="472440" y="1104900"/>
            <a:chExt cx="11520170" cy="535876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440" y="1104900"/>
              <a:ext cx="11519916" cy="535838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8348" y="1162811"/>
              <a:ext cx="575309" cy="74904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4108" y="1130807"/>
              <a:ext cx="11052810" cy="80238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4108" y="1588008"/>
              <a:ext cx="7605522" cy="80238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8348" y="2203703"/>
              <a:ext cx="575309" cy="74904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4108" y="2171700"/>
              <a:ext cx="10685526" cy="80238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4108" y="2628900"/>
              <a:ext cx="10737342" cy="802386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4108" y="3086100"/>
              <a:ext cx="9804654" cy="80238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8348" y="3703320"/>
              <a:ext cx="575309" cy="74904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4108" y="3671316"/>
              <a:ext cx="9886950" cy="802386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4108" y="4128516"/>
              <a:ext cx="8274558" cy="80238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8348" y="4744211"/>
              <a:ext cx="575309" cy="74904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4108" y="4712208"/>
              <a:ext cx="817626" cy="802386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698398" y="1199871"/>
            <a:ext cx="10871835" cy="4979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93700" marR="5080" indent="-381000">
              <a:lnSpc>
                <a:spcPct val="107100"/>
              </a:lnSpc>
              <a:spcBef>
                <a:spcPts val="100"/>
              </a:spcBef>
              <a:buChar char="•"/>
              <a:tabLst>
                <a:tab pos="393700" algn="l"/>
              </a:tabLst>
            </a:pP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TRILUMINATE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Pivotal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pioneering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RCT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unique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population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severe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TR</a:t>
            </a:r>
            <a:endParaRPr sz="2800">
              <a:latin typeface="Arial"/>
              <a:cs typeface="Arial"/>
            </a:endParaRPr>
          </a:p>
          <a:p>
            <a:pPr algn="just" marL="393700" marR="323850" indent="-381000">
              <a:lnSpc>
                <a:spcPct val="107100"/>
              </a:lnSpc>
              <a:spcBef>
                <a:spcPts val="1000"/>
              </a:spcBef>
              <a:buChar char="•"/>
              <a:tabLst>
                <a:tab pos="39370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TriClip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device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highly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effective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reducing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led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significant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improvements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year,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without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procedural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often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associated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tricuspid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surgery.</a:t>
            </a:r>
            <a:endParaRPr sz="2800">
              <a:latin typeface="Arial"/>
              <a:cs typeface="Arial"/>
            </a:endParaRPr>
          </a:p>
          <a:p>
            <a:pPr algn="just" marL="393700" marR="1172845" indent="-381000">
              <a:lnSpc>
                <a:spcPct val="107100"/>
              </a:lnSpc>
              <a:spcBef>
                <a:spcPts val="1010"/>
              </a:spcBef>
              <a:buChar char="•"/>
              <a:tabLst>
                <a:tab pos="39370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results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very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meaningful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highly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symptomatic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population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whose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impacted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TR</a:t>
            </a:r>
            <a:endParaRPr sz="2800">
              <a:latin typeface="Arial"/>
              <a:cs typeface="Arial"/>
            </a:endParaRPr>
          </a:p>
          <a:p>
            <a:pPr algn="just" marL="393700" marR="611505" indent="-381000">
              <a:lnSpc>
                <a:spcPct val="107200"/>
              </a:lnSpc>
              <a:spcBef>
                <a:spcPts val="995"/>
              </a:spcBef>
              <a:buChar char="•"/>
              <a:tabLst>
                <a:tab pos="39370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excellent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benefit-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to-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profile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TriClip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system,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historically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untreated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population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option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improve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9628631" y="6146291"/>
            <a:ext cx="2397760" cy="501650"/>
            <a:chOff x="9628631" y="6146291"/>
            <a:chExt cx="2397760" cy="501650"/>
          </a:xfrm>
        </p:grpSpPr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28631" y="6210299"/>
              <a:ext cx="441959" cy="37033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70591" y="6146291"/>
              <a:ext cx="1955292" cy="5013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691639" y="138684"/>
            <a:ext cx="9156700" cy="5956300"/>
            <a:chOff x="1691639" y="138684"/>
            <a:chExt cx="9156700" cy="5956300"/>
          </a:xfrm>
        </p:grpSpPr>
        <p:sp>
          <p:nvSpPr>
            <p:cNvPr id="3" name="object 3" descr=""/>
            <p:cNvSpPr/>
            <p:nvPr/>
          </p:nvSpPr>
          <p:spPr>
            <a:xfrm>
              <a:off x="1697735" y="144780"/>
              <a:ext cx="9144000" cy="5943600"/>
            </a:xfrm>
            <a:custGeom>
              <a:avLst/>
              <a:gdLst/>
              <a:ahLst/>
              <a:cxnLst/>
              <a:rect l="l" t="t" r="r" b="b"/>
              <a:pathLst>
                <a:path w="9144000" h="5943600">
                  <a:moveTo>
                    <a:pt x="9144000" y="0"/>
                  </a:moveTo>
                  <a:lnTo>
                    <a:pt x="0" y="0"/>
                  </a:lnTo>
                  <a:lnTo>
                    <a:pt x="0" y="5943600"/>
                  </a:lnTo>
                  <a:lnTo>
                    <a:pt x="9144000" y="5943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697735" y="144780"/>
              <a:ext cx="9144000" cy="5943600"/>
            </a:xfrm>
            <a:custGeom>
              <a:avLst/>
              <a:gdLst/>
              <a:ahLst/>
              <a:cxnLst/>
              <a:rect l="l" t="t" r="r" b="b"/>
              <a:pathLst>
                <a:path w="9144000" h="5943600">
                  <a:moveTo>
                    <a:pt x="0" y="5943600"/>
                  </a:moveTo>
                  <a:lnTo>
                    <a:pt x="9144000" y="5943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943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9628631" y="6146291"/>
            <a:ext cx="2397760" cy="501650"/>
            <a:chOff x="9628631" y="6146291"/>
            <a:chExt cx="2397760" cy="5016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28631" y="6210299"/>
              <a:ext cx="441959" cy="3703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70591" y="6146291"/>
              <a:ext cx="1955292" cy="501395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1860804" y="275843"/>
            <a:ext cx="8848725" cy="5809615"/>
            <a:chOff x="1860804" y="275843"/>
            <a:chExt cx="8848725" cy="580961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60804" y="996695"/>
              <a:ext cx="8848344" cy="50886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6344" y="275843"/>
              <a:ext cx="4076700" cy="8900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8767" y="108204"/>
            <a:ext cx="7482840" cy="1414780"/>
            <a:chOff x="48767" y="108204"/>
            <a:chExt cx="7482840" cy="14147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67" y="108204"/>
              <a:ext cx="7482840" cy="141427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5" y="134112"/>
              <a:ext cx="7379208" cy="130911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0738" rIns="0" bIns="0" rtlCol="0" vert="horz">
            <a:spAutoFit/>
          </a:bodyPr>
          <a:lstStyle/>
          <a:p>
            <a:pPr marL="162560">
              <a:lnSpc>
                <a:spcPct val="100000"/>
              </a:lnSpc>
              <a:spcBef>
                <a:spcPts val="130"/>
              </a:spcBef>
            </a:pPr>
            <a:r>
              <a:rPr dirty="0"/>
              <a:t>Tricuspid</a:t>
            </a:r>
            <a:r>
              <a:rPr dirty="0" spc="-280"/>
              <a:t> </a:t>
            </a:r>
            <a:r>
              <a:rPr dirty="0" spc="-10"/>
              <a:t>Regurgitation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437387" y="1226819"/>
            <a:ext cx="11192510" cy="4799330"/>
            <a:chOff x="437387" y="1226819"/>
            <a:chExt cx="11192510" cy="479933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387" y="1226819"/>
              <a:ext cx="11192256" cy="479907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1771" y="1281684"/>
              <a:ext cx="549402" cy="71399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9055" y="1251204"/>
              <a:ext cx="10184130" cy="76276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9055" y="1758696"/>
              <a:ext cx="4109466" cy="76276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80559" y="1758696"/>
              <a:ext cx="570738" cy="76276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93335" y="1758696"/>
              <a:ext cx="739901" cy="76276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75276" y="1758696"/>
              <a:ext cx="570738" cy="76276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88052" y="1758696"/>
              <a:ext cx="889253" cy="76276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1771" y="2424684"/>
              <a:ext cx="549402" cy="71399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9055" y="2394204"/>
              <a:ext cx="10603230" cy="762762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9055" y="2901696"/>
              <a:ext cx="4432554" cy="76276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1771" y="3567684"/>
              <a:ext cx="549402" cy="71399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9055" y="3537203"/>
              <a:ext cx="4202430" cy="76276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73523" y="3537203"/>
              <a:ext cx="570738" cy="762762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86299" y="3537203"/>
              <a:ext cx="6698742" cy="762762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29055" y="4044696"/>
              <a:ext cx="3771138" cy="762762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42231" y="4044696"/>
              <a:ext cx="570738" cy="762762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55008" y="4044696"/>
              <a:ext cx="3505962" cy="762762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1771" y="4710684"/>
              <a:ext cx="549402" cy="713993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29055" y="4680204"/>
              <a:ext cx="10432542" cy="762762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29055" y="5187696"/>
              <a:ext cx="10723626" cy="762761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652373" y="1244334"/>
            <a:ext cx="10578465" cy="44704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93065" marR="550545" indent="-381000">
              <a:lnSpc>
                <a:spcPct val="125699"/>
              </a:lnSpc>
              <a:spcBef>
                <a:spcPts val="90"/>
              </a:spcBef>
              <a:buChar char="•"/>
              <a:tabLst>
                <a:tab pos="393065" algn="l"/>
                <a:tab pos="393700" algn="l"/>
              </a:tabLst>
            </a:pP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Tricuspid</a:t>
            </a:r>
            <a:r>
              <a:rPr dirty="0" sz="26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regurgitation</a:t>
            </a:r>
            <a:r>
              <a:rPr dirty="0" sz="265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65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common,</a:t>
            </a:r>
            <a:r>
              <a:rPr dirty="0" sz="265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65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associated</a:t>
            </a:r>
            <a:r>
              <a:rPr dirty="0" sz="265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65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Arial"/>
                <a:cs typeface="Arial"/>
              </a:rPr>
              <a:t>impaired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survival</a:t>
            </a:r>
            <a:r>
              <a:rPr dirty="0" sz="265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65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poor</a:t>
            </a:r>
            <a:r>
              <a:rPr dirty="0" sz="265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Arial"/>
                <a:cs typeface="Arial"/>
              </a:rPr>
              <a:t>quality-of-</a:t>
            </a:r>
            <a:r>
              <a:rPr dirty="0" sz="2650" spc="-2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endParaRPr sz="2650">
              <a:latin typeface="Arial"/>
              <a:cs typeface="Arial"/>
            </a:endParaRPr>
          </a:p>
          <a:p>
            <a:pPr marL="393065" marR="128270" indent="-381000">
              <a:lnSpc>
                <a:spcPct val="125699"/>
              </a:lnSpc>
              <a:spcBef>
                <a:spcPts val="1010"/>
              </a:spcBef>
              <a:buChar char="•"/>
              <a:tabLst>
                <a:tab pos="393065" algn="l"/>
                <a:tab pos="393700" algn="l"/>
              </a:tabLst>
            </a:pP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Diuretics is</a:t>
            </a:r>
            <a:r>
              <a:rPr dirty="0" sz="26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6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main</a:t>
            </a:r>
            <a:r>
              <a:rPr dirty="0" sz="2650" spc="-10">
                <a:solidFill>
                  <a:srgbClr val="FFFFFF"/>
                </a:solidFill>
                <a:latin typeface="Arial"/>
                <a:cs typeface="Arial"/>
              </a:rPr>
              <a:t> therapy,</a:t>
            </a:r>
            <a:r>
              <a:rPr dirty="0" sz="265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6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surgery</a:t>
            </a:r>
            <a:r>
              <a:rPr dirty="0" sz="265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6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selected</a:t>
            </a:r>
            <a:r>
              <a:rPr dirty="0" sz="265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265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often</a:t>
            </a:r>
            <a:r>
              <a:rPr dirty="0" sz="26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6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high operative</a:t>
            </a:r>
            <a:r>
              <a:rPr dirty="0" sz="265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 spc="-2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endParaRPr sz="2650">
              <a:latin typeface="Arial"/>
              <a:cs typeface="Arial"/>
            </a:endParaRPr>
          </a:p>
          <a:p>
            <a:pPr marL="393065" marR="173990" indent="-381000">
              <a:lnSpc>
                <a:spcPct val="125699"/>
              </a:lnSpc>
              <a:spcBef>
                <a:spcPts val="1010"/>
              </a:spcBef>
              <a:buChar char="•"/>
              <a:tabLst>
                <a:tab pos="393065" algn="l"/>
                <a:tab pos="393700" algn="l"/>
              </a:tabLst>
            </a:pP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Limited data</a:t>
            </a:r>
            <a:r>
              <a:rPr dirty="0" sz="265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exist</a:t>
            </a:r>
            <a:r>
              <a:rPr dirty="0" sz="265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6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Arial"/>
                <a:cs typeface="Arial"/>
              </a:rPr>
              <a:t>right-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sided</a:t>
            </a:r>
            <a:r>
              <a:rPr dirty="0" sz="265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valvular</a:t>
            </a:r>
            <a:r>
              <a:rPr dirty="0" sz="265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disease,</a:t>
            </a:r>
            <a:r>
              <a:rPr dirty="0" sz="265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65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r>
              <a:rPr dirty="0" sz="265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often</a:t>
            </a:r>
            <a:r>
              <a:rPr dirty="0" sz="265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inferred</a:t>
            </a:r>
            <a:r>
              <a:rPr dirty="0" sz="265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265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Arial"/>
                <a:cs typeface="Arial"/>
              </a:rPr>
              <a:t>left-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sided</a:t>
            </a:r>
            <a:r>
              <a:rPr dirty="0" sz="265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Arial"/>
                <a:cs typeface="Arial"/>
              </a:rPr>
              <a:t>understanding</a:t>
            </a:r>
            <a:endParaRPr sz="2650">
              <a:latin typeface="Arial"/>
              <a:cs typeface="Arial"/>
            </a:endParaRPr>
          </a:p>
          <a:p>
            <a:pPr marL="393065" marR="5080" indent="-381000">
              <a:lnSpc>
                <a:spcPct val="125699"/>
              </a:lnSpc>
              <a:spcBef>
                <a:spcPts val="1005"/>
              </a:spcBef>
              <a:buChar char="•"/>
              <a:tabLst>
                <a:tab pos="393065" algn="l"/>
                <a:tab pos="393700" algn="l"/>
              </a:tabLst>
            </a:pP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Transcatheter</a:t>
            </a:r>
            <a:r>
              <a:rPr dirty="0" sz="265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tricuspid</a:t>
            </a:r>
            <a:r>
              <a:rPr dirty="0" sz="265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therapies</a:t>
            </a:r>
            <a:r>
              <a:rPr dirty="0" sz="265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265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recently</a:t>
            </a:r>
            <a:r>
              <a:rPr dirty="0" sz="26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emerged,</a:t>
            </a:r>
            <a:r>
              <a:rPr dirty="0" sz="265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dirty="0" sz="26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benefit</a:t>
            </a:r>
            <a:r>
              <a:rPr dirty="0" sz="265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dirty="0" sz="265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265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been</a:t>
            </a:r>
            <a:r>
              <a:rPr dirty="0" sz="265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studied</a:t>
            </a:r>
            <a:r>
              <a:rPr dirty="0" sz="265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6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6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randomized,</a:t>
            </a:r>
            <a:r>
              <a:rPr dirty="0" sz="265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controlled</a:t>
            </a:r>
            <a:r>
              <a:rPr dirty="0" sz="265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FFFFF"/>
                </a:solidFill>
                <a:latin typeface="Arial"/>
                <a:cs typeface="Arial"/>
              </a:rPr>
              <a:t>clinical</a:t>
            </a:r>
            <a:r>
              <a:rPr dirty="0" sz="265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Arial"/>
                <a:cs typeface="Arial"/>
              </a:rPr>
              <a:t>trial</a:t>
            </a:r>
            <a:endParaRPr sz="2650">
              <a:latin typeface="Arial"/>
              <a:cs typeface="Arial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9628631" y="6146291"/>
            <a:ext cx="2397760" cy="501650"/>
            <a:chOff x="9628631" y="6146291"/>
            <a:chExt cx="2397760" cy="501650"/>
          </a:xfrm>
        </p:grpSpPr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628631" y="6210299"/>
              <a:ext cx="441959" cy="37033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070591" y="6146291"/>
              <a:ext cx="1955292" cy="5013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0772" y="124968"/>
            <a:ext cx="6311265" cy="1412875"/>
            <a:chOff x="80772" y="124968"/>
            <a:chExt cx="6311265" cy="141287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772" y="124968"/>
              <a:ext cx="6310884" cy="141274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0" y="149352"/>
              <a:ext cx="6207252" cy="131063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7121" rIns="0" bIns="0" rtlCol="0" vert="horz">
            <a:spAutoFit/>
          </a:bodyPr>
          <a:lstStyle/>
          <a:p>
            <a:pPr marL="194945">
              <a:lnSpc>
                <a:spcPct val="100000"/>
              </a:lnSpc>
              <a:spcBef>
                <a:spcPts val="130"/>
              </a:spcBef>
            </a:pPr>
            <a:r>
              <a:rPr dirty="0"/>
              <a:t>Scientific</a:t>
            </a:r>
            <a:r>
              <a:rPr dirty="0" spc="-10"/>
              <a:t> Objective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452627" y="1368552"/>
            <a:ext cx="11280775" cy="3554095"/>
            <a:chOff x="452627" y="1368552"/>
            <a:chExt cx="11280775" cy="355409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627" y="1368552"/>
              <a:ext cx="11280647" cy="355396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535" y="1394459"/>
              <a:ext cx="11179302" cy="91211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8535" y="1901951"/>
              <a:ext cx="1267206" cy="91211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9387" y="1901951"/>
              <a:ext cx="10348721" cy="91211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8535" y="2410967"/>
              <a:ext cx="9679686" cy="91211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8535" y="2918459"/>
              <a:ext cx="8975598" cy="91211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07780" y="2918459"/>
              <a:ext cx="2192274" cy="91211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8535" y="3425952"/>
              <a:ext cx="10403586" cy="91211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8535" y="3934968"/>
              <a:ext cx="5913882" cy="912113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83210" rIns="0" bIns="0" rtlCol="0" vert="horz">
            <a:spAutoFit/>
          </a:bodyPr>
          <a:lstStyle/>
          <a:p>
            <a:pPr marL="25400" marR="5080">
              <a:lnSpc>
                <a:spcPts val="4000"/>
              </a:lnSpc>
              <a:spcBef>
                <a:spcPts val="105"/>
              </a:spcBef>
            </a:pPr>
            <a:r>
              <a:rPr dirty="0"/>
              <a:t>The</a:t>
            </a:r>
            <a:r>
              <a:rPr dirty="0" spc="-105"/>
              <a:t> </a:t>
            </a:r>
            <a:r>
              <a:rPr dirty="0" spc="-10"/>
              <a:t>TRILUMINATE</a:t>
            </a:r>
            <a:r>
              <a:rPr dirty="0" spc="-100"/>
              <a:t> </a:t>
            </a:r>
            <a:r>
              <a:rPr dirty="0"/>
              <a:t>Pivotal</a:t>
            </a:r>
            <a:r>
              <a:rPr dirty="0" spc="-95"/>
              <a:t> </a:t>
            </a:r>
            <a:r>
              <a:rPr dirty="0"/>
              <a:t>Trial</a:t>
            </a:r>
            <a:r>
              <a:rPr dirty="0" spc="-75"/>
              <a:t> </a:t>
            </a:r>
            <a:r>
              <a:rPr dirty="0"/>
              <a:t>is</a:t>
            </a:r>
            <a:r>
              <a:rPr dirty="0" spc="-70"/>
              <a:t> </a:t>
            </a:r>
            <a:r>
              <a:rPr dirty="0"/>
              <a:t>designed</a:t>
            </a:r>
            <a:r>
              <a:rPr dirty="0" spc="-100"/>
              <a:t> </a:t>
            </a:r>
            <a:r>
              <a:rPr dirty="0"/>
              <a:t>to</a:t>
            </a:r>
            <a:r>
              <a:rPr dirty="0" spc="-80"/>
              <a:t> </a:t>
            </a:r>
            <a:r>
              <a:rPr dirty="0" spc="-10"/>
              <a:t>evaluate </a:t>
            </a:r>
            <a:r>
              <a:rPr dirty="0"/>
              <a:t>the</a:t>
            </a:r>
            <a:r>
              <a:rPr dirty="0" spc="-50"/>
              <a:t> </a:t>
            </a:r>
            <a:r>
              <a:rPr dirty="0">
                <a:solidFill>
                  <a:srgbClr val="FBB01C"/>
                </a:solidFill>
              </a:rPr>
              <a:t>safety</a:t>
            </a:r>
            <a:r>
              <a:rPr dirty="0" spc="-50">
                <a:solidFill>
                  <a:srgbClr val="FBB01C"/>
                </a:solidFill>
              </a:rPr>
              <a:t> </a:t>
            </a:r>
            <a:r>
              <a:rPr dirty="0">
                <a:solidFill>
                  <a:srgbClr val="FBB01C"/>
                </a:solidFill>
              </a:rPr>
              <a:t>and</a:t>
            </a:r>
            <a:r>
              <a:rPr dirty="0" spc="-55">
                <a:solidFill>
                  <a:srgbClr val="FBB01C"/>
                </a:solidFill>
              </a:rPr>
              <a:t> </a:t>
            </a:r>
            <a:r>
              <a:rPr dirty="0">
                <a:solidFill>
                  <a:srgbClr val="FBB01C"/>
                </a:solidFill>
              </a:rPr>
              <a:t>effectiveness</a:t>
            </a:r>
            <a:r>
              <a:rPr dirty="0" spc="-70">
                <a:solidFill>
                  <a:srgbClr val="FBB01C"/>
                </a:solidFill>
              </a:rPr>
              <a:t> </a:t>
            </a:r>
            <a:r>
              <a:rPr dirty="0">
                <a:solidFill>
                  <a:srgbClr val="FBB01C"/>
                </a:solidFill>
              </a:rPr>
              <a:t>of</a:t>
            </a:r>
            <a:r>
              <a:rPr dirty="0" spc="-40">
                <a:solidFill>
                  <a:srgbClr val="FBB01C"/>
                </a:solidFill>
              </a:rPr>
              <a:t> </a:t>
            </a:r>
            <a:r>
              <a:rPr dirty="0">
                <a:solidFill>
                  <a:srgbClr val="FBB01C"/>
                </a:solidFill>
              </a:rPr>
              <a:t>transcatheter</a:t>
            </a:r>
            <a:r>
              <a:rPr dirty="0" spc="-65">
                <a:solidFill>
                  <a:srgbClr val="FBB01C"/>
                </a:solidFill>
              </a:rPr>
              <a:t> </a:t>
            </a:r>
            <a:r>
              <a:rPr dirty="0" spc="-10">
                <a:solidFill>
                  <a:srgbClr val="FBB01C"/>
                </a:solidFill>
              </a:rPr>
              <a:t>tricuspid</a:t>
            </a:r>
          </a:p>
          <a:p>
            <a:pPr marL="25400" marR="560705">
              <a:lnSpc>
                <a:spcPts val="4000"/>
              </a:lnSpc>
              <a:spcBef>
                <a:spcPts val="5"/>
              </a:spcBef>
            </a:pPr>
            <a:r>
              <a:rPr dirty="0">
                <a:solidFill>
                  <a:srgbClr val="FBB01C"/>
                </a:solidFill>
              </a:rPr>
              <a:t>repair</a:t>
            </a:r>
            <a:r>
              <a:rPr dirty="0" spc="-35">
                <a:solidFill>
                  <a:srgbClr val="FBB01C"/>
                </a:solidFill>
              </a:rPr>
              <a:t> </a:t>
            </a:r>
            <a:r>
              <a:rPr dirty="0">
                <a:solidFill>
                  <a:srgbClr val="FBB01C"/>
                </a:solidFill>
              </a:rPr>
              <a:t>with</a:t>
            </a:r>
            <a:r>
              <a:rPr dirty="0" spc="-60">
                <a:solidFill>
                  <a:srgbClr val="FBB01C"/>
                </a:solidFill>
              </a:rPr>
              <a:t> </a:t>
            </a:r>
            <a:r>
              <a:rPr dirty="0">
                <a:solidFill>
                  <a:srgbClr val="FBB01C"/>
                </a:solidFill>
              </a:rPr>
              <a:t>the</a:t>
            </a:r>
            <a:r>
              <a:rPr dirty="0" spc="-55">
                <a:solidFill>
                  <a:srgbClr val="FBB01C"/>
                </a:solidFill>
              </a:rPr>
              <a:t> </a:t>
            </a:r>
            <a:r>
              <a:rPr dirty="0" spc="-10">
                <a:solidFill>
                  <a:srgbClr val="FBB01C"/>
                </a:solidFill>
              </a:rPr>
              <a:t>TriClip™</a:t>
            </a:r>
            <a:r>
              <a:rPr dirty="0" spc="-65">
                <a:solidFill>
                  <a:srgbClr val="FBB01C"/>
                </a:solidFill>
              </a:rPr>
              <a:t> </a:t>
            </a:r>
            <a:r>
              <a:rPr dirty="0">
                <a:solidFill>
                  <a:srgbClr val="FBB01C"/>
                </a:solidFill>
              </a:rPr>
              <a:t>device</a:t>
            </a:r>
            <a:r>
              <a:rPr dirty="0" spc="-45">
                <a:solidFill>
                  <a:srgbClr val="FBB01C"/>
                </a:solidFill>
              </a:rPr>
              <a:t> </a:t>
            </a:r>
            <a:r>
              <a:rPr dirty="0">
                <a:solidFill>
                  <a:srgbClr val="FBB01C"/>
                </a:solidFill>
              </a:rPr>
              <a:t>in</a:t>
            </a:r>
            <a:r>
              <a:rPr dirty="0" spc="-50">
                <a:solidFill>
                  <a:srgbClr val="FBB01C"/>
                </a:solidFill>
              </a:rPr>
              <a:t> </a:t>
            </a:r>
            <a:r>
              <a:rPr dirty="0" spc="-10">
                <a:solidFill>
                  <a:srgbClr val="FBB01C"/>
                </a:solidFill>
              </a:rPr>
              <a:t>symptomatic </a:t>
            </a:r>
            <a:r>
              <a:rPr dirty="0">
                <a:solidFill>
                  <a:srgbClr val="FBB01C"/>
                </a:solidFill>
              </a:rPr>
              <a:t>patients</a:t>
            </a:r>
            <a:r>
              <a:rPr dirty="0" spc="-85">
                <a:solidFill>
                  <a:srgbClr val="FBB01C"/>
                </a:solidFill>
              </a:rPr>
              <a:t> </a:t>
            </a:r>
            <a:r>
              <a:rPr dirty="0">
                <a:solidFill>
                  <a:srgbClr val="FBB01C"/>
                </a:solidFill>
              </a:rPr>
              <a:t>with</a:t>
            </a:r>
            <a:r>
              <a:rPr dirty="0" spc="-60">
                <a:solidFill>
                  <a:srgbClr val="FBB01C"/>
                </a:solidFill>
              </a:rPr>
              <a:t> </a:t>
            </a:r>
            <a:r>
              <a:rPr dirty="0">
                <a:solidFill>
                  <a:srgbClr val="FBB01C"/>
                </a:solidFill>
              </a:rPr>
              <a:t>severe</a:t>
            </a:r>
            <a:r>
              <a:rPr dirty="0" spc="-30">
                <a:solidFill>
                  <a:srgbClr val="FBB01C"/>
                </a:solidFill>
              </a:rPr>
              <a:t> </a:t>
            </a:r>
            <a:r>
              <a:rPr dirty="0">
                <a:solidFill>
                  <a:srgbClr val="FBB01C"/>
                </a:solidFill>
              </a:rPr>
              <a:t>tricuspid</a:t>
            </a:r>
            <a:r>
              <a:rPr dirty="0" spc="-65">
                <a:solidFill>
                  <a:srgbClr val="FBB01C"/>
                </a:solidFill>
              </a:rPr>
              <a:t> </a:t>
            </a:r>
            <a:r>
              <a:rPr dirty="0">
                <a:solidFill>
                  <a:srgbClr val="FBB01C"/>
                </a:solidFill>
              </a:rPr>
              <a:t>regurgitation</a:t>
            </a:r>
            <a:r>
              <a:rPr dirty="0" spc="-80">
                <a:solidFill>
                  <a:srgbClr val="FBB01C"/>
                </a:solidFill>
              </a:rPr>
              <a:t> </a:t>
            </a:r>
            <a:r>
              <a:rPr dirty="0"/>
              <a:t>who</a:t>
            </a:r>
            <a:r>
              <a:rPr dirty="0" spc="-50"/>
              <a:t> </a:t>
            </a:r>
            <a:r>
              <a:rPr dirty="0" spc="-25"/>
              <a:t>are</a:t>
            </a:r>
          </a:p>
          <a:p>
            <a:pPr marL="25400">
              <a:lnSpc>
                <a:spcPts val="3835"/>
              </a:lnSpc>
            </a:pPr>
            <a:r>
              <a:rPr dirty="0"/>
              <a:t>intermediate</a:t>
            </a:r>
            <a:r>
              <a:rPr dirty="0" spc="-60"/>
              <a:t> </a:t>
            </a:r>
            <a:r>
              <a:rPr dirty="0"/>
              <a:t>or</a:t>
            </a:r>
            <a:r>
              <a:rPr dirty="0" spc="-25"/>
              <a:t> </a:t>
            </a:r>
            <a:r>
              <a:rPr dirty="0"/>
              <a:t>greater</a:t>
            </a:r>
            <a:r>
              <a:rPr dirty="0" spc="-40"/>
              <a:t> </a:t>
            </a:r>
            <a:r>
              <a:rPr dirty="0"/>
              <a:t>estimated</a:t>
            </a:r>
            <a:r>
              <a:rPr dirty="0" spc="-45"/>
              <a:t> </a:t>
            </a:r>
            <a:r>
              <a:rPr dirty="0"/>
              <a:t>risk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35"/>
              <a:t> </a:t>
            </a:r>
            <a:r>
              <a:rPr dirty="0" spc="-10"/>
              <a:t>mortality</a:t>
            </a:r>
          </a:p>
          <a:p>
            <a:pPr marL="25400">
              <a:lnSpc>
                <a:spcPct val="100000"/>
              </a:lnSpc>
              <a:spcBef>
                <a:spcPts val="170"/>
              </a:spcBef>
            </a:pPr>
            <a:r>
              <a:rPr dirty="0"/>
              <a:t>with</a:t>
            </a:r>
            <a:r>
              <a:rPr dirty="0" spc="-50"/>
              <a:t> </a:t>
            </a:r>
            <a:r>
              <a:rPr dirty="0"/>
              <a:t>tricuspid</a:t>
            </a:r>
            <a:r>
              <a:rPr dirty="0" spc="-40"/>
              <a:t> </a:t>
            </a:r>
            <a:r>
              <a:rPr dirty="0"/>
              <a:t>valve</a:t>
            </a:r>
            <a:r>
              <a:rPr dirty="0" spc="-25"/>
              <a:t> </a:t>
            </a:r>
            <a:r>
              <a:rPr dirty="0" spc="-10"/>
              <a:t>surgery</a:t>
            </a:r>
          </a:p>
        </p:txBody>
      </p:sp>
      <p:grpSp>
        <p:nvGrpSpPr>
          <p:cNvPr id="17" name="object 17" descr=""/>
          <p:cNvGrpSpPr/>
          <p:nvPr/>
        </p:nvGrpSpPr>
        <p:grpSpPr>
          <a:xfrm>
            <a:off x="9628631" y="6146291"/>
            <a:ext cx="2397760" cy="501650"/>
            <a:chOff x="9628631" y="6146291"/>
            <a:chExt cx="2397760" cy="501650"/>
          </a:xfrm>
        </p:grpSpPr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28631" y="6210299"/>
              <a:ext cx="441959" cy="37033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70591" y="6146291"/>
              <a:ext cx="1955292" cy="5013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96011"/>
            <a:ext cx="5794375" cy="1412875"/>
            <a:chOff x="0" y="96011"/>
            <a:chExt cx="5794375" cy="141287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6011"/>
              <a:ext cx="5794248" cy="141274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3" y="120395"/>
              <a:ext cx="5715000" cy="130911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7531" rIns="0" bIns="0" rtlCol="0" vert="horz">
            <a:spAutoFit/>
          </a:bodyPr>
          <a:lstStyle/>
          <a:p>
            <a:pPr marL="89535">
              <a:lnSpc>
                <a:spcPct val="100000"/>
              </a:lnSpc>
              <a:spcBef>
                <a:spcPts val="130"/>
              </a:spcBef>
            </a:pPr>
            <a:r>
              <a:rPr dirty="0"/>
              <a:t>Study</a:t>
            </a:r>
            <a:r>
              <a:rPr dirty="0" spc="-10"/>
              <a:t> Leadership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8808" y="1559039"/>
            <a:ext cx="1902714" cy="407682"/>
          </a:xfrm>
          <a:prstGeom prst="rect">
            <a:avLst/>
          </a:prstGeom>
        </p:spPr>
      </p:pic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362711" y="1546352"/>
          <a:ext cx="3855720" cy="2941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1900"/>
                <a:gridCol w="2534285"/>
              </a:tblGrid>
              <a:tr h="340995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Steering</a:t>
                      </a:r>
                      <a:r>
                        <a:rPr dirty="0" sz="14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Committee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25849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3515">
                <a:tc>
                  <a:txBody>
                    <a:bodyPr/>
                    <a:lstStyle/>
                    <a:p>
                      <a:pPr marL="91440">
                        <a:lnSpc>
                          <a:spcPts val="1300"/>
                        </a:lnSpc>
                        <a:spcBef>
                          <a:spcPts val="4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David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Adams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300"/>
                        </a:lnSpc>
                        <a:spcBef>
                          <a:spcPts val="4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Mount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Sinai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Hospital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91440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Jörg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Hausleiter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Universität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München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91440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Patrick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McCarthy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Northwestern</a:t>
                      </a:r>
                      <a:r>
                        <a:rPr dirty="0" sz="11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University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91440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Paul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Sorajja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Minneapolis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Heart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Institute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91440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Raj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Makkar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Cedars-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Sinai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Medical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Center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341630">
                <a:tc>
                  <a:txBody>
                    <a:bodyPr/>
                    <a:lstStyle/>
                    <a:p>
                      <a:pPr marL="91440" marR="153670">
                        <a:lnSpc>
                          <a:spcPts val="132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Ralph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Stephan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von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Bardeleben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205104">
                        <a:lnSpc>
                          <a:spcPts val="132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University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Medicine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Johannes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Gutenberg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University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Mainz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91440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Randolph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Martin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Bay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Labs,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Inc.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91440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Raymond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Benza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Ohio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University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91440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Rebecca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Hahn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York-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Presbyterian/CUMC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91440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Saibal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Kar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Los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Robles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Medical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Center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91440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Scott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Lim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University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Virginia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Medical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Center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91440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Susheel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Kodali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York-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Presbyterian/CUMC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91440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Ulrich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Jorde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Montefiore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Medical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Center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marL="91440">
                        <a:lnSpc>
                          <a:spcPts val="11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Vinod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Thourani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1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Piedmont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Hospital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90059" y="1559039"/>
            <a:ext cx="2836926" cy="407682"/>
          </a:xfrm>
          <a:prstGeom prst="rect">
            <a:avLst/>
          </a:prstGeom>
        </p:spPr>
      </p:pic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4283964" y="1546352"/>
          <a:ext cx="3855720" cy="3810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1895"/>
                <a:gridCol w="2574925"/>
              </a:tblGrid>
              <a:tr h="340995"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Anatomic</a:t>
                      </a:r>
                      <a:r>
                        <a:rPr dirty="0" sz="14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Eligibility</a:t>
                      </a:r>
                      <a:r>
                        <a:rPr dirty="0" sz="1400" spc="-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Committee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25849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3515">
                <a:tc>
                  <a:txBody>
                    <a:bodyPr/>
                    <a:lstStyle/>
                    <a:p>
                      <a:pPr marL="92075">
                        <a:lnSpc>
                          <a:spcPts val="1300"/>
                        </a:lnSpc>
                        <a:spcBef>
                          <a:spcPts val="4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Anita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Asgar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00"/>
                        </a:lnSpc>
                        <a:spcBef>
                          <a:spcPts val="4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Montreal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Heart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Institute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92075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Brian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Whisenant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7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Intermountain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Medical</a:t>
                      </a:r>
                      <a:r>
                        <a:rPr dirty="0" sz="11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Center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92075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Gagan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Singh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UC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Davis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Medical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Center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92075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Gilbert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Tang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Mount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Sinai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Hospital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92075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Hursh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Naik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Arizona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CV Research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Center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92075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M.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Azeem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Latib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Montefiore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Medical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Center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92075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Marta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Sitges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Hospital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Clinic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Barcelona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92075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Matthew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Price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Scripps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Health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92075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Moody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Makar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7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Cedars-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Sinai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Medical</a:t>
                      </a:r>
                      <a:r>
                        <a:rPr dirty="0" sz="11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Center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92075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Neil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Fam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St.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Michael's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Hosital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92075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Paul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Sorajja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Minneapolis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Heart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Institute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92075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Philipp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Lurz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Universität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Leipzig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341630">
                <a:tc>
                  <a:txBody>
                    <a:bodyPr/>
                    <a:lstStyle/>
                    <a:p>
                      <a:pPr marL="92075" marR="113030">
                        <a:lnSpc>
                          <a:spcPts val="132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Ralph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Stephan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von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Bardeleben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249554">
                        <a:lnSpc>
                          <a:spcPts val="132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University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Medicine of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Johannes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Gutenberg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University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Mainz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92075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Rebecca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Hahn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1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York-Presbyterian/CUMC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92075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Richard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Bae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Minneapolis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Heart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Institute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92075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Saibal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Kar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Los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Robles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Medical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Center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92075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Scott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Lim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University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Virginia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Medical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Center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92075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Susheel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Kodali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York-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Presbyterian/CUMC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marL="92075">
                        <a:lnSpc>
                          <a:spcPts val="11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Tom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Smith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UC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Davis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 descr=""/>
          <p:cNvSpPr/>
          <p:nvPr/>
        </p:nvSpPr>
        <p:spPr>
          <a:xfrm>
            <a:off x="8229854" y="1546352"/>
            <a:ext cx="0" cy="1195705"/>
          </a:xfrm>
          <a:custGeom>
            <a:avLst/>
            <a:gdLst/>
            <a:ahLst/>
            <a:cxnLst/>
            <a:rect l="l" t="t" r="r" b="b"/>
            <a:pathLst>
              <a:path w="0" h="1195705">
                <a:moveTo>
                  <a:pt x="0" y="0"/>
                </a:moveTo>
                <a:lnTo>
                  <a:pt x="0" y="119557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1910059" y="1546352"/>
            <a:ext cx="0" cy="1195705"/>
          </a:xfrm>
          <a:custGeom>
            <a:avLst/>
            <a:gdLst/>
            <a:ahLst/>
            <a:cxnLst/>
            <a:rect l="l" t="t" r="r" b="b"/>
            <a:pathLst>
              <a:path w="0" h="1195705">
                <a:moveTo>
                  <a:pt x="0" y="0"/>
                </a:moveTo>
                <a:lnTo>
                  <a:pt x="0" y="119557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2" name="object 12" descr=""/>
          <p:cNvGrpSpPr/>
          <p:nvPr/>
        </p:nvGrpSpPr>
        <p:grpSpPr>
          <a:xfrm>
            <a:off x="8223504" y="1546352"/>
            <a:ext cx="3693160" cy="1195705"/>
            <a:chOff x="8223504" y="1546352"/>
            <a:chExt cx="3693160" cy="1195705"/>
          </a:xfrm>
        </p:grpSpPr>
        <p:sp>
          <p:nvSpPr>
            <p:cNvPr id="13" name="object 13" descr=""/>
            <p:cNvSpPr/>
            <p:nvPr/>
          </p:nvSpPr>
          <p:spPr>
            <a:xfrm>
              <a:off x="8229854" y="1552702"/>
              <a:ext cx="3680460" cy="341630"/>
            </a:xfrm>
            <a:custGeom>
              <a:avLst/>
              <a:gdLst/>
              <a:ahLst/>
              <a:cxnLst/>
              <a:rect l="l" t="t" r="r" b="b"/>
              <a:pathLst>
                <a:path w="3680459" h="341630">
                  <a:moveTo>
                    <a:pt x="3680332" y="0"/>
                  </a:moveTo>
                  <a:lnTo>
                    <a:pt x="0" y="0"/>
                  </a:lnTo>
                  <a:lnTo>
                    <a:pt x="0" y="341629"/>
                  </a:lnTo>
                  <a:lnTo>
                    <a:pt x="3680332" y="341629"/>
                  </a:lnTo>
                  <a:lnTo>
                    <a:pt x="3680332" y="0"/>
                  </a:lnTo>
                  <a:close/>
                </a:path>
              </a:pathLst>
            </a:custGeom>
            <a:solidFill>
              <a:srgbClr val="2584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8229854" y="1894331"/>
              <a:ext cx="3680460" cy="841375"/>
            </a:xfrm>
            <a:custGeom>
              <a:avLst/>
              <a:gdLst/>
              <a:ahLst/>
              <a:cxnLst/>
              <a:rect l="l" t="t" r="r" b="b"/>
              <a:pathLst>
                <a:path w="3680459" h="841375">
                  <a:moveTo>
                    <a:pt x="3680206" y="0"/>
                  </a:moveTo>
                  <a:lnTo>
                    <a:pt x="1328928" y="0"/>
                  </a:lnTo>
                  <a:lnTo>
                    <a:pt x="1328801" y="0"/>
                  </a:lnTo>
                  <a:lnTo>
                    <a:pt x="0" y="0"/>
                  </a:lnTo>
                  <a:lnTo>
                    <a:pt x="0" y="210312"/>
                  </a:lnTo>
                  <a:lnTo>
                    <a:pt x="0" y="420624"/>
                  </a:lnTo>
                  <a:lnTo>
                    <a:pt x="0" y="630936"/>
                  </a:lnTo>
                  <a:lnTo>
                    <a:pt x="0" y="841248"/>
                  </a:lnTo>
                  <a:lnTo>
                    <a:pt x="1328801" y="841248"/>
                  </a:lnTo>
                  <a:lnTo>
                    <a:pt x="1328928" y="841248"/>
                  </a:lnTo>
                  <a:lnTo>
                    <a:pt x="3680206" y="841248"/>
                  </a:lnTo>
                  <a:lnTo>
                    <a:pt x="3680206" y="630936"/>
                  </a:lnTo>
                  <a:lnTo>
                    <a:pt x="3680206" y="420624"/>
                  </a:lnTo>
                  <a:lnTo>
                    <a:pt x="3680206" y="210312"/>
                  </a:lnTo>
                  <a:lnTo>
                    <a:pt x="368020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223504" y="2735580"/>
              <a:ext cx="3693160" cy="0"/>
            </a:xfrm>
            <a:custGeom>
              <a:avLst/>
              <a:gdLst/>
              <a:ahLst/>
              <a:cxnLst/>
              <a:rect l="l" t="t" r="r" b="b"/>
              <a:pathLst>
                <a:path w="3693159" h="0">
                  <a:moveTo>
                    <a:pt x="0" y="0"/>
                  </a:moveTo>
                  <a:lnTo>
                    <a:pt x="3692905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23504" y="1546352"/>
              <a:ext cx="3692905" cy="420370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8309609" y="1604518"/>
            <a:ext cx="355282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dirty="0" sz="14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dirty="0" sz="14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Eligibility</a:t>
            </a:r>
            <a:r>
              <a:rPr dirty="0" sz="14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Committee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309609" y="1844775"/>
            <a:ext cx="1058545" cy="8667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5499"/>
              </a:lnSpc>
              <a:spcBef>
                <a:spcPts val="95"/>
              </a:spcBef>
            </a:pPr>
            <a:r>
              <a:rPr dirty="0" sz="1100">
                <a:latin typeface="Arial"/>
                <a:cs typeface="Arial"/>
              </a:rPr>
              <a:t>Andrew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Sauer </a:t>
            </a:r>
            <a:r>
              <a:rPr dirty="0" sz="1100">
                <a:latin typeface="Arial"/>
                <a:cs typeface="Arial"/>
              </a:rPr>
              <a:t>Sandhya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Murthy </a:t>
            </a:r>
            <a:r>
              <a:rPr dirty="0" sz="1100">
                <a:latin typeface="Arial"/>
                <a:cs typeface="Arial"/>
              </a:rPr>
              <a:t>Raymond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Benza </a:t>
            </a:r>
            <a:r>
              <a:rPr dirty="0" sz="1100">
                <a:latin typeface="Arial"/>
                <a:cs typeface="Arial"/>
              </a:rPr>
              <a:t>Ulrich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Jorde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638792" y="1844775"/>
            <a:ext cx="1728470" cy="8667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5499"/>
              </a:lnSpc>
              <a:spcBef>
                <a:spcPts val="95"/>
              </a:spcBef>
            </a:pPr>
            <a:r>
              <a:rPr dirty="0" sz="1100">
                <a:latin typeface="Arial"/>
                <a:cs typeface="Arial"/>
              </a:rPr>
              <a:t>Saint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Luke's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Health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System </a:t>
            </a:r>
            <a:r>
              <a:rPr dirty="0" sz="1100">
                <a:latin typeface="Arial"/>
                <a:cs typeface="Arial"/>
              </a:rPr>
              <a:t>Montefiore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Medical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Center </a:t>
            </a:r>
            <a:r>
              <a:rPr dirty="0" sz="1100">
                <a:latin typeface="Arial"/>
                <a:cs typeface="Arial"/>
              </a:rPr>
              <a:t>Ohio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University Montefiore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Medical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Center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29600" y="2941307"/>
            <a:ext cx="2646426" cy="407682"/>
          </a:xfrm>
          <a:prstGeom prst="rect">
            <a:avLst/>
          </a:prstGeom>
        </p:spPr>
      </p:pic>
      <p:graphicFrame>
        <p:nvGraphicFramePr>
          <p:cNvPr id="21" name="object 21" descr=""/>
          <p:cNvGraphicFramePr>
            <a:graphicFrameLocks noGrp="1"/>
          </p:cNvGraphicFramePr>
          <p:nvPr/>
        </p:nvGraphicFramePr>
        <p:xfrm>
          <a:off x="8223504" y="2928747"/>
          <a:ext cx="3769360" cy="760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4270"/>
                <a:gridCol w="2536189"/>
              </a:tblGrid>
              <a:tr h="340995"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Echocardiographic</a:t>
                      </a:r>
                      <a:r>
                        <a:rPr dirty="0" sz="14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Core</a:t>
                      </a:r>
                      <a:r>
                        <a:rPr dirty="0" sz="140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Lab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25849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193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Rebecca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Hahn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66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Cardiovascular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Research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Foundation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21780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Nadira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Hamid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66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Cardiovascular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Research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Foundation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pSp>
        <p:nvGrpSpPr>
          <p:cNvPr id="22" name="object 22" descr=""/>
          <p:cNvGrpSpPr/>
          <p:nvPr/>
        </p:nvGrpSpPr>
        <p:grpSpPr>
          <a:xfrm>
            <a:off x="9628631" y="6146291"/>
            <a:ext cx="2397760" cy="501650"/>
            <a:chOff x="9628631" y="6146291"/>
            <a:chExt cx="2397760" cy="501650"/>
          </a:xfrm>
        </p:grpSpPr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28631" y="6210299"/>
              <a:ext cx="441959" cy="3703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70591" y="6146291"/>
              <a:ext cx="1955292" cy="5013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00584"/>
            <a:ext cx="8905240" cy="1412875"/>
            <a:chOff x="0" y="100584"/>
            <a:chExt cx="8905240" cy="141287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0584"/>
              <a:ext cx="8904732" cy="141274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4968"/>
              <a:ext cx="8827008" cy="131063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2483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30"/>
              </a:spcBef>
            </a:pPr>
            <a:r>
              <a:rPr dirty="0"/>
              <a:t>TriClip™</a:t>
            </a:r>
            <a:r>
              <a:rPr dirty="0" spc="-135"/>
              <a:t> </a:t>
            </a:r>
            <a:r>
              <a:rPr dirty="0"/>
              <a:t>G4</a:t>
            </a:r>
            <a:r>
              <a:rPr dirty="0" spc="-100"/>
              <a:t> </a:t>
            </a:r>
            <a:r>
              <a:rPr dirty="0"/>
              <a:t>Delivery</a:t>
            </a:r>
            <a:r>
              <a:rPr dirty="0" spc="-114"/>
              <a:t> </a:t>
            </a:r>
            <a:r>
              <a:rPr dirty="0" spc="-10"/>
              <a:t>System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414269"/>
            <a:ext cx="9761219" cy="544372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95427" y="3129056"/>
            <a:ext cx="1650364" cy="1032510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725"/>
              </a:spcBef>
            </a:pPr>
            <a:r>
              <a:rPr dirty="0" sz="1850" b="1">
                <a:solidFill>
                  <a:srgbClr val="FFFFFF"/>
                </a:solidFill>
                <a:latin typeface="Arial"/>
                <a:cs typeface="Arial"/>
              </a:rPr>
              <a:t>S/L</a:t>
            </a:r>
            <a:r>
              <a:rPr dirty="0" sz="185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20" b="1">
                <a:solidFill>
                  <a:srgbClr val="FFFFFF"/>
                </a:solidFill>
                <a:latin typeface="Arial"/>
                <a:cs typeface="Arial"/>
              </a:rPr>
              <a:t>KNOB</a:t>
            </a:r>
            <a:endParaRPr sz="1850">
              <a:latin typeface="Arial"/>
              <a:cs typeface="Arial"/>
            </a:endParaRPr>
          </a:p>
          <a:p>
            <a:pPr marL="12700" marR="5080">
              <a:lnSpc>
                <a:spcPts val="1530"/>
              </a:lnSpc>
              <a:spcBef>
                <a:spcPts val="540"/>
              </a:spcBef>
            </a:pP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Enables</a:t>
            </a:r>
            <a:r>
              <a:rPr dirty="0" sz="13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movement</a:t>
            </a:r>
            <a:r>
              <a:rPr dirty="0" sz="13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septal</a:t>
            </a:r>
            <a:r>
              <a:rPr dirty="0" sz="13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3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lateral direction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800604" y="4938258"/>
            <a:ext cx="1475105" cy="1033144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730"/>
              </a:spcBef>
            </a:pPr>
            <a:r>
              <a:rPr dirty="0" sz="1850" b="1">
                <a:solidFill>
                  <a:srgbClr val="FFFFFF"/>
                </a:solidFill>
                <a:latin typeface="Arial"/>
                <a:cs typeface="Arial"/>
              </a:rPr>
              <a:t>+/-</a:t>
            </a:r>
            <a:r>
              <a:rPr dirty="0" sz="185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20" b="1">
                <a:solidFill>
                  <a:srgbClr val="FFFFFF"/>
                </a:solidFill>
                <a:latin typeface="Arial"/>
                <a:cs typeface="Arial"/>
              </a:rPr>
              <a:t>KNOB</a:t>
            </a:r>
            <a:endParaRPr sz="1850">
              <a:latin typeface="Arial"/>
              <a:cs typeface="Arial"/>
            </a:endParaRPr>
          </a:p>
          <a:p>
            <a:pPr marL="12700" marR="5080">
              <a:lnSpc>
                <a:spcPts val="1520"/>
              </a:lnSpc>
              <a:spcBef>
                <a:spcPts val="550"/>
              </a:spcBef>
            </a:pP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Provides</a:t>
            </a:r>
            <a:r>
              <a:rPr dirty="0" sz="13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3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height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needed</a:t>
            </a:r>
            <a:r>
              <a:rPr dirty="0" sz="13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above</a:t>
            </a:r>
            <a:r>
              <a:rPr dirty="0" sz="13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valve</a:t>
            </a:r>
            <a:r>
              <a:rPr dirty="0" sz="13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plane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641729" y="2133249"/>
            <a:ext cx="2171065" cy="1032510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725"/>
              </a:spcBef>
            </a:pPr>
            <a:r>
              <a:rPr dirty="0" sz="1850" b="1">
                <a:solidFill>
                  <a:srgbClr val="FFFFFF"/>
                </a:solidFill>
                <a:latin typeface="Arial"/>
                <a:cs typeface="Arial"/>
              </a:rPr>
              <a:t>F/E </a:t>
            </a:r>
            <a:r>
              <a:rPr dirty="0" sz="1850" spc="-20" b="1">
                <a:solidFill>
                  <a:srgbClr val="FFFFFF"/>
                </a:solidFill>
                <a:latin typeface="Arial"/>
                <a:cs typeface="Arial"/>
              </a:rPr>
              <a:t>KNOB</a:t>
            </a:r>
            <a:endParaRPr sz="1850">
              <a:latin typeface="Arial"/>
              <a:cs typeface="Arial"/>
            </a:endParaRPr>
          </a:p>
          <a:p>
            <a:pPr marL="12700" marR="5080">
              <a:lnSpc>
                <a:spcPts val="1520"/>
              </a:lnSpc>
              <a:spcBef>
                <a:spcPts val="550"/>
              </a:spcBef>
            </a:pP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Flexes</a:t>
            </a:r>
            <a:r>
              <a:rPr dirty="0" sz="13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3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extends</a:t>
            </a:r>
            <a:r>
              <a:rPr dirty="0" sz="13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delivery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catheter</a:t>
            </a:r>
            <a:r>
              <a:rPr dirty="0" sz="13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3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steer</a:t>
            </a:r>
            <a:r>
              <a:rPr dirty="0" sz="13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down</a:t>
            </a:r>
            <a:r>
              <a:rPr dirty="0" sz="13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3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valve</a:t>
            </a:r>
            <a:r>
              <a:rPr dirty="0" sz="13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plane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620005" y="5119471"/>
            <a:ext cx="1964055" cy="83883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725"/>
              </a:spcBef>
            </a:pPr>
            <a:r>
              <a:rPr dirty="0" sz="1850" b="1">
                <a:solidFill>
                  <a:srgbClr val="FFFFFF"/>
                </a:solidFill>
                <a:latin typeface="Arial"/>
                <a:cs typeface="Arial"/>
              </a:rPr>
              <a:t>DISTAL</a:t>
            </a:r>
            <a:r>
              <a:rPr dirty="0" sz="1850" spc="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10" b="1">
                <a:solidFill>
                  <a:srgbClr val="FFFFFF"/>
                </a:solidFill>
                <a:latin typeface="Arial"/>
                <a:cs typeface="Arial"/>
              </a:rPr>
              <a:t>CURVE</a:t>
            </a:r>
            <a:endParaRPr sz="1850">
              <a:latin typeface="Arial"/>
              <a:cs typeface="Arial"/>
            </a:endParaRPr>
          </a:p>
          <a:p>
            <a:pPr marL="12700" marR="5080">
              <a:lnSpc>
                <a:spcPts val="1520"/>
              </a:lnSpc>
              <a:spcBef>
                <a:spcPts val="550"/>
              </a:spcBef>
            </a:pP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Anatomically</a:t>
            </a:r>
            <a:r>
              <a:rPr dirty="0" sz="13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designed</a:t>
            </a:r>
            <a:r>
              <a:rPr dirty="0" sz="13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direct</a:t>
            </a:r>
            <a:r>
              <a:rPr dirty="0" sz="13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access</a:t>
            </a:r>
            <a:r>
              <a:rPr dirty="0" sz="13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3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3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valve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1572768" y="3336035"/>
            <a:ext cx="3226435" cy="1850389"/>
          </a:xfrm>
          <a:custGeom>
            <a:avLst/>
            <a:gdLst/>
            <a:ahLst/>
            <a:cxnLst/>
            <a:rect l="l" t="t" r="r" b="b"/>
            <a:pathLst>
              <a:path w="3226435" h="1850389">
                <a:moveTo>
                  <a:pt x="2125345" y="38100"/>
                </a:moveTo>
                <a:lnTo>
                  <a:pt x="2124062" y="31750"/>
                </a:lnTo>
                <a:lnTo>
                  <a:pt x="2122347" y="23253"/>
                </a:lnTo>
                <a:lnTo>
                  <a:pt x="2114194" y="11150"/>
                </a:lnTo>
                <a:lnTo>
                  <a:pt x="2102091" y="2997"/>
                </a:lnTo>
                <a:lnTo>
                  <a:pt x="2087245" y="0"/>
                </a:lnTo>
                <a:lnTo>
                  <a:pt x="2072449" y="2997"/>
                </a:lnTo>
                <a:lnTo>
                  <a:pt x="2060333" y="11150"/>
                </a:lnTo>
                <a:lnTo>
                  <a:pt x="2052142" y="23253"/>
                </a:lnTo>
                <a:lnTo>
                  <a:pt x="2050427" y="31750"/>
                </a:lnTo>
                <a:lnTo>
                  <a:pt x="0" y="31750"/>
                </a:lnTo>
                <a:lnTo>
                  <a:pt x="0" y="44450"/>
                </a:lnTo>
                <a:lnTo>
                  <a:pt x="2050415" y="44450"/>
                </a:lnTo>
                <a:lnTo>
                  <a:pt x="2052142" y="52959"/>
                </a:lnTo>
                <a:lnTo>
                  <a:pt x="2060333" y="65062"/>
                </a:lnTo>
                <a:lnTo>
                  <a:pt x="2072449" y="73215"/>
                </a:lnTo>
                <a:lnTo>
                  <a:pt x="2087245" y="76200"/>
                </a:lnTo>
                <a:lnTo>
                  <a:pt x="2102091" y="73215"/>
                </a:lnTo>
                <a:lnTo>
                  <a:pt x="2114194" y="65062"/>
                </a:lnTo>
                <a:lnTo>
                  <a:pt x="2122347" y="52959"/>
                </a:lnTo>
                <a:lnTo>
                  <a:pt x="2124062" y="44450"/>
                </a:lnTo>
                <a:lnTo>
                  <a:pt x="2125345" y="38100"/>
                </a:lnTo>
                <a:close/>
              </a:path>
              <a:path w="3226435" h="1850389">
                <a:moveTo>
                  <a:pt x="3226054" y="588264"/>
                </a:moveTo>
                <a:lnTo>
                  <a:pt x="3223044" y="573417"/>
                </a:lnTo>
                <a:lnTo>
                  <a:pt x="3214852" y="561314"/>
                </a:lnTo>
                <a:lnTo>
                  <a:pt x="3202736" y="553161"/>
                </a:lnTo>
                <a:lnTo>
                  <a:pt x="3187954" y="550164"/>
                </a:lnTo>
                <a:lnTo>
                  <a:pt x="3173095" y="553161"/>
                </a:lnTo>
                <a:lnTo>
                  <a:pt x="3160992" y="561314"/>
                </a:lnTo>
                <a:lnTo>
                  <a:pt x="3152838" y="573417"/>
                </a:lnTo>
                <a:lnTo>
                  <a:pt x="3149854" y="588264"/>
                </a:lnTo>
                <a:lnTo>
                  <a:pt x="3152838" y="603123"/>
                </a:lnTo>
                <a:lnTo>
                  <a:pt x="3160992" y="615226"/>
                </a:lnTo>
                <a:lnTo>
                  <a:pt x="3173095" y="623379"/>
                </a:lnTo>
                <a:lnTo>
                  <a:pt x="3181604" y="625094"/>
                </a:lnTo>
                <a:lnTo>
                  <a:pt x="3181604" y="1837182"/>
                </a:lnTo>
                <a:lnTo>
                  <a:pt x="2294636" y="1837182"/>
                </a:lnTo>
                <a:lnTo>
                  <a:pt x="2291842" y="1839976"/>
                </a:lnTo>
                <a:lnTo>
                  <a:pt x="2291842" y="1846961"/>
                </a:lnTo>
                <a:lnTo>
                  <a:pt x="2301113" y="1846961"/>
                </a:lnTo>
                <a:lnTo>
                  <a:pt x="2298192" y="1849882"/>
                </a:lnTo>
                <a:lnTo>
                  <a:pt x="3191383" y="1849882"/>
                </a:lnTo>
                <a:lnTo>
                  <a:pt x="3194304" y="1846961"/>
                </a:lnTo>
                <a:lnTo>
                  <a:pt x="3194304" y="1837182"/>
                </a:lnTo>
                <a:lnTo>
                  <a:pt x="3194304" y="626364"/>
                </a:lnTo>
                <a:lnTo>
                  <a:pt x="3194304" y="625081"/>
                </a:lnTo>
                <a:lnTo>
                  <a:pt x="3194304" y="588264"/>
                </a:lnTo>
                <a:lnTo>
                  <a:pt x="3194304" y="625081"/>
                </a:lnTo>
                <a:lnTo>
                  <a:pt x="3202736" y="623379"/>
                </a:lnTo>
                <a:lnTo>
                  <a:pt x="3214852" y="615226"/>
                </a:lnTo>
                <a:lnTo>
                  <a:pt x="3223044" y="603123"/>
                </a:lnTo>
                <a:lnTo>
                  <a:pt x="3226054" y="5882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9737852" y="2525395"/>
            <a:ext cx="1844039" cy="132334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6034" marR="159385">
              <a:lnSpc>
                <a:spcPct val="95900"/>
              </a:lnSpc>
              <a:spcBef>
                <a:spcPts val="210"/>
              </a:spcBef>
            </a:pPr>
            <a:r>
              <a:rPr dirty="0" sz="1850" spc="-10" b="1">
                <a:solidFill>
                  <a:srgbClr val="FFFFFF"/>
                </a:solidFill>
                <a:latin typeface="Arial"/>
                <a:cs typeface="Arial"/>
              </a:rPr>
              <a:t>CONTROLLED GRIPPER ACTUATION</a:t>
            </a:r>
            <a:endParaRPr sz="1850">
              <a:latin typeface="Arial"/>
              <a:cs typeface="Arial"/>
            </a:endParaRPr>
          </a:p>
          <a:p>
            <a:pPr marL="12700" marR="5080">
              <a:lnSpc>
                <a:spcPct val="102299"/>
              </a:lnSpc>
              <a:spcBef>
                <a:spcPts val="520"/>
              </a:spcBef>
            </a:pP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Ability</a:t>
            </a:r>
            <a:r>
              <a:rPr dirty="0" sz="13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3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optimize</a:t>
            </a:r>
            <a:r>
              <a:rPr dirty="0" sz="13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leaflet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grasping</a:t>
            </a:r>
            <a:r>
              <a:rPr dirty="0" sz="13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dirty="0" sz="13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needed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7964423" y="2316479"/>
            <a:ext cx="1772920" cy="3549650"/>
            <a:chOff x="7964423" y="2316479"/>
            <a:chExt cx="1772920" cy="3549650"/>
          </a:xfrm>
        </p:grpSpPr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45651" y="2316479"/>
              <a:ext cx="1091183" cy="148285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64423" y="5059679"/>
              <a:ext cx="906779" cy="80619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54795" y="5049011"/>
              <a:ext cx="656844" cy="784860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9354057" y="5050917"/>
            <a:ext cx="958215" cy="819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5715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NTW/XTW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50%</a:t>
            </a:r>
            <a:r>
              <a:rPr dirty="0" sz="1200" spc="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60" b="1">
                <a:solidFill>
                  <a:srgbClr val="FFFFFF"/>
                </a:solidFill>
                <a:latin typeface="Arial"/>
                <a:cs typeface="Arial"/>
              </a:rPr>
              <a:t>WIDER</a:t>
            </a:r>
            <a:endParaRPr sz="1200">
              <a:latin typeface="Arial"/>
              <a:cs typeface="Arial"/>
            </a:endParaRPr>
          </a:p>
          <a:p>
            <a:pPr algn="ctr" marL="8890">
              <a:lnSpc>
                <a:spcPct val="100000"/>
              </a:lnSpc>
              <a:spcBef>
                <a:spcPts val="45"/>
              </a:spcBef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9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900">
              <a:latin typeface="Arial"/>
              <a:cs typeface="Arial"/>
            </a:endParaRPr>
          </a:p>
          <a:p>
            <a:pPr algn="ctr" marL="5080">
              <a:lnSpc>
                <a:spcPct val="100000"/>
              </a:lnSpc>
              <a:spcBef>
                <a:spcPts val="40"/>
              </a:spcBef>
            </a:pPr>
            <a:r>
              <a:rPr dirty="0" sz="900" spc="70">
                <a:solidFill>
                  <a:srgbClr val="FFFFFF"/>
                </a:solidFill>
                <a:latin typeface="Arial"/>
                <a:cs typeface="Arial"/>
              </a:rPr>
              <a:t>GRASPING</a:t>
            </a:r>
            <a:endParaRPr sz="900">
              <a:latin typeface="Arial"/>
              <a:cs typeface="Arial"/>
            </a:endParaRPr>
          </a:p>
          <a:p>
            <a:pPr algn="ctr" marL="7620">
              <a:lnSpc>
                <a:spcPct val="100000"/>
              </a:lnSpc>
              <a:spcBef>
                <a:spcPts val="35"/>
              </a:spcBef>
            </a:pPr>
            <a:r>
              <a:rPr dirty="0" sz="900" spc="40">
                <a:solidFill>
                  <a:srgbClr val="FFFFFF"/>
                </a:solidFill>
                <a:latin typeface="Arial"/>
                <a:cs typeface="Arial"/>
              </a:rPr>
              <a:t>AREA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102345" y="4444433"/>
            <a:ext cx="3630295" cy="38227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  <a:tabLst>
                <a:tab pos="2410460" algn="l"/>
                <a:tab pos="299593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G4</a:t>
            </a:r>
            <a:r>
              <a:rPr dirty="0" sz="1200" spc="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dirty="0" sz="1200" spc="4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G4</a:t>
            </a:r>
            <a:r>
              <a:rPr dirty="0" sz="1200" spc="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NTW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G4</a:t>
            </a:r>
            <a:r>
              <a:rPr dirty="0" sz="1200" spc="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XT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G4</a:t>
            </a:r>
            <a:r>
              <a:rPr dirty="0" sz="12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XTW</a:t>
            </a:r>
            <a:endParaRPr sz="1200">
              <a:latin typeface="Arial"/>
              <a:cs typeface="Arial"/>
            </a:endParaRPr>
          </a:p>
          <a:p>
            <a:pPr algn="ctr" marR="36195">
              <a:lnSpc>
                <a:spcPct val="100000"/>
              </a:lnSpc>
              <a:spcBef>
                <a:spcPts val="145"/>
              </a:spcBef>
              <a:tabLst>
                <a:tab pos="605155" algn="l"/>
                <a:tab pos="2339975" algn="l"/>
                <a:tab pos="3049270" algn="l"/>
              </a:tabLst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	6 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	4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	6 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mm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10361676" y="5009388"/>
            <a:ext cx="1370330" cy="993775"/>
            <a:chOff x="10361676" y="5009388"/>
            <a:chExt cx="1370330" cy="993775"/>
          </a:xfrm>
        </p:grpSpPr>
        <p:pic>
          <p:nvPicPr>
            <p:cNvPr id="20" name="object 2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61676" y="5009388"/>
              <a:ext cx="821435" cy="98298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26724" y="5010912"/>
              <a:ext cx="605027" cy="992124"/>
            </a:xfrm>
            <a:prstGeom prst="rect">
              <a:avLst/>
            </a:prstGeom>
          </p:spPr>
        </p:pic>
      </p:grpSp>
      <p:grpSp>
        <p:nvGrpSpPr>
          <p:cNvPr id="22" name="object 22" descr=""/>
          <p:cNvGrpSpPr/>
          <p:nvPr/>
        </p:nvGrpSpPr>
        <p:grpSpPr>
          <a:xfrm>
            <a:off x="2823972" y="1680972"/>
            <a:ext cx="9202420" cy="4966970"/>
            <a:chOff x="2823972" y="1680972"/>
            <a:chExt cx="9202420" cy="4966970"/>
          </a:xfrm>
        </p:grpSpPr>
        <p:sp>
          <p:nvSpPr>
            <p:cNvPr id="23" name="object 23" descr=""/>
            <p:cNvSpPr/>
            <p:nvPr/>
          </p:nvSpPr>
          <p:spPr>
            <a:xfrm>
              <a:off x="2823972" y="1680971"/>
              <a:ext cx="8108950" cy="3251200"/>
            </a:xfrm>
            <a:custGeom>
              <a:avLst/>
              <a:gdLst/>
              <a:ahLst/>
              <a:cxnLst/>
              <a:rect l="l" t="t" r="r" b="b"/>
              <a:pathLst>
                <a:path w="8108950" h="3251200">
                  <a:moveTo>
                    <a:pt x="3274822" y="701040"/>
                  </a:moveTo>
                  <a:lnTo>
                    <a:pt x="3273526" y="694690"/>
                  </a:lnTo>
                  <a:lnTo>
                    <a:pt x="3271812" y="686193"/>
                  </a:lnTo>
                  <a:lnTo>
                    <a:pt x="3263620" y="674090"/>
                  </a:lnTo>
                  <a:lnTo>
                    <a:pt x="3251504" y="665937"/>
                  </a:lnTo>
                  <a:lnTo>
                    <a:pt x="3236722" y="662940"/>
                  </a:lnTo>
                  <a:lnTo>
                    <a:pt x="3221863" y="665937"/>
                  </a:lnTo>
                  <a:lnTo>
                    <a:pt x="3209760" y="674090"/>
                  </a:lnTo>
                  <a:lnTo>
                    <a:pt x="3201606" y="686193"/>
                  </a:lnTo>
                  <a:lnTo>
                    <a:pt x="3199892" y="694690"/>
                  </a:lnTo>
                  <a:lnTo>
                    <a:pt x="0" y="694690"/>
                  </a:lnTo>
                  <a:lnTo>
                    <a:pt x="0" y="707390"/>
                  </a:lnTo>
                  <a:lnTo>
                    <a:pt x="3199892" y="707390"/>
                  </a:lnTo>
                  <a:lnTo>
                    <a:pt x="3201606" y="715899"/>
                  </a:lnTo>
                  <a:lnTo>
                    <a:pt x="3209760" y="728002"/>
                  </a:lnTo>
                  <a:lnTo>
                    <a:pt x="3221863" y="736155"/>
                  </a:lnTo>
                  <a:lnTo>
                    <a:pt x="3236722" y="739140"/>
                  </a:lnTo>
                  <a:lnTo>
                    <a:pt x="3251504" y="736155"/>
                  </a:lnTo>
                  <a:lnTo>
                    <a:pt x="3263620" y="728002"/>
                  </a:lnTo>
                  <a:lnTo>
                    <a:pt x="3271812" y="715899"/>
                  </a:lnTo>
                  <a:lnTo>
                    <a:pt x="3273526" y="707390"/>
                  </a:lnTo>
                  <a:lnTo>
                    <a:pt x="3274822" y="701040"/>
                  </a:lnTo>
                  <a:close/>
                </a:path>
                <a:path w="8108950" h="3251200">
                  <a:moveTo>
                    <a:pt x="5744718" y="3212592"/>
                  </a:moveTo>
                  <a:lnTo>
                    <a:pt x="5732018" y="3206242"/>
                  </a:lnTo>
                  <a:lnTo>
                    <a:pt x="5668518" y="3174492"/>
                  </a:lnTo>
                  <a:lnTo>
                    <a:pt x="5668518" y="3206242"/>
                  </a:lnTo>
                  <a:lnTo>
                    <a:pt x="5405628" y="3206242"/>
                  </a:lnTo>
                  <a:lnTo>
                    <a:pt x="5405628" y="3174492"/>
                  </a:lnTo>
                  <a:lnTo>
                    <a:pt x="5329428" y="3212592"/>
                  </a:lnTo>
                  <a:lnTo>
                    <a:pt x="5405628" y="3250692"/>
                  </a:lnTo>
                  <a:lnTo>
                    <a:pt x="5405628" y="3218942"/>
                  </a:lnTo>
                  <a:lnTo>
                    <a:pt x="5668518" y="3218942"/>
                  </a:lnTo>
                  <a:lnTo>
                    <a:pt x="5668518" y="3250692"/>
                  </a:lnTo>
                  <a:lnTo>
                    <a:pt x="5732018" y="3218942"/>
                  </a:lnTo>
                  <a:lnTo>
                    <a:pt x="5744718" y="3212592"/>
                  </a:lnTo>
                  <a:close/>
                </a:path>
                <a:path w="8108950" h="3251200">
                  <a:moveTo>
                    <a:pt x="6366510" y="3212592"/>
                  </a:moveTo>
                  <a:lnTo>
                    <a:pt x="6353810" y="3206242"/>
                  </a:lnTo>
                  <a:lnTo>
                    <a:pt x="6290310" y="3174492"/>
                  </a:lnTo>
                  <a:lnTo>
                    <a:pt x="6290310" y="3206242"/>
                  </a:lnTo>
                  <a:lnTo>
                    <a:pt x="6027420" y="3206242"/>
                  </a:lnTo>
                  <a:lnTo>
                    <a:pt x="6027420" y="3174492"/>
                  </a:lnTo>
                  <a:lnTo>
                    <a:pt x="5951220" y="3212592"/>
                  </a:lnTo>
                  <a:lnTo>
                    <a:pt x="6027420" y="3250692"/>
                  </a:lnTo>
                  <a:lnTo>
                    <a:pt x="6027420" y="3218942"/>
                  </a:lnTo>
                  <a:lnTo>
                    <a:pt x="6290310" y="3218942"/>
                  </a:lnTo>
                  <a:lnTo>
                    <a:pt x="6290310" y="3250692"/>
                  </a:lnTo>
                  <a:lnTo>
                    <a:pt x="6353810" y="3218942"/>
                  </a:lnTo>
                  <a:lnTo>
                    <a:pt x="6366510" y="3212592"/>
                  </a:lnTo>
                  <a:close/>
                </a:path>
                <a:path w="8108950" h="3251200">
                  <a:moveTo>
                    <a:pt x="8019415" y="34544"/>
                  </a:moveTo>
                  <a:lnTo>
                    <a:pt x="8016494" y="31750"/>
                  </a:lnTo>
                  <a:lnTo>
                    <a:pt x="6954253" y="31750"/>
                  </a:lnTo>
                  <a:lnTo>
                    <a:pt x="6952539" y="23253"/>
                  </a:lnTo>
                  <a:lnTo>
                    <a:pt x="6944385" y="11150"/>
                  </a:lnTo>
                  <a:lnTo>
                    <a:pt x="6932282" y="2997"/>
                  </a:lnTo>
                  <a:lnTo>
                    <a:pt x="6917436" y="0"/>
                  </a:lnTo>
                  <a:lnTo>
                    <a:pt x="6902577" y="2997"/>
                  </a:lnTo>
                  <a:lnTo>
                    <a:pt x="6890474" y="11150"/>
                  </a:lnTo>
                  <a:lnTo>
                    <a:pt x="6882320" y="23253"/>
                  </a:lnTo>
                  <a:lnTo>
                    <a:pt x="6879336" y="38100"/>
                  </a:lnTo>
                  <a:lnTo>
                    <a:pt x="6882320" y="52959"/>
                  </a:lnTo>
                  <a:lnTo>
                    <a:pt x="6890474" y="65062"/>
                  </a:lnTo>
                  <a:lnTo>
                    <a:pt x="6902577" y="73215"/>
                  </a:lnTo>
                  <a:lnTo>
                    <a:pt x="6917436" y="76200"/>
                  </a:lnTo>
                  <a:lnTo>
                    <a:pt x="6932282" y="73215"/>
                  </a:lnTo>
                  <a:lnTo>
                    <a:pt x="6944385" y="65062"/>
                  </a:lnTo>
                  <a:lnTo>
                    <a:pt x="6952539" y="52959"/>
                  </a:lnTo>
                  <a:lnTo>
                    <a:pt x="6954253" y="44450"/>
                  </a:lnTo>
                  <a:lnTo>
                    <a:pt x="8006715" y="44450"/>
                  </a:lnTo>
                  <a:lnTo>
                    <a:pt x="8006715" y="832231"/>
                  </a:lnTo>
                  <a:lnTo>
                    <a:pt x="8019415" y="832231"/>
                  </a:lnTo>
                  <a:lnTo>
                    <a:pt x="8019415" y="44450"/>
                  </a:lnTo>
                  <a:lnTo>
                    <a:pt x="8019415" y="38100"/>
                  </a:lnTo>
                  <a:lnTo>
                    <a:pt x="8019415" y="34544"/>
                  </a:lnTo>
                  <a:close/>
                </a:path>
                <a:path w="8108950" h="3251200">
                  <a:moveTo>
                    <a:pt x="8108442" y="3212592"/>
                  </a:moveTo>
                  <a:lnTo>
                    <a:pt x="8095742" y="3206242"/>
                  </a:lnTo>
                  <a:lnTo>
                    <a:pt x="8032242" y="3174492"/>
                  </a:lnTo>
                  <a:lnTo>
                    <a:pt x="8032242" y="3206242"/>
                  </a:lnTo>
                  <a:lnTo>
                    <a:pt x="7769352" y="3206242"/>
                  </a:lnTo>
                  <a:lnTo>
                    <a:pt x="7769352" y="3174492"/>
                  </a:lnTo>
                  <a:lnTo>
                    <a:pt x="7693152" y="3212592"/>
                  </a:lnTo>
                  <a:lnTo>
                    <a:pt x="7769352" y="3250692"/>
                  </a:lnTo>
                  <a:lnTo>
                    <a:pt x="7769352" y="3218942"/>
                  </a:lnTo>
                  <a:lnTo>
                    <a:pt x="8032242" y="3218942"/>
                  </a:lnTo>
                  <a:lnTo>
                    <a:pt x="8032242" y="3250692"/>
                  </a:lnTo>
                  <a:lnTo>
                    <a:pt x="8095742" y="3218942"/>
                  </a:lnTo>
                  <a:lnTo>
                    <a:pt x="8108442" y="32125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28631" y="6210300"/>
              <a:ext cx="441959" cy="37033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070591" y="6146292"/>
              <a:ext cx="1955292" cy="501395"/>
            </a:xfrm>
            <a:prstGeom prst="rect">
              <a:avLst/>
            </a:prstGeom>
          </p:spPr>
        </p:pic>
      </p:grpSp>
      <p:sp>
        <p:nvSpPr>
          <p:cNvPr id="26" name="object 26" descr=""/>
          <p:cNvSpPr txBox="1"/>
          <p:nvPr/>
        </p:nvSpPr>
        <p:spPr>
          <a:xfrm>
            <a:off x="8112632" y="3754404"/>
            <a:ext cx="3186430" cy="645160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725"/>
              </a:spcBef>
            </a:pPr>
            <a:r>
              <a:rPr dirty="0" sz="185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8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FFFFFF"/>
                </a:solidFill>
                <a:latin typeface="Arial"/>
                <a:cs typeface="Arial"/>
              </a:rPr>
              <a:t>CLIP</a:t>
            </a:r>
            <a:r>
              <a:rPr dirty="0" sz="185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10" b="1">
                <a:solidFill>
                  <a:srgbClr val="FFFFFF"/>
                </a:solidFill>
                <a:latin typeface="Arial"/>
                <a:cs typeface="Arial"/>
              </a:rPr>
              <a:t>SIZES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Broad</a:t>
            </a:r>
            <a:r>
              <a:rPr dirty="0" sz="13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range</a:t>
            </a:r>
            <a:r>
              <a:rPr dirty="0" sz="13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3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sizes</a:t>
            </a:r>
            <a:r>
              <a:rPr dirty="0" sz="13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3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tailored</a:t>
            </a:r>
            <a:r>
              <a:rPr dirty="0" sz="13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11212068" y="4855464"/>
            <a:ext cx="415290" cy="76200"/>
          </a:xfrm>
          <a:custGeom>
            <a:avLst/>
            <a:gdLst/>
            <a:ahLst/>
            <a:cxnLst/>
            <a:rect l="l" t="t" r="r" b="b"/>
            <a:pathLst>
              <a:path w="41529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415290" h="76200">
                <a:moveTo>
                  <a:pt x="339089" y="0"/>
                </a:moveTo>
                <a:lnTo>
                  <a:pt x="339089" y="76200"/>
                </a:lnTo>
                <a:lnTo>
                  <a:pt x="402589" y="44450"/>
                </a:lnTo>
                <a:lnTo>
                  <a:pt x="351789" y="44450"/>
                </a:lnTo>
                <a:lnTo>
                  <a:pt x="351789" y="31750"/>
                </a:lnTo>
                <a:lnTo>
                  <a:pt x="402589" y="31750"/>
                </a:lnTo>
                <a:lnTo>
                  <a:pt x="339089" y="0"/>
                </a:lnTo>
                <a:close/>
              </a:path>
              <a:path w="41529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415290" h="76200">
                <a:moveTo>
                  <a:pt x="339089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339089" y="44450"/>
                </a:lnTo>
                <a:lnTo>
                  <a:pt x="339089" y="31750"/>
                </a:lnTo>
                <a:close/>
              </a:path>
              <a:path w="415290" h="76200">
                <a:moveTo>
                  <a:pt x="402589" y="31750"/>
                </a:moveTo>
                <a:lnTo>
                  <a:pt x="351789" y="31750"/>
                </a:lnTo>
                <a:lnTo>
                  <a:pt x="351789" y="44450"/>
                </a:lnTo>
                <a:lnTo>
                  <a:pt x="402589" y="44450"/>
                </a:lnTo>
                <a:lnTo>
                  <a:pt x="415289" y="38100"/>
                </a:lnTo>
                <a:lnTo>
                  <a:pt x="402589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6394450" y="5347334"/>
            <a:ext cx="742950" cy="822325"/>
          </a:xfrm>
          <a:custGeom>
            <a:avLst/>
            <a:gdLst/>
            <a:ahLst/>
            <a:cxnLst/>
            <a:rect l="l" t="t" r="r" b="b"/>
            <a:pathLst>
              <a:path w="742950" h="822325">
                <a:moveTo>
                  <a:pt x="698373" y="747169"/>
                </a:moveTo>
                <a:lnTo>
                  <a:pt x="689929" y="748879"/>
                </a:lnTo>
                <a:lnTo>
                  <a:pt x="677814" y="757046"/>
                </a:lnTo>
                <a:lnTo>
                  <a:pt x="669629" y="769158"/>
                </a:lnTo>
                <a:lnTo>
                  <a:pt x="666623" y="783983"/>
                </a:lnTo>
                <a:lnTo>
                  <a:pt x="669629" y="798814"/>
                </a:lnTo>
                <a:lnTo>
                  <a:pt x="677814" y="810925"/>
                </a:lnTo>
                <a:lnTo>
                  <a:pt x="689929" y="819089"/>
                </a:lnTo>
                <a:lnTo>
                  <a:pt x="704723" y="822083"/>
                </a:lnTo>
                <a:lnTo>
                  <a:pt x="719570" y="819089"/>
                </a:lnTo>
                <a:lnTo>
                  <a:pt x="731678" y="810925"/>
                </a:lnTo>
                <a:lnTo>
                  <a:pt x="739834" y="798814"/>
                </a:lnTo>
                <a:lnTo>
                  <a:pt x="742823" y="783983"/>
                </a:lnTo>
                <a:lnTo>
                  <a:pt x="698373" y="783983"/>
                </a:lnTo>
                <a:lnTo>
                  <a:pt x="698373" y="747169"/>
                </a:lnTo>
                <a:close/>
              </a:path>
              <a:path w="742950" h="822325">
                <a:moveTo>
                  <a:pt x="704723" y="745883"/>
                </a:moveTo>
                <a:lnTo>
                  <a:pt x="698395" y="747164"/>
                </a:lnTo>
                <a:lnTo>
                  <a:pt x="698373" y="783983"/>
                </a:lnTo>
                <a:lnTo>
                  <a:pt x="711073" y="783983"/>
                </a:lnTo>
                <a:lnTo>
                  <a:pt x="711073" y="747164"/>
                </a:lnTo>
                <a:lnTo>
                  <a:pt x="704723" y="745883"/>
                </a:lnTo>
                <a:close/>
              </a:path>
              <a:path w="742950" h="822325">
                <a:moveTo>
                  <a:pt x="711073" y="747164"/>
                </a:moveTo>
                <a:lnTo>
                  <a:pt x="711073" y="783983"/>
                </a:lnTo>
                <a:lnTo>
                  <a:pt x="742823" y="783983"/>
                </a:lnTo>
                <a:lnTo>
                  <a:pt x="739834" y="769158"/>
                </a:lnTo>
                <a:lnTo>
                  <a:pt x="731678" y="757046"/>
                </a:lnTo>
                <a:lnTo>
                  <a:pt x="719570" y="748879"/>
                </a:lnTo>
                <a:lnTo>
                  <a:pt x="711073" y="747164"/>
                </a:lnTo>
                <a:close/>
              </a:path>
              <a:path w="742950" h="822325">
                <a:moveTo>
                  <a:pt x="698373" y="6349"/>
                </a:moveTo>
                <a:lnTo>
                  <a:pt x="698373" y="747169"/>
                </a:lnTo>
                <a:lnTo>
                  <a:pt x="704723" y="745883"/>
                </a:lnTo>
                <a:lnTo>
                  <a:pt x="711073" y="745883"/>
                </a:lnTo>
                <a:lnTo>
                  <a:pt x="711073" y="12700"/>
                </a:lnTo>
                <a:lnTo>
                  <a:pt x="704723" y="12699"/>
                </a:lnTo>
                <a:lnTo>
                  <a:pt x="698373" y="6349"/>
                </a:lnTo>
                <a:close/>
              </a:path>
              <a:path w="742950" h="822325">
                <a:moveTo>
                  <a:pt x="711073" y="745883"/>
                </a:moveTo>
                <a:lnTo>
                  <a:pt x="704723" y="745883"/>
                </a:lnTo>
                <a:lnTo>
                  <a:pt x="711073" y="747164"/>
                </a:lnTo>
                <a:lnTo>
                  <a:pt x="711073" y="745883"/>
                </a:lnTo>
                <a:close/>
              </a:path>
              <a:path w="742950" h="822325">
                <a:moveTo>
                  <a:pt x="12700" y="6349"/>
                </a:moveTo>
                <a:lnTo>
                  <a:pt x="6350" y="12699"/>
                </a:lnTo>
                <a:lnTo>
                  <a:pt x="698373" y="12699"/>
                </a:lnTo>
                <a:lnTo>
                  <a:pt x="698373" y="11048"/>
                </a:lnTo>
                <a:lnTo>
                  <a:pt x="12700" y="11048"/>
                </a:lnTo>
                <a:lnTo>
                  <a:pt x="12700" y="6349"/>
                </a:lnTo>
                <a:close/>
              </a:path>
              <a:path w="742950" h="822325">
                <a:moveTo>
                  <a:pt x="711073" y="6350"/>
                </a:moveTo>
                <a:lnTo>
                  <a:pt x="698373" y="6349"/>
                </a:lnTo>
                <a:lnTo>
                  <a:pt x="704723" y="12699"/>
                </a:lnTo>
                <a:lnTo>
                  <a:pt x="711073" y="12700"/>
                </a:lnTo>
                <a:lnTo>
                  <a:pt x="711073" y="6350"/>
                </a:lnTo>
                <a:close/>
              </a:path>
              <a:path w="742950" h="822325">
                <a:moveTo>
                  <a:pt x="708278" y="0"/>
                </a:moveTo>
                <a:lnTo>
                  <a:pt x="2794" y="0"/>
                </a:lnTo>
                <a:lnTo>
                  <a:pt x="0" y="2793"/>
                </a:lnTo>
                <a:lnTo>
                  <a:pt x="0" y="11048"/>
                </a:lnTo>
                <a:lnTo>
                  <a:pt x="8000" y="11048"/>
                </a:lnTo>
                <a:lnTo>
                  <a:pt x="12700" y="6349"/>
                </a:lnTo>
                <a:lnTo>
                  <a:pt x="711073" y="6350"/>
                </a:lnTo>
                <a:lnTo>
                  <a:pt x="711073" y="2793"/>
                </a:lnTo>
                <a:lnTo>
                  <a:pt x="708278" y="0"/>
                </a:lnTo>
                <a:close/>
              </a:path>
              <a:path w="742950" h="822325">
                <a:moveTo>
                  <a:pt x="698373" y="6349"/>
                </a:moveTo>
                <a:lnTo>
                  <a:pt x="12700" y="6349"/>
                </a:lnTo>
                <a:lnTo>
                  <a:pt x="12700" y="11048"/>
                </a:lnTo>
                <a:lnTo>
                  <a:pt x="698373" y="11048"/>
                </a:lnTo>
                <a:lnTo>
                  <a:pt x="698373" y="63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966459" y="1307591"/>
            <a:ext cx="5793105" cy="4115435"/>
            <a:chOff x="5966459" y="1307591"/>
            <a:chExt cx="5793105" cy="4115435"/>
          </a:xfrm>
        </p:grpSpPr>
        <p:sp>
          <p:nvSpPr>
            <p:cNvPr id="3" name="object 3" descr=""/>
            <p:cNvSpPr/>
            <p:nvPr/>
          </p:nvSpPr>
          <p:spPr>
            <a:xfrm>
              <a:off x="6052565" y="1669541"/>
              <a:ext cx="5573395" cy="3738879"/>
            </a:xfrm>
            <a:custGeom>
              <a:avLst/>
              <a:gdLst/>
              <a:ahLst/>
              <a:cxnLst/>
              <a:rect l="l" t="t" r="r" b="b"/>
              <a:pathLst>
                <a:path w="5573395" h="3738879">
                  <a:moveTo>
                    <a:pt x="0" y="3738372"/>
                  </a:moveTo>
                  <a:lnTo>
                    <a:pt x="5573268" y="3738372"/>
                  </a:lnTo>
                  <a:lnTo>
                    <a:pt x="5573268" y="0"/>
                  </a:lnTo>
                  <a:lnTo>
                    <a:pt x="0" y="0"/>
                  </a:lnTo>
                  <a:lnTo>
                    <a:pt x="0" y="3738372"/>
                  </a:lnTo>
                  <a:close/>
                </a:path>
              </a:pathLst>
            </a:custGeom>
            <a:ln w="28956">
              <a:solidFill>
                <a:srgbClr val="EAF7F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0315" y="1363954"/>
              <a:ext cx="3791712" cy="62334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1923" y="1307591"/>
              <a:ext cx="3899916" cy="81838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126223" y="1389887"/>
              <a:ext cx="3689985" cy="521334"/>
            </a:xfrm>
            <a:custGeom>
              <a:avLst/>
              <a:gdLst/>
              <a:ahLst/>
              <a:cxnLst/>
              <a:rect l="l" t="t" r="r" b="b"/>
              <a:pathLst>
                <a:path w="3689984" h="521335">
                  <a:moveTo>
                    <a:pt x="3689604" y="0"/>
                  </a:moveTo>
                  <a:lnTo>
                    <a:pt x="0" y="0"/>
                  </a:lnTo>
                  <a:lnTo>
                    <a:pt x="0" y="521208"/>
                  </a:lnTo>
                  <a:lnTo>
                    <a:pt x="3689604" y="521208"/>
                  </a:lnTo>
                  <a:lnTo>
                    <a:pt x="3689604" y="0"/>
                  </a:lnTo>
                  <a:close/>
                </a:path>
              </a:pathLst>
            </a:custGeom>
            <a:solidFill>
              <a:srgbClr val="25849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37831" y="1333499"/>
              <a:ext cx="3798570" cy="71551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66459" y="1807464"/>
              <a:ext cx="5792723" cy="358597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0843" y="1860804"/>
              <a:ext cx="496062" cy="64388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59651" y="1831847"/>
              <a:ext cx="5324094" cy="68961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59651" y="2234183"/>
              <a:ext cx="2160270" cy="68961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0843" y="2791967"/>
              <a:ext cx="496062" cy="64388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59651" y="2763011"/>
              <a:ext cx="3853434" cy="68961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0843" y="3322319"/>
              <a:ext cx="496062" cy="64388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59651" y="3293363"/>
              <a:ext cx="5138165" cy="68961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59651" y="3695699"/>
              <a:ext cx="1186433" cy="68961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0843" y="4253484"/>
              <a:ext cx="496062" cy="64388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59651" y="4224527"/>
              <a:ext cx="5118354" cy="68961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59651" y="4626863"/>
              <a:ext cx="1512570" cy="689610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6162547" y="1880996"/>
            <a:ext cx="5229860" cy="3223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3065" marR="5080" indent="-380365">
              <a:lnSpc>
                <a:spcPct val="110000"/>
              </a:lnSpc>
              <a:spcBef>
                <a:spcPts val="10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Indication</a:t>
            </a: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valve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disease intervention</a:t>
            </a:r>
            <a:endParaRPr sz="2400">
              <a:latin typeface="Arial"/>
              <a:cs typeface="Arial"/>
            </a:endParaRPr>
          </a:p>
          <a:p>
            <a:pPr marL="393065" indent="-380365">
              <a:lnSpc>
                <a:spcPct val="100000"/>
              </a:lnSpc>
              <a:spcBef>
                <a:spcPts val="128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Severe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pulmonary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 HTN</a:t>
            </a:r>
            <a:endParaRPr sz="2400">
              <a:latin typeface="Arial"/>
              <a:cs typeface="Arial"/>
            </a:endParaRPr>
          </a:p>
          <a:p>
            <a:pPr marL="393065" indent="-380365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Left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ventricular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ejection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fraction</a:t>
            </a:r>
            <a:endParaRPr sz="2400">
              <a:latin typeface="Arial"/>
              <a:cs typeface="Arial"/>
            </a:endParaRPr>
          </a:p>
          <a:p>
            <a:pPr marL="393700">
              <a:lnSpc>
                <a:spcPct val="100000"/>
              </a:lnSpc>
              <a:spcBef>
                <a:spcPts val="290"/>
              </a:spcBef>
            </a:pP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≤20%</a:t>
            </a:r>
            <a:endParaRPr sz="2400">
              <a:latin typeface="Arial"/>
              <a:cs typeface="Arial"/>
            </a:endParaRPr>
          </a:p>
          <a:p>
            <a:pPr marL="393065" indent="-380365">
              <a:lnSpc>
                <a:spcPct val="100000"/>
              </a:lnSpc>
              <a:spcBef>
                <a:spcPts val="128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Anatomy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suitable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TriClip</a:t>
            </a:r>
            <a:endParaRPr sz="2400">
              <a:latin typeface="Arial"/>
              <a:cs typeface="Arial"/>
            </a:endParaRPr>
          </a:p>
          <a:p>
            <a:pPr marL="393700">
              <a:lnSpc>
                <a:spcPct val="100000"/>
              </a:lnSpc>
              <a:spcBef>
                <a:spcPts val="290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therapy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547116" y="1879092"/>
            <a:ext cx="5131435" cy="3459479"/>
            <a:chOff x="547116" y="1879092"/>
            <a:chExt cx="5131435" cy="3459479"/>
          </a:xfrm>
        </p:grpSpPr>
        <p:pic>
          <p:nvPicPr>
            <p:cNvPr id="22" name="object 2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7116" y="1879092"/>
              <a:ext cx="5131308" cy="3459479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1500" y="1932432"/>
              <a:ext cx="496062" cy="64388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40308" y="1905000"/>
              <a:ext cx="4040886" cy="68961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1500" y="2462784"/>
              <a:ext cx="496062" cy="643889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0308" y="2435352"/>
              <a:ext cx="4443222" cy="68961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0308" y="2837688"/>
              <a:ext cx="4661154" cy="68961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0308" y="3240024"/>
              <a:ext cx="1529334" cy="689609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1500" y="3796284"/>
              <a:ext cx="496062" cy="643889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0308" y="3768852"/>
              <a:ext cx="3562350" cy="68961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40308" y="4171188"/>
              <a:ext cx="3950970" cy="689610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40308" y="4573524"/>
              <a:ext cx="3746754" cy="689610"/>
            </a:xfrm>
            <a:prstGeom prst="rect">
              <a:avLst/>
            </a:prstGeom>
          </p:spPr>
        </p:pic>
      </p:grpSp>
      <p:sp>
        <p:nvSpPr>
          <p:cNvPr id="33" name="object 33" descr=""/>
          <p:cNvSpPr txBox="1"/>
          <p:nvPr/>
        </p:nvSpPr>
        <p:spPr>
          <a:xfrm>
            <a:off x="742899" y="1823819"/>
            <a:ext cx="4576445" cy="3225800"/>
          </a:xfrm>
          <a:prstGeom prst="rect">
            <a:avLst/>
          </a:prstGeom>
        </p:spPr>
        <p:txBody>
          <a:bodyPr wrap="square" lIns="0" tIns="177800" rIns="0" bIns="0" rtlCol="0" vert="horz">
            <a:spAutoFit/>
          </a:bodyPr>
          <a:lstStyle/>
          <a:p>
            <a:pPr marL="393065" indent="-380365">
              <a:lnSpc>
                <a:spcPct val="100000"/>
              </a:lnSpc>
              <a:spcBef>
                <a:spcPts val="140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Severe,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symptomatic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TR</a:t>
            </a:r>
            <a:endParaRPr sz="2400">
              <a:latin typeface="Arial"/>
              <a:cs typeface="Arial"/>
            </a:endParaRPr>
          </a:p>
          <a:p>
            <a:pPr marL="393065" marR="5080" indent="-381000">
              <a:lnSpc>
                <a:spcPct val="110000"/>
              </a:lnSpc>
              <a:spcBef>
                <a:spcPts val="101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Stable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GDMT and/or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device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therapy for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heart</a:t>
            </a:r>
            <a:r>
              <a:rPr dirty="0" sz="24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failure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≥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30 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endParaRPr sz="2400">
              <a:latin typeface="Arial"/>
              <a:cs typeface="Arial"/>
            </a:endParaRPr>
          </a:p>
          <a:p>
            <a:pPr marL="393065" marR="713105" indent="-381000">
              <a:lnSpc>
                <a:spcPct val="110000"/>
              </a:lnSpc>
              <a:spcBef>
                <a:spcPts val="100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≥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Intermediate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mortality/morbidity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with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tricuspid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valve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surgery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0" y="24383"/>
            <a:ext cx="7941945" cy="5398135"/>
            <a:chOff x="0" y="24383"/>
            <a:chExt cx="7941945" cy="5398135"/>
          </a:xfrm>
        </p:grpSpPr>
        <p:pic>
          <p:nvPicPr>
            <p:cNvPr id="35" name="object 3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0" y="24383"/>
              <a:ext cx="7941564" cy="1412747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0" y="48767"/>
              <a:ext cx="7862315" cy="1310639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666750" y="1683257"/>
              <a:ext cx="5090160" cy="3724910"/>
            </a:xfrm>
            <a:custGeom>
              <a:avLst/>
              <a:gdLst/>
              <a:ahLst/>
              <a:cxnLst/>
              <a:rect l="l" t="t" r="r" b="b"/>
              <a:pathLst>
                <a:path w="5090160" h="3724910">
                  <a:moveTo>
                    <a:pt x="0" y="3724655"/>
                  </a:moveTo>
                  <a:lnTo>
                    <a:pt x="5090160" y="3724655"/>
                  </a:lnTo>
                  <a:lnTo>
                    <a:pt x="5090160" y="0"/>
                  </a:lnTo>
                  <a:lnTo>
                    <a:pt x="0" y="0"/>
                  </a:lnTo>
                  <a:lnTo>
                    <a:pt x="0" y="3724655"/>
                  </a:lnTo>
                  <a:close/>
                </a:path>
              </a:pathLst>
            </a:custGeom>
            <a:ln w="28956">
              <a:solidFill>
                <a:srgbClr val="EAF7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6614" rIns="0" bIns="0" rtlCol="0" vert="horz">
            <a:spAutoFit/>
          </a:bodyPr>
          <a:lstStyle/>
          <a:p>
            <a:pPr marL="83185">
              <a:lnSpc>
                <a:spcPct val="100000"/>
              </a:lnSpc>
              <a:spcBef>
                <a:spcPts val="135"/>
              </a:spcBef>
            </a:pPr>
            <a:r>
              <a:rPr dirty="0"/>
              <a:t>Study</a:t>
            </a:r>
            <a:r>
              <a:rPr dirty="0" spc="-40"/>
              <a:t> </a:t>
            </a:r>
            <a:r>
              <a:rPr dirty="0"/>
              <a:t>Enrollment</a:t>
            </a:r>
            <a:r>
              <a:rPr dirty="0" spc="-30"/>
              <a:t> </a:t>
            </a:r>
            <a:r>
              <a:rPr dirty="0" spc="-10"/>
              <a:t>Criteria</a:t>
            </a:r>
          </a:p>
        </p:txBody>
      </p:sp>
      <p:grpSp>
        <p:nvGrpSpPr>
          <p:cNvPr id="39" name="object 39" descr=""/>
          <p:cNvGrpSpPr/>
          <p:nvPr/>
        </p:nvGrpSpPr>
        <p:grpSpPr>
          <a:xfrm>
            <a:off x="1348739" y="1303019"/>
            <a:ext cx="3796665" cy="818515"/>
            <a:chOff x="1348739" y="1303019"/>
            <a:chExt cx="3796665" cy="818515"/>
          </a:xfrm>
        </p:grpSpPr>
        <p:pic>
          <p:nvPicPr>
            <p:cNvPr id="40" name="object 4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53895" y="1359382"/>
              <a:ext cx="3564636" cy="623341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48739" y="1303019"/>
              <a:ext cx="3796284" cy="818388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1479803" y="1385315"/>
              <a:ext cx="3462654" cy="521334"/>
            </a:xfrm>
            <a:custGeom>
              <a:avLst/>
              <a:gdLst/>
              <a:ahLst/>
              <a:cxnLst/>
              <a:rect l="l" t="t" r="r" b="b"/>
              <a:pathLst>
                <a:path w="3462654" h="521335">
                  <a:moveTo>
                    <a:pt x="3462528" y="0"/>
                  </a:moveTo>
                  <a:lnTo>
                    <a:pt x="0" y="0"/>
                  </a:lnTo>
                  <a:lnTo>
                    <a:pt x="0" y="521208"/>
                  </a:lnTo>
                  <a:lnTo>
                    <a:pt x="3462528" y="521208"/>
                  </a:lnTo>
                  <a:lnTo>
                    <a:pt x="3462528" y="0"/>
                  </a:lnTo>
                  <a:close/>
                </a:path>
              </a:pathLst>
            </a:custGeom>
            <a:solidFill>
              <a:srgbClr val="25849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73123" y="1327403"/>
              <a:ext cx="3694938" cy="717041"/>
            </a:xfrm>
            <a:prstGeom prst="rect">
              <a:avLst/>
            </a:prstGeom>
          </p:spPr>
        </p:pic>
      </p:grpSp>
      <p:sp>
        <p:nvSpPr>
          <p:cNvPr id="44" name="object 44" descr=""/>
          <p:cNvSpPr txBox="1"/>
          <p:nvPr/>
        </p:nvSpPr>
        <p:spPr>
          <a:xfrm>
            <a:off x="1564639" y="1421384"/>
            <a:ext cx="905764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676900" algn="l"/>
              </a:tabLst>
            </a:pPr>
            <a:r>
              <a:rPr dirty="0" baseline="1111" sz="3750" b="1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dirty="0" baseline="1111" sz="3750" spc="-8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1111" sz="3750" b="1">
                <a:solidFill>
                  <a:srgbClr val="FFFFFF"/>
                </a:solidFill>
                <a:latin typeface="Arial"/>
                <a:cs typeface="Arial"/>
              </a:rPr>
              <a:t>Inclusion</a:t>
            </a:r>
            <a:r>
              <a:rPr dirty="0" baseline="1111" sz="37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1111" sz="3750" spc="-15" b="1">
                <a:solidFill>
                  <a:srgbClr val="FFFFFF"/>
                </a:solidFill>
                <a:latin typeface="Arial"/>
                <a:cs typeface="Arial"/>
              </a:rPr>
              <a:t>Criteria</a:t>
            </a:r>
            <a:r>
              <a:rPr dirty="0" baseline="1111" sz="375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500" b="1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dirty="0" sz="25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b="1">
                <a:solidFill>
                  <a:srgbClr val="FFFFFF"/>
                </a:solidFill>
                <a:latin typeface="Arial"/>
                <a:cs typeface="Arial"/>
              </a:rPr>
              <a:t>Exclusion</a:t>
            </a:r>
            <a:r>
              <a:rPr dirty="0" sz="25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10" b="1">
                <a:solidFill>
                  <a:srgbClr val="FFFFFF"/>
                </a:solidFill>
                <a:latin typeface="Arial"/>
                <a:cs typeface="Arial"/>
              </a:rPr>
              <a:t>Criteria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9628631" y="6146291"/>
            <a:ext cx="2397760" cy="501650"/>
            <a:chOff x="9628631" y="6146291"/>
            <a:chExt cx="2397760" cy="501650"/>
          </a:xfrm>
        </p:grpSpPr>
        <p:pic>
          <p:nvPicPr>
            <p:cNvPr id="46" name="object 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628631" y="6210299"/>
              <a:ext cx="441959" cy="37033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070591" y="6146291"/>
              <a:ext cx="1955292" cy="5013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5240"/>
            <a:ext cx="10636250" cy="1414780"/>
            <a:chOff x="0" y="15240"/>
            <a:chExt cx="10636250" cy="14147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240"/>
              <a:ext cx="10635996" cy="141427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1148"/>
              <a:ext cx="10556748" cy="130911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7775" rIns="0" bIns="0" rtlCol="0" vert="horz">
            <a:spAutoFit/>
          </a:bodyPr>
          <a:lstStyle/>
          <a:p>
            <a:pPr marL="66040">
              <a:lnSpc>
                <a:spcPct val="100000"/>
              </a:lnSpc>
              <a:spcBef>
                <a:spcPts val="130"/>
              </a:spcBef>
            </a:pPr>
            <a:r>
              <a:rPr dirty="0"/>
              <a:t>Enrollment</a:t>
            </a:r>
            <a:r>
              <a:rPr dirty="0" spc="-95"/>
              <a:t> </a:t>
            </a:r>
            <a:r>
              <a:rPr dirty="0"/>
              <a:t>and</a:t>
            </a:r>
            <a:r>
              <a:rPr dirty="0" spc="-65"/>
              <a:t> </a:t>
            </a:r>
            <a:r>
              <a:rPr dirty="0" spc="-10"/>
              <a:t>Treatment</a:t>
            </a:r>
            <a:r>
              <a:rPr dirty="0" spc="-105"/>
              <a:t> </a:t>
            </a:r>
            <a:r>
              <a:rPr dirty="0" spc="-10"/>
              <a:t>Pathway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4271771" y="1347216"/>
            <a:ext cx="4780915" cy="668020"/>
          </a:xfrm>
          <a:prstGeom prst="rect">
            <a:avLst/>
          </a:prstGeom>
          <a:solidFill>
            <a:srgbClr val="D9D9D9"/>
          </a:solidFill>
          <a:ln w="12192">
            <a:solidFill>
              <a:srgbClr val="FFFFFF"/>
            </a:solidFill>
          </a:ln>
        </p:spPr>
        <p:txBody>
          <a:bodyPr wrap="square" lIns="0" tIns="14604" rIns="0" bIns="0" rtlCol="0" vert="horz">
            <a:spAutoFit/>
          </a:bodyPr>
          <a:lstStyle/>
          <a:p>
            <a:pPr algn="ctr" marL="635">
              <a:lnSpc>
                <a:spcPts val="1639"/>
              </a:lnSpc>
              <a:spcBef>
                <a:spcPts val="114"/>
              </a:spcBef>
            </a:pPr>
            <a:r>
              <a:rPr dirty="0" sz="1400" b="1">
                <a:latin typeface="Arial"/>
                <a:cs typeface="Arial"/>
              </a:rPr>
              <a:t>Subject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Selection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595"/>
              </a:lnSpc>
            </a:pPr>
            <a:r>
              <a:rPr dirty="0" sz="1400" spc="-10">
                <a:latin typeface="Arial"/>
                <a:cs typeface="Arial"/>
              </a:rPr>
              <a:t>Symptomatic,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severe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TR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at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intermediate</a:t>
            </a:r>
            <a:endParaRPr sz="1400">
              <a:latin typeface="Arial"/>
              <a:cs typeface="Arial"/>
            </a:endParaRPr>
          </a:p>
          <a:p>
            <a:pPr algn="ctr" marL="3175">
              <a:lnSpc>
                <a:spcPts val="1639"/>
              </a:lnSpc>
            </a:pPr>
            <a:r>
              <a:rPr dirty="0" sz="1400">
                <a:latin typeface="Arial"/>
                <a:cs typeface="Arial"/>
              </a:rPr>
              <a:t>or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greater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risk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TV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surgery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271771" y="2299716"/>
            <a:ext cx="4792980" cy="335280"/>
          </a:xfrm>
          <a:prstGeom prst="rect">
            <a:avLst/>
          </a:prstGeom>
          <a:solidFill>
            <a:srgbClr val="D9D9D9"/>
          </a:solidFill>
          <a:ln w="12192">
            <a:solidFill>
              <a:srgbClr val="FFFFFF"/>
            </a:solidFill>
          </a:ln>
        </p:spPr>
        <p:txBody>
          <a:bodyPr wrap="square" lIns="0" tIns="5524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dirty="0" sz="1400">
                <a:latin typeface="Arial"/>
                <a:cs typeface="Arial"/>
              </a:rPr>
              <a:t>Subject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meets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inclusion/exclusion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criteria?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271771" y="4587240"/>
            <a:ext cx="4792980" cy="334010"/>
          </a:xfrm>
          <a:prstGeom prst="rect">
            <a:avLst/>
          </a:prstGeom>
          <a:solidFill>
            <a:srgbClr val="D9D9D9"/>
          </a:solidFill>
          <a:ln w="12192">
            <a:solidFill>
              <a:srgbClr val="FFFFFF"/>
            </a:solidFill>
          </a:ln>
        </p:spPr>
        <p:txBody>
          <a:bodyPr wrap="square" lIns="0" tIns="5524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dirty="0" sz="1400" b="1">
                <a:latin typeface="Arial"/>
                <a:cs typeface="Arial"/>
              </a:rPr>
              <a:t>Ability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to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reduce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TR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to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Moderate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or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less?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271771" y="2926079"/>
            <a:ext cx="4792980" cy="399415"/>
          </a:xfrm>
          <a:prstGeom prst="rect">
            <a:avLst/>
          </a:prstGeom>
          <a:solidFill>
            <a:srgbClr val="D9D9D9"/>
          </a:solidFill>
          <a:ln w="12192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1270">
              <a:lnSpc>
                <a:spcPts val="1500"/>
              </a:lnSpc>
            </a:pPr>
            <a:r>
              <a:rPr dirty="0" sz="1400" b="1">
                <a:latin typeface="Arial"/>
                <a:cs typeface="Arial"/>
              </a:rPr>
              <a:t>Echo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Core</a:t>
            </a:r>
            <a:r>
              <a:rPr dirty="0" sz="1400" spc="-25" b="1">
                <a:latin typeface="Arial"/>
                <a:cs typeface="Arial"/>
              </a:rPr>
              <a:t> Lab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39"/>
              </a:lnSpc>
            </a:pPr>
            <a:r>
              <a:rPr dirty="0" sz="1400">
                <a:latin typeface="Arial"/>
                <a:cs typeface="Arial"/>
              </a:rPr>
              <a:t>TR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Severity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Confirmed?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271771" y="3625596"/>
            <a:ext cx="4792980" cy="668020"/>
          </a:xfrm>
          <a:prstGeom prst="rect">
            <a:avLst/>
          </a:prstGeom>
          <a:solidFill>
            <a:srgbClr val="D9D9D9"/>
          </a:solidFill>
          <a:ln w="12192">
            <a:solidFill>
              <a:srgbClr val="FFFFFF"/>
            </a:solidFill>
          </a:ln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ts val="1639"/>
              </a:lnSpc>
              <a:spcBef>
                <a:spcPts val="110"/>
              </a:spcBef>
            </a:pPr>
            <a:r>
              <a:rPr dirty="0" sz="1400" b="1">
                <a:latin typeface="Arial"/>
                <a:cs typeface="Arial"/>
              </a:rPr>
              <a:t>Eligibility</a:t>
            </a:r>
            <a:r>
              <a:rPr dirty="0" sz="1400" spc="-9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Committees</a:t>
            </a:r>
            <a:endParaRPr sz="1400">
              <a:latin typeface="Arial"/>
              <a:cs typeface="Arial"/>
            </a:endParaRPr>
          </a:p>
          <a:p>
            <a:pPr algn="ctr" marL="1031240" marR="1021080">
              <a:lnSpc>
                <a:spcPts val="1600"/>
              </a:lnSpc>
              <a:spcBef>
                <a:spcPts val="80"/>
              </a:spcBef>
            </a:pPr>
            <a:r>
              <a:rPr dirty="0" sz="1400">
                <a:latin typeface="Arial"/>
                <a:cs typeface="Arial"/>
              </a:rPr>
              <a:t>Confirm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optimized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medical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therapy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valve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anatomy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clippable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271771" y="5152644"/>
            <a:ext cx="4792980" cy="334010"/>
          </a:xfrm>
          <a:prstGeom prst="rect">
            <a:avLst/>
          </a:prstGeom>
          <a:solidFill>
            <a:srgbClr val="D9D9D9"/>
          </a:solidFill>
          <a:ln w="12192">
            <a:solidFill>
              <a:srgbClr val="FFFFFF"/>
            </a:solidFill>
          </a:ln>
        </p:spPr>
        <p:txBody>
          <a:bodyPr wrap="square" lIns="0" tIns="558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dirty="0" sz="1400" b="1">
                <a:latin typeface="Arial"/>
                <a:cs typeface="Arial"/>
              </a:rPr>
              <a:t>Ability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to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reduce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TR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by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1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grade?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040111" y="5152644"/>
            <a:ext cx="1336675" cy="334010"/>
          </a:xfrm>
          <a:prstGeom prst="rect">
            <a:avLst/>
          </a:prstGeom>
          <a:solidFill>
            <a:srgbClr val="8DCFD7"/>
          </a:solidFill>
          <a:ln w="12192">
            <a:solidFill>
              <a:srgbClr val="FFFFFF"/>
            </a:solidFill>
          </a:ln>
        </p:spPr>
        <p:txBody>
          <a:bodyPr wrap="square" lIns="0" tIns="53340" rIns="0" bIns="0" rtlCol="0" vert="horz">
            <a:spAutoFit/>
          </a:bodyPr>
          <a:lstStyle/>
          <a:p>
            <a:pPr marL="175895">
              <a:lnSpc>
                <a:spcPct val="100000"/>
              </a:lnSpc>
              <a:spcBef>
                <a:spcPts val="420"/>
              </a:spcBef>
            </a:pPr>
            <a:r>
              <a:rPr dirty="0" sz="1450" b="1">
                <a:solidFill>
                  <a:srgbClr val="111605"/>
                </a:solidFill>
                <a:latin typeface="Arial"/>
                <a:cs typeface="Arial"/>
              </a:rPr>
              <a:t>Single-</a:t>
            </a:r>
            <a:r>
              <a:rPr dirty="0" sz="1450" spc="-25" b="1">
                <a:solidFill>
                  <a:srgbClr val="111605"/>
                </a:solidFill>
                <a:latin typeface="Arial"/>
                <a:cs typeface="Arial"/>
              </a:rPr>
              <a:t>Arm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572769" y="5330697"/>
            <a:ext cx="1698625" cy="578485"/>
            <a:chOff x="572769" y="5330697"/>
            <a:chExt cx="1698625" cy="578485"/>
          </a:xfrm>
        </p:grpSpPr>
        <p:sp>
          <p:nvSpPr>
            <p:cNvPr id="14" name="object 14" descr=""/>
            <p:cNvSpPr/>
            <p:nvPr/>
          </p:nvSpPr>
          <p:spPr>
            <a:xfrm>
              <a:off x="579119" y="5337047"/>
              <a:ext cx="1685925" cy="565785"/>
            </a:xfrm>
            <a:custGeom>
              <a:avLst/>
              <a:gdLst/>
              <a:ahLst/>
              <a:cxnLst/>
              <a:rect l="l" t="t" r="r" b="b"/>
              <a:pathLst>
                <a:path w="1685925" h="565785">
                  <a:moveTo>
                    <a:pt x="1685544" y="0"/>
                  </a:moveTo>
                  <a:lnTo>
                    <a:pt x="0" y="0"/>
                  </a:lnTo>
                  <a:lnTo>
                    <a:pt x="0" y="565404"/>
                  </a:lnTo>
                  <a:lnTo>
                    <a:pt x="1685544" y="565404"/>
                  </a:lnTo>
                  <a:lnTo>
                    <a:pt x="1685544" y="0"/>
                  </a:lnTo>
                  <a:close/>
                </a:path>
              </a:pathLst>
            </a:custGeom>
            <a:solidFill>
              <a:srgbClr val="2584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79119" y="5337047"/>
              <a:ext cx="1685925" cy="565785"/>
            </a:xfrm>
            <a:custGeom>
              <a:avLst/>
              <a:gdLst/>
              <a:ahLst/>
              <a:cxnLst/>
              <a:rect l="l" t="t" r="r" b="b"/>
              <a:pathLst>
                <a:path w="1685925" h="565785">
                  <a:moveTo>
                    <a:pt x="0" y="565404"/>
                  </a:moveTo>
                  <a:lnTo>
                    <a:pt x="1685544" y="565404"/>
                  </a:lnTo>
                  <a:lnTo>
                    <a:pt x="1685544" y="0"/>
                  </a:lnTo>
                  <a:lnTo>
                    <a:pt x="0" y="0"/>
                  </a:lnTo>
                  <a:lnTo>
                    <a:pt x="0" y="56540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800100" y="5380101"/>
            <a:ext cx="1256030" cy="4730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81940" marR="5080" indent="-281940">
              <a:lnSpc>
                <a:spcPct val="101400"/>
              </a:lnSpc>
              <a:spcBef>
                <a:spcPts val="90"/>
              </a:spcBef>
            </a:pPr>
            <a:r>
              <a:rPr dirty="0" sz="1450" b="1">
                <a:solidFill>
                  <a:srgbClr val="FFFFFF"/>
                </a:solidFill>
                <a:latin typeface="Arial"/>
                <a:cs typeface="Arial"/>
              </a:rPr>
              <a:t>TriClip</a:t>
            </a:r>
            <a:r>
              <a:rPr dirty="0" sz="1450" spc="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-10" b="1">
                <a:solidFill>
                  <a:srgbClr val="FFFFFF"/>
                </a:solidFill>
                <a:latin typeface="Arial"/>
                <a:cs typeface="Arial"/>
              </a:rPr>
              <a:t>Device (N=175)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2308605" y="5330697"/>
            <a:ext cx="1678939" cy="572135"/>
            <a:chOff x="2308605" y="5330697"/>
            <a:chExt cx="1678939" cy="572135"/>
          </a:xfrm>
        </p:grpSpPr>
        <p:sp>
          <p:nvSpPr>
            <p:cNvPr id="18" name="object 18" descr=""/>
            <p:cNvSpPr/>
            <p:nvPr/>
          </p:nvSpPr>
          <p:spPr>
            <a:xfrm>
              <a:off x="2314955" y="5337047"/>
              <a:ext cx="1666239" cy="559435"/>
            </a:xfrm>
            <a:custGeom>
              <a:avLst/>
              <a:gdLst/>
              <a:ahLst/>
              <a:cxnLst/>
              <a:rect l="l" t="t" r="r" b="b"/>
              <a:pathLst>
                <a:path w="1666239" h="559435">
                  <a:moveTo>
                    <a:pt x="1665732" y="0"/>
                  </a:moveTo>
                  <a:lnTo>
                    <a:pt x="0" y="0"/>
                  </a:lnTo>
                  <a:lnTo>
                    <a:pt x="0" y="559307"/>
                  </a:lnTo>
                  <a:lnTo>
                    <a:pt x="1665732" y="559307"/>
                  </a:lnTo>
                  <a:lnTo>
                    <a:pt x="1665732" y="0"/>
                  </a:lnTo>
                  <a:close/>
                </a:path>
              </a:pathLst>
            </a:custGeom>
            <a:solidFill>
              <a:srgbClr val="2584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314955" y="5337047"/>
              <a:ext cx="1666239" cy="559435"/>
            </a:xfrm>
            <a:custGeom>
              <a:avLst/>
              <a:gdLst/>
              <a:ahLst/>
              <a:cxnLst/>
              <a:rect l="l" t="t" r="r" b="b"/>
              <a:pathLst>
                <a:path w="1666239" h="559435">
                  <a:moveTo>
                    <a:pt x="0" y="559307"/>
                  </a:moveTo>
                  <a:lnTo>
                    <a:pt x="1665732" y="559307"/>
                  </a:lnTo>
                  <a:lnTo>
                    <a:pt x="1665732" y="0"/>
                  </a:lnTo>
                  <a:lnTo>
                    <a:pt x="0" y="0"/>
                  </a:lnTo>
                  <a:lnTo>
                    <a:pt x="0" y="559307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2421001" y="5377052"/>
            <a:ext cx="1471295" cy="4730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7985" marR="5080" indent="-388620">
              <a:lnSpc>
                <a:spcPct val="101400"/>
              </a:lnSpc>
              <a:spcBef>
                <a:spcPts val="90"/>
              </a:spcBef>
            </a:pPr>
            <a:r>
              <a:rPr dirty="0" sz="1450" b="1">
                <a:solidFill>
                  <a:srgbClr val="FFFFFF"/>
                </a:solidFill>
                <a:latin typeface="Arial"/>
                <a:cs typeface="Arial"/>
              </a:rPr>
              <a:t>Medical </a:t>
            </a:r>
            <a:r>
              <a:rPr dirty="0" sz="1450" spc="-10" b="1">
                <a:solidFill>
                  <a:srgbClr val="FFFFFF"/>
                </a:solidFill>
                <a:latin typeface="Arial"/>
                <a:cs typeface="Arial"/>
              </a:rPr>
              <a:t>Therapy (N=175)</a:t>
            </a:r>
            <a:endParaRPr sz="14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621536" y="4504944"/>
            <a:ext cx="1336675" cy="520065"/>
          </a:xfrm>
          <a:prstGeom prst="rect">
            <a:avLst/>
          </a:prstGeom>
          <a:solidFill>
            <a:srgbClr val="258495"/>
          </a:solidFill>
          <a:ln w="12191">
            <a:solidFill>
              <a:srgbClr val="FFFFFF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532130" marR="164465" indent="-361315">
              <a:lnSpc>
                <a:spcPct val="101400"/>
              </a:lnSpc>
              <a:spcBef>
                <a:spcPts val="240"/>
              </a:spcBef>
            </a:pPr>
            <a:r>
              <a:rPr dirty="0" sz="1450" spc="-10" b="1">
                <a:solidFill>
                  <a:srgbClr val="FFFFFF"/>
                </a:solidFill>
                <a:latin typeface="Arial"/>
                <a:cs typeface="Arial"/>
              </a:rPr>
              <a:t>Randomize </a:t>
            </a:r>
            <a:r>
              <a:rPr dirty="0" sz="1450" spc="-25" b="1">
                <a:solidFill>
                  <a:srgbClr val="FFFFFF"/>
                </a:solidFill>
                <a:latin typeface="Arial"/>
                <a:cs typeface="Arial"/>
              </a:rPr>
              <a:t>1:1</a:t>
            </a:r>
            <a:endParaRPr sz="1450">
              <a:latin typeface="Arial"/>
              <a:cs typeface="Arial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9064752" y="3314700"/>
            <a:ext cx="1750060" cy="650875"/>
          </a:xfrm>
          <a:custGeom>
            <a:avLst/>
            <a:gdLst/>
            <a:ahLst/>
            <a:cxnLst/>
            <a:rect l="l" t="t" r="r" b="b"/>
            <a:pathLst>
              <a:path w="1750059" h="650875">
                <a:moveTo>
                  <a:pt x="1705102" y="637794"/>
                </a:moveTo>
                <a:lnTo>
                  <a:pt x="0" y="637794"/>
                </a:lnTo>
                <a:lnTo>
                  <a:pt x="0" y="650494"/>
                </a:lnTo>
                <a:lnTo>
                  <a:pt x="1714880" y="650494"/>
                </a:lnTo>
                <a:lnTo>
                  <a:pt x="1717802" y="647700"/>
                </a:lnTo>
                <a:lnTo>
                  <a:pt x="1717802" y="644144"/>
                </a:lnTo>
                <a:lnTo>
                  <a:pt x="1705102" y="644144"/>
                </a:lnTo>
                <a:lnTo>
                  <a:pt x="1705102" y="637794"/>
                </a:lnTo>
                <a:close/>
              </a:path>
              <a:path w="1750059" h="650875">
                <a:moveTo>
                  <a:pt x="1717802" y="38100"/>
                </a:moveTo>
                <a:lnTo>
                  <a:pt x="1705102" y="38100"/>
                </a:lnTo>
                <a:lnTo>
                  <a:pt x="1705102" y="644144"/>
                </a:lnTo>
                <a:lnTo>
                  <a:pt x="1711452" y="637794"/>
                </a:lnTo>
                <a:lnTo>
                  <a:pt x="1717802" y="637794"/>
                </a:lnTo>
                <a:lnTo>
                  <a:pt x="1717802" y="38100"/>
                </a:lnTo>
                <a:close/>
              </a:path>
              <a:path w="1750059" h="650875">
                <a:moveTo>
                  <a:pt x="1717802" y="637794"/>
                </a:moveTo>
                <a:lnTo>
                  <a:pt x="1711452" y="637794"/>
                </a:lnTo>
                <a:lnTo>
                  <a:pt x="1705102" y="644144"/>
                </a:lnTo>
                <a:lnTo>
                  <a:pt x="1717802" y="644144"/>
                </a:lnTo>
                <a:lnTo>
                  <a:pt x="1717802" y="637794"/>
                </a:lnTo>
                <a:close/>
              </a:path>
              <a:path w="1750059" h="650875">
                <a:moveTo>
                  <a:pt x="1711452" y="0"/>
                </a:moveTo>
                <a:lnTo>
                  <a:pt x="1673352" y="50800"/>
                </a:lnTo>
                <a:lnTo>
                  <a:pt x="1705102" y="50800"/>
                </a:lnTo>
                <a:lnTo>
                  <a:pt x="1705102" y="38100"/>
                </a:lnTo>
                <a:lnTo>
                  <a:pt x="1740027" y="38100"/>
                </a:lnTo>
                <a:lnTo>
                  <a:pt x="1711452" y="0"/>
                </a:lnTo>
                <a:close/>
              </a:path>
              <a:path w="1750059" h="650875">
                <a:moveTo>
                  <a:pt x="1740027" y="38100"/>
                </a:moveTo>
                <a:lnTo>
                  <a:pt x="1717802" y="38100"/>
                </a:lnTo>
                <a:lnTo>
                  <a:pt x="1717802" y="50800"/>
                </a:lnTo>
                <a:lnTo>
                  <a:pt x="1749552" y="50800"/>
                </a:lnTo>
                <a:lnTo>
                  <a:pt x="1740027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9064752" y="2461005"/>
            <a:ext cx="1750060" cy="487045"/>
          </a:xfrm>
          <a:custGeom>
            <a:avLst/>
            <a:gdLst/>
            <a:ahLst/>
            <a:cxnLst/>
            <a:rect l="l" t="t" r="r" b="b"/>
            <a:pathLst>
              <a:path w="1750059" h="487044">
                <a:moveTo>
                  <a:pt x="1705102" y="435737"/>
                </a:moveTo>
                <a:lnTo>
                  <a:pt x="1673352" y="435737"/>
                </a:lnTo>
                <a:lnTo>
                  <a:pt x="1711452" y="486537"/>
                </a:lnTo>
                <a:lnTo>
                  <a:pt x="1740027" y="448437"/>
                </a:lnTo>
                <a:lnTo>
                  <a:pt x="1705102" y="448437"/>
                </a:lnTo>
                <a:lnTo>
                  <a:pt x="1705102" y="435737"/>
                </a:lnTo>
                <a:close/>
              </a:path>
              <a:path w="1750059" h="487044">
                <a:moveTo>
                  <a:pt x="1705102" y="6350"/>
                </a:moveTo>
                <a:lnTo>
                  <a:pt x="1705102" y="448437"/>
                </a:lnTo>
                <a:lnTo>
                  <a:pt x="1717802" y="448437"/>
                </a:lnTo>
                <a:lnTo>
                  <a:pt x="1717802" y="12700"/>
                </a:lnTo>
                <a:lnTo>
                  <a:pt x="1711452" y="12700"/>
                </a:lnTo>
                <a:lnTo>
                  <a:pt x="1705102" y="6350"/>
                </a:lnTo>
                <a:close/>
              </a:path>
              <a:path w="1750059" h="487044">
                <a:moveTo>
                  <a:pt x="1749552" y="435737"/>
                </a:moveTo>
                <a:lnTo>
                  <a:pt x="1717802" y="435737"/>
                </a:lnTo>
                <a:lnTo>
                  <a:pt x="1717802" y="448437"/>
                </a:lnTo>
                <a:lnTo>
                  <a:pt x="1740027" y="448437"/>
                </a:lnTo>
                <a:lnTo>
                  <a:pt x="1749552" y="435737"/>
                </a:lnTo>
                <a:close/>
              </a:path>
              <a:path w="1750059" h="487044">
                <a:moveTo>
                  <a:pt x="1714880" y="0"/>
                </a:moveTo>
                <a:lnTo>
                  <a:pt x="0" y="0"/>
                </a:lnTo>
                <a:lnTo>
                  <a:pt x="0" y="12700"/>
                </a:lnTo>
                <a:lnTo>
                  <a:pt x="1705102" y="12700"/>
                </a:lnTo>
                <a:lnTo>
                  <a:pt x="1705102" y="6350"/>
                </a:lnTo>
                <a:lnTo>
                  <a:pt x="1717802" y="6350"/>
                </a:lnTo>
                <a:lnTo>
                  <a:pt x="1717802" y="2794"/>
                </a:lnTo>
                <a:lnTo>
                  <a:pt x="1714880" y="0"/>
                </a:lnTo>
                <a:close/>
              </a:path>
              <a:path w="1750059" h="487044">
                <a:moveTo>
                  <a:pt x="1717802" y="6350"/>
                </a:moveTo>
                <a:lnTo>
                  <a:pt x="1705102" y="6350"/>
                </a:lnTo>
                <a:lnTo>
                  <a:pt x="1711452" y="12700"/>
                </a:lnTo>
                <a:lnTo>
                  <a:pt x="1717802" y="12700"/>
                </a:lnTo>
                <a:lnTo>
                  <a:pt x="1717802" y="6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9064752" y="3092704"/>
            <a:ext cx="977265" cy="76200"/>
          </a:xfrm>
          <a:custGeom>
            <a:avLst/>
            <a:gdLst/>
            <a:ahLst/>
            <a:cxnLst/>
            <a:rect l="l" t="t" r="r" b="b"/>
            <a:pathLst>
              <a:path w="977265" h="76200">
                <a:moveTo>
                  <a:pt x="926083" y="0"/>
                </a:moveTo>
                <a:lnTo>
                  <a:pt x="925924" y="31806"/>
                </a:lnTo>
                <a:lnTo>
                  <a:pt x="938656" y="31876"/>
                </a:lnTo>
                <a:lnTo>
                  <a:pt x="938529" y="44576"/>
                </a:lnTo>
                <a:lnTo>
                  <a:pt x="925861" y="44576"/>
                </a:lnTo>
                <a:lnTo>
                  <a:pt x="925702" y="76200"/>
                </a:lnTo>
                <a:lnTo>
                  <a:pt x="968362" y="44576"/>
                </a:lnTo>
                <a:lnTo>
                  <a:pt x="938529" y="44576"/>
                </a:lnTo>
                <a:lnTo>
                  <a:pt x="968457" y="44506"/>
                </a:lnTo>
                <a:lnTo>
                  <a:pt x="976756" y="38354"/>
                </a:lnTo>
                <a:lnTo>
                  <a:pt x="926083" y="0"/>
                </a:lnTo>
                <a:close/>
              </a:path>
              <a:path w="977265" h="76200">
                <a:moveTo>
                  <a:pt x="925924" y="31806"/>
                </a:moveTo>
                <a:lnTo>
                  <a:pt x="925861" y="44506"/>
                </a:lnTo>
                <a:lnTo>
                  <a:pt x="938529" y="44576"/>
                </a:lnTo>
                <a:lnTo>
                  <a:pt x="938656" y="31876"/>
                </a:lnTo>
                <a:lnTo>
                  <a:pt x="925924" y="31806"/>
                </a:lnTo>
                <a:close/>
              </a:path>
              <a:path w="977265" h="76200">
                <a:moveTo>
                  <a:pt x="0" y="26670"/>
                </a:moveTo>
                <a:lnTo>
                  <a:pt x="0" y="39370"/>
                </a:lnTo>
                <a:lnTo>
                  <a:pt x="925861" y="44506"/>
                </a:lnTo>
                <a:lnTo>
                  <a:pt x="925924" y="31806"/>
                </a:lnTo>
                <a:lnTo>
                  <a:pt x="0" y="26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1383792" y="4726558"/>
            <a:ext cx="2888615" cy="610870"/>
          </a:xfrm>
          <a:custGeom>
            <a:avLst/>
            <a:gdLst/>
            <a:ahLst/>
            <a:cxnLst/>
            <a:rect l="l" t="t" r="r" b="b"/>
            <a:pathLst>
              <a:path w="2888615" h="610870">
                <a:moveTo>
                  <a:pt x="1801876" y="559689"/>
                </a:moveTo>
                <a:lnTo>
                  <a:pt x="1770126" y="559689"/>
                </a:lnTo>
                <a:lnTo>
                  <a:pt x="1770126" y="460629"/>
                </a:lnTo>
                <a:lnTo>
                  <a:pt x="1770126" y="450723"/>
                </a:lnTo>
                <a:lnTo>
                  <a:pt x="1767332" y="447929"/>
                </a:lnTo>
                <a:lnTo>
                  <a:pt x="912114" y="447929"/>
                </a:lnTo>
                <a:lnTo>
                  <a:pt x="912114" y="298069"/>
                </a:lnTo>
                <a:lnTo>
                  <a:pt x="911606" y="298069"/>
                </a:lnTo>
                <a:lnTo>
                  <a:pt x="899414" y="298069"/>
                </a:lnTo>
                <a:lnTo>
                  <a:pt x="898906" y="298069"/>
                </a:lnTo>
                <a:lnTo>
                  <a:pt x="898906" y="447929"/>
                </a:lnTo>
                <a:lnTo>
                  <a:pt x="34544" y="447929"/>
                </a:lnTo>
                <a:lnTo>
                  <a:pt x="31750" y="450723"/>
                </a:lnTo>
                <a:lnTo>
                  <a:pt x="31750" y="559689"/>
                </a:lnTo>
                <a:lnTo>
                  <a:pt x="0" y="559689"/>
                </a:lnTo>
                <a:lnTo>
                  <a:pt x="38100" y="610489"/>
                </a:lnTo>
                <a:lnTo>
                  <a:pt x="66675" y="572389"/>
                </a:lnTo>
                <a:lnTo>
                  <a:pt x="76200" y="559689"/>
                </a:lnTo>
                <a:lnTo>
                  <a:pt x="44450" y="559689"/>
                </a:lnTo>
                <a:lnTo>
                  <a:pt x="44450" y="460629"/>
                </a:lnTo>
                <a:lnTo>
                  <a:pt x="901700" y="460629"/>
                </a:lnTo>
                <a:lnTo>
                  <a:pt x="909193" y="460629"/>
                </a:lnTo>
                <a:lnTo>
                  <a:pt x="1757426" y="460629"/>
                </a:lnTo>
                <a:lnTo>
                  <a:pt x="1757426" y="559689"/>
                </a:lnTo>
                <a:lnTo>
                  <a:pt x="1725676" y="559689"/>
                </a:lnTo>
                <a:lnTo>
                  <a:pt x="1763776" y="610489"/>
                </a:lnTo>
                <a:lnTo>
                  <a:pt x="1792351" y="572389"/>
                </a:lnTo>
                <a:lnTo>
                  <a:pt x="1801876" y="559689"/>
                </a:lnTo>
                <a:close/>
              </a:path>
              <a:path w="2888615" h="610870">
                <a:moveTo>
                  <a:pt x="2888615" y="34671"/>
                </a:moveTo>
                <a:lnTo>
                  <a:pt x="2888488" y="21971"/>
                </a:lnTo>
                <a:lnTo>
                  <a:pt x="1625041" y="31788"/>
                </a:lnTo>
                <a:lnTo>
                  <a:pt x="1624838" y="0"/>
                </a:lnTo>
                <a:lnTo>
                  <a:pt x="1574292" y="38481"/>
                </a:lnTo>
                <a:lnTo>
                  <a:pt x="1625346" y="76200"/>
                </a:lnTo>
                <a:lnTo>
                  <a:pt x="1625130" y="44577"/>
                </a:lnTo>
                <a:lnTo>
                  <a:pt x="2888615" y="346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6629400" y="2014601"/>
            <a:ext cx="76200" cy="285115"/>
          </a:xfrm>
          <a:custGeom>
            <a:avLst/>
            <a:gdLst/>
            <a:ahLst/>
            <a:cxnLst/>
            <a:rect l="l" t="t" r="r" b="b"/>
            <a:pathLst>
              <a:path w="76200" h="285114">
                <a:moveTo>
                  <a:pt x="31755" y="234441"/>
                </a:moveTo>
                <a:lnTo>
                  <a:pt x="0" y="235076"/>
                </a:lnTo>
                <a:lnTo>
                  <a:pt x="39116" y="285114"/>
                </a:lnTo>
                <a:lnTo>
                  <a:pt x="66426" y="247141"/>
                </a:lnTo>
                <a:lnTo>
                  <a:pt x="32003" y="247141"/>
                </a:lnTo>
                <a:lnTo>
                  <a:pt x="31755" y="234441"/>
                </a:lnTo>
                <a:close/>
              </a:path>
              <a:path w="76200" h="285114">
                <a:moveTo>
                  <a:pt x="44455" y="234187"/>
                </a:moveTo>
                <a:lnTo>
                  <a:pt x="31755" y="234441"/>
                </a:lnTo>
                <a:lnTo>
                  <a:pt x="32003" y="247141"/>
                </a:lnTo>
                <a:lnTo>
                  <a:pt x="44703" y="246887"/>
                </a:lnTo>
                <a:lnTo>
                  <a:pt x="44455" y="234187"/>
                </a:lnTo>
                <a:close/>
              </a:path>
              <a:path w="76200" h="285114">
                <a:moveTo>
                  <a:pt x="76200" y="233552"/>
                </a:moveTo>
                <a:lnTo>
                  <a:pt x="44455" y="234187"/>
                </a:lnTo>
                <a:lnTo>
                  <a:pt x="44703" y="246887"/>
                </a:lnTo>
                <a:lnTo>
                  <a:pt x="32003" y="247141"/>
                </a:lnTo>
                <a:lnTo>
                  <a:pt x="66426" y="247141"/>
                </a:lnTo>
                <a:lnTo>
                  <a:pt x="76200" y="233552"/>
                </a:lnTo>
                <a:close/>
              </a:path>
              <a:path w="76200" h="285114">
                <a:moveTo>
                  <a:pt x="39877" y="0"/>
                </a:moveTo>
                <a:lnTo>
                  <a:pt x="27177" y="253"/>
                </a:lnTo>
                <a:lnTo>
                  <a:pt x="31755" y="234441"/>
                </a:lnTo>
                <a:lnTo>
                  <a:pt x="44455" y="234187"/>
                </a:lnTo>
                <a:lnTo>
                  <a:pt x="398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6629400" y="3325367"/>
            <a:ext cx="76200" cy="299085"/>
          </a:xfrm>
          <a:custGeom>
            <a:avLst/>
            <a:gdLst/>
            <a:ahLst/>
            <a:cxnLst/>
            <a:rect l="l" t="t" r="r" b="b"/>
            <a:pathLst>
              <a:path w="76200" h="299085">
                <a:moveTo>
                  <a:pt x="31750" y="248031"/>
                </a:moveTo>
                <a:lnTo>
                  <a:pt x="0" y="248031"/>
                </a:lnTo>
                <a:lnTo>
                  <a:pt x="38100" y="298831"/>
                </a:lnTo>
                <a:lnTo>
                  <a:pt x="66675" y="260731"/>
                </a:lnTo>
                <a:lnTo>
                  <a:pt x="31750" y="260731"/>
                </a:lnTo>
                <a:lnTo>
                  <a:pt x="31750" y="248031"/>
                </a:lnTo>
                <a:close/>
              </a:path>
              <a:path w="76200" h="299085">
                <a:moveTo>
                  <a:pt x="44450" y="0"/>
                </a:moveTo>
                <a:lnTo>
                  <a:pt x="31750" y="0"/>
                </a:lnTo>
                <a:lnTo>
                  <a:pt x="31750" y="260731"/>
                </a:lnTo>
                <a:lnTo>
                  <a:pt x="44450" y="260731"/>
                </a:lnTo>
                <a:lnTo>
                  <a:pt x="44450" y="0"/>
                </a:lnTo>
                <a:close/>
              </a:path>
              <a:path w="76200" h="299085">
                <a:moveTo>
                  <a:pt x="76200" y="248031"/>
                </a:moveTo>
                <a:lnTo>
                  <a:pt x="44450" y="248031"/>
                </a:lnTo>
                <a:lnTo>
                  <a:pt x="44450" y="260731"/>
                </a:lnTo>
                <a:lnTo>
                  <a:pt x="66675" y="260731"/>
                </a:lnTo>
                <a:lnTo>
                  <a:pt x="76200" y="2480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9064752" y="5282184"/>
            <a:ext cx="977265" cy="76200"/>
          </a:xfrm>
          <a:custGeom>
            <a:avLst/>
            <a:gdLst/>
            <a:ahLst/>
            <a:cxnLst/>
            <a:rect l="l" t="t" r="r" b="b"/>
            <a:pathLst>
              <a:path w="977265" h="76200">
                <a:moveTo>
                  <a:pt x="925956" y="0"/>
                </a:moveTo>
                <a:lnTo>
                  <a:pt x="925956" y="76199"/>
                </a:lnTo>
                <a:lnTo>
                  <a:pt x="968290" y="44449"/>
                </a:lnTo>
                <a:lnTo>
                  <a:pt x="938656" y="44449"/>
                </a:lnTo>
                <a:lnTo>
                  <a:pt x="938656" y="31749"/>
                </a:lnTo>
                <a:lnTo>
                  <a:pt x="968290" y="31749"/>
                </a:lnTo>
                <a:lnTo>
                  <a:pt x="925956" y="0"/>
                </a:lnTo>
                <a:close/>
              </a:path>
              <a:path w="977265" h="76200">
                <a:moveTo>
                  <a:pt x="925956" y="31749"/>
                </a:moveTo>
                <a:lnTo>
                  <a:pt x="0" y="31749"/>
                </a:lnTo>
                <a:lnTo>
                  <a:pt x="0" y="44449"/>
                </a:lnTo>
                <a:lnTo>
                  <a:pt x="925956" y="44449"/>
                </a:lnTo>
                <a:lnTo>
                  <a:pt x="925956" y="31749"/>
                </a:lnTo>
                <a:close/>
              </a:path>
              <a:path w="977265" h="76200">
                <a:moveTo>
                  <a:pt x="968290" y="31749"/>
                </a:moveTo>
                <a:lnTo>
                  <a:pt x="938656" y="31749"/>
                </a:lnTo>
                <a:lnTo>
                  <a:pt x="938656" y="44449"/>
                </a:lnTo>
                <a:lnTo>
                  <a:pt x="968290" y="44449"/>
                </a:lnTo>
                <a:lnTo>
                  <a:pt x="976756" y="38099"/>
                </a:lnTo>
                <a:lnTo>
                  <a:pt x="968290" y="317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6629400" y="2634995"/>
            <a:ext cx="76200" cy="291465"/>
          </a:xfrm>
          <a:custGeom>
            <a:avLst/>
            <a:gdLst/>
            <a:ahLst/>
            <a:cxnLst/>
            <a:rect l="l" t="t" r="r" b="b"/>
            <a:pathLst>
              <a:path w="76200" h="291464">
                <a:moveTo>
                  <a:pt x="31750" y="240283"/>
                </a:moveTo>
                <a:lnTo>
                  <a:pt x="0" y="240283"/>
                </a:lnTo>
                <a:lnTo>
                  <a:pt x="38100" y="291083"/>
                </a:lnTo>
                <a:lnTo>
                  <a:pt x="66675" y="252983"/>
                </a:lnTo>
                <a:lnTo>
                  <a:pt x="31750" y="252983"/>
                </a:lnTo>
                <a:lnTo>
                  <a:pt x="31750" y="240283"/>
                </a:lnTo>
                <a:close/>
              </a:path>
              <a:path w="76200" h="291464">
                <a:moveTo>
                  <a:pt x="44450" y="0"/>
                </a:moveTo>
                <a:lnTo>
                  <a:pt x="31750" y="0"/>
                </a:lnTo>
                <a:lnTo>
                  <a:pt x="31750" y="252983"/>
                </a:lnTo>
                <a:lnTo>
                  <a:pt x="44450" y="252983"/>
                </a:lnTo>
                <a:lnTo>
                  <a:pt x="44450" y="0"/>
                </a:lnTo>
                <a:close/>
              </a:path>
              <a:path w="76200" h="291464">
                <a:moveTo>
                  <a:pt x="76200" y="240283"/>
                </a:moveTo>
                <a:lnTo>
                  <a:pt x="44450" y="240283"/>
                </a:lnTo>
                <a:lnTo>
                  <a:pt x="44450" y="252983"/>
                </a:lnTo>
                <a:lnTo>
                  <a:pt x="66675" y="252983"/>
                </a:lnTo>
                <a:lnTo>
                  <a:pt x="76200" y="2402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6629400" y="4293108"/>
            <a:ext cx="76200" cy="294640"/>
          </a:xfrm>
          <a:custGeom>
            <a:avLst/>
            <a:gdLst/>
            <a:ahLst/>
            <a:cxnLst/>
            <a:rect l="l" t="t" r="r" b="b"/>
            <a:pathLst>
              <a:path w="76200" h="294639">
                <a:moveTo>
                  <a:pt x="31750" y="243713"/>
                </a:moveTo>
                <a:lnTo>
                  <a:pt x="0" y="243713"/>
                </a:lnTo>
                <a:lnTo>
                  <a:pt x="38100" y="294513"/>
                </a:lnTo>
                <a:lnTo>
                  <a:pt x="66675" y="256413"/>
                </a:lnTo>
                <a:lnTo>
                  <a:pt x="31750" y="256413"/>
                </a:lnTo>
                <a:lnTo>
                  <a:pt x="31750" y="243713"/>
                </a:lnTo>
                <a:close/>
              </a:path>
              <a:path w="76200" h="294639">
                <a:moveTo>
                  <a:pt x="44450" y="0"/>
                </a:moveTo>
                <a:lnTo>
                  <a:pt x="31750" y="0"/>
                </a:lnTo>
                <a:lnTo>
                  <a:pt x="31750" y="256413"/>
                </a:lnTo>
                <a:lnTo>
                  <a:pt x="44450" y="256413"/>
                </a:lnTo>
                <a:lnTo>
                  <a:pt x="44450" y="0"/>
                </a:lnTo>
                <a:close/>
              </a:path>
              <a:path w="76200" h="294639">
                <a:moveTo>
                  <a:pt x="76200" y="243713"/>
                </a:moveTo>
                <a:lnTo>
                  <a:pt x="44450" y="243713"/>
                </a:lnTo>
                <a:lnTo>
                  <a:pt x="44450" y="256413"/>
                </a:lnTo>
                <a:lnTo>
                  <a:pt x="66675" y="256413"/>
                </a:lnTo>
                <a:lnTo>
                  <a:pt x="76200" y="2437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9154794" y="2892932"/>
            <a:ext cx="251460" cy="228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00" spc="-25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6274434" y="2030983"/>
            <a:ext cx="274955" cy="228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00" spc="-25" b="1">
                <a:solidFill>
                  <a:srgbClr val="FFFFFF"/>
                </a:solidFill>
                <a:latin typeface="Calibri"/>
                <a:cs typeface="Calibri"/>
              </a:rPr>
              <a:t>YES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9154794" y="2223642"/>
            <a:ext cx="251460" cy="228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00" spc="-25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258814" y="3362325"/>
            <a:ext cx="274955" cy="228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00" spc="-25" b="1">
                <a:solidFill>
                  <a:srgbClr val="FFFFFF"/>
                </a:solidFill>
                <a:latin typeface="Calibri"/>
                <a:cs typeface="Calibri"/>
              </a:rPr>
              <a:t>YES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6274434" y="4355338"/>
            <a:ext cx="274955" cy="228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00" spc="-25" b="1">
                <a:solidFill>
                  <a:srgbClr val="FFFFFF"/>
                </a:solidFill>
                <a:latin typeface="Calibri"/>
                <a:cs typeface="Calibri"/>
              </a:rPr>
              <a:t>YES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6274434" y="2665602"/>
            <a:ext cx="274955" cy="228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00" spc="-25" b="1">
                <a:solidFill>
                  <a:srgbClr val="FFFFFF"/>
                </a:solidFill>
                <a:latin typeface="Calibri"/>
                <a:cs typeface="Calibri"/>
              </a:rPr>
              <a:t>YES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3505834" y="4525771"/>
            <a:ext cx="262255" cy="228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1300" spc="-25" b="1">
                <a:solidFill>
                  <a:srgbClr val="FFFFFF"/>
                </a:solidFill>
                <a:latin typeface="Calibri"/>
                <a:cs typeface="Calibri"/>
              </a:rPr>
              <a:t>YES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9154794" y="3734815"/>
            <a:ext cx="251460" cy="228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00" spc="-25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9163557" y="5063744"/>
            <a:ext cx="274955" cy="228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00" spc="-25" b="1">
                <a:solidFill>
                  <a:srgbClr val="FFFFFF"/>
                </a:solidFill>
                <a:latin typeface="Calibri"/>
                <a:cs typeface="Calibri"/>
              </a:rPr>
              <a:t>YES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40" name="object 4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29400" y="4920996"/>
            <a:ext cx="76200" cy="231521"/>
          </a:xfrm>
          <a:prstGeom prst="rect">
            <a:avLst/>
          </a:prstGeom>
        </p:spPr>
      </p:pic>
      <p:sp>
        <p:nvSpPr>
          <p:cNvPr id="41" name="object 41" descr=""/>
          <p:cNvSpPr txBox="1"/>
          <p:nvPr/>
        </p:nvSpPr>
        <p:spPr>
          <a:xfrm>
            <a:off x="6279007" y="4919853"/>
            <a:ext cx="251460" cy="228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00" spc="-25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572769" y="6040882"/>
            <a:ext cx="1698625" cy="613410"/>
            <a:chOff x="572769" y="6040882"/>
            <a:chExt cx="1698625" cy="613410"/>
          </a:xfrm>
        </p:grpSpPr>
        <p:sp>
          <p:nvSpPr>
            <p:cNvPr id="43" name="object 43" descr=""/>
            <p:cNvSpPr/>
            <p:nvPr/>
          </p:nvSpPr>
          <p:spPr>
            <a:xfrm>
              <a:off x="579119" y="6047232"/>
              <a:ext cx="1685925" cy="600710"/>
            </a:xfrm>
            <a:custGeom>
              <a:avLst/>
              <a:gdLst/>
              <a:ahLst/>
              <a:cxnLst/>
              <a:rect l="l" t="t" r="r" b="b"/>
              <a:pathLst>
                <a:path w="1685925" h="600709">
                  <a:moveTo>
                    <a:pt x="1685544" y="0"/>
                  </a:moveTo>
                  <a:lnTo>
                    <a:pt x="0" y="0"/>
                  </a:lnTo>
                  <a:lnTo>
                    <a:pt x="0" y="600456"/>
                  </a:lnTo>
                  <a:lnTo>
                    <a:pt x="1685544" y="600456"/>
                  </a:lnTo>
                  <a:lnTo>
                    <a:pt x="1685544" y="0"/>
                  </a:lnTo>
                  <a:close/>
                </a:path>
              </a:pathLst>
            </a:custGeom>
            <a:solidFill>
              <a:srgbClr val="2584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579119" y="6047232"/>
              <a:ext cx="1685925" cy="600710"/>
            </a:xfrm>
            <a:custGeom>
              <a:avLst/>
              <a:gdLst/>
              <a:ahLst/>
              <a:cxnLst/>
              <a:rect l="l" t="t" r="r" b="b"/>
              <a:pathLst>
                <a:path w="1685925" h="600709">
                  <a:moveTo>
                    <a:pt x="0" y="600456"/>
                  </a:moveTo>
                  <a:lnTo>
                    <a:pt x="1685544" y="600456"/>
                  </a:lnTo>
                  <a:lnTo>
                    <a:pt x="1685544" y="0"/>
                  </a:lnTo>
                  <a:lnTo>
                    <a:pt x="0" y="0"/>
                  </a:lnTo>
                  <a:lnTo>
                    <a:pt x="0" y="600456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809244" y="6107988"/>
            <a:ext cx="1235075" cy="4730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54940" marR="5080" indent="-155575">
              <a:lnSpc>
                <a:spcPct val="101400"/>
              </a:lnSpc>
              <a:spcBef>
                <a:spcPts val="90"/>
              </a:spcBef>
            </a:pPr>
            <a:r>
              <a:rPr dirty="0" sz="1450" b="1">
                <a:solidFill>
                  <a:srgbClr val="FFFFFF"/>
                </a:solidFill>
                <a:latin typeface="Arial"/>
                <a:cs typeface="Arial"/>
              </a:rPr>
              <a:t>Completed</a:t>
            </a:r>
            <a:r>
              <a:rPr dirty="0" sz="145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-25" b="1">
                <a:solidFill>
                  <a:srgbClr val="FFFFFF"/>
                </a:solidFill>
                <a:latin typeface="Arial"/>
                <a:cs typeface="Arial"/>
              </a:rPr>
              <a:t>12 </a:t>
            </a:r>
            <a:r>
              <a:rPr dirty="0" sz="1450" b="1">
                <a:solidFill>
                  <a:srgbClr val="FFFFFF"/>
                </a:solidFill>
                <a:latin typeface="Arial"/>
                <a:cs typeface="Arial"/>
              </a:rPr>
              <a:t>Month</a:t>
            </a:r>
            <a:r>
              <a:rPr dirty="0" sz="145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-25" b="1">
                <a:solidFill>
                  <a:srgbClr val="FFFFFF"/>
                </a:solidFill>
                <a:latin typeface="Arial"/>
                <a:cs typeface="Arial"/>
              </a:rPr>
              <a:t>F/U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2308605" y="6040882"/>
            <a:ext cx="1678939" cy="613410"/>
            <a:chOff x="2308605" y="6040882"/>
            <a:chExt cx="1678939" cy="613410"/>
          </a:xfrm>
        </p:grpSpPr>
        <p:sp>
          <p:nvSpPr>
            <p:cNvPr id="47" name="object 47" descr=""/>
            <p:cNvSpPr/>
            <p:nvPr/>
          </p:nvSpPr>
          <p:spPr>
            <a:xfrm>
              <a:off x="2314955" y="6047232"/>
              <a:ext cx="1666239" cy="600710"/>
            </a:xfrm>
            <a:custGeom>
              <a:avLst/>
              <a:gdLst/>
              <a:ahLst/>
              <a:cxnLst/>
              <a:rect l="l" t="t" r="r" b="b"/>
              <a:pathLst>
                <a:path w="1666239" h="600709">
                  <a:moveTo>
                    <a:pt x="1665732" y="0"/>
                  </a:moveTo>
                  <a:lnTo>
                    <a:pt x="0" y="0"/>
                  </a:lnTo>
                  <a:lnTo>
                    <a:pt x="0" y="600456"/>
                  </a:lnTo>
                  <a:lnTo>
                    <a:pt x="1665732" y="600456"/>
                  </a:lnTo>
                  <a:lnTo>
                    <a:pt x="1665732" y="0"/>
                  </a:lnTo>
                  <a:close/>
                </a:path>
              </a:pathLst>
            </a:custGeom>
            <a:solidFill>
              <a:srgbClr val="2584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2314955" y="6047232"/>
              <a:ext cx="1666239" cy="600710"/>
            </a:xfrm>
            <a:custGeom>
              <a:avLst/>
              <a:gdLst/>
              <a:ahLst/>
              <a:cxnLst/>
              <a:rect l="l" t="t" r="r" b="b"/>
              <a:pathLst>
                <a:path w="1666239" h="600709">
                  <a:moveTo>
                    <a:pt x="0" y="600456"/>
                  </a:moveTo>
                  <a:lnTo>
                    <a:pt x="1665732" y="600456"/>
                  </a:lnTo>
                  <a:lnTo>
                    <a:pt x="1665732" y="0"/>
                  </a:lnTo>
                  <a:lnTo>
                    <a:pt x="0" y="0"/>
                  </a:lnTo>
                  <a:lnTo>
                    <a:pt x="0" y="60045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 descr=""/>
          <p:cNvSpPr txBox="1"/>
          <p:nvPr/>
        </p:nvSpPr>
        <p:spPr>
          <a:xfrm>
            <a:off x="2536825" y="6107988"/>
            <a:ext cx="1235075" cy="4730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54940" marR="5080" indent="-155575">
              <a:lnSpc>
                <a:spcPct val="101400"/>
              </a:lnSpc>
              <a:spcBef>
                <a:spcPts val="90"/>
              </a:spcBef>
            </a:pPr>
            <a:r>
              <a:rPr dirty="0" sz="1450" b="1">
                <a:solidFill>
                  <a:srgbClr val="FFFFFF"/>
                </a:solidFill>
                <a:latin typeface="Arial"/>
                <a:cs typeface="Arial"/>
              </a:rPr>
              <a:t>Completed</a:t>
            </a:r>
            <a:r>
              <a:rPr dirty="0" sz="145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-25" b="1">
                <a:solidFill>
                  <a:srgbClr val="FFFFFF"/>
                </a:solidFill>
                <a:latin typeface="Arial"/>
                <a:cs typeface="Arial"/>
              </a:rPr>
              <a:t>12 </a:t>
            </a:r>
            <a:r>
              <a:rPr dirty="0" sz="1450" b="1">
                <a:solidFill>
                  <a:srgbClr val="FFFFFF"/>
                </a:solidFill>
                <a:latin typeface="Arial"/>
                <a:cs typeface="Arial"/>
              </a:rPr>
              <a:t>Month</a:t>
            </a:r>
            <a:r>
              <a:rPr dirty="0" sz="145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-25" b="1">
                <a:solidFill>
                  <a:srgbClr val="FFFFFF"/>
                </a:solidFill>
                <a:latin typeface="Arial"/>
                <a:cs typeface="Arial"/>
              </a:rPr>
              <a:t>F/U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50" name="object 50" descr=""/>
          <p:cNvGrpSpPr/>
          <p:nvPr/>
        </p:nvGrpSpPr>
        <p:grpSpPr>
          <a:xfrm>
            <a:off x="393191" y="4299203"/>
            <a:ext cx="3758565" cy="2517775"/>
            <a:chOff x="393191" y="4299203"/>
            <a:chExt cx="3758565" cy="2517775"/>
          </a:xfrm>
        </p:grpSpPr>
        <p:pic>
          <p:nvPicPr>
            <p:cNvPr id="51" name="object 5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3791" y="5902451"/>
              <a:ext cx="76200" cy="144475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10484" y="5896355"/>
              <a:ext cx="76200" cy="150545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407669" y="4313681"/>
              <a:ext cx="3729354" cy="2489200"/>
            </a:xfrm>
            <a:custGeom>
              <a:avLst/>
              <a:gdLst/>
              <a:ahLst/>
              <a:cxnLst/>
              <a:rect l="l" t="t" r="r" b="b"/>
              <a:pathLst>
                <a:path w="3729354" h="2489200">
                  <a:moveTo>
                    <a:pt x="0" y="2488692"/>
                  </a:moveTo>
                  <a:lnTo>
                    <a:pt x="3729228" y="2488692"/>
                  </a:lnTo>
                  <a:lnTo>
                    <a:pt x="3729228" y="0"/>
                  </a:lnTo>
                  <a:lnTo>
                    <a:pt x="0" y="0"/>
                  </a:lnTo>
                  <a:lnTo>
                    <a:pt x="0" y="2488692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 descr=""/>
          <p:cNvSpPr txBox="1"/>
          <p:nvPr/>
        </p:nvSpPr>
        <p:spPr>
          <a:xfrm>
            <a:off x="10040111" y="2947416"/>
            <a:ext cx="1470660" cy="367665"/>
          </a:xfrm>
          <a:prstGeom prst="rect">
            <a:avLst/>
          </a:prstGeom>
          <a:solidFill>
            <a:srgbClr val="CF3722"/>
          </a:solidFill>
          <a:ln w="12192">
            <a:solidFill>
              <a:srgbClr val="FFFFFF"/>
            </a:solidFill>
          </a:ln>
        </p:spPr>
        <p:txBody>
          <a:bodyPr wrap="square" lIns="0" tIns="69850" rIns="0" bIns="0" rtlCol="0" vert="horz">
            <a:spAutoFit/>
          </a:bodyPr>
          <a:lstStyle/>
          <a:p>
            <a:pPr marL="93345">
              <a:lnSpc>
                <a:spcPct val="100000"/>
              </a:lnSpc>
              <a:spcBef>
                <a:spcPts val="550"/>
              </a:spcBef>
            </a:pPr>
            <a:r>
              <a:rPr dirty="0" sz="1450" b="1">
                <a:solidFill>
                  <a:srgbClr val="FFFFFF"/>
                </a:solidFill>
                <a:latin typeface="Arial"/>
                <a:cs typeface="Arial"/>
              </a:rPr>
              <a:t>Screen</a:t>
            </a:r>
            <a:r>
              <a:rPr dirty="0" sz="145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-10" b="1">
                <a:solidFill>
                  <a:srgbClr val="FFFFFF"/>
                </a:solidFill>
                <a:latin typeface="Arial"/>
                <a:cs typeface="Arial"/>
              </a:rPr>
              <a:t>Failure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55" name="object 55" descr=""/>
          <p:cNvGrpSpPr/>
          <p:nvPr/>
        </p:nvGrpSpPr>
        <p:grpSpPr>
          <a:xfrm>
            <a:off x="9628631" y="6146291"/>
            <a:ext cx="2397760" cy="501650"/>
            <a:chOff x="9628631" y="6146291"/>
            <a:chExt cx="2397760" cy="501650"/>
          </a:xfrm>
        </p:grpSpPr>
        <p:pic>
          <p:nvPicPr>
            <p:cNvPr id="56" name="object 5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28631" y="6210299"/>
              <a:ext cx="441959" cy="37033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70591" y="6146291"/>
              <a:ext cx="1955292" cy="5013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9144"/>
            <a:ext cx="7490459" cy="1412875"/>
            <a:chOff x="0" y="9144"/>
            <a:chExt cx="7490459" cy="141287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144"/>
              <a:ext cx="7490459" cy="141274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3527"/>
              <a:ext cx="7412735" cy="130911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0663" rIns="0" bIns="0" rtlCol="0" vert="horz">
            <a:spAutoFit/>
          </a:bodyPr>
          <a:lstStyle/>
          <a:p>
            <a:pPr marL="76835">
              <a:lnSpc>
                <a:spcPct val="100000"/>
              </a:lnSpc>
              <a:spcBef>
                <a:spcPts val="130"/>
              </a:spcBef>
            </a:pPr>
            <a:r>
              <a:rPr dirty="0"/>
              <a:t>Endpoints</a:t>
            </a:r>
            <a:r>
              <a:rPr dirty="0" spc="-5"/>
              <a:t> </a:t>
            </a:r>
            <a:r>
              <a:rPr dirty="0"/>
              <a:t>and</a:t>
            </a:r>
            <a:r>
              <a:rPr dirty="0" spc="-210"/>
              <a:t> </a:t>
            </a:r>
            <a:r>
              <a:rPr dirty="0" spc="-10"/>
              <a:t>Analysis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1030224" y="1296924"/>
            <a:ext cx="10132060" cy="897255"/>
            <a:chOff x="1030224" y="1296924"/>
            <a:chExt cx="10132060" cy="897255"/>
          </a:xfrm>
        </p:grpSpPr>
        <p:sp>
          <p:nvSpPr>
            <p:cNvPr id="7" name="object 7" descr=""/>
            <p:cNvSpPr/>
            <p:nvPr/>
          </p:nvSpPr>
          <p:spPr>
            <a:xfrm>
              <a:off x="2525268" y="1296924"/>
              <a:ext cx="8636635" cy="882650"/>
            </a:xfrm>
            <a:custGeom>
              <a:avLst/>
              <a:gdLst/>
              <a:ahLst/>
              <a:cxnLst/>
              <a:rect l="l" t="t" r="r" b="b"/>
              <a:pathLst>
                <a:path w="8636635" h="882650">
                  <a:moveTo>
                    <a:pt x="8636508" y="0"/>
                  </a:moveTo>
                  <a:lnTo>
                    <a:pt x="0" y="0"/>
                  </a:lnTo>
                  <a:lnTo>
                    <a:pt x="0" y="882396"/>
                  </a:lnTo>
                  <a:lnTo>
                    <a:pt x="8636508" y="882396"/>
                  </a:lnTo>
                  <a:lnTo>
                    <a:pt x="863650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30224" y="1296924"/>
              <a:ext cx="1437640" cy="882650"/>
            </a:xfrm>
            <a:custGeom>
              <a:avLst/>
              <a:gdLst/>
              <a:ahLst/>
              <a:cxnLst/>
              <a:rect l="l" t="t" r="r" b="b"/>
              <a:pathLst>
                <a:path w="1437639" h="882650">
                  <a:moveTo>
                    <a:pt x="1437132" y="0"/>
                  </a:moveTo>
                  <a:lnTo>
                    <a:pt x="0" y="0"/>
                  </a:lnTo>
                  <a:lnTo>
                    <a:pt x="0" y="882396"/>
                  </a:lnTo>
                  <a:lnTo>
                    <a:pt x="1437132" y="882396"/>
                  </a:lnTo>
                  <a:lnTo>
                    <a:pt x="1437132" y="0"/>
                  </a:lnTo>
                  <a:close/>
                </a:path>
              </a:pathLst>
            </a:custGeom>
            <a:solidFill>
              <a:srgbClr val="25849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4168" y="1370088"/>
              <a:ext cx="889254" cy="53872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9388" y="1655076"/>
              <a:ext cx="1117853" cy="538721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2520695" y="3541776"/>
            <a:ext cx="8632190" cy="1892935"/>
            <a:chOff x="2520695" y="3541776"/>
            <a:chExt cx="8632190" cy="1892935"/>
          </a:xfrm>
        </p:grpSpPr>
        <p:sp>
          <p:nvSpPr>
            <p:cNvPr id="12" name="object 12" descr=""/>
            <p:cNvSpPr/>
            <p:nvPr/>
          </p:nvSpPr>
          <p:spPr>
            <a:xfrm>
              <a:off x="2520695" y="3541776"/>
              <a:ext cx="8632190" cy="1892935"/>
            </a:xfrm>
            <a:custGeom>
              <a:avLst/>
              <a:gdLst/>
              <a:ahLst/>
              <a:cxnLst/>
              <a:rect l="l" t="t" r="r" b="b"/>
              <a:pathLst>
                <a:path w="8632190" h="1892935">
                  <a:moveTo>
                    <a:pt x="8631936" y="0"/>
                  </a:moveTo>
                  <a:lnTo>
                    <a:pt x="0" y="0"/>
                  </a:lnTo>
                  <a:lnTo>
                    <a:pt x="0" y="1892808"/>
                  </a:lnTo>
                  <a:lnTo>
                    <a:pt x="8631936" y="1892808"/>
                  </a:lnTo>
                  <a:lnTo>
                    <a:pt x="863193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48127" y="3634740"/>
              <a:ext cx="4789170" cy="464057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1340358" y="1433829"/>
            <a:ext cx="819150" cy="596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44780">
              <a:lnSpc>
                <a:spcPct val="101099"/>
              </a:lnSpc>
              <a:spcBef>
                <a:spcPts val="95"/>
              </a:spcBef>
            </a:pPr>
            <a:r>
              <a:rPr dirty="0" sz="1850" spc="-10" b="1">
                <a:solidFill>
                  <a:srgbClr val="FFFFFF"/>
                </a:solidFill>
                <a:latin typeface="Arial"/>
                <a:cs typeface="Arial"/>
              </a:rPr>
              <a:t>Trial Design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1030224" y="2238755"/>
            <a:ext cx="1437640" cy="1242060"/>
            <a:chOff x="1030224" y="2238755"/>
            <a:chExt cx="1437640" cy="1242060"/>
          </a:xfrm>
        </p:grpSpPr>
        <p:sp>
          <p:nvSpPr>
            <p:cNvPr id="16" name="object 16" descr=""/>
            <p:cNvSpPr/>
            <p:nvPr/>
          </p:nvSpPr>
          <p:spPr>
            <a:xfrm>
              <a:off x="1030224" y="2238755"/>
              <a:ext cx="1437640" cy="1242060"/>
            </a:xfrm>
            <a:custGeom>
              <a:avLst/>
              <a:gdLst/>
              <a:ahLst/>
              <a:cxnLst/>
              <a:rect l="l" t="t" r="r" b="b"/>
              <a:pathLst>
                <a:path w="1437639" h="1242060">
                  <a:moveTo>
                    <a:pt x="1437132" y="0"/>
                  </a:moveTo>
                  <a:lnTo>
                    <a:pt x="0" y="0"/>
                  </a:lnTo>
                  <a:lnTo>
                    <a:pt x="0" y="1242060"/>
                  </a:lnTo>
                  <a:lnTo>
                    <a:pt x="1437132" y="1242060"/>
                  </a:lnTo>
                  <a:lnTo>
                    <a:pt x="1437132" y="0"/>
                  </a:lnTo>
                  <a:close/>
                </a:path>
              </a:pathLst>
            </a:custGeom>
            <a:solidFill>
              <a:srgbClr val="25849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2144" y="2491752"/>
              <a:ext cx="1273302" cy="53872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2040" y="2776740"/>
              <a:ext cx="1352549" cy="538721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1222959" y="2554935"/>
            <a:ext cx="1052830" cy="5962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82550">
              <a:lnSpc>
                <a:spcPct val="100000"/>
              </a:lnSpc>
              <a:spcBef>
                <a:spcPts val="125"/>
              </a:spcBef>
            </a:pPr>
            <a:r>
              <a:rPr dirty="0" sz="1850" spc="-10" b="1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850" spc="-10" b="1">
                <a:solidFill>
                  <a:srgbClr val="FFFFFF"/>
                </a:solidFill>
                <a:latin typeface="Arial"/>
                <a:cs typeface="Arial"/>
              </a:rPr>
              <a:t>Endpoint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2484120" y="2238755"/>
            <a:ext cx="8673465" cy="1233170"/>
            <a:chOff x="2484120" y="2238755"/>
            <a:chExt cx="8673465" cy="1233170"/>
          </a:xfrm>
        </p:grpSpPr>
        <p:sp>
          <p:nvSpPr>
            <p:cNvPr id="21" name="object 21" descr=""/>
            <p:cNvSpPr/>
            <p:nvPr/>
          </p:nvSpPr>
          <p:spPr>
            <a:xfrm>
              <a:off x="2525268" y="2238755"/>
              <a:ext cx="8632190" cy="1233170"/>
            </a:xfrm>
            <a:custGeom>
              <a:avLst/>
              <a:gdLst/>
              <a:ahLst/>
              <a:cxnLst/>
              <a:rect l="l" t="t" r="r" b="b"/>
              <a:pathLst>
                <a:path w="8632190" h="1233170">
                  <a:moveTo>
                    <a:pt x="8631936" y="0"/>
                  </a:moveTo>
                  <a:lnTo>
                    <a:pt x="0" y="0"/>
                  </a:lnTo>
                  <a:lnTo>
                    <a:pt x="0" y="1232915"/>
                  </a:lnTo>
                  <a:lnTo>
                    <a:pt x="8631936" y="1232915"/>
                  </a:lnTo>
                  <a:lnTo>
                    <a:pt x="863193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84120" y="2304287"/>
              <a:ext cx="6785609" cy="46405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88551" y="2304287"/>
              <a:ext cx="348246" cy="46405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55608" y="2304287"/>
              <a:ext cx="1550670" cy="464058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25100" y="2304287"/>
              <a:ext cx="348246" cy="464058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92155" y="2304287"/>
              <a:ext cx="585977" cy="464058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68524" y="2599943"/>
              <a:ext cx="8315706" cy="42291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68524" y="2823972"/>
              <a:ext cx="8375142" cy="422910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68524" y="3048000"/>
              <a:ext cx="5951982" cy="422910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63711" y="3048000"/>
              <a:ext cx="319265" cy="42291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426196" y="3048000"/>
              <a:ext cx="2303526" cy="422910"/>
            </a:xfrm>
            <a:prstGeom prst="rect">
              <a:avLst/>
            </a:prstGeom>
          </p:spPr>
        </p:pic>
      </p:grpSp>
      <p:sp>
        <p:nvSpPr>
          <p:cNvPr id="32" name="object 32" descr=""/>
          <p:cNvSpPr txBox="1"/>
          <p:nvPr/>
        </p:nvSpPr>
        <p:spPr>
          <a:xfrm>
            <a:off x="2604261" y="2309798"/>
            <a:ext cx="8258175" cy="103378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600" spc="-30" b="1">
                <a:latin typeface="Arial"/>
                <a:cs typeface="Arial"/>
              </a:rPr>
              <a:t>To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be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assessed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after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the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first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350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randomized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subjects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complete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12-</a:t>
            </a:r>
            <a:r>
              <a:rPr dirty="0" sz="1600" b="1">
                <a:latin typeface="Arial"/>
                <a:cs typeface="Arial"/>
              </a:rPr>
              <a:t>month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follow-</a:t>
            </a:r>
            <a:r>
              <a:rPr dirty="0" sz="1600" spc="-25" b="1">
                <a:latin typeface="Arial"/>
                <a:cs typeface="Arial"/>
              </a:rPr>
              <a:t>up</a:t>
            </a:r>
            <a:endParaRPr sz="1600">
              <a:latin typeface="Arial"/>
              <a:cs typeface="Arial"/>
            </a:endParaRPr>
          </a:p>
          <a:p>
            <a:pPr marL="184785" marR="5080">
              <a:lnSpc>
                <a:spcPct val="101400"/>
              </a:lnSpc>
              <a:spcBef>
                <a:spcPts val="340"/>
              </a:spcBef>
            </a:pPr>
            <a:r>
              <a:rPr dirty="0" sz="1450">
                <a:latin typeface="Arial"/>
                <a:cs typeface="Arial"/>
              </a:rPr>
              <a:t>A</a:t>
            </a:r>
            <a:r>
              <a:rPr dirty="0" sz="1450" spc="-9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composite of</a:t>
            </a:r>
            <a:r>
              <a:rPr dirty="0" sz="1450" spc="-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mortality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or</a:t>
            </a:r>
            <a:r>
              <a:rPr dirty="0" sz="1450" spc="-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tricuspid</a:t>
            </a:r>
            <a:r>
              <a:rPr dirty="0" sz="1450" spc="-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valve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surgery,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heart</a:t>
            </a:r>
            <a:r>
              <a:rPr dirty="0" sz="1450" spc="-3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failure</a:t>
            </a:r>
            <a:r>
              <a:rPr dirty="0" sz="1450" spc="-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hospitalizations, and</a:t>
            </a:r>
            <a:r>
              <a:rPr dirty="0" sz="1450" spc="-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quality</a:t>
            </a:r>
            <a:r>
              <a:rPr dirty="0" sz="1450" spc="-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of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 spc="-20">
                <a:latin typeface="Arial"/>
                <a:cs typeface="Arial"/>
              </a:rPr>
              <a:t>life </a:t>
            </a:r>
            <a:r>
              <a:rPr dirty="0" sz="1450">
                <a:latin typeface="Arial"/>
                <a:cs typeface="Arial"/>
              </a:rPr>
              <a:t>improvement</a:t>
            </a:r>
            <a:r>
              <a:rPr dirty="0" sz="1450" spc="-2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≥15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points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assessed using</a:t>
            </a:r>
            <a:r>
              <a:rPr dirty="0" sz="1450" spc="-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the</a:t>
            </a:r>
            <a:r>
              <a:rPr dirty="0" sz="1450" spc="-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Kansas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City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Cardiomyopathy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Questionnaire</a:t>
            </a:r>
            <a:r>
              <a:rPr dirty="0" sz="1450" spc="-2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(KCCQ), </a:t>
            </a:r>
            <a:r>
              <a:rPr dirty="0" sz="1450">
                <a:latin typeface="Arial"/>
                <a:cs typeface="Arial"/>
              </a:rPr>
              <a:t>evaluated</a:t>
            </a:r>
            <a:r>
              <a:rPr dirty="0" sz="1450" spc="-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at 12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months in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 hierarchical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fashion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using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the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Finkelstein-</a:t>
            </a:r>
            <a:r>
              <a:rPr dirty="0" sz="1450">
                <a:latin typeface="Arial"/>
                <a:cs typeface="Arial"/>
              </a:rPr>
              <a:t>Schoenfeld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methodology</a:t>
            </a:r>
            <a:endParaRPr sz="145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2667761" y="3690365"/>
            <a:ext cx="45326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Arial"/>
                <a:cs typeface="Arial"/>
              </a:rPr>
              <a:t>Assessed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hierarchically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in</a:t>
            </a:r>
            <a:r>
              <a:rPr dirty="0" sz="1600" spc="-5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the</a:t>
            </a:r>
            <a:r>
              <a:rPr dirty="0" sz="1600" spc="-6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following</a:t>
            </a:r>
            <a:r>
              <a:rPr dirty="0" sz="1600" spc="-7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order: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2647188" y="3931920"/>
            <a:ext cx="8277859" cy="1451610"/>
            <a:chOff x="2647188" y="3931920"/>
            <a:chExt cx="8277859" cy="1451610"/>
          </a:xfrm>
        </p:grpSpPr>
        <p:pic>
          <p:nvPicPr>
            <p:cNvPr id="35" name="object 3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47188" y="3947172"/>
              <a:ext cx="307098" cy="396989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68168" y="3931920"/>
              <a:ext cx="8056626" cy="422909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68168" y="4155948"/>
              <a:ext cx="2573274" cy="422909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47188" y="4439424"/>
              <a:ext cx="307098" cy="396989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868168" y="4424172"/>
              <a:ext cx="5636513" cy="422909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47188" y="4707648"/>
              <a:ext cx="307098" cy="396989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868168" y="4692396"/>
              <a:ext cx="3512057" cy="422909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123432" y="4692396"/>
              <a:ext cx="319265" cy="422909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185916" y="4692396"/>
              <a:ext cx="4659630" cy="422909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47188" y="4975872"/>
              <a:ext cx="307098" cy="396989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868168" y="4960620"/>
              <a:ext cx="5668517" cy="422909"/>
            </a:xfrm>
            <a:prstGeom prst="rect">
              <a:avLst/>
            </a:prstGeom>
          </p:spPr>
        </p:pic>
      </p:grpSp>
      <p:sp>
        <p:nvSpPr>
          <p:cNvPr id="46" name="object 46" descr=""/>
          <p:cNvSpPr txBox="1"/>
          <p:nvPr/>
        </p:nvSpPr>
        <p:spPr>
          <a:xfrm>
            <a:off x="2748533" y="3978401"/>
            <a:ext cx="7992745" cy="12776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40665" marR="5080" indent="-227965">
              <a:lnSpc>
                <a:spcPct val="101400"/>
              </a:lnSpc>
              <a:spcBef>
                <a:spcPts val="9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450">
                <a:latin typeface="Arial"/>
                <a:cs typeface="Arial"/>
              </a:rPr>
              <a:t>Freedom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from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major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adverse</a:t>
            </a:r>
            <a:r>
              <a:rPr dirty="0" sz="1450" spc="-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events (MAE)</a:t>
            </a:r>
            <a:r>
              <a:rPr dirty="0" sz="1450" spc="-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after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procedure</a:t>
            </a:r>
            <a:r>
              <a:rPr dirty="0" sz="1450" spc="-3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attempt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(femoral</a:t>
            </a:r>
            <a:r>
              <a:rPr dirty="0" sz="1450" spc="-2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vein</a:t>
            </a:r>
            <a:r>
              <a:rPr dirty="0" sz="1450" spc="-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puncture)</a:t>
            </a:r>
            <a:r>
              <a:rPr dirty="0" sz="1450" spc="-15">
                <a:latin typeface="Arial"/>
                <a:cs typeface="Arial"/>
              </a:rPr>
              <a:t> </a:t>
            </a:r>
            <a:r>
              <a:rPr dirty="0" sz="1450" spc="-25">
                <a:latin typeface="Arial"/>
                <a:cs typeface="Arial"/>
              </a:rPr>
              <a:t>at </a:t>
            </a:r>
            <a:r>
              <a:rPr dirty="0" sz="1450">
                <a:latin typeface="Arial"/>
                <a:cs typeface="Arial"/>
              </a:rPr>
              <a:t>30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days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(Device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group</a:t>
            </a:r>
            <a:r>
              <a:rPr dirty="0" sz="1450" spc="-1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only)</a:t>
            </a:r>
            <a:endParaRPr sz="145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37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450">
                <a:latin typeface="Arial"/>
                <a:cs typeface="Arial"/>
              </a:rPr>
              <a:t>Change</a:t>
            </a:r>
            <a:r>
              <a:rPr dirty="0" sz="1450" spc="-2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in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KCCQ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at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12</a:t>
            </a:r>
            <a:r>
              <a:rPr dirty="0" sz="1450" spc="-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months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(superiority</a:t>
            </a:r>
            <a:r>
              <a:rPr dirty="0" sz="1450" spc="-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of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Device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vs.</a:t>
            </a:r>
            <a:r>
              <a:rPr dirty="0" sz="1450" spc="2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Control)</a:t>
            </a:r>
            <a:endParaRPr sz="145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37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450">
                <a:latin typeface="Arial"/>
                <a:cs typeface="Arial"/>
              </a:rPr>
              <a:t>TR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Reduction to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moderate</a:t>
            </a:r>
            <a:r>
              <a:rPr dirty="0" sz="1450" spc="-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or</a:t>
            </a:r>
            <a:r>
              <a:rPr dirty="0" sz="1450" spc="-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less</a:t>
            </a:r>
            <a:r>
              <a:rPr dirty="0" sz="1450" spc="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at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30-day</a:t>
            </a:r>
            <a:r>
              <a:rPr dirty="0" sz="1450" spc="-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post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procedure</a:t>
            </a:r>
            <a:r>
              <a:rPr dirty="0" sz="1450" spc="-2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(superiority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of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Device</a:t>
            </a:r>
            <a:r>
              <a:rPr dirty="0" sz="1450" spc="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vs.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Control)</a:t>
            </a:r>
            <a:endParaRPr sz="145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37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450">
                <a:latin typeface="Arial"/>
                <a:cs typeface="Arial"/>
              </a:rPr>
              <a:t>Change</a:t>
            </a:r>
            <a:r>
              <a:rPr dirty="0" sz="1450" spc="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in</a:t>
            </a:r>
            <a:r>
              <a:rPr dirty="0" sz="1450" spc="4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6MWD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at</a:t>
            </a:r>
            <a:r>
              <a:rPr dirty="0" sz="1450" spc="3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12</a:t>
            </a:r>
            <a:r>
              <a:rPr dirty="0" sz="1450" spc="3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months</a:t>
            </a:r>
            <a:r>
              <a:rPr dirty="0" sz="1450" spc="4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(superiority</a:t>
            </a:r>
            <a:r>
              <a:rPr dirty="0" sz="1450" spc="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of</a:t>
            </a:r>
            <a:r>
              <a:rPr dirty="0" sz="1450" spc="4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Device</a:t>
            </a:r>
            <a:r>
              <a:rPr dirty="0" sz="1450" spc="5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vs.</a:t>
            </a:r>
            <a:r>
              <a:rPr dirty="0" sz="1450" spc="5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Control)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47" name="object 47" descr=""/>
          <p:cNvGrpSpPr/>
          <p:nvPr/>
        </p:nvGrpSpPr>
        <p:grpSpPr>
          <a:xfrm>
            <a:off x="989075" y="3534155"/>
            <a:ext cx="1601470" cy="1900555"/>
            <a:chOff x="989075" y="3534155"/>
            <a:chExt cx="1601470" cy="1900555"/>
          </a:xfrm>
        </p:grpSpPr>
        <p:sp>
          <p:nvSpPr>
            <p:cNvPr id="48" name="object 48" descr=""/>
            <p:cNvSpPr/>
            <p:nvPr/>
          </p:nvSpPr>
          <p:spPr>
            <a:xfrm>
              <a:off x="1033271" y="3534155"/>
              <a:ext cx="1434465" cy="1900555"/>
            </a:xfrm>
            <a:custGeom>
              <a:avLst/>
              <a:gdLst/>
              <a:ahLst/>
              <a:cxnLst/>
              <a:rect l="l" t="t" r="r" b="b"/>
              <a:pathLst>
                <a:path w="1434464" h="1900554">
                  <a:moveTo>
                    <a:pt x="1434084" y="0"/>
                  </a:moveTo>
                  <a:lnTo>
                    <a:pt x="0" y="0"/>
                  </a:lnTo>
                  <a:lnTo>
                    <a:pt x="0" y="1900427"/>
                  </a:lnTo>
                  <a:lnTo>
                    <a:pt x="1434084" y="1900427"/>
                  </a:lnTo>
                  <a:lnTo>
                    <a:pt x="1434084" y="0"/>
                  </a:lnTo>
                  <a:close/>
                </a:path>
              </a:pathLst>
            </a:custGeom>
            <a:solidFill>
              <a:srgbClr val="25849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89075" y="4116336"/>
              <a:ext cx="1600962" cy="538721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83563" y="4401324"/>
              <a:ext cx="1352550" cy="538721"/>
            </a:xfrm>
            <a:prstGeom prst="rect">
              <a:avLst/>
            </a:prstGeom>
          </p:spPr>
        </p:pic>
      </p:grpSp>
      <p:sp>
        <p:nvSpPr>
          <p:cNvPr id="51" name="object 51" descr=""/>
          <p:cNvSpPr txBox="1"/>
          <p:nvPr/>
        </p:nvSpPr>
        <p:spPr>
          <a:xfrm>
            <a:off x="1129995" y="4179823"/>
            <a:ext cx="1241425" cy="59626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-10" b="1">
                <a:solidFill>
                  <a:srgbClr val="FFFFFF"/>
                </a:solidFill>
                <a:latin typeface="Arial"/>
                <a:cs typeface="Arial"/>
              </a:rPr>
              <a:t>Secondary</a:t>
            </a:r>
            <a:endParaRPr sz="1850">
              <a:latin typeface="Arial"/>
              <a:cs typeface="Arial"/>
            </a:endParaRPr>
          </a:p>
          <a:p>
            <a:pPr marL="106680">
              <a:lnSpc>
                <a:spcPct val="100000"/>
              </a:lnSpc>
              <a:spcBef>
                <a:spcPts val="25"/>
              </a:spcBef>
            </a:pPr>
            <a:r>
              <a:rPr dirty="0" sz="1850" spc="-10" b="1">
                <a:solidFill>
                  <a:srgbClr val="FFFFFF"/>
                </a:solidFill>
                <a:latin typeface="Arial"/>
                <a:cs typeface="Arial"/>
              </a:rPr>
              <a:t>Endpoint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52" name="object 52" descr=""/>
          <p:cNvGrpSpPr/>
          <p:nvPr/>
        </p:nvGrpSpPr>
        <p:grpSpPr>
          <a:xfrm>
            <a:off x="2497835" y="1306067"/>
            <a:ext cx="8390890" cy="925830"/>
            <a:chOff x="2497835" y="1306067"/>
            <a:chExt cx="8390890" cy="925830"/>
          </a:xfrm>
        </p:grpSpPr>
        <p:pic>
          <p:nvPicPr>
            <p:cNvPr id="53" name="object 53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97835" y="1324343"/>
              <a:ext cx="311670" cy="403110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665475" y="1306067"/>
              <a:ext cx="3720846" cy="432053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123432" y="1306067"/>
              <a:ext cx="325386" cy="432053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185915" y="1306067"/>
              <a:ext cx="3932682" cy="432053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904476" y="1306067"/>
              <a:ext cx="983742" cy="432053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647187" y="1530095"/>
              <a:ext cx="4045458" cy="432053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480047" y="1530095"/>
              <a:ext cx="4392930" cy="432053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97835" y="1818119"/>
              <a:ext cx="311670" cy="403110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665475" y="1799843"/>
              <a:ext cx="683513" cy="432053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136391" y="1799843"/>
              <a:ext cx="5360670" cy="432053"/>
            </a:xfrm>
            <a:prstGeom prst="rect">
              <a:avLst/>
            </a:prstGeom>
          </p:spPr>
        </p:pic>
      </p:grpSp>
      <p:sp>
        <p:nvSpPr>
          <p:cNvPr id="63" name="object 63" descr=""/>
          <p:cNvSpPr txBox="1"/>
          <p:nvPr/>
        </p:nvSpPr>
        <p:spPr>
          <a:xfrm>
            <a:off x="2601595" y="1357121"/>
            <a:ext cx="8161655" cy="744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9545" marR="5080" indent="-157480">
              <a:lnSpc>
                <a:spcPct val="101400"/>
              </a:lnSpc>
              <a:spcBef>
                <a:spcPts val="100"/>
              </a:spcBef>
              <a:buChar char="•"/>
              <a:tabLst>
                <a:tab pos="187960" algn="l"/>
              </a:tabLst>
            </a:pPr>
            <a:r>
              <a:rPr dirty="0" sz="1450">
                <a:latin typeface="Arial"/>
                <a:cs typeface="Arial"/>
              </a:rPr>
              <a:t>Prospective,</a:t>
            </a:r>
            <a:r>
              <a:rPr dirty="0" sz="1450" spc="-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randomized,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controlled,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multi-center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trial</a:t>
            </a:r>
            <a:r>
              <a:rPr dirty="0" sz="1450" spc="3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designed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to</a:t>
            </a:r>
            <a:r>
              <a:rPr dirty="0" sz="1450" spc="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test</a:t>
            </a:r>
            <a:r>
              <a:rPr dirty="0" sz="1450" spc="3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the</a:t>
            </a:r>
            <a:r>
              <a:rPr dirty="0" sz="1450" spc="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superiority of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TriClip™ </a:t>
            </a:r>
            <a:r>
              <a:rPr dirty="0" sz="1450">
                <a:latin typeface="Arial"/>
                <a:cs typeface="Arial"/>
              </a:rPr>
              <a:t>therapy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in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addition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to</a:t>
            </a:r>
            <a:r>
              <a:rPr dirty="0" sz="1450" spc="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medical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therapy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(Device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group) over</a:t>
            </a:r>
            <a:r>
              <a:rPr dirty="0" sz="1450" spc="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medical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therapy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alone (Control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group)</a:t>
            </a:r>
            <a:endParaRPr sz="145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187960" algn="l"/>
              </a:tabLst>
            </a:pPr>
            <a:r>
              <a:rPr dirty="0" sz="1450" b="1">
                <a:latin typeface="Arial"/>
                <a:cs typeface="Arial"/>
              </a:rPr>
              <a:t>450+</a:t>
            </a:r>
            <a:r>
              <a:rPr dirty="0" sz="1450" spc="10" b="1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subjects enrolled</a:t>
            </a:r>
            <a:r>
              <a:rPr dirty="0" sz="1450" spc="-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at</a:t>
            </a:r>
            <a:r>
              <a:rPr dirty="0" sz="1450" spc="3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up</a:t>
            </a:r>
            <a:r>
              <a:rPr dirty="0" sz="1450" spc="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to</a:t>
            </a:r>
            <a:r>
              <a:rPr dirty="0" sz="1450" spc="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80</a:t>
            </a:r>
            <a:r>
              <a:rPr dirty="0" sz="1450" spc="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sites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in</a:t>
            </a:r>
            <a:r>
              <a:rPr dirty="0" sz="1450" spc="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the</a:t>
            </a:r>
            <a:r>
              <a:rPr dirty="0" sz="1450" spc="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US, Canada,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Europe</a:t>
            </a:r>
            <a:endParaRPr sz="1450">
              <a:latin typeface="Arial"/>
              <a:cs typeface="Arial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318312" y="6230823"/>
            <a:ext cx="8427085" cy="386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MAE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defined</a:t>
            </a:r>
            <a:r>
              <a:rPr dirty="0" sz="1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composite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Cardiovascular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Mortality,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Onset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Renal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Failure,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Endocarditis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Requiring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Surgery,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Non-Elective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Cardiovascular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Surgery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2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TriClip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device-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related</a:t>
            </a:r>
            <a:r>
              <a:rPr dirty="0" sz="12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AE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post-index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procedure.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5" name="object 65" descr=""/>
          <p:cNvGrpSpPr/>
          <p:nvPr/>
        </p:nvGrpSpPr>
        <p:grpSpPr>
          <a:xfrm>
            <a:off x="9628631" y="6146291"/>
            <a:ext cx="2397760" cy="501650"/>
            <a:chOff x="9628631" y="6146291"/>
            <a:chExt cx="2397760" cy="501650"/>
          </a:xfrm>
        </p:grpSpPr>
        <p:pic>
          <p:nvPicPr>
            <p:cNvPr id="66" name="object 6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628631" y="6210299"/>
              <a:ext cx="441959" cy="37033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070591" y="6146291"/>
              <a:ext cx="1955292" cy="5013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2023-03-04T17:58:35Z</dcterms:created>
  <dcterms:modified xsi:type="dcterms:W3CDTF">2023-03-04T17:58:35Z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2023-03-04T00:00:00Z</vt:filetime>
  </property>
  <property fmtid="{D5CDD505-2E9C-101B-9397-08002B2CF9AE}" pid="5" name="Producer">
    <vt:lpwstr>Microsoft® PowerPoint® 2016</vt:lpwstr>
  </property>
</Properties>
</file>