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3" y="4485326"/>
            <a:ext cx="9140951" cy="6581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705600" y="4802123"/>
            <a:ext cx="2252471" cy="2499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9071" y="137135"/>
            <a:ext cx="7245857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083783"/>
            <a:ext cx="8072119" cy="3058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692" y="565971"/>
            <a:ext cx="7713345" cy="3757929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algn="ctr" marL="12065" marR="5080">
              <a:lnSpc>
                <a:spcPts val="3260"/>
              </a:lnSpc>
              <a:spcBef>
                <a:spcPts val="695"/>
              </a:spcBef>
            </a:pPr>
            <a:r>
              <a:rPr dirty="0" sz="3200" spc="-5" b="1">
                <a:solidFill>
                  <a:srgbClr val="1F487C"/>
                </a:solidFill>
                <a:latin typeface="Arial"/>
                <a:cs typeface="Arial"/>
              </a:rPr>
              <a:t>Antithrombotic Therapy in Patients</a:t>
            </a:r>
            <a:r>
              <a:rPr dirty="0" sz="3200" spc="-114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1F487C"/>
                </a:solidFill>
                <a:latin typeface="Arial"/>
                <a:cs typeface="Arial"/>
              </a:rPr>
              <a:t>with  </a:t>
            </a:r>
            <a:r>
              <a:rPr dirty="0" sz="3200" spc="-5" b="1">
                <a:solidFill>
                  <a:srgbClr val="1F487C"/>
                </a:solidFill>
                <a:latin typeface="Arial"/>
                <a:cs typeface="Arial"/>
              </a:rPr>
              <a:t>Atrial Fibrillation and Acute Coronary  Syndrome </a:t>
            </a:r>
            <a:r>
              <a:rPr dirty="0" sz="3200" spc="-30" b="1">
                <a:solidFill>
                  <a:srgbClr val="1F487C"/>
                </a:solidFill>
                <a:latin typeface="Arial"/>
                <a:cs typeface="Arial"/>
              </a:rPr>
              <a:t>Treated </a:t>
            </a:r>
            <a:r>
              <a:rPr dirty="0" sz="3200" spc="-5" b="1">
                <a:solidFill>
                  <a:srgbClr val="1F487C"/>
                </a:solidFill>
                <a:latin typeface="Arial"/>
                <a:cs typeface="Arial"/>
              </a:rPr>
              <a:t>Medically or </a:t>
            </a:r>
            <a:r>
              <a:rPr dirty="0" sz="3200" b="1">
                <a:solidFill>
                  <a:srgbClr val="1F487C"/>
                </a:solidFill>
                <a:latin typeface="Arial"/>
                <a:cs typeface="Arial"/>
              </a:rPr>
              <a:t>with  </a:t>
            </a:r>
            <a:r>
              <a:rPr dirty="0" sz="3200" spc="-5" b="1">
                <a:solidFill>
                  <a:srgbClr val="1F487C"/>
                </a:solidFill>
                <a:latin typeface="Arial"/>
                <a:cs typeface="Arial"/>
              </a:rPr>
              <a:t>Percutaneous Coronary Intervention or  Undergoing Elective Percutaneous  Coronary</a:t>
            </a:r>
            <a:r>
              <a:rPr dirty="0" sz="3200" spc="-3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1F487C"/>
                </a:solidFill>
                <a:latin typeface="Arial"/>
                <a:cs typeface="Arial"/>
              </a:rPr>
              <a:t>Intervention</a:t>
            </a:r>
            <a:endParaRPr sz="3200">
              <a:latin typeface="Arial"/>
              <a:cs typeface="Arial"/>
            </a:endParaRPr>
          </a:p>
          <a:p>
            <a:pPr algn="ctr" marL="2540">
              <a:lnSpc>
                <a:spcPct val="100000"/>
              </a:lnSpc>
              <a:spcBef>
                <a:spcPts val="2990"/>
              </a:spcBef>
            </a:pPr>
            <a:r>
              <a:rPr dirty="0" sz="2600">
                <a:solidFill>
                  <a:srgbClr val="888888"/>
                </a:solidFill>
                <a:latin typeface="Arial"/>
                <a:cs typeface="Arial"/>
              </a:rPr>
              <a:t>Stephan</a:t>
            </a:r>
            <a:r>
              <a:rPr dirty="0" sz="2600" spc="-5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888888"/>
                </a:solidFill>
                <a:latin typeface="Arial"/>
                <a:cs typeface="Arial"/>
              </a:rPr>
              <a:t>Windecker</a:t>
            </a:r>
            <a:endParaRPr sz="26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sz="2600">
                <a:solidFill>
                  <a:srgbClr val="888888"/>
                </a:solidFill>
                <a:latin typeface="Arial"/>
                <a:cs typeface="Arial"/>
              </a:rPr>
              <a:t>on behalf of the AUGUSTUS</a:t>
            </a:r>
            <a:r>
              <a:rPr dirty="0" sz="2600" spc="-19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2600" spc="-5">
                <a:solidFill>
                  <a:srgbClr val="888888"/>
                </a:solidFill>
                <a:latin typeface="Arial"/>
                <a:cs typeface="Arial"/>
              </a:rPr>
              <a:t>Investigators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4930" rIns="0" bIns="0" rtlCol="0" vert="horz">
            <a:spAutoFit/>
          </a:bodyPr>
          <a:lstStyle/>
          <a:p>
            <a:pPr marL="2087880" marR="5080" indent="-2075814">
              <a:lnSpc>
                <a:spcPts val="2760"/>
              </a:lnSpc>
              <a:spcBef>
                <a:spcPts val="590"/>
              </a:spcBef>
            </a:pPr>
            <a:r>
              <a:rPr dirty="0"/>
              <a:t>Primary </a:t>
            </a:r>
            <a:r>
              <a:rPr dirty="0" spc="-5"/>
              <a:t>Endpoint: ISTH and </a:t>
            </a:r>
            <a:r>
              <a:rPr dirty="0" spc="-10"/>
              <a:t>CRNM </a:t>
            </a:r>
            <a:r>
              <a:rPr dirty="0" spc="-5"/>
              <a:t>Bleeding  Aspirin vs</a:t>
            </a:r>
            <a:r>
              <a:rPr dirty="0" spc="-15"/>
              <a:t> </a:t>
            </a:r>
            <a:r>
              <a:rPr dirty="0" spc="-5"/>
              <a:t>Placebo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0393" y="1924060"/>
            <a:ext cx="64020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P </a:t>
            </a:r>
            <a:r>
              <a:rPr dirty="0" sz="1800" spc="-5">
                <a:latin typeface="Arial"/>
                <a:cs typeface="Arial"/>
              </a:rPr>
              <a:t>for Interaction (ACS Medical, ACS PCI, Elective PCI) </a:t>
            </a:r>
            <a:r>
              <a:rPr dirty="0" sz="1800">
                <a:latin typeface="Arial"/>
                <a:cs typeface="Arial"/>
              </a:rPr>
              <a:t>=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0.479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81750" y="1053846"/>
            <a:ext cx="2560320" cy="683260"/>
          </a:xfrm>
          <a:prstGeom prst="rect">
            <a:avLst/>
          </a:prstGeom>
          <a:ln w="38100">
            <a:solidFill>
              <a:srgbClr val="00B8DC"/>
            </a:solidFill>
          </a:ln>
        </p:spPr>
        <p:txBody>
          <a:bodyPr wrap="square" lIns="0" tIns="914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Elective</a:t>
            </a:r>
            <a:r>
              <a:rPr dirty="0" sz="1600" spc="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PCI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N=1784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962" y="1053846"/>
            <a:ext cx="2560320" cy="683260"/>
          </a:xfrm>
          <a:prstGeom prst="rect">
            <a:avLst/>
          </a:prstGeom>
          <a:ln w="38100">
            <a:solidFill>
              <a:srgbClr val="FF7A00"/>
            </a:solidFill>
          </a:ln>
        </p:spPr>
        <p:txBody>
          <a:bodyPr wrap="square" lIns="0" tIns="914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dirty="0" sz="1600" spc="-25" b="1">
                <a:solidFill>
                  <a:srgbClr val="585858"/>
                </a:solidFill>
                <a:latin typeface="Arial"/>
                <a:cs typeface="Arial"/>
              </a:rPr>
              <a:t>ACS</a:t>
            </a:r>
            <a:r>
              <a:rPr dirty="0" sz="1600" spc="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585858"/>
                </a:solidFill>
                <a:latin typeface="Arial"/>
                <a:cs typeface="Arial"/>
              </a:rPr>
              <a:t>Medical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N=1097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57194" y="1053846"/>
            <a:ext cx="2560320" cy="683260"/>
          </a:xfrm>
          <a:prstGeom prst="rect">
            <a:avLst/>
          </a:prstGeom>
          <a:ln w="38100">
            <a:solidFill>
              <a:srgbClr val="F724B9"/>
            </a:solidFill>
          </a:ln>
        </p:spPr>
        <p:txBody>
          <a:bodyPr wrap="square" lIns="0" tIns="914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dirty="0" sz="1600" spc="-25" b="1">
                <a:solidFill>
                  <a:srgbClr val="585858"/>
                </a:solidFill>
                <a:latin typeface="Arial"/>
                <a:cs typeface="Arial"/>
              </a:rPr>
              <a:t>ACS</a:t>
            </a:r>
            <a:r>
              <a:rPr dirty="0" sz="1600" spc="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PCI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N=1714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4615" y="2410967"/>
            <a:ext cx="8705496" cy="1961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58189" y="2480148"/>
            <a:ext cx="19469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HR </a:t>
            </a:r>
            <a:r>
              <a:rPr dirty="0" sz="1200">
                <a:latin typeface="Arial"/>
                <a:cs typeface="Arial"/>
              </a:rPr>
              <a:t>1.49 </a:t>
            </a:r>
            <a:r>
              <a:rPr dirty="0" sz="1200" spc="-5">
                <a:latin typeface="Arial"/>
                <a:cs typeface="Arial"/>
              </a:rPr>
              <a:t>(95% CI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0.98–2.26)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018" y="2495789"/>
            <a:ext cx="139700" cy="1493520"/>
          </a:xfrm>
          <a:prstGeom prst="rect">
            <a:avLst/>
          </a:prstGeom>
        </p:spPr>
        <p:txBody>
          <a:bodyPr wrap="square" lIns="0" tIns="317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b="1">
                <a:latin typeface="Arial"/>
                <a:cs typeface="Arial"/>
              </a:rPr>
              <a:t>Cumulative incidence of</a:t>
            </a:r>
            <a:r>
              <a:rPr dirty="0" sz="800" spc="-65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event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8203" y="4092733"/>
            <a:ext cx="15462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5" b="1">
                <a:latin typeface="Arial"/>
                <a:cs typeface="Arial"/>
              </a:rPr>
              <a:t>Days </a:t>
            </a:r>
            <a:r>
              <a:rPr dirty="0" sz="800" b="1">
                <a:latin typeface="Arial"/>
                <a:cs typeface="Arial"/>
              </a:rPr>
              <a:t>since </a:t>
            </a:r>
            <a:r>
              <a:rPr dirty="0" sz="800" spc="-5" b="1">
                <a:latin typeface="Arial"/>
                <a:cs typeface="Arial"/>
              </a:rPr>
              <a:t>start </a:t>
            </a:r>
            <a:r>
              <a:rPr dirty="0" sz="800" b="1">
                <a:latin typeface="Arial"/>
                <a:cs typeface="Arial"/>
              </a:rPr>
              <a:t>of</a:t>
            </a:r>
            <a:r>
              <a:rPr dirty="0" sz="800" spc="-14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intervention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14632" y="4092733"/>
            <a:ext cx="15462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5" b="1">
                <a:latin typeface="Arial"/>
                <a:cs typeface="Arial"/>
              </a:rPr>
              <a:t>Days </a:t>
            </a:r>
            <a:r>
              <a:rPr dirty="0" sz="800" b="1">
                <a:latin typeface="Arial"/>
                <a:cs typeface="Arial"/>
              </a:rPr>
              <a:t>since </a:t>
            </a:r>
            <a:r>
              <a:rPr dirty="0" sz="800" spc="-5" b="1">
                <a:latin typeface="Arial"/>
                <a:cs typeface="Arial"/>
              </a:rPr>
              <a:t>start </a:t>
            </a:r>
            <a:r>
              <a:rPr dirty="0" sz="800" b="1">
                <a:latin typeface="Arial"/>
                <a:cs typeface="Arial"/>
              </a:rPr>
              <a:t>of</a:t>
            </a:r>
            <a:r>
              <a:rPr dirty="0" sz="800" spc="-14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intervention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1488" y="4092733"/>
            <a:ext cx="15462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5" b="1">
                <a:latin typeface="Arial"/>
                <a:cs typeface="Arial"/>
              </a:rPr>
              <a:t>Days </a:t>
            </a:r>
            <a:r>
              <a:rPr dirty="0" sz="800" b="1">
                <a:latin typeface="Arial"/>
                <a:cs typeface="Arial"/>
              </a:rPr>
              <a:t>since </a:t>
            </a:r>
            <a:r>
              <a:rPr dirty="0" sz="800" spc="-5" b="1">
                <a:latin typeface="Arial"/>
                <a:cs typeface="Arial"/>
              </a:rPr>
              <a:t>start </a:t>
            </a:r>
            <a:r>
              <a:rPr dirty="0" sz="800" b="1">
                <a:latin typeface="Arial"/>
                <a:cs typeface="Arial"/>
              </a:rPr>
              <a:t>of</a:t>
            </a:r>
            <a:r>
              <a:rPr dirty="0" sz="800" spc="-14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intervention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49382" y="3630286"/>
            <a:ext cx="41719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C11800"/>
                </a:solidFill>
                <a:latin typeface="Arial"/>
                <a:cs typeface="Arial"/>
              </a:rPr>
              <a:t>Pl</a:t>
            </a:r>
            <a:r>
              <a:rPr dirty="0" sz="800" spc="-5" b="1">
                <a:solidFill>
                  <a:srgbClr val="C11800"/>
                </a:solidFill>
                <a:latin typeface="Arial"/>
                <a:cs typeface="Arial"/>
              </a:rPr>
              <a:t>ace</a:t>
            </a:r>
            <a:r>
              <a:rPr dirty="0" sz="800" b="1">
                <a:solidFill>
                  <a:srgbClr val="C11800"/>
                </a:solidFill>
                <a:latin typeface="Arial"/>
                <a:cs typeface="Arial"/>
              </a:rPr>
              <a:t>bo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07175" y="3129753"/>
            <a:ext cx="37401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45" b="1">
                <a:solidFill>
                  <a:srgbClr val="0047C1"/>
                </a:solidFill>
                <a:latin typeface="Arial"/>
                <a:cs typeface="Arial"/>
              </a:rPr>
              <a:t>A</a:t>
            </a:r>
            <a:r>
              <a:rPr dirty="0" sz="800" spc="-5" b="1">
                <a:solidFill>
                  <a:srgbClr val="0047C1"/>
                </a:solidFill>
                <a:latin typeface="Arial"/>
                <a:cs typeface="Arial"/>
              </a:rPr>
              <a:t>s</a:t>
            </a:r>
            <a:r>
              <a:rPr dirty="0" sz="800" b="1">
                <a:solidFill>
                  <a:srgbClr val="0047C1"/>
                </a:solidFill>
                <a:latin typeface="Arial"/>
                <a:cs typeface="Arial"/>
              </a:rPr>
              <a:t>p</a:t>
            </a:r>
            <a:r>
              <a:rPr dirty="0" sz="800" spc="5" b="1">
                <a:solidFill>
                  <a:srgbClr val="0047C1"/>
                </a:solidFill>
                <a:latin typeface="Arial"/>
                <a:cs typeface="Arial"/>
              </a:rPr>
              <a:t>i</a:t>
            </a:r>
            <a:r>
              <a:rPr dirty="0" sz="800" spc="-5" b="1">
                <a:solidFill>
                  <a:srgbClr val="0047C1"/>
                </a:solidFill>
                <a:latin typeface="Arial"/>
                <a:cs typeface="Arial"/>
              </a:rPr>
              <a:t>r</a:t>
            </a:r>
            <a:r>
              <a:rPr dirty="0" sz="800" spc="5" b="1">
                <a:solidFill>
                  <a:srgbClr val="0047C1"/>
                </a:solidFill>
                <a:latin typeface="Arial"/>
                <a:cs typeface="Arial"/>
              </a:rPr>
              <a:t>in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07451" y="3458336"/>
            <a:ext cx="41719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C11800"/>
                </a:solidFill>
                <a:latin typeface="Arial"/>
                <a:cs typeface="Arial"/>
              </a:rPr>
              <a:t>Pl</a:t>
            </a:r>
            <a:r>
              <a:rPr dirty="0" sz="800" spc="-5" b="1">
                <a:solidFill>
                  <a:srgbClr val="C11800"/>
                </a:solidFill>
                <a:latin typeface="Arial"/>
                <a:cs typeface="Arial"/>
              </a:rPr>
              <a:t>ace</a:t>
            </a:r>
            <a:r>
              <a:rPr dirty="0" sz="800" b="1">
                <a:solidFill>
                  <a:srgbClr val="C11800"/>
                </a:solidFill>
                <a:latin typeface="Arial"/>
                <a:cs typeface="Arial"/>
              </a:rPr>
              <a:t>bo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07433" y="2385372"/>
            <a:ext cx="2231390" cy="489584"/>
          </a:xfrm>
          <a:prstGeom prst="rect">
            <a:avLst/>
          </a:prstGeom>
        </p:spPr>
        <p:txBody>
          <a:bodyPr wrap="square" lIns="0" tIns="1073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dirty="0" sz="1200" spc="-5">
                <a:latin typeface="Arial"/>
                <a:cs typeface="Arial"/>
              </a:rPr>
              <a:t>HR </a:t>
            </a:r>
            <a:r>
              <a:rPr dirty="0" sz="1200">
                <a:latin typeface="Arial"/>
                <a:cs typeface="Arial"/>
              </a:rPr>
              <a:t>2.02 </a:t>
            </a:r>
            <a:r>
              <a:rPr dirty="0" sz="1200" spc="-5">
                <a:latin typeface="Arial"/>
                <a:cs typeface="Arial"/>
              </a:rPr>
              <a:t>(95% CI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1.53–2.67)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05"/>
              </a:spcBef>
            </a:pPr>
            <a:r>
              <a:rPr dirty="0" sz="800" spc="-45" b="1">
                <a:solidFill>
                  <a:srgbClr val="0047C1"/>
                </a:solidFill>
                <a:latin typeface="Arial"/>
                <a:cs typeface="Arial"/>
              </a:rPr>
              <a:t>A</a:t>
            </a:r>
            <a:r>
              <a:rPr dirty="0" sz="800" spc="-5" b="1">
                <a:solidFill>
                  <a:srgbClr val="0047C1"/>
                </a:solidFill>
                <a:latin typeface="Arial"/>
                <a:cs typeface="Arial"/>
              </a:rPr>
              <a:t>s</a:t>
            </a:r>
            <a:r>
              <a:rPr dirty="0" sz="800" b="1">
                <a:solidFill>
                  <a:srgbClr val="0047C1"/>
                </a:solidFill>
                <a:latin typeface="Arial"/>
                <a:cs typeface="Arial"/>
              </a:rPr>
              <a:t>p</a:t>
            </a:r>
            <a:r>
              <a:rPr dirty="0" sz="800" spc="5" b="1">
                <a:solidFill>
                  <a:srgbClr val="0047C1"/>
                </a:solidFill>
                <a:latin typeface="Arial"/>
                <a:cs typeface="Arial"/>
              </a:rPr>
              <a:t>i</a:t>
            </a:r>
            <a:r>
              <a:rPr dirty="0" sz="800" spc="-5" b="1">
                <a:solidFill>
                  <a:srgbClr val="0047C1"/>
                </a:solidFill>
                <a:latin typeface="Arial"/>
                <a:cs typeface="Arial"/>
              </a:rPr>
              <a:t>r</a:t>
            </a:r>
            <a:r>
              <a:rPr dirty="0" sz="800" spc="5" b="1">
                <a:solidFill>
                  <a:srgbClr val="0047C1"/>
                </a:solidFill>
                <a:latin typeface="Arial"/>
                <a:cs typeface="Arial"/>
              </a:rPr>
              <a:t>in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49999" y="3381551"/>
            <a:ext cx="41719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C11800"/>
                </a:solidFill>
                <a:latin typeface="Arial"/>
                <a:cs typeface="Arial"/>
              </a:rPr>
              <a:t>Pl</a:t>
            </a:r>
            <a:r>
              <a:rPr dirty="0" sz="800" spc="-5" b="1">
                <a:solidFill>
                  <a:srgbClr val="C11800"/>
                </a:solidFill>
                <a:latin typeface="Arial"/>
                <a:cs typeface="Arial"/>
              </a:rPr>
              <a:t>ace</a:t>
            </a:r>
            <a:r>
              <a:rPr dirty="0" sz="800" b="1">
                <a:solidFill>
                  <a:srgbClr val="C11800"/>
                </a:solidFill>
                <a:latin typeface="Arial"/>
                <a:cs typeface="Arial"/>
              </a:rPr>
              <a:t>bo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49972" y="2480148"/>
            <a:ext cx="2231390" cy="4464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HR </a:t>
            </a:r>
            <a:r>
              <a:rPr dirty="0" sz="1200">
                <a:latin typeface="Arial"/>
                <a:cs typeface="Arial"/>
              </a:rPr>
              <a:t>1.91 </a:t>
            </a:r>
            <a:r>
              <a:rPr dirty="0" sz="1200" spc="-5">
                <a:latin typeface="Arial"/>
                <a:cs typeface="Arial"/>
              </a:rPr>
              <a:t>(95% CI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1.48–2.47)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910"/>
              </a:spcBef>
            </a:pPr>
            <a:r>
              <a:rPr dirty="0" sz="800" spc="-45" b="1">
                <a:solidFill>
                  <a:srgbClr val="0047C1"/>
                </a:solidFill>
                <a:latin typeface="Arial"/>
                <a:cs typeface="Arial"/>
              </a:rPr>
              <a:t>A</a:t>
            </a:r>
            <a:r>
              <a:rPr dirty="0" sz="800" spc="-5" b="1">
                <a:solidFill>
                  <a:srgbClr val="0047C1"/>
                </a:solidFill>
                <a:latin typeface="Arial"/>
                <a:cs typeface="Arial"/>
              </a:rPr>
              <a:t>s</a:t>
            </a:r>
            <a:r>
              <a:rPr dirty="0" sz="800" b="1">
                <a:solidFill>
                  <a:srgbClr val="0047C1"/>
                </a:solidFill>
                <a:latin typeface="Arial"/>
                <a:cs typeface="Arial"/>
              </a:rPr>
              <a:t>p</a:t>
            </a:r>
            <a:r>
              <a:rPr dirty="0" sz="800" spc="5" b="1">
                <a:solidFill>
                  <a:srgbClr val="0047C1"/>
                </a:solidFill>
                <a:latin typeface="Arial"/>
                <a:cs typeface="Arial"/>
              </a:rPr>
              <a:t>i</a:t>
            </a:r>
            <a:r>
              <a:rPr dirty="0" sz="800" spc="-5" b="1">
                <a:solidFill>
                  <a:srgbClr val="0047C1"/>
                </a:solidFill>
                <a:latin typeface="Arial"/>
                <a:cs typeface="Arial"/>
              </a:rPr>
              <a:t>r</a:t>
            </a:r>
            <a:r>
              <a:rPr dirty="0" sz="800" spc="5" b="1">
                <a:solidFill>
                  <a:srgbClr val="0047C1"/>
                </a:solidFill>
                <a:latin typeface="Arial"/>
                <a:cs typeface="Arial"/>
              </a:rPr>
              <a:t>in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7182" y="116561"/>
            <a:ext cx="494982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/>
              <a:t>Ischemic Outcomes—Aspirin </a:t>
            </a:r>
            <a:r>
              <a:rPr dirty="0" sz="2000" spc="-15"/>
              <a:t>vs</a:t>
            </a:r>
            <a:r>
              <a:rPr dirty="0" sz="2000" spc="-35"/>
              <a:t> </a:t>
            </a:r>
            <a:r>
              <a:rPr dirty="0" sz="2000"/>
              <a:t>Placebo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591312" y="537972"/>
            <a:ext cx="7962899" cy="4012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5558" y="1247394"/>
            <a:ext cx="3449320" cy="754380"/>
          </a:xfrm>
          <a:custGeom>
            <a:avLst/>
            <a:gdLst/>
            <a:ahLst/>
            <a:cxnLst/>
            <a:rect l="l" t="t" r="r" b="b"/>
            <a:pathLst>
              <a:path w="3449320" h="754380">
                <a:moveTo>
                  <a:pt x="0" y="0"/>
                </a:moveTo>
                <a:lnTo>
                  <a:pt x="3448812" y="0"/>
                </a:lnTo>
                <a:lnTo>
                  <a:pt x="3448812" y="754380"/>
                </a:lnTo>
                <a:lnTo>
                  <a:pt x="0" y="754380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FF7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35558" y="1503592"/>
            <a:ext cx="344932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latin typeface="Arial Narrow"/>
                <a:cs typeface="Arial Narrow"/>
              </a:rPr>
              <a:t>Apixaban </a:t>
            </a:r>
            <a:r>
              <a:rPr dirty="0" sz="1400" b="1">
                <a:latin typeface="Arial Narrow"/>
                <a:cs typeface="Arial Narrow"/>
              </a:rPr>
              <a:t>+ </a:t>
            </a:r>
            <a:r>
              <a:rPr dirty="0" sz="1400" spc="-5" b="1">
                <a:latin typeface="Arial Narrow"/>
                <a:cs typeface="Arial Narrow"/>
              </a:rPr>
              <a:t>Placebo vs. </a:t>
            </a:r>
            <a:r>
              <a:rPr dirty="0" sz="1400" b="1">
                <a:latin typeface="Arial Narrow"/>
                <a:cs typeface="Arial Narrow"/>
              </a:rPr>
              <a:t>VKA +</a:t>
            </a:r>
            <a:r>
              <a:rPr dirty="0" sz="1400" spc="-70" b="1">
                <a:latin typeface="Arial Narrow"/>
                <a:cs typeface="Arial Narrow"/>
              </a:rPr>
              <a:t> </a:t>
            </a:r>
            <a:r>
              <a:rPr dirty="0" sz="1400" spc="-5" b="1">
                <a:latin typeface="Arial Narrow"/>
                <a:cs typeface="Arial Narrow"/>
              </a:rPr>
              <a:t>Aspirin:</a:t>
            </a:r>
            <a:endParaRPr sz="14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dirty="0" sz="1400" spc="-5">
                <a:latin typeface="Arial Narrow"/>
                <a:cs typeface="Arial Narrow"/>
              </a:rPr>
              <a:t>10% absolute </a:t>
            </a:r>
            <a:r>
              <a:rPr dirty="0" sz="1400">
                <a:latin typeface="Arial Narrow"/>
                <a:cs typeface="Arial Narrow"/>
              </a:rPr>
              <a:t>risk </a:t>
            </a:r>
            <a:r>
              <a:rPr dirty="0" sz="1400" spc="-5">
                <a:latin typeface="Arial Narrow"/>
                <a:cs typeface="Arial Narrow"/>
              </a:rPr>
              <a:t>reduction</a:t>
            </a:r>
            <a:r>
              <a:rPr dirty="0" sz="1400" spc="30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(NNT=10)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07329" y="1247394"/>
            <a:ext cx="3401695" cy="754380"/>
          </a:xfrm>
          <a:custGeom>
            <a:avLst/>
            <a:gdLst/>
            <a:ahLst/>
            <a:cxnLst/>
            <a:rect l="l" t="t" r="r" b="b"/>
            <a:pathLst>
              <a:path w="3401695" h="754380">
                <a:moveTo>
                  <a:pt x="0" y="0"/>
                </a:moveTo>
                <a:lnTo>
                  <a:pt x="3401568" y="0"/>
                </a:lnTo>
                <a:lnTo>
                  <a:pt x="3401568" y="754380"/>
                </a:lnTo>
                <a:lnTo>
                  <a:pt x="0" y="754380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FF7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5311" y="2088918"/>
            <a:ext cx="4019175" cy="2186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39293" y="2095250"/>
            <a:ext cx="3984317" cy="216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06298" y="284964"/>
            <a:ext cx="233235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ACS</a:t>
            </a:r>
            <a:r>
              <a:rPr dirty="0" sz="3000" spc="-95"/>
              <a:t> </a:t>
            </a:r>
            <a:r>
              <a:rPr dirty="0" sz="3000" spc="-5"/>
              <a:t>Medical</a:t>
            </a:r>
            <a:endParaRPr sz="3000"/>
          </a:p>
        </p:txBody>
      </p:sp>
      <p:sp>
        <p:nvSpPr>
          <p:cNvPr id="8" name="object 8"/>
          <p:cNvSpPr txBox="1"/>
          <p:nvPr/>
        </p:nvSpPr>
        <p:spPr>
          <a:xfrm>
            <a:off x="1048511" y="2103120"/>
            <a:ext cx="2010410" cy="70866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2544" rIns="0" bIns="0" rtlCol="0" vert="horz">
            <a:spAutoFit/>
          </a:bodyPr>
          <a:lstStyle/>
          <a:p>
            <a:pPr marL="253365" indent="-161290">
              <a:lnSpc>
                <a:spcPct val="100000"/>
              </a:lnSpc>
              <a:spcBef>
                <a:spcPts val="334"/>
              </a:spcBef>
              <a:buClr>
                <a:srgbClr val="00AF50"/>
              </a:buClr>
              <a:buFont typeface="Arial"/>
              <a:buChar char="—"/>
              <a:tabLst>
                <a:tab pos="254000" algn="l"/>
              </a:tabLst>
            </a:pPr>
            <a:r>
              <a:rPr dirty="0" sz="1000" spc="-10">
                <a:latin typeface="Arial"/>
                <a:cs typeface="Arial"/>
              </a:rPr>
              <a:t>VKA </a:t>
            </a:r>
            <a:r>
              <a:rPr dirty="0" sz="1000" spc="-5">
                <a:latin typeface="Arial"/>
                <a:cs typeface="Arial"/>
              </a:rPr>
              <a:t>+ </a:t>
            </a:r>
            <a:r>
              <a:rPr dirty="0" sz="1000" spc="-10">
                <a:latin typeface="Arial"/>
                <a:cs typeface="Arial"/>
              </a:rPr>
              <a:t>Aspirin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(%)</a:t>
            </a:r>
            <a:endParaRPr sz="1000">
              <a:latin typeface="Arial"/>
              <a:cs typeface="Arial"/>
            </a:endParaRPr>
          </a:p>
          <a:p>
            <a:pPr marL="253365" indent="-161290">
              <a:lnSpc>
                <a:spcPct val="100000"/>
              </a:lnSpc>
              <a:buClr>
                <a:srgbClr val="7E2792"/>
              </a:buClr>
              <a:buFont typeface="Arial"/>
              <a:buChar char="—"/>
              <a:tabLst>
                <a:tab pos="254000" algn="l"/>
              </a:tabLst>
            </a:pPr>
            <a:r>
              <a:rPr dirty="0" sz="1000" spc="-10">
                <a:latin typeface="Arial"/>
                <a:cs typeface="Arial"/>
              </a:rPr>
              <a:t>VKA </a:t>
            </a:r>
            <a:r>
              <a:rPr dirty="0" sz="1000" spc="-5">
                <a:latin typeface="Arial"/>
                <a:cs typeface="Arial"/>
              </a:rPr>
              <a:t>+ </a:t>
            </a:r>
            <a:r>
              <a:rPr dirty="0" sz="1000" spc="-10">
                <a:latin typeface="Arial"/>
                <a:cs typeface="Arial"/>
              </a:rPr>
              <a:t>Placebo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(%)</a:t>
            </a:r>
            <a:endParaRPr sz="1000">
              <a:latin typeface="Arial"/>
              <a:cs typeface="Arial"/>
            </a:endParaRPr>
          </a:p>
          <a:p>
            <a:pPr marL="253365" indent="-161290">
              <a:lnSpc>
                <a:spcPct val="100000"/>
              </a:lnSpc>
              <a:buClr>
                <a:srgbClr val="FF0004"/>
              </a:buClr>
              <a:buFont typeface="Arial"/>
              <a:buChar char="—"/>
              <a:tabLst>
                <a:tab pos="254000" algn="l"/>
              </a:tabLst>
            </a:pPr>
            <a:r>
              <a:rPr dirty="0" sz="1000" spc="-10">
                <a:latin typeface="Arial"/>
                <a:cs typeface="Arial"/>
              </a:rPr>
              <a:t>Apixaban </a:t>
            </a:r>
            <a:r>
              <a:rPr dirty="0" sz="1000" spc="-5">
                <a:latin typeface="Arial"/>
                <a:cs typeface="Arial"/>
              </a:rPr>
              <a:t>+ </a:t>
            </a:r>
            <a:r>
              <a:rPr dirty="0" sz="1000" spc="-10">
                <a:latin typeface="Arial"/>
                <a:cs typeface="Arial"/>
              </a:rPr>
              <a:t>Aspirin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(%)</a:t>
            </a:r>
            <a:endParaRPr sz="1000">
              <a:latin typeface="Arial"/>
              <a:cs typeface="Arial"/>
            </a:endParaRPr>
          </a:p>
          <a:p>
            <a:pPr marL="253365" indent="-161290">
              <a:lnSpc>
                <a:spcPct val="100000"/>
              </a:lnSpc>
              <a:buClr>
                <a:srgbClr val="0047C1"/>
              </a:buClr>
              <a:buFont typeface="Arial"/>
              <a:buChar char="—"/>
              <a:tabLst>
                <a:tab pos="254000" algn="l"/>
              </a:tabLst>
            </a:pPr>
            <a:r>
              <a:rPr dirty="0" sz="1000" spc="-10">
                <a:latin typeface="Arial"/>
                <a:cs typeface="Arial"/>
              </a:rPr>
              <a:t>Apixaban </a:t>
            </a:r>
            <a:r>
              <a:rPr dirty="0" sz="1000" spc="-5">
                <a:latin typeface="Arial"/>
                <a:cs typeface="Arial"/>
              </a:rPr>
              <a:t>+ </a:t>
            </a:r>
            <a:r>
              <a:rPr dirty="0" sz="1000" spc="-10">
                <a:latin typeface="Arial"/>
                <a:cs typeface="Arial"/>
              </a:rPr>
              <a:t>Placebo</a:t>
            </a:r>
            <a:r>
              <a:rPr dirty="0" sz="1000" spc="-5">
                <a:latin typeface="Arial"/>
                <a:cs typeface="Arial"/>
              </a:rPr>
              <a:t> (%)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5558" y="1011936"/>
            <a:ext cx="3449320" cy="455930"/>
          </a:xfrm>
          <a:prstGeom prst="rect">
            <a:avLst/>
          </a:prstGeom>
          <a:solidFill>
            <a:srgbClr val="FF7A00"/>
          </a:solidFill>
        </p:spPr>
        <p:txBody>
          <a:bodyPr wrap="square" lIns="0" tIns="99695" rIns="0" bIns="0" rtlCol="0" vert="horz">
            <a:spAutoFit/>
          </a:bodyPr>
          <a:lstStyle/>
          <a:p>
            <a:pPr marL="702945">
              <a:lnSpc>
                <a:spcPct val="100000"/>
              </a:lnSpc>
              <a:spcBef>
                <a:spcPts val="785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ISTH/CRNM</a:t>
            </a:r>
            <a:r>
              <a:rPr dirty="0" sz="16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Bleeding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07329" y="1011936"/>
            <a:ext cx="3401695" cy="455930"/>
          </a:xfrm>
          <a:prstGeom prst="rect">
            <a:avLst/>
          </a:prstGeom>
          <a:solidFill>
            <a:srgbClr val="FF7A00"/>
          </a:solidFill>
        </p:spPr>
        <p:txBody>
          <a:bodyPr wrap="square" lIns="0" tIns="99695" rIns="0" bIns="0" rtlCol="0" vert="horz">
            <a:spAutoFit/>
          </a:bodyPr>
          <a:lstStyle/>
          <a:p>
            <a:pPr marL="670560">
              <a:lnSpc>
                <a:spcPct val="100000"/>
              </a:lnSpc>
              <a:spcBef>
                <a:spcPts val="785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Death/Hospitalization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07329" y="1503592"/>
            <a:ext cx="3401695" cy="12795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latin typeface="Arial Narrow"/>
                <a:cs typeface="Arial Narrow"/>
              </a:rPr>
              <a:t>Apixaban </a:t>
            </a:r>
            <a:r>
              <a:rPr dirty="0" sz="1400" b="1">
                <a:latin typeface="Arial Narrow"/>
                <a:cs typeface="Arial Narrow"/>
              </a:rPr>
              <a:t>+ </a:t>
            </a:r>
            <a:r>
              <a:rPr dirty="0" sz="1400" spc="-5" b="1">
                <a:latin typeface="Arial Narrow"/>
                <a:cs typeface="Arial Narrow"/>
              </a:rPr>
              <a:t>Placebo vs. </a:t>
            </a:r>
            <a:r>
              <a:rPr dirty="0" sz="1400" b="1">
                <a:latin typeface="Arial Narrow"/>
                <a:cs typeface="Arial Narrow"/>
              </a:rPr>
              <a:t>VKA +</a:t>
            </a:r>
            <a:r>
              <a:rPr dirty="0" sz="1400" spc="-70" b="1">
                <a:latin typeface="Arial Narrow"/>
                <a:cs typeface="Arial Narrow"/>
              </a:rPr>
              <a:t> </a:t>
            </a:r>
            <a:r>
              <a:rPr dirty="0" sz="1400" spc="-5" b="1">
                <a:latin typeface="Arial Narrow"/>
                <a:cs typeface="Arial Narrow"/>
              </a:rPr>
              <a:t>Aspirin:</a:t>
            </a:r>
            <a:endParaRPr sz="14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dirty="0" sz="1400" spc="-5">
                <a:latin typeface="Arial Narrow"/>
                <a:cs typeface="Arial Narrow"/>
              </a:rPr>
              <a:t>10% absolute </a:t>
            </a:r>
            <a:r>
              <a:rPr dirty="0" sz="1400">
                <a:latin typeface="Arial Narrow"/>
                <a:cs typeface="Arial Narrow"/>
              </a:rPr>
              <a:t>risk </a:t>
            </a:r>
            <a:r>
              <a:rPr dirty="0" sz="1400" spc="-5">
                <a:latin typeface="Arial Narrow"/>
                <a:cs typeface="Arial Narrow"/>
              </a:rPr>
              <a:t>reduction</a:t>
            </a:r>
            <a:r>
              <a:rPr dirty="0" sz="1400" spc="30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(NNT=10)</a:t>
            </a:r>
            <a:endParaRPr sz="1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258445" indent="-161290">
              <a:lnSpc>
                <a:spcPct val="100000"/>
              </a:lnSpc>
              <a:spcBef>
                <a:spcPts val="5"/>
              </a:spcBef>
              <a:buClr>
                <a:srgbClr val="00AF50"/>
              </a:buClr>
              <a:buFont typeface="Arial"/>
              <a:buChar char="—"/>
              <a:tabLst>
                <a:tab pos="259079" algn="l"/>
              </a:tabLst>
            </a:pPr>
            <a:r>
              <a:rPr dirty="0" sz="1000" spc="-10">
                <a:latin typeface="Arial"/>
                <a:cs typeface="Arial"/>
              </a:rPr>
              <a:t>VKA </a:t>
            </a:r>
            <a:r>
              <a:rPr dirty="0" sz="1000" spc="-5">
                <a:latin typeface="Arial"/>
                <a:cs typeface="Arial"/>
              </a:rPr>
              <a:t>+ </a:t>
            </a:r>
            <a:r>
              <a:rPr dirty="0" sz="1000" spc="-10">
                <a:latin typeface="Arial"/>
                <a:cs typeface="Arial"/>
              </a:rPr>
              <a:t>Aspirin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(%)</a:t>
            </a:r>
            <a:endParaRPr sz="1000">
              <a:latin typeface="Arial"/>
              <a:cs typeface="Arial"/>
            </a:endParaRPr>
          </a:p>
          <a:p>
            <a:pPr marL="258445" indent="-161290">
              <a:lnSpc>
                <a:spcPct val="100000"/>
              </a:lnSpc>
              <a:buClr>
                <a:srgbClr val="7E2792"/>
              </a:buClr>
              <a:buFont typeface="Arial"/>
              <a:buChar char="—"/>
              <a:tabLst>
                <a:tab pos="259079" algn="l"/>
              </a:tabLst>
            </a:pPr>
            <a:r>
              <a:rPr dirty="0" sz="1000" spc="-10">
                <a:latin typeface="Arial"/>
                <a:cs typeface="Arial"/>
              </a:rPr>
              <a:t>VKA </a:t>
            </a:r>
            <a:r>
              <a:rPr dirty="0" sz="1000" spc="-5">
                <a:latin typeface="Arial"/>
                <a:cs typeface="Arial"/>
              </a:rPr>
              <a:t>+ </a:t>
            </a:r>
            <a:r>
              <a:rPr dirty="0" sz="1000" spc="-10">
                <a:latin typeface="Arial"/>
                <a:cs typeface="Arial"/>
              </a:rPr>
              <a:t>Placebo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(%)</a:t>
            </a:r>
            <a:endParaRPr sz="1000">
              <a:latin typeface="Arial"/>
              <a:cs typeface="Arial"/>
            </a:endParaRPr>
          </a:p>
          <a:p>
            <a:pPr marL="258445" indent="-161290">
              <a:lnSpc>
                <a:spcPct val="100000"/>
              </a:lnSpc>
              <a:buClr>
                <a:srgbClr val="FF0004"/>
              </a:buClr>
              <a:buFont typeface="Arial"/>
              <a:buChar char="—"/>
              <a:tabLst>
                <a:tab pos="259079" algn="l"/>
              </a:tabLst>
            </a:pPr>
            <a:r>
              <a:rPr dirty="0" sz="1000" spc="-10">
                <a:latin typeface="Arial"/>
                <a:cs typeface="Arial"/>
              </a:rPr>
              <a:t>Apixaban </a:t>
            </a:r>
            <a:r>
              <a:rPr dirty="0" sz="1000" spc="-5">
                <a:latin typeface="Arial"/>
                <a:cs typeface="Arial"/>
              </a:rPr>
              <a:t>+ </a:t>
            </a:r>
            <a:r>
              <a:rPr dirty="0" sz="1000" spc="-10">
                <a:latin typeface="Arial"/>
                <a:cs typeface="Arial"/>
              </a:rPr>
              <a:t>Aspirin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(%)</a:t>
            </a:r>
            <a:endParaRPr sz="1000">
              <a:latin typeface="Arial"/>
              <a:cs typeface="Arial"/>
            </a:endParaRPr>
          </a:p>
          <a:p>
            <a:pPr marL="258445" indent="-161290">
              <a:lnSpc>
                <a:spcPct val="100000"/>
              </a:lnSpc>
              <a:buClr>
                <a:srgbClr val="0047C1"/>
              </a:buClr>
              <a:buFont typeface="Arial"/>
              <a:buChar char="—"/>
              <a:tabLst>
                <a:tab pos="259079" algn="l"/>
              </a:tabLst>
            </a:pPr>
            <a:r>
              <a:rPr dirty="0" sz="1000" spc="-10">
                <a:latin typeface="Arial"/>
                <a:cs typeface="Arial"/>
              </a:rPr>
              <a:t>Apixaban </a:t>
            </a:r>
            <a:r>
              <a:rPr dirty="0" sz="1000" spc="-5">
                <a:latin typeface="Arial"/>
                <a:cs typeface="Arial"/>
              </a:rPr>
              <a:t>+ </a:t>
            </a:r>
            <a:r>
              <a:rPr dirty="0" sz="1000" spc="-10">
                <a:latin typeface="Arial"/>
                <a:cs typeface="Arial"/>
              </a:rPr>
              <a:t>Placebo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(%)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6051" y="2034539"/>
            <a:ext cx="405765" cy="1600200"/>
          </a:xfrm>
          <a:custGeom>
            <a:avLst/>
            <a:gdLst/>
            <a:ahLst/>
            <a:cxnLst/>
            <a:rect l="l" t="t" r="r" b="b"/>
            <a:pathLst>
              <a:path w="405765" h="1600200">
                <a:moveTo>
                  <a:pt x="0" y="0"/>
                </a:moveTo>
                <a:lnTo>
                  <a:pt x="405384" y="0"/>
                </a:lnTo>
                <a:lnTo>
                  <a:pt x="405384" y="1600200"/>
                </a:lnTo>
                <a:lnTo>
                  <a:pt x="0" y="1600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47212" y="2575699"/>
            <a:ext cx="139700" cy="518159"/>
          </a:xfrm>
          <a:prstGeom prst="rect">
            <a:avLst/>
          </a:prstGeom>
        </p:spPr>
        <p:txBody>
          <a:bodyPr wrap="square" lIns="0" tIns="317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b="1">
                <a:latin typeface="Arial"/>
                <a:cs typeface="Arial"/>
              </a:rPr>
              <a:t>Event</a:t>
            </a:r>
            <a:r>
              <a:rPr dirty="0" sz="800" spc="-6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rate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31513" y="3791595"/>
            <a:ext cx="220789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latin typeface="Arial"/>
                <a:cs typeface="Arial"/>
              </a:rPr>
              <a:t>Time from earliest treatment start date</a:t>
            </a:r>
            <a:r>
              <a:rPr dirty="0" sz="800" spc="8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(days)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93986" y="2575700"/>
            <a:ext cx="139700" cy="518159"/>
          </a:xfrm>
          <a:prstGeom prst="rect">
            <a:avLst/>
          </a:prstGeom>
        </p:spPr>
        <p:txBody>
          <a:bodyPr wrap="square" lIns="0" tIns="317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b="1">
                <a:latin typeface="Arial"/>
                <a:cs typeface="Arial"/>
              </a:rPr>
              <a:t>Event</a:t>
            </a:r>
            <a:r>
              <a:rPr dirty="0" sz="800" spc="-6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rate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99563" y="3795690"/>
            <a:ext cx="205105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latin typeface="Arial"/>
                <a:cs typeface="Arial"/>
              </a:rPr>
              <a:t>Time from </a:t>
            </a:r>
            <a:r>
              <a:rPr dirty="0" sz="800" b="1">
                <a:latin typeface="Arial"/>
                <a:cs typeface="Arial"/>
              </a:rPr>
              <a:t>randomization </a:t>
            </a:r>
            <a:r>
              <a:rPr dirty="0" sz="800" spc="-5" b="1">
                <a:latin typeface="Arial"/>
                <a:cs typeface="Arial"/>
              </a:rPr>
              <a:t>start date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(days)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7101" y="2086704"/>
            <a:ext cx="4055777" cy="2210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13184" y="2083463"/>
            <a:ext cx="4007420" cy="2177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35637" y="2645149"/>
            <a:ext cx="139700" cy="518159"/>
          </a:xfrm>
          <a:prstGeom prst="rect">
            <a:avLst/>
          </a:prstGeom>
        </p:spPr>
        <p:txBody>
          <a:bodyPr wrap="square" lIns="0" tIns="317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b="1">
                <a:latin typeface="Arial"/>
                <a:cs typeface="Arial"/>
              </a:rPr>
              <a:t>Event</a:t>
            </a:r>
            <a:r>
              <a:rPr dirty="0" sz="800" spc="-6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rate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4663" y="3803169"/>
            <a:ext cx="220789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latin typeface="Arial"/>
                <a:cs typeface="Arial"/>
              </a:rPr>
              <a:t>Time from earliest treatment start date</a:t>
            </a:r>
            <a:r>
              <a:rPr dirty="0" sz="800" spc="8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(days)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40786" y="2622001"/>
            <a:ext cx="139700" cy="518159"/>
          </a:xfrm>
          <a:prstGeom prst="rect">
            <a:avLst/>
          </a:prstGeom>
        </p:spPr>
        <p:txBody>
          <a:bodyPr wrap="square" lIns="0" tIns="317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b="1">
                <a:latin typeface="Arial"/>
                <a:cs typeface="Arial"/>
              </a:rPr>
              <a:t>Event</a:t>
            </a:r>
            <a:r>
              <a:rPr dirty="0" sz="800" spc="-6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rate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70610" y="1247394"/>
            <a:ext cx="3432175" cy="754380"/>
          </a:xfrm>
          <a:custGeom>
            <a:avLst/>
            <a:gdLst/>
            <a:ahLst/>
            <a:cxnLst/>
            <a:rect l="l" t="t" r="r" b="b"/>
            <a:pathLst>
              <a:path w="3432175" h="754380">
                <a:moveTo>
                  <a:pt x="0" y="0"/>
                </a:moveTo>
                <a:lnTo>
                  <a:pt x="3432048" y="0"/>
                </a:lnTo>
                <a:lnTo>
                  <a:pt x="3432048" y="754380"/>
                </a:lnTo>
                <a:lnTo>
                  <a:pt x="0" y="754380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F724B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70610" y="1503592"/>
            <a:ext cx="343217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latin typeface="Arial Narrow"/>
                <a:cs typeface="Arial Narrow"/>
              </a:rPr>
              <a:t>Apixaban </a:t>
            </a:r>
            <a:r>
              <a:rPr dirty="0" sz="1400" b="1">
                <a:latin typeface="Arial Narrow"/>
                <a:cs typeface="Arial Narrow"/>
              </a:rPr>
              <a:t>+ </a:t>
            </a:r>
            <a:r>
              <a:rPr dirty="0" sz="1400" spc="-5" b="1">
                <a:latin typeface="Arial Narrow"/>
                <a:cs typeface="Arial Narrow"/>
              </a:rPr>
              <a:t>Placebo vs. </a:t>
            </a:r>
            <a:r>
              <a:rPr dirty="0" sz="1400" b="1">
                <a:latin typeface="Arial Narrow"/>
                <a:cs typeface="Arial Narrow"/>
              </a:rPr>
              <a:t>VKA +</a:t>
            </a:r>
            <a:r>
              <a:rPr dirty="0" sz="1400" spc="-70" b="1">
                <a:latin typeface="Arial Narrow"/>
                <a:cs typeface="Arial Narrow"/>
              </a:rPr>
              <a:t> </a:t>
            </a:r>
            <a:r>
              <a:rPr dirty="0" sz="1400" spc="-5" b="1">
                <a:latin typeface="Arial Narrow"/>
                <a:cs typeface="Arial Narrow"/>
              </a:rPr>
              <a:t>Aspirin:</a:t>
            </a:r>
            <a:endParaRPr sz="14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dirty="0" sz="1400" spc="-5">
                <a:latin typeface="Arial Narrow"/>
                <a:cs typeface="Arial Narrow"/>
              </a:rPr>
              <a:t>12% absolute </a:t>
            </a:r>
            <a:r>
              <a:rPr dirty="0" sz="1400">
                <a:latin typeface="Arial Narrow"/>
                <a:cs typeface="Arial Narrow"/>
              </a:rPr>
              <a:t>risk </a:t>
            </a:r>
            <a:r>
              <a:rPr dirty="0" sz="1400" spc="-5">
                <a:latin typeface="Arial Narrow"/>
                <a:cs typeface="Arial Narrow"/>
              </a:rPr>
              <a:t>reduction</a:t>
            </a:r>
            <a:r>
              <a:rPr dirty="0" sz="1400" spc="30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(NNT=8)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35702" y="1247394"/>
            <a:ext cx="3473450" cy="754380"/>
          </a:xfrm>
          <a:custGeom>
            <a:avLst/>
            <a:gdLst/>
            <a:ahLst/>
            <a:cxnLst/>
            <a:rect l="l" t="t" r="r" b="b"/>
            <a:pathLst>
              <a:path w="3473450" h="754380">
                <a:moveTo>
                  <a:pt x="0" y="0"/>
                </a:moveTo>
                <a:lnTo>
                  <a:pt x="3473196" y="0"/>
                </a:lnTo>
                <a:lnTo>
                  <a:pt x="3473196" y="754380"/>
                </a:lnTo>
                <a:lnTo>
                  <a:pt x="0" y="754380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F724B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235702" y="1503592"/>
            <a:ext cx="347345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latin typeface="Arial Narrow"/>
                <a:cs typeface="Arial Narrow"/>
              </a:rPr>
              <a:t>Apixaban </a:t>
            </a:r>
            <a:r>
              <a:rPr dirty="0" sz="1400" b="1">
                <a:latin typeface="Arial Narrow"/>
                <a:cs typeface="Arial Narrow"/>
              </a:rPr>
              <a:t>+ </a:t>
            </a:r>
            <a:r>
              <a:rPr dirty="0" sz="1400" spc="-5" b="1">
                <a:latin typeface="Arial Narrow"/>
                <a:cs typeface="Arial Narrow"/>
              </a:rPr>
              <a:t>Placebo vs. </a:t>
            </a:r>
            <a:r>
              <a:rPr dirty="0" sz="1400" b="1">
                <a:latin typeface="Arial Narrow"/>
                <a:cs typeface="Arial Narrow"/>
              </a:rPr>
              <a:t>VKA +</a:t>
            </a:r>
            <a:r>
              <a:rPr dirty="0" sz="1400" spc="-70" b="1">
                <a:latin typeface="Arial Narrow"/>
                <a:cs typeface="Arial Narrow"/>
              </a:rPr>
              <a:t> </a:t>
            </a:r>
            <a:r>
              <a:rPr dirty="0" sz="1400" spc="-5" b="1">
                <a:latin typeface="Arial Narrow"/>
                <a:cs typeface="Arial Narrow"/>
              </a:rPr>
              <a:t>Aspirin:</a:t>
            </a:r>
            <a:endParaRPr sz="14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dirty="0" sz="1400" spc="-5">
                <a:latin typeface="Arial Narrow"/>
                <a:cs typeface="Arial Narrow"/>
              </a:rPr>
              <a:t>3.5% absolute </a:t>
            </a:r>
            <a:r>
              <a:rPr dirty="0" sz="1400">
                <a:latin typeface="Arial Narrow"/>
                <a:cs typeface="Arial Narrow"/>
              </a:rPr>
              <a:t>risk </a:t>
            </a:r>
            <a:r>
              <a:rPr dirty="0" sz="1400" spc="-5">
                <a:latin typeface="Arial Narrow"/>
                <a:cs typeface="Arial Narrow"/>
              </a:rPr>
              <a:t>reduction</a:t>
            </a:r>
            <a:r>
              <a:rPr dirty="0" sz="1400" spc="35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(NNT=29)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49111" y="3842003"/>
            <a:ext cx="2249805" cy="12382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111125">
              <a:lnSpc>
                <a:spcPts val="940"/>
              </a:lnSpc>
            </a:pPr>
            <a:r>
              <a:rPr dirty="0" sz="800" spc="-5" b="1">
                <a:latin typeface="Arial"/>
                <a:cs typeface="Arial"/>
              </a:rPr>
              <a:t>Time from </a:t>
            </a:r>
            <a:r>
              <a:rPr dirty="0" sz="800" b="1">
                <a:latin typeface="Arial"/>
                <a:cs typeface="Arial"/>
              </a:rPr>
              <a:t>randomization </a:t>
            </a:r>
            <a:r>
              <a:rPr dirty="0" sz="800" spc="-5" b="1">
                <a:latin typeface="Arial"/>
                <a:cs typeface="Arial"/>
              </a:rPr>
              <a:t>start date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(days)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785774" y="284964"/>
            <a:ext cx="157226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ACS</a:t>
            </a:r>
            <a:r>
              <a:rPr dirty="0" sz="3000" spc="-90"/>
              <a:t> </a:t>
            </a:r>
            <a:r>
              <a:rPr dirty="0" sz="3000"/>
              <a:t>PCI</a:t>
            </a:r>
            <a:endParaRPr sz="3000"/>
          </a:p>
        </p:txBody>
      </p:sp>
      <p:sp>
        <p:nvSpPr>
          <p:cNvPr id="13" name="object 13"/>
          <p:cNvSpPr txBox="1"/>
          <p:nvPr/>
        </p:nvSpPr>
        <p:spPr>
          <a:xfrm>
            <a:off x="1070610" y="1011936"/>
            <a:ext cx="3432175" cy="455930"/>
          </a:xfrm>
          <a:prstGeom prst="rect">
            <a:avLst/>
          </a:prstGeom>
          <a:solidFill>
            <a:srgbClr val="F724B9"/>
          </a:solidFill>
        </p:spPr>
        <p:txBody>
          <a:bodyPr wrap="square" lIns="0" tIns="99695" rIns="0" bIns="0" rtlCol="0" vert="horz">
            <a:spAutoFit/>
          </a:bodyPr>
          <a:lstStyle/>
          <a:p>
            <a:pPr marL="695325">
              <a:lnSpc>
                <a:spcPct val="100000"/>
              </a:lnSpc>
              <a:spcBef>
                <a:spcPts val="785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ISTH/CRNM</a:t>
            </a:r>
            <a:r>
              <a:rPr dirty="0" sz="16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Bleeding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35702" y="1011936"/>
            <a:ext cx="3473450" cy="455930"/>
          </a:xfrm>
          <a:prstGeom prst="rect">
            <a:avLst/>
          </a:prstGeom>
          <a:solidFill>
            <a:srgbClr val="F724B9"/>
          </a:solidFill>
        </p:spPr>
        <p:txBody>
          <a:bodyPr wrap="square" lIns="0" tIns="99695" rIns="0" bIns="0" rtlCol="0" vert="horz">
            <a:spAutoFit/>
          </a:bodyPr>
          <a:lstStyle/>
          <a:p>
            <a:pPr marL="705485">
              <a:lnSpc>
                <a:spcPct val="100000"/>
              </a:lnSpc>
              <a:spcBef>
                <a:spcPts val="785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Death/Hospitalization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65142" y="2133469"/>
            <a:ext cx="14008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0" indent="-146050">
              <a:lnSpc>
                <a:spcPct val="100000"/>
              </a:lnSpc>
              <a:spcBef>
                <a:spcPts val="100"/>
              </a:spcBef>
              <a:buClr>
                <a:srgbClr val="00AF50"/>
              </a:buClr>
              <a:buFont typeface="Arial"/>
              <a:buChar char="—"/>
              <a:tabLst>
                <a:tab pos="159385" algn="l"/>
              </a:tabLst>
            </a:pPr>
            <a:r>
              <a:rPr dirty="0" sz="900">
                <a:latin typeface="Arial"/>
                <a:cs typeface="Arial"/>
              </a:rPr>
              <a:t>VKA + Aspirin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(%)</a:t>
            </a:r>
            <a:endParaRPr sz="900">
              <a:latin typeface="Arial"/>
              <a:cs typeface="Arial"/>
            </a:endParaRPr>
          </a:p>
          <a:p>
            <a:pPr marL="158750" indent="-146050">
              <a:lnSpc>
                <a:spcPct val="100000"/>
              </a:lnSpc>
              <a:buClr>
                <a:srgbClr val="7E2792"/>
              </a:buClr>
              <a:buFont typeface="Arial"/>
              <a:buChar char="—"/>
              <a:tabLst>
                <a:tab pos="159385" algn="l"/>
              </a:tabLst>
            </a:pPr>
            <a:r>
              <a:rPr dirty="0" sz="900">
                <a:latin typeface="Arial"/>
                <a:cs typeface="Arial"/>
              </a:rPr>
              <a:t>VKA + Placebo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(%)</a:t>
            </a:r>
            <a:endParaRPr sz="900">
              <a:latin typeface="Arial"/>
              <a:cs typeface="Arial"/>
            </a:endParaRPr>
          </a:p>
          <a:p>
            <a:pPr marL="158750" indent="-146050">
              <a:lnSpc>
                <a:spcPct val="100000"/>
              </a:lnSpc>
              <a:buClr>
                <a:srgbClr val="FF0004"/>
              </a:buClr>
              <a:buFont typeface="Arial"/>
              <a:buChar char="—"/>
              <a:tabLst>
                <a:tab pos="159385" algn="l"/>
              </a:tabLst>
            </a:pPr>
            <a:r>
              <a:rPr dirty="0" sz="900" spc="-5">
                <a:latin typeface="Arial"/>
                <a:cs typeface="Arial"/>
              </a:rPr>
              <a:t>Apixaban </a:t>
            </a:r>
            <a:r>
              <a:rPr dirty="0" sz="900">
                <a:latin typeface="Arial"/>
                <a:cs typeface="Arial"/>
              </a:rPr>
              <a:t>+ Aspirin</a:t>
            </a:r>
            <a:r>
              <a:rPr dirty="0" sz="900" spc="-1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(%)</a:t>
            </a:r>
            <a:endParaRPr sz="900">
              <a:latin typeface="Arial"/>
              <a:cs typeface="Arial"/>
            </a:endParaRPr>
          </a:p>
          <a:p>
            <a:pPr marL="158750" indent="-146050">
              <a:lnSpc>
                <a:spcPct val="100000"/>
              </a:lnSpc>
              <a:buClr>
                <a:srgbClr val="0047C1"/>
              </a:buClr>
              <a:buFont typeface="Arial"/>
              <a:buChar char="—"/>
              <a:tabLst>
                <a:tab pos="159385" algn="l"/>
              </a:tabLst>
            </a:pPr>
            <a:r>
              <a:rPr dirty="0" sz="900" spc="-5">
                <a:latin typeface="Arial"/>
                <a:cs typeface="Arial"/>
              </a:rPr>
              <a:t>Apixaban </a:t>
            </a:r>
            <a:r>
              <a:rPr dirty="0" sz="900">
                <a:latin typeface="Arial"/>
                <a:cs typeface="Arial"/>
              </a:rPr>
              <a:t>+ Placebo</a:t>
            </a:r>
            <a:r>
              <a:rPr dirty="0" sz="900" spc="-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(%)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81423" y="3059442"/>
            <a:ext cx="14008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0" indent="-146050">
              <a:lnSpc>
                <a:spcPct val="100000"/>
              </a:lnSpc>
              <a:spcBef>
                <a:spcPts val="100"/>
              </a:spcBef>
              <a:buClr>
                <a:srgbClr val="00AF50"/>
              </a:buClr>
              <a:buFont typeface="Arial"/>
              <a:buChar char="—"/>
              <a:tabLst>
                <a:tab pos="159385" algn="l"/>
              </a:tabLst>
            </a:pPr>
            <a:r>
              <a:rPr dirty="0" sz="900">
                <a:latin typeface="Arial"/>
                <a:cs typeface="Arial"/>
              </a:rPr>
              <a:t>VKA + Aspirin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(%)</a:t>
            </a:r>
            <a:endParaRPr sz="900">
              <a:latin typeface="Arial"/>
              <a:cs typeface="Arial"/>
            </a:endParaRPr>
          </a:p>
          <a:p>
            <a:pPr marL="158750" indent="-146050">
              <a:lnSpc>
                <a:spcPct val="100000"/>
              </a:lnSpc>
              <a:buClr>
                <a:srgbClr val="7E2792"/>
              </a:buClr>
              <a:buFont typeface="Arial"/>
              <a:buChar char="—"/>
              <a:tabLst>
                <a:tab pos="159385" algn="l"/>
              </a:tabLst>
            </a:pPr>
            <a:r>
              <a:rPr dirty="0" sz="900">
                <a:latin typeface="Arial"/>
                <a:cs typeface="Arial"/>
              </a:rPr>
              <a:t>VKA + Placebo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(%)</a:t>
            </a:r>
            <a:endParaRPr sz="900">
              <a:latin typeface="Arial"/>
              <a:cs typeface="Arial"/>
            </a:endParaRPr>
          </a:p>
          <a:p>
            <a:pPr marL="158750" indent="-146050">
              <a:lnSpc>
                <a:spcPct val="100000"/>
              </a:lnSpc>
              <a:buClr>
                <a:srgbClr val="FF0004"/>
              </a:buClr>
              <a:buFont typeface="Arial"/>
              <a:buChar char="—"/>
              <a:tabLst>
                <a:tab pos="159385" algn="l"/>
              </a:tabLst>
            </a:pPr>
            <a:r>
              <a:rPr dirty="0" sz="900" spc="-5">
                <a:latin typeface="Arial"/>
                <a:cs typeface="Arial"/>
              </a:rPr>
              <a:t>Apixaban </a:t>
            </a:r>
            <a:r>
              <a:rPr dirty="0" sz="900">
                <a:latin typeface="Arial"/>
                <a:cs typeface="Arial"/>
              </a:rPr>
              <a:t>+ Aspirin</a:t>
            </a:r>
            <a:r>
              <a:rPr dirty="0" sz="900" spc="-1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(%)</a:t>
            </a:r>
            <a:endParaRPr sz="900">
              <a:latin typeface="Arial"/>
              <a:cs typeface="Arial"/>
            </a:endParaRPr>
          </a:p>
          <a:p>
            <a:pPr marL="158750" indent="-146050">
              <a:lnSpc>
                <a:spcPct val="100000"/>
              </a:lnSpc>
              <a:buClr>
                <a:srgbClr val="0047C1"/>
              </a:buClr>
              <a:buFont typeface="Arial"/>
              <a:buChar char="—"/>
              <a:tabLst>
                <a:tab pos="159385" algn="l"/>
              </a:tabLst>
            </a:pPr>
            <a:r>
              <a:rPr dirty="0" sz="900" spc="-5">
                <a:latin typeface="Arial"/>
                <a:cs typeface="Arial"/>
              </a:rPr>
              <a:t>Apixaban </a:t>
            </a:r>
            <a:r>
              <a:rPr dirty="0" sz="900">
                <a:latin typeface="Arial"/>
                <a:cs typeface="Arial"/>
              </a:rPr>
              <a:t>+ Placebo</a:t>
            </a:r>
            <a:r>
              <a:rPr dirty="0" sz="900" spc="-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(%)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10100" y="1949195"/>
            <a:ext cx="4261103" cy="2560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5468" y="2039111"/>
            <a:ext cx="4261103" cy="2560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63940" y="2664911"/>
            <a:ext cx="139700" cy="518159"/>
          </a:xfrm>
          <a:prstGeom prst="rect">
            <a:avLst/>
          </a:prstGeom>
        </p:spPr>
        <p:txBody>
          <a:bodyPr wrap="square" lIns="0" tIns="317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b="1">
                <a:latin typeface="Arial"/>
                <a:cs typeface="Arial"/>
              </a:rPr>
              <a:t>Event</a:t>
            </a:r>
            <a:r>
              <a:rPr dirty="0" sz="800" spc="-6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rate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8849" y="3784327"/>
            <a:ext cx="220789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latin typeface="Arial"/>
                <a:cs typeface="Arial"/>
              </a:rPr>
              <a:t>Time from earliest treatment start date</a:t>
            </a:r>
            <a:r>
              <a:rPr dirty="0" sz="800" spc="8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(days)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30347" y="2637037"/>
            <a:ext cx="139700" cy="518159"/>
          </a:xfrm>
          <a:prstGeom prst="rect">
            <a:avLst/>
          </a:prstGeom>
        </p:spPr>
        <p:txBody>
          <a:bodyPr wrap="square" lIns="0" tIns="317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b="1">
                <a:latin typeface="Arial"/>
                <a:cs typeface="Arial"/>
              </a:rPr>
              <a:t>Event</a:t>
            </a:r>
            <a:r>
              <a:rPr dirty="0" sz="800" spc="-6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rate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1653" y="1247394"/>
            <a:ext cx="3442970" cy="754380"/>
          </a:xfrm>
          <a:custGeom>
            <a:avLst/>
            <a:gdLst/>
            <a:ahLst/>
            <a:cxnLst/>
            <a:rect l="l" t="t" r="r" b="b"/>
            <a:pathLst>
              <a:path w="3442970" h="754380">
                <a:moveTo>
                  <a:pt x="0" y="0"/>
                </a:moveTo>
                <a:lnTo>
                  <a:pt x="3442716" y="0"/>
                </a:lnTo>
                <a:lnTo>
                  <a:pt x="3442716" y="754380"/>
                </a:lnTo>
                <a:lnTo>
                  <a:pt x="0" y="754380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00B8D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41653" y="1503592"/>
            <a:ext cx="344297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latin typeface="Arial Narrow"/>
                <a:cs typeface="Arial Narrow"/>
              </a:rPr>
              <a:t>Apixaban </a:t>
            </a:r>
            <a:r>
              <a:rPr dirty="0" sz="1400" b="1">
                <a:latin typeface="Arial Narrow"/>
                <a:cs typeface="Arial Narrow"/>
              </a:rPr>
              <a:t>+ </a:t>
            </a:r>
            <a:r>
              <a:rPr dirty="0" sz="1400" spc="-5" b="1">
                <a:latin typeface="Arial Narrow"/>
                <a:cs typeface="Arial Narrow"/>
              </a:rPr>
              <a:t>Placebo vs. </a:t>
            </a:r>
            <a:r>
              <a:rPr dirty="0" sz="1400" b="1">
                <a:latin typeface="Arial Narrow"/>
                <a:cs typeface="Arial Narrow"/>
              </a:rPr>
              <a:t>VKA +</a:t>
            </a:r>
            <a:r>
              <a:rPr dirty="0" sz="1400" spc="-70" b="1">
                <a:latin typeface="Arial Narrow"/>
                <a:cs typeface="Arial Narrow"/>
              </a:rPr>
              <a:t> </a:t>
            </a:r>
            <a:r>
              <a:rPr dirty="0" sz="1400" spc="-5" b="1">
                <a:latin typeface="Arial Narrow"/>
                <a:cs typeface="Arial Narrow"/>
              </a:rPr>
              <a:t>Aspirin:</a:t>
            </a:r>
            <a:endParaRPr sz="14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dirty="0" sz="1400" spc="-30">
                <a:latin typeface="Arial Narrow"/>
                <a:cs typeface="Arial Narrow"/>
              </a:rPr>
              <a:t>11% </a:t>
            </a:r>
            <a:r>
              <a:rPr dirty="0" sz="1400" spc="-5">
                <a:latin typeface="Arial Narrow"/>
                <a:cs typeface="Arial Narrow"/>
              </a:rPr>
              <a:t>absolute </a:t>
            </a:r>
            <a:r>
              <a:rPr dirty="0" sz="1400">
                <a:latin typeface="Arial Narrow"/>
                <a:cs typeface="Arial Narrow"/>
              </a:rPr>
              <a:t>risk </a:t>
            </a:r>
            <a:r>
              <a:rPr dirty="0" sz="1400" spc="-5">
                <a:latin typeface="Arial Narrow"/>
                <a:cs typeface="Arial Narrow"/>
              </a:rPr>
              <a:t>reduction</a:t>
            </a:r>
            <a:r>
              <a:rPr dirty="0" sz="1400" spc="55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(NNT=9)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25617" y="1247394"/>
            <a:ext cx="3362325" cy="754380"/>
          </a:xfrm>
          <a:custGeom>
            <a:avLst/>
            <a:gdLst/>
            <a:ahLst/>
            <a:cxnLst/>
            <a:rect l="l" t="t" r="r" b="b"/>
            <a:pathLst>
              <a:path w="3362325" h="754380">
                <a:moveTo>
                  <a:pt x="0" y="0"/>
                </a:moveTo>
                <a:lnTo>
                  <a:pt x="3361943" y="0"/>
                </a:lnTo>
                <a:lnTo>
                  <a:pt x="3361943" y="754380"/>
                </a:lnTo>
                <a:lnTo>
                  <a:pt x="0" y="754380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00B8D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325617" y="1503592"/>
            <a:ext cx="336232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latin typeface="Arial Narrow"/>
                <a:cs typeface="Arial Narrow"/>
              </a:rPr>
              <a:t>Apixaban </a:t>
            </a:r>
            <a:r>
              <a:rPr dirty="0" sz="1400" b="1">
                <a:latin typeface="Arial Narrow"/>
                <a:cs typeface="Arial Narrow"/>
              </a:rPr>
              <a:t>+ </a:t>
            </a:r>
            <a:r>
              <a:rPr dirty="0" sz="1400" spc="-5" b="1">
                <a:latin typeface="Arial Narrow"/>
                <a:cs typeface="Arial Narrow"/>
              </a:rPr>
              <a:t>Placebo vs. </a:t>
            </a:r>
            <a:r>
              <a:rPr dirty="0" sz="1400" b="1">
                <a:latin typeface="Arial Narrow"/>
                <a:cs typeface="Arial Narrow"/>
              </a:rPr>
              <a:t>VKA +</a:t>
            </a:r>
            <a:r>
              <a:rPr dirty="0" sz="1400" spc="-70" b="1">
                <a:latin typeface="Arial Narrow"/>
                <a:cs typeface="Arial Narrow"/>
              </a:rPr>
              <a:t> </a:t>
            </a:r>
            <a:r>
              <a:rPr dirty="0" sz="1400" spc="-5" b="1">
                <a:latin typeface="Arial Narrow"/>
                <a:cs typeface="Arial Narrow"/>
              </a:rPr>
              <a:t>Aspirin:</a:t>
            </a:r>
            <a:endParaRPr sz="14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dirty="0" sz="1400" spc="-5">
                <a:latin typeface="Arial Narrow"/>
                <a:cs typeface="Arial Narrow"/>
              </a:rPr>
              <a:t>3.9% absolute </a:t>
            </a:r>
            <a:r>
              <a:rPr dirty="0" sz="1400">
                <a:latin typeface="Arial Narrow"/>
                <a:cs typeface="Arial Narrow"/>
              </a:rPr>
              <a:t>risk </a:t>
            </a:r>
            <a:r>
              <a:rPr dirty="0" sz="1400" spc="-5">
                <a:latin typeface="Arial Narrow"/>
                <a:cs typeface="Arial Narrow"/>
              </a:rPr>
              <a:t>reduction</a:t>
            </a:r>
            <a:r>
              <a:rPr dirty="0" sz="1400" spc="35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(NNT=26)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67193" y="3768476"/>
            <a:ext cx="205105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latin typeface="Arial"/>
                <a:cs typeface="Arial"/>
              </a:rPr>
              <a:t>Time from </a:t>
            </a:r>
            <a:r>
              <a:rPr dirty="0" sz="800" b="1">
                <a:latin typeface="Arial"/>
                <a:cs typeface="Arial"/>
              </a:rPr>
              <a:t>randomization </a:t>
            </a:r>
            <a:r>
              <a:rPr dirty="0" sz="800" spc="-5" b="1">
                <a:latin typeface="Arial"/>
                <a:cs typeface="Arial"/>
              </a:rPr>
              <a:t>start date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(days)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468782" y="284964"/>
            <a:ext cx="220726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/>
              <a:t>Elective</a:t>
            </a:r>
            <a:r>
              <a:rPr dirty="0" sz="3000" spc="-80"/>
              <a:t> </a:t>
            </a:r>
            <a:r>
              <a:rPr dirty="0" sz="3000"/>
              <a:t>PCI</a:t>
            </a:r>
            <a:endParaRPr sz="3000"/>
          </a:p>
        </p:txBody>
      </p:sp>
      <p:sp>
        <p:nvSpPr>
          <p:cNvPr id="13" name="object 13"/>
          <p:cNvSpPr txBox="1"/>
          <p:nvPr/>
        </p:nvSpPr>
        <p:spPr>
          <a:xfrm>
            <a:off x="1041653" y="1011936"/>
            <a:ext cx="3442970" cy="455930"/>
          </a:xfrm>
          <a:prstGeom prst="rect">
            <a:avLst/>
          </a:prstGeom>
          <a:solidFill>
            <a:srgbClr val="00B8DC"/>
          </a:solidFill>
        </p:spPr>
        <p:txBody>
          <a:bodyPr wrap="square" lIns="0" tIns="99695" rIns="0" bIns="0" rtlCol="0" vert="horz">
            <a:spAutoFit/>
          </a:bodyPr>
          <a:lstStyle/>
          <a:p>
            <a:pPr marL="700405">
              <a:lnSpc>
                <a:spcPct val="100000"/>
              </a:lnSpc>
              <a:spcBef>
                <a:spcPts val="785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ISTH/CRNM</a:t>
            </a:r>
            <a:r>
              <a:rPr dirty="0" sz="16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Bleeding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25617" y="1011936"/>
            <a:ext cx="3362325" cy="455930"/>
          </a:xfrm>
          <a:prstGeom prst="rect">
            <a:avLst/>
          </a:prstGeom>
          <a:solidFill>
            <a:srgbClr val="00B8DC"/>
          </a:solidFill>
        </p:spPr>
        <p:txBody>
          <a:bodyPr wrap="square" lIns="0" tIns="99695" rIns="0" bIns="0" rtlCol="0" vert="horz">
            <a:spAutoFit/>
          </a:bodyPr>
          <a:lstStyle/>
          <a:p>
            <a:pPr marL="649605">
              <a:lnSpc>
                <a:spcPct val="100000"/>
              </a:lnSpc>
              <a:spcBef>
                <a:spcPts val="785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Death/Hospitalization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46375" y="2109895"/>
            <a:ext cx="14008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0" indent="-146050">
              <a:lnSpc>
                <a:spcPct val="100000"/>
              </a:lnSpc>
              <a:spcBef>
                <a:spcPts val="100"/>
              </a:spcBef>
              <a:buClr>
                <a:srgbClr val="00AF50"/>
              </a:buClr>
              <a:buFont typeface="Arial"/>
              <a:buChar char="—"/>
              <a:tabLst>
                <a:tab pos="159385" algn="l"/>
              </a:tabLst>
            </a:pPr>
            <a:r>
              <a:rPr dirty="0" sz="900">
                <a:latin typeface="Arial"/>
                <a:cs typeface="Arial"/>
              </a:rPr>
              <a:t>VKA + Aspirin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(%)</a:t>
            </a:r>
            <a:endParaRPr sz="900">
              <a:latin typeface="Arial"/>
              <a:cs typeface="Arial"/>
            </a:endParaRPr>
          </a:p>
          <a:p>
            <a:pPr marL="158750" indent="-146050">
              <a:lnSpc>
                <a:spcPct val="100000"/>
              </a:lnSpc>
              <a:buClr>
                <a:srgbClr val="7E2792"/>
              </a:buClr>
              <a:buFont typeface="Arial"/>
              <a:buChar char="—"/>
              <a:tabLst>
                <a:tab pos="159385" algn="l"/>
              </a:tabLst>
            </a:pPr>
            <a:r>
              <a:rPr dirty="0" sz="900">
                <a:latin typeface="Arial"/>
                <a:cs typeface="Arial"/>
              </a:rPr>
              <a:t>VKA + Placebo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(%)</a:t>
            </a:r>
            <a:endParaRPr sz="900">
              <a:latin typeface="Arial"/>
              <a:cs typeface="Arial"/>
            </a:endParaRPr>
          </a:p>
          <a:p>
            <a:pPr marL="158750" indent="-146050">
              <a:lnSpc>
                <a:spcPct val="100000"/>
              </a:lnSpc>
              <a:buClr>
                <a:srgbClr val="FF0004"/>
              </a:buClr>
              <a:buFont typeface="Arial"/>
              <a:buChar char="—"/>
              <a:tabLst>
                <a:tab pos="159385" algn="l"/>
              </a:tabLst>
            </a:pPr>
            <a:r>
              <a:rPr dirty="0" sz="900" spc="-5">
                <a:latin typeface="Arial"/>
                <a:cs typeface="Arial"/>
              </a:rPr>
              <a:t>Apixaban </a:t>
            </a:r>
            <a:r>
              <a:rPr dirty="0" sz="900">
                <a:latin typeface="Arial"/>
                <a:cs typeface="Arial"/>
              </a:rPr>
              <a:t>+ Aspirin</a:t>
            </a:r>
            <a:r>
              <a:rPr dirty="0" sz="900" spc="-1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(%)</a:t>
            </a:r>
            <a:endParaRPr sz="900">
              <a:latin typeface="Arial"/>
              <a:cs typeface="Arial"/>
            </a:endParaRPr>
          </a:p>
          <a:p>
            <a:pPr marL="158750" indent="-146050">
              <a:lnSpc>
                <a:spcPct val="100000"/>
              </a:lnSpc>
              <a:buClr>
                <a:srgbClr val="0047C1"/>
              </a:buClr>
              <a:buFont typeface="Arial"/>
              <a:buChar char="—"/>
              <a:tabLst>
                <a:tab pos="159385" algn="l"/>
              </a:tabLst>
            </a:pPr>
            <a:r>
              <a:rPr dirty="0" sz="900" spc="-5">
                <a:latin typeface="Arial"/>
                <a:cs typeface="Arial"/>
              </a:rPr>
              <a:t>Apixaban </a:t>
            </a:r>
            <a:r>
              <a:rPr dirty="0" sz="900">
                <a:latin typeface="Arial"/>
                <a:cs typeface="Arial"/>
              </a:rPr>
              <a:t>+ Placebo</a:t>
            </a:r>
            <a:r>
              <a:rPr dirty="0" sz="900" spc="-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(%)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27239" y="2109895"/>
            <a:ext cx="14008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0" indent="-146050">
              <a:lnSpc>
                <a:spcPct val="100000"/>
              </a:lnSpc>
              <a:spcBef>
                <a:spcPts val="100"/>
              </a:spcBef>
              <a:buClr>
                <a:srgbClr val="00AF50"/>
              </a:buClr>
              <a:buFont typeface="Arial"/>
              <a:buChar char="—"/>
              <a:tabLst>
                <a:tab pos="159385" algn="l"/>
              </a:tabLst>
            </a:pPr>
            <a:r>
              <a:rPr dirty="0" sz="900">
                <a:latin typeface="Arial"/>
                <a:cs typeface="Arial"/>
              </a:rPr>
              <a:t>VKA + Aspirin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(%)</a:t>
            </a:r>
            <a:endParaRPr sz="900">
              <a:latin typeface="Arial"/>
              <a:cs typeface="Arial"/>
            </a:endParaRPr>
          </a:p>
          <a:p>
            <a:pPr marL="158750" indent="-146050">
              <a:lnSpc>
                <a:spcPct val="100000"/>
              </a:lnSpc>
              <a:buClr>
                <a:srgbClr val="7E2792"/>
              </a:buClr>
              <a:buFont typeface="Arial"/>
              <a:buChar char="—"/>
              <a:tabLst>
                <a:tab pos="159385" algn="l"/>
              </a:tabLst>
            </a:pPr>
            <a:r>
              <a:rPr dirty="0" sz="900">
                <a:latin typeface="Arial"/>
                <a:cs typeface="Arial"/>
              </a:rPr>
              <a:t>VKA + Placebo</a:t>
            </a:r>
            <a:r>
              <a:rPr dirty="0" sz="900" spc="-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(%)</a:t>
            </a:r>
            <a:endParaRPr sz="900">
              <a:latin typeface="Arial"/>
              <a:cs typeface="Arial"/>
            </a:endParaRPr>
          </a:p>
          <a:p>
            <a:pPr marL="158750" indent="-146050">
              <a:lnSpc>
                <a:spcPct val="100000"/>
              </a:lnSpc>
              <a:buClr>
                <a:srgbClr val="FF0004"/>
              </a:buClr>
              <a:buFont typeface="Arial"/>
              <a:buChar char="—"/>
              <a:tabLst>
                <a:tab pos="159385" algn="l"/>
              </a:tabLst>
            </a:pPr>
            <a:r>
              <a:rPr dirty="0" sz="900" spc="-5">
                <a:latin typeface="Arial"/>
                <a:cs typeface="Arial"/>
              </a:rPr>
              <a:t>Apixaban </a:t>
            </a:r>
            <a:r>
              <a:rPr dirty="0" sz="900">
                <a:latin typeface="Arial"/>
                <a:cs typeface="Arial"/>
              </a:rPr>
              <a:t>+ Aspirin</a:t>
            </a:r>
            <a:r>
              <a:rPr dirty="0" sz="900" spc="-1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(%)</a:t>
            </a:r>
            <a:endParaRPr sz="900">
              <a:latin typeface="Arial"/>
              <a:cs typeface="Arial"/>
            </a:endParaRPr>
          </a:p>
          <a:p>
            <a:pPr marL="158750" indent="-146050">
              <a:lnSpc>
                <a:spcPct val="100000"/>
              </a:lnSpc>
              <a:buClr>
                <a:srgbClr val="0047C1"/>
              </a:buClr>
              <a:buFont typeface="Arial"/>
              <a:buChar char="—"/>
              <a:tabLst>
                <a:tab pos="159385" algn="l"/>
              </a:tabLst>
            </a:pPr>
            <a:r>
              <a:rPr dirty="0" sz="900" spc="-5">
                <a:latin typeface="Arial"/>
                <a:cs typeface="Arial"/>
              </a:rPr>
              <a:t>Apixaban </a:t>
            </a:r>
            <a:r>
              <a:rPr dirty="0" sz="900">
                <a:latin typeface="Arial"/>
                <a:cs typeface="Arial"/>
              </a:rPr>
              <a:t>+ Placebo</a:t>
            </a:r>
            <a:r>
              <a:rPr dirty="0" sz="900" spc="-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(%)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5442" y="284964"/>
            <a:ext cx="231394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/>
              <a:t>Conclusions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535940" y="1083783"/>
            <a:ext cx="7920990" cy="3058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69875" marR="53340" indent="-257175">
              <a:lnSpc>
                <a:spcPct val="100000"/>
              </a:lnSpc>
              <a:spcBef>
                <a:spcPts val="100"/>
              </a:spcBef>
              <a:buChar char="•"/>
              <a:tabLst>
                <a:tab pos="270510" algn="l"/>
              </a:tabLst>
            </a:pPr>
            <a:r>
              <a:rPr dirty="0" sz="2100" spc="-5">
                <a:latin typeface="Arial"/>
                <a:cs typeface="Arial"/>
              </a:rPr>
              <a:t>The overall results of the AUGUSTUS trial are consistent across  the three clinically important subgroups (ACS medical, ACS</a:t>
            </a:r>
            <a:r>
              <a:rPr dirty="0" sz="2100" spc="-110">
                <a:latin typeface="Arial"/>
                <a:cs typeface="Arial"/>
              </a:rPr>
              <a:t> </a:t>
            </a:r>
            <a:r>
              <a:rPr dirty="0" sz="2100" spc="-5">
                <a:latin typeface="Arial"/>
                <a:cs typeface="Arial"/>
              </a:rPr>
              <a:t>PCI,  elective</a:t>
            </a:r>
            <a:r>
              <a:rPr dirty="0" sz="2100" spc="-20">
                <a:latin typeface="Arial"/>
                <a:cs typeface="Arial"/>
              </a:rPr>
              <a:t> </a:t>
            </a:r>
            <a:r>
              <a:rPr dirty="0" sz="2100" spc="-5">
                <a:latin typeface="Arial"/>
                <a:cs typeface="Arial"/>
              </a:rPr>
              <a:t>PCI).</a:t>
            </a:r>
            <a:endParaRPr sz="2100">
              <a:latin typeface="Arial"/>
              <a:cs typeface="Arial"/>
            </a:endParaRPr>
          </a:p>
          <a:p>
            <a:pPr marL="269875" marR="5080" indent="-257175">
              <a:lnSpc>
                <a:spcPct val="100000"/>
              </a:lnSpc>
              <a:spcBef>
                <a:spcPts val="1200"/>
              </a:spcBef>
              <a:buChar char="•"/>
              <a:tabLst>
                <a:tab pos="269875" algn="l"/>
                <a:tab pos="270510" algn="l"/>
              </a:tabLst>
            </a:pPr>
            <a:r>
              <a:rPr dirty="0" sz="2100" spc="-15">
                <a:latin typeface="Arial"/>
                <a:cs typeface="Arial"/>
              </a:rPr>
              <a:t>Accordingly, </a:t>
            </a:r>
            <a:r>
              <a:rPr dirty="0" sz="2100" spc="-5">
                <a:latin typeface="Arial"/>
                <a:cs typeface="Arial"/>
              </a:rPr>
              <a:t>anticoagulation with apixaban, at the dose </a:t>
            </a:r>
            <a:r>
              <a:rPr dirty="0" sz="2100" spc="-10">
                <a:latin typeface="Arial"/>
                <a:cs typeface="Arial"/>
              </a:rPr>
              <a:t>approved  </a:t>
            </a:r>
            <a:r>
              <a:rPr dirty="0" sz="2100" spc="-5">
                <a:latin typeface="Arial"/>
                <a:cs typeface="Arial"/>
              </a:rPr>
              <a:t>for </a:t>
            </a:r>
            <a:r>
              <a:rPr dirty="0" sz="2100">
                <a:latin typeface="Arial"/>
                <a:cs typeface="Arial"/>
              </a:rPr>
              <a:t>stroke </a:t>
            </a:r>
            <a:r>
              <a:rPr dirty="0" sz="2100" spc="-5">
                <a:latin typeface="Arial"/>
                <a:cs typeface="Arial"/>
              </a:rPr>
              <a:t>prevention </a:t>
            </a:r>
            <a:r>
              <a:rPr dirty="0" sz="2100">
                <a:latin typeface="Arial"/>
                <a:cs typeface="Arial"/>
              </a:rPr>
              <a:t>in </a:t>
            </a:r>
            <a:r>
              <a:rPr dirty="0" sz="2100" spc="-5">
                <a:latin typeface="Arial"/>
                <a:cs typeface="Arial"/>
              </a:rPr>
              <a:t>patients with </a:t>
            </a:r>
            <a:r>
              <a:rPr dirty="0" sz="2100" spc="-80">
                <a:latin typeface="Arial"/>
                <a:cs typeface="Arial"/>
              </a:rPr>
              <a:t>AF, </a:t>
            </a:r>
            <a:r>
              <a:rPr dirty="0" sz="2100" spc="-5">
                <a:latin typeface="Arial"/>
                <a:cs typeface="Arial"/>
              </a:rPr>
              <a:t>combined with </a:t>
            </a:r>
            <a:r>
              <a:rPr dirty="0" sz="2100">
                <a:latin typeface="Arial"/>
                <a:cs typeface="Arial"/>
              </a:rPr>
              <a:t>a P2Y</a:t>
            </a:r>
            <a:r>
              <a:rPr dirty="0" baseline="-19841" sz="2100">
                <a:latin typeface="Arial"/>
                <a:cs typeface="Arial"/>
              </a:rPr>
              <a:t>12 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2100" spc="-5">
                <a:latin typeface="Arial"/>
                <a:cs typeface="Arial"/>
              </a:rPr>
              <a:t>inhibitor without aspirin should be preferred </a:t>
            </a:r>
            <a:r>
              <a:rPr dirty="0" sz="2100">
                <a:latin typeface="Arial"/>
                <a:cs typeface="Arial"/>
              </a:rPr>
              <a:t>in </a:t>
            </a:r>
            <a:r>
              <a:rPr dirty="0" sz="2100" spc="-5">
                <a:latin typeface="Arial"/>
                <a:cs typeface="Arial"/>
              </a:rPr>
              <a:t>patients with </a:t>
            </a:r>
            <a:r>
              <a:rPr dirty="0" sz="2100">
                <a:latin typeface="Arial"/>
                <a:cs typeface="Arial"/>
              </a:rPr>
              <a:t>AF  </a:t>
            </a:r>
            <a:r>
              <a:rPr dirty="0" sz="2100" spc="-5">
                <a:latin typeface="Arial"/>
                <a:cs typeface="Arial"/>
              </a:rPr>
              <a:t>and ACS irrespective of management with medical therapy or  PCI, and those undergoing elective PCI than regimens that  include </a:t>
            </a:r>
            <a:r>
              <a:rPr dirty="0" sz="2100">
                <a:latin typeface="Arial"/>
                <a:cs typeface="Arial"/>
              </a:rPr>
              <a:t>VKAs, </a:t>
            </a:r>
            <a:r>
              <a:rPr dirty="0" sz="2100" spc="-5">
                <a:latin typeface="Arial"/>
                <a:cs typeface="Arial"/>
              </a:rPr>
              <a:t>aspirin, or</a:t>
            </a:r>
            <a:r>
              <a:rPr dirty="0" sz="2100" spc="-45">
                <a:latin typeface="Arial"/>
                <a:cs typeface="Arial"/>
              </a:rPr>
              <a:t> </a:t>
            </a:r>
            <a:r>
              <a:rPr dirty="0" sz="2100" spc="-5">
                <a:latin typeface="Arial"/>
                <a:cs typeface="Arial"/>
              </a:rPr>
              <a:t>both.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5446" y="465373"/>
            <a:ext cx="6864984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Disclosure Statement of Financial</a:t>
            </a:r>
            <a:r>
              <a:rPr dirty="0" spc="-15"/>
              <a:t> </a:t>
            </a:r>
            <a:r>
              <a:rPr dirty="0" spc="-5"/>
              <a:t>Interest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056143"/>
            <a:ext cx="7583170" cy="215900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 sz="2400">
                <a:latin typeface="Arial"/>
                <a:cs typeface="Arial"/>
              </a:rPr>
              <a:t>I, </a:t>
            </a:r>
            <a:r>
              <a:rPr dirty="0" sz="2400" spc="-5">
                <a:latin typeface="Arial"/>
                <a:cs typeface="Arial"/>
              </a:rPr>
              <a:t>Stephan </a:t>
            </a:r>
            <a:r>
              <a:rPr dirty="0" sz="2400" spc="-20">
                <a:latin typeface="Arial"/>
                <a:cs typeface="Arial"/>
              </a:rPr>
              <a:t>Windecker, </a:t>
            </a:r>
            <a:r>
              <a:rPr dirty="0" sz="2400" spc="-5">
                <a:latin typeface="Arial"/>
                <a:cs typeface="Arial"/>
              </a:rPr>
              <a:t>declare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following:</a:t>
            </a:r>
            <a:endParaRPr sz="2400">
              <a:latin typeface="Arial"/>
              <a:cs typeface="Arial"/>
            </a:endParaRPr>
          </a:p>
          <a:p>
            <a:pPr marL="269875" marR="5080" indent="-257175">
              <a:lnSpc>
                <a:spcPct val="100000"/>
              </a:lnSpc>
              <a:spcBef>
                <a:spcPts val="1200"/>
              </a:spcBef>
              <a:buChar char="•"/>
              <a:tabLst>
                <a:tab pos="269875" algn="l"/>
                <a:tab pos="270510" algn="l"/>
              </a:tabLst>
            </a:pPr>
            <a:r>
              <a:rPr dirty="0" sz="2400" spc="-5">
                <a:latin typeface="Arial"/>
                <a:cs typeface="Arial"/>
              </a:rPr>
              <a:t>Research grants </a:t>
            </a:r>
            <a:r>
              <a:rPr dirty="0" sz="2400">
                <a:latin typeface="Arial"/>
                <a:cs typeface="Arial"/>
              </a:rPr>
              <a:t>to the </a:t>
            </a:r>
            <a:r>
              <a:rPr dirty="0" sz="2400" spc="-5">
                <a:latin typeface="Arial"/>
                <a:cs typeface="Arial"/>
              </a:rPr>
              <a:t>institution </a:t>
            </a:r>
            <a:r>
              <a:rPr dirty="0" sz="2400">
                <a:latin typeface="Arial"/>
                <a:cs typeface="Arial"/>
              </a:rPr>
              <a:t>from </a:t>
            </a:r>
            <a:r>
              <a:rPr dirty="0" sz="2400" spc="-5">
                <a:latin typeface="Arial"/>
                <a:cs typeface="Arial"/>
              </a:rPr>
              <a:t>Abbott,</a:t>
            </a:r>
            <a:r>
              <a:rPr dirty="0" sz="2400" spc="-28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Amgen,  </a:t>
            </a:r>
            <a:r>
              <a:rPr dirty="0" sz="2400" spc="-25">
                <a:latin typeface="Arial"/>
                <a:cs typeface="Arial"/>
              </a:rPr>
              <a:t>Bayer, </a:t>
            </a:r>
            <a:r>
              <a:rPr dirty="0" sz="2400" spc="-5">
                <a:latin typeface="Arial"/>
                <a:cs typeface="Arial"/>
              </a:rPr>
              <a:t>BMS, Boston Scientific, Biotronik, CLS  Behring, Edwards Lifesciences, Medtronic, Polares  and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Sinomed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5890" y="284964"/>
            <a:ext cx="225107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/>
              <a:t>Background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535940" y="795306"/>
            <a:ext cx="7501255" cy="2357120"/>
          </a:xfrm>
          <a:prstGeom prst="rect">
            <a:avLst/>
          </a:prstGeom>
        </p:spPr>
        <p:txBody>
          <a:bodyPr wrap="square" lIns="0" tIns="179070" rIns="0" bIns="0" rtlCol="0" vert="horz">
            <a:spAutoFit/>
          </a:bodyPr>
          <a:lstStyle/>
          <a:p>
            <a:pPr marL="269875" indent="-257175">
              <a:lnSpc>
                <a:spcPct val="100000"/>
              </a:lnSpc>
              <a:spcBef>
                <a:spcPts val="141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dirty="0" sz="2200" spc="-10" b="1">
                <a:latin typeface="Arial"/>
                <a:cs typeface="Arial"/>
              </a:rPr>
              <a:t>AUGUSTUS </a:t>
            </a:r>
            <a:r>
              <a:rPr dirty="0" sz="2200" spc="-5">
                <a:latin typeface="Arial"/>
                <a:cs typeface="Arial"/>
              </a:rPr>
              <a:t>trial — AF </a:t>
            </a:r>
            <a:r>
              <a:rPr dirty="0" sz="2400" spc="-5">
                <a:latin typeface="Arial"/>
                <a:cs typeface="Arial"/>
              </a:rPr>
              <a:t>patients with recent ACS or</a:t>
            </a:r>
            <a:r>
              <a:rPr dirty="0" sz="2400" spc="-17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PCI</a:t>
            </a:r>
            <a:endParaRPr sz="2400">
              <a:latin typeface="Arial"/>
              <a:cs typeface="Arial"/>
            </a:endParaRPr>
          </a:p>
          <a:p>
            <a:pPr marL="269875" indent="-257175">
              <a:lnSpc>
                <a:spcPct val="100000"/>
              </a:lnSpc>
              <a:spcBef>
                <a:spcPts val="1195"/>
              </a:spcBef>
              <a:buChar char="•"/>
              <a:tabLst>
                <a:tab pos="269875" algn="l"/>
                <a:tab pos="270510" algn="l"/>
              </a:tabLst>
            </a:pPr>
            <a:r>
              <a:rPr dirty="0" sz="2200" spc="-5">
                <a:latin typeface="Arial"/>
                <a:cs typeface="Arial"/>
              </a:rPr>
              <a:t>Apixaban without aspirin resulted</a:t>
            </a:r>
            <a:r>
              <a:rPr dirty="0" sz="2200" spc="2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in</a:t>
            </a:r>
            <a:endParaRPr sz="2200">
              <a:latin typeface="Arial"/>
              <a:cs typeface="Arial"/>
            </a:endParaRPr>
          </a:p>
          <a:p>
            <a:pPr lvl="1" marL="570230" indent="-214629">
              <a:lnSpc>
                <a:spcPct val="100000"/>
              </a:lnSpc>
              <a:spcBef>
                <a:spcPts val="315"/>
              </a:spcBef>
              <a:buChar char="–"/>
              <a:tabLst>
                <a:tab pos="570865" algn="l"/>
              </a:tabLst>
            </a:pPr>
            <a:r>
              <a:rPr dirty="0" sz="1900" spc="-5">
                <a:latin typeface="Arial"/>
                <a:cs typeface="Arial"/>
              </a:rPr>
              <a:t>less</a:t>
            </a:r>
            <a:r>
              <a:rPr dirty="0" sz="1900" spc="5">
                <a:latin typeface="Arial"/>
                <a:cs typeface="Arial"/>
              </a:rPr>
              <a:t> </a:t>
            </a:r>
            <a:r>
              <a:rPr dirty="0" sz="1900" spc="-5">
                <a:latin typeface="Arial"/>
                <a:cs typeface="Arial"/>
              </a:rPr>
              <a:t>bleeding</a:t>
            </a:r>
            <a:endParaRPr sz="1900">
              <a:latin typeface="Arial"/>
              <a:cs typeface="Arial"/>
            </a:endParaRPr>
          </a:p>
          <a:p>
            <a:pPr lvl="1" marL="570230" indent="-214629">
              <a:lnSpc>
                <a:spcPct val="100000"/>
              </a:lnSpc>
              <a:spcBef>
                <a:spcPts val="300"/>
              </a:spcBef>
              <a:buChar char="–"/>
              <a:tabLst>
                <a:tab pos="570865" algn="l"/>
              </a:tabLst>
            </a:pPr>
            <a:r>
              <a:rPr dirty="0" sz="1900" spc="-5">
                <a:latin typeface="Arial"/>
                <a:cs typeface="Arial"/>
              </a:rPr>
              <a:t>fewer</a:t>
            </a:r>
            <a:r>
              <a:rPr dirty="0" sz="1900" spc="20">
                <a:latin typeface="Arial"/>
                <a:cs typeface="Arial"/>
              </a:rPr>
              <a:t> </a:t>
            </a:r>
            <a:r>
              <a:rPr dirty="0" sz="1900" spc="-5">
                <a:latin typeface="Arial"/>
                <a:cs typeface="Arial"/>
              </a:rPr>
              <a:t>hospitalizations</a:t>
            </a:r>
            <a:endParaRPr sz="1900">
              <a:latin typeface="Arial"/>
              <a:cs typeface="Arial"/>
            </a:endParaRPr>
          </a:p>
          <a:p>
            <a:pPr lvl="1" marL="570230" indent="-214629">
              <a:lnSpc>
                <a:spcPct val="100000"/>
              </a:lnSpc>
              <a:spcBef>
                <a:spcPts val="300"/>
              </a:spcBef>
              <a:buChar char="–"/>
              <a:tabLst>
                <a:tab pos="570865" algn="l"/>
              </a:tabLst>
            </a:pPr>
            <a:r>
              <a:rPr dirty="0" sz="1900" spc="-5">
                <a:latin typeface="Arial"/>
                <a:cs typeface="Arial"/>
              </a:rPr>
              <a:t>no significant </a:t>
            </a:r>
            <a:r>
              <a:rPr dirty="0" sz="1900" spc="-10">
                <a:latin typeface="Arial"/>
                <a:cs typeface="Arial"/>
              </a:rPr>
              <a:t>differences </a:t>
            </a:r>
            <a:r>
              <a:rPr dirty="0" sz="1900" spc="-5">
                <a:latin typeface="Arial"/>
                <a:cs typeface="Arial"/>
              </a:rPr>
              <a:t>in ischemic</a:t>
            </a:r>
            <a:r>
              <a:rPr dirty="0" sz="1900" spc="135">
                <a:latin typeface="Arial"/>
                <a:cs typeface="Arial"/>
              </a:rPr>
              <a:t> </a:t>
            </a:r>
            <a:r>
              <a:rPr dirty="0" sz="1900" spc="-5">
                <a:latin typeface="Arial"/>
                <a:cs typeface="Arial"/>
              </a:rPr>
              <a:t>events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300"/>
              </a:spcBef>
            </a:pPr>
            <a:r>
              <a:rPr dirty="0" sz="1900" spc="-5">
                <a:latin typeface="Arial"/>
                <a:cs typeface="Arial"/>
              </a:rPr>
              <a:t>than regimens that included a </a:t>
            </a:r>
            <a:r>
              <a:rPr dirty="0" sz="1900" spc="-10">
                <a:latin typeface="Arial"/>
                <a:cs typeface="Arial"/>
              </a:rPr>
              <a:t>VKA, </a:t>
            </a:r>
            <a:r>
              <a:rPr dirty="0" sz="1900" spc="-5">
                <a:latin typeface="Arial"/>
                <a:cs typeface="Arial"/>
              </a:rPr>
              <a:t>aspirin, or</a:t>
            </a:r>
            <a:r>
              <a:rPr dirty="0" sz="1900" spc="165">
                <a:latin typeface="Arial"/>
                <a:cs typeface="Arial"/>
              </a:rPr>
              <a:t> </a:t>
            </a:r>
            <a:r>
              <a:rPr dirty="0" sz="1900" spc="-5">
                <a:latin typeface="Arial"/>
                <a:cs typeface="Arial"/>
              </a:rPr>
              <a:t>both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66060" y="3226307"/>
            <a:ext cx="3611879" cy="1851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3234" y="284964"/>
            <a:ext cx="411734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/>
              <a:t>Pre-Specified</a:t>
            </a:r>
            <a:r>
              <a:rPr dirty="0" sz="3000" spc="-175"/>
              <a:t> </a:t>
            </a:r>
            <a:r>
              <a:rPr dirty="0" sz="3000" spc="-5"/>
              <a:t>Analysis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535940" y="961863"/>
            <a:ext cx="8061959" cy="32188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69875" marR="5080" indent="-257175">
              <a:lnSpc>
                <a:spcPct val="100000"/>
              </a:lnSpc>
              <a:spcBef>
                <a:spcPts val="95"/>
              </a:spcBef>
              <a:buChar char="•"/>
              <a:tabLst>
                <a:tab pos="269875" algn="l"/>
                <a:tab pos="270510" algn="l"/>
              </a:tabLst>
            </a:pPr>
            <a:r>
              <a:rPr dirty="0" sz="2200" spc="-5">
                <a:latin typeface="Arial"/>
                <a:cs typeface="Arial"/>
              </a:rPr>
              <a:t>Using a 2×2 factorial design apixaban was compared with </a:t>
            </a:r>
            <a:r>
              <a:rPr dirty="0" sz="2200" spc="-10">
                <a:latin typeface="Arial"/>
                <a:cs typeface="Arial"/>
              </a:rPr>
              <a:t>VKA  </a:t>
            </a:r>
            <a:r>
              <a:rPr dirty="0" sz="2200" spc="-5">
                <a:latin typeface="Arial"/>
                <a:cs typeface="Arial"/>
              </a:rPr>
              <a:t>and aspirin with placebo in patients with </a:t>
            </a:r>
            <a:r>
              <a:rPr dirty="0" sz="2200" spc="-10">
                <a:latin typeface="Arial"/>
                <a:cs typeface="Arial"/>
              </a:rPr>
              <a:t>AF </a:t>
            </a:r>
            <a:r>
              <a:rPr dirty="0" sz="2200" spc="-5">
                <a:latin typeface="Arial"/>
                <a:cs typeface="Arial"/>
              </a:rPr>
              <a:t>who had </a:t>
            </a:r>
            <a:r>
              <a:rPr dirty="0" sz="2200" spc="-10">
                <a:latin typeface="Arial"/>
                <a:cs typeface="Arial"/>
              </a:rPr>
              <a:t>ACS </a:t>
            </a:r>
            <a:r>
              <a:rPr dirty="0" sz="2200" spc="-5">
                <a:latin typeface="Arial"/>
                <a:cs typeface="Arial"/>
              </a:rPr>
              <a:t>or  were undergoing </a:t>
            </a:r>
            <a:r>
              <a:rPr dirty="0" sz="2200" spc="-10">
                <a:latin typeface="Arial"/>
                <a:cs typeface="Arial"/>
              </a:rPr>
              <a:t>PCI </a:t>
            </a:r>
            <a:r>
              <a:rPr dirty="0" sz="2200" spc="-5">
                <a:latin typeface="Arial"/>
                <a:cs typeface="Arial"/>
              </a:rPr>
              <a:t>and were receiving a </a:t>
            </a:r>
            <a:r>
              <a:rPr dirty="0" sz="2200">
                <a:latin typeface="Arial"/>
                <a:cs typeface="Arial"/>
              </a:rPr>
              <a:t>P2Y</a:t>
            </a:r>
            <a:r>
              <a:rPr dirty="0" baseline="-21072" sz="2175">
                <a:latin typeface="Arial"/>
                <a:cs typeface="Arial"/>
              </a:rPr>
              <a:t>12</a:t>
            </a:r>
            <a:r>
              <a:rPr dirty="0" baseline="-21072" sz="2175" spc="442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inhibitor</a:t>
            </a:r>
            <a:endParaRPr sz="2200">
              <a:latin typeface="Arial"/>
              <a:cs typeface="Arial"/>
            </a:endParaRPr>
          </a:p>
          <a:p>
            <a:pPr marL="269875" marR="182880" indent="-257175">
              <a:lnSpc>
                <a:spcPct val="100000"/>
              </a:lnSpc>
              <a:spcBef>
                <a:spcPts val="1200"/>
              </a:spcBef>
              <a:buChar char="•"/>
              <a:tabLst>
                <a:tab pos="269875" algn="l"/>
                <a:tab pos="270510" algn="l"/>
              </a:tabLst>
            </a:pPr>
            <a:r>
              <a:rPr dirty="0" sz="2200" spc="-25">
                <a:latin typeface="Arial"/>
                <a:cs typeface="Arial"/>
              </a:rPr>
              <a:t>We </a:t>
            </a:r>
            <a:r>
              <a:rPr dirty="0" sz="2200" spc="-5">
                <a:latin typeface="Arial"/>
                <a:cs typeface="Arial"/>
              </a:rPr>
              <a:t>explored bleeding, death, and hospitalization as well as  death and ischemic events by antithrombotic strategy in three  mutually exclusive, pre-specified</a:t>
            </a:r>
            <a:r>
              <a:rPr dirty="0" sz="2200" spc="2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subgroups:</a:t>
            </a:r>
            <a:endParaRPr sz="2200">
              <a:latin typeface="Arial"/>
              <a:cs typeface="Arial"/>
            </a:endParaRPr>
          </a:p>
          <a:p>
            <a:pPr lvl="1" marL="570230" indent="-214629">
              <a:lnSpc>
                <a:spcPct val="100000"/>
              </a:lnSpc>
              <a:spcBef>
                <a:spcPts val="309"/>
              </a:spcBef>
              <a:buChar char="–"/>
              <a:tabLst>
                <a:tab pos="570865" algn="l"/>
              </a:tabLst>
            </a:pPr>
            <a:r>
              <a:rPr dirty="0" sz="2000" spc="-5">
                <a:latin typeface="Arial"/>
                <a:cs typeface="Arial"/>
              </a:rPr>
              <a:t>Patients with </a:t>
            </a:r>
            <a:r>
              <a:rPr dirty="0" sz="2000">
                <a:latin typeface="Arial"/>
                <a:cs typeface="Arial"/>
              </a:rPr>
              <a:t>ACS </a:t>
            </a:r>
            <a:r>
              <a:rPr dirty="0" sz="2000" spc="-5">
                <a:latin typeface="Arial"/>
                <a:cs typeface="Arial"/>
              </a:rPr>
              <a:t>treated </a:t>
            </a:r>
            <a:r>
              <a:rPr dirty="0" sz="2000">
                <a:latin typeface="Arial"/>
                <a:cs typeface="Arial"/>
              </a:rPr>
              <a:t>medically (ACS</a:t>
            </a:r>
            <a:r>
              <a:rPr dirty="0" sz="2000" spc="-1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Medical)</a:t>
            </a:r>
            <a:endParaRPr sz="2000">
              <a:latin typeface="Arial"/>
              <a:cs typeface="Arial"/>
            </a:endParaRPr>
          </a:p>
          <a:p>
            <a:pPr lvl="1" marL="570230" indent="-214629">
              <a:lnSpc>
                <a:spcPct val="100000"/>
              </a:lnSpc>
              <a:spcBef>
                <a:spcPts val="300"/>
              </a:spcBef>
              <a:buChar char="–"/>
              <a:tabLst>
                <a:tab pos="570865" algn="l"/>
              </a:tabLst>
            </a:pPr>
            <a:r>
              <a:rPr dirty="0" sz="2000" spc="-5">
                <a:latin typeface="Arial"/>
                <a:cs typeface="Arial"/>
              </a:rPr>
              <a:t>Patients with </a:t>
            </a:r>
            <a:r>
              <a:rPr dirty="0" sz="2000">
                <a:latin typeface="Arial"/>
                <a:cs typeface="Arial"/>
              </a:rPr>
              <a:t>ACS treated </a:t>
            </a:r>
            <a:r>
              <a:rPr dirty="0" sz="2000" spc="-5">
                <a:latin typeface="Arial"/>
                <a:cs typeface="Arial"/>
              </a:rPr>
              <a:t>with </a:t>
            </a:r>
            <a:r>
              <a:rPr dirty="0" sz="2000">
                <a:latin typeface="Arial"/>
                <a:cs typeface="Arial"/>
              </a:rPr>
              <a:t>PCI (ACS</a:t>
            </a:r>
            <a:r>
              <a:rPr dirty="0" sz="2000" spc="-1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PCI)</a:t>
            </a:r>
            <a:endParaRPr sz="2000">
              <a:latin typeface="Arial"/>
              <a:cs typeface="Arial"/>
            </a:endParaRPr>
          </a:p>
          <a:p>
            <a:pPr lvl="1" marL="570230" indent="-214629">
              <a:lnSpc>
                <a:spcPct val="100000"/>
              </a:lnSpc>
              <a:spcBef>
                <a:spcPts val="300"/>
              </a:spcBef>
              <a:buChar char="–"/>
              <a:tabLst>
                <a:tab pos="570865" algn="l"/>
              </a:tabLst>
            </a:pPr>
            <a:r>
              <a:rPr dirty="0" sz="2000" spc="-5">
                <a:latin typeface="Arial"/>
                <a:cs typeface="Arial"/>
              </a:rPr>
              <a:t>Patients </a:t>
            </a:r>
            <a:r>
              <a:rPr dirty="0" sz="2000">
                <a:latin typeface="Arial"/>
                <a:cs typeface="Arial"/>
              </a:rPr>
              <a:t>undergoing </a:t>
            </a:r>
            <a:r>
              <a:rPr dirty="0" sz="2000" spc="-5">
                <a:latin typeface="Arial"/>
                <a:cs typeface="Arial"/>
              </a:rPr>
              <a:t>elective </a:t>
            </a:r>
            <a:r>
              <a:rPr dirty="0" sz="2000">
                <a:latin typeface="Arial"/>
                <a:cs typeface="Arial"/>
              </a:rPr>
              <a:t>PCI </a:t>
            </a:r>
            <a:r>
              <a:rPr dirty="0" sz="2000" spc="-5">
                <a:latin typeface="Arial"/>
                <a:cs typeface="Arial"/>
              </a:rPr>
              <a:t>(Elective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PCI)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8561" y="1924050"/>
            <a:ext cx="3508375" cy="707390"/>
          </a:xfrm>
          <a:prstGeom prst="rect">
            <a:avLst/>
          </a:prstGeom>
          <a:ln w="38100">
            <a:solidFill>
              <a:srgbClr val="C11800"/>
            </a:solidFill>
          </a:ln>
        </p:spPr>
        <p:txBody>
          <a:bodyPr wrap="square" lIns="0" tIns="831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55"/>
              </a:spcBef>
            </a:pP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VKA</a:t>
            </a:r>
            <a:endParaRPr sz="2000">
              <a:latin typeface="Arial"/>
              <a:cs typeface="Arial"/>
            </a:endParaRPr>
          </a:p>
          <a:p>
            <a:pPr algn="ctr" marL="44450">
              <a:lnSpc>
                <a:spcPct val="100000"/>
              </a:lnSpc>
              <a:spcBef>
                <a:spcPts val="15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(INR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2–3)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8713" y="1924050"/>
            <a:ext cx="3508375" cy="707390"/>
          </a:xfrm>
          <a:prstGeom prst="rect">
            <a:avLst/>
          </a:prstGeom>
          <a:ln w="38100">
            <a:solidFill>
              <a:srgbClr val="0047C1"/>
            </a:solidFill>
          </a:ln>
        </p:spPr>
        <p:txBody>
          <a:bodyPr wrap="square" lIns="0" tIns="869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Apixaban 5 </a:t>
            </a:r>
            <a:r>
              <a:rPr dirty="0" sz="2000" spc="-5" b="1">
                <a:solidFill>
                  <a:srgbClr val="585858"/>
                </a:solidFill>
                <a:latin typeface="Arial"/>
                <a:cs typeface="Arial"/>
              </a:rPr>
              <a:t>mg</a:t>
            </a:r>
            <a:r>
              <a:rPr dirty="0" sz="20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BID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Apixaban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2.5 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mg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BID in selected</a:t>
            </a:r>
            <a:r>
              <a:rPr dirty="0" sz="1400" spc="-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patients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55309" y="647856"/>
            <a:ext cx="1840230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404040"/>
                </a:solidFill>
                <a:latin typeface="Arial"/>
                <a:cs typeface="Arial"/>
              </a:rPr>
              <a:t>Randomize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n=4600</a:t>
            </a:r>
            <a:r>
              <a:rPr dirty="0" sz="2000" spc="-8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Arial"/>
                <a:cs typeface="Arial"/>
              </a:rPr>
              <a:t>patients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7952" y="627887"/>
            <a:ext cx="3202305" cy="1092835"/>
          </a:xfrm>
          <a:prstGeom prst="rect">
            <a:avLst/>
          </a:prstGeom>
          <a:solidFill>
            <a:srgbClr val="D7EDF4"/>
          </a:solidFill>
        </p:spPr>
        <p:txBody>
          <a:bodyPr wrap="square" lIns="0" tIns="4064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dirty="0" sz="1300" spc="-5" b="1">
                <a:latin typeface="Arial"/>
                <a:cs typeface="Arial"/>
              </a:rPr>
              <a:t>INCLUSION</a:t>
            </a:r>
            <a:endParaRPr sz="1300">
              <a:latin typeface="Arial"/>
              <a:cs typeface="Arial"/>
            </a:endParaRPr>
          </a:p>
          <a:p>
            <a:pPr marL="211454" indent="-120650">
              <a:lnSpc>
                <a:spcPct val="100000"/>
              </a:lnSpc>
              <a:buClr>
                <a:srgbClr val="00AF50"/>
              </a:buClr>
              <a:buChar char="•"/>
              <a:tabLst>
                <a:tab pos="212090" algn="l"/>
              </a:tabLst>
            </a:pPr>
            <a:r>
              <a:rPr dirty="0" sz="1300" spc="-5">
                <a:latin typeface="Arial"/>
                <a:cs typeface="Arial"/>
              </a:rPr>
              <a:t>AF </a:t>
            </a:r>
            <a:r>
              <a:rPr dirty="0" sz="1300" spc="-15">
                <a:latin typeface="Arial"/>
                <a:cs typeface="Arial"/>
              </a:rPr>
              <a:t>(prior, </a:t>
            </a:r>
            <a:r>
              <a:rPr dirty="0" sz="1300" spc="-10">
                <a:latin typeface="Arial"/>
                <a:cs typeface="Arial"/>
              </a:rPr>
              <a:t>persistent, </a:t>
            </a:r>
            <a:r>
              <a:rPr dirty="0" sz="1300" spc="-5">
                <a:latin typeface="Arial"/>
                <a:cs typeface="Arial"/>
              </a:rPr>
              <a:t>&gt;6</a:t>
            </a:r>
            <a:r>
              <a:rPr dirty="0" sz="1300" spc="11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hr)</a:t>
            </a:r>
            <a:endParaRPr sz="1300">
              <a:latin typeface="Arial"/>
              <a:cs typeface="Arial"/>
            </a:endParaRPr>
          </a:p>
          <a:p>
            <a:pPr marL="208279">
              <a:lnSpc>
                <a:spcPct val="100000"/>
              </a:lnSpc>
            </a:pPr>
            <a:r>
              <a:rPr dirty="0" sz="1300" spc="-5">
                <a:latin typeface="Arial"/>
                <a:cs typeface="Arial"/>
              </a:rPr>
              <a:t>– Physician </a:t>
            </a:r>
            <a:r>
              <a:rPr dirty="0" sz="1300" spc="-10">
                <a:latin typeface="Arial"/>
                <a:cs typeface="Arial"/>
              </a:rPr>
              <a:t>decision </a:t>
            </a:r>
            <a:r>
              <a:rPr dirty="0" sz="1300" spc="-5">
                <a:latin typeface="Arial"/>
                <a:cs typeface="Arial"/>
              </a:rPr>
              <a:t>for</a:t>
            </a:r>
            <a:r>
              <a:rPr dirty="0" sz="1300" spc="-14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OAC</a:t>
            </a:r>
            <a:endParaRPr sz="1300">
              <a:latin typeface="Arial"/>
              <a:cs typeface="Arial"/>
            </a:endParaRPr>
          </a:p>
          <a:p>
            <a:pPr marL="211454" indent="-120650">
              <a:lnSpc>
                <a:spcPct val="100000"/>
              </a:lnSpc>
              <a:buClr>
                <a:srgbClr val="00AF50"/>
              </a:buClr>
              <a:buChar char="•"/>
              <a:tabLst>
                <a:tab pos="212090" algn="l"/>
              </a:tabLst>
            </a:pPr>
            <a:r>
              <a:rPr dirty="0" sz="1300" spc="-5">
                <a:latin typeface="Arial"/>
                <a:cs typeface="Arial"/>
              </a:rPr>
              <a:t>ACS or</a:t>
            </a:r>
            <a:r>
              <a:rPr dirty="0" sz="130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PCI</a:t>
            </a:r>
            <a:endParaRPr sz="1300">
              <a:latin typeface="Arial"/>
              <a:cs typeface="Arial"/>
            </a:endParaRPr>
          </a:p>
          <a:p>
            <a:pPr marL="208279">
              <a:lnSpc>
                <a:spcPct val="100000"/>
              </a:lnSpc>
            </a:pPr>
            <a:r>
              <a:rPr dirty="0" sz="1300" spc="-5">
                <a:latin typeface="Arial"/>
                <a:cs typeface="Arial"/>
              </a:rPr>
              <a:t>– </a:t>
            </a:r>
            <a:r>
              <a:rPr dirty="0" sz="1300" spc="-10">
                <a:latin typeface="Arial"/>
                <a:cs typeface="Arial"/>
              </a:rPr>
              <a:t>Planned </a:t>
            </a:r>
            <a:r>
              <a:rPr dirty="0" sz="1300" spc="-5">
                <a:latin typeface="Arial"/>
                <a:cs typeface="Arial"/>
              </a:rPr>
              <a:t>P2Y</a:t>
            </a:r>
            <a:r>
              <a:rPr dirty="0" baseline="-19607" sz="1275" spc="-7">
                <a:latin typeface="Arial"/>
                <a:cs typeface="Arial"/>
              </a:rPr>
              <a:t>12 </a:t>
            </a:r>
            <a:r>
              <a:rPr dirty="0" sz="1300" spc="-5">
                <a:latin typeface="Arial"/>
                <a:cs typeface="Arial"/>
              </a:rPr>
              <a:t>inhibitor for ≥6</a:t>
            </a:r>
            <a:r>
              <a:rPr dirty="0" sz="1300" spc="-21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months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1744" y="632459"/>
            <a:ext cx="3194685" cy="1088390"/>
          </a:xfrm>
          <a:prstGeom prst="rect">
            <a:avLst/>
          </a:prstGeom>
          <a:solidFill>
            <a:srgbClr val="D7EDF4"/>
          </a:solidFill>
        </p:spPr>
        <p:txBody>
          <a:bodyPr wrap="square" lIns="0" tIns="4064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dirty="0" sz="1300" spc="-5" b="1">
                <a:latin typeface="Arial"/>
                <a:cs typeface="Arial"/>
              </a:rPr>
              <a:t>EXCLUSION</a:t>
            </a:r>
            <a:endParaRPr sz="1300">
              <a:latin typeface="Arial"/>
              <a:cs typeface="Arial"/>
            </a:endParaRPr>
          </a:p>
          <a:p>
            <a:pPr marL="211454" indent="-120650">
              <a:lnSpc>
                <a:spcPct val="100000"/>
              </a:lnSpc>
              <a:buClr>
                <a:srgbClr val="FF3300"/>
              </a:buClr>
              <a:buChar char="•"/>
              <a:tabLst>
                <a:tab pos="212090" algn="l"/>
              </a:tabLst>
            </a:pPr>
            <a:r>
              <a:rPr dirty="0" sz="1300" spc="-5">
                <a:latin typeface="Arial"/>
                <a:cs typeface="Arial"/>
              </a:rPr>
              <a:t>Contraindication to</a:t>
            </a:r>
            <a:r>
              <a:rPr dirty="0" sz="1300" spc="4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DAPT</a:t>
            </a:r>
            <a:endParaRPr sz="1300">
              <a:latin typeface="Arial"/>
              <a:cs typeface="Arial"/>
            </a:endParaRPr>
          </a:p>
          <a:p>
            <a:pPr marL="211454" indent="-120650">
              <a:lnSpc>
                <a:spcPct val="100000"/>
              </a:lnSpc>
              <a:buClr>
                <a:srgbClr val="FF3300"/>
              </a:buClr>
              <a:buChar char="•"/>
              <a:tabLst>
                <a:tab pos="212090" algn="l"/>
              </a:tabLst>
            </a:pPr>
            <a:r>
              <a:rPr dirty="0" sz="1300" spc="-5">
                <a:latin typeface="Arial"/>
                <a:cs typeface="Arial"/>
              </a:rPr>
              <a:t>Other reason for</a:t>
            </a:r>
            <a:r>
              <a:rPr dirty="0" sz="1300" spc="6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VKA</a:t>
            </a:r>
            <a:endParaRPr sz="1300">
              <a:latin typeface="Arial"/>
              <a:cs typeface="Arial"/>
            </a:endParaRPr>
          </a:p>
          <a:p>
            <a:pPr marL="211454" marR="346710">
              <a:lnSpc>
                <a:spcPct val="100000"/>
              </a:lnSpc>
            </a:pPr>
            <a:r>
              <a:rPr dirty="0" sz="1300" spc="-5">
                <a:latin typeface="Arial"/>
                <a:cs typeface="Arial"/>
              </a:rPr>
              <a:t>(prosthetic </a:t>
            </a:r>
            <a:r>
              <a:rPr dirty="0" sz="1300" spc="-10">
                <a:latin typeface="Arial"/>
                <a:cs typeface="Arial"/>
              </a:rPr>
              <a:t>valve, </a:t>
            </a:r>
            <a:r>
              <a:rPr dirty="0" sz="1300" spc="-5">
                <a:latin typeface="Arial"/>
                <a:cs typeface="Arial"/>
              </a:rPr>
              <a:t>moderate / </a:t>
            </a:r>
            <a:r>
              <a:rPr dirty="0" sz="1300" spc="-10">
                <a:latin typeface="Arial"/>
                <a:cs typeface="Arial"/>
              </a:rPr>
              <a:t>severe  </a:t>
            </a:r>
            <a:r>
              <a:rPr dirty="0" sz="1300" spc="-5">
                <a:latin typeface="Arial"/>
                <a:cs typeface="Arial"/>
              </a:rPr>
              <a:t>mitral</a:t>
            </a:r>
            <a:r>
              <a:rPr dirty="0" sz="1300" spc="1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stenosis)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2738" y="2710312"/>
            <a:ext cx="28968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3189">
              <a:lnSpc>
                <a:spcPct val="100000"/>
              </a:lnSpc>
              <a:spcBef>
                <a:spcPts val="100"/>
              </a:spcBef>
            </a:pPr>
            <a:r>
              <a:rPr dirty="0" sz="1200" spc="-5" i="1">
                <a:solidFill>
                  <a:srgbClr val="404040"/>
                </a:solidFill>
                <a:latin typeface="Arial"/>
                <a:cs typeface="Arial"/>
              </a:rPr>
              <a:t>Aspirin </a:t>
            </a:r>
            <a:r>
              <a:rPr dirty="0" sz="1200" i="1">
                <a:solidFill>
                  <a:srgbClr val="404040"/>
                </a:solidFill>
                <a:latin typeface="Arial"/>
                <a:cs typeface="Arial"/>
              </a:rPr>
              <a:t>for </a:t>
            </a:r>
            <a:r>
              <a:rPr dirty="0" sz="1200" spc="-5" i="1">
                <a:solidFill>
                  <a:srgbClr val="404040"/>
                </a:solidFill>
                <a:latin typeface="Arial"/>
                <a:cs typeface="Arial"/>
              </a:rPr>
              <a:t>all </a:t>
            </a:r>
            <a:r>
              <a:rPr dirty="0" sz="1200" i="1">
                <a:solidFill>
                  <a:srgbClr val="404040"/>
                </a:solidFill>
                <a:latin typeface="Arial"/>
                <a:cs typeface="Arial"/>
              </a:rPr>
              <a:t>on the day of </a:t>
            </a:r>
            <a:r>
              <a:rPr dirty="0" sz="1200" spc="-5" i="1">
                <a:solidFill>
                  <a:srgbClr val="404040"/>
                </a:solidFill>
                <a:latin typeface="Arial"/>
                <a:cs typeface="Arial"/>
              </a:rPr>
              <a:t>ACS </a:t>
            </a:r>
            <a:r>
              <a:rPr dirty="0" sz="1200" i="1">
                <a:solidFill>
                  <a:srgbClr val="404040"/>
                </a:solidFill>
                <a:latin typeface="Arial"/>
                <a:cs typeface="Arial"/>
              </a:rPr>
              <a:t>or </a:t>
            </a:r>
            <a:r>
              <a:rPr dirty="0" sz="1200" spc="-5" i="1">
                <a:solidFill>
                  <a:srgbClr val="404040"/>
                </a:solidFill>
                <a:latin typeface="Arial"/>
                <a:cs typeface="Arial"/>
              </a:rPr>
              <a:t>PCI  </a:t>
            </a:r>
            <a:r>
              <a:rPr dirty="0" sz="1200" spc="-5" i="1">
                <a:solidFill>
                  <a:srgbClr val="404040"/>
                </a:solidFill>
                <a:latin typeface="Arial"/>
                <a:cs typeface="Arial"/>
              </a:rPr>
              <a:t>Aspirin versus placebo </a:t>
            </a:r>
            <a:r>
              <a:rPr dirty="0" sz="1200" i="1">
                <a:solidFill>
                  <a:srgbClr val="404040"/>
                </a:solidFill>
                <a:latin typeface="Arial"/>
                <a:cs typeface="Arial"/>
              </a:rPr>
              <a:t>after</a:t>
            </a:r>
            <a:r>
              <a:rPr dirty="0" sz="1200" spc="-55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404040"/>
                </a:solidFill>
                <a:latin typeface="Arial"/>
                <a:cs typeface="Arial"/>
              </a:rPr>
              <a:t>randomization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76279" y="1980995"/>
            <a:ext cx="5835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10">
                <a:latin typeface="Arial"/>
                <a:cs typeface="Arial"/>
              </a:rPr>
              <a:t>pen  Label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5037" y="3198114"/>
            <a:ext cx="1074420" cy="431800"/>
          </a:xfrm>
          <a:prstGeom prst="rect">
            <a:avLst/>
          </a:prstGeom>
          <a:ln w="38100">
            <a:solidFill>
              <a:srgbClr val="7E2792"/>
            </a:solidFill>
          </a:ln>
        </p:spPr>
        <p:txBody>
          <a:bodyPr wrap="square" lIns="0" tIns="87630" rIns="0" bIns="0" rtlCol="0" vert="horz">
            <a:spAutoFit/>
          </a:bodyPr>
          <a:lstStyle/>
          <a:p>
            <a:pPr marL="189865">
              <a:lnSpc>
                <a:spcPct val="100000"/>
              </a:lnSpc>
              <a:spcBef>
                <a:spcPts val="690"/>
              </a:spcBef>
            </a:pPr>
            <a:r>
              <a:rPr dirty="0" sz="1600" spc="-15" b="1">
                <a:solidFill>
                  <a:srgbClr val="585858"/>
                </a:solidFill>
                <a:latin typeface="Arial"/>
                <a:cs typeface="Arial"/>
              </a:rPr>
              <a:t>Aspirin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06217" y="3198114"/>
            <a:ext cx="1074420" cy="431800"/>
          </a:xfrm>
          <a:prstGeom prst="rect">
            <a:avLst/>
          </a:prstGeom>
          <a:ln w="38100">
            <a:solidFill>
              <a:srgbClr val="00AF50"/>
            </a:solidFill>
          </a:ln>
        </p:spPr>
        <p:txBody>
          <a:bodyPr wrap="square" lIns="0" tIns="87630" rIns="0" bIns="0" rtlCol="0" vert="horz">
            <a:spAutoFit/>
          </a:bodyPr>
          <a:lstStyle/>
          <a:p>
            <a:pPr marL="147320">
              <a:lnSpc>
                <a:spcPct val="100000"/>
              </a:lnSpc>
              <a:spcBef>
                <a:spcPts val="690"/>
              </a:spcBef>
            </a:pPr>
            <a:r>
              <a:rPr dirty="0" sz="1600" spc="-5" b="1">
                <a:solidFill>
                  <a:srgbClr val="585858"/>
                </a:solidFill>
                <a:latin typeface="Arial"/>
                <a:cs typeface="Arial"/>
              </a:rPr>
              <a:t>Placebo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76489" y="3207005"/>
            <a:ext cx="5099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5725" marR="5080" indent="-73660">
              <a:lnSpc>
                <a:spcPct val="100000"/>
              </a:lnSpc>
              <a:spcBef>
                <a:spcPts val="100"/>
              </a:spcBef>
            </a:pPr>
            <a:r>
              <a:rPr dirty="0" sz="1200" spc="-5" i="1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z="1200" i="1">
                <a:solidFill>
                  <a:srgbClr val="585858"/>
                </a:solidFill>
                <a:latin typeface="Arial"/>
                <a:cs typeface="Arial"/>
              </a:rPr>
              <a:t>oub</a:t>
            </a:r>
            <a:r>
              <a:rPr dirty="0" sz="1200" spc="-5" i="1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dirty="0" sz="1200" i="1">
                <a:solidFill>
                  <a:srgbClr val="585858"/>
                </a:solidFill>
                <a:latin typeface="Arial"/>
                <a:cs typeface="Arial"/>
              </a:rPr>
              <a:t>e </a:t>
            </a:r>
            <a:r>
              <a:rPr dirty="0" sz="120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585858"/>
                </a:solidFill>
                <a:latin typeface="Arial"/>
                <a:cs typeface="Arial"/>
              </a:rPr>
              <a:t>Blind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15351" y="1333500"/>
            <a:ext cx="359410" cy="410845"/>
          </a:xfrm>
          <a:custGeom>
            <a:avLst/>
            <a:gdLst/>
            <a:ahLst/>
            <a:cxnLst/>
            <a:rect l="l" t="t" r="r" b="b"/>
            <a:pathLst>
              <a:path w="359410" h="410844">
                <a:moveTo>
                  <a:pt x="358838" y="0"/>
                </a:moveTo>
                <a:lnTo>
                  <a:pt x="0" y="410641"/>
                </a:lnTo>
              </a:path>
            </a:pathLst>
          </a:custGeom>
          <a:ln w="57912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720089" y="1627074"/>
            <a:ext cx="223520" cy="226695"/>
          </a:xfrm>
          <a:custGeom>
            <a:avLst/>
            <a:gdLst/>
            <a:ahLst/>
            <a:cxnLst/>
            <a:rect l="l" t="t" r="r" b="b"/>
            <a:pathLst>
              <a:path w="223520" h="226694">
                <a:moveTo>
                  <a:pt x="5283" y="0"/>
                </a:moveTo>
                <a:lnTo>
                  <a:pt x="0" y="226098"/>
                </a:lnTo>
                <a:lnTo>
                  <a:pt x="223329" y="190525"/>
                </a:lnTo>
                <a:lnTo>
                  <a:pt x="5283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969764" y="1333500"/>
            <a:ext cx="359410" cy="410845"/>
          </a:xfrm>
          <a:custGeom>
            <a:avLst/>
            <a:gdLst/>
            <a:ahLst/>
            <a:cxnLst/>
            <a:rect l="l" t="t" r="r" b="b"/>
            <a:pathLst>
              <a:path w="359410" h="410844">
                <a:moveTo>
                  <a:pt x="0" y="0"/>
                </a:moveTo>
                <a:lnTo>
                  <a:pt x="358838" y="410641"/>
                </a:lnTo>
              </a:path>
            </a:pathLst>
          </a:custGeom>
          <a:ln w="57912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200534" y="1627074"/>
            <a:ext cx="223520" cy="226695"/>
          </a:xfrm>
          <a:custGeom>
            <a:avLst/>
            <a:gdLst/>
            <a:ahLst/>
            <a:cxnLst/>
            <a:rect l="l" t="t" r="r" b="b"/>
            <a:pathLst>
              <a:path w="223520" h="226694">
                <a:moveTo>
                  <a:pt x="218046" y="0"/>
                </a:moveTo>
                <a:lnTo>
                  <a:pt x="0" y="190525"/>
                </a:lnTo>
                <a:lnTo>
                  <a:pt x="223329" y="226098"/>
                </a:lnTo>
                <a:lnTo>
                  <a:pt x="21804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225801" y="2731770"/>
            <a:ext cx="385445" cy="330200"/>
          </a:xfrm>
          <a:custGeom>
            <a:avLst/>
            <a:gdLst/>
            <a:ahLst/>
            <a:cxnLst/>
            <a:rect l="l" t="t" r="r" b="b"/>
            <a:pathLst>
              <a:path w="385444" h="330200">
                <a:moveTo>
                  <a:pt x="0" y="0"/>
                </a:moveTo>
                <a:lnTo>
                  <a:pt x="384873" y="329742"/>
                </a:lnTo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534230" y="2976784"/>
            <a:ext cx="149225" cy="147320"/>
          </a:xfrm>
          <a:custGeom>
            <a:avLst/>
            <a:gdLst/>
            <a:ahLst/>
            <a:cxnLst/>
            <a:rect l="l" t="t" r="r" b="b"/>
            <a:pathLst>
              <a:path w="149225" h="147319">
                <a:moveTo>
                  <a:pt x="123951" y="0"/>
                </a:moveTo>
                <a:lnTo>
                  <a:pt x="0" y="144653"/>
                </a:lnTo>
                <a:lnTo>
                  <a:pt x="148767" y="146697"/>
                </a:lnTo>
                <a:lnTo>
                  <a:pt x="12395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655000" y="2731770"/>
            <a:ext cx="385445" cy="330200"/>
          </a:xfrm>
          <a:custGeom>
            <a:avLst/>
            <a:gdLst/>
            <a:ahLst/>
            <a:cxnLst/>
            <a:rect l="l" t="t" r="r" b="b"/>
            <a:pathLst>
              <a:path w="385444" h="330200">
                <a:moveTo>
                  <a:pt x="384873" y="0"/>
                </a:moveTo>
                <a:lnTo>
                  <a:pt x="0" y="329742"/>
                </a:lnTo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582677" y="2976784"/>
            <a:ext cx="149225" cy="147320"/>
          </a:xfrm>
          <a:custGeom>
            <a:avLst/>
            <a:gdLst/>
            <a:ahLst/>
            <a:cxnLst/>
            <a:rect l="l" t="t" r="r" b="b"/>
            <a:pathLst>
              <a:path w="149225" h="147319">
                <a:moveTo>
                  <a:pt x="24815" y="0"/>
                </a:moveTo>
                <a:lnTo>
                  <a:pt x="0" y="146697"/>
                </a:lnTo>
                <a:lnTo>
                  <a:pt x="148767" y="144653"/>
                </a:lnTo>
                <a:lnTo>
                  <a:pt x="2481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5564885" y="3198114"/>
            <a:ext cx="1074420" cy="431800"/>
          </a:xfrm>
          <a:prstGeom prst="rect">
            <a:avLst/>
          </a:prstGeom>
          <a:ln w="38100">
            <a:solidFill>
              <a:srgbClr val="7E2792"/>
            </a:solidFill>
          </a:ln>
        </p:spPr>
        <p:txBody>
          <a:bodyPr wrap="square" lIns="0" tIns="87630" rIns="0" bIns="0" rtlCol="0" vert="horz">
            <a:spAutoFit/>
          </a:bodyPr>
          <a:lstStyle/>
          <a:p>
            <a:pPr marL="189865">
              <a:lnSpc>
                <a:spcPct val="100000"/>
              </a:lnSpc>
              <a:spcBef>
                <a:spcPts val="690"/>
              </a:spcBef>
            </a:pPr>
            <a:r>
              <a:rPr dirty="0" sz="1600" spc="-15" b="1">
                <a:solidFill>
                  <a:srgbClr val="585858"/>
                </a:solidFill>
                <a:latin typeface="Arial"/>
                <a:cs typeface="Arial"/>
              </a:rPr>
              <a:t>Aspirin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86066" y="3198114"/>
            <a:ext cx="1074420" cy="431800"/>
          </a:xfrm>
          <a:prstGeom prst="rect">
            <a:avLst/>
          </a:prstGeom>
          <a:ln w="38100">
            <a:solidFill>
              <a:srgbClr val="00AF50"/>
            </a:solidFill>
          </a:ln>
        </p:spPr>
        <p:txBody>
          <a:bodyPr wrap="square" lIns="0" tIns="87630" rIns="0" bIns="0" rtlCol="0" vert="horz">
            <a:spAutoFit/>
          </a:bodyPr>
          <a:lstStyle/>
          <a:p>
            <a:pPr marL="147320">
              <a:lnSpc>
                <a:spcPct val="100000"/>
              </a:lnSpc>
              <a:spcBef>
                <a:spcPts val="690"/>
              </a:spcBef>
            </a:pPr>
            <a:r>
              <a:rPr dirty="0" sz="1600" spc="-5" b="1">
                <a:solidFill>
                  <a:srgbClr val="585858"/>
                </a:solidFill>
                <a:latin typeface="Arial"/>
                <a:cs typeface="Arial"/>
              </a:rPr>
              <a:t>Placebo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56336" y="3207005"/>
            <a:ext cx="5099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5725" marR="5080" indent="-73660">
              <a:lnSpc>
                <a:spcPct val="100000"/>
              </a:lnSpc>
              <a:spcBef>
                <a:spcPts val="100"/>
              </a:spcBef>
            </a:pPr>
            <a:r>
              <a:rPr dirty="0" sz="1200" spc="-5" i="1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z="1200" i="1">
                <a:solidFill>
                  <a:srgbClr val="585858"/>
                </a:solidFill>
                <a:latin typeface="Arial"/>
                <a:cs typeface="Arial"/>
              </a:rPr>
              <a:t>oub</a:t>
            </a:r>
            <a:r>
              <a:rPr dirty="0" sz="1200" spc="-5" i="1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dirty="0" sz="1200" i="1">
                <a:solidFill>
                  <a:srgbClr val="585858"/>
                </a:solidFill>
                <a:latin typeface="Arial"/>
                <a:cs typeface="Arial"/>
              </a:rPr>
              <a:t>e </a:t>
            </a:r>
            <a:r>
              <a:rPr dirty="0" sz="120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585858"/>
                </a:solidFill>
                <a:latin typeface="Arial"/>
                <a:cs typeface="Arial"/>
              </a:rPr>
              <a:t>Blind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105650" y="2731770"/>
            <a:ext cx="385445" cy="330200"/>
          </a:xfrm>
          <a:custGeom>
            <a:avLst/>
            <a:gdLst/>
            <a:ahLst/>
            <a:cxnLst/>
            <a:rect l="l" t="t" r="r" b="b"/>
            <a:pathLst>
              <a:path w="385445" h="330200">
                <a:moveTo>
                  <a:pt x="0" y="0"/>
                </a:moveTo>
                <a:lnTo>
                  <a:pt x="384873" y="329742"/>
                </a:lnTo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414078" y="2976784"/>
            <a:ext cx="149225" cy="147320"/>
          </a:xfrm>
          <a:custGeom>
            <a:avLst/>
            <a:gdLst/>
            <a:ahLst/>
            <a:cxnLst/>
            <a:rect l="l" t="t" r="r" b="b"/>
            <a:pathLst>
              <a:path w="149225" h="147319">
                <a:moveTo>
                  <a:pt x="123951" y="0"/>
                </a:moveTo>
                <a:lnTo>
                  <a:pt x="0" y="144653"/>
                </a:lnTo>
                <a:lnTo>
                  <a:pt x="148767" y="146697"/>
                </a:lnTo>
                <a:lnTo>
                  <a:pt x="12395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534848" y="2731770"/>
            <a:ext cx="385445" cy="330200"/>
          </a:xfrm>
          <a:custGeom>
            <a:avLst/>
            <a:gdLst/>
            <a:ahLst/>
            <a:cxnLst/>
            <a:rect l="l" t="t" r="r" b="b"/>
            <a:pathLst>
              <a:path w="385445" h="330200">
                <a:moveTo>
                  <a:pt x="384873" y="0"/>
                </a:moveTo>
                <a:lnTo>
                  <a:pt x="0" y="329742"/>
                </a:lnTo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462525" y="2976784"/>
            <a:ext cx="149225" cy="147320"/>
          </a:xfrm>
          <a:custGeom>
            <a:avLst/>
            <a:gdLst/>
            <a:ahLst/>
            <a:cxnLst/>
            <a:rect l="l" t="t" r="r" b="b"/>
            <a:pathLst>
              <a:path w="149225" h="147319">
                <a:moveTo>
                  <a:pt x="24815" y="0"/>
                </a:moveTo>
                <a:lnTo>
                  <a:pt x="0" y="146697"/>
                </a:lnTo>
                <a:lnTo>
                  <a:pt x="148767" y="144653"/>
                </a:lnTo>
                <a:lnTo>
                  <a:pt x="2481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3142646" y="4860918"/>
            <a:ext cx="285750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Lopes RD, et al.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Am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Heart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J.</a:t>
            </a:r>
            <a:r>
              <a:rPr dirty="0" sz="1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2018;200:17-23.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6634" y="3743608"/>
            <a:ext cx="739457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Arial"/>
                <a:cs typeface="Arial"/>
              </a:rPr>
              <a:t>Randomization </a:t>
            </a:r>
            <a:r>
              <a:rPr dirty="0" sz="1600" spc="-10">
                <a:latin typeface="Arial"/>
                <a:cs typeface="Arial"/>
              </a:rPr>
              <a:t>was </a:t>
            </a:r>
            <a:r>
              <a:rPr dirty="0" sz="1600" spc="-5">
                <a:latin typeface="Arial"/>
                <a:cs typeface="Arial"/>
              </a:rPr>
              <a:t>stratified by indication at time of</a:t>
            </a:r>
            <a:r>
              <a:rPr dirty="0" sz="1600" spc="4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enrollment</a:t>
            </a:r>
            <a:endParaRPr sz="1600">
              <a:latin typeface="Arial"/>
              <a:cs typeface="Arial"/>
            </a:endParaRPr>
          </a:p>
          <a:p>
            <a:pPr marL="475615" indent="-263525">
              <a:lnSpc>
                <a:spcPct val="100000"/>
              </a:lnSpc>
              <a:buChar char="•"/>
              <a:tabLst>
                <a:tab pos="475615" algn="l"/>
                <a:tab pos="476250" algn="l"/>
              </a:tabLst>
            </a:pPr>
            <a:r>
              <a:rPr dirty="0" sz="1600" spc="-5">
                <a:latin typeface="Arial"/>
                <a:cs typeface="Arial"/>
              </a:rPr>
              <a:t>ACS versus elective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PCI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Patients with ACS </a:t>
            </a:r>
            <a:r>
              <a:rPr dirty="0" sz="1600" spc="-10">
                <a:latin typeface="Arial"/>
                <a:cs typeface="Arial"/>
              </a:rPr>
              <a:t>were managed </a:t>
            </a:r>
            <a:r>
              <a:rPr dirty="0" sz="1600" spc="-5">
                <a:latin typeface="Arial"/>
                <a:cs typeface="Arial"/>
              </a:rPr>
              <a:t>medically or with PCI according to local</a:t>
            </a:r>
            <a:r>
              <a:rPr dirty="0" sz="1600" spc="4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practice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3587622" y="137135"/>
            <a:ext cx="1967864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Trial</a:t>
            </a:r>
            <a:r>
              <a:rPr dirty="0" spc="-95"/>
              <a:t> </a:t>
            </a:r>
            <a:r>
              <a:rPr dirty="0" spc="-5"/>
              <a:t>Design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8954" y="2561082"/>
            <a:ext cx="389255" cy="382905"/>
          </a:xfrm>
          <a:custGeom>
            <a:avLst/>
            <a:gdLst/>
            <a:ahLst/>
            <a:cxnLst/>
            <a:rect l="l" t="t" r="r" b="b"/>
            <a:pathLst>
              <a:path w="389255" h="382905">
                <a:moveTo>
                  <a:pt x="0" y="0"/>
                </a:moveTo>
                <a:lnTo>
                  <a:pt x="389255" y="382447"/>
                </a:lnTo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07868" y="2862234"/>
            <a:ext cx="148590" cy="148590"/>
          </a:xfrm>
          <a:custGeom>
            <a:avLst/>
            <a:gdLst/>
            <a:ahLst/>
            <a:cxnLst/>
            <a:rect l="l" t="t" r="r" b="b"/>
            <a:pathLst>
              <a:path w="148589" h="148589">
                <a:moveTo>
                  <a:pt x="133515" y="0"/>
                </a:moveTo>
                <a:lnTo>
                  <a:pt x="0" y="135877"/>
                </a:lnTo>
                <a:lnTo>
                  <a:pt x="148285" y="148056"/>
                </a:lnTo>
                <a:lnTo>
                  <a:pt x="13351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23770" y="2561082"/>
            <a:ext cx="389255" cy="382905"/>
          </a:xfrm>
          <a:custGeom>
            <a:avLst/>
            <a:gdLst/>
            <a:ahLst/>
            <a:cxnLst/>
            <a:rect l="l" t="t" r="r" b="b"/>
            <a:pathLst>
              <a:path w="389255" h="382905">
                <a:moveTo>
                  <a:pt x="389255" y="0"/>
                </a:moveTo>
                <a:lnTo>
                  <a:pt x="0" y="382447"/>
                </a:lnTo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55826" y="2862234"/>
            <a:ext cx="148590" cy="148590"/>
          </a:xfrm>
          <a:custGeom>
            <a:avLst/>
            <a:gdLst/>
            <a:ahLst/>
            <a:cxnLst/>
            <a:rect l="l" t="t" r="r" b="b"/>
            <a:pathLst>
              <a:path w="148589" h="148589">
                <a:moveTo>
                  <a:pt x="14770" y="0"/>
                </a:moveTo>
                <a:lnTo>
                  <a:pt x="0" y="148056"/>
                </a:lnTo>
                <a:lnTo>
                  <a:pt x="148285" y="135877"/>
                </a:lnTo>
                <a:lnTo>
                  <a:pt x="1477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049517" y="1588769"/>
            <a:ext cx="1767839" cy="984885"/>
          </a:xfrm>
          <a:prstGeom prst="rect">
            <a:avLst/>
          </a:prstGeom>
          <a:ln w="38100">
            <a:solidFill>
              <a:srgbClr val="00B8DC"/>
            </a:solidFill>
          </a:ln>
        </p:spPr>
        <p:txBody>
          <a:bodyPr wrap="square" lIns="0" tIns="844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65"/>
              </a:spcBef>
            </a:pP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Elective</a:t>
            </a:r>
            <a:r>
              <a:rPr dirty="0" sz="1800" spc="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585858"/>
                </a:solidFill>
                <a:latin typeface="Arial"/>
                <a:cs typeface="Arial"/>
              </a:rPr>
              <a:t>PCI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</a:rPr>
              <a:t>38.8%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Arial"/>
                <a:cs typeface="Arial"/>
              </a:rPr>
              <a:t>(n=1784)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3594" y="1602486"/>
            <a:ext cx="1766570" cy="986155"/>
          </a:xfrm>
          <a:prstGeom prst="rect">
            <a:avLst/>
          </a:prstGeom>
          <a:ln w="38100">
            <a:solidFill>
              <a:srgbClr val="F72471"/>
            </a:solidFill>
          </a:ln>
        </p:spPr>
        <p:txBody>
          <a:bodyPr wrap="square" lIns="0" tIns="1047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25"/>
              </a:spcBef>
            </a:pP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ACS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</a:rPr>
              <a:t>61.2%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400" spc="-20">
                <a:latin typeface="Arial"/>
                <a:cs typeface="Arial"/>
              </a:rPr>
              <a:t>(n=2811)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0862" y="3059429"/>
            <a:ext cx="1278890" cy="1231900"/>
          </a:xfrm>
          <a:prstGeom prst="rect">
            <a:avLst/>
          </a:prstGeom>
          <a:ln w="38100">
            <a:solidFill>
              <a:srgbClr val="FF7A00"/>
            </a:solidFill>
          </a:ln>
        </p:spPr>
        <p:txBody>
          <a:bodyPr wrap="square" lIns="0" tIns="901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ACS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Medical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</a:rPr>
              <a:t>39.0%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Arial"/>
                <a:cs typeface="Arial"/>
              </a:rPr>
              <a:t>(n=1097)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90394" y="3065526"/>
            <a:ext cx="1275715" cy="1231900"/>
          </a:xfrm>
          <a:prstGeom prst="rect">
            <a:avLst/>
          </a:prstGeom>
          <a:ln w="38100">
            <a:solidFill>
              <a:srgbClr val="F724B9"/>
            </a:solidFill>
          </a:ln>
        </p:spPr>
        <p:txBody>
          <a:bodyPr wrap="square" lIns="0" tIns="90170" rIns="0" bIns="0" rtlCol="0" vert="horz">
            <a:spAutoFit/>
          </a:bodyPr>
          <a:lstStyle/>
          <a:p>
            <a:pPr algn="just" marL="312420" marR="309245" indent="85090">
              <a:lnSpc>
                <a:spcPct val="100000"/>
              </a:lnSpc>
              <a:spcBef>
                <a:spcPts val="710"/>
              </a:spcBef>
            </a:pP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ACS  </a:t>
            </a:r>
            <a:r>
              <a:rPr dirty="0" sz="1800" spc="-5" b="1">
                <a:solidFill>
                  <a:srgbClr val="585858"/>
                </a:solidFill>
                <a:latin typeface="Arial"/>
                <a:cs typeface="Arial"/>
              </a:rPr>
              <a:t>PCI  </a:t>
            </a:r>
            <a:r>
              <a:rPr dirty="0" sz="1800" spc="-10">
                <a:latin typeface="Arial"/>
                <a:cs typeface="Arial"/>
              </a:rPr>
              <a:t>61</a:t>
            </a:r>
            <a:r>
              <a:rPr dirty="0" sz="1800">
                <a:latin typeface="Arial"/>
                <a:cs typeface="Arial"/>
              </a:rPr>
              <a:t>.</a:t>
            </a:r>
            <a:r>
              <a:rPr dirty="0" sz="1800" spc="-10">
                <a:latin typeface="Arial"/>
                <a:cs typeface="Arial"/>
              </a:rPr>
              <a:t>0%</a:t>
            </a:r>
            <a:endParaRPr sz="1800">
              <a:latin typeface="Arial"/>
              <a:cs typeface="Arial"/>
            </a:endParaRPr>
          </a:p>
          <a:p>
            <a:pPr marL="277495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Arial"/>
                <a:cs typeface="Arial"/>
              </a:rPr>
              <a:t>(n=1714)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04306" y="1193291"/>
            <a:ext cx="613410" cy="321310"/>
          </a:xfrm>
          <a:custGeom>
            <a:avLst/>
            <a:gdLst/>
            <a:ahLst/>
            <a:cxnLst/>
            <a:rect l="l" t="t" r="r" b="b"/>
            <a:pathLst>
              <a:path w="613410" h="321309">
                <a:moveTo>
                  <a:pt x="613232" y="0"/>
                </a:moveTo>
                <a:lnTo>
                  <a:pt x="0" y="320814"/>
                </a:lnTo>
              </a:path>
            </a:pathLst>
          </a:custGeom>
          <a:ln w="57912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76018" y="1372395"/>
            <a:ext cx="221615" cy="257175"/>
          </a:xfrm>
          <a:custGeom>
            <a:avLst/>
            <a:gdLst/>
            <a:ahLst/>
            <a:cxnLst/>
            <a:rect l="l" t="t" r="r" b="b"/>
            <a:pathLst>
              <a:path w="221614" h="257175">
                <a:moveTo>
                  <a:pt x="86817" y="0"/>
                </a:moveTo>
                <a:lnTo>
                  <a:pt x="0" y="208826"/>
                </a:lnTo>
                <a:lnTo>
                  <a:pt x="221056" y="256565"/>
                </a:lnTo>
                <a:lnTo>
                  <a:pt x="86817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218176" y="1193291"/>
            <a:ext cx="613410" cy="321310"/>
          </a:xfrm>
          <a:custGeom>
            <a:avLst/>
            <a:gdLst/>
            <a:ahLst/>
            <a:cxnLst/>
            <a:rect l="l" t="t" r="r" b="b"/>
            <a:pathLst>
              <a:path w="613410" h="321309">
                <a:moveTo>
                  <a:pt x="0" y="0"/>
                </a:moveTo>
                <a:lnTo>
                  <a:pt x="613232" y="320814"/>
                </a:lnTo>
              </a:path>
            </a:pathLst>
          </a:custGeom>
          <a:ln w="57912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738638" y="1372395"/>
            <a:ext cx="221615" cy="257175"/>
          </a:xfrm>
          <a:custGeom>
            <a:avLst/>
            <a:gdLst/>
            <a:ahLst/>
            <a:cxnLst/>
            <a:rect l="l" t="t" r="r" b="b"/>
            <a:pathLst>
              <a:path w="221614" h="257175">
                <a:moveTo>
                  <a:pt x="134238" y="0"/>
                </a:moveTo>
                <a:lnTo>
                  <a:pt x="0" y="256565"/>
                </a:lnTo>
                <a:lnTo>
                  <a:pt x="221056" y="208826"/>
                </a:lnTo>
                <a:lnTo>
                  <a:pt x="134238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487526" y="1739981"/>
            <a:ext cx="216408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60985" marR="5080" indent="-24892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Arial"/>
                <a:cs typeface="Arial"/>
              </a:rPr>
              <a:t>Randomization </a:t>
            </a:r>
            <a:r>
              <a:rPr dirty="0" sz="1400">
                <a:latin typeface="Arial"/>
                <a:cs typeface="Arial"/>
              </a:rPr>
              <a:t>stratified</a:t>
            </a:r>
            <a:r>
              <a:rPr dirty="0" sz="1400" spc="-12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by  ACS vs. elective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PCI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37084" y="4399733"/>
            <a:ext cx="34677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i="1">
                <a:latin typeface="Arial"/>
                <a:cs typeface="Arial"/>
              </a:rPr>
              <a:t>19 pts with </a:t>
            </a:r>
            <a:r>
              <a:rPr dirty="0" sz="1200" spc="-5" i="1">
                <a:latin typeface="Arial"/>
                <a:cs typeface="Arial"/>
              </a:rPr>
              <a:t>missing information </a:t>
            </a:r>
            <a:r>
              <a:rPr dirty="0" sz="1200" i="1">
                <a:latin typeface="Arial"/>
                <a:cs typeface="Arial"/>
              </a:rPr>
              <a:t>about </a:t>
            </a:r>
            <a:r>
              <a:rPr dirty="0" sz="1200" spc="-5" i="1">
                <a:latin typeface="Arial"/>
                <a:cs typeface="Arial"/>
              </a:rPr>
              <a:t>ACS </a:t>
            </a:r>
            <a:r>
              <a:rPr dirty="0" sz="1200" i="1">
                <a:latin typeface="Arial"/>
                <a:cs typeface="Arial"/>
              </a:rPr>
              <a:t>and</a:t>
            </a:r>
            <a:r>
              <a:rPr dirty="0" sz="1200" spc="-200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PCI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53815" y="3128018"/>
            <a:ext cx="1437005" cy="1093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Patients </a:t>
            </a:r>
            <a:r>
              <a:rPr dirty="0" sz="1400" spc="-5">
                <a:latin typeface="Arial"/>
                <a:cs typeface="Arial"/>
              </a:rPr>
              <a:t>with</a:t>
            </a:r>
            <a:r>
              <a:rPr dirty="0" sz="1400" spc="-1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ACS  were managed  medically or with  PCI </a:t>
            </a:r>
            <a:r>
              <a:rPr dirty="0" sz="1400">
                <a:latin typeface="Arial"/>
                <a:cs typeface="Arial"/>
              </a:rPr>
              <a:t>according to  local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practice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406300" y="247950"/>
            <a:ext cx="4331970" cy="850265"/>
          </a:xfrm>
          <a:prstGeom prst="rect"/>
        </p:spPr>
        <p:txBody>
          <a:bodyPr wrap="square" lIns="0" tIns="495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dirty="0" sz="3000" spc="-5"/>
              <a:t>Patient</a:t>
            </a:r>
            <a:r>
              <a:rPr dirty="0" sz="3000" spc="-120"/>
              <a:t> </a:t>
            </a:r>
            <a:r>
              <a:rPr dirty="0" sz="3000" spc="-5"/>
              <a:t>Allocation</a:t>
            </a:r>
            <a:endParaRPr sz="3000"/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dirty="0" sz="2000" b="0">
                <a:solidFill>
                  <a:srgbClr val="404040"/>
                </a:solidFill>
                <a:latin typeface="Arial"/>
                <a:cs typeface="Arial"/>
              </a:rPr>
              <a:t>4614 </a:t>
            </a:r>
            <a:r>
              <a:rPr dirty="0" sz="2000" spc="-5" b="0">
                <a:solidFill>
                  <a:srgbClr val="404040"/>
                </a:solidFill>
                <a:latin typeface="Arial"/>
                <a:cs typeface="Arial"/>
              </a:rPr>
              <a:t>patients </a:t>
            </a:r>
            <a:r>
              <a:rPr dirty="0" sz="2000" b="0">
                <a:solidFill>
                  <a:srgbClr val="404040"/>
                </a:solidFill>
                <a:latin typeface="Arial"/>
                <a:cs typeface="Arial"/>
              </a:rPr>
              <a:t>(492 sites, 33</a:t>
            </a:r>
            <a:r>
              <a:rPr dirty="0" sz="2000" spc="-130" b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404040"/>
                </a:solidFill>
                <a:latin typeface="Arial"/>
                <a:cs typeface="Arial"/>
              </a:rPr>
              <a:t>countries)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8067" y="137135"/>
            <a:ext cx="400685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Baseline</a:t>
            </a:r>
            <a:r>
              <a:rPr dirty="0" spc="-50"/>
              <a:t> </a:t>
            </a:r>
            <a:r>
              <a:rPr dirty="0" spc="-5"/>
              <a:t>Characteristics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6567" y="564870"/>
          <a:ext cx="8377555" cy="4173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7600"/>
                <a:gridCol w="1717675"/>
                <a:gridCol w="1495425"/>
                <a:gridCol w="1487804"/>
              </a:tblGrid>
              <a:tr h="4754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spcBef>
                          <a:spcPts val="145"/>
                        </a:spcBef>
                      </a:pPr>
                      <a:r>
                        <a:rPr dirty="0" sz="1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ACS</a:t>
                      </a:r>
                      <a:r>
                        <a:rPr dirty="0" sz="140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Medical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595"/>
                        </a:lnSpc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N=1097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385445">
                        <a:lnSpc>
                          <a:spcPts val="1595"/>
                        </a:lnSpc>
                        <a:spcBef>
                          <a:spcPts val="145"/>
                        </a:spcBef>
                      </a:pPr>
                      <a:r>
                        <a:rPr dirty="0" sz="1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ACS</a:t>
                      </a:r>
                      <a:r>
                        <a:rPr dirty="0" sz="1400" spc="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PCI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33070">
                        <a:lnSpc>
                          <a:spcPts val="1595"/>
                        </a:lnSpc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N=1714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spcBef>
                          <a:spcPts val="14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Elective</a:t>
                      </a:r>
                      <a:r>
                        <a:rPr dirty="0" sz="14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PCI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595"/>
                        </a:lnSpc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N=1784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</a:tr>
              <a:tr h="28346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Age, median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(25th, 75th),</a:t>
                      </a:r>
                      <a:r>
                        <a:rPr dirty="0" sz="14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yrs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70 (64,</a:t>
                      </a:r>
                      <a:r>
                        <a:rPr dirty="0" sz="14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77)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71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(64.0,</a:t>
                      </a:r>
                      <a:r>
                        <a:rPr dirty="0" sz="14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77.3)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71 (65,</a:t>
                      </a:r>
                      <a:r>
                        <a:rPr dirty="0" sz="14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77)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</a:tr>
              <a:tr h="28346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Female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39%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27%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25%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</a:tr>
              <a:tr h="28346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Diabetes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mellitus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32%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35%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41%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CrCl, median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(25th, 75th),</a:t>
                      </a:r>
                      <a:r>
                        <a:rPr dirty="0" sz="14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mL/min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72 (54,</a:t>
                      </a:r>
                      <a:r>
                        <a:rPr dirty="0" sz="14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91)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76 (57,</a:t>
                      </a:r>
                      <a:r>
                        <a:rPr dirty="0" sz="14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96)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76 (59,</a:t>
                      </a:r>
                      <a:r>
                        <a:rPr dirty="0" sz="14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98)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</a:tr>
              <a:tr h="283463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Heart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failure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57%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39%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38%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</a:tr>
              <a:tr h="283463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CHA</a:t>
                      </a:r>
                      <a:r>
                        <a:rPr dirty="0" baseline="-21604" sz="1350" spc="-1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DS</a:t>
                      </a:r>
                      <a:r>
                        <a:rPr dirty="0" baseline="-21604" sz="1350" spc="-1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-VASc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score,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median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(25th,</a:t>
                      </a:r>
                      <a:r>
                        <a:rPr dirty="0" sz="14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75th)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4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(3,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5)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4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(3,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5)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4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(3,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5)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</a:tr>
              <a:tr h="28346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HAS-BLED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score,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median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(25th,</a:t>
                      </a:r>
                      <a:r>
                        <a:rPr dirty="0" sz="14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75th)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(2,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3)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(2,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3)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3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(2,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3)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OAC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48%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42%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57%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</a:tr>
              <a:tr h="28346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P2Y</a:t>
                      </a:r>
                      <a:r>
                        <a:rPr dirty="0" baseline="-21604" sz="1350">
                          <a:latin typeface="Arial"/>
                          <a:cs typeface="Arial"/>
                        </a:rPr>
                        <a:t>12</a:t>
                      </a:r>
                      <a:r>
                        <a:rPr dirty="0" baseline="-21604" sz="1350" spc="2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inhibitor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</a:tr>
              <a:tr h="283463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Clopidogrel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98%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90%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93%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Prasugrel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0.2%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1.7%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1.2%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Ticagrelor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2.1%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8.7%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6.3%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</a:tr>
              <a:tr h="28346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Number of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to rand.,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median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(25th,</a:t>
                      </a:r>
                      <a:r>
                        <a:rPr dirty="0" sz="14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75th)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9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(6,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12)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5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(3,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9)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5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(2,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9)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4930" rIns="0" bIns="0" rtlCol="0" vert="horz">
            <a:spAutoFit/>
          </a:bodyPr>
          <a:lstStyle/>
          <a:p>
            <a:pPr marL="2202180" marR="5080" indent="-2190115">
              <a:lnSpc>
                <a:spcPts val="2760"/>
              </a:lnSpc>
              <a:spcBef>
                <a:spcPts val="590"/>
              </a:spcBef>
            </a:pPr>
            <a:r>
              <a:rPr dirty="0"/>
              <a:t>Primary </a:t>
            </a:r>
            <a:r>
              <a:rPr dirty="0" spc="-5"/>
              <a:t>Endpoint: ISTH and </a:t>
            </a:r>
            <a:r>
              <a:rPr dirty="0" spc="-10"/>
              <a:t>CRNM </a:t>
            </a:r>
            <a:r>
              <a:rPr dirty="0" spc="-5"/>
              <a:t>Bleeding  Apixaban vs</a:t>
            </a:r>
            <a:r>
              <a:rPr dirty="0" spc="5"/>
              <a:t> </a:t>
            </a:r>
            <a:r>
              <a:rPr dirty="0" spc="-10"/>
              <a:t>VKA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0331" y="1953765"/>
            <a:ext cx="64020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P </a:t>
            </a:r>
            <a:r>
              <a:rPr dirty="0" sz="1800" spc="-5">
                <a:latin typeface="Arial"/>
                <a:cs typeface="Arial"/>
              </a:rPr>
              <a:t>for Interaction (ACS Medical, ACS PCI, Elective PCI) </a:t>
            </a:r>
            <a:r>
              <a:rPr dirty="0" sz="1800">
                <a:latin typeface="Arial"/>
                <a:cs typeface="Arial"/>
              </a:rPr>
              <a:t>=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0.052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7241" y="1053846"/>
            <a:ext cx="2560320" cy="683260"/>
          </a:xfrm>
          <a:prstGeom prst="rect">
            <a:avLst/>
          </a:prstGeom>
          <a:ln w="38100">
            <a:solidFill>
              <a:srgbClr val="00B8DC"/>
            </a:solidFill>
          </a:ln>
        </p:spPr>
        <p:txBody>
          <a:bodyPr wrap="square" lIns="0" tIns="914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Elective</a:t>
            </a:r>
            <a:r>
              <a:rPr dirty="0" sz="1600" spc="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PCI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N=1784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962" y="1053846"/>
            <a:ext cx="2560320" cy="683260"/>
          </a:xfrm>
          <a:prstGeom prst="rect">
            <a:avLst/>
          </a:prstGeom>
          <a:ln w="38100">
            <a:solidFill>
              <a:srgbClr val="FF7A00"/>
            </a:solidFill>
          </a:ln>
        </p:spPr>
        <p:txBody>
          <a:bodyPr wrap="square" lIns="0" tIns="914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dirty="0" sz="1600" spc="-25" b="1">
                <a:solidFill>
                  <a:srgbClr val="585858"/>
                </a:solidFill>
                <a:latin typeface="Arial"/>
                <a:cs typeface="Arial"/>
              </a:rPr>
              <a:t>ACS</a:t>
            </a:r>
            <a:r>
              <a:rPr dirty="0" sz="1600" spc="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585858"/>
                </a:solidFill>
                <a:latin typeface="Arial"/>
                <a:cs typeface="Arial"/>
              </a:rPr>
              <a:t>Medical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N=1097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2602" y="1053846"/>
            <a:ext cx="2560320" cy="683260"/>
          </a:xfrm>
          <a:prstGeom prst="rect">
            <a:avLst/>
          </a:prstGeom>
          <a:ln w="38100">
            <a:solidFill>
              <a:srgbClr val="F724B9"/>
            </a:solidFill>
          </a:ln>
        </p:spPr>
        <p:txBody>
          <a:bodyPr wrap="square" lIns="0" tIns="914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dirty="0" sz="1600" spc="-25" b="1">
                <a:solidFill>
                  <a:srgbClr val="585858"/>
                </a:solidFill>
                <a:latin typeface="Arial"/>
                <a:cs typeface="Arial"/>
              </a:rPr>
              <a:t>ACS</a:t>
            </a:r>
            <a:r>
              <a:rPr dirty="0" sz="1600" spc="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PCI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N=1714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10499" y="2410968"/>
            <a:ext cx="2876006" cy="1952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41904" y="2410967"/>
            <a:ext cx="2971799" cy="2010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5636" y="2410967"/>
            <a:ext cx="2970275" cy="20101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20749" y="2480148"/>
            <a:ext cx="48552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21000" algn="l"/>
              </a:tabLst>
            </a:pPr>
            <a:r>
              <a:rPr dirty="0" sz="1200" spc="-5">
                <a:latin typeface="Arial"/>
                <a:cs typeface="Arial"/>
              </a:rPr>
              <a:t>HR </a:t>
            </a:r>
            <a:r>
              <a:rPr dirty="0" sz="1200">
                <a:latin typeface="Arial"/>
                <a:cs typeface="Arial"/>
              </a:rPr>
              <a:t>0.44 </a:t>
            </a:r>
            <a:r>
              <a:rPr dirty="0" sz="1200" spc="-5">
                <a:latin typeface="Arial"/>
                <a:cs typeface="Arial"/>
              </a:rPr>
              <a:t>(95%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CI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0.28–0.68)	HR </a:t>
            </a:r>
            <a:r>
              <a:rPr dirty="0" sz="1200">
                <a:latin typeface="Arial"/>
                <a:cs typeface="Arial"/>
              </a:rPr>
              <a:t>0.68 </a:t>
            </a:r>
            <a:r>
              <a:rPr dirty="0" sz="1200" spc="-5">
                <a:latin typeface="Arial"/>
                <a:cs typeface="Arial"/>
              </a:rPr>
              <a:t>(95% CI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0.52–0.89)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9803" y="4092733"/>
            <a:ext cx="15462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5" b="1">
                <a:latin typeface="Arial"/>
                <a:cs typeface="Arial"/>
              </a:rPr>
              <a:t>Days </a:t>
            </a:r>
            <a:r>
              <a:rPr dirty="0" sz="800" b="1">
                <a:latin typeface="Arial"/>
                <a:cs typeface="Arial"/>
              </a:rPr>
              <a:t>since </a:t>
            </a:r>
            <a:r>
              <a:rPr dirty="0" sz="800" spc="-5" b="1">
                <a:latin typeface="Arial"/>
                <a:cs typeface="Arial"/>
              </a:rPr>
              <a:t>start </a:t>
            </a:r>
            <a:r>
              <a:rPr dirty="0" sz="800" b="1">
                <a:latin typeface="Arial"/>
                <a:cs typeface="Arial"/>
              </a:rPr>
              <a:t>of</a:t>
            </a:r>
            <a:r>
              <a:rPr dirty="0" sz="800" spc="-14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intervention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55273" y="4092733"/>
            <a:ext cx="15462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5" b="1">
                <a:latin typeface="Arial"/>
                <a:cs typeface="Arial"/>
              </a:rPr>
              <a:t>Days </a:t>
            </a:r>
            <a:r>
              <a:rPr dirty="0" sz="800" b="1">
                <a:latin typeface="Arial"/>
                <a:cs typeface="Arial"/>
              </a:rPr>
              <a:t>since </a:t>
            </a:r>
            <a:r>
              <a:rPr dirty="0" sz="800" spc="-5" b="1">
                <a:latin typeface="Arial"/>
                <a:cs typeface="Arial"/>
              </a:rPr>
              <a:t>start </a:t>
            </a:r>
            <a:r>
              <a:rPr dirty="0" sz="800" b="1">
                <a:latin typeface="Arial"/>
                <a:cs typeface="Arial"/>
              </a:rPr>
              <a:t>of</a:t>
            </a:r>
            <a:r>
              <a:rPr dirty="0" sz="800" spc="-14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intervention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81382" y="4092733"/>
            <a:ext cx="15462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5" b="1">
                <a:latin typeface="Arial"/>
                <a:cs typeface="Arial"/>
              </a:rPr>
              <a:t>Days </a:t>
            </a:r>
            <a:r>
              <a:rPr dirty="0" sz="800" b="1">
                <a:latin typeface="Arial"/>
                <a:cs typeface="Arial"/>
              </a:rPr>
              <a:t>since </a:t>
            </a:r>
            <a:r>
              <a:rPr dirty="0" sz="800" spc="-5" b="1">
                <a:latin typeface="Arial"/>
                <a:cs typeface="Arial"/>
              </a:rPr>
              <a:t>start </a:t>
            </a:r>
            <a:r>
              <a:rPr dirty="0" sz="800" b="1">
                <a:latin typeface="Arial"/>
                <a:cs typeface="Arial"/>
              </a:rPr>
              <a:t>of</a:t>
            </a:r>
            <a:r>
              <a:rPr dirty="0" sz="800" spc="-14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intervention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1618" y="2495789"/>
            <a:ext cx="139700" cy="1493520"/>
          </a:xfrm>
          <a:prstGeom prst="rect">
            <a:avLst/>
          </a:prstGeom>
        </p:spPr>
        <p:txBody>
          <a:bodyPr wrap="square" lIns="0" tIns="317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b="1">
                <a:latin typeface="Arial"/>
                <a:cs typeface="Arial"/>
              </a:rPr>
              <a:t>Cumulative incidence of</a:t>
            </a:r>
            <a:r>
              <a:rPr dirty="0" sz="800" spc="-65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event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69973" y="3070749"/>
            <a:ext cx="24066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C11800"/>
                </a:solidFill>
                <a:latin typeface="Arial"/>
                <a:cs typeface="Arial"/>
              </a:rPr>
              <a:t>V</a:t>
            </a:r>
            <a:r>
              <a:rPr dirty="0" sz="800" spc="-5" b="1">
                <a:solidFill>
                  <a:srgbClr val="C11800"/>
                </a:solidFill>
                <a:latin typeface="Arial"/>
                <a:cs typeface="Arial"/>
              </a:rPr>
              <a:t>KA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26139" y="3660014"/>
            <a:ext cx="4794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solidFill>
                  <a:srgbClr val="0047C1"/>
                </a:solidFill>
                <a:latin typeface="Arial"/>
                <a:cs typeface="Arial"/>
              </a:rPr>
              <a:t>Apixaban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35123" y="2857343"/>
            <a:ext cx="24066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solidFill>
                  <a:srgbClr val="C11800"/>
                </a:solidFill>
                <a:latin typeface="Arial"/>
                <a:cs typeface="Arial"/>
              </a:rPr>
              <a:t>V</a:t>
            </a:r>
            <a:r>
              <a:rPr dirty="0" sz="800" spc="-5" b="1">
                <a:solidFill>
                  <a:srgbClr val="C11800"/>
                </a:solidFill>
                <a:latin typeface="Arial"/>
                <a:cs typeface="Arial"/>
              </a:rPr>
              <a:t>KA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91289" y="3385650"/>
            <a:ext cx="4794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solidFill>
                  <a:srgbClr val="0047C1"/>
                </a:solidFill>
                <a:latin typeface="Arial"/>
                <a:cs typeface="Arial"/>
              </a:rPr>
              <a:t>Apixaban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41361" y="2480148"/>
            <a:ext cx="2060575" cy="414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HR </a:t>
            </a:r>
            <a:r>
              <a:rPr dirty="0" sz="1200">
                <a:latin typeface="Arial"/>
                <a:cs typeface="Arial"/>
              </a:rPr>
              <a:t>0.82 </a:t>
            </a:r>
            <a:r>
              <a:rPr dirty="0" sz="1200" spc="-5">
                <a:latin typeface="Arial"/>
                <a:cs typeface="Arial"/>
              </a:rPr>
              <a:t>(95% CI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0.64–1.04)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660"/>
              </a:spcBef>
            </a:pPr>
            <a:r>
              <a:rPr dirty="0" sz="800" b="1">
                <a:solidFill>
                  <a:srgbClr val="C11800"/>
                </a:solidFill>
                <a:latin typeface="Arial"/>
                <a:cs typeface="Arial"/>
              </a:rPr>
              <a:t>V</a:t>
            </a:r>
            <a:r>
              <a:rPr dirty="0" sz="800" spc="-5" b="1">
                <a:solidFill>
                  <a:srgbClr val="C11800"/>
                </a:solidFill>
                <a:latin typeface="Arial"/>
                <a:cs typeface="Arial"/>
              </a:rPr>
              <a:t>KA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17399" y="3164280"/>
            <a:ext cx="4794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solidFill>
                  <a:srgbClr val="0047C1"/>
                </a:solidFill>
                <a:latin typeface="Arial"/>
                <a:cs typeface="Arial"/>
              </a:rPr>
              <a:t>Apixaban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3504" y="548640"/>
            <a:ext cx="7936991" cy="3986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0970" y="116561"/>
            <a:ext cx="478155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/>
              <a:t>Ischemic </a:t>
            </a:r>
            <a:r>
              <a:rPr dirty="0" sz="2000"/>
              <a:t>Outcomes—Apixaban </a:t>
            </a:r>
            <a:r>
              <a:rPr dirty="0" sz="2000" spc="-15"/>
              <a:t>vs</a:t>
            </a:r>
            <a:r>
              <a:rPr dirty="0" sz="2000" spc="-105"/>
              <a:t> </a:t>
            </a:r>
            <a:r>
              <a:rPr dirty="0" sz="2000"/>
              <a:t>VKA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Julien</dc:creator>
  <dc:title>Présentation PowerPoint</dc:title>
  <dcterms:created xsi:type="dcterms:W3CDTF">2019-09-26T18:34:47Z</dcterms:created>
  <dcterms:modified xsi:type="dcterms:W3CDTF">2019-09-26T18:34:47Z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2019-09-26T00:00:00Z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2019-09-26T00:00:00Z</vt:filetime>
  </property>
</Properties>
</file>