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B1850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B1850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71779" y="1708701"/>
            <a:ext cx="5486400" cy="353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B1850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4670" y="5748528"/>
            <a:ext cx="0" cy="626110"/>
          </a:xfrm>
          <a:custGeom>
            <a:avLst/>
            <a:gdLst/>
            <a:ahLst/>
            <a:cxnLst/>
            <a:rect l="l" t="t" r="r" b="b"/>
            <a:pathLst>
              <a:path w="0" h="626110">
                <a:moveTo>
                  <a:pt x="0" y="0"/>
                </a:moveTo>
                <a:lnTo>
                  <a:pt x="0" y="625602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003124" y="5753100"/>
            <a:ext cx="0" cy="635635"/>
          </a:xfrm>
          <a:custGeom>
            <a:avLst/>
            <a:gdLst/>
            <a:ahLst/>
            <a:cxnLst/>
            <a:rect l="l" t="t" r="r" b="b"/>
            <a:pathLst>
              <a:path w="0"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291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040373" y="953261"/>
            <a:ext cx="0" cy="487045"/>
          </a:xfrm>
          <a:custGeom>
            <a:avLst/>
            <a:gdLst/>
            <a:ahLst/>
            <a:cxnLst/>
            <a:rect l="l" t="t" r="r" b="b"/>
            <a:pathLst>
              <a:path w="0" h="487044">
                <a:moveTo>
                  <a:pt x="0" y="0"/>
                </a:moveTo>
                <a:lnTo>
                  <a:pt x="0" y="48663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829299"/>
            <a:ext cx="12191999" cy="10286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62706" y="181757"/>
            <a:ext cx="6466586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B1850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4373" y="2146744"/>
            <a:ext cx="10783252" cy="2280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jpg"/><Relationship Id="rId11" Type="http://schemas.openxmlformats.org/officeDocument/2006/relationships/image" Target="../media/image1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032" y="1812903"/>
            <a:ext cx="11269980" cy="1903730"/>
          </a:xfrm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algn="ctr" marL="12700" marR="5080" indent="-1270">
              <a:lnSpc>
                <a:spcPts val="4750"/>
              </a:lnSpc>
              <a:spcBef>
                <a:spcPts val="705"/>
              </a:spcBef>
              <a:tabLst>
                <a:tab pos="1348740" algn="l"/>
                <a:tab pos="9521190" algn="l"/>
              </a:tabLst>
            </a:pPr>
            <a:r>
              <a:rPr dirty="0" sz="4400" spc="-10">
                <a:solidFill>
                  <a:srgbClr val="BE9000"/>
                </a:solidFill>
              </a:rPr>
              <a:t>T</a:t>
            </a:r>
            <a:r>
              <a:rPr dirty="0" sz="4400" spc="-10">
                <a:solidFill>
                  <a:srgbClr val="001F5F"/>
                </a:solidFill>
              </a:rPr>
              <a:t>icagrelor </a:t>
            </a:r>
            <a:r>
              <a:rPr dirty="0" sz="4400" spc="-15">
                <a:solidFill>
                  <a:srgbClr val="BE9000"/>
                </a:solidFill>
              </a:rPr>
              <a:t>W</a:t>
            </a:r>
            <a:r>
              <a:rPr dirty="0" sz="4400" spc="-15">
                <a:solidFill>
                  <a:srgbClr val="001F5F"/>
                </a:solidFill>
              </a:rPr>
              <a:t>ith </a:t>
            </a:r>
            <a:r>
              <a:rPr dirty="0" sz="4400" spc="-5">
                <a:solidFill>
                  <a:srgbClr val="001F5F"/>
                </a:solidFill>
              </a:rPr>
              <a:t>Asp</a:t>
            </a:r>
            <a:r>
              <a:rPr dirty="0" sz="4400" spc="-5">
                <a:solidFill>
                  <a:srgbClr val="BE9000"/>
                </a:solidFill>
              </a:rPr>
              <a:t>I</a:t>
            </a:r>
            <a:r>
              <a:rPr dirty="0" sz="4400" spc="-5">
                <a:solidFill>
                  <a:srgbClr val="001F5F"/>
                </a:solidFill>
              </a:rPr>
              <a:t>rin or</a:t>
            </a:r>
            <a:r>
              <a:rPr dirty="0" sz="4400" spc="-250">
                <a:solidFill>
                  <a:srgbClr val="001F5F"/>
                </a:solidFill>
              </a:rPr>
              <a:t> </a:t>
            </a:r>
            <a:r>
              <a:rPr dirty="0" sz="4400" spc="-5">
                <a:solidFill>
                  <a:srgbClr val="001F5F"/>
                </a:solidFill>
              </a:rPr>
              <a:t>A</a:t>
            </a:r>
            <a:r>
              <a:rPr dirty="0" sz="4400" spc="-5">
                <a:solidFill>
                  <a:srgbClr val="BE9000"/>
                </a:solidFill>
              </a:rPr>
              <a:t>L</a:t>
            </a:r>
            <a:r>
              <a:rPr dirty="0" sz="4400" spc="-5">
                <a:solidFill>
                  <a:srgbClr val="001F5F"/>
                </a:solidFill>
              </a:rPr>
              <a:t>one</a:t>
            </a:r>
            <a:r>
              <a:rPr dirty="0" sz="4400" spc="15">
                <a:solidFill>
                  <a:srgbClr val="001F5F"/>
                </a:solidFill>
              </a:rPr>
              <a:t> </a:t>
            </a:r>
            <a:r>
              <a:rPr dirty="0" sz="4400">
                <a:solidFill>
                  <a:srgbClr val="BE9000"/>
                </a:solidFill>
              </a:rPr>
              <a:t>I</a:t>
            </a:r>
            <a:r>
              <a:rPr dirty="0" sz="4400">
                <a:solidFill>
                  <a:srgbClr val="001F5F"/>
                </a:solidFill>
              </a:rPr>
              <a:t>n	</a:t>
            </a:r>
            <a:r>
              <a:rPr dirty="0" sz="4400" spc="-5">
                <a:solidFill>
                  <a:srgbClr val="001F5F"/>
                </a:solidFill>
              </a:rPr>
              <a:t>Hi</a:t>
            </a:r>
            <a:r>
              <a:rPr dirty="0" sz="4400" spc="-5">
                <a:solidFill>
                  <a:srgbClr val="BE9000"/>
                </a:solidFill>
              </a:rPr>
              <a:t>GH</a:t>
            </a:r>
            <a:r>
              <a:rPr dirty="0" sz="4400" spc="-5">
                <a:solidFill>
                  <a:srgbClr val="001F5F"/>
                </a:solidFill>
              </a:rPr>
              <a:t>-  Risk	Patients After Coronary</a:t>
            </a:r>
            <a:r>
              <a:rPr dirty="0" sz="4400" spc="-150">
                <a:solidFill>
                  <a:srgbClr val="001F5F"/>
                </a:solidFill>
              </a:rPr>
              <a:t> </a:t>
            </a:r>
            <a:r>
              <a:rPr dirty="0" sz="4400" spc="-30">
                <a:solidFill>
                  <a:srgbClr val="001F5F"/>
                </a:solidFill>
              </a:rPr>
              <a:t>In</a:t>
            </a:r>
            <a:r>
              <a:rPr dirty="0" sz="4400" spc="-30">
                <a:solidFill>
                  <a:srgbClr val="BE9000"/>
                </a:solidFill>
              </a:rPr>
              <a:t>T</a:t>
            </a:r>
            <a:r>
              <a:rPr dirty="0" sz="4400" spc="-30">
                <a:solidFill>
                  <a:srgbClr val="001F5F"/>
                </a:solidFill>
              </a:rPr>
              <a:t>ervention:  </a:t>
            </a:r>
            <a:r>
              <a:rPr dirty="0" sz="4400" spc="-5">
                <a:solidFill>
                  <a:srgbClr val="001F5F"/>
                </a:solidFill>
              </a:rPr>
              <a:t>Thrombogenicity</a:t>
            </a:r>
            <a:r>
              <a:rPr dirty="0" sz="4400" spc="-10">
                <a:solidFill>
                  <a:srgbClr val="001F5F"/>
                </a:solidFill>
              </a:rPr>
              <a:t> </a:t>
            </a:r>
            <a:r>
              <a:rPr dirty="0" sz="4400" spc="-5">
                <a:solidFill>
                  <a:srgbClr val="001F5F"/>
                </a:solidFill>
              </a:rPr>
              <a:t>Substudy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699506" y="4038675"/>
            <a:ext cx="8771890" cy="1367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5725" marR="80645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BE9000"/>
                </a:solidFill>
                <a:latin typeface="Arial"/>
                <a:cs typeface="Arial"/>
              </a:rPr>
              <a:t>Usman </a:t>
            </a:r>
            <a:r>
              <a:rPr dirty="0" sz="3000" spc="-30" b="1">
                <a:solidFill>
                  <a:srgbClr val="BE9000"/>
                </a:solidFill>
                <a:latin typeface="Arial"/>
                <a:cs typeface="Arial"/>
              </a:rPr>
              <a:t>Baber, </a:t>
            </a:r>
            <a:r>
              <a:rPr dirty="0" sz="3000" spc="-5" b="1">
                <a:solidFill>
                  <a:srgbClr val="BE9000"/>
                </a:solidFill>
                <a:latin typeface="Arial"/>
                <a:cs typeface="Arial"/>
              </a:rPr>
              <a:t>MD MS and M. </a:t>
            </a:r>
            <a:r>
              <a:rPr dirty="0" sz="3000" b="1">
                <a:solidFill>
                  <a:srgbClr val="BE9000"/>
                </a:solidFill>
                <a:latin typeface="Arial"/>
                <a:cs typeface="Arial"/>
              </a:rPr>
              <a:t>Urooj </a:t>
            </a:r>
            <a:r>
              <a:rPr dirty="0" sz="3000" spc="-5" b="1">
                <a:solidFill>
                  <a:srgbClr val="BE9000"/>
                </a:solidFill>
                <a:latin typeface="Arial"/>
                <a:cs typeface="Arial"/>
              </a:rPr>
              <a:t>Zafar </a:t>
            </a:r>
            <a:r>
              <a:rPr dirty="0" sz="3000" b="1">
                <a:solidFill>
                  <a:srgbClr val="BE9000"/>
                </a:solidFill>
                <a:latin typeface="Arial"/>
                <a:cs typeface="Arial"/>
              </a:rPr>
              <a:t>MBBS  on </a:t>
            </a:r>
            <a:r>
              <a:rPr dirty="0" sz="3000" spc="-5" b="1">
                <a:solidFill>
                  <a:srgbClr val="BE9000"/>
                </a:solidFill>
                <a:latin typeface="Arial"/>
                <a:cs typeface="Arial"/>
              </a:rPr>
              <a:t>behalf </a:t>
            </a:r>
            <a:r>
              <a:rPr dirty="0" sz="3000" b="1">
                <a:solidFill>
                  <a:srgbClr val="BE9000"/>
                </a:solidFill>
                <a:latin typeface="Arial"/>
                <a:cs typeface="Arial"/>
              </a:rPr>
              <a:t>of </a:t>
            </a:r>
            <a:r>
              <a:rPr dirty="0" sz="3000" spc="-5" b="1">
                <a:solidFill>
                  <a:srgbClr val="BE9000"/>
                </a:solidFill>
                <a:latin typeface="Arial"/>
                <a:cs typeface="Arial"/>
              </a:rPr>
              <a:t>the TWILIGHT</a:t>
            </a:r>
            <a:r>
              <a:rPr dirty="0" sz="3000" spc="55" b="1">
                <a:solidFill>
                  <a:srgbClr val="BE9000"/>
                </a:solidFill>
                <a:latin typeface="Arial"/>
                <a:cs typeface="Arial"/>
              </a:rPr>
              <a:t> </a:t>
            </a:r>
            <a:r>
              <a:rPr dirty="0" sz="3000" spc="-5" b="1">
                <a:solidFill>
                  <a:srgbClr val="BE9000"/>
                </a:solidFill>
                <a:latin typeface="Arial"/>
                <a:cs typeface="Arial"/>
              </a:rPr>
              <a:t>Investigators</a:t>
            </a:r>
            <a:endParaRPr sz="3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Icahn School of </a:t>
            </a:r>
            <a:r>
              <a:rPr dirty="0" sz="2800" spc="-5">
                <a:solidFill>
                  <a:srgbClr val="001F5F"/>
                </a:solidFill>
                <a:latin typeface="Arial"/>
                <a:cs typeface="Arial"/>
              </a:rPr>
              <a:t>Medicine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at </a:t>
            </a:r>
            <a:r>
              <a:rPr dirty="0" sz="2800" spc="-5">
                <a:solidFill>
                  <a:srgbClr val="001F5F"/>
                </a:solidFill>
                <a:latin typeface="Arial"/>
                <a:cs typeface="Arial"/>
              </a:rPr>
              <a:t>Mount Sinai, New </a:t>
            </a:r>
            <a:r>
              <a:rPr dirty="0" sz="2800" spc="-55">
                <a:solidFill>
                  <a:srgbClr val="001F5F"/>
                </a:solidFill>
                <a:latin typeface="Arial"/>
                <a:cs typeface="Arial"/>
              </a:rPr>
              <a:t>York,</a:t>
            </a:r>
            <a:r>
              <a:rPr dirty="0" sz="28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1F5F"/>
                </a:solidFill>
                <a:latin typeface="Arial"/>
                <a:cs typeface="Arial"/>
              </a:rPr>
              <a:t>NY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96155" y="67056"/>
            <a:ext cx="3592067" cy="1897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48853" y="6292996"/>
            <a:ext cx="41363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 i="1">
                <a:solidFill>
                  <a:srgbClr val="001F60"/>
                </a:solidFill>
                <a:latin typeface="Calibri"/>
                <a:cs typeface="Calibri"/>
              </a:rPr>
              <a:t>ClinicalTrials.gov </a:t>
            </a:r>
            <a:r>
              <a:rPr dirty="0" sz="2000" spc="-5" b="1" i="1">
                <a:solidFill>
                  <a:srgbClr val="001F60"/>
                </a:solidFill>
                <a:latin typeface="Calibri"/>
                <a:cs typeface="Calibri"/>
              </a:rPr>
              <a:t>Number:</a:t>
            </a:r>
            <a:r>
              <a:rPr dirty="0" sz="2000" spc="-65" b="1" i="1">
                <a:solidFill>
                  <a:srgbClr val="001F60"/>
                </a:solidFill>
                <a:latin typeface="Calibri"/>
                <a:cs typeface="Calibri"/>
              </a:rPr>
              <a:t> </a:t>
            </a:r>
            <a:r>
              <a:rPr dirty="0" sz="1800" spc="-5" b="1" i="1">
                <a:solidFill>
                  <a:srgbClr val="1F3863"/>
                </a:solidFill>
                <a:latin typeface="Calibri"/>
                <a:cs typeface="Calibri"/>
              </a:rPr>
              <a:t>NCT04001374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5357" y="970692"/>
          <a:ext cx="11508740" cy="5197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3345"/>
                <a:gridCol w="3145789"/>
                <a:gridCol w="3145790"/>
                <a:gridCol w="1252854"/>
              </a:tblGrid>
              <a:tr h="601441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49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265555" marR="476250" indent="-7835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Ticagrelor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plus</a:t>
                      </a:r>
                      <a:r>
                        <a:rPr dirty="0" sz="1800" spc="-1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(n=18)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265555" marR="527685" indent="-7302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Ticagrelor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plus</a:t>
                      </a:r>
                      <a:r>
                        <a:rPr dirty="0" sz="1800" spc="-1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aspirin  (n=24)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47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352515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Indication for</a:t>
                      </a:r>
                      <a:r>
                        <a:rPr dirty="0" sz="16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PCI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39409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Stable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angina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(33.3%)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(41.7%)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65623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Acute coronary</a:t>
                      </a:r>
                      <a:r>
                        <a:rPr dirty="0" sz="1600" spc="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syndrome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(50%)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(58%)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C00000"/>
                      </a:solidFill>
                      <a:prstDash val="solid"/>
                    </a:lnR>
                    <a:lnT w="28575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9289">
                <a:tc>
                  <a:txBody>
                    <a:bodyPr/>
                    <a:lstStyle/>
                    <a:p>
                      <a:pPr marL="48260">
                        <a:lnSpc>
                          <a:spcPts val="185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Multivessel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CAD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4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(66.7%)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4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(45.8%)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0.18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</a:tr>
              <a:tr h="6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Number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lesions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treated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1.7 ±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0.8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1.6 ±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0.8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0.86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LAD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(33.3%)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(45.8%)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0.41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2515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RCA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(44.4%)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(33.3%)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0.46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62124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LCx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(44.4%)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(33.3%)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0.46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35236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Stent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length</a:t>
                      </a:r>
                      <a:r>
                        <a:rPr dirty="0" sz="16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(mm)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53975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35.8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24.5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35.1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21.9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0.92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</a:tr>
              <a:tr h="360188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600" spc="-35" b="1">
                          <a:latin typeface="Calibri"/>
                          <a:cs typeface="Calibri"/>
                        </a:rPr>
                        <a:t>Target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morphology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2515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Thrombus</a:t>
                      </a:r>
                      <a:r>
                        <a:rPr dirty="0" sz="16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(16.7%)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0.61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Calcification,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moderate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severe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(16.7%)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(45.8%)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0.047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2515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Any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bifurcation</a:t>
                      </a:r>
                      <a:r>
                        <a:rPr dirty="0" sz="16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(33.3%)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(20.8%)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0.83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053" y="103329"/>
            <a:ext cx="64852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/>
              <a:t>Procedural</a:t>
            </a:r>
            <a:r>
              <a:rPr dirty="0" sz="4000" spc="-50"/>
              <a:t> </a:t>
            </a:r>
            <a:r>
              <a:rPr dirty="0" sz="4000" spc="-5"/>
              <a:t>Characteristics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7638" y="1265682"/>
            <a:ext cx="0" cy="4491355"/>
          </a:xfrm>
          <a:custGeom>
            <a:avLst/>
            <a:gdLst/>
            <a:ahLst/>
            <a:cxnLst/>
            <a:rect l="l" t="t" r="r" b="b"/>
            <a:pathLst>
              <a:path w="0" h="4491355">
                <a:moveTo>
                  <a:pt x="0" y="4491228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67533" y="5634990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70104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50083" y="5356329"/>
            <a:ext cx="238760" cy="4521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5">
                <a:latin typeface="Arial"/>
                <a:cs typeface="Arial"/>
              </a:rPr>
              <a:t>1000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7533" y="4220717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70104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50083" y="3940692"/>
            <a:ext cx="238760" cy="4521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5">
                <a:latin typeface="Arial"/>
                <a:cs typeface="Arial"/>
              </a:rPr>
              <a:t>3000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7533" y="2801873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70104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50083" y="2520078"/>
            <a:ext cx="238760" cy="4521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5">
                <a:latin typeface="Arial"/>
                <a:cs typeface="Arial"/>
              </a:rPr>
              <a:t>5000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67533" y="1381505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70104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150083" y="1101954"/>
            <a:ext cx="238760" cy="4521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60"/>
              </a:lnSpc>
            </a:pPr>
            <a:r>
              <a:rPr dirty="0" sz="1500" spc="5">
                <a:latin typeface="Arial"/>
                <a:cs typeface="Arial"/>
              </a:rPr>
              <a:t>7000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3682" y="1583101"/>
            <a:ext cx="309880" cy="378650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15"/>
              </a:lnSpc>
            </a:pPr>
            <a:r>
              <a:rPr dirty="0" sz="1900" spc="-5">
                <a:latin typeface="Arial"/>
                <a:cs typeface="Arial"/>
              </a:rPr>
              <a:t>Thrombus Area at Follow-Up</a:t>
            </a:r>
            <a:r>
              <a:rPr dirty="0" sz="1900" spc="-40">
                <a:latin typeface="Arial"/>
                <a:cs typeface="Arial"/>
              </a:rPr>
              <a:t> </a:t>
            </a:r>
            <a:r>
              <a:rPr dirty="0" sz="1900">
                <a:latin typeface="Arial"/>
                <a:cs typeface="Arial"/>
              </a:rPr>
              <a:t>(</a:t>
            </a:r>
            <a:r>
              <a:rPr dirty="0" sz="2000">
                <a:latin typeface="Arial"/>
                <a:cs typeface="Arial"/>
              </a:rPr>
              <a:t>µm</a:t>
            </a:r>
            <a:r>
              <a:rPr dirty="0" baseline="25641" sz="1950">
                <a:latin typeface="Arial"/>
                <a:cs typeface="Arial"/>
              </a:rPr>
              <a:t>2</a:t>
            </a:r>
            <a:r>
              <a:rPr dirty="0" sz="1900">
                <a:latin typeface="Arial"/>
                <a:cs typeface="Arial"/>
              </a:rPr>
              <a:t>)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37638" y="5756909"/>
            <a:ext cx="6507480" cy="0"/>
          </a:xfrm>
          <a:custGeom>
            <a:avLst/>
            <a:gdLst/>
            <a:ahLst/>
            <a:cxnLst/>
            <a:rect l="l" t="t" r="r" b="b"/>
            <a:pathLst>
              <a:path w="6507480" h="0">
                <a:moveTo>
                  <a:pt x="0" y="0"/>
                </a:moveTo>
                <a:lnTo>
                  <a:pt x="650748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59557" y="5756909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384781" y="5851250"/>
            <a:ext cx="4521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>
                <a:latin typeface="Arial"/>
                <a:cs typeface="Arial"/>
              </a:rPr>
              <a:t>1000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45914" y="5756909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736842" y="5756909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829293" y="5756909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654384" y="5851250"/>
            <a:ext cx="4521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>
                <a:latin typeface="Arial"/>
                <a:cs typeface="Arial"/>
              </a:rPr>
              <a:t>7000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12047" y="5778515"/>
            <a:ext cx="4316730" cy="72961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772795">
              <a:lnSpc>
                <a:spcPct val="100000"/>
              </a:lnSpc>
              <a:spcBef>
                <a:spcPts val="670"/>
              </a:spcBef>
              <a:tabLst>
                <a:tab pos="2863850" algn="l"/>
              </a:tabLst>
            </a:pPr>
            <a:r>
              <a:rPr dirty="0" sz="1500">
                <a:latin typeface="Arial"/>
                <a:cs typeface="Arial"/>
              </a:rPr>
              <a:t>3000	</a:t>
            </a:r>
            <a:r>
              <a:rPr dirty="0" sz="1500" spc="5">
                <a:latin typeface="Arial"/>
                <a:cs typeface="Arial"/>
              </a:rPr>
              <a:t>5000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900" spc="-5">
                <a:latin typeface="Arial"/>
                <a:cs typeface="Arial"/>
              </a:rPr>
              <a:t>Thrombus Area at Randomization</a:t>
            </a:r>
            <a:r>
              <a:rPr dirty="0" sz="1900" spc="-10">
                <a:latin typeface="Arial"/>
                <a:cs typeface="Arial"/>
              </a:rPr>
              <a:t> </a:t>
            </a:r>
            <a:r>
              <a:rPr dirty="0" sz="1900">
                <a:latin typeface="Arial"/>
                <a:cs typeface="Arial"/>
              </a:rPr>
              <a:t>(</a:t>
            </a:r>
            <a:r>
              <a:rPr dirty="0" sz="2000">
                <a:latin typeface="Arial"/>
                <a:cs typeface="Arial"/>
              </a:rPr>
              <a:t>µm</a:t>
            </a:r>
            <a:r>
              <a:rPr dirty="0" baseline="25641" sz="1950">
                <a:latin typeface="Arial"/>
                <a:cs typeface="Arial"/>
              </a:rPr>
              <a:t>2</a:t>
            </a:r>
            <a:r>
              <a:rPr dirty="0" sz="200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48124" y="1370072"/>
            <a:ext cx="6292596" cy="4276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877305" y="4080509"/>
            <a:ext cx="5716905" cy="1385570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algn="ctr" marL="274955" marR="269875" indent="1270">
              <a:lnSpc>
                <a:spcPct val="100000"/>
              </a:lnSpc>
              <a:spcBef>
                <a:spcPts val="175"/>
              </a:spcBef>
              <a:tabLst>
                <a:tab pos="2847975" algn="l"/>
              </a:tabLst>
            </a:pPr>
            <a:r>
              <a:rPr dirty="0" sz="2800" spc="-5">
                <a:latin typeface="Calibri"/>
                <a:cs typeface="Calibri"/>
              </a:rPr>
              <a:t>Mean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Difference	</a:t>
            </a:r>
            <a:r>
              <a:rPr dirty="0" sz="2800" spc="-5">
                <a:latin typeface="Calibri"/>
                <a:cs typeface="Calibri"/>
              </a:rPr>
              <a:t>(95% CI) </a:t>
            </a:r>
            <a:r>
              <a:rPr dirty="0" sz="2800" spc="-10">
                <a:latin typeface="Calibri"/>
                <a:cs typeface="Calibri"/>
              </a:rPr>
              <a:t>in  </a:t>
            </a:r>
            <a:r>
              <a:rPr dirty="0" sz="2800" spc="-15">
                <a:latin typeface="Calibri"/>
                <a:cs typeface="Calibri"/>
              </a:rPr>
              <a:t>Thrombus Area </a:t>
            </a:r>
            <a:r>
              <a:rPr dirty="0" sz="2800" spc="-10">
                <a:latin typeface="Calibri"/>
                <a:cs typeface="Calibri"/>
              </a:rPr>
              <a:t>Between </a:t>
            </a:r>
            <a:r>
              <a:rPr dirty="0" sz="2800" spc="-15">
                <a:latin typeface="Calibri"/>
                <a:cs typeface="Calibri"/>
              </a:rPr>
              <a:t>Groups:  </a:t>
            </a:r>
            <a:r>
              <a:rPr dirty="0" sz="2800" spc="-5">
                <a:latin typeface="Calibri"/>
                <a:cs typeface="Calibri"/>
              </a:rPr>
              <a:t>218.2 µm</a:t>
            </a:r>
            <a:r>
              <a:rPr dirty="0" baseline="25525" sz="2775" spc="-7">
                <a:latin typeface="Calibri"/>
                <a:cs typeface="Calibri"/>
              </a:rPr>
              <a:t>2 </a:t>
            </a:r>
            <a:r>
              <a:rPr dirty="0" sz="2800" spc="-5">
                <a:latin typeface="Calibri"/>
                <a:cs typeface="Calibri"/>
              </a:rPr>
              <a:t>(-575.9 </a:t>
            </a:r>
            <a:r>
              <a:rPr dirty="0" sz="2800" spc="-15">
                <a:latin typeface="Calibri"/>
                <a:cs typeface="Calibri"/>
              </a:rPr>
              <a:t>to </a:t>
            </a:r>
            <a:r>
              <a:rPr dirty="0" sz="2800" spc="-5">
                <a:latin typeface="Calibri"/>
                <a:cs typeface="Calibri"/>
              </a:rPr>
              <a:t>139.9);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p=0.22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35111" y="2788920"/>
            <a:ext cx="144780" cy="156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379684" y="2601875"/>
            <a:ext cx="2430145" cy="717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640" marR="5080" indent="-28575">
              <a:lnSpc>
                <a:spcPct val="1135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Ticagrelor Plus Aspirin  Ticagrelor Plus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Placebo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774001" y="106753"/>
            <a:ext cx="106762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i="1">
                <a:latin typeface="Arial"/>
                <a:cs typeface="Arial"/>
              </a:rPr>
              <a:t>Ex-vivo </a:t>
            </a:r>
            <a:r>
              <a:rPr dirty="0" sz="4000" spc="-5"/>
              <a:t>Thrombus Area by </a:t>
            </a:r>
            <a:r>
              <a:rPr dirty="0" sz="4000" spc="-30"/>
              <a:t>Treatment</a:t>
            </a:r>
            <a:r>
              <a:rPr dirty="0" sz="4000" spc="-105"/>
              <a:t> </a:t>
            </a:r>
            <a:r>
              <a:rPr dirty="0" sz="4000" spc="-10"/>
              <a:t>Group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5244" y="3115055"/>
            <a:ext cx="958595" cy="3113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336535" y="2508516"/>
            <a:ext cx="958583" cy="3720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02252" y="3093732"/>
            <a:ext cx="958595" cy="31348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543543" y="2346960"/>
            <a:ext cx="958583" cy="38816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57400" y="1264919"/>
            <a:ext cx="0" cy="4959350"/>
          </a:xfrm>
          <a:custGeom>
            <a:avLst/>
            <a:gdLst/>
            <a:ahLst/>
            <a:cxnLst/>
            <a:rect l="l" t="t" r="r" b="b"/>
            <a:pathLst>
              <a:path w="0" h="4959350">
                <a:moveTo>
                  <a:pt x="0" y="4959096"/>
                </a:moveTo>
                <a:lnTo>
                  <a:pt x="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93392" y="6224015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93392" y="523189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3392" y="424129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3392" y="3249167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93392" y="2257044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93392" y="1264919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57400" y="6224015"/>
            <a:ext cx="8481060" cy="0"/>
          </a:xfrm>
          <a:custGeom>
            <a:avLst/>
            <a:gdLst/>
            <a:ahLst/>
            <a:cxnLst/>
            <a:rect l="l" t="t" r="r" b="b"/>
            <a:pathLst>
              <a:path w="8481060" h="0">
                <a:moveTo>
                  <a:pt x="0" y="0"/>
                </a:moveTo>
                <a:lnTo>
                  <a:pt x="848106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14180" y="2822947"/>
            <a:ext cx="5213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404040"/>
                </a:solidFill>
                <a:latin typeface="Calibri"/>
                <a:cs typeface="Calibri"/>
              </a:rPr>
              <a:t>3130</a:t>
            </a:r>
            <a:r>
              <a:rPr dirty="0" sz="1400" spc="5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40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54523" y="2217056"/>
            <a:ext cx="5213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404040"/>
                </a:solidFill>
                <a:latin typeface="Calibri"/>
                <a:cs typeface="Calibri"/>
              </a:rPr>
              <a:t>3741</a:t>
            </a:r>
            <a:r>
              <a:rPr dirty="0" sz="1400" spc="5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40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21682" y="2801371"/>
            <a:ext cx="5213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404040"/>
                </a:solidFill>
                <a:latin typeface="Calibri"/>
                <a:cs typeface="Calibri"/>
              </a:rPr>
              <a:t>3152</a:t>
            </a:r>
            <a:r>
              <a:rPr dirty="0" sz="1400" spc="5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40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3805" y="6067330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44902" y="5075356"/>
            <a:ext cx="43878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>
                <a:latin typeface="Calibri"/>
                <a:cs typeface="Calibri"/>
              </a:rPr>
              <a:t>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44902" y="4083381"/>
            <a:ext cx="43878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2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>
                <a:latin typeface="Calibri"/>
                <a:cs typeface="Calibri"/>
              </a:rPr>
              <a:t>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44902" y="3091406"/>
            <a:ext cx="43878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3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>
                <a:latin typeface="Calibri"/>
                <a:cs typeface="Calibri"/>
              </a:rPr>
              <a:t>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44902" y="2099432"/>
            <a:ext cx="43878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4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>
                <a:latin typeface="Calibri"/>
                <a:cs typeface="Calibri"/>
              </a:rPr>
              <a:t>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44902" y="1107457"/>
            <a:ext cx="43878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5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>
                <a:latin typeface="Calibri"/>
                <a:cs typeface="Calibri"/>
              </a:rPr>
              <a:t>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15214" y="6331236"/>
            <a:ext cx="192658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Ticagrelor Plus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Placebo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93231" y="6331236"/>
            <a:ext cx="18516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Ticagrelor Plus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Aspirin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1828" y="1941220"/>
            <a:ext cx="399415" cy="30930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905"/>
              </a:lnSpc>
            </a:pPr>
            <a:r>
              <a:rPr dirty="0" sz="2800" spc="-15">
                <a:latin typeface="Calibri"/>
                <a:cs typeface="Calibri"/>
              </a:rPr>
              <a:t>Thrombus area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(um</a:t>
            </a:r>
            <a:r>
              <a:rPr dirty="0" baseline="25525" sz="2775" spc="-7">
                <a:latin typeface="Calibri"/>
                <a:cs typeface="Calibri"/>
              </a:rPr>
              <a:t>2</a:t>
            </a:r>
            <a:r>
              <a:rPr dirty="0" sz="2800" spc="-5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82871" y="1686223"/>
            <a:ext cx="8223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Calibri"/>
                <a:cs typeface="Calibri"/>
              </a:rPr>
              <a:t>Baseline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93181" y="1563786"/>
            <a:ext cx="962025" cy="732155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dirty="0" sz="1800" spc="-10" b="1" i="1">
                <a:latin typeface="Calibri"/>
                <a:cs typeface="Calibri"/>
              </a:rPr>
              <a:t>Follow-up</a:t>
            </a:r>
            <a:endParaRPr sz="1800">
              <a:latin typeface="Calibri"/>
              <a:cs typeface="Calibri"/>
            </a:endParaRPr>
          </a:p>
          <a:p>
            <a:pPr algn="ctr" marR="94615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solidFill>
                  <a:srgbClr val="404040"/>
                </a:solidFill>
                <a:latin typeface="Calibri"/>
                <a:cs typeface="Calibri"/>
              </a:rPr>
              <a:t>3903.8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15595" y="1820271"/>
            <a:ext cx="2072005" cy="831850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677545">
              <a:lnSpc>
                <a:spcPct val="100000"/>
              </a:lnSpc>
              <a:spcBef>
                <a:spcPts val="1160"/>
              </a:spcBef>
            </a:pPr>
            <a:r>
              <a:rPr dirty="0" sz="1600" spc="-10" i="1">
                <a:latin typeface="Calibri"/>
                <a:cs typeface="Calibri"/>
              </a:rPr>
              <a:t>p=0.87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  <a:tabLst>
                <a:tab pos="1122680" algn="l"/>
              </a:tabLst>
            </a:pPr>
            <a:r>
              <a:rPr dirty="0" sz="1800" spc="-5" b="1" i="1">
                <a:latin typeface="Calibri"/>
                <a:cs typeface="Calibri"/>
              </a:rPr>
              <a:t>Baseline	</a:t>
            </a:r>
            <a:r>
              <a:rPr dirty="0" sz="1800" spc="-10" b="1" i="1">
                <a:latin typeface="Calibri"/>
                <a:cs typeface="Calibri"/>
              </a:rPr>
              <a:t>Follow-up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48257" y="1342060"/>
            <a:ext cx="5880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i="1">
                <a:latin typeface="Calibri"/>
                <a:cs typeface="Calibri"/>
              </a:rPr>
              <a:t>p=0</a:t>
            </a:r>
            <a:r>
              <a:rPr dirty="0" sz="1600" i="1">
                <a:latin typeface="Calibri"/>
                <a:cs typeface="Calibri"/>
              </a:rPr>
              <a:t>.</a:t>
            </a:r>
            <a:r>
              <a:rPr dirty="0" sz="1600" spc="-10" i="1">
                <a:latin typeface="Calibri"/>
                <a:cs typeface="Calibri"/>
              </a:rPr>
              <a:t>16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068992" y="103329"/>
            <a:ext cx="100171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/>
              <a:t>Within-Group Changes </a:t>
            </a:r>
            <a:r>
              <a:rPr dirty="0" sz="4000"/>
              <a:t>in </a:t>
            </a:r>
            <a:r>
              <a:rPr dirty="0" sz="4000" spc="-10"/>
              <a:t>Thrombus</a:t>
            </a:r>
            <a:r>
              <a:rPr dirty="0" sz="4000" spc="-60"/>
              <a:t> </a:t>
            </a:r>
            <a:r>
              <a:rPr dirty="0" sz="4000" spc="-5"/>
              <a:t>Area</a:t>
            </a: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9255" y="2266188"/>
            <a:ext cx="6976871" cy="3424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44951" y="2171700"/>
            <a:ext cx="6976871" cy="3518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03476" y="1249680"/>
            <a:ext cx="0" cy="4438015"/>
          </a:xfrm>
          <a:custGeom>
            <a:avLst/>
            <a:gdLst/>
            <a:ahLst/>
            <a:cxnLst/>
            <a:rect l="l" t="t" r="r" b="b"/>
            <a:pathLst>
              <a:path w="0" h="4438015">
                <a:moveTo>
                  <a:pt x="0" y="4437888"/>
                </a:moveTo>
                <a:lnTo>
                  <a:pt x="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47088" y="568756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47088" y="479907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47088" y="391210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47088" y="302513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47088" y="2136648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47088" y="124968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03476" y="5687567"/>
            <a:ext cx="8646160" cy="0"/>
          </a:xfrm>
          <a:custGeom>
            <a:avLst/>
            <a:gdLst/>
            <a:ahLst/>
            <a:cxnLst/>
            <a:rect l="l" t="t" r="r" b="b"/>
            <a:pathLst>
              <a:path w="8646160" h="0">
                <a:moveTo>
                  <a:pt x="0" y="0"/>
                </a:moveTo>
                <a:lnTo>
                  <a:pt x="8645652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584823" y="4847257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46312" y="2006978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77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42454" y="4678550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16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03944" y="1913709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79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65433" y="4909284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11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35188" y="554702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5142" y="4659410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45142" y="3771792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45142" y="2884175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45142" y="1996558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55097" y="1108940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08774" y="5778114"/>
            <a:ext cx="1750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Adenosine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Diphosphate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89863" y="5778114"/>
            <a:ext cx="1235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Arachidonic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Acid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45165" y="5778114"/>
            <a:ext cx="6464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Collagen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59708" y="6371844"/>
            <a:ext cx="105155" cy="105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92718" y="5778114"/>
            <a:ext cx="1966595" cy="7454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593725" marR="5080" indent="-43180">
              <a:lnSpc>
                <a:spcPct val="101699"/>
              </a:lnSpc>
              <a:spcBef>
                <a:spcPts val="75"/>
              </a:spcBef>
            </a:pPr>
            <a:r>
              <a:rPr dirty="0" sz="1400" spc="-5">
                <a:latin typeface="Calibri"/>
                <a:cs typeface="Calibri"/>
              </a:rPr>
              <a:t>Thrombin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Receptor  Activating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Peptide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400" spc="-5">
                <a:latin typeface="Calibri"/>
                <a:cs typeface="Calibri"/>
              </a:rPr>
              <a:t>Ticagrelor Plus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Placebo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63511" y="6371844"/>
            <a:ext cx="105155" cy="1051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896477" y="6283989"/>
            <a:ext cx="1623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Ticagrelor Plus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Aspirin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56832" y="1899312"/>
            <a:ext cx="330200" cy="29781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400" spc="-10">
                <a:latin typeface="Calibri"/>
                <a:cs typeface="Calibri"/>
              </a:rPr>
              <a:t>Platelet Aggregation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(U)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37078" y="4279184"/>
            <a:ext cx="5880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i="1">
                <a:latin typeface="Calibri"/>
                <a:cs typeface="Calibri"/>
              </a:rPr>
              <a:t>p=0</a:t>
            </a:r>
            <a:r>
              <a:rPr dirty="0" sz="1600" i="1">
                <a:latin typeface="Calibri"/>
                <a:cs typeface="Calibri"/>
              </a:rPr>
              <a:t>.</a:t>
            </a:r>
            <a:r>
              <a:rPr dirty="0" sz="1600" spc="-10" i="1">
                <a:latin typeface="Calibri"/>
                <a:cs typeface="Calibri"/>
              </a:rPr>
              <a:t>47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46218" y="1575678"/>
            <a:ext cx="5880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i="1">
                <a:latin typeface="Calibri"/>
                <a:cs typeface="Calibri"/>
              </a:rPr>
              <a:t>p=0</a:t>
            </a:r>
            <a:r>
              <a:rPr dirty="0" sz="1600" i="1">
                <a:latin typeface="Calibri"/>
                <a:cs typeface="Calibri"/>
              </a:rPr>
              <a:t>.</a:t>
            </a:r>
            <a:r>
              <a:rPr dirty="0" sz="1600" spc="-10" i="1">
                <a:latin typeface="Calibri"/>
                <a:cs typeface="Calibri"/>
              </a:rPr>
              <a:t>81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49889" y="4199729"/>
            <a:ext cx="791845" cy="572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5900">
              <a:lnSpc>
                <a:spcPct val="100000"/>
              </a:lnSpc>
              <a:spcBef>
                <a:spcPts val="95"/>
              </a:spcBef>
            </a:pPr>
            <a:r>
              <a:rPr dirty="0" sz="1600" spc="-10" i="1">
                <a:latin typeface="Calibri"/>
                <a:cs typeface="Calibri"/>
              </a:rPr>
              <a:t>p=0.02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19.4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11378" y="3260657"/>
            <a:ext cx="911860" cy="779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8440">
              <a:lnSpc>
                <a:spcPct val="100000"/>
              </a:lnSpc>
              <a:spcBef>
                <a:spcPts val="95"/>
              </a:spcBef>
            </a:pPr>
            <a:r>
              <a:rPr dirty="0" sz="1600" spc="-10" i="1">
                <a:latin typeface="Calibri"/>
                <a:cs typeface="Calibri"/>
              </a:rPr>
              <a:t>p=0.03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40.2</a:t>
            </a: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65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35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156306" y="104853"/>
            <a:ext cx="11875135" cy="528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/>
              <a:t>Post-Randomization Platelet Reactivity </a:t>
            </a:r>
            <a:r>
              <a:rPr dirty="0" sz="3300"/>
              <a:t>by </a:t>
            </a:r>
            <a:r>
              <a:rPr dirty="0" sz="3300" spc="-25"/>
              <a:t>Treatment</a:t>
            </a:r>
            <a:r>
              <a:rPr dirty="0" sz="3300" spc="-50"/>
              <a:t> </a:t>
            </a:r>
            <a:r>
              <a:rPr dirty="0" sz="3300"/>
              <a:t>Group</a:t>
            </a:r>
            <a:endParaRPr sz="3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405" y="1075696"/>
            <a:ext cx="11246485" cy="478726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241300" marR="315595" indent="-2286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3200" spc="-5">
                <a:latin typeface="Calibri"/>
                <a:cs typeface="Calibri"/>
              </a:rPr>
              <a:t>B</a:t>
            </a:r>
            <a:r>
              <a:rPr dirty="0" sz="3200" spc="-5">
                <a:latin typeface="Calibri"/>
                <a:cs typeface="Calibri"/>
              </a:rPr>
              <a:t>aseline </a:t>
            </a:r>
            <a:r>
              <a:rPr dirty="0" sz="3200" spc="-20">
                <a:latin typeface="Calibri"/>
                <a:cs typeface="Calibri"/>
              </a:rPr>
              <a:t>differences </a:t>
            </a:r>
            <a:r>
              <a:rPr dirty="0" sz="3200" spc="-5">
                <a:latin typeface="Calibri"/>
                <a:cs typeface="Calibri"/>
              </a:rPr>
              <a:t>in </a:t>
            </a:r>
            <a:r>
              <a:rPr dirty="0" sz="3200" spc="-20">
                <a:latin typeface="Calibri"/>
                <a:cs typeface="Calibri"/>
              </a:rPr>
              <a:t>parameters </a:t>
            </a:r>
            <a:r>
              <a:rPr dirty="0" sz="3200" spc="-10">
                <a:latin typeface="Calibri"/>
                <a:cs typeface="Calibri"/>
              </a:rPr>
              <a:t>that can influence thrombotic  potential. </a:t>
            </a:r>
            <a:r>
              <a:rPr dirty="0" sz="3200" spc="-45">
                <a:latin typeface="Calibri"/>
                <a:cs typeface="Calibri"/>
              </a:rPr>
              <a:t>However, </a:t>
            </a:r>
            <a:r>
              <a:rPr dirty="0" sz="3200" spc="-10">
                <a:latin typeface="Calibri"/>
                <a:cs typeface="Calibri"/>
              </a:rPr>
              <a:t>thrombus was </a:t>
            </a:r>
            <a:r>
              <a:rPr dirty="0" sz="3200" spc="-20">
                <a:latin typeface="Calibri"/>
                <a:cs typeface="Calibri"/>
              </a:rPr>
              <a:t>generated </a:t>
            </a:r>
            <a:r>
              <a:rPr dirty="0" sz="3200" spc="-5">
                <a:latin typeface="Calibri"/>
                <a:cs typeface="Calibri"/>
              </a:rPr>
              <a:t>under </a:t>
            </a:r>
            <a:r>
              <a:rPr dirty="0" sz="3200" spc="-15">
                <a:latin typeface="Calibri"/>
                <a:cs typeface="Calibri"/>
              </a:rPr>
              <a:t>uniform  </a:t>
            </a:r>
            <a:r>
              <a:rPr dirty="0" sz="3200" spc="-5">
                <a:latin typeface="Calibri"/>
                <a:cs typeface="Calibri"/>
              </a:rPr>
              <a:t>conditions using </a:t>
            </a: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5">
                <a:latin typeface="Calibri"/>
                <a:cs typeface="Calibri"/>
              </a:rPr>
              <a:t>common </a:t>
            </a:r>
            <a:r>
              <a:rPr dirty="0" sz="3200" spc="-25">
                <a:latin typeface="Calibri"/>
                <a:cs typeface="Calibri"/>
              </a:rPr>
              <a:t>substrate, </a:t>
            </a:r>
            <a:r>
              <a:rPr dirty="0" sz="3200" spc="-5">
                <a:latin typeface="Calibri"/>
                <a:cs typeface="Calibri"/>
              </a:rPr>
              <a:t>partially </a:t>
            </a:r>
            <a:r>
              <a:rPr dirty="0" sz="3200" spc="-10">
                <a:latin typeface="Calibri"/>
                <a:cs typeface="Calibri"/>
              </a:rPr>
              <a:t>isolating </a:t>
            </a:r>
            <a:r>
              <a:rPr dirty="0" sz="3200" spc="-5">
                <a:latin typeface="Calibri"/>
                <a:cs typeface="Calibri"/>
              </a:rPr>
              <a:t>the  </a:t>
            </a:r>
            <a:r>
              <a:rPr dirty="0" sz="3200" spc="-15">
                <a:latin typeface="Calibri"/>
                <a:cs typeface="Calibri"/>
              </a:rPr>
              <a:t>treatment </a:t>
            </a:r>
            <a:r>
              <a:rPr dirty="0" sz="3200" spc="-30">
                <a:latin typeface="Calibri"/>
                <a:cs typeface="Calibri"/>
              </a:rPr>
              <a:t>effect </a:t>
            </a:r>
            <a:r>
              <a:rPr dirty="0" sz="3200" spc="-15">
                <a:latin typeface="Calibri"/>
                <a:cs typeface="Calibri"/>
              </a:rPr>
              <a:t>from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confounding.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240665" marR="5080" indent="-227965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3200" spc="-10">
                <a:latin typeface="Calibri"/>
                <a:cs typeface="Calibri"/>
              </a:rPr>
              <a:t>Given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study </a:t>
            </a:r>
            <a:r>
              <a:rPr dirty="0" sz="3200" spc="-5">
                <a:latin typeface="Calibri"/>
                <a:cs typeface="Calibri"/>
              </a:rPr>
              <a:t>design, </a:t>
            </a:r>
            <a:r>
              <a:rPr dirty="0" sz="3200" spc="-20">
                <a:latin typeface="Calibri"/>
                <a:cs typeface="Calibri"/>
              </a:rPr>
              <a:t>inferences regarding </a:t>
            </a:r>
            <a:r>
              <a:rPr dirty="0" sz="3200" spc="10">
                <a:latin typeface="Calibri"/>
                <a:cs typeface="Calibri"/>
              </a:rPr>
              <a:t>P2Y</a:t>
            </a:r>
            <a:r>
              <a:rPr dirty="0" baseline="-21164" sz="3150" spc="15">
                <a:latin typeface="Calibri"/>
                <a:cs typeface="Calibri"/>
              </a:rPr>
              <a:t>12 </a:t>
            </a:r>
            <a:r>
              <a:rPr dirty="0" sz="3200" spc="-5">
                <a:latin typeface="Calibri"/>
                <a:cs typeface="Calibri"/>
              </a:rPr>
              <a:t>inhibition with  </a:t>
            </a:r>
            <a:r>
              <a:rPr dirty="0" sz="3200" spc="-15">
                <a:latin typeface="Calibri"/>
                <a:cs typeface="Calibri"/>
              </a:rPr>
              <a:t>prasugrel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5">
                <a:latin typeface="Calibri"/>
                <a:cs typeface="Calibri"/>
              </a:rPr>
              <a:t>clopidogrel with </a:t>
            </a:r>
            <a:r>
              <a:rPr dirty="0" sz="3200" spc="-10">
                <a:latin typeface="Calibri"/>
                <a:cs typeface="Calibri"/>
              </a:rPr>
              <a:t>respect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5">
                <a:latin typeface="Calibri"/>
                <a:cs typeface="Calibri"/>
              </a:rPr>
              <a:t>blood </a:t>
            </a:r>
            <a:r>
              <a:rPr dirty="0" sz="3200" spc="-10">
                <a:latin typeface="Calibri"/>
                <a:cs typeface="Calibri"/>
              </a:rPr>
              <a:t>thrombogenicity </a:t>
            </a:r>
            <a:r>
              <a:rPr dirty="0" sz="3200" spc="-25">
                <a:latin typeface="Calibri"/>
                <a:cs typeface="Calibri"/>
              </a:rPr>
              <a:t>are  </a:t>
            </a:r>
            <a:r>
              <a:rPr dirty="0" sz="3200">
                <a:latin typeface="Calibri"/>
                <a:cs typeface="Calibri"/>
              </a:rPr>
              <a:t>not</a:t>
            </a:r>
            <a:r>
              <a:rPr dirty="0" sz="3200" spc="-5">
                <a:latin typeface="Calibri"/>
                <a:cs typeface="Calibri"/>
              </a:rPr>
              <a:t> possible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1300" marR="52069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3200" spc="-20">
                <a:latin typeface="Calibri"/>
                <a:cs typeface="Calibri"/>
              </a:rPr>
              <a:t>Patients </a:t>
            </a:r>
            <a:r>
              <a:rPr dirty="0" sz="3200" spc="-15">
                <a:latin typeface="Calibri"/>
                <a:cs typeface="Calibri"/>
              </a:rPr>
              <a:t>were </a:t>
            </a:r>
            <a:r>
              <a:rPr dirty="0" sz="3200" spc="-5">
                <a:latin typeface="Calibri"/>
                <a:cs typeface="Calibri"/>
              </a:rPr>
              <a:t>assessed </a:t>
            </a:r>
            <a:r>
              <a:rPr dirty="0" sz="3200" spc="-15">
                <a:latin typeface="Calibri"/>
                <a:cs typeface="Calibri"/>
              </a:rPr>
              <a:t>after </a:t>
            </a:r>
            <a:r>
              <a:rPr dirty="0" sz="3200">
                <a:latin typeface="Calibri"/>
                <a:cs typeface="Calibri"/>
              </a:rPr>
              <a:t>3 </a:t>
            </a:r>
            <a:r>
              <a:rPr dirty="0" sz="3200" spc="-10">
                <a:latin typeface="Calibri"/>
                <a:cs typeface="Calibri"/>
              </a:rPr>
              <a:t>months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5">
                <a:latin typeface="Calibri"/>
                <a:cs typeface="Calibri"/>
              </a:rPr>
              <a:t>DAPT; </a:t>
            </a:r>
            <a:r>
              <a:rPr dirty="0" sz="3200" spc="-5">
                <a:latin typeface="Calibri"/>
                <a:cs typeface="Calibri"/>
              </a:rPr>
              <a:t>earlier time </a:t>
            </a:r>
            <a:r>
              <a:rPr dirty="0" sz="3200" spc="-10">
                <a:latin typeface="Calibri"/>
                <a:cs typeface="Calibri"/>
              </a:rPr>
              <a:t>points  </a:t>
            </a:r>
            <a:r>
              <a:rPr dirty="0" sz="3200" spc="-15">
                <a:latin typeface="Calibri"/>
                <a:cs typeface="Calibri"/>
              </a:rPr>
              <a:t>after </a:t>
            </a:r>
            <a:r>
              <a:rPr dirty="0" sz="3200">
                <a:latin typeface="Calibri"/>
                <a:cs typeface="Calibri"/>
              </a:rPr>
              <a:t>PCI </a:t>
            </a:r>
            <a:r>
              <a:rPr dirty="0" sz="3200" spc="-20">
                <a:latin typeface="Calibri"/>
                <a:cs typeface="Calibri"/>
              </a:rPr>
              <a:t>may </a:t>
            </a:r>
            <a:r>
              <a:rPr dirty="0" sz="3200" spc="-25">
                <a:latin typeface="Calibri"/>
                <a:cs typeface="Calibri"/>
              </a:rPr>
              <a:t>have </a:t>
            </a:r>
            <a:r>
              <a:rPr dirty="0" sz="3200" spc="-5">
                <a:latin typeface="Calibri"/>
                <a:cs typeface="Calibri"/>
              </a:rPr>
              <a:t>yielded </a:t>
            </a:r>
            <a:r>
              <a:rPr dirty="0" sz="3200" spc="-25">
                <a:latin typeface="Calibri"/>
                <a:cs typeface="Calibri"/>
              </a:rPr>
              <a:t>different</a:t>
            </a:r>
            <a:r>
              <a:rPr dirty="0" sz="3200" spc="1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results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53609" y="97101"/>
            <a:ext cx="368363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Limitations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538" y="1019075"/>
            <a:ext cx="11039475" cy="49479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41300" marR="479425" indent="-2286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3000" spc="-10">
                <a:latin typeface="Calibri"/>
                <a:cs typeface="Calibri"/>
              </a:rPr>
              <a:t>T</a:t>
            </a:r>
            <a:r>
              <a:rPr dirty="0" sz="3000" spc="-10">
                <a:latin typeface="Calibri"/>
                <a:cs typeface="Calibri"/>
              </a:rPr>
              <a:t>icagrelor monotherapy provides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5">
                <a:latin typeface="Calibri"/>
                <a:cs typeface="Calibri"/>
              </a:rPr>
              <a:t>similar </a:t>
            </a:r>
            <a:r>
              <a:rPr dirty="0" sz="3000" spc="-10">
                <a:latin typeface="Calibri"/>
                <a:cs typeface="Calibri"/>
              </a:rPr>
              <a:t>antithrombotic </a:t>
            </a:r>
            <a:r>
              <a:rPr dirty="0" sz="3000" spc="-25">
                <a:latin typeface="Calibri"/>
                <a:cs typeface="Calibri"/>
              </a:rPr>
              <a:t>effect </a:t>
            </a:r>
            <a:r>
              <a:rPr dirty="0" sz="3000" spc="-15">
                <a:latin typeface="Calibri"/>
                <a:cs typeface="Calibri"/>
              </a:rPr>
              <a:t>to  </a:t>
            </a:r>
            <a:r>
              <a:rPr dirty="0" sz="3000" spc="-10">
                <a:latin typeface="Calibri"/>
                <a:cs typeface="Calibri"/>
              </a:rPr>
              <a:t>that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ticagrelor </a:t>
            </a:r>
            <a:r>
              <a:rPr dirty="0" sz="3000" spc="-5">
                <a:latin typeface="Calibri"/>
                <a:cs typeface="Calibri"/>
              </a:rPr>
              <a:t>plus </a:t>
            </a:r>
            <a:r>
              <a:rPr dirty="0" sz="3000" spc="-10">
                <a:latin typeface="Calibri"/>
                <a:cs typeface="Calibri"/>
              </a:rPr>
              <a:t>aspirin </a:t>
            </a:r>
            <a:r>
              <a:rPr dirty="0" sz="3000">
                <a:latin typeface="Calibri"/>
                <a:cs typeface="Calibri"/>
              </a:rPr>
              <a:t>as </a:t>
            </a:r>
            <a:r>
              <a:rPr dirty="0" sz="3000" spc="-5">
                <a:latin typeface="Calibri"/>
                <a:cs typeface="Calibri"/>
              </a:rPr>
              <a:t>assessed </a:t>
            </a:r>
            <a:r>
              <a:rPr dirty="0" sz="3000" spc="-10">
                <a:latin typeface="Calibri"/>
                <a:cs typeface="Calibri"/>
              </a:rPr>
              <a:t>by </a:t>
            </a:r>
            <a:r>
              <a:rPr dirty="0" sz="3000" spc="-15" i="1">
                <a:latin typeface="Calibri"/>
                <a:cs typeface="Calibri"/>
              </a:rPr>
              <a:t>ex-vivo </a:t>
            </a:r>
            <a:r>
              <a:rPr dirty="0" sz="3000" spc="-15">
                <a:latin typeface="Calibri"/>
                <a:cs typeface="Calibri"/>
              </a:rPr>
              <a:t>platelet-  </a:t>
            </a:r>
            <a:r>
              <a:rPr dirty="0" sz="3000" spc="-10">
                <a:latin typeface="Calibri"/>
                <a:cs typeface="Calibri"/>
              </a:rPr>
              <a:t>dependent thrombus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formation.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1300" marR="255904" indent="-228600">
              <a:lnSpc>
                <a:spcPts val="324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3000" spc="-15">
                <a:latin typeface="Calibri"/>
                <a:cs typeface="Calibri"/>
              </a:rPr>
              <a:t>Platelet </a:t>
            </a:r>
            <a:r>
              <a:rPr dirty="0" sz="3000" spc="-10">
                <a:latin typeface="Calibri"/>
                <a:cs typeface="Calibri"/>
              </a:rPr>
              <a:t>reactivity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10">
                <a:latin typeface="Calibri"/>
                <a:cs typeface="Calibri"/>
              </a:rPr>
              <a:t>collagen </a:t>
            </a:r>
            <a:r>
              <a:rPr dirty="0" sz="3000" spc="-5">
                <a:latin typeface="Calibri"/>
                <a:cs typeface="Calibri"/>
              </a:rPr>
              <a:t>and </a:t>
            </a:r>
            <a:r>
              <a:rPr dirty="0" sz="3000">
                <a:latin typeface="Calibri"/>
                <a:cs typeface="Calibri"/>
              </a:rPr>
              <a:t>AA </a:t>
            </a:r>
            <a:r>
              <a:rPr dirty="0" sz="3000" spc="-5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increased </a:t>
            </a:r>
            <a:r>
              <a:rPr dirty="0" sz="3000" spc="-5">
                <a:latin typeface="Calibri"/>
                <a:cs typeface="Calibri"/>
              </a:rPr>
              <a:t>in the absence </a:t>
            </a:r>
            <a:r>
              <a:rPr dirty="0" sz="3000">
                <a:latin typeface="Calibri"/>
                <a:cs typeface="Calibri"/>
              </a:rPr>
              <a:t>of  </a:t>
            </a:r>
            <a:r>
              <a:rPr dirty="0" sz="3000" spc="-10">
                <a:latin typeface="Calibri"/>
                <a:cs typeface="Calibri"/>
              </a:rPr>
              <a:t>aspirin </a:t>
            </a:r>
            <a:r>
              <a:rPr dirty="0" sz="3000" spc="-5">
                <a:latin typeface="Calibri"/>
                <a:cs typeface="Calibri"/>
              </a:rPr>
              <a:t>while </a:t>
            </a:r>
            <a:r>
              <a:rPr dirty="0" sz="3000" spc="-10">
                <a:latin typeface="Calibri"/>
                <a:cs typeface="Calibri"/>
              </a:rPr>
              <a:t>aggregation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>
                <a:latin typeface="Calibri"/>
                <a:cs typeface="Calibri"/>
              </a:rPr>
              <a:t>ADP </a:t>
            </a:r>
            <a:r>
              <a:rPr dirty="0" sz="3000" spc="-5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thrombin </a:t>
            </a:r>
            <a:r>
              <a:rPr dirty="0" sz="3000" spc="-5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unchanged </a:t>
            </a:r>
            <a:r>
              <a:rPr dirty="0" sz="3000" spc="-5">
                <a:latin typeface="Calibri"/>
                <a:cs typeface="Calibri"/>
              </a:rPr>
              <a:t>with </a:t>
            </a:r>
            <a:r>
              <a:rPr dirty="0" sz="3000">
                <a:latin typeface="Calibri"/>
                <a:cs typeface="Calibri"/>
              </a:rPr>
              <a:t>or  </a:t>
            </a:r>
            <a:r>
              <a:rPr dirty="0" sz="3000" spc="-5">
                <a:latin typeface="Calibri"/>
                <a:cs typeface="Calibri"/>
              </a:rPr>
              <a:t>without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aspirin.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24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3000" spc="-5">
                <a:latin typeface="Calibri"/>
                <a:cs typeface="Calibri"/>
              </a:rPr>
              <a:t>These findings </a:t>
            </a:r>
            <a:r>
              <a:rPr dirty="0" sz="3000" spc="-10">
                <a:latin typeface="Calibri"/>
                <a:cs typeface="Calibri"/>
              </a:rPr>
              <a:t>suggest that aspirin </a:t>
            </a:r>
            <a:r>
              <a:rPr dirty="0" sz="3000" spc="-15">
                <a:latin typeface="Calibri"/>
                <a:cs typeface="Calibri"/>
              </a:rPr>
              <a:t>withdrawal </a:t>
            </a:r>
            <a:r>
              <a:rPr dirty="0" sz="3000" spc="-5">
                <a:latin typeface="Calibri"/>
                <a:cs typeface="Calibri"/>
              </a:rPr>
              <a:t>does not </a:t>
            </a:r>
            <a:r>
              <a:rPr dirty="0" sz="3000" spc="-10">
                <a:latin typeface="Calibri"/>
                <a:cs typeface="Calibri"/>
              </a:rPr>
              <a:t>modulate </a:t>
            </a:r>
            <a:r>
              <a:rPr dirty="0" sz="3000" spc="-25" i="1">
                <a:latin typeface="Calibri"/>
                <a:cs typeface="Calibri"/>
              </a:rPr>
              <a:t>ex-  </a:t>
            </a:r>
            <a:r>
              <a:rPr dirty="0" sz="3000" spc="-10" i="1">
                <a:latin typeface="Calibri"/>
                <a:cs typeface="Calibri"/>
              </a:rPr>
              <a:t>vivo </a:t>
            </a:r>
            <a:r>
              <a:rPr dirty="0" sz="3000" spc="-5">
                <a:latin typeface="Calibri"/>
                <a:cs typeface="Calibri"/>
              </a:rPr>
              <a:t>blood </a:t>
            </a:r>
            <a:r>
              <a:rPr dirty="0" sz="3000" spc="-10">
                <a:latin typeface="Calibri"/>
                <a:cs typeface="Calibri"/>
              </a:rPr>
              <a:t>thrombogenicity </a:t>
            </a:r>
            <a:r>
              <a:rPr dirty="0" sz="3000" spc="-5">
                <a:latin typeface="Calibri"/>
                <a:cs typeface="Calibri"/>
              </a:rPr>
              <a:t>in the </a:t>
            </a:r>
            <a:r>
              <a:rPr dirty="0" sz="3000" spc="-10">
                <a:latin typeface="Calibri"/>
                <a:cs typeface="Calibri"/>
              </a:rPr>
              <a:t>presence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5">
                <a:latin typeface="Calibri"/>
                <a:cs typeface="Calibri"/>
              </a:rPr>
              <a:t>strong </a:t>
            </a:r>
            <a:r>
              <a:rPr dirty="0" sz="3000">
                <a:latin typeface="Calibri"/>
                <a:cs typeface="Calibri"/>
              </a:rPr>
              <a:t>P2Y</a:t>
            </a:r>
            <a:r>
              <a:rPr dirty="0" baseline="-20833" sz="3000">
                <a:latin typeface="Calibri"/>
                <a:cs typeface="Calibri"/>
              </a:rPr>
              <a:t>12 </a:t>
            </a:r>
            <a:r>
              <a:rPr dirty="0" sz="3000" spc="-10">
                <a:latin typeface="Calibri"/>
                <a:cs typeface="Calibri"/>
              </a:rPr>
              <a:t>blockade  </a:t>
            </a:r>
            <a:r>
              <a:rPr dirty="0" sz="3000" spc="-5">
                <a:latin typeface="Calibri"/>
                <a:cs typeface="Calibri"/>
              </a:rPr>
              <a:t>with </a:t>
            </a:r>
            <a:r>
              <a:rPr dirty="0" sz="3000" spc="-10">
                <a:latin typeface="Calibri"/>
                <a:cs typeface="Calibri"/>
              </a:rPr>
              <a:t>ticagrelor </a:t>
            </a:r>
            <a:r>
              <a:rPr dirty="0" sz="3000" spc="-5">
                <a:latin typeface="Calibri"/>
                <a:cs typeface="Calibri"/>
              </a:rPr>
              <a:t>and </a:t>
            </a:r>
            <a:r>
              <a:rPr dirty="0" sz="3000" spc="-10" b="1" i="1">
                <a:solidFill>
                  <a:srgbClr val="C00000"/>
                </a:solidFill>
                <a:latin typeface="Calibri"/>
                <a:cs typeface="Calibri"/>
              </a:rPr>
              <a:t>corroborates </a:t>
            </a:r>
            <a:r>
              <a:rPr dirty="0" sz="3000" b="1" i="1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dirty="0" sz="3000" spc="-10" b="1" i="1">
                <a:solidFill>
                  <a:srgbClr val="C00000"/>
                </a:solidFill>
                <a:latin typeface="Calibri"/>
                <a:cs typeface="Calibri"/>
              </a:rPr>
              <a:t>clinical </a:t>
            </a:r>
            <a:r>
              <a:rPr dirty="0" sz="3000" b="1" i="1">
                <a:solidFill>
                  <a:srgbClr val="C00000"/>
                </a:solidFill>
                <a:latin typeface="Calibri"/>
                <a:cs typeface="Calibri"/>
              </a:rPr>
              <a:t>observations of no  </a:t>
            </a:r>
            <a:r>
              <a:rPr dirty="0" sz="3000" spc="-10" b="1" i="1">
                <a:solidFill>
                  <a:srgbClr val="C00000"/>
                </a:solidFill>
                <a:latin typeface="Calibri"/>
                <a:cs typeface="Calibri"/>
              </a:rPr>
              <a:t>incremental </a:t>
            </a:r>
            <a:r>
              <a:rPr dirty="0" sz="3000" spc="-5" b="1" i="1">
                <a:solidFill>
                  <a:srgbClr val="C00000"/>
                </a:solidFill>
                <a:latin typeface="Calibri"/>
                <a:cs typeface="Calibri"/>
              </a:rPr>
              <a:t>ischemic risk upon aspirin withdrawal </a:t>
            </a:r>
            <a:r>
              <a:rPr dirty="0" sz="3000" b="1" i="1">
                <a:solidFill>
                  <a:srgbClr val="C00000"/>
                </a:solidFill>
                <a:latin typeface="Calibri"/>
                <a:cs typeface="Calibri"/>
              </a:rPr>
              <a:t>seen </a:t>
            </a:r>
            <a:r>
              <a:rPr dirty="0" sz="3000" spc="-5" b="1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3000" spc="15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000" spc="-5" b="1" i="1">
                <a:solidFill>
                  <a:srgbClr val="C00000"/>
                </a:solidFill>
                <a:latin typeface="Calibri"/>
                <a:cs typeface="Calibri"/>
              </a:rPr>
              <a:t>TWILIGHT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5009" y="19197"/>
            <a:ext cx="414020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Conclusions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5461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pc="-10"/>
              <a:t>A</a:t>
            </a:r>
            <a:r>
              <a:rPr dirty="0" spc="-10"/>
              <a:t>therothrombosis Research</a:t>
            </a:r>
            <a:r>
              <a:rPr dirty="0" spc="-45"/>
              <a:t> </a:t>
            </a:r>
            <a:r>
              <a:rPr dirty="0"/>
              <a:t>Unit</a:t>
            </a:r>
          </a:p>
          <a:p>
            <a:pPr lvl="1" marL="698500" indent="-2286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>
                <a:latin typeface="Calibri"/>
                <a:cs typeface="Calibri"/>
              </a:rPr>
              <a:t>Juan </a:t>
            </a:r>
            <a:r>
              <a:rPr dirty="0" sz="1800" spc="-5">
                <a:latin typeface="Calibri"/>
                <a:cs typeface="Calibri"/>
              </a:rPr>
              <a:t>Badimon,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PhD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10">
                <a:latin typeface="Calibri"/>
                <a:cs typeface="Calibri"/>
              </a:rPr>
              <a:t>Urooj </a:t>
            </a:r>
            <a:r>
              <a:rPr dirty="0" sz="1800" spc="-40">
                <a:latin typeface="Calibri"/>
                <a:cs typeface="Calibri"/>
              </a:rPr>
              <a:t>Zafar,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MBBS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pc="-10"/>
              <a:t>Center </a:t>
            </a:r>
            <a:r>
              <a:rPr dirty="0" spc="-15"/>
              <a:t>for </a:t>
            </a:r>
            <a:r>
              <a:rPr dirty="0" spc="-10"/>
              <a:t>Interventional Cardiovascular Research  </a:t>
            </a:r>
            <a:r>
              <a:rPr dirty="0" spc="-5"/>
              <a:t>and Clinical</a:t>
            </a:r>
            <a:r>
              <a:rPr dirty="0" spc="-25"/>
              <a:t> Trials</a:t>
            </a:r>
          </a:p>
          <a:p>
            <a:pPr lvl="1" marL="698500" indent="-2286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25">
                <a:latin typeface="Calibri"/>
                <a:cs typeface="Calibri"/>
              </a:rPr>
              <a:t>Roxana </a:t>
            </a:r>
            <a:r>
              <a:rPr dirty="0" sz="1800" spc="-10">
                <a:latin typeface="Calibri"/>
                <a:cs typeface="Calibri"/>
              </a:rPr>
              <a:t>Mehran,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MD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5">
                <a:latin typeface="Calibri"/>
                <a:cs typeface="Calibri"/>
              </a:rPr>
              <a:t>Samantha Sartori, PhD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5">
                <a:latin typeface="Calibri"/>
                <a:cs typeface="Calibri"/>
              </a:rPr>
              <a:t>Ridhima Goel,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MBBS</a:t>
            </a:r>
            <a:endParaRPr sz="1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10">
                <a:latin typeface="Calibri"/>
                <a:cs typeface="Calibri"/>
              </a:rPr>
              <a:t>Nicole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Vestril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Acknowledgements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73140" y="1800136"/>
            <a:ext cx="5827395" cy="310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10" b="1">
                <a:latin typeface="Calibri"/>
                <a:cs typeface="Calibri"/>
              </a:rPr>
              <a:t>Cardiovascular </a:t>
            </a:r>
            <a:r>
              <a:rPr dirty="0" sz="1800" spc="-5" b="1">
                <a:latin typeface="Calibri"/>
                <a:cs typeface="Calibri"/>
              </a:rPr>
              <a:t>Institute </a:t>
            </a:r>
            <a:r>
              <a:rPr dirty="0" sz="1800" spc="-10" b="1">
                <a:latin typeface="Calibri"/>
                <a:cs typeface="Calibri"/>
              </a:rPr>
              <a:t>at </a:t>
            </a:r>
            <a:r>
              <a:rPr dirty="0" sz="1800" b="1">
                <a:latin typeface="Calibri"/>
                <a:cs typeface="Calibri"/>
              </a:rPr>
              <a:t>the </a:t>
            </a:r>
            <a:r>
              <a:rPr dirty="0" sz="1800" spc="-5" b="1">
                <a:latin typeface="Calibri"/>
                <a:cs typeface="Calibri"/>
              </a:rPr>
              <a:t>Icahn </a:t>
            </a:r>
            <a:r>
              <a:rPr dirty="0" sz="1800" b="1">
                <a:latin typeface="Calibri"/>
                <a:cs typeface="Calibri"/>
              </a:rPr>
              <a:t>School of </a:t>
            </a:r>
            <a:r>
              <a:rPr dirty="0" sz="1800" spc="-5" b="1">
                <a:latin typeface="Calibri"/>
                <a:cs typeface="Calibri"/>
              </a:rPr>
              <a:t>Medicine </a:t>
            </a:r>
            <a:r>
              <a:rPr dirty="0" sz="1800" spc="-10" b="1">
                <a:latin typeface="Calibri"/>
                <a:cs typeface="Calibri"/>
              </a:rPr>
              <a:t>at  </a:t>
            </a:r>
            <a:r>
              <a:rPr dirty="0" sz="1800" spc="-5" b="1">
                <a:latin typeface="Calibri"/>
                <a:cs typeface="Calibri"/>
              </a:rPr>
              <a:t>Mount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Sinai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800" spc="-20">
                <a:latin typeface="Calibri"/>
                <a:cs typeface="Calibri"/>
              </a:rPr>
              <a:t>Valentin </a:t>
            </a:r>
            <a:r>
              <a:rPr dirty="0" sz="1800" spc="-30">
                <a:latin typeface="Calibri"/>
                <a:cs typeface="Calibri"/>
              </a:rPr>
              <a:t>Fuster, </a:t>
            </a:r>
            <a:r>
              <a:rPr dirty="0" sz="1800" spc="-5">
                <a:latin typeface="Calibri"/>
                <a:cs typeface="Calibri"/>
              </a:rPr>
              <a:t>MD</a:t>
            </a:r>
            <a:r>
              <a:rPr dirty="0" sz="1800" spc="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PhD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Samin </a:t>
            </a:r>
            <a:r>
              <a:rPr dirty="0" sz="1800">
                <a:latin typeface="Calibri"/>
                <a:cs typeface="Calibri"/>
              </a:rPr>
              <a:t>K.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Sharma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600" spc="-5">
                <a:latin typeface="Calibri"/>
                <a:cs typeface="Calibri"/>
              </a:rPr>
              <a:t>Annapoorna S. Kini,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MD</a:t>
            </a:r>
            <a:endParaRPr sz="16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600" spc="-10">
                <a:latin typeface="Calibri"/>
                <a:cs typeface="Calibri"/>
              </a:rPr>
              <a:t>Serdar </a:t>
            </a:r>
            <a:r>
              <a:rPr dirty="0" sz="1600" spc="-15">
                <a:latin typeface="Calibri"/>
                <a:cs typeface="Calibri"/>
              </a:rPr>
              <a:t>Farhan, </a:t>
            </a:r>
            <a:r>
              <a:rPr dirty="0" sz="1600" spc="-5">
                <a:latin typeface="Calibri"/>
                <a:cs typeface="Calibri"/>
              </a:rPr>
              <a:t>MD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PhD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har char="•"/>
            </a:pP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 b="1">
                <a:latin typeface="Calibri"/>
                <a:cs typeface="Calibri"/>
              </a:rPr>
              <a:t>TWILIGHT </a:t>
            </a:r>
            <a:r>
              <a:rPr dirty="0" sz="1800" spc="-10" b="1">
                <a:latin typeface="Calibri"/>
                <a:cs typeface="Calibri"/>
              </a:rPr>
              <a:t>Executive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Committee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600" spc="-15">
                <a:latin typeface="Calibri"/>
                <a:cs typeface="Calibri"/>
              </a:rPr>
              <a:t>George </a:t>
            </a:r>
            <a:r>
              <a:rPr dirty="0" sz="1600" spc="-10">
                <a:latin typeface="Calibri"/>
                <a:cs typeface="Calibri"/>
              </a:rPr>
              <a:t>Dangas, </a:t>
            </a:r>
            <a:r>
              <a:rPr dirty="0" sz="1600" spc="-5">
                <a:latin typeface="Calibri"/>
                <a:cs typeface="Calibri"/>
              </a:rPr>
              <a:t>MD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PhD</a:t>
            </a:r>
            <a:endParaRPr sz="16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600" spc="-5">
                <a:latin typeface="Calibri"/>
                <a:cs typeface="Calibri"/>
              </a:rPr>
              <a:t>Dominick Angiolillo, MD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PhD</a:t>
            </a:r>
            <a:endParaRPr sz="16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dirty="0" sz="1600" spc="-5">
                <a:latin typeface="Calibri"/>
                <a:cs typeface="Calibri"/>
              </a:rPr>
              <a:t>C. Michael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Gibson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8123" y="399150"/>
            <a:ext cx="111791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>
                <a:solidFill>
                  <a:srgbClr val="FFFFFF"/>
                </a:solidFill>
              </a:rPr>
              <a:t>Disclosure Statement of Financial</a:t>
            </a:r>
            <a:r>
              <a:rPr dirty="0" sz="4400" spc="30">
                <a:solidFill>
                  <a:srgbClr val="FFFFFF"/>
                </a:solidFill>
              </a:rPr>
              <a:t> </a:t>
            </a:r>
            <a:r>
              <a:rPr dirty="0" sz="4400" spc="-5">
                <a:solidFill>
                  <a:srgbClr val="FFFFFF"/>
                </a:solidFill>
              </a:rPr>
              <a:t>Interest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916939" y="1372719"/>
            <a:ext cx="9762490" cy="122047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0"/>
              </a:spcBef>
            </a:pP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Within the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past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12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months,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I or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my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spouse/partner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have had a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financial interest, arrangement,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affiliation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with the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organization(s)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listed</a:t>
            </a:r>
            <a:r>
              <a:rPr dirty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below: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88169" y="2777426"/>
          <a:ext cx="8060690" cy="561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1480"/>
                <a:gridCol w="3839210"/>
              </a:tblGrid>
              <a:tr h="280862">
                <a:tc>
                  <a:txBody>
                    <a:bodyPr/>
                    <a:lstStyle/>
                    <a:p>
                      <a:pPr marL="127000">
                        <a:lnSpc>
                          <a:spcPts val="1764"/>
                        </a:lnSpc>
                      </a:pPr>
                      <a:r>
                        <a:rPr dirty="0" u="heavy" sz="1600" spc="-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Affiliation/Financial</a:t>
                      </a:r>
                      <a:r>
                        <a:rPr dirty="0" u="heavy" sz="1600" spc="6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heavy" sz="16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Relationship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1764"/>
                        </a:lnSpc>
                      </a:pPr>
                      <a:r>
                        <a:rPr dirty="0" u="heavy" sz="16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Company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80862">
                <a:tc>
                  <a:txBody>
                    <a:bodyPr/>
                    <a:lstStyle/>
                    <a:p>
                      <a:pPr marL="127000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Consulting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Fees/Honoraria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AstraZeneca; Boston Scientific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338" y="994399"/>
            <a:ext cx="11670665" cy="480187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S</a:t>
            </a:r>
            <a:r>
              <a:rPr dirty="0" sz="2800" spc="-20">
                <a:latin typeface="Calibri"/>
                <a:cs typeface="Calibri"/>
              </a:rPr>
              <a:t>everal </a:t>
            </a:r>
            <a:r>
              <a:rPr dirty="0" sz="2800" spc="-10">
                <a:latin typeface="Calibri"/>
                <a:cs typeface="Calibri"/>
              </a:rPr>
              <a:t>trials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10">
                <a:latin typeface="Calibri"/>
                <a:cs typeface="Calibri"/>
              </a:rPr>
              <a:t>shown that </a:t>
            </a:r>
            <a:r>
              <a:rPr dirty="0" sz="2800" spc="-15">
                <a:latin typeface="Calibri"/>
                <a:cs typeface="Calibri"/>
              </a:rPr>
              <a:t>monotherapy </a:t>
            </a:r>
            <a:r>
              <a:rPr dirty="0" sz="2800" spc="-5">
                <a:latin typeface="Calibri"/>
                <a:cs typeface="Calibri"/>
              </a:rPr>
              <a:t>with a </a:t>
            </a:r>
            <a:r>
              <a:rPr dirty="0" sz="2800">
                <a:latin typeface="Calibri"/>
                <a:cs typeface="Calibri"/>
              </a:rPr>
              <a:t>P2Y</a:t>
            </a:r>
            <a:r>
              <a:rPr dirty="0" baseline="-21021" sz="2775">
                <a:latin typeface="Calibri"/>
                <a:cs typeface="Calibri"/>
              </a:rPr>
              <a:t>12 </a:t>
            </a:r>
            <a:r>
              <a:rPr dirty="0" sz="2800" spc="-15">
                <a:latin typeface="Calibri"/>
                <a:cs typeface="Calibri"/>
              </a:rPr>
              <a:t>inhibitor </a:t>
            </a:r>
            <a:r>
              <a:rPr dirty="0" sz="2800" spc="-5">
                <a:latin typeface="Calibri"/>
                <a:cs typeface="Calibri"/>
              </a:rPr>
              <a:t>alone </a:t>
            </a:r>
            <a:r>
              <a:rPr dirty="0" sz="2800" spc="-15">
                <a:latin typeface="Calibri"/>
                <a:cs typeface="Calibri"/>
              </a:rPr>
              <a:t>results  </a:t>
            </a:r>
            <a:r>
              <a:rPr dirty="0" sz="2800" spc="-10">
                <a:latin typeface="Calibri"/>
                <a:cs typeface="Calibri"/>
              </a:rPr>
              <a:t>in similar </a:t>
            </a:r>
            <a:r>
              <a:rPr dirty="0" sz="2800" spc="-25">
                <a:latin typeface="Calibri"/>
                <a:cs typeface="Calibri"/>
              </a:rPr>
              <a:t>rates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20">
                <a:latin typeface="Calibri"/>
                <a:cs typeface="Calibri"/>
              </a:rPr>
              <a:t>adverse </a:t>
            </a:r>
            <a:r>
              <a:rPr dirty="0" sz="2800" spc="-10">
                <a:latin typeface="Calibri"/>
                <a:cs typeface="Calibri"/>
              </a:rPr>
              <a:t>ischemic </a:t>
            </a:r>
            <a:r>
              <a:rPr dirty="0" sz="2800" spc="-20">
                <a:latin typeface="Calibri"/>
                <a:cs typeface="Calibri"/>
              </a:rPr>
              <a:t>events </a:t>
            </a:r>
            <a:r>
              <a:rPr dirty="0" sz="2800" spc="-5">
                <a:latin typeface="Calibri"/>
                <a:cs typeface="Calibri"/>
              </a:rPr>
              <a:t>as </a:t>
            </a:r>
            <a:r>
              <a:rPr dirty="0" sz="2800" spc="-15">
                <a:latin typeface="Calibri"/>
                <a:cs typeface="Calibri"/>
              </a:rPr>
              <a:t>compared </a:t>
            </a:r>
            <a:r>
              <a:rPr dirty="0" sz="2800" spc="-5">
                <a:latin typeface="Calibri"/>
                <a:cs typeface="Calibri"/>
              </a:rPr>
              <a:t>with dual </a:t>
            </a:r>
            <a:r>
              <a:rPr dirty="0" sz="2800" spc="-15">
                <a:latin typeface="Calibri"/>
                <a:cs typeface="Calibri"/>
              </a:rPr>
              <a:t>antiplatelet  </a:t>
            </a:r>
            <a:r>
              <a:rPr dirty="0" sz="2800" spc="-20">
                <a:latin typeface="Calibri"/>
                <a:cs typeface="Calibri"/>
              </a:rPr>
              <a:t>therapy </a:t>
            </a:r>
            <a:r>
              <a:rPr dirty="0" sz="2800" spc="-15">
                <a:latin typeface="Calibri"/>
                <a:cs typeface="Calibri"/>
              </a:rPr>
              <a:t>(DAPT) following </a:t>
            </a:r>
            <a:r>
              <a:rPr dirty="0" sz="2800" spc="-10">
                <a:latin typeface="Calibri"/>
                <a:cs typeface="Calibri"/>
              </a:rPr>
              <a:t>percutaneous </a:t>
            </a:r>
            <a:r>
              <a:rPr dirty="0" sz="2800" spc="-15">
                <a:latin typeface="Calibri"/>
                <a:cs typeface="Calibri"/>
              </a:rPr>
              <a:t>coronary intervention</a:t>
            </a:r>
            <a:r>
              <a:rPr dirty="0" sz="2800" spc="2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(PCI).</a:t>
            </a:r>
            <a:r>
              <a:rPr dirty="0" baseline="24305" sz="2400" spc="-7">
                <a:latin typeface="Calibri"/>
                <a:cs typeface="Calibri"/>
              </a:rPr>
              <a:t>1-4</a:t>
            </a:r>
            <a:endParaRPr baseline="24305"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0665" marR="237490" indent="-227965">
              <a:lnSpc>
                <a:spcPts val="3020"/>
              </a:lnSpc>
              <a:spcBef>
                <a:spcPts val="18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45">
                <a:latin typeface="Calibri"/>
                <a:cs typeface="Calibri"/>
              </a:rPr>
              <a:t>However, </a:t>
            </a:r>
            <a:r>
              <a:rPr dirty="0" sz="2800" spc="-15">
                <a:latin typeface="Calibri"/>
                <a:cs typeface="Calibri"/>
              </a:rPr>
              <a:t>most studies </a:t>
            </a:r>
            <a:r>
              <a:rPr dirty="0" sz="2800" spc="-20">
                <a:latin typeface="Calibri"/>
                <a:cs typeface="Calibri"/>
              </a:rPr>
              <a:t>were </a:t>
            </a:r>
            <a:r>
              <a:rPr dirty="0" sz="2800" spc="-15">
                <a:latin typeface="Calibri"/>
                <a:cs typeface="Calibri"/>
              </a:rPr>
              <a:t>characterized by relatively infrequent</a:t>
            </a:r>
            <a:r>
              <a:rPr dirty="0" baseline="24305" sz="2400" spc="-22">
                <a:latin typeface="Calibri"/>
                <a:cs typeface="Calibri"/>
              </a:rPr>
              <a:t>1,2 </a:t>
            </a:r>
            <a:r>
              <a:rPr dirty="0" sz="2800" spc="-5">
                <a:latin typeface="Calibri"/>
                <a:cs typeface="Calibri"/>
              </a:rPr>
              <a:t>or </a:t>
            </a:r>
            <a:r>
              <a:rPr dirty="0" sz="2800" spc="-15">
                <a:latin typeface="Calibri"/>
                <a:cs typeface="Calibri"/>
              </a:rPr>
              <a:t>lower  </a:t>
            </a:r>
            <a:r>
              <a:rPr dirty="0" sz="2800" spc="-5">
                <a:latin typeface="Calibri"/>
                <a:cs typeface="Calibri"/>
              </a:rPr>
              <a:t>than </a:t>
            </a:r>
            <a:r>
              <a:rPr dirty="0" sz="2800" spc="-15">
                <a:latin typeface="Calibri"/>
                <a:cs typeface="Calibri"/>
              </a:rPr>
              <a:t>expected </a:t>
            </a:r>
            <a:r>
              <a:rPr dirty="0" sz="2800" spc="-25">
                <a:latin typeface="Calibri"/>
                <a:cs typeface="Calibri"/>
              </a:rPr>
              <a:t>rates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ischemic </a:t>
            </a:r>
            <a:r>
              <a:rPr dirty="0" sz="2800" spc="-15">
                <a:latin typeface="Calibri"/>
                <a:cs typeface="Calibri"/>
              </a:rPr>
              <a:t>events</a:t>
            </a:r>
            <a:r>
              <a:rPr dirty="0" baseline="24305" sz="2400" spc="-22">
                <a:latin typeface="Calibri"/>
                <a:cs typeface="Calibri"/>
              </a:rPr>
              <a:t>3,4</a:t>
            </a:r>
            <a:r>
              <a:rPr dirty="0" sz="2800" spc="-15">
                <a:latin typeface="Calibri"/>
                <a:cs typeface="Calibri"/>
              </a:rPr>
              <a:t>, </a:t>
            </a:r>
            <a:r>
              <a:rPr dirty="0" sz="2800" spc="-10">
                <a:latin typeface="Calibri"/>
                <a:cs typeface="Calibri"/>
              </a:rPr>
              <a:t>thus </a:t>
            </a:r>
            <a:r>
              <a:rPr dirty="0" sz="2800" spc="-15">
                <a:latin typeface="Calibri"/>
                <a:cs typeface="Calibri"/>
              </a:rPr>
              <a:t>compromising power to </a:t>
            </a:r>
            <a:r>
              <a:rPr dirty="0" sz="2800" spc="-10">
                <a:latin typeface="Calibri"/>
                <a:cs typeface="Calibri"/>
              </a:rPr>
              <a:t>detect  signals </a:t>
            </a:r>
            <a:r>
              <a:rPr dirty="0" sz="2800" spc="-5">
                <a:latin typeface="Calibri"/>
                <a:cs typeface="Calibri"/>
              </a:rPr>
              <a:t>of harm upon </a:t>
            </a:r>
            <a:r>
              <a:rPr dirty="0" sz="2800" spc="-20">
                <a:latin typeface="Calibri"/>
                <a:cs typeface="Calibri"/>
              </a:rPr>
              <a:t>withdrawal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114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aspirin.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marR="733425" indent="-228600">
              <a:lnSpc>
                <a:spcPts val="3030"/>
              </a:lnSpc>
              <a:spcBef>
                <a:spcPts val="18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Examining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direct </a:t>
            </a:r>
            <a:r>
              <a:rPr dirty="0" sz="2800" spc="-25">
                <a:latin typeface="Calibri"/>
                <a:cs typeface="Calibri"/>
              </a:rPr>
              <a:t>effect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aspirin </a:t>
            </a:r>
            <a:r>
              <a:rPr dirty="0" sz="2800" spc="-20">
                <a:latin typeface="Calibri"/>
                <a:cs typeface="Calibri"/>
              </a:rPr>
              <a:t>withdrawal </a:t>
            </a:r>
            <a:r>
              <a:rPr dirty="0" sz="2800" spc="-5">
                <a:latin typeface="Calibri"/>
                <a:cs typeface="Calibri"/>
              </a:rPr>
              <a:t>on </a:t>
            </a:r>
            <a:r>
              <a:rPr dirty="0" sz="2800" spc="-10">
                <a:latin typeface="Calibri"/>
                <a:cs typeface="Calibri"/>
              </a:rPr>
              <a:t>human endovascular  </a:t>
            </a:r>
            <a:r>
              <a:rPr dirty="0" sz="2800" spc="-15">
                <a:latin typeface="Calibri"/>
                <a:cs typeface="Calibri"/>
              </a:rPr>
              <a:t>thrombosis </a:t>
            </a:r>
            <a:r>
              <a:rPr dirty="0" sz="2800" spc="-20">
                <a:latin typeface="Calibri"/>
                <a:cs typeface="Calibri"/>
              </a:rPr>
              <a:t>may provide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10">
                <a:latin typeface="Calibri"/>
                <a:cs typeface="Calibri"/>
              </a:rPr>
              <a:t>mechanistic basis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these </a:t>
            </a:r>
            <a:r>
              <a:rPr dirty="0" sz="2800" spc="-10">
                <a:latin typeface="Calibri"/>
                <a:cs typeface="Calibri"/>
              </a:rPr>
              <a:t>observations </a:t>
            </a:r>
            <a:r>
              <a:rPr dirty="0" sz="2800" spc="-5">
                <a:latin typeface="Calibri"/>
                <a:cs typeface="Calibri"/>
              </a:rPr>
              <a:t>and  </a:t>
            </a:r>
            <a:r>
              <a:rPr dirty="0" sz="2800" spc="-10">
                <a:latin typeface="Calibri"/>
                <a:cs typeface="Calibri"/>
              </a:rPr>
              <a:t>additional support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10">
                <a:latin typeface="Calibri"/>
                <a:cs typeface="Calibri"/>
              </a:rPr>
              <a:t>clinical </a:t>
            </a:r>
            <a:r>
              <a:rPr dirty="0" sz="2800" spc="-25">
                <a:latin typeface="Calibri"/>
                <a:cs typeface="Calibri"/>
              </a:rPr>
              <a:t>strategy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>
                <a:latin typeface="Calibri"/>
                <a:cs typeface="Calibri"/>
              </a:rPr>
              <a:t>P2Y</a:t>
            </a:r>
            <a:r>
              <a:rPr dirty="0" baseline="-21021" sz="2775">
                <a:latin typeface="Calibri"/>
                <a:cs typeface="Calibri"/>
              </a:rPr>
              <a:t>12 </a:t>
            </a:r>
            <a:r>
              <a:rPr dirty="0" sz="2800" spc="-10">
                <a:latin typeface="Calibri"/>
                <a:cs typeface="Calibri"/>
              </a:rPr>
              <a:t>inhibition </a:t>
            </a:r>
            <a:r>
              <a:rPr dirty="0" sz="2800" spc="-5">
                <a:latin typeface="Calibri"/>
                <a:cs typeface="Calibri"/>
              </a:rPr>
              <a:t>alone </a:t>
            </a:r>
            <a:r>
              <a:rPr dirty="0" sz="2800" spc="-10">
                <a:latin typeface="Calibri"/>
                <a:cs typeface="Calibri"/>
              </a:rPr>
              <a:t>after</a:t>
            </a:r>
            <a:r>
              <a:rPr dirty="0" sz="2800" spc="8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PCI.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82921" y="47194"/>
            <a:ext cx="402526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Background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13545" y="6234620"/>
            <a:ext cx="4638040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00"/>
              </a:lnSpc>
              <a:spcBef>
                <a:spcPts val="95"/>
              </a:spcBef>
            </a:pPr>
            <a:r>
              <a:rPr dirty="0" baseline="26455" sz="1575" spc="-7" i="1">
                <a:latin typeface="Calibri"/>
                <a:cs typeface="Calibri"/>
              </a:rPr>
              <a:t>1</a:t>
            </a:r>
            <a:r>
              <a:rPr dirty="0" sz="1600" spc="-5" i="1">
                <a:latin typeface="Calibri"/>
                <a:cs typeface="Calibri"/>
              </a:rPr>
              <a:t>Hahn </a:t>
            </a:r>
            <a:r>
              <a:rPr dirty="0" sz="1600" spc="-10" i="1">
                <a:latin typeface="Calibri"/>
                <a:cs typeface="Calibri"/>
              </a:rPr>
              <a:t>et </a:t>
            </a:r>
            <a:r>
              <a:rPr dirty="0" sz="1600" i="1">
                <a:latin typeface="Calibri"/>
                <a:cs typeface="Calibri"/>
              </a:rPr>
              <a:t>al., </a:t>
            </a:r>
            <a:r>
              <a:rPr dirty="0" sz="1600" spc="-10" i="1">
                <a:latin typeface="Calibri"/>
                <a:cs typeface="Calibri"/>
              </a:rPr>
              <a:t>JAMA 2019 </a:t>
            </a:r>
            <a:r>
              <a:rPr dirty="0" baseline="26455" sz="1575" spc="-22" i="1">
                <a:latin typeface="Calibri"/>
                <a:cs typeface="Calibri"/>
              </a:rPr>
              <a:t>2</a:t>
            </a:r>
            <a:r>
              <a:rPr dirty="0" sz="1600" spc="-15" i="1">
                <a:latin typeface="Calibri"/>
                <a:cs typeface="Calibri"/>
              </a:rPr>
              <a:t>Watanabe </a:t>
            </a:r>
            <a:r>
              <a:rPr dirty="0" sz="1600" spc="-10" i="1">
                <a:latin typeface="Calibri"/>
                <a:cs typeface="Calibri"/>
              </a:rPr>
              <a:t>et </a:t>
            </a:r>
            <a:r>
              <a:rPr dirty="0" sz="1600" i="1">
                <a:latin typeface="Calibri"/>
                <a:cs typeface="Calibri"/>
              </a:rPr>
              <a:t>al., </a:t>
            </a:r>
            <a:r>
              <a:rPr dirty="0" sz="1600" spc="-10" i="1">
                <a:latin typeface="Calibri"/>
                <a:cs typeface="Calibri"/>
              </a:rPr>
              <a:t>JAMA</a:t>
            </a:r>
            <a:r>
              <a:rPr dirty="0" sz="1600" spc="9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2019</a:t>
            </a:r>
            <a:endParaRPr sz="1600">
              <a:latin typeface="Calibri"/>
              <a:cs typeface="Calibri"/>
            </a:endParaRPr>
          </a:p>
          <a:p>
            <a:pPr marL="100965">
              <a:lnSpc>
                <a:spcPts val="1800"/>
              </a:lnSpc>
            </a:pPr>
            <a:r>
              <a:rPr dirty="0" baseline="26455" sz="1575" spc="-22" i="1">
                <a:latin typeface="Calibri"/>
                <a:cs typeface="Calibri"/>
              </a:rPr>
              <a:t>3</a:t>
            </a:r>
            <a:r>
              <a:rPr dirty="0" sz="1600" spc="-15" i="1">
                <a:latin typeface="Calibri"/>
                <a:cs typeface="Calibri"/>
              </a:rPr>
              <a:t>Vranckx </a:t>
            </a:r>
            <a:r>
              <a:rPr dirty="0" sz="1600" spc="-10" i="1">
                <a:latin typeface="Calibri"/>
                <a:cs typeface="Calibri"/>
              </a:rPr>
              <a:t>et </a:t>
            </a:r>
            <a:r>
              <a:rPr dirty="0" sz="1600" i="1">
                <a:latin typeface="Calibri"/>
                <a:cs typeface="Calibri"/>
              </a:rPr>
              <a:t>al., </a:t>
            </a:r>
            <a:r>
              <a:rPr dirty="0" sz="1600" spc="-10" i="1">
                <a:latin typeface="Calibri"/>
                <a:cs typeface="Calibri"/>
              </a:rPr>
              <a:t>Lancet 2018 </a:t>
            </a:r>
            <a:r>
              <a:rPr dirty="0" baseline="26455" sz="1575" spc="-7" i="1">
                <a:latin typeface="Calibri"/>
                <a:cs typeface="Calibri"/>
              </a:rPr>
              <a:t>4</a:t>
            </a:r>
            <a:r>
              <a:rPr dirty="0" sz="1600" spc="-5" i="1">
                <a:latin typeface="Calibri"/>
                <a:cs typeface="Calibri"/>
              </a:rPr>
              <a:t>Mehran </a:t>
            </a:r>
            <a:r>
              <a:rPr dirty="0" sz="1600" spc="-10" i="1">
                <a:latin typeface="Calibri"/>
                <a:cs typeface="Calibri"/>
              </a:rPr>
              <a:t>et </a:t>
            </a:r>
            <a:r>
              <a:rPr dirty="0" sz="1600" i="1">
                <a:latin typeface="Calibri"/>
                <a:cs typeface="Calibri"/>
              </a:rPr>
              <a:t>al., </a:t>
            </a:r>
            <a:r>
              <a:rPr dirty="0" sz="1600" spc="-5" i="1">
                <a:latin typeface="Calibri"/>
                <a:cs typeface="Calibri"/>
              </a:rPr>
              <a:t>NEJM</a:t>
            </a:r>
            <a:r>
              <a:rPr dirty="0" sz="1600" spc="14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2019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642" y="1957581"/>
            <a:ext cx="11823700" cy="2871470"/>
          </a:xfrm>
          <a:custGeom>
            <a:avLst/>
            <a:gdLst/>
            <a:ahLst/>
            <a:cxnLst/>
            <a:rect l="l" t="t" r="r" b="b"/>
            <a:pathLst>
              <a:path w="11823700" h="2871470">
                <a:moveTo>
                  <a:pt x="11344656" y="0"/>
                </a:moveTo>
                <a:lnTo>
                  <a:pt x="478536" y="0"/>
                </a:lnTo>
                <a:lnTo>
                  <a:pt x="429608" y="2470"/>
                </a:lnTo>
                <a:lnTo>
                  <a:pt x="382094" y="9722"/>
                </a:lnTo>
                <a:lnTo>
                  <a:pt x="336234" y="21514"/>
                </a:lnTo>
                <a:lnTo>
                  <a:pt x="292268" y="37605"/>
                </a:lnTo>
                <a:lnTo>
                  <a:pt x="250437" y="57756"/>
                </a:lnTo>
                <a:lnTo>
                  <a:pt x="210982" y="81726"/>
                </a:lnTo>
                <a:lnTo>
                  <a:pt x="174143" y="109274"/>
                </a:lnTo>
                <a:lnTo>
                  <a:pt x="140160" y="140160"/>
                </a:lnTo>
                <a:lnTo>
                  <a:pt x="109274" y="174143"/>
                </a:lnTo>
                <a:lnTo>
                  <a:pt x="81726" y="210982"/>
                </a:lnTo>
                <a:lnTo>
                  <a:pt x="57756" y="250437"/>
                </a:lnTo>
                <a:lnTo>
                  <a:pt x="37605" y="292268"/>
                </a:lnTo>
                <a:lnTo>
                  <a:pt x="21514" y="336234"/>
                </a:lnTo>
                <a:lnTo>
                  <a:pt x="9722" y="382094"/>
                </a:lnTo>
                <a:lnTo>
                  <a:pt x="2470" y="429608"/>
                </a:lnTo>
                <a:lnTo>
                  <a:pt x="0" y="478536"/>
                </a:lnTo>
                <a:lnTo>
                  <a:pt x="0" y="2392667"/>
                </a:lnTo>
                <a:lnTo>
                  <a:pt x="2470" y="2441596"/>
                </a:lnTo>
                <a:lnTo>
                  <a:pt x="9722" y="2489112"/>
                </a:lnTo>
                <a:lnTo>
                  <a:pt x="21514" y="2534974"/>
                </a:lnTo>
                <a:lnTo>
                  <a:pt x="37605" y="2578941"/>
                </a:lnTo>
                <a:lnTo>
                  <a:pt x="57756" y="2620774"/>
                </a:lnTo>
                <a:lnTo>
                  <a:pt x="81726" y="2660230"/>
                </a:lnTo>
                <a:lnTo>
                  <a:pt x="109274" y="2697070"/>
                </a:lnTo>
                <a:lnTo>
                  <a:pt x="140160" y="2731054"/>
                </a:lnTo>
                <a:lnTo>
                  <a:pt x="174143" y="2761940"/>
                </a:lnTo>
                <a:lnTo>
                  <a:pt x="210982" y="2789488"/>
                </a:lnTo>
                <a:lnTo>
                  <a:pt x="250437" y="2813458"/>
                </a:lnTo>
                <a:lnTo>
                  <a:pt x="292268" y="2833609"/>
                </a:lnTo>
                <a:lnTo>
                  <a:pt x="336234" y="2849701"/>
                </a:lnTo>
                <a:lnTo>
                  <a:pt x="382094" y="2861493"/>
                </a:lnTo>
                <a:lnTo>
                  <a:pt x="429608" y="2868745"/>
                </a:lnTo>
                <a:lnTo>
                  <a:pt x="478536" y="2871216"/>
                </a:lnTo>
                <a:lnTo>
                  <a:pt x="11344656" y="2871216"/>
                </a:lnTo>
                <a:lnTo>
                  <a:pt x="11393583" y="2868745"/>
                </a:lnTo>
                <a:lnTo>
                  <a:pt x="11441097" y="2861493"/>
                </a:lnTo>
                <a:lnTo>
                  <a:pt x="11486957" y="2849701"/>
                </a:lnTo>
                <a:lnTo>
                  <a:pt x="11530923" y="2833609"/>
                </a:lnTo>
                <a:lnTo>
                  <a:pt x="11572754" y="2813458"/>
                </a:lnTo>
                <a:lnTo>
                  <a:pt x="11612209" y="2789488"/>
                </a:lnTo>
                <a:lnTo>
                  <a:pt x="11649048" y="2761940"/>
                </a:lnTo>
                <a:lnTo>
                  <a:pt x="11683031" y="2731054"/>
                </a:lnTo>
                <a:lnTo>
                  <a:pt x="11713917" y="2697070"/>
                </a:lnTo>
                <a:lnTo>
                  <a:pt x="11741465" y="2660230"/>
                </a:lnTo>
                <a:lnTo>
                  <a:pt x="11765435" y="2620774"/>
                </a:lnTo>
                <a:lnTo>
                  <a:pt x="11785586" y="2578941"/>
                </a:lnTo>
                <a:lnTo>
                  <a:pt x="11801677" y="2534974"/>
                </a:lnTo>
                <a:lnTo>
                  <a:pt x="11813469" y="2489112"/>
                </a:lnTo>
                <a:lnTo>
                  <a:pt x="11820721" y="2441596"/>
                </a:lnTo>
                <a:lnTo>
                  <a:pt x="11823192" y="2392667"/>
                </a:lnTo>
                <a:lnTo>
                  <a:pt x="11823192" y="478536"/>
                </a:lnTo>
                <a:lnTo>
                  <a:pt x="11820721" y="429608"/>
                </a:lnTo>
                <a:lnTo>
                  <a:pt x="11813469" y="382094"/>
                </a:lnTo>
                <a:lnTo>
                  <a:pt x="11801677" y="336234"/>
                </a:lnTo>
                <a:lnTo>
                  <a:pt x="11785586" y="292268"/>
                </a:lnTo>
                <a:lnTo>
                  <a:pt x="11765435" y="250437"/>
                </a:lnTo>
                <a:lnTo>
                  <a:pt x="11741465" y="210982"/>
                </a:lnTo>
                <a:lnTo>
                  <a:pt x="11713917" y="174143"/>
                </a:lnTo>
                <a:lnTo>
                  <a:pt x="11683031" y="140160"/>
                </a:lnTo>
                <a:lnTo>
                  <a:pt x="11649048" y="109274"/>
                </a:lnTo>
                <a:lnTo>
                  <a:pt x="11612209" y="81726"/>
                </a:lnTo>
                <a:lnTo>
                  <a:pt x="11572754" y="57756"/>
                </a:lnTo>
                <a:lnTo>
                  <a:pt x="11530923" y="37605"/>
                </a:lnTo>
                <a:lnTo>
                  <a:pt x="11486957" y="21514"/>
                </a:lnTo>
                <a:lnTo>
                  <a:pt x="11441097" y="9722"/>
                </a:lnTo>
                <a:lnTo>
                  <a:pt x="11393583" y="2470"/>
                </a:lnTo>
                <a:lnTo>
                  <a:pt x="11344656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3642" y="1957581"/>
            <a:ext cx="11823700" cy="2871470"/>
          </a:xfrm>
          <a:custGeom>
            <a:avLst/>
            <a:gdLst/>
            <a:ahLst/>
            <a:cxnLst/>
            <a:rect l="l" t="t" r="r" b="b"/>
            <a:pathLst>
              <a:path w="11823700" h="2871470">
                <a:moveTo>
                  <a:pt x="0" y="478536"/>
                </a:moveTo>
                <a:lnTo>
                  <a:pt x="2470" y="429608"/>
                </a:lnTo>
                <a:lnTo>
                  <a:pt x="9722" y="382094"/>
                </a:lnTo>
                <a:lnTo>
                  <a:pt x="21514" y="336234"/>
                </a:lnTo>
                <a:lnTo>
                  <a:pt x="37605" y="292268"/>
                </a:lnTo>
                <a:lnTo>
                  <a:pt x="57756" y="250437"/>
                </a:lnTo>
                <a:lnTo>
                  <a:pt x="81726" y="210982"/>
                </a:lnTo>
                <a:lnTo>
                  <a:pt x="109274" y="174143"/>
                </a:lnTo>
                <a:lnTo>
                  <a:pt x="140160" y="140160"/>
                </a:lnTo>
                <a:lnTo>
                  <a:pt x="174143" y="109274"/>
                </a:lnTo>
                <a:lnTo>
                  <a:pt x="210982" y="81726"/>
                </a:lnTo>
                <a:lnTo>
                  <a:pt x="250437" y="57756"/>
                </a:lnTo>
                <a:lnTo>
                  <a:pt x="292268" y="37605"/>
                </a:lnTo>
                <a:lnTo>
                  <a:pt x="336234" y="21514"/>
                </a:lnTo>
                <a:lnTo>
                  <a:pt x="382094" y="9722"/>
                </a:lnTo>
                <a:lnTo>
                  <a:pt x="429608" y="2470"/>
                </a:lnTo>
                <a:lnTo>
                  <a:pt x="478536" y="0"/>
                </a:lnTo>
                <a:lnTo>
                  <a:pt x="11344656" y="0"/>
                </a:lnTo>
                <a:lnTo>
                  <a:pt x="11393583" y="2470"/>
                </a:lnTo>
                <a:lnTo>
                  <a:pt x="11441097" y="9722"/>
                </a:lnTo>
                <a:lnTo>
                  <a:pt x="11486957" y="21514"/>
                </a:lnTo>
                <a:lnTo>
                  <a:pt x="11530923" y="37605"/>
                </a:lnTo>
                <a:lnTo>
                  <a:pt x="11572754" y="57756"/>
                </a:lnTo>
                <a:lnTo>
                  <a:pt x="11612209" y="81726"/>
                </a:lnTo>
                <a:lnTo>
                  <a:pt x="11649048" y="109274"/>
                </a:lnTo>
                <a:lnTo>
                  <a:pt x="11683031" y="140160"/>
                </a:lnTo>
                <a:lnTo>
                  <a:pt x="11713917" y="174143"/>
                </a:lnTo>
                <a:lnTo>
                  <a:pt x="11741465" y="210982"/>
                </a:lnTo>
                <a:lnTo>
                  <a:pt x="11765435" y="250437"/>
                </a:lnTo>
                <a:lnTo>
                  <a:pt x="11785586" y="292268"/>
                </a:lnTo>
                <a:lnTo>
                  <a:pt x="11801677" y="336234"/>
                </a:lnTo>
                <a:lnTo>
                  <a:pt x="11813469" y="382094"/>
                </a:lnTo>
                <a:lnTo>
                  <a:pt x="11820721" y="429608"/>
                </a:lnTo>
                <a:lnTo>
                  <a:pt x="11823192" y="478536"/>
                </a:lnTo>
                <a:lnTo>
                  <a:pt x="11823192" y="2392667"/>
                </a:lnTo>
                <a:lnTo>
                  <a:pt x="11820721" y="2441596"/>
                </a:lnTo>
                <a:lnTo>
                  <a:pt x="11813469" y="2489112"/>
                </a:lnTo>
                <a:lnTo>
                  <a:pt x="11801677" y="2534974"/>
                </a:lnTo>
                <a:lnTo>
                  <a:pt x="11785586" y="2578941"/>
                </a:lnTo>
                <a:lnTo>
                  <a:pt x="11765435" y="2620774"/>
                </a:lnTo>
                <a:lnTo>
                  <a:pt x="11741465" y="2660230"/>
                </a:lnTo>
                <a:lnTo>
                  <a:pt x="11713917" y="2697070"/>
                </a:lnTo>
                <a:lnTo>
                  <a:pt x="11683031" y="2731054"/>
                </a:lnTo>
                <a:lnTo>
                  <a:pt x="11649048" y="2761940"/>
                </a:lnTo>
                <a:lnTo>
                  <a:pt x="11612209" y="2789488"/>
                </a:lnTo>
                <a:lnTo>
                  <a:pt x="11572754" y="2813458"/>
                </a:lnTo>
                <a:lnTo>
                  <a:pt x="11530923" y="2833609"/>
                </a:lnTo>
                <a:lnTo>
                  <a:pt x="11486957" y="2849701"/>
                </a:lnTo>
                <a:lnTo>
                  <a:pt x="11441097" y="2861493"/>
                </a:lnTo>
                <a:lnTo>
                  <a:pt x="11393583" y="2868745"/>
                </a:lnTo>
                <a:lnTo>
                  <a:pt x="11344656" y="2871216"/>
                </a:lnTo>
                <a:lnTo>
                  <a:pt x="478536" y="2871216"/>
                </a:lnTo>
                <a:lnTo>
                  <a:pt x="429608" y="2868745"/>
                </a:lnTo>
                <a:lnTo>
                  <a:pt x="382094" y="2861493"/>
                </a:lnTo>
                <a:lnTo>
                  <a:pt x="336234" y="2849701"/>
                </a:lnTo>
                <a:lnTo>
                  <a:pt x="292268" y="2833609"/>
                </a:lnTo>
                <a:lnTo>
                  <a:pt x="250437" y="2813458"/>
                </a:lnTo>
                <a:lnTo>
                  <a:pt x="210982" y="2789488"/>
                </a:lnTo>
                <a:lnTo>
                  <a:pt x="174143" y="2761940"/>
                </a:lnTo>
                <a:lnTo>
                  <a:pt x="140160" y="2731054"/>
                </a:lnTo>
                <a:lnTo>
                  <a:pt x="109274" y="2697070"/>
                </a:lnTo>
                <a:lnTo>
                  <a:pt x="81726" y="2660230"/>
                </a:lnTo>
                <a:lnTo>
                  <a:pt x="57756" y="2620774"/>
                </a:lnTo>
                <a:lnTo>
                  <a:pt x="37605" y="2578941"/>
                </a:lnTo>
                <a:lnTo>
                  <a:pt x="21514" y="2534974"/>
                </a:lnTo>
                <a:lnTo>
                  <a:pt x="9722" y="2489112"/>
                </a:lnTo>
                <a:lnTo>
                  <a:pt x="2470" y="2441596"/>
                </a:lnTo>
                <a:lnTo>
                  <a:pt x="0" y="2392667"/>
                </a:lnTo>
                <a:lnTo>
                  <a:pt x="0" y="47853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algn="ctr" marL="15240" marR="5080">
              <a:lnSpc>
                <a:spcPts val="4320"/>
              </a:lnSpc>
              <a:spcBef>
                <a:spcPts val="640"/>
              </a:spcBef>
            </a:pPr>
            <a:r>
              <a:rPr dirty="0" spc="-175" i="1"/>
              <a:t>To </a:t>
            </a:r>
            <a:r>
              <a:rPr dirty="0" spc="-10" i="1"/>
              <a:t>compare </a:t>
            </a:r>
            <a:r>
              <a:rPr dirty="0" spc="-5" i="1"/>
              <a:t>the </a:t>
            </a:r>
            <a:r>
              <a:rPr dirty="0" spc="-10" i="1"/>
              <a:t>antithrombotic potency </a:t>
            </a:r>
            <a:r>
              <a:rPr dirty="0" spc="-5" i="1"/>
              <a:t>of </a:t>
            </a:r>
            <a:r>
              <a:rPr dirty="0" spc="-10" i="1"/>
              <a:t>ticagrelor  </a:t>
            </a:r>
            <a:r>
              <a:rPr dirty="0" spc="-10"/>
              <a:t>alone </a:t>
            </a:r>
            <a:r>
              <a:rPr dirty="0" spc="-5"/>
              <a:t>versus </a:t>
            </a:r>
            <a:r>
              <a:rPr dirty="0" spc="-10"/>
              <a:t>ticagrelor plus aspirin </a:t>
            </a:r>
            <a:r>
              <a:rPr dirty="0" spc="-5"/>
              <a:t>on </a:t>
            </a:r>
            <a:r>
              <a:rPr dirty="0" spc="-25"/>
              <a:t>ex-vivo </a:t>
            </a:r>
            <a:r>
              <a:rPr dirty="0" spc="-5"/>
              <a:t>whole  blood thrombogenicity </a:t>
            </a:r>
            <a:r>
              <a:rPr dirty="0" spc="-10"/>
              <a:t>among high-risk patients  undergoing </a:t>
            </a:r>
            <a:r>
              <a:rPr dirty="0" spc="-5"/>
              <a:t>PCI </a:t>
            </a:r>
            <a:r>
              <a:rPr dirty="0" spc="-10"/>
              <a:t>with drug eluting </a:t>
            </a:r>
            <a:r>
              <a:rPr dirty="0" spc="-25"/>
              <a:t>stents</a:t>
            </a:r>
            <a:r>
              <a:rPr dirty="0" spc="170"/>
              <a:t> </a:t>
            </a:r>
            <a:r>
              <a:rPr dirty="0" spc="-10"/>
              <a:t>(DES)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67910" y="161806"/>
            <a:ext cx="345757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/>
              <a:t>O</a:t>
            </a:r>
            <a:r>
              <a:rPr dirty="0" sz="6000" spc="-5"/>
              <a:t>b</a:t>
            </a:r>
            <a:r>
              <a:rPr dirty="0" sz="6000"/>
              <a:t>jec</a:t>
            </a:r>
            <a:r>
              <a:rPr dirty="0" sz="6000" spc="5"/>
              <a:t>t</a:t>
            </a:r>
            <a:r>
              <a:rPr dirty="0" sz="6000"/>
              <a:t>ive</a:t>
            </a:r>
            <a:endParaRPr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787" y="2583404"/>
            <a:ext cx="1915160" cy="79756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391795">
              <a:lnSpc>
                <a:spcPct val="100000"/>
              </a:lnSpc>
              <a:spcBef>
                <a:spcPts val="285"/>
              </a:spcBef>
            </a:pPr>
            <a:r>
              <a:rPr dirty="0" sz="2000" b="1">
                <a:latin typeface="Arial"/>
                <a:cs typeface="Arial"/>
              </a:rPr>
              <a:t>3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130"/>
              </a:spcBef>
            </a:pPr>
            <a:r>
              <a:rPr dirty="0" sz="1400" spc="-5">
                <a:latin typeface="Arial"/>
                <a:cs typeface="Arial"/>
              </a:rPr>
              <a:t>Short </a:t>
            </a:r>
            <a:r>
              <a:rPr dirty="0" sz="1400">
                <a:latin typeface="Arial"/>
                <a:cs typeface="Arial"/>
              </a:rPr>
              <a:t>course </a:t>
            </a:r>
            <a:r>
              <a:rPr dirty="0" sz="1400" spc="-5">
                <a:latin typeface="Arial"/>
                <a:cs typeface="Arial"/>
              </a:rPr>
              <a:t>DAPT</a:t>
            </a:r>
            <a:r>
              <a:rPr dirty="0" sz="1400" spc="-1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with  </a:t>
            </a:r>
            <a:r>
              <a:rPr dirty="0" sz="1400">
                <a:latin typeface="Arial"/>
                <a:cs typeface="Arial"/>
              </a:rPr>
              <a:t>ticagrelor </a:t>
            </a:r>
            <a:r>
              <a:rPr dirty="0" sz="1400" spc="-5">
                <a:latin typeface="Arial"/>
                <a:cs typeface="Arial"/>
              </a:rPr>
              <a:t>plus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aspirin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56282" y="2041394"/>
            <a:ext cx="784225" cy="15875"/>
          </a:xfrm>
          <a:custGeom>
            <a:avLst/>
            <a:gdLst/>
            <a:ahLst/>
            <a:cxnLst/>
            <a:rect l="l" t="t" r="r" b="b"/>
            <a:pathLst>
              <a:path w="784225" h="15875">
                <a:moveTo>
                  <a:pt x="0" y="15582"/>
                </a:moveTo>
                <a:lnTo>
                  <a:pt x="783615" y="0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15511" y="6347461"/>
            <a:ext cx="669290" cy="466725"/>
          </a:xfrm>
          <a:custGeom>
            <a:avLst/>
            <a:gdLst/>
            <a:ahLst/>
            <a:cxnLst/>
            <a:rect l="l" t="t" r="r" b="b"/>
            <a:pathLst>
              <a:path w="669289" h="466725">
                <a:moveTo>
                  <a:pt x="0" y="77724"/>
                </a:moveTo>
                <a:lnTo>
                  <a:pt x="6107" y="47470"/>
                </a:lnTo>
                <a:lnTo>
                  <a:pt x="22764" y="22764"/>
                </a:lnTo>
                <a:lnTo>
                  <a:pt x="47470" y="6107"/>
                </a:lnTo>
                <a:lnTo>
                  <a:pt x="77724" y="0"/>
                </a:lnTo>
                <a:lnTo>
                  <a:pt x="591312" y="0"/>
                </a:lnTo>
                <a:lnTo>
                  <a:pt x="621565" y="6107"/>
                </a:lnTo>
                <a:lnTo>
                  <a:pt x="646271" y="22764"/>
                </a:lnTo>
                <a:lnTo>
                  <a:pt x="662928" y="47470"/>
                </a:lnTo>
                <a:lnTo>
                  <a:pt x="669036" y="77724"/>
                </a:lnTo>
                <a:lnTo>
                  <a:pt x="669036" y="388620"/>
                </a:lnTo>
                <a:lnTo>
                  <a:pt x="662928" y="418873"/>
                </a:lnTo>
                <a:lnTo>
                  <a:pt x="646271" y="443579"/>
                </a:lnTo>
                <a:lnTo>
                  <a:pt x="621565" y="460236"/>
                </a:lnTo>
                <a:lnTo>
                  <a:pt x="591312" y="466344"/>
                </a:lnTo>
                <a:lnTo>
                  <a:pt x="77724" y="466344"/>
                </a:lnTo>
                <a:lnTo>
                  <a:pt x="47470" y="460236"/>
                </a:lnTo>
                <a:lnTo>
                  <a:pt x="22764" y="443579"/>
                </a:lnTo>
                <a:lnTo>
                  <a:pt x="6107" y="418873"/>
                </a:lnTo>
                <a:lnTo>
                  <a:pt x="0" y="388620"/>
                </a:lnTo>
                <a:lnTo>
                  <a:pt x="0" y="7772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53044" y="6415511"/>
            <a:ext cx="393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3</a:t>
            </a:r>
            <a:r>
              <a:rPr dirty="0" sz="1800" spc="-8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96183" y="1731266"/>
            <a:ext cx="2235835" cy="635635"/>
          </a:xfrm>
          <a:custGeom>
            <a:avLst/>
            <a:gdLst/>
            <a:ahLst/>
            <a:cxnLst/>
            <a:rect l="l" t="t" r="r" b="b"/>
            <a:pathLst>
              <a:path w="2235835" h="635635">
                <a:moveTo>
                  <a:pt x="2129790" y="0"/>
                </a:moveTo>
                <a:lnTo>
                  <a:pt x="105918" y="0"/>
                </a:lnTo>
                <a:lnTo>
                  <a:pt x="64690" y="8323"/>
                </a:lnTo>
                <a:lnTo>
                  <a:pt x="31022" y="31022"/>
                </a:lnTo>
                <a:lnTo>
                  <a:pt x="8323" y="64690"/>
                </a:lnTo>
                <a:lnTo>
                  <a:pt x="0" y="105917"/>
                </a:lnTo>
                <a:lnTo>
                  <a:pt x="0" y="529589"/>
                </a:lnTo>
                <a:lnTo>
                  <a:pt x="8323" y="570817"/>
                </a:lnTo>
                <a:lnTo>
                  <a:pt x="31022" y="604485"/>
                </a:lnTo>
                <a:lnTo>
                  <a:pt x="64690" y="627184"/>
                </a:lnTo>
                <a:lnTo>
                  <a:pt x="105918" y="635507"/>
                </a:lnTo>
                <a:lnTo>
                  <a:pt x="2129790" y="635507"/>
                </a:lnTo>
                <a:lnTo>
                  <a:pt x="2171017" y="627184"/>
                </a:lnTo>
                <a:lnTo>
                  <a:pt x="2204685" y="604485"/>
                </a:lnTo>
                <a:lnTo>
                  <a:pt x="2227384" y="570817"/>
                </a:lnTo>
                <a:lnTo>
                  <a:pt x="2235708" y="529589"/>
                </a:lnTo>
                <a:lnTo>
                  <a:pt x="2235708" y="105917"/>
                </a:lnTo>
                <a:lnTo>
                  <a:pt x="2227384" y="64690"/>
                </a:lnTo>
                <a:lnTo>
                  <a:pt x="2204685" y="31022"/>
                </a:lnTo>
                <a:lnTo>
                  <a:pt x="2171017" y="8323"/>
                </a:lnTo>
                <a:lnTo>
                  <a:pt x="2129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96183" y="1731266"/>
            <a:ext cx="2235835" cy="635635"/>
          </a:xfrm>
          <a:custGeom>
            <a:avLst/>
            <a:gdLst/>
            <a:ahLst/>
            <a:cxnLst/>
            <a:rect l="l" t="t" r="r" b="b"/>
            <a:pathLst>
              <a:path w="2235835" h="635635">
                <a:moveTo>
                  <a:pt x="0" y="105917"/>
                </a:moveTo>
                <a:lnTo>
                  <a:pt x="8323" y="64690"/>
                </a:lnTo>
                <a:lnTo>
                  <a:pt x="31022" y="31022"/>
                </a:lnTo>
                <a:lnTo>
                  <a:pt x="64690" y="8323"/>
                </a:lnTo>
                <a:lnTo>
                  <a:pt x="105918" y="0"/>
                </a:lnTo>
                <a:lnTo>
                  <a:pt x="2129790" y="0"/>
                </a:lnTo>
                <a:lnTo>
                  <a:pt x="2171017" y="8323"/>
                </a:lnTo>
                <a:lnTo>
                  <a:pt x="2204685" y="31022"/>
                </a:lnTo>
                <a:lnTo>
                  <a:pt x="2227384" y="64690"/>
                </a:lnTo>
                <a:lnTo>
                  <a:pt x="2235708" y="105917"/>
                </a:lnTo>
                <a:lnTo>
                  <a:pt x="2235708" y="529589"/>
                </a:lnTo>
                <a:lnTo>
                  <a:pt x="2227384" y="570817"/>
                </a:lnTo>
                <a:lnTo>
                  <a:pt x="2204685" y="604485"/>
                </a:lnTo>
                <a:lnTo>
                  <a:pt x="2171017" y="627184"/>
                </a:lnTo>
                <a:lnTo>
                  <a:pt x="2129790" y="635507"/>
                </a:lnTo>
                <a:lnTo>
                  <a:pt x="105918" y="635507"/>
                </a:lnTo>
                <a:lnTo>
                  <a:pt x="64690" y="627184"/>
                </a:lnTo>
                <a:lnTo>
                  <a:pt x="31022" y="604485"/>
                </a:lnTo>
                <a:lnTo>
                  <a:pt x="8323" y="570817"/>
                </a:lnTo>
                <a:lnTo>
                  <a:pt x="0" y="529589"/>
                </a:lnTo>
                <a:lnTo>
                  <a:pt x="0" y="105917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11875" y="1803243"/>
            <a:ext cx="200215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Arial"/>
                <a:cs typeface="Arial"/>
              </a:rPr>
              <a:t>Randomized </a:t>
            </a:r>
            <a:r>
              <a:rPr dirty="0" sz="1500" b="1">
                <a:latin typeface="Arial"/>
                <a:cs typeface="Arial"/>
              </a:rPr>
              <a:t>at</a:t>
            </a:r>
            <a:r>
              <a:rPr dirty="0" sz="1500" spc="-65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MSSM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>
                <a:latin typeface="Arial"/>
                <a:cs typeface="Arial"/>
              </a:rPr>
              <a:t>(N=128)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14038" y="2367533"/>
            <a:ext cx="0" cy="465455"/>
          </a:xfrm>
          <a:custGeom>
            <a:avLst/>
            <a:gdLst/>
            <a:ahLst/>
            <a:cxnLst/>
            <a:rect l="l" t="t" r="r" b="b"/>
            <a:pathLst>
              <a:path w="0" h="465455">
                <a:moveTo>
                  <a:pt x="0" y="0"/>
                </a:moveTo>
                <a:lnTo>
                  <a:pt x="0" y="465061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56453" y="1901189"/>
            <a:ext cx="1083945" cy="1245235"/>
          </a:xfrm>
          <a:custGeom>
            <a:avLst/>
            <a:gdLst/>
            <a:ahLst/>
            <a:cxnLst/>
            <a:rect l="l" t="t" r="r" b="b"/>
            <a:pathLst>
              <a:path w="1083945" h="1245235">
                <a:moveTo>
                  <a:pt x="0" y="1245108"/>
                </a:moveTo>
                <a:lnTo>
                  <a:pt x="258927" y="0"/>
                </a:lnTo>
                <a:lnTo>
                  <a:pt x="1081392" y="0"/>
                </a:lnTo>
                <a:lnTo>
                  <a:pt x="1083564" y="0"/>
                </a:lnTo>
              </a:path>
            </a:pathLst>
          </a:custGeom>
          <a:ln w="102107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17578" y="1895058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832" y="0"/>
                </a:lnTo>
              </a:path>
            </a:pathLst>
          </a:custGeom>
          <a:ln w="10667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57850" y="1837940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236"/>
                </a:lnTo>
              </a:path>
            </a:pathLst>
          </a:custGeom>
          <a:ln w="10667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157209" y="1890522"/>
            <a:ext cx="3797935" cy="0"/>
          </a:xfrm>
          <a:custGeom>
            <a:avLst/>
            <a:gdLst/>
            <a:ahLst/>
            <a:cxnLst/>
            <a:rect l="l" t="t" r="r" b="b"/>
            <a:pathLst>
              <a:path w="3797934" h="0">
                <a:moveTo>
                  <a:pt x="0" y="0"/>
                </a:moveTo>
                <a:lnTo>
                  <a:pt x="3797452" y="0"/>
                </a:lnTo>
              </a:path>
            </a:pathLst>
          </a:custGeom>
          <a:ln w="102107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903602" y="1737348"/>
            <a:ext cx="288925" cy="306705"/>
          </a:xfrm>
          <a:custGeom>
            <a:avLst/>
            <a:gdLst/>
            <a:ahLst/>
            <a:cxnLst/>
            <a:rect l="l" t="t" r="r" b="b"/>
            <a:pathLst>
              <a:path w="288925" h="306705">
                <a:moveTo>
                  <a:pt x="12" y="0"/>
                </a:moveTo>
                <a:lnTo>
                  <a:pt x="0" y="306324"/>
                </a:lnTo>
                <a:lnTo>
                  <a:pt x="288404" y="162140"/>
                </a:lnTo>
                <a:lnTo>
                  <a:pt x="288404" y="144208"/>
                </a:lnTo>
                <a:lnTo>
                  <a:pt x="1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45785" y="3156966"/>
            <a:ext cx="1080770" cy="1234440"/>
          </a:xfrm>
          <a:custGeom>
            <a:avLst/>
            <a:gdLst/>
            <a:ahLst/>
            <a:cxnLst/>
            <a:rect l="l" t="t" r="r" b="b"/>
            <a:pathLst>
              <a:path w="1080770" h="1234439">
                <a:moveTo>
                  <a:pt x="0" y="0"/>
                </a:moveTo>
                <a:lnTo>
                  <a:pt x="258190" y="1234440"/>
                </a:lnTo>
                <a:lnTo>
                  <a:pt x="1078344" y="1234440"/>
                </a:lnTo>
                <a:lnTo>
                  <a:pt x="1080516" y="1234440"/>
                </a:lnTo>
              </a:path>
            </a:pathLst>
          </a:custGeom>
          <a:ln w="102107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17578" y="4385474"/>
            <a:ext cx="2854325" cy="0"/>
          </a:xfrm>
          <a:custGeom>
            <a:avLst/>
            <a:gdLst/>
            <a:ahLst/>
            <a:cxnLst/>
            <a:rect l="l" t="t" r="r" b="b"/>
            <a:pathLst>
              <a:path w="2854325" h="0">
                <a:moveTo>
                  <a:pt x="0" y="0"/>
                </a:moveTo>
                <a:lnTo>
                  <a:pt x="2854020" y="0"/>
                </a:lnTo>
              </a:path>
            </a:pathLst>
          </a:custGeom>
          <a:ln w="2286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51753" y="4326635"/>
            <a:ext cx="0" cy="118110"/>
          </a:xfrm>
          <a:custGeom>
            <a:avLst/>
            <a:gdLst/>
            <a:ahLst/>
            <a:cxnLst/>
            <a:rect l="l" t="t" r="r" b="b"/>
            <a:pathLst>
              <a:path w="0" h="118110">
                <a:moveTo>
                  <a:pt x="0" y="0"/>
                </a:moveTo>
                <a:lnTo>
                  <a:pt x="0" y="117678"/>
                </a:lnTo>
              </a:path>
            </a:pathLst>
          </a:custGeom>
          <a:ln w="2286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21573" y="4382261"/>
            <a:ext cx="3935095" cy="8890"/>
          </a:xfrm>
          <a:custGeom>
            <a:avLst/>
            <a:gdLst/>
            <a:ahLst/>
            <a:cxnLst/>
            <a:rect l="l" t="t" r="r" b="b"/>
            <a:pathLst>
              <a:path w="3935095" h="8889">
                <a:moveTo>
                  <a:pt x="0" y="0"/>
                </a:moveTo>
                <a:lnTo>
                  <a:pt x="3934548" y="8432"/>
                </a:lnTo>
              </a:path>
            </a:pathLst>
          </a:custGeom>
          <a:ln w="102107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904733" y="4237409"/>
            <a:ext cx="287655" cy="306705"/>
          </a:xfrm>
          <a:custGeom>
            <a:avLst/>
            <a:gdLst/>
            <a:ahLst/>
            <a:cxnLst/>
            <a:rect l="l" t="t" r="r" b="b"/>
            <a:pathLst>
              <a:path w="287654" h="306704">
                <a:moveTo>
                  <a:pt x="660" y="0"/>
                </a:moveTo>
                <a:lnTo>
                  <a:pt x="0" y="306323"/>
                </a:lnTo>
                <a:lnTo>
                  <a:pt x="287274" y="163474"/>
                </a:lnTo>
                <a:lnTo>
                  <a:pt x="287274" y="144094"/>
                </a:lnTo>
                <a:lnTo>
                  <a:pt x="66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09900" y="2831595"/>
            <a:ext cx="2234565" cy="637540"/>
          </a:xfrm>
          <a:custGeom>
            <a:avLst/>
            <a:gdLst/>
            <a:ahLst/>
            <a:cxnLst/>
            <a:rect l="l" t="t" r="r" b="b"/>
            <a:pathLst>
              <a:path w="2234565" h="637539">
                <a:moveTo>
                  <a:pt x="2128012" y="0"/>
                </a:moveTo>
                <a:lnTo>
                  <a:pt x="106172" y="0"/>
                </a:lnTo>
                <a:lnTo>
                  <a:pt x="64845" y="8343"/>
                </a:lnTo>
                <a:lnTo>
                  <a:pt x="31097" y="31097"/>
                </a:lnTo>
                <a:lnTo>
                  <a:pt x="8343" y="64845"/>
                </a:lnTo>
                <a:lnTo>
                  <a:pt x="0" y="106172"/>
                </a:lnTo>
                <a:lnTo>
                  <a:pt x="0" y="530847"/>
                </a:lnTo>
                <a:lnTo>
                  <a:pt x="8343" y="572181"/>
                </a:lnTo>
                <a:lnTo>
                  <a:pt x="31097" y="605932"/>
                </a:lnTo>
                <a:lnTo>
                  <a:pt x="64845" y="628688"/>
                </a:lnTo>
                <a:lnTo>
                  <a:pt x="106172" y="637032"/>
                </a:lnTo>
                <a:lnTo>
                  <a:pt x="2128012" y="637032"/>
                </a:lnTo>
                <a:lnTo>
                  <a:pt x="2169338" y="628688"/>
                </a:lnTo>
                <a:lnTo>
                  <a:pt x="2203086" y="605932"/>
                </a:lnTo>
                <a:lnTo>
                  <a:pt x="2225840" y="572181"/>
                </a:lnTo>
                <a:lnTo>
                  <a:pt x="2234184" y="530847"/>
                </a:lnTo>
                <a:lnTo>
                  <a:pt x="2234184" y="106172"/>
                </a:lnTo>
                <a:lnTo>
                  <a:pt x="2225840" y="64845"/>
                </a:lnTo>
                <a:lnTo>
                  <a:pt x="2203086" y="31097"/>
                </a:lnTo>
                <a:lnTo>
                  <a:pt x="2169338" y="8343"/>
                </a:lnTo>
                <a:lnTo>
                  <a:pt x="21280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09900" y="2831595"/>
            <a:ext cx="2234565" cy="637540"/>
          </a:xfrm>
          <a:custGeom>
            <a:avLst/>
            <a:gdLst/>
            <a:ahLst/>
            <a:cxnLst/>
            <a:rect l="l" t="t" r="r" b="b"/>
            <a:pathLst>
              <a:path w="2234565" h="637539">
                <a:moveTo>
                  <a:pt x="0" y="106172"/>
                </a:moveTo>
                <a:lnTo>
                  <a:pt x="8343" y="64845"/>
                </a:lnTo>
                <a:lnTo>
                  <a:pt x="31097" y="31097"/>
                </a:lnTo>
                <a:lnTo>
                  <a:pt x="64845" y="8343"/>
                </a:lnTo>
                <a:lnTo>
                  <a:pt x="106172" y="0"/>
                </a:lnTo>
                <a:lnTo>
                  <a:pt x="2128012" y="0"/>
                </a:lnTo>
                <a:lnTo>
                  <a:pt x="2169338" y="8343"/>
                </a:lnTo>
                <a:lnTo>
                  <a:pt x="2203086" y="31097"/>
                </a:lnTo>
                <a:lnTo>
                  <a:pt x="2225840" y="64845"/>
                </a:lnTo>
                <a:lnTo>
                  <a:pt x="2234184" y="106172"/>
                </a:lnTo>
                <a:lnTo>
                  <a:pt x="2234184" y="530847"/>
                </a:lnTo>
                <a:lnTo>
                  <a:pt x="2225840" y="572181"/>
                </a:lnTo>
                <a:lnTo>
                  <a:pt x="2203086" y="605932"/>
                </a:lnTo>
                <a:lnTo>
                  <a:pt x="2169338" y="628688"/>
                </a:lnTo>
                <a:lnTo>
                  <a:pt x="2128012" y="637032"/>
                </a:lnTo>
                <a:lnTo>
                  <a:pt x="106172" y="637032"/>
                </a:lnTo>
                <a:lnTo>
                  <a:pt x="64845" y="628688"/>
                </a:lnTo>
                <a:lnTo>
                  <a:pt x="31097" y="605932"/>
                </a:lnTo>
                <a:lnTo>
                  <a:pt x="8343" y="572181"/>
                </a:lnTo>
                <a:lnTo>
                  <a:pt x="0" y="530847"/>
                </a:lnTo>
                <a:lnTo>
                  <a:pt x="0" y="10617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123397" y="2888980"/>
            <a:ext cx="201104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90880" marR="5080" indent="-67881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Enrolled in PD </a:t>
            </a:r>
            <a:r>
              <a:rPr dirty="0" sz="1600" spc="-10" b="1">
                <a:latin typeface="Arial"/>
                <a:cs typeface="Arial"/>
              </a:rPr>
              <a:t>study  (N=51)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27753" y="3469385"/>
            <a:ext cx="0" cy="1458595"/>
          </a:xfrm>
          <a:custGeom>
            <a:avLst/>
            <a:gdLst/>
            <a:ahLst/>
            <a:cxnLst/>
            <a:rect l="l" t="t" r="r" b="b"/>
            <a:pathLst>
              <a:path w="0" h="1458595">
                <a:moveTo>
                  <a:pt x="0" y="0"/>
                </a:moveTo>
                <a:lnTo>
                  <a:pt x="0" y="1458595"/>
                </a:lnTo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09900" y="4927094"/>
            <a:ext cx="2234565" cy="883919"/>
          </a:xfrm>
          <a:custGeom>
            <a:avLst/>
            <a:gdLst/>
            <a:ahLst/>
            <a:cxnLst/>
            <a:rect l="l" t="t" r="r" b="b"/>
            <a:pathLst>
              <a:path w="2234565" h="883920">
                <a:moveTo>
                  <a:pt x="0" y="147320"/>
                </a:moveTo>
                <a:lnTo>
                  <a:pt x="7511" y="100753"/>
                </a:lnTo>
                <a:lnTo>
                  <a:pt x="28426" y="60311"/>
                </a:lnTo>
                <a:lnTo>
                  <a:pt x="60317" y="28422"/>
                </a:lnTo>
                <a:lnTo>
                  <a:pt x="100757" y="7509"/>
                </a:lnTo>
                <a:lnTo>
                  <a:pt x="147320" y="0"/>
                </a:lnTo>
                <a:lnTo>
                  <a:pt x="2086864" y="0"/>
                </a:lnTo>
                <a:lnTo>
                  <a:pt x="2133426" y="7509"/>
                </a:lnTo>
                <a:lnTo>
                  <a:pt x="2173866" y="28422"/>
                </a:lnTo>
                <a:lnTo>
                  <a:pt x="2205757" y="60311"/>
                </a:lnTo>
                <a:lnTo>
                  <a:pt x="2226672" y="100753"/>
                </a:lnTo>
                <a:lnTo>
                  <a:pt x="2234184" y="147320"/>
                </a:lnTo>
                <a:lnTo>
                  <a:pt x="2234184" y="736587"/>
                </a:lnTo>
                <a:lnTo>
                  <a:pt x="2226672" y="783155"/>
                </a:lnTo>
                <a:lnTo>
                  <a:pt x="2205757" y="823599"/>
                </a:lnTo>
                <a:lnTo>
                  <a:pt x="2173866" y="855493"/>
                </a:lnTo>
                <a:lnTo>
                  <a:pt x="2133426" y="876408"/>
                </a:lnTo>
                <a:lnTo>
                  <a:pt x="2086864" y="883920"/>
                </a:lnTo>
                <a:lnTo>
                  <a:pt x="147320" y="883920"/>
                </a:lnTo>
                <a:lnTo>
                  <a:pt x="100757" y="876408"/>
                </a:lnTo>
                <a:lnTo>
                  <a:pt x="60317" y="855493"/>
                </a:lnTo>
                <a:lnTo>
                  <a:pt x="28426" y="823599"/>
                </a:lnTo>
                <a:lnTo>
                  <a:pt x="7511" y="783155"/>
                </a:lnTo>
                <a:lnTo>
                  <a:pt x="0" y="736587"/>
                </a:lnTo>
                <a:lnTo>
                  <a:pt x="0" y="14732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070484" y="5001413"/>
            <a:ext cx="1904364" cy="726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225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First </a:t>
            </a:r>
            <a:r>
              <a:rPr dirty="0" sz="1600" spc="-10" b="1">
                <a:latin typeface="Arial"/>
                <a:cs typeface="Arial"/>
              </a:rPr>
              <a:t>blood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draw</a:t>
            </a:r>
            <a:endParaRPr sz="1600">
              <a:latin typeface="Arial"/>
              <a:cs typeface="Arial"/>
            </a:endParaRPr>
          </a:p>
          <a:p>
            <a:pPr marL="189230" indent="-176530">
              <a:lnSpc>
                <a:spcPct val="100000"/>
              </a:lnSpc>
              <a:spcBef>
                <a:spcPts val="5"/>
              </a:spcBef>
              <a:buChar char="•"/>
              <a:tabLst>
                <a:tab pos="189865" algn="l"/>
              </a:tabLst>
            </a:pPr>
            <a:r>
              <a:rPr dirty="0" sz="1500">
                <a:latin typeface="Arial"/>
                <a:cs typeface="Arial"/>
              </a:rPr>
              <a:t>Perfusion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assay</a:t>
            </a:r>
            <a:endParaRPr sz="1500">
              <a:latin typeface="Arial"/>
              <a:cs typeface="Arial"/>
            </a:endParaRPr>
          </a:p>
          <a:p>
            <a:pPr marL="189230" indent="-176530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dirty="0" sz="1500">
                <a:latin typeface="Arial"/>
                <a:cs typeface="Arial"/>
              </a:rPr>
              <a:t>Platelet</a:t>
            </a:r>
            <a:r>
              <a:rPr dirty="0" sz="1500" spc="-6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aggregation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82234" y="1157477"/>
            <a:ext cx="16510" cy="5303520"/>
          </a:xfrm>
          <a:custGeom>
            <a:avLst/>
            <a:gdLst/>
            <a:ahLst/>
            <a:cxnLst/>
            <a:rect l="l" t="t" r="r" b="b"/>
            <a:pathLst>
              <a:path w="16510" h="5303520">
                <a:moveTo>
                  <a:pt x="0" y="0"/>
                </a:moveTo>
                <a:lnTo>
                  <a:pt x="16294" y="5303520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999988" y="4928619"/>
            <a:ext cx="2235835" cy="885825"/>
          </a:xfrm>
          <a:custGeom>
            <a:avLst/>
            <a:gdLst/>
            <a:ahLst/>
            <a:cxnLst/>
            <a:rect l="l" t="t" r="r" b="b"/>
            <a:pathLst>
              <a:path w="2235834" h="885825">
                <a:moveTo>
                  <a:pt x="0" y="147574"/>
                </a:moveTo>
                <a:lnTo>
                  <a:pt x="7524" y="100927"/>
                </a:lnTo>
                <a:lnTo>
                  <a:pt x="28475" y="60416"/>
                </a:lnTo>
                <a:lnTo>
                  <a:pt x="60421" y="28471"/>
                </a:lnTo>
                <a:lnTo>
                  <a:pt x="100931" y="7522"/>
                </a:lnTo>
                <a:lnTo>
                  <a:pt x="147574" y="0"/>
                </a:lnTo>
                <a:lnTo>
                  <a:pt x="2088133" y="0"/>
                </a:lnTo>
                <a:lnTo>
                  <a:pt x="2134776" y="7522"/>
                </a:lnTo>
                <a:lnTo>
                  <a:pt x="2175286" y="28471"/>
                </a:lnTo>
                <a:lnTo>
                  <a:pt x="2207232" y="60416"/>
                </a:lnTo>
                <a:lnTo>
                  <a:pt x="2228183" y="100927"/>
                </a:lnTo>
                <a:lnTo>
                  <a:pt x="2235708" y="147574"/>
                </a:lnTo>
                <a:lnTo>
                  <a:pt x="2235708" y="737857"/>
                </a:lnTo>
                <a:lnTo>
                  <a:pt x="2228183" y="784505"/>
                </a:lnTo>
                <a:lnTo>
                  <a:pt x="2207232" y="825019"/>
                </a:lnTo>
                <a:lnTo>
                  <a:pt x="2175286" y="856967"/>
                </a:lnTo>
                <a:lnTo>
                  <a:pt x="2134776" y="877919"/>
                </a:lnTo>
                <a:lnTo>
                  <a:pt x="2088133" y="885444"/>
                </a:lnTo>
                <a:lnTo>
                  <a:pt x="147574" y="885444"/>
                </a:lnTo>
                <a:lnTo>
                  <a:pt x="100931" y="877919"/>
                </a:lnTo>
                <a:lnTo>
                  <a:pt x="60421" y="856967"/>
                </a:lnTo>
                <a:lnTo>
                  <a:pt x="28475" y="825019"/>
                </a:lnTo>
                <a:lnTo>
                  <a:pt x="7524" y="784505"/>
                </a:lnTo>
                <a:lnTo>
                  <a:pt x="0" y="737857"/>
                </a:lnTo>
                <a:lnTo>
                  <a:pt x="0" y="14757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060888" y="5003308"/>
            <a:ext cx="2003425" cy="726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747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Second </a:t>
            </a:r>
            <a:r>
              <a:rPr dirty="0" sz="1600" spc="-10" b="1">
                <a:latin typeface="Arial"/>
                <a:cs typeface="Arial"/>
              </a:rPr>
              <a:t>blood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draw</a:t>
            </a:r>
            <a:endParaRPr sz="1600">
              <a:latin typeface="Arial"/>
              <a:cs typeface="Arial"/>
            </a:endParaRPr>
          </a:p>
          <a:p>
            <a:pPr marL="189230" indent="-176530">
              <a:lnSpc>
                <a:spcPct val="100000"/>
              </a:lnSpc>
              <a:spcBef>
                <a:spcPts val="5"/>
              </a:spcBef>
              <a:buChar char="•"/>
              <a:tabLst>
                <a:tab pos="189865" algn="l"/>
              </a:tabLst>
            </a:pPr>
            <a:r>
              <a:rPr dirty="0" sz="1500">
                <a:latin typeface="Arial"/>
                <a:cs typeface="Arial"/>
              </a:rPr>
              <a:t>Perfusion</a:t>
            </a:r>
            <a:r>
              <a:rPr dirty="0" sz="1500" spc="-30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assay</a:t>
            </a:r>
            <a:endParaRPr sz="1500">
              <a:latin typeface="Arial"/>
              <a:cs typeface="Arial"/>
            </a:endParaRPr>
          </a:p>
          <a:p>
            <a:pPr marL="189230" indent="-176530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dirty="0" sz="1500">
                <a:latin typeface="Arial"/>
                <a:cs typeface="Arial"/>
              </a:rPr>
              <a:t>Platelet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aggregation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507730" y="1157477"/>
            <a:ext cx="0" cy="344170"/>
          </a:xfrm>
          <a:custGeom>
            <a:avLst/>
            <a:gdLst/>
            <a:ahLst/>
            <a:cxnLst/>
            <a:rect l="l" t="t" r="r" b="b"/>
            <a:pathLst>
              <a:path w="0" h="344169">
                <a:moveTo>
                  <a:pt x="0" y="0"/>
                </a:moveTo>
                <a:lnTo>
                  <a:pt x="0" y="343662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507730" y="1839467"/>
            <a:ext cx="0" cy="2155190"/>
          </a:xfrm>
          <a:custGeom>
            <a:avLst/>
            <a:gdLst/>
            <a:ahLst/>
            <a:cxnLst/>
            <a:rect l="l" t="t" r="r" b="b"/>
            <a:pathLst>
              <a:path w="0" h="2155190">
                <a:moveTo>
                  <a:pt x="0" y="0"/>
                </a:moveTo>
                <a:lnTo>
                  <a:pt x="0" y="2154936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507730" y="4332732"/>
            <a:ext cx="0" cy="2128520"/>
          </a:xfrm>
          <a:custGeom>
            <a:avLst/>
            <a:gdLst/>
            <a:ahLst/>
            <a:cxnLst/>
            <a:rect l="l" t="t" r="r" b="b"/>
            <a:pathLst>
              <a:path w="0" h="2128520">
                <a:moveTo>
                  <a:pt x="0" y="0"/>
                </a:moveTo>
                <a:lnTo>
                  <a:pt x="0" y="2128266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179307" y="6347461"/>
            <a:ext cx="669290" cy="466725"/>
          </a:xfrm>
          <a:custGeom>
            <a:avLst/>
            <a:gdLst/>
            <a:ahLst/>
            <a:cxnLst/>
            <a:rect l="l" t="t" r="r" b="b"/>
            <a:pathLst>
              <a:path w="669290" h="466725">
                <a:moveTo>
                  <a:pt x="591312" y="0"/>
                </a:moveTo>
                <a:lnTo>
                  <a:pt x="77724" y="0"/>
                </a:lnTo>
                <a:lnTo>
                  <a:pt x="47470" y="6107"/>
                </a:lnTo>
                <a:lnTo>
                  <a:pt x="22764" y="22764"/>
                </a:lnTo>
                <a:lnTo>
                  <a:pt x="6107" y="47470"/>
                </a:lnTo>
                <a:lnTo>
                  <a:pt x="0" y="77724"/>
                </a:lnTo>
                <a:lnTo>
                  <a:pt x="0" y="388620"/>
                </a:lnTo>
                <a:lnTo>
                  <a:pt x="6107" y="418873"/>
                </a:lnTo>
                <a:lnTo>
                  <a:pt x="22764" y="443579"/>
                </a:lnTo>
                <a:lnTo>
                  <a:pt x="47470" y="460236"/>
                </a:lnTo>
                <a:lnTo>
                  <a:pt x="77724" y="466344"/>
                </a:lnTo>
                <a:lnTo>
                  <a:pt x="591312" y="466344"/>
                </a:lnTo>
                <a:lnTo>
                  <a:pt x="621565" y="460236"/>
                </a:lnTo>
                <a:lnTo>
                  <a:pt x="646271" y="443579"/>
                </a:lnTo>
                <a:lnTo>
                  <a:pt x="662928" y="418873"/>
                </a:lnTo>
                <a:lnTo>
                  <a:pt x="669036" y="388620"/>
                </a:lnTo>
                <a:lnTo>
                  <a:pt x="669036" y="77724"/>
                </a:lnTo>
                <a:lnTo>
                  <a:pt x="662928" y="47470"/>
                </a:lnTo>
                <a:lnTo>
                  <a:pt x="646271" y="22764"/>
                </a:lnTo>
                <a:lnTo>
                  <a:pt x="621565" y="6107"/>
                </a:lnTo>
                <a:lnTo>
                  <a:pt x="591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179307" y="6347461"/>
            <a:ext cx="669290" cy="466725"/>
          </a:xfrm>
          <a:custGeom>
            <a:avLst/>
            <a:gdLst/>
            <a:ahLst/>
            <a:cxnLst/>
            <a:rect l="l" t="t" r="r" b="b"/>
            <a:pathLst>
              <a:path w="669290" h="466725">
                <a:moveTo>
                  <a:pt x="0" y="77724"/>
                </a:moveTo>
                <a:lnTo>
                  <a:pt x="6107" y="47470"/>
                </a:lnTo>
                <a:lnTo>
                  <a:pt x="22764" y="22764"/>
                </a:lnTo>
                <a:lnTo>
                  <a:pt x="47470" y="6107"/>
                </a:lnTo>
                <a:lnTo>
                  <a:pt x="77724" y="0"/>
                </a:lnTo>
                <a:lnTo>
                  <a:pt x="591312" y="0"/>
                </a:lnTo>
                <a:lnTo>
                  <a:pt x="621565" y="6107"/>
                </a:lnTo>
                <a:lnTo>
                  <a:pt x="646271" y="22764"/>
                </a:lnTo>
                <a:lnTo>
                  <a:pt x="662928" y="47470"/>
                </a:lnTo>
                <a:lnTo>
                  <a:pt x="669036" y="77724"/>
                </a:lnTo>
                <a:lnTo>
                  <a:pt x="669036" y="388620"/>
                </a:lnTo>
                <a:lnTo>
                  <a:pt x="662928" y="418873"/>
                </a:lnTo>
                <a:lnTo>
                  <a:pt x="646271" y="443579"/>
                </a:lnTo>
                <a:lnTo>
                  <a:pt x="621565" y="460236"/>
                </a:lnTo>
                <a:lnTo>
                  <a:pt x="591312" y="466344"/>
                </a:lnTo>
                <a:lnTo>
                  <a:pt x="77724" y="466344"/>
                </a:lnTo>
                <a:lnTo>
                  <a:pt x="47470" y="460236"/>
                </a:lnTo>
                <a:lnTo>
                  <a:pt x="22764" y="443579"/>
                </a:lnTo>
                <a:lnTo>
                  <a:pt x="6107" y="418873"/>
                </a:lnTo>
                <a:lnTo>
                  <a:pt x="0" y="388620"/>
                </a:lnTo>
                <a:lnTo>
                  <a:pt x="0" y="7772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316243" y="6415511"/>
            <a:ext cx="393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9</a:t>
            </a:r>
            <a:r>
              <a:rPr dirty="0" sz="1800" spc="-8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531" y="1688595"/>
            <a:ext cx="2235835" cy="734695"/>
          </a:xfrm>
          <a:custGeom>
            <a:avLst/>
            <a:gdLst/>
            <a:ahLst/>
            <a:cxnLst/>
            <a:rect l="l" t="t" r="r" b="b"/>
            <a:pathLst>
              <a:path w="2235835" h="734694">
                <a:moveTo>
                  <a:pt x="2113280" y="0"/>
                </a:moveTo>
                <a:lnTo>
                  <a:pt x="122428" y="0"/>
                </a:lnTo>
                <a:lnTo>
                  <a:pt x="74773" y="9621"/>
                </a:lnTo>
                <a:lnTo>
                  <a:pt x="35858" y="35858"/>
                </a:lnTo>
                <a:lnTo>
                  <a:pt x="9621" y="74773"/>
                </a:lnTo>
                <a:lnTo>
                  <a:pt x="0" y="122427"/>
                </a:lnTo>
                <a:lnTo>
                  <a:pt x="0" y="612127"/>
                </a:lnTo>
                <a:lnTo>
                  <a:pt x="9621" y="659789"/>
                </a:lnTo>
                <a:lnTo>
                  <a:pt x="35858" y="698707"/>
                </a:lnTo>
                <a:lnTo>
                  <a:pt x="74773" y="724946"/>
                </a:lnTo>
                <a:lnTo>
                  <a:pt x="122428" y="734567"/>
                </a:lnTo>
                <a:lnTo>
                  <a:pt x="2113280" y="734567"/>
                </a:lnTo>
                <a:lnTo>
                  <a:pt x="2160934" y="724946"/>
                </a:lnTo>
                <a:lnTo>
                  <a:pt x="2199849" y="698707"/>
                </a:lnTo>
                <a:lnTo>
                  <a:pt x="2226086" y="659789"/>
                </a:lnTo>
                <a:lnTo>
                  <a:pt x="2235708" y="612127"/>
                </a:lnTo>
                <a:lnTo>
                  <a:pt x="2235708" y="122427"/>
                </a:lnTo>
                <a:lnTo>
                  <a:pt x="2226086" y="74773"/>
                </a:lnTo>
                <a:lnTo>
                  <a:pt x="2199849" y="35858"/>
                </a:lnTo>
                <a:lnTo>
                  <a:pt x="2160934" y="9621"/>
                </a:lnTo>
                <a:lnTo>
                  <a:pt x="2113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5531" y="1688595"/>
            <a:ext cx="2235835" cy="734695"/>
          </a:xfrm>
          <a:custGeom>
            <a:avLst/>
            <a:gdLst/>
            <a:ahLst/>
            <a:cxnLst/>
            <a:rect l="l" t="t" r="r" b="b"/>
            <a:pathLst>
              <a:path w="2235835" h="734694">
                <a:moveTo>
                  <a:pt x="0" y="122427"/>
                </a:moveTo>
                <a:lnTo>
                  <a:pt x="9621" y="74773"/>
                </a:lnTo>
                <a:lnTo>
                  <a:pt x="35858" y="35858"/>
                </a:lnTo>
                <a:lnTo>
                  <a:pt x="74773" y="9621"/>
                </a:lnTo>
                <a:lnTo>
                  <a:pt x="122428" y="0"/>
                </a:lnTo>
                <a:lnTo>
                  <a:pt x="2113280" y="0"/>
                </a:lnTo>
                <a:lnTo>
                  <a:pt x="2160934" y="9621"/>
                </a:lnTo>
                <a:lnTo>
                  <a:pt x="2199849" y="35858"/>
                </a:lnTo>
                <a:lnTo>
                  <a:pt x="2226086" y="74773"/>
                </a:lnTo>
                <a:lnTo>
                  <a:pt x="2235708" y="122427"/>
                </a:lnTo>
                <a:lnTo>
                  <a:pt x="2235708" y="612127"/>
                </a:lnTo>
                <a:lnTo>
                  <a:pt x="2226086" y="659789"/>
                </a:lnTo>
                <a:lnTo>
                  <a:pt x="2199849" y="698707"/>
                </a:lnTo>
                <a:lnTo>
                  <a:pt x="2160934" y="724946"/>
                </a:lnTo>
                <a:lnTo>
                  <a:pt x="2113280" y="734567"/>
                </a:lnTo>
                <a:lnTo>
                  <a:pt x="122428" y="734567"/>
                </a:lnTo>
                <a:lnTo>
                  <a:pt x="74773" y="724946"/>
                </a:lnTo>
                <a:lnTo>
                  <a:pt x="35858" y="698707"/>
                </a:lnTo>
                <a:lnTo>
                  <a:pt x="9621" y="659789"/>
                </a:lnTo>
                <a:lnTo>
                  <a:pt x="0" y="612127"/>
                </a:lnTo>
                <a:lnTo>
                  <a:pt x="0" y="1224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1252" y="1859279"/>
            <a:ext cx="2144395" cy="393700"/>
          </a:xfrm>
          <a:custGeom>
            <a:avLst/>
            <a:gdLst/>
            <a:ahLst/>
            <a:cxnLst/>
            <a:rect l="l" t="t" r="r" b="b"/>
            <a:pathLst>
              <a:path w="2144395" h="393700">
                <a:moveTo>
                  <a:pt x="0" y="0"/>
                </a:moveTo>
                <a:lnTo>
                  <a:pt x="2144268" y="0"/>
                </a:lnTo>
                <a:lnTo>
                  <a:pt x="2144268" y="393191"/>
                </a:lnTo>
                <a:lnTo>
                  <a:pt x="0" y="3931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43614" y="1810054"/>
            <a:ext cx="2078989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Arial"/>
                <a:cs typeface="Arial"/>
              </a:rPr>
              <a:t>High-Risk PCI</a:t>
            </a:r>
            <a:r>
              <a:rPr dirty="0" sz="1500" spc="-7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Patients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>
                <a:latin typeface="Arial"/>
                <a:cs typeface="Arial"/>
              </a:rPr>
              <a:t>(N=9006)</a:t>
            </a:r>
            <a:endParaRPr sz="1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69888" y="1528913"/>
            <a:ext cx="19227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Arial"/>
                <a:cs typeface="Arial"/>
              </a:rPr>
              <a:t>Ticagrelor </a:t>
            </a:r>
            <a:r>
              <a:rPr dirty="0" sz="1600" spc="-5" b="1">
                <a:latin typeface="Arial"/>
                <a:cs typeface="Arial"/>
              </a:rPr>
              <a:t>+</a:t>
            </a:r>
            <a:r>
              <a:rPr dirty="0" sz="1600" spc="-45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Aspirin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524168" y="4023092"/>
            <a:ext cx="20142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Arial"/>
                <a:cs typeface="Arial"/>
              </a:rPr>
              <a:t>Ticagrelor </a:t>
            </a:r>
            <a:r>
              <a:rPr dirty="0" sz="1600" spc="-5" b="1">
                <a:latin typeface="Arial"/>
                <a:cs typeface="Arial"/>
              </a:rPr>
              <a:t>+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Placebo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3720209" y="144110"/>
            <a:ext cx="475107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Study</a:t>
            </a:r>
            <a:r>
              <a:rPr dirty="0" spc="-80"/>
              <a:t> </a:t>
            </a:r>
            <a:r>
              <a:rPr dirty="0" spc="-5"/>
              <a:t>Schema</a:t>
            </a:r>
          </a:p>
        </p:txBody>
      </p:sp>
      <p:sp>
        <p:nvSpPr>
          <p:cNvPr id="42" name="object 42"/>
          <p:cNvSpPr/>
          <p:nvPr/>
        </p:nvSpPr>
        <p:spPr>
          <a:xfrm>
            <a:off x="5364479" y="6347461"/>
            <a:ext cx="668020" cy="466725"/>
          </a:xfrm>
          <a:custGeom>
            <a:avLst/>
            <a:gdLst/>
            <a:ahLst/>
            <a:cxnLst/>
            <a:rect l="l" t="t" r="r" b="b"/>
            <a:pathLst>
              <a:path w="668020" h="466725">
                <a:moveTo>
                  <a:pt x="589788" y="0"/>
                </a:moveTo>
                <a:lnTo>
                  <a:pt x="77724" y="0"/>
                </a:lnTo>
                <a:lnTo>
                  <a:pt x="47470" y="6107"/>
                </a:lnTo>
                <a:lnTo>
                  <a:pt x="22764" y="22764"/>
                </a:lnTo>
                <a:lnTo>
                  <a:pt x="6107" y="47470"/>
                </a:lnTo>
                <a:lnTo>
                  <a:pt x="0" y="77724"/>
                </a:lnTo>
                <a:lnTo>
                  <a:pt x="0" y="388620"/>
                </a:lnTo>
                <a:lnTo>
                  <a:pt x="6107" y="418873"/>
                </a:lnTo>
                <a:lnTo>
                  <a:pt x="22764" y="443579"/>
                </a:lnTo>
                <a:lnTo>
                  <a:pt x="47470" y="460236"/>
                </a:lnTo>
                <a:lnTo>
                  <a:pt x="77724" y="466344"/>
                </a:lnTo>
                <a:lnTo>
                  <a:pt x="589788" y="466344"/>
                </a:lnTo>
                <a:lnTo>
                  <a:pt x="620041" y="460236"/>
                </a:lnTo>
                <a:lnTo>
                  <a:pt x="644747" y="443579"/>
                </a:lnTo>
                <a:lnTo>
                  <a:pt x="661404" y="418873"/>
                </a:lnTo>
                <a:lnTo>
                  <a:pt x="667512" y="388620"/>
                </a:lnTo>
                <a:lnTo>
                  <a:pt x="667512" y="77724"/>
                </a:lnTo>
                <a:lnTo>
                  <a:pt x="661404" y="47470"/>
                </a:lnTo>
                <a:lnTo>
                  <a:pt x="644747" y="22764"/>
                </a:lnTo>
                <a:lnTo>
                  <a:pt x="620041" y="6107"/>
                </a:lnTo>
                <a:lnTo>
                  <a:pt x="5897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364479" y="6347461"/>
            <a:ext cx="668020" cy="466725"/>
          </a:xfrm>
          <a:custGeom>
            <a:avLst/>
            <a:gdLst/>
            <a:ahLst/>
            <a:cxnLst/>
            <a:rect l="l" t="t" r="r" b="b"/>
            <a:pathLst>
              <a:path w="668020" h="466725">
                <a:moveTo>
                  <a:pt x="0" y="77724"/>
                </a:moveTo>
                <a:lnTo>
                  <a:pt x="6107" y="47470"/>
                </a:lnTo>
                <a:lnTo>
                  <a:pt x="22764" y="22764"/>
                </a:lnTo>
                <a:lnTo>
                  <a:pt x="47470" y="6107"/>
                </a:lnTo>
                <a:lnTo>
                  <a:pt x="77724" y="0"/>
                </a:lnTo>
                <a:lnTo>
                  <a:pt x="589788" y="0"/>
                </a:lnTo>
                <a:lnTo>
                  <a:pt x="620041" y="6107"/>
                </a:lnTo>
                <a:lnTo>
                  <a:pt x="644747" y="22764"/>
                </a:lnTo>
                <a:lnTo>
                  <a:pt x="661404" y="47470"/>
                </a:lnTo>
                <a:lnTo>
                  <a:pt x="667512" y="77724"/>
                </a:lnTo>
                <a:lnTo>
                  <a:pt x="667512" y="388620"/>
                </a:lnTo>
                <a:lnTo>
                  <a:pt x="661404" y="418873"/>
                </a:lnTo>
                <a:lnTo>
                  <a:pt x="644747" y="443579"/>
                </a:lnTo>
                <a:lnTo>
                  <a:pt x="620041" y="460236"/>
                </a:lnTo>
                <a:lnTo>
                  <a:pt x="589788" y="466344"/>
                </a:lnTo>
                <a:lnTo>
                  <a:pt x="77724" y="466344"/>
                </a:lnTo>
                <a:lnTo>
                  <a:pt x="47470" y="460236"/>
                </a:lnTo>
                <a:lnTo>
                  <a:pt x="22764" y="443579"/>
                </a:lnTo>
                <a:lnTo>
                  <a:pt x="6107" y="418873"/>
                </a:lnTo>
                <a:lnTo>
                  <a:pt x="0" y="388620"/>
                </a:lnTo>
                <a:lnTo>
                  <a:pt x="0" y="7772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500767" y="6415511"/>
            <a:ext cx="393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4</a:t>
            </a:r>
            <a:r>
              <a:rPr dirty="0" sz="1800" spc="-8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885" y="853863"/>
            <a:ext cx="11827510" cy="507746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3200" b="1">
                <a:latin typeface="Calibri"/>
                <a:cs typeface="Calibri"/>
              </a:rPr>
              <a:t>P</a:t>
            </a:r>
            <a:r>
              <a:rPr dirty="0" sz="3200" b="1">
                <a:latin typeface="Calibri"/>
                <a:cs typeface="Calibri"/>
              </a:rPr>
              <a:t>rimary</a:t>
            </a:r>
            <a:r>
              <a:rPr dirty="0" sz="3200" spc="-4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Endpoint</a:t>
            </a:r>
            <a:endParaRPr sz="3200">
              <a:latin typeface="Calibri"/>
              <a:cs typeface="Calibri"/>
            </a:endParaRPr>
          </a:p>
          <a:p>
            <a:pPr lvl="1" marL="698500" marR="391795" indent="-228600">
              <a:lnSpc>
                <a:spcPts val="2590"/>
              </a:lnSpc>
              <a:spcBef>
                <a:spcPts val="58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b="1">
                <a:latin typeface="Calibri"/>
                <a:cs typeface="Calibri"/>
              </a:rPr>
              <a:t>Blood </a:t>
            </a:r>
            <a:r>
              <a:rPr dirty="0" sz="2400" spc="-5" b="1">
                <a:latin typeface="Calibri"/>
                <a:cs typeface="Calibri"/>
              </a:rPr>
              <a:t>thrombogenicity </a:t>
            </a:r>
            <a:r>
              <a:rPr dirty="0" sz="2400" spc="-10">
                <a:latin typeface="Calibri"/>
                <a:cs typeface="Calibri"/>
              </a:rPr>
              <a:t>(platelet-dependent thrombus area) </a:t>
            </a:r>
            <a:r>
              <a:rPr dirty="0" sz="2400" spc="-15">
                <a:latin typeface="Calibri"/>
                <a:cs typeface="Calibri"/>
              </a:rPr>
              <a:t>at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post-randomization  </a:t>
            </a:r>
            <a:r>
              <a:rPr dirty="0" sz="2400" spc="-5">
                <a:latin typeface="Calibri"/>
                <a:cs typeface="Calibri"/>
              </a:rPr>
              <a:t>visit using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Badimon perfusion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chamber</a:t>
            </a:r>
            <a:r>
              <a:rPr dirty="0" baseline="24305" sz="2400" spc="-7">
                <a:latin typeface="Calibri"/>
                <a:cs typeface="Calibri"/>
              </a:rPr>
              <a:t>5</a:t>
            </a:r>
            <a:endParaRPr baseline="24305" sz="2400">
              <a:latin typeface="Calibri"/>
              <a:cs typeface="Calibri"/>
            </a:endParaRPr>
          </a:p>
          <a:p>
            <a:pPr lvl="1" marL="698500" marR="5080" indent="-228600">
              <a:lnSpc>
                <a:spcPts val="2590"/>
              </a:lnSpc>
              <a:spcBef>
                <a:spcPts val="509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20">
                <a:latin typeface="Calibri"/>
                <a:cs typeface="Calibri"/>
              </a:rPr>
              <a:t>Validated, </a:t>
            </a:r>
            <a:r>
              <a:rPr dirty="0" sz="2400" spc="-10" i="1">
                <a:latin typeface="Calibri"/>
                <a:cs typeface="Calibri"/>
              </a:rPr>
              <a:t>ex-vivo </a:t>
            </a:r>
            <a:r>
              <a:rPr dirty="0" sz="2400" spc="-5">
                <a:latin typeface="Calibri"/>
                <a:cs typeface="Calibri"/>
              </a:rPr>
              <a:t>model </a:t>
            </a:r>
            <a:r>
              <a:rPr dirty="0" sz="2400" spc="-10">
                <a:latin typeface="Calibri"/>
                <a:cs typeface="Calibri"/>
              </a:rPr>
              <a:t>that </a:t>
            </a:r>
            <a:r>
              <a:rPr dirty="0" sz="2400" spc="-15">
                <a:latin typeface="Calibri"/>
                <a:cs typeface="Calibri"/>
              </a:rPr>
              <a:t>generates </a:t>
            </a:r>
            <a:r>
              <a:rPr dirty="0" sz="2400" spc="-10">
                <a:latin typeface="Calibri"/>
                <a:cs typeface="Calibri"/>
              </a:rPr>
              <a:t>thrombus </a:t>
            </a:r>
            <a:r>
              <a:rPr dirty="0" sz="2400" spc="-5">
                <a:latin typeface="Calibri"/>
                <a:cs typeface="Calibri"/>
              </a:rPr>
              <a:t>under dynamic </a:t>
            </a:r>
            <a:r>
              <a:rPr dirty="0" sz="2400" spc="-10">
                <a:latin typeface="Calibri"/>
                <a:cs typeface="Calibri"/>
              </a:rPr>
              <a:t>flow conditions </a:t>
            </a:r>
            <a:r>
              <a:rPr dirty="0" sz="2400" spc="-5">
                <a:latin typeface="Calibri"/>
                <a:cs typeface="Calibri"/>
              </a:rPr>
              <a:t>of shear  </a:t>
            </a:r>
            <a:r>
              <a:rPr dirty="0" sz="2400" spc="-15">
                <a:latin typeface="Calibri"/>
                <a:cs typeface="Calibri"/>
              </a:rPr>
              <a:t>stress </a:t>
            </a:r>
            <a:r>
              <a:rPr dirty="0" sz="2400" spc="-10">
                <a:latin typeface="Calibri"/>
                <a:cs typeface="Calibri"/>
              </a:rPr>
              <a:t>that </a:t>
            </a:r>
            <a:r>
              <a:rPr dirty="0" sz="2400">
                <a:latin typeface="Calibri"/>
                <a:cs typeface="Calibri"/>
              </a:rPr>
              <a:t>mimic </a:t>
            </a:r>
            <a:r>
              <a:rPr dirty="0" sz="2400" spc="-15">
                <a:latin typeface="Calibri"/>
                <a:cs typeface="Calibri"/>
              </a:rPr>
              <a:t>moderate </a:t>
            </a:r>
            <a:r>
              <a:rPr dirty="0" sz="2400" spc="-5">
                <a:latin typeface="Calibri"/>
                <a:cs typeface="Calibri"/>
              </a:rPr>
              <a:t>arterial </a:t>
            </a:r>
            <a:r>
              <a:rPr dirty="0" sz="2400" spc="-10">
                <a:latin typeface="Calibri"/>
                <a:cs typeface="Calibri"/>
              </a:rPr>
              <a:t>stenosis </a:t>
            </a:r>
            <a:r>
              <a:rPr dirty="0" sz="2400" spc="-5">
                <a:latin typeface="Calibri"/>
                <a:cs typeface="Calibri"/>
              </a:rPr>
              <a:t>(high shear; 1690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sec</a:t>
            </a:r>
            <a:r>
              <a:rPr dirty="0" baseline="24305" sz="2400" spc="-7">
                <a:latin typeface="Calibri"/>
                <a:cs typeface="Calibri"/>
              </a:rPr>
              <a:t>-1</a:t>
            </a:r>
            <a:r>
              <a:rPr dirty="0" sz="2400" spc="-5"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  <a:p>
            <a:pPr lvl="1" marL="698500" marR="102235" indent="-228600">
              <a:lnSpc>
                <a:spcPts val="2590"/>
              </a:lnSpc>
              <a:spcBef>
                <a:spcPts val="49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Native, non-anticoagulated </a:t>
            </a:r>
            <a:r>
              <a:rPr dirty="0" sz="2400" spc="-5">
                <a:latin typeface="Calibri"/>
                <a:cs typeface="Calibri"/>
              </a:rPr>
              <a:t>whole blood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5">
                <a:latin typeface="Calibri"/>
                <a:cs typeface="Calibri"/>
              </a:rPr>
              <a:t>perfused </a:t>
            </a:r>
            <a:r>
              <a:rPr dirty="0" sz="2400" spc="-15">
                <a:latin typeface="Calibri"/>
                <a:cs typeface="Calibri"/>
              </a:rPr>
              <a:t>over </a:t>
            </a:r>
            <a:r>
              <a:rPr dirty="0" sz="2400" spc="-10">
                <a:latin typeface="Calibri"/>
                <a:cs typeface="Calibri"/>
              </a:rPr>
              <a:t>disrupted porcine </a:t>
            </a:r>
            <a:r>
              <a:rPr dirty="0" sz="2400" spc="-5">
                <a:latin typeface="Calibri"/>
                <a:cs typeface="Calibri"/>
              </a:rPr>
              <a:t>tunica </a:t>
            </a:r>
            <a:r>
              <a:rPr dirty="0" sz="2400">
                <a:latin typeface="Calibri"/>
                <a:cs typeface="Calibri"/>
              </a:rPr>
              <a:t>media,  which is then </a:t>
            </a:r>
            <a:r>
              <a:rPr dirty="0" sz="2400" spc="-5">
                <a:latin typeface="Calibri"/>
                <a:cs typeface="Calibri"/>
              </a:rPr>
              <a:t>processed and quantified using digital planimetry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(µm</a:t>
            </a:r>
            <a:r>
              <a:rPr dirty="0" baseline="24305" sz="2400" spc="-7">
                <a:latin typeface="Calibri"/>
                <a:cs typeface="Calibri"/>
              </a:rPr>
              <a:t>2</a:t>
            </a:r>
            <a:r>
              <a:rPr dirty="0" sz="2400" spc="-5"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3200" b="1">
                <a:latin typeface="Calibri"/>
                <a:cs typeface="Calibri"/>
              </a:rPr>
              <a:t>Secondary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Endpoint</a:t>
            </a:r>
            <a:endParaRPr sz="3200">
              <a:latin typeface="Calibri"/>
              <a:cs typeface="Calibri"/>
            </a:endParaRPr>
          </a:p>
          <a:p>
            <a:pPr lvl="1" marL="698500" marR="442595" indent="-228600">
              <a:lnSpc>
                <a:spcPts val="2590"/>
              </a:lnSpc>
              <a:spcBef>
                <a:spcPts val="58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Platelet </a:t>
            </a:r>
            <a:r>
              <a:rPr dirty="0" sz="2400" spc="-5">
                <a:latin typeface="Calibri"/>
                <a:cs typeface="Calibri"/>
              </a:rPr>
              <a:t>reactivity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5">
                <a:latin typeface="Calibri"/>
                <a:cs typeface="Calibri"/>
              </a:rPr>
              <a:t>whole blood measured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5">
                <a:latin typeface="Calibri"/>
                <a:cs typeface="Calibri"/>
              </a:rPr>
              <a:t>impedance aggregometry (Multiplate  </a:t>
            </a:r>
            <a:r>
              <a:rPr dirty="0" sz="2400" spc="-10">
                <a:latin typeface="Calibri"/>
                <a:cs typeface="Calibri"/>
              </a:rPr>
              <a:t>Analyzer® </a:t>
            </a:r>
            <a:r>
              <a:rPr dirty="0" sz="2400" spc="-5">
                <a:latin typeface="Calibri"/>
                <a:cs typeface="Calibri"/>
              </a:rPr>
              <a:t>DiaPharma </a:t>
            </a:r>
            <a:r>
              <a:rPr dirty="0" sz="2400">
                <a:latin typeface="Calibri"/>
                <a:cs typeface="Calibri"/>
              </a:rPr>
              <a:t>- </a:t>
            </a:r>
            <a:r>
              <a:rPr dirty="0" sz="2400" spc="-30">
                <a:latin typeface="Calibri"/>
                <a:cs typeface="Calibri"/>
              </a:rPr>
              <a:t>West </a:t>
            </a:r>
            <a:r>
              <a:rPr dirty="0" sz="2400" spc="-35">
                <a:latin typeface="Calibri"/>
                <a:cs typeface="Calibri"/>
              </a:rPr>
              <a:t>Chester,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OH)</a:t>
            </a:r>
            <a:endParaRPr sz="2400">
              <a:latin typeface="Calibri"/>
              <a:cs typeface="Calibri"/>
            </a:endParaRPr>
          </a:p>
          <a:p>
            <a:pPr lvl="1" marL="698500" marR="756285" indent="-228600">
              <a:lnSpc>
                <a:spcPts val="2590"/>
              </a:lnSpc>
              <a:spcBef>
                <a:spcPts val="509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Agonists </a:t>
            </a:r>
            <a:r>
              <a:rPr dirty="0" sz="2400" spc="-5">
                <a:latin typeface="Calibri"/>
                <a:cs typeface="Calibri"/>
              </a:rPr>
              <a:t>included adenosine </a:t>
            </a:r>
            <a:r>
              <a:rPr dirty="0" sz="2400" spc="-10">
                <a:latin typeface="Calibri"/>
                <a:cs typeface="Calibri"/>
              </a:rPr>
              <a:t>diphosphate </a:t>
            </a:r>
            <a:r>
              <a:rPr dirty="0" sz="2400" spc="-5">
                <a:latin typeface="Calibri"/>
                <a:cs typeface="Calibri"/>
              </a:rPr>
              <a:t>(ADP), </a:t>
            </a:r>
            <a:r>
              <a:rPr dirty="0" sz="2400" spc="-10">
                <a:latin typeface="Calibri"/>
                <a:cs typeface="Calibri"/>
              </a:rPr>
              <a:t>arachidonic </a:t>
            </a:r>
            <a:r>
              <a:rPr dirty="0" sz="2400">
                <a:latin typeface="Calibri"/>
                <a:cs typeface="Calibri"/>
              </a:rPr>
              <a:t>acid (AA), </a:t>
            </a:r>
            <a:r>
              <a:rPr dirty="0" sz="2400" spc="-10">
                <a:latin typeface="Calibri"/>
                <a:cs typeface="Calibri"/>
              </a:rPr>
              <a:t>collagen </a:t>
            </a:r>
            <a:r>
              <a:rPr dirty="0" sz="2400" spc="-5">
                <a:latin typeface="Calibri"/>
                <a:cs typeface="Calibri"/>
              </a:rPr>
              <a:t>and  </a:t>
            </a:r>
            <a:r>
              <a:rPr dirty="0" sz="2400" spc="-10">
                <a:latin typeface="Calibri"/>
                <a:cs typeface="Calibri"/>
              </a:rPr>
              <a:t>thrombin receptor </a:t>
            </a:r>
            <a:r>
              <a:rPr dirty="0" sz="2400" spc="-15">
                <a:latin typeface="Calibri"/>
                <a:cs typeface="Calibri"/>
              </a:rPr>
              <a:t>activator </a:t>
            </a:r>
            <a:r>
              <a:rPr dirty="0" sz="2400" spc="-5">
                <a:latin typeface="Calibri"/>
                <a:cs typeface="Calibri"/>
              </a:rPr>
              <a:t>peptide-6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(TRAP).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4966" y="42745"/>
            <a:ext cx="1093787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/>
              <a:t>Endpoints </a:t>
            </a:r>
            <a:r>
              <a:rPr dirty="0" sz="4800" spc="-10"/>
              <a:t>and Experimental</a:t>
            </a:r>
            <a:r>
              <a:rPr dirty="0" sz="4800" spc="125"/>
              <a:t> </a:t>
            </a:r>
            <a:r>
              <a:rPr dirty="0" sz="4800" spc="-5"/>
              <a:t>Methods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4557060" y="6383229"/>
            <a:ext cx="25812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6455" sz="1575" spc="-7" i="1">
                <a:latin typeface="Calibri"/>
                <a:cs typeface="Calibri"/>
              </a:rPr>
              <a:t>5</a:t>
            </a:r>
            <a:r>
              <a:rPr dirty="0" sz="1600" spc="-5" i="1">
                <a:latin typeface="Calibri"/>
                <a:cs typeface="Calibri"/>
              </a:rPr>
              <a:t>Vilahur </a:t>
            </a:r>
            <a:r>
              <a:rPr dirty="0" sz="1600" spc="-10" i="1">
                <a:latin typeface="Calibri"/>
                <a:cs typeface="Calibri"/>
              </a:rPr>
              <a:t>et </a:t>
            </a:r>
            <a:r>
              <a:rPr dirty="0" sz="1600" i="1">
                <a:latin typeface="Calibri"/>
                <a:cs typeface="Calibri"/>
              </a:rPr>
              <a:t>al., </a:t>
            </a:r>
            <a:r>
              <a:rPr dirty="0" sz="1600" spc="-5" i="1">
                <a:latin typeface="Calibri"/>
                <a:cs typeface="Calibri"/>
              </a:rPr>
              <a:t>Circulation</a:t>
            </a:r>
            <a:r>
              <a:rPr dirty="0" sz="1600" spc="1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2004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1936" y="1377696"/>
            <a:ext cx="2170506" cy="5259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02030" y="1367789"/>
            <a:ext cx="2192020" cy="5282565"/>
          </a:xfrm>
          <a:custGeom>
            <a:avLst/>
            <a:gdLst/>
            <a:ahLst/>
            <a:cxnLst/>
            <a:rect l="l" t="t" r="r" b="b"/>
            <a:pathLst>
              <a:path w="2192020" h="5282565">
                <a:moveTo>
                  <a:pt x="0" y="0"/>
                </a:moveTo>
                <a:lnTo>
                  <a:pt x="2191512" y="0"/>
                </a:lnTo>
                <a:lnTo>
                  <a:pt x="2191512" y="5282184"/>
                </a:lnTo>
                <a:lnTo>
                  <a:pt x="0" y="5282184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97964" y="4507991"/>
            <a:ext cx="323215" cy="193675"/>
          </a:xfrm>
          <a:custGeom>
            <a:avLst/>
            <a:gdLst/>
            <a:ahLst/>
            <a:cxnLst/>
            <a:rect l="l" t="t" r="r" b="b"/>
            <a:pathLst>
              <a:path w="323214" h="193675">
                <a:moveTo>
                  <a:pt x="316380" y="192734"/>
                </a:moveTo>
                <a:lnTo>
                  <a:pt x="317715" y="193547"/>
                </a:lnTo>
                <a:lnTo>
                  <a:pt x="322908" y="193516"/>
                </a:lnTo>
                <a:lnTo>
                  <a:pt x="320917" y="193198"/>
                </a:lnTo>
                <a:lnTo>
                  <a:pt x="316380" y="192734"/>
                </a:lnTo>
                <a:close/>
              </a:path>
              <a:path w="323214" h="193675">
                <a:moveTo>
                  <a:pt x="262576" y="159957"/>
                </a:moveTo>
                <a:lnTo>
                  <a:pt x="237412" y="159957"/>
                </a:lnTo>
                <a:lnTo>
                  <a:pt x="257352" y="171335"/>
                </a:lnTo>
                <a:lnTo>
                  <a:pt x="266562" y="177707"/>
                </a:lnTo>
                <a:lnTo>
                  <a:pt x="311766" y="192262"/>
                </a:lnTo>
                <a:lnTo>
                  <a:pt x="316380" y="192734"/>
                </a:lnTo>
                <a:lnTo>
                  <a:pt x="262576" y="159957"/>
                </a:lnTo>
                <a:close/>
              </a:path>
              <a:path w="323214" h="193675">
                <a:moveTo>
                  <a:pt x="0" y="0"/>
                </a:moveTo>
                <a:lnTo>
                  <a:pt x="4241" y="5283"/>
                </a:lnTo>
                <a:lnTo>
                  <a:pt x="8724" y="10388"/>
                </a:lnTo>
                <a:lnTo>
                  <a:pt x="17195" y="22034"/>
                </a:lnTo>
                <a:lnTo>
                  <a:pt x="20840" y="28803"/>
                </a:lnTo>
                <a:lnTo>
                  <a:pt x="28600" y="39128"/>
                </a:lnTo>
                <a:lnTo>
                  <a:pt x="31915" y="43256"/>
                </a:lnTo>
                <a:lnTo>
                  <a:pt x="39331" y="53847"/>
                </a:lnTo>
                <a:lnTo>
                  <a:pt x="43421" y="60286"/>
                </a:lnTo>
                <a:lnTo>
                  <a:pt x="49771" y="69799"/>
                </a:lnTo>
                <a:lnTo>
                  <a:pt x="50838" y="74028"/>
                </a:lnTo>
                <a:lnTo>
                  <a:pt x="63538" y="82499"/>
                </a:lnTo>
                <a:lnTo>
                  <a:pt x="65659" y="85674"/>
                </a:lnTo>
                <a:lnTo>
                  <a:pt x="68186" y="88607"/>
                </a:lnTo>
                <a:lnTo>
                  <a:pt x="71399" y="95008"/>
                </a:lnTo>
                <a:lnTo>
                  <a:pt x="70345" y="99593"/>
                </a:lnTo>
                <a:lnTo>
                  <a:pt x="73075" y="101536"/>
                </a:lnTo>
                <a:lnTo>
                  <a:pt x="88514" y="107194"/>
                </a:lnTo>
                <a:lnTo>
                  <a:pt x="109253" y="109893"/>
                </a:lnTo>
                <a:lnTo>
                  <a:pt x="128584" y="110791"/>
                </a:lnTo>
                <a:lnTo>
                  <a:pt x="139801" y="111048"/>
                </a:lnTo>
                <a:lnTo>
                  <a:pt x="157129" y="113923"/>
                </a:lnTo>
                <a:lnTo>
                  <a:pt x="166735" y="115669"/>
                </a:lnTo>
                <a:lnTo>
                  <a:pt x="174752" y="117398"/>
                </a:lnTo>
                <a:lnTo>
                  <a:pt x="177990" y="118211"/>
                </a:lnTo>
                <a:lnTo>
                  <a:pt x="181102" y="119519"/>
                </a:lnTo>
                <a:lnTo>
                  <a:pt x="184277" y="120573"/>
                </a:lnTo>
                <a:lnTo>
                  <a:pt x="186397" y="123748"/>
                </a:lnTo>
                <a:lnTo>
                  <a:pt x="188188" y="127165"/>
                </a:lnTo>
                <a:lnTo>
                  <a:pt x="190627" y="130086"/>
                </a:lnTo>
                <a:lnTo>
                  <a:pt x="228765" y="155473"/>
                </a:lnTo>
                <a:lnTo>
                  <a:pt x="239289" y="166186"/>
                </a:lnTo>
                <a:lnTo>
                  <a:pt x="236781" y="162961"/>
                </a:lnTo>
                <a:lnTo>
                  <a:pt x="237412" y="159957"/>
                </a:lnTo>
                <a:lnTo>
                  <a:pt x="262576" y="159957"/>
                </a:lnTo>
                <a:lnTo>
                  <a:pt x="0" y="0"/>
                </a:lnTo>
                <a:close/>
              </a:path>
            </a:pathLst>
          </a:custGeom>
          <a:solidFill>
            <a:srgbClr val="E3C8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49195" y="4460123"/>
            <a:ext cx="381000" cy="318135"/>
          </a:xfrm>
          <a:custGeom>
            <a:avLst/>
            <a:gdLst/>
            <a:ahLst/>
            <a:cxnLst/>
            <a:rect l="l" t="t" r="r" b="b"/>
            <a:pathLst>
              <a:path w="381000" h="318135">
                <a:moveTo>
                  <a:pt x="256321" y="133411"/>
                </a:moveTo>
                <a:lnTo>
                  <a:pt x="9987" y="133411"/>
                </a:lnTo>
                <a:lnTo>
                  <a:pt x="12700" y="142925"/>
                </a:lnTo>
                <a:lnTo>
                  <a:pt x="13585" y="147456"/>
                </a:lnTo>
                <a:lnTo>
                  <a:pt x="25400" y="175742"/>
                </a:lnTo>
                <a:lnTo>
                  <a:pt x="28575" y="177863"/>
                </a:lnTo>
                <a:lnTo>
                  <a:pt x="31184" y="198112"/>
                </a:lnTo>
                <a:lnTo>
                  <a:pt x="31465" y="200428"/>
                </a:lnTo>
                <a:lnTo>
                  <a:pt x="32763" y="200859"/>
                </a:lnTo>
                <a:lnTo>
                  <a:pt x="38100" y="212801"/>
                </a:lnTo>
                <a:lnTo>
                  <a:pt x="39636" y="216890"/>
                </a:lnTo>
                <a:lnTo>
                  <a:pt x="38963" y="221805"/>
                </a:lnTo>
                <a:lnTo>
                  <a:pt x="44450" y="230581"/>
                </a:lnTo>
                <a:lnTo>
                  <a:pt x="49745" y="233972"/>
                </a:lnTo>
                <a:lnTo>
                  <a:pt x="53975" y="238213"/>
                </a:lnTo>
                <a:lnTo>
                  <a:pt x="55029" y="242443"/>
                </a:lnTo>
                <a:lnTo>
                  <a:pt x="55019" y="247180"/>
                </a:lnTo>
                <a:lnTo>
                  <a:pt x="59372" y="254812"/>
                </a:lnTo>
                <a:lnTo>
                  <a:pt x="63804" y="256997"/>
                </a:lnTo>
                <a:lnTo>
                  <a:pt x="69113" y="263372"/>
                </a:lnTo>
                <a:lnTo>
                  <a:pt x="70154" y="267462"/>
                </a:lnTo>
                <a:lnTo>
                  <a:pt x="78765" y="275005"/>
                </a:lnTo>
                <a:lnTo>
                  <a:pt x="86118" y="277914"/>
                </a:lnTo>
                <a:lnTo>
                  <a:pt x="97370" y="286918"/>
                </a:lnTo>
                <a:lnTo>
                  <a:pt x="102095" y="291973"/>
                </a:lnTo>
                <a:lnTo>
                  <a:pt x="114909" y="299440"/>
                </a:lnTo>
                <a:lnTo>
                  <a:pt x="122834" y="301574"/>
                </a:lnTo>
                <a:lnTo>
                  <a:pt x="134480" y="306870"/>
                </a:lnTo>
                <a:lnTo>
                  <a:pt x="138379" y="309765"/>
                </a:lnTo>
                <a:lnTo>
                  <a:pt x="142875" y="311264"/>
                </a:lnTo>
                <a:lnTo>
                  <a:pt x="150337" y="313419"/>
                </a:lnTo>
                <a:lnTo>
                  <a:pt x="158680" y="315472"/>
                </a:lnTo>
                <a:lnTo>
                  <a:pt x="165470" y="317009"/>
                </a:lnTo>
                <a:lnTo>
                  <a:pt x="168275" y="317614"/>
                </a:lnTo>
                <a:lnTo>
                  <a:pt x="339886" y="314023"/>
                </a:lnTo>
                <a:lnTo>
                  <a:pt x="351011" y="313214"/>
                </a:lnTo>
                <a:lnTo>
                  <a:pt x="361950" y="311264"/>
                </a:lnTo>
                <a:lnTo>
                  <a:pt x="368642" y="309587"/>
                </a:lnTo>
                <a:lnTo>
                  <a:pt x="368427" y="296024"/>
                </a:lnTo>
                <a:lnTo>
                  <a:pt x="373862" y="289229"/>
                </a:lnTo>
                <a:lnTo>
                  <a:pt x="377825" y="287972"/>
                </a:lnTo>
                <a:lnTo>
                  <a:pt x="381000" y="285851"/>
                </a:lnTo>
                <a:lnTo>
                  <a:pt x="378745" y="275985"/>
                </a:lnTo>
                <a:lnTo>
                  <a:pt x="377788" y="273110"/>
                </a:lnTo>
                <a:lnTo>
                  <a:pt x="375261" y="271049"/>
                </a:lnTo>
                <a:lnTo>
                  <a:pt x="368300" y="263626"/>
                </a:lnTo>
                <a:lnTo>
                  <a:pt x="365861" y="260692"/>
                </a:lnTo>
                <a:lnTo>
                  <a:pt x="363651" y="257505"/>
                </a:lnTo>
                <a:lnTo>
                  <a:pt x="360451" y="251104"/>
                </a:lnTo>
                <a:lnTo>
                  <a:pt x="360870" y="247180"/>
                </a:lnTo>
                <a:lnTo>
                  <a:pt x="356387" y="241579"/>
                </a:lnTo>
                <a:lnTo>
                  <a:pt x="352425" y="240334"/>
                </a:lnTo>
                <a:lnTo>
                  <a:pt x="349250" y="238213"/>
                </a:lnTo>
                <a:lnTo>
                  <a:pt x="348195" y="235038"/>
                </a:lnTo>
                <a:lnTo>
                  <a:pt x="347573" y="231673"/>
                </a:lnTo>
                <a:lnTo>
                  <a:pt x="344373" y="225272"/>
                </a:lnTo>
                <a:lnTo>
                  <a:pt x="340423" y="222910"/>
                </a:lnTo>
                <a:lnTo>
                  <a:pt x="339725" y="219151"/>
                </a:lnTo>
                <a:lnTo>
                  <a:pt x="338977" y="208737"/>
                </a:lnTo>
                <a:lnTo>
                  <a:pt x="339269" y="200859"/>
                </a:lnTo>
                <a:lnTo>
                  <a:pt x="339356" y="197449"/>
                </a:lnTo>
                <a:lnTo>
                  <a:pt x="314602" y="170817"/>
                </a:lnTo>
                <a:lnTo>
                  <a:pt x="307975" y="168338"/>
                </a:lnTo>
                <a:lnTo>
                  <a:pt x="303883" y="165577"/>
                </a:lnTo>
                <a:lnTo>
                  <a:pt x="302590" y="165577"/>
                </a:lnTo>
                <a:lnTo>
                  <a:pt x="288925" y="158813"/>
                </a:lnTo>
                <a:lnTo>
                  <a:pt x="274875" y="150731"/>
                </a:lnTo>
                <a:lnTo>
                  <a:pt x="270746" y="147456"/>
                </a:lnTo>
                <a:lnTo>
                  <a:pt x="268563" y="144300"/>
                </a:lnTo>
                <a:lnTo>
                  <a:pt x="260350" y="136575"/>
                </a:lnTo>
                <a:lnTo>
                  <a:pt x="256321" y="133411"/>
                </a:lnTo>
                <a:close/>
              </a:path>
              <a:path w="381000" h="318135">
                <a:moveTo>
                  <a:pt x="292702" y="158031"/>
                </a:moveTo>
                <a:lnTo>
                  <a:pt x="297378" y="161213"/>
                </a:lnTo>
                <a:lnTo>
                  <a:pt x="302590" y="165577"/>
                </a:lnTo>
                <a:lnTo>
                  <a:pt x="303883" y="165577"/>
                </a:lnTo>
                <a:lnTo>
                  <a:pt x="292702" y="158031"/>
                </a:lnTo>
                <a:close/>
              </a:path>
              <a:path w="381000" h="318135">
                <a:moveTo>
                  <a:pt x="38455" y="6959"/>
                </a:moveTo>
                <a:lnTo>
                  <a:pt x="6350" y="41287"/>
                </a:lnTo>
                <a:lnTo>
                  <a:pt x="1016" y="59448"/>
                </a:lnTo>
                <a:lnTo>
                  <a:pt x="0" y="63525"/>
                </a:lnTo>
                <a:lnTo>
                  <a:pt x="3762" y="105969"/>
                </a:lnTo>
                <a:lnTo>
                  <a:pt x="9482" y="133864"/>
                </a:lnTo>
                <a:lnTo>
                  <a:pt x="9987" y="133411"/>
                </a:lnTo>
                <a:lnTo>
                  <a:pt x="256321" y="133411"/>
                </a:lnTo>
                <a:lnTo>
                  <a:pt x="253626" y="131294"/>
                </a:lnTo>
                <a:lnTo>
                  <a:pt x="251072" y="130232"/>
                </a:lnTo>
                <a:lnTo>
                  <a:pt x="248394" y="129960"/>
                </a:lnTo>
                <a:lnTo>
                  <a:pt x="241300" y="127050"/>
                </a:lnTo>
                <a:lnTo>
                  <a:pt x="237883" y="125336"/>
                </a:lnTo>
                <a:lnTo>
                  <a:pt x="234950" y="122809"/>
                </a:lnTo>
                <a:lnTo>
                  <a:pt x="231775" y="120688"/>
                </a:lnTo>
                <a:lnTo>
                  <a:pt x="199771" y="96913"/>
                </a:lnTo>
                <a:lnTo>
                  <a:pt x="190182" y="91579"/>
                </a:lnTo>
                <a:lnTo>
                  <a:pt x="184150" y="86817"/>
                </a:lnTo>
                <a:lnTo>
                  <a:pt x="174625" y="80467"/>
                </a:lnTo>
                <a:lnTo>
                  <a:pt x="170967" y="78930"/>
                </a:lnTo>
                <a:lnTo>
                  <a:pt x="168275" y="76225"/>
                </a:lnTo>
                <a:lnTo>
                  <a:pt x="162221" y="69867"/>
                </a:lnTo>
                <a:lnTo>
                  <a:pt x="159459" y="67136"/>
                </a:lnTo>
                <a:lnTo>
                  <a:pt x="156343" y="65775"/>
                </a:lnTo>
                <a:lnTo>
                  <a:pt x="149225" y="63525"/>
                </a:lnTo>
                <a:lnTo>
                  <a:pt x="146050" y="60350"/>
                </a:lnTo>
                <a:lnTo>
                  <a:pt x="142570" y="57442"/>
                </a:lnTo>
                <a:lnTo>
                  <a:pt x="137261" y="51066"/>
                </a:lnTo>
                <a:lnTo>
                  <a:pt x="136042" y="47167"/>
                </a:lnTo>
                <a:lnTo>
                  <a:pt x="130657" y="41770"/>
                </a:lnTo>
                <a:lnTo>
                  <a:pt x="127000" y="40233"/>
                </a:lnTo>
                <a:lnTo>
                  <a:pt x="123825" y="38112"/>
                </a:lnTo>
                <a:lnTo>
                  <a:pt x="122770" y="34937"/>
                </a:lnTo>
                <a:lnTo>
                  <a:pt x="123012" y="30949"/>
                </a:lnTo>
                <a:lnTo>
                  <a:pt x="119111" y="27038"/>
                </a:lnTo>
                <a:lnTo>
                  <a:pt x="114046" y="27038"/>
                </a:lnTo>
                <a:lnTo>
                  <a:pt x="95578" y="16774"/>
                </a:lnTo>
                <a:lnTo>
                  <a:pt x="83899" y="10498"/>
                </a:lnTo>
                <a:lnTo>
                  <a:pt x="77014" y="7213"/>
                </a:lnTo>
                <a:lnTo>
                  <a:pt x="43345" y="7213"/>
                </a:lnTo>
                <a:lnTo>
                  <a:pt x="38455" y="6959"/>
                </a:lnTo>
                <a:close/>
              </a:path>
              <a:path w="381000" h="318135">
                <a:moveTo>
                  <a:pt x="118287" y="26212"/>
                </a:moveTo>
                <a:lnTo>
                  <a:pt x="114046" y="27038"/>
                </a:lnTo>
                <a:lnTo>
                  <a:pt x="119111" y="27038"/>
                </a:lnTo>
                <a:lnTo>
                  <a:pt x="118287" y="26212"/>
                </a:lnTo>
                <a:close/>
              </a:path>
              <a:path w="381000" h="318135">
                <a:moveTo>
                  <a:pt x="56095" y="0"/>
                </a:moveTo>
                <a:lnTo>
                  <a:pt x="53936" y="5092"/>
                </a:lnTo>
                <a:lnTo>
                  <a:pt x="43345" y="7213"/>
                </a:lnTo>
                <a:lnTo>
                  <a:pt x="77014" y="7213"/>
                </a:lnTo>
                <a:lnTo>
                  <a:pt x="74720" y="6119"/>
                </a:lnTo>
                <a:lnTo>
                  <a:pt x="66675" y="3175"/>
                </a:lnTo>
                <a:lnTo>
                  <a:pt x="56095" y="0"/>
                </a:lnTo>
                <a:close/>
              </a:path>
            </a:pathLst>
          </a:custGeom>
          <a:solidFill>
            <a:srgbClr val="E3C8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46376" y="4613147"/>
            <a:ext cx="144703" cy="1647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57471" y="3736847"/>
            <a:ext cx="3748973" cy="1273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565" y="3726941"/>
            <a:ext cx="3767454" cy="1289685"/>
          </a:xfrm>
          <a:custGeom>
            <a:avLst/>
            <a:gdLst/>
            <a:ahLst/>
            <a:cxnLst/>
            <a:rect l="l" t="t" r="r" b="b"/>
            <a:pathLst>
              <a:path w="3767454" h="1289685">
                <a:moveTo>
                  <a:pt x="0" y="0"/>
                </a:moveTo>
                <a:lnTo>
                  <a:pt x="3767328" y="0"/>
                </a:lnTo>
                <a:lnTo>
                  <a:pt x="3767328" y="1289303"/>
                </a:lnTo>
                <a:lnTo>
                  <a:pt x="0" y="1289303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10811" y="4500371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7637" y="0"/>
                </a:lnTo>
              </a:path>
            </a:pathLst>
          </a:custGeom>
          <a:ln w="76200">
            <a:solidFill>
              <a:srgbClr val="00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76088" y="4485132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19557" y="0"/>
                </a:lnTo>
              </a:path>
            </a:pathLst>
          </a:custGeom>
          <a:ln w="76200">
            <a:solidFill>
              <a:srgbClr val="00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76850" y="4389882"/>
            <a:ext cx="0" cy="171450"/>
          </a:xfrm>
          <a:custGeom>
            <a:avLst/>
            <a:gdLst/>
            <a:ahLst/>
            <a:cxnLst/>
            <a:rect l="l" t="t" r="r" b="b"/>
            <a:pathLst>
              <a:path w="0" h="171450">
                <a:moveTo>
                  <a:pt x="0" y="0"/>
                </a:moveTo>
                <a:lnTo>
                  <a:pt x="0" y="171450"/>
                </a:lnTo>
              </a:path>
            </a:pathLst>
          </a:custGeom>
          <a:ln w="28956">
            <a:solidFill>
              <a:srgbClr val="0079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22241" y="4444746"/>
            <a:ext cx="0" cy="171450"/>
          </a:xfrm>
          <a:custGeom>
            <a:avLst/>
            <a:gdLst/>
            <a:ahLst/>
            <a:cxnLst/>
            <a:rect l="l" t="t" r="r" b="b"/>
            <a:pathLst>
              <a:path w="0" h="171450">
                <a:moveTo>
                  <a:pt x="0" y="0"/>
                </a:moveTo>
                <a:lnTo>
                  <a:pt x="0" y="171449"/>
                </a:lnTo>
              </a:path>
            </a:pathLst>
          </a:custGeom>
          <a:ln w="28956">
            <a:solidFill>
              <a:srgbClr val="0079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91764" y="4418838"/>
            <a:ext cx="4445" cy="322580"/>
          </a:xfrm>
          <a:custGeom>
            <a:avLst/>
            <a:gdLst/>
            <a:ahLst/>
            <a:cxnLst/>
            <a:rect l="l" t="t" r="r" b="b"/>
            <a:pathLst>
              <a:path w="4445" h="322579">
                <a:moveTo>
                  <a:pt x="4279" y="0"/>
                </a:moveTo>
                <a:lnTo>
                  <a:pt x="0" y="322021"/>
                </a:lnTo>
              </a:path>
            </a:pathLst>
          </a:custGeom>
          <a:ln w="28956">
            <a:solidFill>
              <a:srgbClr val="202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57950" y="4490465"/>
            <a:ext cx="360045" cy="11430"/>
          </a:xfrm>
          <a:custGeom>
            <a:avLst/>
            <a:gdLst/>
            <a:ahLst/>
            <a:cxnLst/>
            <a:rect l="l" t="t" r="r" b="b"/>
            <a:pathLst>
              <a:path w="360045" h="11429">
                <a:moveTo>
                  <a:pt x="0" y="0"/>
                </a:moveTo>
                <a:lnTo>
                  <a:pt x="360045" y="10858"/>
                </a:lnTo>
              </a:path>
            </a:pathLst>
          </a:custGeom>
          <a:ln w="114299">
            <a:solidFill>
              <a:srgbClr val="00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57950" y="4394453"/>
            <a:ext cx="0" cy="171450"/>
          </a:xfrm>
          <a:custGeom>
            <a:avLst/>
            <a:gdLst/>
            <a:ahLst/>
            <a:cxnLst/>
            <a:rect l="l" t="t" r="r" b="b"/>
            <a:pathLst>
              <a:path w="0" h="171450">
                <a:moveTo>
                  <a:pt x="0" y="0"/>
                </a:moveTo>
                <a:lnTo>
                  <a:pt x="0" y="171450"/>
                </a:lnTo>
              </a:path>
            </a:pathLst>
          </a:custGeom>
          <a:ln w="28956">
            <a:solidFill>
              <a:srgbClr val="0079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79435" y="4495800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 h="0">
                <a:moveTo>
                  <a:pt x="179070" y="0"/>
                </a:moveTo>
                <a:lnTo>
                  <a:pt x="0" y="0"/>
                </a:lnTo>
              </a:path>
            </a:pathLst>
          </a:custGeom>
          <a:ln w="76200">
            <a:solidFill>
              <a:srgbClr val="00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689342" y="4402073"/>
            <a:ext cx="0" cy="171450"/>
          </a:xfrm>
          <a:custGeom>
            <a:avLst/>
            <a:gdLst/>
            <a:ahLst/>
            <a:cxnLst/>
            <a:rect l="l" t="t" r="r" b="b"/>
            <a:pathLst>
              <a:path w="0" h="171450">
                <a:moveTo>
                  <a:pt x="0" y="0"/>
                </a:moveTo>
                <a:lnTo>
                  <a:pt x="0" y="171450"/>
                </a:lnTo>
              </a:path>
            </a:pathLst>
          </a:custGeom>
          <a:ln w="28956">
            <a:solidFill>
              <a:srgbClr val="0079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657843" y="3753612"/>
            <a:ext cx="1487690" cy="18491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647938" y="3743705"/>
            <a:ext cx="1503045" cy="1865630"/>
          </a:xfrm>
          <a:custGeom>
            <a:avLst/>
            <a:gdLst/>
            <a:ahLst/>
            <a:cxnLst/>
            <a:rect l="l" t="t" r="r" b="b"/>
            <a:pathLst>
              <a:path w="1503045" h="1865629">
                <a:moveTo>
                  <a:pt x="0" y="0"/>
                </a:moveTo>
                <a:lnTo>
                  <a:pt x="1502663" y="0"/>
                </a:lnTo>
                <a:lnTo>
                  <a:pt x="1502663" y="1865376"/>
                </a:lnTo>
                <a:lnTo>
                  <a:pt x="0" y="186537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880347" y="4448555"/>
            <a:ext cx="221615" cy="21590"/>
          </a:xfrm>
          <a:custGeom>
            <a:avLst/>
            <a:gdLst/>
            <a:ahLst/>
            <a:cxnLst/>
            <a:rect l="l" t="t" r="r" b="b"/>
            <a:pathLst>
              <a:path w="221615" h="21589">
                <a:moveTo>
                  <a:pt x="0" y="0"/>
                </a:moveTo>
                <a:lnTo>
                  <a:pt x="221449" y="21158"/>
                </a:lnTo>
              </a:path>
            </a:pathLst>
          </a:custGeom>
          <a:ln w="76200">
            <a:solidFill>
              <a:srgbClr val="9DAC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008364" y="4338828"/>
            <a:ext cx="0" cy="261620"/>
          </a:xfrm>
          <a:custGeom>
            <a:avLst/>
            <a:gdLst/>
            <a:ahLst/>
            <a:cxnLst/>
            <a:rect l="l" t="t" r="r" b="b"/>
            <a:pathLst>
              <a:path w="0" h="261620">
                <a:moveTo>
                  <a:pt x="0" y="0"/>
                </a:moveTo>
                <a:lnTo>
                  <a:pt x="0" y="261391"/>
                </a:lnTo>
              </a:path>
            </a:pathLst>
          </a:custGeom>
          <a:ln w="12192">
            <a:solidFill>
              <a:srgbClr val="7D88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053738" y="4399788"/>
            <a:ext cx="116169" cy="1120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207965" y="4122203"/>
            <a:ext cx="360680" cy="219075"/>
          </a:xfrm>
          <a:custGeom>
            <a:avLst/>
            <a:gdLst/>
            <a:ahLst/>
            <a:cxnLst/>
            <a:rect l="l" t="t" r="r" b="b"/>
            <a:pathLst>
              <a:path w="360679" h="219075">
                <a:moveTo>
                  <a:pt x="0" y="219032"/>
                </a:moveTo>
                <a:lnTo>
                  <a:pt x="4561" y="180112"/>
                </a:lnTo>
                <a:lnTo>
                  <a:pt x="21779" y="141928"/>
                </a:lnTo>
                <a:lnTo>
                  <a:pt x="50176" y="105755"/>
                </a:lnTo>
                <a:lnTo>
                  <a:pt x="88275" y="72866"/>
                </a:lnTo>
                <a:lnTo>
                  <a:pt x="134601" y="44538"/>
                </a:lnTo>
                <a:lnTo>
                  <a:pt x="187676" y="22045"/>
                </a:lnTo>
                <a:lnTo>
                  <a:pt x="246024" y="6662"/>
                </a:lnTo>
                <a:lnTo>
                  <a:pt x="304572" y="0"/>
                </a:lnTo>
                <a:lnTo>
                  <a:pt x="333022" y="45"/>
                </a:lnTo>
                <a:lnTo>
                  <a:pt x="360540" y="2357"/>
                </a:lnTo>
              </a:path>
            </a:pathLst>
          </a:custGeom>
          <a:ln w="76200">
            <a:solidFill>
              <a:srgbClr val="9DAC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208007" y="4137659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 h="0">
                <a:moveTo>
                  <a:pt x="0" y="0"/>
                </a:moveTo>
                <a:lnTo>
                  <a:pt x="485775" y="0"/>
                </a:lnTo>
              </a:path>
            </a:pathLst>
          </a:custGeom>
          <a:ln w="6096">
            <a:solidFill>
              <a:srgbClr val="A3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338085" y="4131282"/>
            <a:ext cx="245110" cy="210820"/>
          </a:xfrm>
          <a:custGeom>
            <a:avLst/>
            <a:gdLst/>
            <a:ahLst/>
            <a:cxnLst/>
            <a:rect l="l" t="t" r="r" b="b"/>
            <a:pathLst>
              <a:path w="245109" h="210820">
                <a:moveTo>
                  <a:pt x="0" y="50485"/>
                </a:moveTo>
                <a:lnTo>
                  <a:pt x="32790" y="20641"/>
                </a:lnTo>
                <a:lnTo>
                  <a:pt x="71804" y="3718"/>
                </a:lnTo>
                <a:lnTo>
                  <a:pt x="113844" y="0"/>
                </a:lnTo>
                <a:lnTo>
                  <a:pt x="155711" y="9771"/>
                </a:lnTo>
                <a:lnTo>
                  <a:pt x="194208" y="33315"/>
                </a:lnTo>
                <a:lnTo>
                  <a:pt x="225700" y="71046"/>
                </a:lnTo>
                <a:lnTo>
                  <a:pt x="242917" y="115965"/>
                </a:lnTo>
                <a:lnTo>
                  <a:pt x="244987" y="163872"/>
                </a:lnTo>
                <a:lnTo>
                  <a:pt x="231038" y="210569"/>
                </a:lnTo>
              </a:path>
            </a:pathLst>
          </a:custGeom>
          <a:ln w="76200">
            <a:solidFill>
              <a:srgbClr val="9DAC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073133" y="4126229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5" h="0">
                <a:moveTo>
                  <a:pt x="0" y="0"/>
                </a:moveTo>
                <a:lnTo>
                  <a:pt x="773899" y="0"/>
                </a:lnTo>
              </a:path>
            </a:pathLst>
          </a:custGeom>
          <a:ln w="19812">
            <a:solidFill>
              <a:srgbClr val="BECE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043416" y="4143755"/>
            <a:ext cx="808355" cy="5080"/>
          </a:xfrm>
          <a:custGeom>
            <a:avLst/>
            <a:gdLst/>
            <a:ahLst/>
            <a:cxnLst/>
            <a:rect l="l" t="t" r="r" b="b"/>
            <a:pathLst>
              <a:path w="808354" h="5079">
                <a:moveTo>
                  <a:pt x="0" y="4762"/>
                </a:moveTo>
                <a:lnTo>
                  <a:pt x="807885" y="0"/>
                </a:lnTo>
              </a:path>
            </a:pathLst>
          </a:custGeom>
          <a:ln w="12192">
            <a:solidFill>
              <a:srgbClr val="C0CF9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615627" y="4285337"/>
            <a:ext cx="203835" cy="214629"/>
          </a:xfrm>
          <a:custGeom>
            <a:avLst/>
            <a:gdLst/>
            <a:ahLst/>
            <a:cxnLst/>
            <a:rect l="l" t="t" r="r" b="b"/>
            <a:pathLst>
              <a:path w="203834" h="214629">
                <a:moveTo>
                  <a:pt x="0" y="12352"/>
                </a:moveTo>
                <a:lnTo>
                  <a:pt x="42597" y="124"/>
                </a:lnTo>
                <a:lnTo>
                  <a:pt x="85926" y="0"/>
                </a:lnTo>
                <a:lnTo>
                  <a:pt x="126870" y="11131"/>
                </a:lnTo>
                <a:lnTo>
                  <a:pt x="162313" y="32672"/>
                </a:lnTo>
                <a:lnTo>
                  <a:pt x="189141" y="63774"/>
                </a:lnTo>
                <a:lnTo>
                  <a:pt x="203836" y="103925"/>
                </a:lnTo>
                <a:lnTo>
                  <a:pt x="201993" y="144856"/>
                </a:lnTo>
                <a:lnTo>
                  <a:pt x="184501" y="182927"/>
                </a:lnTo>
                <a:lnTo>
                  <a:pt x="152247" y="214498"/>
                </a:lnTo>
              </a:path>
            </a:pathLst>
          </a:custGeom>
          <a:ln w="76200">
            <a:solidFill>
              <a:srgbClr val="9DAC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537192" y="4134611"/>
            <a:ext cx="172910" cy="217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739425" y="4411510"/>
            <a:ext cx="273648" cy="1259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863334" y="4192523"/>
            <a:ext cx="2540" cy="534670"/>
          </a:xfrm>
          <a:custGeom>
            <a:avLst/>
            <a:gdLst/>
            <a:ahLst/>
            <a:cxnLst/>
            <a:rect l="l" t="t" r="r" b="b"/>
            <a:pathLst>
              <a:path w="2540" h="534670">
                <a:moveTo>
                  <a:pt x="2374" y="0"/>
                </a:moveTo>
                <a:lnTo>
                  <a:pt x="0" y="534314"/>
                </a:lnTo>
              </a:path>
            </a:pathLst>
          </a:custGeom>
          <a:ln w="12192">
            <a:solidFill>
              <a:srgbClr val="828D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914905" y="4446267"/>
            <a:ext cx="2493645" cy="26670"/>
          </a:xfrm>
          <a:custGeom>
            <a:avLst/>
            <a:gdLst/>
            <a:ahLst/>
            <a:cxnLst/>
            <a:rect l="l" t="t" r="r" b="b"/>
            <a:pathLst>
              <a:path w="2493645" h="26670">
                <a:moveTo>
                  <a:pt x="0" y="26225"/>
                </a:moveTo>
                <a:lnTo>
                  <a:pt x="2493187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258561" y="4459985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247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38138" y="445998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0771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674102" y="4449320"/>
            <a:ext cx="1436370" cy="7620"/>
          </a:xfrm>
          <a:custGeom>
            <a:avLst/>
            <a:gdLst/>
            <a:ahLst/>
            <a:cxnLst/>
            <a:rect l="l" t="t" r="r" b="b"/>
            <a:pathLst>
              <a:path w="1436370" h="7620">
                <a:moveTo>
                  <a:pt x="0" y="7035"/>
                </a:moveTo>
                <a:lnTo>
                  <a:pt x="1436370" y="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092183" y="4137659"/>
            <a:ext cx="695325" cy="300990"/>
          </a:xfrm>
          <a:custGeom>
            <a:avLst/>
            <a:gdLst/>
            <a:ahLst/>
            <a:cxnLst/>
            <a:rect l="l" t="t" r="r" b="b"/>
            <a:pathLst>
              <a:path w="695325" h="300989">
                <a:moveTo>
                  <a:pt x="446651" y="12420"/>
                </a:moveTo>
                <a:lnTo>
                  <a:pt x="349986" y="12420"/>
                </a:lnTo>
                <a:lnTo>
                  <a:pt x="399472" y="15840"/>
                </a:lnTo>
                <a:lnTo>
                  <a:pt x="446650" y="25159"/>
                </a:lnTo>
                <a:lnTo>
                  <a:pt x="491006" y="39930"/>
                </a:lnTo>
                <a:lnTo>
                  <a:pt x="532026" y="59708"/>
                </a:lnTo>
                <a:lnTo>
                  <a:pt x="569194" y="84045"/>
                </a:lnTo>
                <a:lnTo>
                  <a:pt x="601996" y="112497"/>
                </a:lnTo>
                <a:lnTo>
                  <a:pt x="629919" y="144616"/>
                </a:lnTo>
                <a:lnTo>
                  <a:pt x="652447" y="179958"/>
                </a:lnTo>
                <a:lnTo>
                  <a:pt x="669067" y="218074"/>
                </a:lnTo>
                <a:lnTo>
                  <a:pt x="679264" y="258520"/>
                </a:lnTo>
                <a:lnTo>
                  <a:pt x="682523" y="300850"/>
                </a:lnTo>
                <a:lnTo>
                  <a:pt x="694931" y="300939"/>
                </a:lnTo>
                <a:lnTo>
                  <a:pt x="691176" y="254562"/>
                </a:lnTo>
                <a:lnTo>
                  <a:pt x="680232" y="212433"/>
                </a:lnTo>
                <a:lnTo>
                  <a:pt x="662650" y="172776"/>
                </a:lnTo>
                <a:lnTo>
                  <a:pt x="638965" y="136055"/>
                </a:lnTo>
                <a:lnTo>
                  <a:pt x="609717" y="102730"/>
                </a:lnTo>
                <a:lnTo>
                  <a:pt x="575441" y="73265"/>
                </a:lnTo>
                <a:lnTo>
                  <a:pt x="536676" y="48122"/>
                </a:lnTo>
                <a:lnTo>
                  <a:pt x="493960" y="27761"/>
                </a:lnTo>
                <a:lnTo>
                  <a:pt x="447828" y="12646"/>
                </a:lnTo>
                <a:lnTo>
                  <a:pt x="446651" y="12420"/>
                </a:lnTo>
                <a:close/>
              </a:path>
              <a:path w="695325" h="300989">
                <a:moveTo>
                  <a:pt x="347472" y="0"/>
                </a:moveTo>
                <a:lnTo>
                  <a:pt x="296126" y="3238"/>
                </a:lnTo>
                <a:lnTo>
                  <a:pt x="247119" y="12646"/>
                </a:lnTo>
                <a:lnTo>
                  <a:pt x="200989" y="27761"/>
                </a:lnTo>
                <a:lnTo>
                  <a:pt x="158272" y="48122"/>
                </a:lnTo>
                <a:lnTo>
                  <a:pt x="119507" y="73265"/>
                </a:lnTo>
                <a:lnTo>
                  <a:pt x="85231" y="102730"/>
                </a:lnTo>
                <a:lnTo>
                  <a:pt x="55981" y="136055"/>
                </a:lnTo>
                <a:lnTo>
                  <a:pt x="32295" y="172776"/>
                </a:lnTo>
                <a:lnTo>
                  <a:pt x="14712" y="212433"/>
                </a:lnTo>
                <a:lnTo>
                  <a:pt x="3767" y="254562"/>
                </a:lnTo>
                <a:lnTo>
                  <a:pt x="0" y="298704"/>
                </a:lnTo>
                <a:lnTo>
                  <a:pt x="12407" y="298704"/>
                </a:lnTo>
                <a:lnTo>
                  <a:pt x="12420" y="296557"/>
                </a:lnTo>
                <a:lnTo>
                  <a:pt x="16424" y="254274"/>
                </a:lnTo>
                <a:lnTo>
                  <a:pt x="27331" y="213963"/>
                </a:lnTo>
                <a:lnTo>
                  <a:pt x="44620" y="176063"/>
                </a:lnTo>
                <a:lnTo>
                  <a:pt x="67767" y="141014"/>
                </a:lnTo>
                <a:lnTo>
                  <a:pt x="96252" y="109256"/>
                </a:lnTo>
                <a:lnTo>
                  <a:pt x="129551" y="81227"/>
                </a:lnTo>
                <a:lnTo>
                  <a:pt x="167143" y="57368"/>
                </a:lnTo>
                <a:lnTo>
                  <a:pt x="208505" y="38119"/>
                </a:lnTo>
                <a:lnTo>
                  <a:pt x="253114" y="23918"/>
                </a:lnTo>
                <a:lnTo>
                  <a:pt x="300448" y="15205"/>
                </a:lnTo>
                <a:lnTo>
                  <a:pt x="349986" y="12420"/>
                </a:lnTo>
                <a:lnTo>
                  <a:pt x="446651" y="12420"/>
                </a:lnTo>
                <a:lnTo>
                  <a:pt x="398820" y="3238"/>
                </a:lnTo>
                <a:lnTo>
                  <a:pt x="34747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092183" y="4137659"/>
            <a:ext cx="695325" cy="300990"/>
          </a:xfrm>
          <a:custGeom>
            <a:avLst/>
            <a:gdLst/>
            <a:ahLst/>
            <a:cxnLst/>
            <a:rect l="l" t="t" r="r" b="b"/>
            <a:pathLst>
              <a:path w="695325" h="300989">
                <a:moveTo>
                  <a:pt x="0" y="298704"/>
                </a:moveTo>
                <a:lnTo>
                  <a:pt x="3767" y="254562"/>
                </a:lnTo>
                <a:lnTo>
                  <a:pt x="14712" y="212433"/>
                </a:lnTo>
                <a:lnTo>
                  <a:pt x="32295" y="172776"/>
                </a:lnTo>
                <a:lnTo>
                  <a:pt x="55981" y="136055"/>
                </a:lnTo>
                <a:lnTo>
                  <a:pt x="85231" y="102730"/>
                </a:lnTo>
                <a:lnTo>
                  <a:pt x="119507" y="73265"/>
                </a:lnTo>
                <a:lnTo>
                  <a:pt x="158272" y="48122"/>
                </a:lnTo>
                <a:lnTo>
                  <a:pt x="200989" y="27761"/>
                </a:lnTo>
                <a:lnTo>
                  <a:pt x="247119" y="12646"/>
                </a:lnTo>
                <a:lnTo>
                  <a:pt x="296126" y="3238"/>
                </a:lnTo>
                <a:lnTo>
                  <a:pt x="347472" y="0"/>
                </a:lnTo>
                <a:lnTo>
                  <a:pt x="398820" y="3238"/>
                </a:lnTo>
                <a:lnTo>
                  <a:pt x="447828" y="12646"/>
                </a:lnTo>
                <a:lnTo>
                  <a:pt x="493960" y="27761"/>
                </a:lnTo>
                <a:lnTo>
                  <a:pt x="536676" y="48122"/>
                </a:lnTo>
                <a:lnTo>
                  <a:pt x="575441" y="73265"/>
                </a:lnTo>
                <a:lnTo>
                  <a:pt x="609717" y="102730"/>
                </a:lnTo>
                <a:lnTo>
                  <a:pt x="638965" y="136055"/>
                </a:lnTo>
                <a:lnTo>
                  <a:pt x="662650" y="172776"/>
                </a:lnTo>
                <a:lnTo>
                  <a:pt x="680232" y="212433"/>
                </a:lnTo>
                <a:lnTo>
                  <a:pt x="691176" y="254562"/>
                </a:lnTo>
                <a:lnTo>
                  <a:pt x="694944" y="298704"/>
                </a:lnTo>
                <a:lnTo>
                  <a:pt x="694944" y="299453"/>
                </a:lnTo>
                <a:lnTo>
                  <a:pt x="694944" y="300189"/>
                </a:lnTo>
                <a:lnTo>
                  <a:pt x="694931" y="300939"/>
                </a:lnTo>
                <a:lnTo>
                  <a:pt x="682523" y="300850"/>
                </a:lnTo>
                <a:lnTo>
                  <a:pt x="679264" y="258520"/>
                </a:lnTo>
                <a:lnTo>
                  <a:pt x="669067" y="218074"/>
                </a:lnTo>
                <a:lnTo>
                  <a:pt x="652447" y="179958"/>
                </a:lnTo>
                <a:lnTo>
                  <a:pt x="629919" y="144616"/>
                </a:lnTo>
                <a:lnTo>
                  <a:pt x="601996" y="112497"/>
                </a:lnTo>
                <a:lnTo>
                  <a:pt x="569194" y="84045"/>
                </a:lnTo>
                <a:lnTo>
                  <a:pt x="532026" y="59708"/>
                </a:lnTo>
                <a:lnTo>
                  <a:pt x="491006" y="39930"/>
                </a:lnTo>
                <a:lnTo>
                  <a:pt x="446650" y="25159"/>
                </a:lnTo>
                <a:lnTo>
                  <a:pt x="399472" y="15840"/>
                </a:lnTo>
                <a:lnTo>
                  <a:pt x="349986" y="12420"/>
                </a:lnTo>
                <a:lnTo>
                  <a:pt x="300448" y="15205"/>
                </a:lnTo>
                <a:lnTo>
                  <a:pt x="253114" y="23918"/>
                </a:lnTo>
                <a:lnTo>
                  <a:pt x="208505" y="38119"/>
                </a:lnTo>
                <a:lnTo>
                  <a:pt x="167143" y="57368"/>
                </a:lnTo>
                <a:lnTo>
                  <a:pt x="129551" y="81227"/>
                </a:lnTo>
                <a:lnTo>
                  <a:pt x="96252" y="109256"/>
                </a:lnTo>
                <a:lnTo>
                  <a:pt x="67767" y="141014"/>
                </a:lnTo>
                <a:lnTo>
                  <a:pt x="44620" y="176063"/>
                </a:lnTo>
                <a:lnTo>
                  <a:pt x="27331" y="213963"/>
                </a:lnTo>
                <a:lnTo>
                  <a:pt x="16424" y="254274"/>
                </a:lnTo>
                <a:lnTo>
                  <a:pt x="12420" y="296557"/>
                </a:lnTo>
                <a:lnTo>
                  <a:pt x="12407" y="297268"/>
                </a:lnTo>
                <a:lnTo>
                  <a:pt x="12407" y="297992"/>
                </a:lnTo>
                <a:lnTo>
                  <a:pt x="12407" y="298704"/>
                </a:lnTo>
                <a:lnTo>
                  <a:pt x="0" y="298704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769602" y="4444746"/>
            <a:ext cx="813435" cy="312420"/>
          </a:xfrm>
          <a:custGeom>
            <a:avLst/>
            <a:gdLst/>
            <a:ahLst/>
            <a:cxnLst/>
            <a:rect l="l" t="t" r="r" b="b"/>
            <a:pathLst>
              <a:path w="813434" h="312420">
                <a:moveTo>
                  <a:pt x="0" y="0"/>
                </a:moveTo>
                <a:lnTo>
                  <a:pt x="801865" y="0"/>
                </a:lnTo>
                <a:lnTo>
                  <a:pt x="801865" y="312000"/>
                </a:lnTo>
                <a:lnTo>
                  <a:pt x="813155" y="312000"/>
                </a:lnTo>
              </a:path>
            </a:pathLst>
          </a:custGeom>
          <a:ln w="1981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486780" y="3754575"/>
            <a:ext cx="18148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latin typeface="Calibri"/>
                <a:cs typeface="Calibri"/>
              </a:rPr>
              <a:t>WATER </a:t>
            </a:r>
            <a:r>
              <a:rPr dirty="0" sz="1800" spc="-40">
                <a:latin typeface="Calibri"/>
                <a:cs typeface="Calibri"/>
              </a:rPr>
              <a:t>BATH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(37</a:t>
            </a:r>
            <a:r>
              <a:rPr dirty="0" baseline="25462" sz="1800" spc="-15">
                <a:latin typeface="Calibri"/>
                <a:cs typeface="Calibri"/>
              </a:rPr>
              <a:t>0</a:t>
            </a:r>
            <a:r>
              <a:rPr dirty="0" sz="1800" spc="-10">
                <a:latin typeface="Calibri"/>
                <a:cs typeface="Calibri"/>
              </a:rPr>
              <a:t>c)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91708" y="5039765"/>
            <a:ext cx="107759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2900" marR="5080" indent="-330835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Low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shear  </a:t>
            </a:r>
            <a:r>
              <a:rPr dirty="0" sz="1800" spc="-5">
                <a:latin typeface="Arial"/>
                <a:cs typeface="Arial"/>
              </a:rPr>
              <a:t>rate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65390" y="5176925"/>
            <a:ext cx="15881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High </a:t>
            </a:r>
            <a:r>
              <a:rPr dirty="0" sz="1800" spc="-10">
                <a:latin typeface="Arial"/>
                <a:cs typeface="Arial"/>
              </a:rPr>
              <a:t>shear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916971" y="5039765"/>
            <a:ext cx="10147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885" marR="5080" indent="-21082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st</a:t>
            </a:r>
            <a:r>
              <a:rPr dirty="0" sz="1800" spc="-5">
                <a:latin typeface="Arial"/>
                <a:cs typeface="Arial"/>
              </a:rPr>
              <a:t>al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c  </a:t>
            </a:r>
            <a:r>
              <a:rPr dirty="0" sz="1800" spc="-5">
                <a:latin typeface="Arial"/>
                <a:cs typeface="Arial"/>
              </a:rPr>
              <a:t>pump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436247" y="5077941"/>
            <a:ext cx="7988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Di</a:t>
            </a:r>
            <a:r>
              <a:rPr dirty="0" sz="1800">
                <a:latin typeface="Arial"/>
                <a:cs typeface="Arial"/>
              </a:rPr>
              <a:t>sc</a:t>
            </a:r>
            <a:r>
              <a:rPr dirty="0" sz="1800" spc="-5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rd  </a:t>
            </a:r>
            <a:r>
              <a:rPr dirty="0" sz="1800" spc="-5">
                <a:latin typeface="Arial"/>
                <a:cs typeface="Arial"/>
              </a:rPr>
              <a:t>bin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331197" y="4488179"/>
            <a:ext cx="1043964" cy="57535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277868" y="864108"/>
            <a:ext cx="3636263" cy="25420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7981308" y="1819361"/>
            <a:ext cx="1792605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1945" marR="5080" indent="-3098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Thro</a:t>
            </a:r>
            <a:r>
              <a:rPr dirty="0" sz="2000" spc="-10" b="1">
                <a:latin typeface="Arial"/>
                <a:cs typeface="Arial"/>
              </a:rPr>
              <a:t>m</a:t>
            </a:r>
            <a:r>
              <a:rPr dirty="0" sz="2000" b="1">
                <a:latin typeface="Arial"/>
                <a:cs typeface="Arial"/>
              </a:rPr>
              <a:t>bogen</a:t>
            </a:r>
            <a:r>
              <a:rPr dirty="0" sz="2000" spc="-5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c  </a:t>
            </a:r>
            <a:r>
              <a:rPr dirty="0" sz="2000" b="1">
                <a:latin typeface="Arial"/>
                <a:cs typeface="Arial"/>
              </a:rPr>
              <a:t>substrate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596640" y="5734811"/>
            <a:ext cx="3869435" cy="10485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275834" y="5908582"/>
            <a:ext cx="214249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3550" marR="5080" indent="-451484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Thrombus area</a:t>
            </a:r>
            <a:r>
              <a:rPr dirty="0" sz="2000" spc="-11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is  </a:t>
            </a:r>
            <a:r>
              <a:rPr dirty="0" sz="2000" b="1">
                <a:latin typeface="Arial"/>
                <a:cs typeface="Arial"/>
              </a:rPr>
              <a:t>quantified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1880742" y="42745"/>
            <a:ext cx="84289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/>
              <a:t>Badimon Perfusion</a:t>
            </a:r>
            <a:r>
              <a:rPr dirty="0" sz="4800"/>
              <a:t> </a:t>
            </a:r>
            <a:r>
              <a:rPr dirty="0" sz="4800" spc="-5"/>
              <a:t>Chamber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27335" y="4367784"/>
            <a:ext cx="1876425" cy="6464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0170" marR="100330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latin typeface="Arial"/>
                <a:cs typeface="Arial"/>
              </a:rPr>
              <a:t>2 – </a:t>
            </a:r>
            <a:r>
              <a:rPr dirty="0" sz="1200" spc="-5">
                <a:latin typeface="Arial"/>
                <a:cs typeface="Arial"/>
              </a:rPr>
              <a:t>No longer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therapy  </a:t>
            </a:r>
            <a:r>
              <a:rPr dirty="0" sz="1200">
                <a:latin typeface="Arial"/>
                <a:cs typeface="Arial"/>
              </a:rPr>
              <a:t>1 – </a:t>
            </a:r>
            <a:r>
              <a:rPr dirty="0" sz="1200" spc="-5">
                <a:latin typeface="Arial"/>
                <a:cs typeface="Arial"/>
              </a:rPr>
              <a:t>Lost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follow-up</a:t>
            </a:r>
            <a:endParaRPr sz="12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1 –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Refused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3030" y="4691735"/>
            <a:ext cx="842010" cy="1270"/>
          </a:xfrm>
          <a:custGeom>
            <a:avLst/>
            <a:gdLst/>
            <a:ahLst/>
            <a:cxnLst/>
            <a:rect l="l" t="t" r="r" b="b"/>
            <a:pathLst>
              <a:path w="842009" h="1270">
                <a:moveTo>
                  <a:pt x="0" y="1231"/>
                </a:moveTo>
                <a:lnTo>
                  <a:pt x="84201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830500" y="4648330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126" y="86867"/>
                </a:lnTo>
                <a:lnTo>
                  <a:pt x="86931" y="433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88385" y="1892045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1600200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4854" y="1862327"/>
            <a:ext cx="0" cy="661670"/>
          </a:xfrm>
          <a:custGeom>
            <a:avLst/>
            <a:gdLst/>
            <a:ahLst/>
            <a:cxnLst/>
            <a:rect l="l" t="t" r="r" b="b"/>
            <a:pathLst>
              <a:path w="0" h="661669">
                <a:moveTo>
                  <a:pt x="0" y="0"/>
                </a:moveTo>
                <a:lnTo>
                  <a:pt x="0" y="661416"/>
                </a:lnTo>
              </a:path>
            </a:pathLst>
          </a:custGeom>
          <a:ln w="293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17319" y="2523744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17319" y="2523744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42781" y="2544991"/>
            <a:ext cx="22618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5010" marR="5080" indent="-70294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Ticagrelor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Placebo 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(N =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23)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392165" y="1892045"/>
            <a:ext cx="1596390" cy="0"/>
          </a:xfrm>
          <a:custGeom>
            <a:avLst/>
            <a:gdLst/>
            <a:ahLst/>
            <a:cxnLst/>
            <a:rect l="l" t="t" r="r" b="b"/>
            <a:pathLst>
              <a:path w="1596390" h="0">
                <a:moveTo>
                  <a:pt x="1596110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003214" y="1863851"/>
            <a:ext cx="0" cy="666115"/>
          </a:xfrm>
          <a:custGeom>
            <a:avLst/>
            <a:gdLst/>
            <a:ahLst/>
            <a:cxnLst/>
            <a:rect l="l" t="t" r="r" b="b"/>
            <a:pathLst>
              <a:path w="0" h="666114">
                <a:moveTo>
                  <a:pt x="0" y="0"/>
                </a:moveTo>
                <a:lnTo>
                  <a:pt x="0" y="665988"/>
                </a:lnTo>
              </a:path>
            </a:pathLst>
          </a:custGeom>
          <a:ln w="293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45680" y="2529839"/>
            <a:ext cx="3313429" cy="626745"/>
          </a:xfrm>
          <a:custGeom>
            <a:avLst/>
            <a:gdLst/>
            <a:ahLst/>
            <a:cxnLst/>
            <a:rect l="l" t="t" r="r" b="b"/>
            <a:pathLst>
              <a:path w="3313429" h="626744">
                <a:moveTo>
                  <a:pt x="0" y="0"/>
                </a:moveTo>
                <a:lnTo>
                  <a:pt x="3313176" y="0"/>
                </a:lnTo>
                <a:lnTo>
                  <a:pt x="3313176" y="626363"/>
                </a:lnTo>
                <a:lnTo>
                  <a:pt x="0" y="62636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45680" y="2529839"/>
            <a:ext cx="3313429" cy="626745"/>
          </a:xfrm>
          <a:custGeom>
            <a:avLst/>
            <a:gdLst/>
            <a:ahLst/>
            <a:cxnLst/>
            <a:rect l="l" t="t" r="r" b="b"/>
            <a:pathLst>
              <a:path w="3313429" h="626744">
                <a:moveTo>
                  <a:pt x="0" y="0"/>
                </a:moveTo>
                <a:lnTo>
                  <a:pt x="3313176" y="0"/>
                </a:lnTo>
                <a:lnTo>
                  <a:pt x="3313176" y="626363"/>
                </a:lnTo>
                <a:lnTo>
                  <a:pt x="0" y="626363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920864" y="2549753"/>
            <a:ext cx="21596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4845" marR="5080" indent="-65278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Ticagrelor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dirty="0" sz="1800" spc="-1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Aspirin 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(N =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28)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74670" y="3152394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003034" y="3156966"/>
            <a:ext cx="635" cy="457200"/>
          </a:xfrm>
          <a:custGeom>
            <a:avLst/>
            <a:gdLst/>
            <a:ahLst/>
            <a:cxnLst/>
            <a:rect l="l" t="t" r="r" b="b"/>
            <a:pathLst>
              <a:path w="634" h="457200">
                <a:moveTo>
                  <a:pt x="177" y="0"/>
                </a:moveTo>
                <a:lnTo>
                  <a:pt x="0" y="45720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62628" y="166113"/>
            <a:ext cx="3556000" cy="789940"/>
          </a:xfrm>
          <a:custGeom>
            <a:avLst/>
            <a:gdLst/>
            <a:ahLst/>
            <a:cxnLst/>
            <a:rect l="l" t="t" r="r" b="b"/>
            <a:pathLst>
              <a:path w="3556000" h="789940">
                <a:moveTo>
                  <a:pt x="0" y="62966"/>
                </a:moveTo>
                <a:lnTo>
                  <a:pt x="4948" y="38458"/>
                </a:lnTo>
                <a:lnTo>
                  <a:pt x="18443" y="18443"/>
                </a:lnTo>
                <a:lnTo>
                  <a:pt x="38458" y="4948"/>
                </a:lnTo>
                <a:lnTo>
                  <a:pt x="62966" y="0"/>
                </a:lnTo>
                <a:lnTo>
                  <a:pt x="3492525" y="0"/>
                </a:lnTo>
                <a:lnTo>
                  <a:pt x="3517033" y="4948"/>
                </a:lnTo>
                <a:lnTo>
                  <a:pt x="3537048" y="18443"/>
                </a:lnTo>
                <a:lnTo>
                  <a:pt x="3550543" y="38458"/>
                </a:lnTo>
                <a:lnTo>
                  <a:pt x="3555491" y="62966"/>
                </a:lnTo>
                <a:lnTo>
                  <a:pt x="3555491" y="726465"/>
                </a:lnTo>
                <a:lnTo>
                  <a:pt x="3550543" y="750973"/>
                </a:lnTo>
                <a:lnTo>
                  <a:pt x="3537048" y="770988"/>
                </a:lnTo>
                <a:lnTo>
                  <a:pt x="3517033" y="784483"/>
                </a:lnTo>
                <a:lnTo>
                  <a:pt x="3492525" y="789431"/>
                </a:lnTo>
                <a:lnTo>
                  <a:pt x="62966" y="789431"/>
                </a:lnTo>
                <a:lnTo>
                  <a:pt x="38458" y="784483"/>
                </a:lnTo>
                <a:lnTo>
                  <a:pt x="18443" y="770988"/>
                </a:lnTo>
                <a:lnTo>
                  <a:pt x="4948" y="750973"/>
                </a:lnTo>
                <a:lnTo>
                  <a:pt x="0" y="726465"/>
                </a:lnTo>
                <a:lnTo>
                  <a:pt x="0" y="62966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87823" y="1438661"/>
            <a:ext cx="2703830" cy="905510"/>
          </a:xfrm>
          <a:custGeom>
            <a:avLst/>
            <a:gdLst/>
            <a:ahLst/>
            <a:cxnLst/>
            <a:rect l="l" t="t" r="r" b="b"/>
            <a:pathLst>
              <a:path w="2703829" h="905510">
                <a:moveTo>
                  <a:pt x="0" y="82219"/>
                </a:moveTo>
                <a:lnTo>
                  <a:pt x="6462" y="50213"/>
                </a:lnTo>
                <a:lnTo>
                  <a:pt x="24083" y="24079"/>
                </a:lnTo>
                <a:lnTo>
                  <a:pt x="50218" y="6460"/>
                </a:lnTo>
                <a:lnTo>
                  <a:pt x="82219" y="0"/>
                </a:lnTo>
                <a:lnTo>
                  <a:pt x="2621356" y="0"/>
                </a:lnTo>
                <a:lnTo>
                  <a:pt x="2653357" y="6460"/>
                </a:lnTo>
                <a:lnTo>
                  <a:pt x="2679492" y="24079"/>
                </a:lnTo>
                <a:lnTo>
                  <a:pt x="2697113" y="50213"/>
                </a:lnTo>
                <a:lnTo>
                  <a:pt x="2703576" y="82219"/>
                </a:lnTo>
                <a:lnTo>
                  <a:pt x="2703576" y="823023"/>
                </a:lnTo>
                <a:lnTo>
                  <a:pt x="2697113" y="855031"/>
                </a:lnTo>
                <a:lnTo>
                  <a:pt x="2679492" y="881170"/>
                </a:lnTo>
                <a:lnTo>
                  <a:pt x="2653357" y="898793"/>
                </a:lnTo>
                <a:lnTo>
                  <a:pt x="2621356" y="905255"/>
                </a:lnTo>
                <a:lnTo>
                  <a:pt x="82219" y="905255"/>
                </a:lnTo>
                <a:lnTo>
                  <a:pt x="50218" y="898793"/>
                </a:lnTo>
                <a:lnTo>
                  <a:pt x="24083" y="881170"/>
                </a:lnTo>
                <a:lnTo>
                  <a:pt x="6462" y="855031"/>
                </a:lnTo>
                <a:lnTo>
                  <a:pt x="0" y="823023"/>
                </a:lnTo>
                <a:lnTo>
                  <a:pt x="0" y="8221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665844" y="177632"/>
            <a:ext cx="2748280" cy="2087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Randomized in TWILIGHT at  </a:t>
            </a:r>
            <a:r>
              <a:rPr dirty="0" sz="1600" spc="-10" b="1">
                <a:latin typeface="Arial"/>
                <a:cs typeface="Arial"/>
              </a:rPr>
              <a:t>Mount</a:t>
            </a:r>
            <a:r>
              <a:rPr dirty="0" sz="1600" spc="1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Sinai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-10" b="1">
                <a:latin typeface="Arial"/>
                <a:cs typeface="Arial"/>
              </a:rPr>
              <a:t>(N=128)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algn="ctr" marL="525145" marR="512445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Platelet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Substudy  </a:t>
            </a:r>
            <a:r>
              <a:rPr dirty="0" sz="1600" spc="-5" b="1">
                <a:latin typeface="Arial"/>
                <a:cs typeface="Arial"/>
              </a:rPr>
              <a:t>Enrolled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(N =</a:t>
            </a:r>
            <a:r>
              <a:rPr dirty="0" sz="1600" spc="2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51)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417319" y="3619500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17319" y="3619500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935129" y="3655359"/>
            <a:ext cx="2278380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Baseline PD</a:t>
            </a:r>
            <a:r>
              <a:rPr dirty="0" sz="1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Perfusion Assay (N =</a:t>
            </a:r>
            <a:r>
              <a:rPr dirty="0" sz="16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23)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45680" y="3624071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345680" y="3624071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862919" y="3660122"/>
            <a:ext cx="2278380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Baseline PD</a:t>
            </a:r>
            <a:r>
              <a:rPr dirty="0" sz="18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Perfusion Assay (N =</a:t>
            </a:r>
            <a:r>
              <a:rPr dirty="0" sz="16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28)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74670" y="4248150"/>
            <a:ext cx="0" cy="872490"/>
          </a:xfrm>
          <a:custGeom>
            <a:avLst/>
            <a:gdLst/>
            <a:ahLst/>
            <a:cxnLst/>
            <a:rect l="l" t="t" r="r" b="b"/>
            <a:pathLst>
              <a:path w="0" h="872489">
                <a:moveTo>
                  <a:pt x="0" y="0"/>
                </a:moveTo>
                <a:lnTo>
                  <a:pt x="0" y="872489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003124" y="4238244"/>
            <a:ext cx="0" cy="887094"/>
          </a:xfrm>
          <a:custGeom>
            <a:avLst/>
            <a:gdLst/>
            <a:ahLst/>
            <a:cxnLst/>
            <a:rect l="l" t="t" r="r" b="b"/>
            <a:pathLst>
              <a:path w="0" h="887095">
                <a:moveTo>
                  <a:pt x="0" y="0"/>
                </a:moveTo>
                <a:lnTo>
                  <a:pt x="0" y="886967"/>
                </a:lnTo>
              </a:path>
            </a:pathLst>
          </a:custGeom>
          <a:ln w="291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17319" y="5120640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417319" y="5120640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935129" y="5156743"/>
            <a:ext cx="2278380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Follow-up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PD</a:t>
            </a:r>
            <a:r>
              <a:rPr dirty="0" sz="18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Perfusion Assay (N =</a:t>
            </a:r>
            <a:r>
              <a:rPr dirty="0" sz="16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18)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345680" y="5125211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345680" y="5125211"/>
            <a:ext cx="3313429" cy="628015"/>
          </a:xfrm>
          <a:custGeom>
            <a:avLst/>
            <a:gdLst/>
            <a:ahLst/>
            <a:cxnLst/>
            <a:rect l="l" t="t" r="r" b="b"/>
            <a:pathLst>
              <a:path w="3313429" h="628014">
                <a:moveTo>
                  <a:pt x="0" y="0"/>
                </a:moveTo>
                <a:lnTo>
                  <a:pt x="3313176" y="0"/>
                </a:lnTo>
                <a:lnTo>
                  <a:pt x="3313176" y="627888"/>
                </a:lnTo>
                <a:lnTo>
                  <a:pt x="0" y="62788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7862919" y="5161505"/>
            <a:ext cx="2278380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Follow-up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PD</a:t>
            </a:r>
            <a:r>
              <a:rPr dirty="0" sz="1800" spc="-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Perfusion Assay (N =</a:t>
            </a:r>
            <a:r>
              <a:rPr dirty="0" sz="16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24)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074670" y="6358890"/>
            <a:ext cx="5928360" cy="0"/>
          </a:xfrm>
          <a:custGeom>
            <a:avLst/>
            <a:gdLst/>
            <a:ahLst/>
            <a:cxnLst/>
            <a:rect l="l" t="t" r="r" b="b"/>
            <a:pathLst>
              <a:path w="5928359" h="0">
                <a:moveTo>
                  <a:pt x="0" y="0"/>
                </a:moveTo>
                <a:lnTo>
                  <a:pt x="5927788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37888" y="6041129"/>
            <a:ext cx="3203575" cy="634365"/>
          </a:xfrm>
          <a:custGeom>
            <a:avLst/>
            <a:gdLst/>
            <a:ahLst/>
            <a:cxnLst/>
            <a:rect l="l" t="t" r="r" b="b"/>
            <a:pathLst>
              <a:path w="3203575" h="634365">
                <a:moveTo>
                  <a:pt x="3143478" y="0"/>
                </a:moveTo>
                <a:lnTo>
                  <a:pt x="59956" y="0"/>
                </a:lnTo>
                <a:lnTo>
                  <a:pt x="36620" y="4712"/>
                </a:lnTo>
                <a:lnTo>
                  <a:pt x="17562" y="17564"/>
                </a:lnTo>
                <a:lnTo>
                  <a:pt x="4712" y="36626"/>
                </a:lnTo>
                <a:lnTo>
                  <a:pt x="0" y="59969"/>
                </a:lnTo>
                <a:lnTo>
                  <a:pt x="0" y="574027"/>
                </a:lnTo>
                <a:lnTo>
                  <a:pt x="4712" y="597368"/>
                </a:lnTo>
                <a:lnTo>
                  <a:pt x="17562" y="616426"/>
                </a:lnTo>
                <a:lnTo>
                  <a:pt x="36620" y="629273"/>
                </a:lnTo>
                <a:lnTo>
                  <a:pt x="59956" y="633983"/>
                </a:lnTo>
                <a:lnTo>
                  <a:pt x="3143478" y="633983"/>
                </a:lnTo>
                <a:lnTo>
                  <a:pt x="3166821" y="629273"/>
                </a:lnTo>
                <a:lnTo>
                  <a:pt x="3185883" y="616426"/>
                </a:lnTo>
                <a:lnTo>
                  <a:pt x="3198735" y="597368"/>
                </a:lnTo>
                <a:lnTo>
                  <a:pt x="3203448" y="574027"/>
                </a:lnTo>
                <a:lnTo>
                  <a:pt x="3203448" y="59969"/>
                </a:lnTo>
                <a:lnTo>
                  <a:pt x="3198735" y="36626"/>
                </a:lnTo>
                <a:lnTo>
                  <a:pt x="3185883" y="17564"/>
                </a:lnTo>
                <a:lnTo>
                  <a:pt x="3166821" y="4712"/>
                </a:lnTo>
                <a:lnTo>
                  <a:pt x="3143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37888" y="6041129"/>
            <a:ext cx="3203575" cy="634365"/>
          </a:xfrm>
          <a:custGeom>
            <a:avLst/>
            <a:gdLst/>
            <a:ahLst/>
            <a:cxnLst/>
            <a:rect l="l" t="t" r="r" b="b"/>
            <a:pathLst>
              <a:path w="3203575" h="634365">
                <a:moveTo>
                  <a:pt x="0" y="59969"/>
                </a:moveTo>
                <a:lnTo>
                  <a:pt x="4712" y="36626"/>
                </a:lnTo>
                <a:lnTo>
                  <a:pt x="17562" y="17564"/>
                </a:lnTo>
                <a:lnTo>
                  <a:pt x="36620" y="4712"/>
                </a:lnTo>
                <a:lnTo>
                  <a:pt x="59956" y="0"/>
                </a:lnTo>
                <a:lnTo>
                  <a:pt x="3143478" y="0"/>
                </a:lnTo>
                <a:lnTo>
                  <a:pt x="3166821" y="4712"/>
                </a:lnTo>
                <a:lnTo>
                  <a:pt x="3185883" y="17564"/>
                </a:lnTo>
                <a:lnTo>
                  <a:pt x="3198735" y="36626"/>
                </a:lnTo>
                <a:lnTo>
                  <a:pt x="3203448" y="59969"/>
                </a:lnTo>
                <a:lnTo>
                  <a:pt x="3203448" y="574027"/>
                </a:lnTo>
                <a:lnTo>
                  <a:pt x="3198735" y="597368"/>
                </a:lnTo>
                <a:lnTo>
                  <a:pt x="3185883" y="616426"/>
                </a:lnTo>
                <a:lnTo>
                  <a:pt x="3166821" y="629273"/>
                </a:lnTo>
                <a:lnTo>
                  <a:pt x="3143478" y="633983"/>
                </a:lnTo>
                <a:lnTo>
                  <a:pt x="59956" y="633983"/>
                </a:lnTo>
                <a:lnTo>
                  <a:pt x="36620" y="629273"/>
                </a:lnTo>
                <a:lnTo>
                  <a:pt x="17562" y="616426"/>
                </a:lnTo>
                <a:lnTo>
                  <a:pt x="4712" y="597368"/>
                </a:lnTo>
                <a:lnTo>
                  <a:pt x="0" y="574027"/>
                </a:lnTo>
                <a:lnTo>
                  <a:pt x="0" y="5996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758966" y="6065038"/>
            <a:ext cx="25628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64235" marR="5080" indent="-852169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Paired Perfusion</a:t>
            </a:r>
            <a:r>
              <a:rPr dirty="0" sz="1800" spc="-130" b="1">
                <a:latin typeface="Arial"/>
                <a:cs typeface="Arial"/>
              </a:rPr>
              <a:t> </a:t>
            </a:r>
            <a:r>
              <a:rPr dirty="0" sz="1800" spc="-15" b="1">
                <a:latin typeface="Arial"/>
                <a:cs typeface="Arial"/>
              </a:rPr>
              <a:t>Assay  </a:t>
            </a:r>
            <a:r>
              <a:rPr dirty="0" sz="1800" b="1">
                <a:latin typeface="Arial"/>
                <a:cs typeface="Arial"/>
              </a:rPr>
              <a:t>(N =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42)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7952" y="4453128"/>
            <a:ext cx="1760220" cy="462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1440" marR="535940">
              <a:lnSpc>
                <a:spcPct val="100000"/>
              </a:lnSpc>
              <a:spcBef>
                <a:spcPts val="320"/>
              </a:spcBef>
            </a:pPr>
            <a:r>
              <a:rPr dirty="0" sz="1200">
                <a:latin typeface="Arial"/>
                <a:cs typeface="Arial"/>
              </a:rPr>
              <a:t>4 – </a:t>
            </a:r>
            <a:r>
              <a:rPr dirty="0" sz="1200" spc="-5">
                <a:latin typeface="Arial"/>
                <a:cs typeface="Arial"/>
              </a:rPr>
              <a:t>No longer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  </a:t>
            </a:r>
            <a:r>
              <a:rPr dirty="0" sz="1200" spc="-5">
                <a:latin typeface="Arial"/>
                <a:cs typeface="Arial"/>
              </a:rPr>
              <a:t>therapy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21992" y="4691735"/>
            <a:ext cx="842010" cy="1270"/>
          </a:xfrm>
          <a:custGeom>
            <a:avLst/>
            <a:gdLst/>
            <a:ahLst/>
            <a:cxnLst/>
            <a:rect l="l" t="t" r="r" b="b"/>
            <a:pathLst>
              <a:path w="842010" h="1270">
                <a:moveTo>
                  <a:pt x="842010" y="1231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49599" y="4648330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86931" y="0"/>
                </a:moveTo>
                <a:lnTo>
                  <a:pt x="0" y="43306"/>
                </a:lnTo>
                <a:lnTo>
                  <a:pt x="86804" y="86867"/>
                </a:lnTo>
                <a:lnTo>
                  <a:pt x="869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01311" y="4418079"/>
            <a:ext cx="3203575" cy="581025"/>
          </a:xfrm>
          <a:custGeom>
            <a:avLst/>
            <a:gdLst/>
            <a:ahLst/>
            <a:cxnLst/>
            <a:rect l="l" t="t" r="r" b="b"/>
            <a:pathLst>
              <a:path w="3203575" h="581025">
                <a:moveTo>
                  <a:pt x="0" y="54914"/>
                </a:moveTo>
                <a:lnTo>
                  <a:pt x="4315" y="33539"/>
                </a:lnTo>
                <a:lnTo>
                  <a:pt x="16084" y="16084"/>
                </a:lnTo>
                <a:lnTo>
                  <a:pt x="33539" y="4315"/>
                </a:lnTo>
                <a:lnTo>
                  <a:pt x="54914" y="0"/>
                </a:lnTo>
                <a:lnTo>
                  <a:pt x="3148533" y="0"/>
                </a:lnTo>
                <a:lnTo>
                  <a:pt x="3169908" y="4315"/>
                </a:lnTo>
                <a:lnTo>
                  <a:pt x="3187363" y="16084"/>
                </a:lnTo>
                <a:lnTo>
                  <a:pt x="3199132" y="33539"/>
                </a:lnTo>
                <a:lnTo>
                  <a:pt x="3203448" y="54914"/>
                </a:lnTo>
                <a:lnTo>
                  <a:pt x="3203448" y="525716"/>
                </a:lnTo>
                <a:lnTo>
                  <a:pt x="3199132" y="547098"/>
                </a:lnTo>
                <a:lnTo>
                  <a:pt x="3187363" y="564557"/>
                </a:lnTo>
                <a:lnTo>
                  <a:pt x="3169908" y="576328"/>
                </a:lnTo>
                <a:lnTo>
                  <a:pt x="3148533" y="580644"/>
                </a:lnTo>
                <a:lnTo>
                  <a:pt x="54914" y="580644"/>
                </a:lnTo>
                <a:lnTo>
                  <a:pt x="33539" y="576328"/>
                </a:lnTo>
                <a:lnTo>
                  <a:pt x="16084" y="564557"/>
                </a:lnTo>
                <a:lnTo>
                  <a:pt x="4315" y="547098"/>
                </a:lnTo>
                <a:lnTo>
                  <a:pt x="0" y="525716"/>
                </a:lnTo>
                <a:lnTo>
                  <a:pt x="0" y="54914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407408" y="4447113"/>
            <a:ext cx="319151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58190" marR="265430" indent="-48768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Median </a:t>
            </a:r>
            <a:r>
              <a:rPr dirty="0" sz="1600" spc="-10" b="1">
                <a:latin typeface="Arial"/>
                <a:cs typeface="Arial"/>
              </a:rPr>
              <a:t>(IQR) </a:t>
            </a:r>
            <a:r>
              <a:rPr dirty="0" sz="1600" spc="-15" b="1">
                <a:latin typeface="Arial"/>
                <a:cs typeface="Arial"/>
              </a:rPr>
              <a:t>days </a:t>
            </a:r>
            <a:r>
              <a:rPr dirty="0" sz="1600" spc="-5" b="1">
                <a:latin typeface="Arial"/>
                <a:cs typeface="Arial"/>
              </a:rPr>
              <a:t>between  </a:t>
            </a:r>
            <a:r>
              <a:rPr dirty="0" sz="1600" spc="-10" b="1">
                <a:latin typeface="Arial"/>
                <a:cs typeface="Arial"/>
              </a:rPr>
              <a:t>visits </a:t>
            </a:r>
            <a:r>
              <a:rPr dirty="0" sz="1600" spc="-5" b="1">
                <a:latin typeface="Arial"/>
                <a:cs typeface="Arial"/>
              </a:rPr>
              <a:t>41 </a:t>
            </a:r>
            <a:r>
              <a:rPr dirty="0" sz="1600" spc="-10" b="1">
                <a:latin typeface="Arial"/>
                <a:cs typeface="Arial"/>
              </a:rPr>
              <a:t>(31 </a:t>
            </a:r>
            <a:r>
              <a:rPr dirty="0" sz="1600" spc="-5" b="1">
                <a:latin typeface="Arial"/>
                <a:cs typeface="Arial"/>
              </a:rPr>
              <a:t>–</a:t>
            </a:r>
            <a:r>
              <a:rPr dirty="0" sz="1600" spc="7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61)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010" y="1003294"/>
          <a:ext cx="11516995" cy="5549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1440"/>
                <a:gridCol w="3147060"/>
                <a:gridCol w="3147059"/>
                <a:gridCol w="1254759"/>
              </a:tblGrid>
              <a:tr h="62076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49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266825" marR="476250" indent="-7835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Ticagrelor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plus</a:t>
                      </a:r>
                      <a:r>
                        <a:rPr dirty="0" sz="1800" spc="-1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(n=18)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266825" marR="528955" indent="-7315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Ticagrelor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plus</a:t>
                      </a:r>
                      <a:r>
                        <a:rPr dirty="0" sz="1800" spc="-1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aspirin  (n=24)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47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312401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Age,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years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53975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61.9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9.9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64.6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9.3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0.38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CFD4EA"/>
                    </a:solidFill>
                  </a:tcPr>
                </a:tc>
              </a:tr>
              <a:tr h="373306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Sex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(12.5%)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0.89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Nonwhite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Race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(50%)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82576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Body mass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index,</a:t>
                      </a:r>
                      <a:r>
                        <a:rPr dirty="0" sz="16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5" b="1">
                          <a:latin typeface="Calibri"/>
                          <a:cs typeface="Calibri"/>
                        </a:rPr>
                        <a:t>kg/m</a:t>
                      </a:r>
                      <a:r>
                        <a:rPr dirty="0" baseline="26455" sz="1575" spc="7" b="1">
                          <a:latin typeface="Calibri"/>
                          <a:cs typeface="Calibri"/>
                        </a:rPr>
                        <a:t>2</a:t>
                      </a:r>
                      <a:endParaRPr baseline="26455" sz="1575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28.9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4.8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28.5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5.4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0.81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2245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Diabetes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Mellitus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(27.8%)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(41.7%)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C00000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35114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Current</a:t>
                      </a:r>
                      <a:r>
                        <a:rPr dirty="0" sz="16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Smoker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(20.8%)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0.47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C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BF5"/>
                    </a:solidFill>
                  </a:tcPr>
                </a:tc>
              </a:tr>
              <a:tr h="369916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Hypercholesterolemia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(83.3%)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(87.5%)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0.70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Hypertension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(100.0%)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(87.5%)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0.12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6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infarction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(20.8%)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0.16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5251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PCI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(66.7%)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(75.0%)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coronary artery</a:t>
                      </a:r>
                      <a:r>
                        <a:rPr dirty="0" sz="1600" spc="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bypass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0.76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5251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Chronic kidney</a:t>
                      </a:r>
                      <a:r>
                        <a:rPr dirty="0" sz="16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disease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(12.5%)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Hemoglobin,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5" b="1">
                          <a:latin typeface="Calibri"/>
                          <a:cs typeface="Calibri"/>
                        </a:rPr>
                        <a:t>g/dl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12.9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1.2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13.4 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1.9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0.31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352516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Platelet count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(x10</a:t>
                      </a:r>
                      <a:r>
                        <a:rPr dirty="0" baseline="34391" sz="1575" spc="-1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/μL)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243.1 ±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60.2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213.6 ±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56.1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0.11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1353" y="42745"/>
            <a:ext cx="6769734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/>
              <a:t>Clinical</a:t>
            </a:r>
            <a:r>
              <a:rPr dirty="0" sz="4800" spc="-15"/>
              <a:t> </a:t>
            </a:r>
            <a:r>
              <a:rPr dirty="0" sz="4800" spc="-5"/>
              <a:t>Characteristics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Chandiramani, Rishi</dc:creator>
  <dc:title>PowerPoint Presentation</dc:title>
  <dcterms:created xsi:type="dcterms:W3CDTF">2019-09-26T18:41:22Z</dcterms:created>
  <dcterms:modified xsi:type="dcterms:W3CDTF">2019-09-26T18:41:22Z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2019-09-26T00:00:00Z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2019-09-26T00:00:00Z</vt:filetime>
  </property>
</Properties>
</file>